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1" r:id="rId2"/>
    <p:sldId id="354" r:id="rId3"/>
    <p:sldId id="328" r:id="rId4"/>
    <p:sldId id="355" r:id="rId5"/>
    <p:sldId id="344" r:id="rId6"/>
    <p:sldId id="330" r:id="rId7"/>
    <p:sldId id="332" r:id="rId8"/>
    <p:sldId id="333" r:id="rId9"/>
    <p:sldId id="331" r:id="rId10"/>
    <p:sldId id="320" r:id="rId11"/>
    <p:sldId id="356" r:id="rId12"/>
    <p:sldId id="359" r:id="rId13"/>
    <p:sldId id="357" r:id="rId14"/>
    <p:sldId id="352" r:id="rId15"/>
    <p:sldId id="343" r:id="rId16"/>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5380"/>
    <a:srgbClr val="FF912B"/>
    <a:srgbClr val="1F6C9C"/>
    <a:srgbClr val="EDF6E5"/>
    <a:srgbClr val="FFBCBC"/>
    <a:srgbClr val="F38BA0"/>
    <a:srgbClr val="2CC6D2"/>
    <a:srgbClr val="931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8" autoAdjust="0"/>
    <p:restoredTop sz="93178" autoAdjust="0"/>
  </p:normalViewPr>
  <p:slideViewPr>
    <p:cSldViewPr>
      <p:cViewPr varScale="1">
        <p:scale>
          <a:sx n="80" d="100"/>
          <a:sy n="80" d="100"/>
        </p:scale>
        <p:origin x="-109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gs" Target="tags/tag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352B20-2959-7337-C353-5BA4CB0EC5E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VnAristote" pitchFamily="34" charset="0"/>
              </a:defRPr>
            </a:lvl1pPr>
          </a:lstStyle>
          <a:p>
            <a:pPr>
              <a:defRPr/>
            </a:pPr>
            <a:endParaRPr lang="en-US"/>
          </a:p>
        </p:txBody>
      </p:sp>
      <p:sp>
        <p:nvSpPr>
          <p:cNvPr id="3" name="Date Placeholder 2">
            <a:extLst>
              <a:ext uri="{FF2B5EF4-FFF2-40B4-BE49-F238E27FC236}">
                <a16:creationId xmlns:a16="http://schemas.microsoft.com/office/drawing/2014/main" id="{864E3A6E-4456-D1C8-9A15-5D7E95DCB3E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VnAristote" pitchFamily="34" charset="0"/>
              </a:defRPr>
            </a:lvl1pPr>
          </a:lstStyle>
          <a:p>
            <a:pPr>
              <a:defRPr/>
            </a:pPr>
            <a:fld id="{1C6E854A-88B4-4140-80A9-7074954742A1}" type="datetimeFigureOut">
              <a:rPr lang="en-US"/>
              <a:pPr>
                <a:defRPr/>
              </a:pPr>
              <a:t>7/4/2024</a:t>
            </a:fld>
            <a:endParaRPr lang="en-US"/>
          </a:p>
        </p:txBody>
      </p:sp>
      <p:sp>
        <p:nvSpPr>
          <p:cNvPr id="4" name="Slide Image Placeholder 3">
            <a:extLst>
              <a:ext uri="{FF2B5EF4-FFF2-40B4-BE49-F238E27FC236}">
                <a16:creationId xmlns:a16="http://schemas.microsoft.com/office/drawing/2014/main" id="{4F18E760-8DA2-700A-7881-40B9024E17D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286A19B-14E8-ADB8-A604-1A6CCF7C130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3AE54A8-70AF-DF7C-472C-7517FE6342C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VnAristot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8483248C-A4E8-DE7B-3F59-57116BFDC10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VnAristote" pitchFamily="34" charset="0"/>
              </a:defRPr>
            </a:lvl1pPr>
          </a:lstStyle>
          <a:p>
            <a:fld id="{93811D38-948D-457A-B9E9-615E6BCB314F}"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4" indent="0" algn="ctr">
              <a:buNone/>
              <a:defRPr>
                <a:solidFill>
                  <a:schemeClr val="tx1">
                    <a:tint val="75000"/>
                  </a:schemeClr>
                </a:solidFill>
              </a:defRPr>
            </a:lvl2pPr>
            <a:lvl3pPr marL="914401" indent="0" algn="ctr">
              <a:buNone/>
              <a:defRPr>
                <a:solidFill>
                  <a:schemeClr val="tx1">
                    <a:tint val="75000"/>
                  </a:schemeClr>
                </a:solidFill>
              </a:defRPr>
            </a:lvl3pPr>
            <a:lvl4pPr marL="1371605" indent="0" algn="ctr">
              <a:buNone/>
              <a:defRPr>
                <a:solidFill>
                  <a:schemeClr val="tx1">
                    <a:tint val="75000"/>
                  </a:schemeClr>
                </a:solidFill>
              </a:defRPr>
            </a:lvl4pPr>
            <a:lvl5pPr marL="1828807" indent="0" algn="ctr">
              <a:buNone/>
              <a:defRPr>
                <a:solidFill>
                  <a:schemeClr val="tx1">
                    <a:tint val="75000"/>
                  </a:schemeClr>
                </a:solidFill>
              </a:defRPr>
            </a:lvl5pPr>
            <a:lvl6pPr marL="2286009" indent="0" algn="ctr">
              <a:buNone/>
              <a:defRPr>
                <a:solidFill>
                  <a:schemeClr val="tx1">
                    <a:tint val="75000"/>
                  </a:schemeClr>
                </a:solidFill>
              </a:defRPr>
            </a:lvl6pPr>
            <a:lvl7pPr marL="2743212" indent="0" algn="ctr">
              <a:buNone/>
              <a:defRPr>
                <a:solidFill>
                  <a:schemeClr val="tx1">
                    <a:tint val="75000"/>
                  </a:schemeClr>
                </a:solidFill>
              </a:defRPr>
            </a:lvl7pPr>
            <a:lvl8pPr marL="3200413" indent="0" algn="ctr">
              <a:buNone/>
              <a:defRPr>
                <a:solidFill>
                  <a:schemeClr val="tx1">
                    <a:tint val="75000"/>
                  </a:schemeClr>
                </a:solidFill>
              </a:defRPr>
            </a:lvl8pPr>
            <a:lvl9pPr marL="365761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0159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61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3" y="274643"/>
            <a:ext cx="60198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1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638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6" y="2906713"/>
            <a:ext cx="7772400" cy="1500187"/>
          </a:xfrm>
        </p:spPr>
        <p:txBody>
          <a:bodyPr anchor="b"/>
          <a:lstStyle>
            <a:lvl1pPr marL="0" indent="0">
              <a:buNone/>
              <a:defRPr sz="2000">
                <a:solidFill>
                  <a:schemeClr val="tx1">
                    <a:tint val="75000"/>
                  </a:schemeClr>
                </a:solidFill>
              </a:defRPr>
            </a:lvl1pPr>
            <a:lvl2pPr marL="457204" indent="0">
              <a:buNone/>
              <a:defRPr sz="1800">
                <a:solidFill>
                  <a:schemeClr val="tx1">
                    <a:tint val="75000"/>
                  </a:schemeClr>
                </a:solidFill>
              </a:defRPr>
            </a:lvl2pPr>
            <a:lvl3pPr marL="914401" indent="0">
              <a:buNone/>
              <a:defRPr sz="1600">
                <a:solidFill>
                  <a:schemeClr val="tx1">
                    <a:tint val="75000"/>
                  </a:schemeClr>
                </a:solidFill>
              </a:defRPr>
            </a:lvl3pPr>
            <a:lvl4pPr marL="1371605" indent="0">
              <a:buNone/>
              <a:defRPr sz="1400">
                <a:solidFill>
                  <a:schemeClr val="tx1">
                    <a:tint val="75000"/>
                  </a:schemeClr>
                </a:solidFill>
              </a:defRPr>
            </a:lvl4pPr>
            <a:lvl5pPr marL="1828807" indent="0">
              <a:buNone/>
              <a:defRPr sz="1400">
                <a:solidFill>
                  <a:schemeClr val="tx1">
                    <a:tint val="75000"/>
                  </a:schemeClr>
                </a:solidFill>
              </a:defRPr>
            </a:lvl5pPr>
            <a:lvl6pPr marL="2286009" indent="0">
              <a:buNone/>
              <a:defRPr sz="1400">
                <a:solidFill>
                  <a:schemeClr val="tx1">
                    <a:tint val="75000"/>
                  </a:schemeClr>
                </a:solidFill>
              </a:defRPr>
            </a:lvl6pPr>
            <a:lvl7pPr marL="2743212" indent="0">
              <a:buNone/>
              <a:defRPr sz="1400">
                <a:solidFill>
                  <a:schemeClr val="tx1">
                    <a:tint val="75000"/>
                  </a:schemeClr>
                </a:solidFill>
              </a:defRPr>
            </a:lvl7pPr>
            <a:lvl8pPr marL="3200413" indent="0">
              <a:buNone/>
              <a:defRPr sz="1400">
                <a:solidFill>
                  <a:schemeClr val="tx1">
                    <a:tint val="75000"/>
                  </a:schemeClr>
                </a:solidFill>
              </a:defRPr>
            </a:lvl8pPr>
            <a:lvl9pPr marL="3657614"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525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6"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5"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519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08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796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26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7"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a:t>Click to edit Master text styles</a:t>
            </a:r>
          </a:p>
        </p:txBody>
      </p:sp>
    </p:spTree>
    <p:extLst>
      <p:ext uri="{BB962C8B-B14F-4D97-AF65-F5344CB8AC3E}">
        <p14:creationId xmlns:p14="http://schemas.microsoft.com/office/powerpoint/2010/main" val="40752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4" indent="0">
              <a:buNone/>
              <a:defRPr sz="2800"/>
            </a:lvl2pPr>
            <a:lvl3pPr marL="914401" indent="0">
              <a:buNone/>
              <a:defRPr sz="2400"/>
            </a:lvl3pPr>
            <a:lvl4pPr marL="1371605" indent="0">
              <a:buNone/>
              <a:defRPr sz="2000"/>
            </a:lvl4pPr>
            <a:lvl5pPr marL="1828807" indent="0">
              <a:buNone/>
              <a:defRPr sz="2000"/>
            </a:lvl5pPr>
            <a:lvl6pPr marL="2286009" indent="0">
              <a:buNone/>
              <a:defRPr sz="2000"/>
            </a:lvl6pPr>
            <a:lvl7pPr marL="2743212" indent="0">
              <a:buNone/>
              <a:defRPr sz="2000"/>
            </a:lvl7pPr>
            <a:lvl8pPr marL="3200413" indent="0">
              <a:buNone/>
              <a:defRPr sz="2000"/>
            </a:lvl8pPr>
            <a:lvl9pPr marL="3657614" indent="0">
              <a:buNone/>
              <a:defRPr sz="2000"/>
            </a:lvl9pPr>
          </a:lstStyle>
          <a:p>
            <a:pPr lvl="0"/>
            <a:endParaRPr lang="en-US" noProof="0"/>
          </a:p>
        </p:txBody>
      </p:sp>
      <p:sp>
        <p:nvSpPr>
          <p:cNvPr id="4" name="Text Placeholder 3"/>
          <p:cNvSpPr>
            <a:spLocks noGrp="1"/>
          </p:cNvSpPr>
          <p:nvPr>
            <p:ph type="body" sz="half" idx="2"/>
          </p:nvPr>
        </p:nvSpPr>
        <p:spPr>
          <a:xfrm>
            <a:off x="1792289" y="5367345"/>
            <a:ext cx="5486400" cy="8048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a:t>Click to edit Master text styles</a:t>
            </a:r>
          </a:p>
        </p:txBody>
      </p:sp>
    </p:spTree>
    <p:extLst>
      <p:ext uri="{BB962C8B-B14F-4D97-AF65-F5344CB8AC3E}">
        <p14:creationId xmlns:p14="http://schemas.microsoft.com/office/powerpoint/2010/main" val="191940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62D1CA-9AC3-F349-746E-135A2D3E86D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4" algn="ctr" rtl="0" fontAlgn="base">
        <a:spcBef>
          <a:spcPct val="0"/>
        </a:spcBef>
        <a:spcAft>
          <a:spcPct val="0"/>
        </a:spcAft>
        <a:defRPr sz="4400">
          <a:solidFill>
            <a:schemeClr val="tx1"/>
          </a:solidFill>
          <a:latin typeface="Calibri" pitchFamily="34" charset="0"/>
        </a:defRPr>
      </a:lvl6pPr>
      <a:lvl7pPr marL="914401" algn="ctr" rtl="0" fontAlgn="base">
        <a:spcBef>
          <a:spcPct val="0"/>
        </a:spcBef>
        <a:spcAft>
          <a:spcPct val="0"/>
        </a:spcAft>
        <a:defRPr sz="4400">
          <a:solidFill>
            <a:schemeClr val="tx1"/>
          </a:solidFill>
          <a:latin typeface="Calibri" pitchFamily="34" charset="0"/>
        </a:defRPr>
      </a:lvl7pPr>
      <a:lvl8pPr marL="1371605" algn="ctr" rtl="0" fontAlgn="base">
        <a:spcBef>
          <a:spcPct val="0"/>
        </a:spcBef>
        <a:spcAft>
          <a:spcPct val="0"/>
        </a:spcAft>
        <a:defRPr sz="4400">
          <a:solidFill>
            <a:schemeClr val="tx1"/>
          </a:solidFill>
          <a:latin typeface="Calibri" pitchFamily="34" charset="0"/>
        </a:defRPr>
      </a:lvl8pPr>
      <a:lvl9pPr marL="1828807"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11"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2"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14"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18"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1" rtl="0" eaLnBrk="1" latinLnBrk="0" hangingPunct="1">
        <a:defRPr sz="1800" kern="1200">
          <a:solidFill>
            <a:schemeClr val="tx1"/>
          </a:solidFill>
          <a:latin typeface="+mn-lt"/>
          <a:ea typeface="+mn-ea"/>
          <a:cs typeface="+mn-cs"/>
        </a:defRPr>
      </a:lvl1pPr>
      <a:lvl2pPr marL="457204" algn="l" defTabSz="914401" rtl="0" eaLnBrk="1" latinLnBrk="0" hangingPunct="1">
        <a:defRPr sz="1800" kern="1200">
          <a:solidFill>
            <a:schemeClr val="tx1"/>
          </a:solidFill>
          <a:latin typeface="+mn-lt"/>
          <a:ea typeface="+mn-ea"/>
          <a:cs typeface="+mn-cs"/>
        </a:defRPr>
      </a:lvl2pPr>
      <a:lvl3pPr marL="914401" algn="l" defTabSz="914401" rtl="0" eaLnBrk="1" latinLnBrk="0" hangingPunct="1">
        <a:defRPr sz="1800" kern="1200">
          <a:solidFill>
            <a:schemeClr val="tx1"/>
          </a:solidFill>
          <a:latin typeface="+mn-lt"/>
          <a:ea typeface="+mn-ea"/>
          <a:cs typeface="+mn-cs"/>
        </a:defRPr>
      </a:lvl3pPr>
      <a:lvl4pPr marL="1371605" algn="l" defTabSz="914401" rtl="0" eaLnBrk="1" latinLnBrk="0" hangingPunct="1">
        <a:defRPr sz="1800" kern="1200">
          <a:solidFill>
            <a:schemeClr val="tx1"/>
          </a:solidFill>
          <a:latin typeface="+mn-lt"/>
          <a:ea typeface="+mn-ea"/>
          <a:cs typeface="+mn-cs"/>
        </a:defRPr>
      </a:lvl4pPr>
      <a:lvl5pPr marL="1828807" algn="l" defTabSz="914401" rtl="0" eaLnBrk="1" latinLnBrk="0" hangingPunct="1">
        <a:defRPr sz="1800" kern="1200">
          <a:solidFill>
            <a:schemeClr val="tx1"/>
          </a:solidFill>
          <a:latin typeface="+mn-lt"/>
          <a:ea typeface="+mn-ea"/>
          <a:cs typeface="+mn-cs"/>
        </a:defRPr>
      </a:lvl5pPr>
      <a:lvl6pPr marL="2286009" algn="l" defTabSz="914401" rtl="0" eaLnBrk="1" latinLnBrk="0" hangingPunct="1">
        <a:defRPr sz="1800" kern="1200">
          <a:solidFill>
            <a:schemeClr val="tx1"/>
          </a:solidFill>
          <a:latin typeface="+mn-lt"/>
          <a:ea typeface="+mn-ea"/>
          <a:cs typeface="+mn-cs"/>
        </a:defRPr>
      </a:lvl6pPr>
      <a:lvl7pPr marL="2743212" algn="l" defTabSz="914401" rtl="0" eaLnBrk="1" latinLnBrk="0" hangingPunct="1">
        <a:defRPr sz="1800" kern="1200">
          <a:solidFill>
            <a:schemeClr val="tx1"/>
          </a:solidFill>
          <a:latin typeface="+mn-lt"/>
          <a:ea typeface="+mn-ea"/>
          <a:cs typeface="+mn-cs"/>
        </a:defRPr>
      </a:lvl7pPr>
      <a:lvl8pPr marL="3200413" algn="l" defTabSz="914401" rtl="0" eaLnBrk="1" latinLnBrk="0" hangingPunct="1">
        <a:defRPr sz="1800" kern="1200">
          <a:solidFill>
            <a:schemeClr val="tx1"/>
          </a:solidFill>
          <a:latin typeface="+mn-lt"/>
          <a:ea typeface="+mn-ea"/>
          <a:cs typeface="+mn-cs"/>
        </a:defRPr>
      </a:lvl8pPr>
      <a:lvl9pPr marL="3657614" algn="l" defTabSz="9144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gif" /><Relationship Id="rId1" Type="http://schemas.openxmlformats.org/officeDocument/2006/relationships/slideLayout" Target="../slideLayouts/slideLayout7.xml" /><Relationship Id="rId4" Type="http://schemas.openxmlformats.org/officeDocument/2006/relationships/image" Target="../media/image13.pn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6.gif" /><Relationship Id="rId2" Type="http://schemas.openxmlformats.org/officeDocument/2006/relationships/image" Target="../media/image15.jpeg" /><Relationship Id="rId1" Type="http://schemas.openxmlformats.org/officeDocument/2006/relationships/slideLayout" Target="../slideLayouts/slideLayout1.xml" /><Relationship Id="rId5" Type="http://schemas.openxmlformats.org/officeDocument/2006/relationships/image" Target="../media/image18.png" /><Relationship Id="rId4" Type="http://schemas.openxmlformats.org/officeDocument/2006/relationships/image" Target="../media/image17.gif"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 Id="rId5" Type="http://schemas.openxmlformats.org/officeDocument/2006/relationships/image" Target="../media/image5.jpeg" /><Relationship Id="rId4" Type="http://schemas.openxmlformats.org/officeDocument/2006/relationships/image" Target="../media/image4.jpeg" /></Relationships>
</file>

<file path=ppt/slides/_rels/slide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A80857-B92F-1F16-4A0E-993143D980E3}"/>
              </a:ext>
            </a:extLst>
          </p:cNvPr>
          <p:cNvSpPr>
            <a:spLocks noGrp="1"/>
          </p:cNvSpPr>
          <p:nvPr>
            <p:ph type="title"/>
          </p:nvPr>
        </p:nvSpPr>
        <p:spPr>
          <a:xfrm>
            <a:off x="1295400" y="1905000"/>
            <a:ext cx="7391400" cy="1143000"/>
          </a:xfrm>
        </p:spPr>
        <p:txBody>
          <a:bodyPr/>
          <a:lstStyle/>
          <a:p>
            <a:pPr>
              <a:defRPr/>
            </a:pPr>
            <a:r>
              <a:rPr lang="en-US" sz="4000" dirty="0">
                <a:solidFill>
                  <a:schemeClr val="hlink"/>
                </a:solidFill>
                <a:latin typeface="Times New Roman" pitchFamily="18" charset="0"/>
                <a:ea typeface="+mn-ea"/>
                <a:cs typeface="Times New Roman" pitchFamily="18" charset="0"/>
              </a:rPr>
              <a:t>L</a:t>
            </a:r>
            <a:r>
              <a:rPr lang="vi-VN" sz="4000" dirty="0">
                <a:solidFill>
                  <a:schemeClr val="hlink"/>
                </a:solidFill>
                <a:ea typeface="+mn-ea"/>
                <a:cs typeface="Times New Roman" pitchFamily="18" charset="0"/>
              </a:rPr>
              <a:t>àm thế nào để có được cơ thể cân đối</a:t>
            </a:r>
            <a:r>
              <a:rPr lang="en-US" sz="4000" dirty="0">
                <a:solidFill>
                  <a:schemeClr val="hlink"/>
                </a:solidFill>
                <a:ea typeface="+mn-ea"/>
                <a:cs typeface="Times New Roman" pitchFamily="18" charset="0"/>
              </a:rPr>
              <a:t> </a:t>
            </a:r>
            <a:r>
              <a:rPr lang="en-US" sz="4000" dirty="0" err="1">
                <a:solidFill>
                  <a:schemeClr val="hlink"/>
                </a:solidFill>
                <a:latin typeface="Times New Roman" pitchFamily="18" charset="0"/>
                <a:ea typeface="+mn-ea"/>
                <a:cs typeface="Times New Roman" pitchFamily="18" charset="0"/>
              </a:rPr>
              <a:t>và</a:t>
            </a:r>
            <a:r>
              <a:rPr lang="vi-VN" sz="4000" dirty="0">
                <a:solidFill>
                  <a:schemeClr val="hlink"/>
                </a:solidFill>
                <a:ea typeface="+mn-ea"/>
                <a:cs typeface="Times New Roman" pitchFamily="18" charset="0"/>
              </a:rPr>
              <a:t> khỏe </a:t>
            </a:r>
            <a:r>
              <a:rPr lang="en-US" sz="4000" dirty="0" err="1">
                <a:solidFill>
                  <a:schemeClr val="hlink"/>
                </a:solidFill>
                <a:latin typeface="Times New Roman" pitchFamily="18" charset="0"/>
                <a:ea typeface="+mn-ea"/>
                <a:cs typeface="Times New Roman" pitchFamily="18" charset="0"/>
              </a:rPr>
              <a:t>mạnh</a:t>
            </a:r>
            <a:r>
              <a:rPr lang="en-US" sz="4000" dirty="0">
                <a:solidFill>
                  <a:schemeClr val="hlink"/>
                </a:solidFill>
                <a:latin typeface="Times New Roman" pitchFamily="18" charset="0"/>
                <a:ea typeface="+mn-ea"/>
                <a:cs typeface="Times New Roman" pitchFamily="18" charset="0"/>
              </a:rPr>
              <a:t>?</a:t>
            </a:r>
            <a:r>
              <a:rPr lang="vi-VN" sz="4000" dirty="0">
                <a:solidFill>
                  <a:schemeClr val="hlink"/>
                </a:solidFill>
                <a:ea typeface="+mn-ea"/>
                <a:cs typeface="Times New Roman" pitchFamily="18" charset="0"/>
              </a:rPr>
              <a:t> </a:t>
            </a:r>
            <a:endParaRPr lang="en-US" altLang="en-US" sz="4000" dirty="0">
              <a:solidFill>
                <a:schemeClr val="hlink"/>
              </a:solidFill>
              <a:latin typeface="Times New Roman" pitchFamily="18" charset="0"/>
              <a:ea typeface="+mn-ea"/>
              <a:cs typeface="Times New Roman" pitchFamily="18" charset="0"/>
            </a:endParaRPr>
          </a:p>
        </p:txBody>
      </p:sp>
      <p:pic>
        <p:nvPicPr>
          <p:cNvPr id="2051" name="Picture 6">
            <a:extLst>
              <a:ext uri="{FF2B5EF4-FFF2-40B4-BE49-F238E27FC236}">
                <a16:creationId xmlns:a16="http://schemas.microsoft.com/office/drawing/2014/main" id="{9C02A0B0-3EC8-51C0-D3CC-036BF68E0C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9080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9">
            <a:extLst>
              <a:ext uri="{FF2B5EF4-FFF2-40B4-BE49-F238E27FC236}">
                <a16:creationId xmlns:a16="http://schemas.microsoft.com/office/drawing/2014/main" id="{1F6EA882-CF1D-4ED6-B721-D630481F9671}"/>
              </a:ext>
            </a:extLst>
          </p:cNvPr>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9" name="Rectangle: Top Corners Rounded 15">
            <a:extLst>
              <a:ext uri="{FF2B5EF4-FFF2-40B4-BE49-F238E27FC236}">
                <a16:creationId xmlns:a16="http://schemas.microsoft.com/office/drawing/2014/main" id="{D5B2605F-6045-139D-9123-6778E4E6807B}"/>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7" descr="bball">
            <a:extLst>
              <a:ext uri="{FF2B5EF4-FFF2-40B4-BE49-F238E27FC236}">
                <a16:creationId xmlns:a16="http://schemas.microsoft.com/office/drawing/2014/main" id="{277B0F40-0C5B-6EE5-579A-204FBFD24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Screen Clipping">
            <a:extLst>
              <a:ext uri="{FF2B5EF4-FFF2-40B4-BE49-F238E27FC236}">
                <a16:creationId xmlns:a16="http://schemas.microsoft.com/office/drawing/2014/main" id="{EE2D02C1-D216-01BB-333B-62FDE02619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a:extLst>
              <a:ext uri="{FF2B5EF4-FFF2-40B4-BE49-F238E27FC236}">
                <a16:creationId xmlns:a16="http://schemas.microsoft.com/office/drawing/2014/main" id="{A557123F-BB66-A0A8-11CD-000758598D37}"/>
              </a:ext>
            </a:extLst>
          </p:cNvPr>
          <p:cNvSpPr txBox="1">
            <a:spLocks/>
          </p:cNvSpPr>
          <p:nvPr/>
        </p:nvSpPr>
        <p:spPr bwMode="auto">
          <a:xfrm>
            <a:off x="1804988" y="130175"/>
            <a:ext cx="3429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0" name="Title 5">
            <a:extLst>
              <a:ext uri="{FF2B5EF4-FFF2-40B4-BE49-F238E27FC236}">
                <a16:creationId xmlns:a16="http://schemas.microsoft.com/office/drawing/2014/main" id="{51C61F00-004D-FA55-EECD-E0B0C5EFC758}"/>
              </a:ext>
            </a:extLst>
          </p:cNvPr>
          <p:cNvSpPr txBox="1">
            <a:spLocks/>
          </p:cNvSpPr>
          <p:nvPr/>
        </p:nvSpPr>
        <p:spPr bwMode="auto">
          <a:xfrm>
            <a:off x="217488" y="855663"/>
            <a:ext cx="855027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altLang="en-US" sz="3000">
                <a:solidFill>
                  <a:srgbClr val="0070C0"/>
                </a:solidFill>
              </a:rPr>
              <a:t>Sắp xếp các thực phẩm trong hình 4.2 và các nhóm sau nếu thực phẩm giàu tinh bột chất đường và chất </a:t>
            </a:r>
            <a:r>
              <a:rPr lang="en-US" altLang="en-US" sz="3000">
                <a:solidFill>
                  <a:srgbClr val="0070C0"/>
                </a:solidFill>
              </a:rPr>
              <a:t>xơ,</a:t>
            </a:r>
            <a:r>
              <a:rPr lang="vi-VN" altLang="en-US" sz="3000">
                <a:solidFill>
                  <a:srgbClr val="0070C0"/>
                </a:solidFill>
              </a:rPr>
              <a:t> nhóm thực phẩm giàu chất đạm</a:t>
            </a:r>
            <a:r>
              <a:rPr lang="en-US" altLang="en-US" sz="3000">
                <a:solidFill>
                  <a:srgbClr val="0070C0"/>
                </a:solidFill>
              </a:rPr>
              <a:t>,</a:t>
            </a:r>
            <a:r>
              <a:rPr lang="vi-VN" altLang="en-US" sz="3000">
                <a:solidFill>
                  <a:srgbClr val="0070C0"/>
                </a:solidFill>
              </a:rPr>
              <a:t> nhóm thực phẩm giàu chất béo</a:t>
            </a:r>
            <a:endParaRPr lang="en-US" altLang="en-US" sz="3000">
              <a:solidFill>
                <a:srgbClr val="0070C0"/>
              </a:solidFill>
            </a:endParaRPr>
          </a:p>
        </p:txBody>
      </p:sp>
      <p:pic>
        <p:nvPicPr>
          <p:cNvPr id="9" name="Picture 8" descr="Screen Clipping">
            <a:extLst>
              <a:ext uri="{FF2B5EF4-FFF2-40B4-BE49-F238E27FC236}">
                <a16:creationId xmlns:a16="http://schemas.microsoft.com/office/drawing/2014/main" id="{49E9DB6F-3469-156E-1830-14FE651A898A}"/>
              </a:ext>
            </a:extLst>
          </p:cNvPr>
          <p:cNvPicPr>
            <a:picLocks noChangeAspect="1"/>
          </p:cNvPicPr>
          <p:nvPr/>
        </p:nvPicPr>
        <p:blipFill>
          <a:blip r:embed="rId4">
            <a:extLst>
              <a:ext uri="{28A0092B-C50C-407E-A947-70E740481C1C}">
                <a14:useLocalDpi xmlns:a14="http://schemas.microsoft.com/office/drawing/2010/main" val="0"/>
              </a:ext>
            </a:extLst>
          </a:blip>
          <a:srcRect t="22820"/>
          <a:stretch>
            <a:fillRect/>
          </a:stretch>
        </p:blipFill>
        <p:spPr bwMode="auto">
          <a:xfrm>
            <a:off x="198438" y="2752725"/>
            <a:ext cx="8504237"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29">
            <a:extLst>
              <a:ext uri="{FF2B5EF4-FFF2-40B4-BE49-F238E27FC236}">
                <a16:creationId xmlns:a16="http://schemas.microsoft.com/office/drawing/2014/main" id="{A7C2FD68-C369-8C90-066C-B87B4E378158}"/>
              </a:ext>
            </a:extLst>
          </p:cNvPr>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id="{C0DDA52F-5AA1-3A81-362D-71D4886FA19F}"/>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angle 1">
            <a:extLst>
              <a:ext uri="{FF2B5EF4-FFF2-40B4-BE49-F238E27FC236}">
                <a16:creationId xmlns:a16="http://schemas.microsoft.com/office/drawing/2014/main" id="{CD84A259-4912-2D6F-F430-EE6121A20994}"/>
              </a:ext>
            </a:extLst>
          </p:cNvPr>
          <p:cNvSpPr>
            <a:spLocks noChangeArrowheads="1"/>
          </p:cNvSpPr>
          <p:nvPr/>
        </p:nvSpPr>
        <p:spPr bwMode="auto">
          <a:xfrm>
            <a:off x="349250" y="630238"/>
            <a:ext cx="836136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a:solidFill>
                  <a:srgbClr val="000000"/>
                </a:solidFill>
                <a:cs typeface="Times New Roman" panose="02020603050405020304" pitchFamily="18" charset="0"/>
              </a:rPr>
              <a:t>Sắp xếp hình ảnh:</a:t>
            </a:r>
          </a:p>
          <a:p>
            <a:pPr>
              <a:buFont typeface="Arial" panose="020B0604020202020204" pitchFamily="34" charset="0"/>
              <a:buChar char="•"/>
            </a:pPr>
            <a:r>
              <a:rPr lang="vi-VN" altLang="en-US" sz="2800">
                <a:solidFill>
                  <a:srgbClr val="000000"/>
                </a:solidFill>
                <a:cs typeface="Times New Roman" panose="02020603050405020304" pitchFamily="18" charset="0"/>
              </a:rPr>
              <a:t>Nhóm thực phẩm giàu tinh bột, đường và chất xơ: ngô (d), gạo tẻ (h), rau bắp cải (g), mật ong (c)</a:t>
            </a:r>
          </a:p>
          <a:p>
            <a:pPr>
              <a:buFont typeface="Arial" panose="020B0604020202020204" pitchFamily="34" charset="0"/>
              <a:buChar char="•"/>
            </a:pPr>
            <a:r>
              <a:rPr lang="vi-VN" altLang="en-US" sz="2800">
                <a:solidFill>
                  <a:srgbClr val="000000"/>
                </a:solidFill>
                <a:cs typeface="Times New Roman" panose="02020603050405020304" pitchFamily="18" charset="0"/>
              </a:rPr>
              <a:t>Nhóm thực phẩm giàu chất đạm: tôm (a), thịt bò (b), </a:t>
            </a:r>
          </a:p>
          <a:p>
            <a:pPr>
              <a:buFont typeface="Arial" panose="020B0604020202020204" pitchFamily="34" charset="0"/>
              <a:buChar char="•"/>
            </a:pPr>
            <a:r>
              <a:rPr lang="vi-VN" altLang="en-US" sz="2800">
                <a:solidFill>
                  <a:srgbClr val="000000"/>
                </a:solidFill>
                <a:cs typeface="Times New Roman" panose="02020603050405020304" pitchFamily="18" charset="0"/>
              </a:rPr>
              <a:t>Nhóm thực phẩm giàu chất béo: mỡ lợn (i), bơ (e)</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P spid="10" grpId="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4B94FDE5-036A-6FEA-A281-D29D2E11FFC8}"/>
              </a:ext>
            </a:extLst>
          </p:cNvPr>
          <p:cNvSpPr txBox="1">
            <a:spLocks noChangeArrowheads="1"/>
          </p:cNvSpPr>
          <p:nvPr/>
        </p:nvSpPr>
        <p:spPr bwMode="auto">
          <a:xfrm>
            <a:off x="1219200" y="914400"/>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PHIẾU HỌC TẬP</a:t>
            </a:r>
          </a:p>
          <a:p>
            <a:pPr algn="ctr"/>
            <a:r>
              <a:rPr lang="en-US" altLang="en-US"/>
              <a:t>Thời gian: 3 phút</a:t>
            </a:r>
          </a:p>
          <a:p>
            <a:pPr algn="ctr"/>
            <a:endParaRPr lang="en-US" altLang="en-US"/>
          </a:p>
        </p:txBody>
      </p:sp>
      <p:graphicFrame>
        <p:nvGraphicFramePr>
          <p:cNvPr id="3" name="Table 2">
            <a:extLst>
              <a:ext uri="{FF2B5EF4-FFF2-40B4-BE49-F238E27FC236}">
                <a16:creationId xmlns:a16="http://schemas.microsoft.com/office/drawing/2014/main" id="{C030CB0A-83DA-C8ED-1FD5-ED5D9E0363B2}"/>
              </a:ext>
            </a:extLst>
          </p:cNvPr>
          <p:cNvGraphicFramePr>
            <a:graphicFrameLocks noGrp="1"/>
          </p:cNvGraphicFramePr>
          <p:nvPr/>
        </p:nvGraphicFramePr>
        <p:xfrm>
          <a:off x="152400" y="1905000"/>
          <a:ext cx="8991600" cy="299085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438401">
                  <a:extLst>
                    <a:ext uri="{9D8B030D-6E8A-4147-A177-3AD203B41FA5}">
                      <a16:colId xmlns:a16="http://schemas.microsoft.com/office/drawing/2014/main" val="20002"/>
                    </a:ext>
                  </a:extLst>
                </a:gridCol>
              </a:tblGrid>
              <a:tr h="1040130">
                <a:tc>
                  <a:txBody>
                    <a:bodyPr/>
                    <a:lstStyle/>
                    <a:p>
                      <a:r>
                        <a:rPr lang="en-US" sz="1800" dirty="0" err="1"/>
                        <a:t>Nhóm</a:t>
                      </a:r>
                      <a:r>
                        <a:rPr lang="en-US" sz="1800" baseline="0" dirty="0"/>
                        <a:t> TP </a:t>
                      </a:r>
                      <a:r>
                        <a:rPr lang="en-US" sz="1800" baseline="0" dirty="0" err="1"/>
                        <a:t>giàu</a:t>
                      </a:r>
                      <a:r>
                        <a:rPr lang="en-US" sz="1800" baseline="0" dirty="0"/>
                        <a:t> </a:t>
                      </a:r>
                      <a:r>
                        <a:rPr lang="en-US" sz="1800" baseline="0" dirty="0" err="1"/>
                        <a:t>chất</a:t>
                      </a:r>
                      <a:r>
                        <a:rPr lang="en-US" sz="1800" baseline="0" dirty="0"/>
                        <a:t> </a:t>
                      </a:r>
                      <a:r>
                        <a:rPr lang="en-US" sz="1800" baseline="0" dirty="0" err="1"/>
                        <a:t>xơ</a:t>
                      </a:r>
                      <a:r>
                        <a:rPr lang="en-US" sz="1800" baseline="0" dirty="0"/>
                        <a:t>, </a:t>
                      </a:r>
                      <a:r>
                        <a:rPr lang="en-US" sz="1800" baseline="0" dirty="0" err="1"/>
                        <a:t>tinh</a:t>
                      </a:r>
                      <a:r>
                        <a:rPr lang="en-US" sz="1800" baseline="0" dirty="0"/>
                        <a:t> </a:t>
                      </a:r>
                      <a:r>
                        <a:rPr lang="en-US" sz="1800" baseline="0" dirty="0" err="1"/>
                        <a:t>bột</a:t>
                      </a:r>
                      <a:r>
                        <a:rPr lang="en-US" sz="1800" baseline="0" dirty="0"/>
                        <a:t>, </a:t>
                      </a:r>
                      <a:r>
                        <a:rPr lang="en-US" sz="1800" baseline="0" dirty="0" err="1"/>
                        <a:t>đường</a:t>
                      </a:r>
                      <a:endParaRPr lang="en-US" sz="1800" dirty="0"/>
                    </a:p>
                  </a:txBody>
                  <a:tcPr marT="45713" marB="45713"/>
                </a:tc>
                <a:tc>
                  <a:txBody>
                    <a:bodyPr/>
                    <a:lstStyle/>
                    <a:p>
                      <a:r>
                        <a:rPr lang="en-US" sz="1800" dirty="0" err="1"/>
                        <a:t>Nhóm</a:t>
                      </a:r>
                      <a:r>
                        <a:rPr lang="en-US" sz="1800" baseline="0" dirty="0"/>
                        <a:t> TP </a:t>
                      </a:r>
                      <a:r>
                        <a:rPr lang="en-US" sz="1800" baseline="0" dirty="0" err="1"/>
                        <a:t>giàu</a:t>
                      </a:r>
                      <a:r>
                        <a:rPr lang="en-US" sz="1800" baseline="0" dirty="0"/>
                        <a:t> </a:t>
                      </a:r>
                      <a:r>
                        <a:rPr lang="en-US" sz="1800" baseline="0" dirty="0" err="1"/>
                        <a:t>chất</a:t>
                      </a:r>
                      <a:r>
                        <a:rPr lang="en-US" sz="1800" baseline="0" dirty="0"/>
                        <a:t> </a:t>
                      </a:r>
                      <a:r>
                        <a:rPr lang="en-US" sz="1800" baseline="0" dirty="0" err="1"/>
                        <a:t>đạm</a:t>
                      </a:r>
                      <a:endParaRPr lang="en-US" sz="1800" dirty="0"/>
                    </a:p>
                  </a:txBody>
                  <a:tcPr marT="45713" marB="45713"/>
                </a:tc>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1800" dirty="0" err="1"/>
                        <a:t>Nhóm</a:t>
                      </a:r>
                      <a:r>
                        <a:rPr lang="en-US" sz="1800" baseline="0" dirty="0"/>
                        <a:t> TP </a:t>
                      </a:r>
                      <a:r>
                        <a:rPr lang="en-US" sz="1800" baseline="0" dirty="0" err="1"/>
                        <a:t>giàu</a:t>
                      </a:r>
                      <a:r>
                        <a:rPr lang="en-US" sz="1800" baseline="0" dirty="0"/>
                        <a:t> </a:t>
                      </a:r>
                      <a:r>
                        <a:rPr lang="en-US" sz="1800" baseline="0" dirty="0" err="1"/>
                        <a:t>chất</a:t>
                      </a:r>
                      <a:r>
                        <a:rPr lang="en-US" sz="1800" baseline="0" dirty="0"/>
                        <a:t> </a:t>
                      </a:r>
                      <a:r>
                        <a:rPr lang="en-US" sz="1800" baseline="0" dirty="0" err="1"/>
                        <a:t>béo</a:t>
                      </a:r>
                      <a:endParaRPr lang="en-US" sz="1800" dirty="0"/>
                    </a:p>
                  </a:txBody>
                  <a:tcPr marT="45713" marB="45713"/>
                </a:tc>
                <a:extLst>
                  <a:ext uri="{0D108BD9-81ED-4DB2-BD59-A6C34878D82A}">
                    <a16:rowId xmlns:a16="http://schemas.microsoft.com/office/drawing/2014/main" val="10000"/>
                  </a:ext>
                </a:extLst>
              </a:tr>
              <a:tr h="1950720">
                <a:tc>
                  <a:txBody>
                    <a:bodyPr/>
                    <a:lstStyle/>
                    <a:p>
                      <a:endParaRPr lang="en-US" sz="1800"/>
                    </a:p>
                  </a:txBody>
                  <a:tcPr marT="45713" marB="45713"/>
                </a:tc>
                <a:tc>
                  <a:txBody>
                    <a:bodyPr/>
                    <a:lstStyle/>
                    <a:p>
                      <a:endParaRPr lang="en-US" sz="1800"/>
                    </a:p>
                  </a:txBody>
                  <a:tcPr marT="45713" marB="45713"/>
                </a:tc>
                <a:tc>
                  <a:txBody>
                    <a:bodyPr/>
                    <a:lstStyle/>
                    <a:p>
                      <a:endParaRPr lang="en-US" sz="1800" dirty="0"/>
                    </a:p>
                  </a:txBody>
                  <a:tcPr marT="45713" marB="45713"/>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3D346306-3E18-5CAC-06DD-161D44E44E68}"/>
              </a:ext>
            </a:extLst>
          </p:cNvPr>
          <p:cNvSpPr txBox="1">
            <a:spLocks noChangeArrowheads="1"/>
          </p:cNvSpPr>
          <p:nvPr/>
        </p:nvSpPr>
        <p:spPr bwMode="auto">
          <a:xfrm>
            <a:off x="1219200" y="9144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ĐÁP ÁN PHIẾU HỌC TẬP</a:t>
            </a:r>
          </a:p>
          <a:p>
            <a:pPr algn="ctr"/>
            <a:endParaRPr lang="en-US" altLang="en-US"/>
          </a:p>
        </p:txBody>
      </p:sp>
      <p:graphicFrame>
        <p:nvGraphicFramePr>
          <p:cNvPr id="3" name="Table 2">
            <a:extLst>
              <a:ext uri="{FF2B5EF4-FFF2-40B4-BE49-F238E27FC236}">
                <a16:creationId xmlns:a16="http://schemas.microsoft.com/office/drawing/2014/main" id="{75454E9A-DB21-8E71-B146-7E25E7E93834}"/>
              </a:ext>
            </a:extLst>
          </p:cNvPr>
          <p:cNvGraphicFramePr>
            <a:graphicFrameLocks noGrp="1"/>
          </p:cNvGraphicFramePr>
          <p:nvPr/>
        </p:nvGraphicFramePr>
        <p:xfrm>
          <a:off x="152400" y="1905000"/>
          <a:ext cx="8991600" cy="3597275"/>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590801">
                  <a:extLst>
                    <a:ext uri="{9D8B030D-6E8A-4147-A177-3AD203B41FA5}">
                      <a16:colId xmlns:a16="http://schemas.microsoft.com/office/drawing/2014/main" val="20002"/>
                    </a:ext>
                  </a:extLst>
                </a:gridCol>
              </a:tblGrid>
              <a:tr h="1066988">
                <a:tc>
                  <a:txBody>
                    <a:bodyPr/>
                    <a:lstStyle/>
                    <a:p>
                      <a:r>
                        <a:rPr lang="en-US" sz="3200" dirty="0" err="1">
                          <a:latin typeface="Times New Roman" pitchFamily="18" charset="0"/>
                          <a:cs typeface="Times New Roman" pitchFamily="18" charset="0"/>
                        </a:rPr>
                        <a:t>Nhóm</a:t>
                      </a:r>
                      <a:r>
                        <a:rPr lang="en-US" sz="3200" baseline="0" dirty="0">
                          <a:latin typeface="Times New Roman" pitchFamily="18" charset="0"/>
                          <a:cs typeface="Times New Roman" pitchFamily="18" charset="0"/>
                        </a:rPr>
                        <a:t> TP </a:t>
                      </a:r>
                      <a:r>
                        <a:rPr lang="en-US" sz="3200" baseline="0" dirty="0" err="1">
                          <a:latin typeface="Times New Roman" pitchFamily="18" charset="0"/>
                          <a:cs typeface="Times New Roman" pitchFamily="18" charset="0"/>
                        </a:rPr>
                        <a:t>giàu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chất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xơ</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tinh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bột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đường</a:t>
                      </a:r>
                      <a:endParaRPr lang="en-US" sz="3200" dirty="0">
                        <a:latin typeface="Times New Roman" pitchFamily="18" charset="0"/>
                        <a:cs typeface="Times New Roman" pitchFamily="18" charset="0"/>
                      </a:endParaRPr>
                    </a:p>
                  </a:txBody>
                  <a:tcPr marT="45728" marB="45728"/>
                </a:tc>
                <a:tc>
                  <a:txBody>
                    <a:bodyPr/>
                    <a:lstStyle/>
                    <a:p>
                      <a:r>
                        <a:rPr lang="en-US" sz="3200" dirty="0" err="1">
                          <a:latin typeface="Times New Roman" pitchFamily="18" charset="0"/>
                          <a:cs typeface="Times New Roman" pitchFamily="18" charset="0"/>
                        </a:rPr>
                        <a:t>Nhóm</a:t>
                      </a:r>
                      <a:r>
                        <a:rPr lang="en-US" sz="3200" baseline="0" dirty="0">
                          <a:latin typeface="Times New Roman" pitchFamily="18" charset="0"/>
                          <a:cs typeface="Times New Roman" pitchFamily="18" charset="0"/>
                        </a:rPr>
                        <a:t> TP </a:t>
                      </a:r>
                      <a:r>
                        <a:rPr lang="en-US" sz="3200" baseline="0" dirty="0" err="1">
                          <a:latin typeface="Times New Roman" pitchFamily="18" charset="0"/>
                          <a:cs typeface="Times New Roman" pitchFamily="18" charset="0"/>
                        </a:rPr>
                        <a:t>giàu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chất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đạm</a:t>
                      </a:r>
                      <a:endParaRPr lang="en-US" sz="3200" dirty="0">
                        <a:latin typeface="Times New Roman" pitchFamily="18" charset="0"/>
                        <a:cs typeface="Times New Roman" pitchFamily="18" charset="0"/>
                      </a:endParaRPr>
                    </a:p>
                  </a:txBody>
                  <a:tcPr marT="45728" marB="45728"/>
                </a:tc>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3200" dirty="0" err="1">
                          <a:latin typeface="Times New Roman" pitchFamily="18" charset="0"/>
                          <a:cs typeface="Times New Roman" pitchFamily="18" charset="0"/>
                        </a:rPr>
                        <a:t>Nhóm</a:t>
                      </a:r>
                      <a:r>
                        <a:rPr lang="en-US" sz="3200" baseline="0" dirty="0">
                          <a:latin typeface="Times New Roman" pitchFamily="18" charset="0"/>
                          <a:cs typeface="Times New Roman" pitchFamily="18" charset="0"/>
                        </a:rPr>
                        <a:t> TP </a:t>
                      </a:r>
                      <a:r>
                        <a:rPr lang="en-US" sz="3200" baseline="0" dirty="0" err="1">
                          <a:latin typeface="Times New Roman" pitchFamily="18" charset="0"/>
                          <a:cs typeface="Times New Roman" pitchFamily="18" charset="0"/>
                        </a:rPr>
                        <a:t>giàu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chất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béo</a:t>
                      </a:r>
                      <a:endParaRPr lang="en-US" sz="3200" dirty="0">
                        <a:latin typeface="Times New Roman" pitchFamily="18" charset="0"/>
                        <a:cs typeface="Times New Roman" pitchFamily="18" charset="0"/>
                      </a:endParaRPr>
                    </a:p>
                  </a:txBody>
                  <a:tcPr marT="45728" marB="45728"/>
                </a:tc>
                <a:extLst>
                  <a:ext uri="{0D108BD9-81ED-4DB2-BD59-A6C34878D82A}">
                    <a16:rowId xmlns:a16="http://schemas.microsoft.com/office/drawing/2014/main" val="10000"/>
                  </a:ext>
                </a:extLst>
              </a:tr>
              <a:tr h="2530287">
                <a:tc>
                  <a:txBody>
                    <a:bodyPr/>
                    <a:lstStyle/>
                    <a:p>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Mật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ong</a:t>
                      </a:r>
                      <a:endParaRPr lang="en-US" sz="3200" baseline="0" dirty="0">
                        <a:latin typeface="Times New Roman" pitchFamily="18" charset="0"/>
                        <a:cs typeface="Times New Roman" pitchFamily="18" charset="0"/>
                      </a:endParaRPr>
                    </a:p>
                    <a:p>
                      <a:r>
                        <a:rPr lang="en-US" sz="3200" baseline="0" dirty="0">
                          <a:latin typeface="Times New Roman" pitchFamily="18" charset="0"/>
                          <a:cs typeface="Times New Roman" pitchFamily="18" charset="0"/>
                        </a:rPr>
                        <a:t>d. </a:t>
                      </a:r>
                      <a:r>
                        <a:rPr lang="en-US" sz="3200" baseline="0" dirty="0" err="1">
                          <a:latin typeface="Times New Roman" pitchFamily="18" charset="0"/>
                          <a:cs typeface="Times New Roman" pitchFamily="18" charset="0"/>
                        </a:rPr>
                        <a:t>Ngô</a:t>
                      </a:r>
                      <a:endParaRPr lang="en-US" sz="3200" baseline="0" dirty="0">
                        <a:latin typeface="Times New Roman" pitchFamily="18" charset="0"/>
                        <a:cs typeface="Times New Roman" pitchFamily="18" charset="0"/>
                      </a:endParaRPr>
                    </a:p>
                    <a:p>
                      <a:r>
                        <a:rPr lang="en-US" sz="3200" baseline="0" dirty="0">
                          <a:latin typeface="Times New Roman" pitchFamily="18" charset="0"/>
                          <a:cs typeface="Times New Roman" pitchFamily="18" charset="0"/>
                        </a:rPr>
                        <a:t>g. Rau </a:t>
                      </a:r>
                      <a:r>
                        <a:rPr lang="en-US" sz="3200" baseline="0" dirty="0" err="1">
                          <a:latin typeface="Times New Roman" pitchFamily="18" charset="0"/>
                          <a:cs typeface="Times New Roman" pitchFamily="18" charset="0"/>
                        </a:rPr>
                        <a:t>bắp</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cải</a:t>
                      </a:r>
                      <a:endParaRPr lang="en-US" sz="3200" baseline="0" dirty="0">
                        <a:latin typeface="Times New Roman" pitchFamily="18" charset="0"/>
                        <a:cs typeface="Times New Roman" pitchFamily="18" charset="0"/>
                      </a:endParaRPr>
                    </a:p>
                    <a:p>
                      <a:r>
                        <a:rPr lang="en-US" sz="3200" baseline="0" dirty="0">
                          <a:latin typeface="Times New Roman" pitchFamily="18" charset="0"/>
                          <a:cs typeface="Times New Roman" pitchFamily="18" charset="0"/>
                        </a:rPr>
                        <a:t>h. </a:t>
                      </a:r>
                      <a:r>
                        <a:rPr lang="en-US" sz="3200" baseline="0" dirty="0" err="1">
                          <a:latin typeface="Times New Roman" pitchFamily="18" charset="0"/>
                          <a:cs typeface="Times New Roman" pitchFamily="18" charset="0"/>
                        </a:rPr>
                        <a:t>Gạo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tẻ</a:t>
                      </a:r>
                      <a:endParaRPr lang="en-US" sz="3200" baseline="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txBody>
                  <a:tcPr marT="45728" marB="45728"/>
                </a:tc>
                <a:tc>
                  <a:txBody>
                    <a:bodyPr/>
                    <a:lstStyle/>
                    <a:p>
                      <a:pPr marL="342900" indent="-342900">
                        <a:buAutoNum type="alphaLcPeriod"/>
                      </a:pPr>
                      <a:r>
                        <a:rPr lang="en-US" sz="3200" dirty="0" err="1">
                          <a:latin typeface="Times New Roman" pitchFamily="18" charset="0"/>
                          <a:cs typeface="Times New Roman" pitchFamily="18" charset="0"/>
                        </a:rPr>
                        <a:t>Tôm</a:t>
                      </a:r>
                      <a:endParaRPr lang="en-US" sz="3200" dirty="0">
                        <a:latin typeface="Times New Roman" pitchFamily="18" charset="0"/>
                        <a:cs typeface="Times New Roman" pitchFamily="18" charset="0"/>
                      </a:endParaRPr>
                    </a:p>
                    <a:p>
                      <a:pPr marL="342900" indent="-342900">
                        <a:buNone/>
                      </a:pP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Thịt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bò</a:t>
                      </a:r>
                      <a:endParaRPr lang="en-US" sz="3200" dirty="0">
                        <a:latin typeface="Times New Roman" pitchFamily="18" charset="0"/>
                        <a:cs typeface="Times New Roman" pitchFamily="18" charset="0"/>
                      </a:endParaRPr>
                    </a:p>
                  </a:txBody>
                  <a:tcPr marT="45728" marB="45728"/>
                </a:tc>
                <a:tc>
                  <a:txBody>
                    <a:bodyPr/>
                    <a:lstStyle/>
                    <a:p>
                      <a:r>
                        <a:rPr lang="en-US" sz="3200" dirty="0">
                          <a:latin typeface="Times New Roman" pitchFamily="18" charset="0"/>
                          <a:cs typeface="Times New Roman" pitchFamily="18" charset="0"/>
                        </a:rPr>
                        <a:t>e. </a:t>
                      </a:r>
                      <a:r>
                        <a:rPr lang="en-US" sz="3200" dirty="0" err="1">
                          <a:latin typeface="Times New Roman" pitchFamily="18" charset="0"/>
                          <a:cs typeface="Times New Roman" pitchFamily="18" charset="0"/>
                        </a:rPr>
                        <a:t>Bơ</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i</a:t>
                      </a:r>
                      <a:r>
                        <a:rPr lang="en-US" sz="3200" dirty="0">
                          <a:latin typeface="Times New Roman" pitchFamily="18" charset="0"/>
                          <a:cs typeface="Times New Roman" pitchFamily="18" charset="0"/>
                        </a:rPr>
                        <a: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Mỡ</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lợn</a:t>
                      </a:r>
                      <a:endParaRPr lang="en-US" sz="3200" dirty="0">
                        <a:latin typeface="Times New Roman" pitchFamily="18" charset="0"/>
                        <a:cs typeface="Times New Roman" pitchFamily="18" charset="0"/>
                      </a:endParaRPr>
                    </a:p>
                  </a:txBody>
                  <a:tcPr marT="45728" marB="45728"/>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C:\Users\Admin\Desktop\mam-com-1.webp">
            <a:extLst>
              <a:ext uri="{FF2B5EF4-FFF2-40B4-BE49-F238E27FC236}">
                <a16:creationId xmlns:a16="http://schemas.microsoft.com/office/drawing/2014/main" id="{8536DCDB-F99A-A047-17EE-14B02508799D}"/>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4339" name="AutoShape 4" descr="C:\Users\Admin\Desktop\mam-com-1.webp">
            <a:extLst>
              <a:ext uri="{FF2B5EF4-FFF2-40B4-BE49-F238E27FC236}">
                <a16:creationId xmlns:a16="http://schemas.microsoft.com/office/drawing/2014/main" id="{1CFC95C5-F753-C320-F70D-5362AE9ED1C4}"/>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4340" name="AutoShape 6" descr="C:\Users\Admin\Desktop\mam-com-1.webp">
            <a:extLst>
              <a:ext uri="{FF2B5EF4-FFF2-40B4-BE49-F238E27FC236}">
                <a16:creationId xmlns:a16="http://schemas.microsoft.com/office/drawing/2014/main" id="{531199AE-5A71-A514-FA58-22428589D71A}"/>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4341" name="Picture 8">
            <a:extLst>
              <a:ext uri="{FF2B5EF4-FFF2-40B4-BE49-F238E27FC236}">
                <a16:creationId xmlns:a16="http://schemas.microsoft.com/office/drawing/2014/main" id="{5A045101-CA05-3B14-153D-0C9FA18A6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33400"/>
            <a:ext cx="4524375"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a:extLst>
              <a:ext uri="{FF2B5EF4-FFF2-40B4-BE49-F238E27FC236}">
                <a16:creationId xmlns:a16="http://schemas.microsoft.com/office/drawing/2014/main" id="{896F95B8-64EC-5B12-D522-13A2A769F41B}"/>
              </a:ext>
            </a:extLst>
          </p:cNvPr>
          <p:cNvSpPr txBox="1">
            <a:spLocks noChangeArrowheads="1"/>
          </p:cNvSpPr>
          <p:nvPr/>
        </p:nvSpPr>
        <p:spPr bwMode="auto">
          <a:xfrm>
            <a:off x="381000" y="1371600"/>
            <a:ext cx="3124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000"/>
              <a:t>Theo em, bữa cơm này đã hợp lý chưa? Vì sao?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DFD5688-867B-4F08-6BD2-EAA074280E16}"/>
              </a:ext>
            </a:extLst>
          </p:cNvPr>
          <p:cNvSpPr>
            <a:spLocks noChangeArrowheads="1"/>
          </p:cNvSpPr>
          <p:nvPr/>
        </p:nvSpPr>
        <p:spPr bwMode="auto">
          <a:xfrm>
            <a:off x="838200" y="685800"/>
            <a:ext cx="8001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87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nl-NL" altLang="en-US" sz="3200" b="1">
                <a:cs typeface="Times New Roman" panose="02020603050405020304" pitchFamily="18" charset="0"/>
              </a:rPr>
              <a:t>Hướng dẫn học bài và chuẩn bị bài:</a:t>
            </a:r>
          </a:p>
          <a:p>
            <a:r>
              <a:rPr lang="nl-NL" altLang="en-US" sz="2800">
                <a:ea typeface="Calibri" panose="020F0502020204030204" pitchFamily="34" charset="0"/>
                <a:cs typeface="Times New Roman" panose="02020603050405020304" pitchFamily="18" charset="0"/>
              </a:rPr>
              <a:t>- Học bài cũ, trả lời các câu hỏi trong SGK.</a:t>
            </a:r>
            <a:endParaRPr lang="en-US" altLang="en-US" sz="2800">
              <a:ea typeface="Calibri" panose="020F0502020204030204" pitchFamily="34" charset="0"/>
              <a:cs typeface="Times New Roman" panose="02020603050405020304" pitchFamily="18" charset="0"/>
            </a:endParaRPr>
          </a:p>
          <a:p>
            <a:r>
              <a:rPr lang="nl-NL" altLang="en-US" sz="2800">
                <a:ea typeface="Calibri" panose="020F0502020204030204" pitchFamily="34" charset="0"/>
                <a:cs typeface="Times New Roman" panose="02020603050405020304" pitchFamily="18" charset="0"/>
              </a:rPr>
              <a:t>- Tìm hiểu, nghiên cứu trước phần II. Ăn uống khoa học</a:t>
            </a:r>
            <a:endParaRPr lang="en-US" altLang="en-US" sz="2800">
              <a:ea typeface="Calibri" panose="020F0502020204030204" pitchFamily="34" charset="0"/>
              <a:cs typeface="Times New Roman" panose="02020603050405020304" pitchFamily="18" charset="0"/>
            </a:endParaRPr>
          </a:p>
          <a:p>
            <a:r>
              <a:rPr lang="nl-NL" altLang="en-US" sz="2800" i="1">
                <a:ea typeface="Calibri" panose="020F0502020204030204" pitchFamily="34" charset="0"/>
                <a:cs typeface="Times New Roman" panose="02020603050405020304" pitchFamily="18" charset="0"/>
              </a:rPr>
              <a:t>Tìm hiểu các câu hỏi: </a:t>
            </a:r>
            <a:endParaRPr lang="en-US" altLang="en-US" sz="2800">
              <a:ea typeface="Calibri" panose="020F0502020204030204" pitchFamily="34" charset="0"/>
              <a:cs typeface="Times New Roman" panose="02020603050405020304" pitchFamily="18" charset="0"/>
            </a:endParaRPr>
          </a:p>
          <a:p>
            <a:pPr algn="just"/>
            <a:r>
              <a:rPr lang="vi-VN" altLang="en-US" sz="2800">
                <a:cs typeface="Times New Roman" panose="02020603050405020304" pitchFamily="18" charset="0"/>
              </a:rPr>
              <a:t>+ Quan sát và kể tên các thực phẩm gia đình em hay sử dụng trong 1 tuần. Em có nhận xét gì về việc sử dụng thực phẩm của gia đình mình?</a:t>
            </a:r>
            <a:endParaRPr lang="en-US" altLang="en-US" sz="2800">
              <a:cs typeface="Calibri" panose="020F0502020204030204" pitchFamily="34" charset="0"/>
            </a:endParaRPr>
          </a:p>
          <a:p>
            <a:pPr algn="just"/>
            <a:r>
              <a:rPr lang="vi-VN" altLang="en-US" sz="2800">
                <a:cs typeface="Calibri" panose="020F0502020204030204" pitchFamily="34" charset="0"/>
              </a:rPr>
              <a:t>+  Thế nào là bữa ăn hợp lí?</a:t>
            </a:r>
            <a:endParaRPr lang="en-US" altLang="en-US" sz="2800">
              <a:cs typeface="Calibri" panose="020F0502020204030204" pitchFamily="34" charset="0"/>
            </a:endParaRPr>
          </a:p>
          <a:p>
            <a:pPr algn="just"/>
            <a:r>
              <a:rPr lang="vi-VN" altLang="en-US" sz="2800">
                <a:cs typeface="Calibri" panose="020F0502020204030204" pitchFamily="34" charset="0"/>
              </a:rPr>
              <a:t>+ </a:t>
            </a:r>
            <a:r>
              <a:rPr lang="vi-VN" altLang="en-US" sz="2800">
                <a:cs typeface="Times New Roman" panose="02020603050405020304" pitchFamily="18" charset="0"/>
              </a:rPr>
              <a:t>Theo em, việc xem chương trình truyền hình trong bữa ăn sẽ có tác hại gì?</a:t>
            </a:r>
            <a:endParaRPr lang="en-US" altLang="en-US" sz="280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inh nen16 ">
            <a:extLst>
              <a:ext uri="{FF2B5EF4-FFF2-40B4-BE49-F238E27FC236}">
                <a16:creationId xmlns:a16="http://schemas.microsoft.com/office/drawing/2014/main" id="{007A2C3E-FCFF-CAC0-F215-7BF93A19D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76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buom">
            <a:extLst>
              <a:ext uri="{FF2B5EF4-FFF2-40B4-BE49-F238E27FC236}">
                <a16:creationId xmlns:a16="http://schemas.microsoft.com/office/drawing/2014/main" id="{AEE4FC8F-C701-6C89-C26E-5750E41B1E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598828">
            <a:off x="7099300" y="1905000"/>
            <a:ext cx="825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a:extLst>
              <a:ext uri="{FF2B5EF4-FFF2-40B4-BE49-F238E27FC236}">
                <a16:creationId xmlns:a16="http://schemas.microsoft.com/office/drawing/2014/main" id="{33C8CA1C-8DB0-3C0A-1AA8-74F3DD7CAD56}"/>
              </a:ext>
            </a:extLst>
          </p:cNvPr>
          <p:cNvSpPr txBox="1">
            <a:spLocks noChangeArrowheads="1"/>
          </p:cNvSpPr>
          <p:nvPr/>
        </p:nvSpPr>
        <p:spPr bwMode="auto">
          <a:xfrm>
            <a:off x="2362200" y="708025"/>
            <a:ext cx="533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4000" b="1">
                <a:solidFill>
                  <a:srgbClr val="FF3300"/>
                </a:solidFill>
              </a:rPr>
              <a:t>BÀI HỌC KẾT THÚC</a:t>
            </a:r>
          </a:p>
        </p:txBody>
      </p:sp>
      <p:sp>
        <p:nvSpPr>
          <p:cNvPr id="16389" name="Title 1">
            <a:extLst>
              <a:ext uri="{FF2B5EF4-FFF2-40B4-BE49-F238E27FC236}">
                <a16:creationId xmlns:a16="http://schemas.microsoft.com/office/drawing/2014/main" id="{324812A2-5BCA-9C02-8E53-1F4FCBB3EF2C}"/>
              </a:ext>
            </a:extLst>
          </p:cNvPr>
          <p:cNvSpPr>
            <a:spLocks noGrp="1"/>
          </p:cNvSpPr>
          <p:nvPr>
            <p:ph type="ctrTitle"/>
          </p:nvPr>
        </p:nvSpPr>
        <p:spPr>
          <a:xfrm>
            <a:off x="609600" y="609600"/>
            <a:ext cx="7772400" cy="1470025"/>
          </a:xfrm>
        </p:spPr>
        <p:txBody>
          <a:bodyPr/>
          <a:lstStyle/>
          <a:p>
            <a:endParaRPr lang="en-US" altLang="en-US"/>
          </a:p>
        </p:txBody>
      </p:sp>
      <p:sp>
        <p:nvSpPr>
          <p:cNvPr id="16390" name="AutoShape 2" descr="Các Vận động Viên Chạy Bộ Hình ảnh | Định dạng hình ảnh AI 400063646|  vn.lovepik.com">
            <a:extLst>
              <a:ext uri="{FF2B5EF4-FFF2-40B4-BE49-F238E27FC236}">
                <a16:creationId xmlns:a16="http://schemas.microsoft.com/office/drawing/2014/main" id="{1187AEC3-60AD-237B-FEB3-85672D91CFB6}"/>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6391" name="Picture 6" descr="Tuyển tập 5350 ảnh động PowerPoint đẹp, bắt mắt">
            <a:extLst>
              <a:ext uri="{FF2B5EF4-FFF2-40B4-BE49-F238E27FC236}">
                <a16:creationId xmlns:a16="http://schemas.microsoft.com/office/drawing/2014/main" id="{0D7798AD-5BCF-C253-96CE-DA3516E014C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905000"/>
            <a:ext cx="2476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om">
            <a:extLst>
              <a:ext uri="{FF2B5EF4-FFF2-40B4-BE49-F238E27FC236}">
                <a16:creationId xmlns:a16="http://schemas.microsoft.com/office/drawing/2014/main" id="{AA600EC9-9E85-502F-DAE5-45D3F182BC5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598828">
            <a:off x="3929063" y="4475163"/>
            <a:ext cx="825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7120FD5-D8AF-A65D-601A-DFD13E26DE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295275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2570AA2-6FCC-0E9E-8BB9-52A18C6B19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441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4184006-1963-5893-2A45-461DA4B7D7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5738" y="40465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B7B7094-3CF8-5523-567D-C7BAAF599C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246856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2BB43B6-A6F2-B5CB-62B0-73D227E5A4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4313" y="9382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BD25BA35-0DEA-7A5E-3050-4645D17356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3635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8DC978C-E41C-9E8E-2CD6-A724013463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13335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6B0D8335-88ED-3767-3169-510A9970AF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10477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9045D79B-06EF-46AF-3566-E20C68456A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65488" y="165893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32490FE9-245E-AC01-EEDC-23DFBA15D5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8463" y="55721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0D9B7CC9-87BD-674E-0E0B-21672EEC97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55594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D322E976-D148-0EF7-FAC8-26ADF1FDCA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1088" y="5713413"/>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C8F70A3A-F87F-7E93-9624-7512D98259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9088" y="5572125"/>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path" presetSubtype="0" repeatCount="indefinite" accel="50000" decel="50000" fill="hold" nodeType="withEffect">
                                  <p:stCondLst>
                                    <p:cond delay="0"/>
                                  </p:stCondLst>
                                  <p:childTnLst>
                                    <p:animMotion origin="layout" path="M -0.48403 -0.24676 L -0.09653 0.4 " pathEditMode="relative" rAng="0" ptsTypes="AA">
                                      <p:cBhvr>
                                        <p:cTn id="6" dur="2000" fill="hold"/>
                                        <p:tgtEl>
                                          <p:spTgt spid="71684"/>
                                        </p:tgtEl>
                                        <p:attrNameLst>
                                          <p:attrName>ppt_x</p:attrName>
                                          <p:attrName>ppt_y</p:attrName>
                                        </p:attrNameLst>
                                      </p:cBhvr>
                                      <p:rCtr x="19375" y="32338"/>
                                    </p:animMotion>
                                  </p:childTnLst>
                                </p:cTn>
                              </p:par>
                              <p:par>
                                <p:cTn id="7" presetID="49" presetClass="path" presetSubtype="0" repeatCount="indefinite" accel="50000" decel="50000" fill="hold" nodeType="withEffect">
                                  <p:stCondLst>
                                    <p:cond delay="0"/>
                                  </p:stCondLst>
                                  <p:childTnLst>
                                    <p:animMotion origin="layout" path="M -0.33143 -0.54815 L 0.05607 0.09861 " pathEditMode="relative" rAng="0" ptsTypes="AA">
                                      <p:cBhvr>
                                        <p:cTn id="8" dur="2000" fill="hold"/>
                                        <p:tgtEl>
                                          <p:spTgt spid="13"/>
                                        </p:tgtEl>
                                        <p:attrNameLst>
                                          <p:attrName>ppt_x</p:attrName>
                                          <p:attrName>ppt_y</p:attrName>
                                        </p:attrNameLst>
                                      </p:cBhvr>
                                      <p:rCtr x="19375" y="32338"/>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2000" fill="hold"/>
                                        <p:tgtEl>
                                          <p:spTgt spid="5"/>
                                        </p:tgtEl>
                                      </p:cBhvr>
                                      <p:by x="150000" y="150000"/>
                                    </p:animScale>
                                  </p:childTnLst>
                                </p:cTn>
                              </p:par>
                              <p:par>
                                <p:cTn id="13" presetID="31" presetClass="entr" presetSubtype="0" repeatCount="indefinite"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repeatCount="indefinite"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repeatCount="indefinite"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repeatCount="indefinite"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par>
                                <p:cTn id="37" presetID="31" presetClass="entr" presetSubtype="0" repeatCount="indefinite"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par>
                                <p:cTn id="43" presetID="31" presetClass="entr" presetSubtype="0" repeatCount="indefinite"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par>
                                <p:cTn id="49" presetID="31" presetClass="entr" presetSubtype="0" repeatCount="indefinite"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par>
                                <p:cTn id="55" presetID="31" presetClass="entr" presetSubtype="0" repeatCount="indefinite"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repeatCount="indefinite"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par>
                                <p:cTn id="67" presetID="31" presetClass="entr" presetSubtype="0" repeatCount="indefinite"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1000" fill="hold"/>
                                        <p:tgtEl>
                                          <p:spTgt spid="19"/>
                                        </p:tgtEl>
                                        <p:attrNameLst>
                                          <p:attrName>ppt_w</p:attrName>
                                        </p:attrNameLst>
                                      </p:cBhvr>
                                      <p:tavLst>
                                        <p:tav tm="0">
                                          <p:val>
                                            <p:fltVal val="0"/>
                                          </p:val>
                                        </p:tav>
                                        <p:tav tm="100000">
                                          <p:val>
                                            <p:strVal val="#ppt_w"/>
                                          </p:val>
                                        </p:tav>
                                      </p:tavLst>
                                    </p:anim>
                                    <p:anim calcmode="lin" valueType="num">
                                      <p:cBhvr>
                                        <p:cTn id="70" dur="1000" fill="hold"/>
                                        <p:tgtEl>
                                          <p:spTgt spid="19"/>
                                        </p:tgtEl>
                                        <p:attrNameLst>
                                          <p:attrName>ppt_h</p:attrName>
                                        </p:attrNameLst>
                                      </p:cBhvr>
                                      <p:tavLst>
                                        <p:tav tm="0">
                                          <p:val>
                                            <p:fltVal val="0"/>
                                          </p:val>
                                        </p:tav>
                                        <p:tav tm="100000">
                                          <p:val>
                                            <p:strVal val="#ppt_h"/>
                                          </p:val>
                                        </p:tav>
                                      </p:tavLst>
                                    </p:anim>
                                    <p:anim calcmode="lin" valueType="num">
                                      <p:cBhvr>
                                        <p:cTn id="71" dur="1000" fill="hold"/>
                                        <p:tgtEl>
                                          <p:spTgt spid="19"/>
                                        </p:tgtEl>
                                        <p:attrNameLst>
                                          <p:attrName>style.rotation</p:attrName>
                                        </p:attrNameLst>
                                      </p:cBhvr>
                                      <p:tavLst>
                                        <p:tav tm="0">
                                          <p:val>
                                            <p:fltVal val="90"/>
                                          </p:val>
                                        </p:tav>
                                        <p:tav tm="100000">
                                          <p:val>
                                            <p:fltVal val="0"/>
                                          </p:val>
                                        </p:tav>
                                      </p:tavLst>
                                    </p:anim>
                                    <p:animEffect transition="in" filter="fade">
                                      <p:cBhvr>
                                        <p:cTn id="72" dur="1000"/>
                                        <p:tgtEl>
                                          <p:spTgt spid="19"/>
                                        </p:tgtEl>
                                      </p:cBhvr>
                                    </p:animEffect>
                                  </p:childTnLst>
                                </p:cTn>
                              </p:par>
                              <p:par>
                                <p:cTn id="73" presetID="31" presetClass="entr" presetSubtype="0" repeatCount="indefinite"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par>
                                <p:cTn id="79" presetID="31" presetClass="entr" presetSubtype="0" repeatCount="indefinite"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fltVal val="0"/>
                                          </p:val>
                                        </p:tav>
                                        <p:tav tm="100000">
                                          <p:val>
                                            <p:strVal val="#ppt_w"/>
                                          </p:val>
                                        </p:tav>
                                      </p:tavLst>
                                    </p:anim>
                                    <p:anim calcmode="lin" valueType="num">
                                      <p:cBhvr>
                                        <p:cTn id="82" dur="1000" fill="hold"/>
                                        <p:tgtEl>
                                          <p:spTgt spid="21"/>
                                        </p:tgtEl>
                                        <p:attrNameLst>
                                          <p:attrName>ppt_h</p:attrName>
                                        </p:attrNameLst>
                                      </p:cBhvr>
                                      <p:tavLst>
                                        <p:tav tm="0">
                                          <p:val>
                                            <p:fltVal val="0"/>
                                          </p:val>
                                        </p:tav>
                                        <p:tav tm="100000">
                                          <p:val>
                                            <p:strVal val="#ppt_h"/>
                                          </p:val>
                                        </p:tav>
                                      </p:tavLst>
                                    </p:anim>
                                    <p:anim calcmode="lin" valueType="num">
                                      <p:cBhvr>
                                        <p:cTn id="83" dur="1000" fill="hold"/>
                                        <p:tgtEl>
                                          <p:spTgt spid="21"/>
                                        </p:tgtEl>
                                        <p:attrNameLst>
                                          <p:attrName>style.rotation</p:attrName>
                                        </p:attrNameLst>
                                      </p:cBhvr>
                                      <p:tavLst>
                                        <p:tav tm="0">
                                          <p:val>
                                            <p:fltVal val="90"/>
                                          </p:val>
                                        </p:tav>
                                        <p:tav tm="100000">
                                          <p:val>
                                            <p:fltVal val="0"/>
                                          </p:val>
                                        </p:tav>
                                      </p:tavLst>
                                    </p:anim>
                                    <p:animEffect transition="in" filter="fade">
                                      <p:cBhvr>
                                        <p:cTn id="84" dur="1000"/>
                                        <p:tgtEl>
                                          <p:spTgt spid="21"/>
                                        </p:tgtEl>
                                      </p:cBhvr>
                                    </p:animEffect>
                                  </p:childTnLst>
                                </p:cTn>
                              </p:par>
                              <p:par>
                                <p:cTn id="85" presetID="31" presetClass="entr" presetSubtype="0" repeatCount="indefinite"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 calcmode="lin" valueType="num">
                                      <p:cBhvr>
                                        <p:cTn id="89" dur="1000" fill="hold"/>
                                        <p:tgtEl>
                                          <p:spTgt spid="22"/>
                                        </p:tgtEl>
                                        <p:attrNameLst>
                                          <p:attrName>style.rotation</p:attrName>
                                        </p:attrNameLst>
                                      </p:cBhvr>
                                      <p:tavLst>
                                        <p:tav tm="0">
                                          <p:val>
                                            <p:fltVal val="90"/>
                                          </p:val>
                                        </p:tav>
                                        <p:tav tm="100000">
                                          <p:val>
                                            <p:fltVal val="0"/>
                                          </p:val>
                                        </p:tav>
                                      </p:tavLst>
                                    </p:anim>
                                    <p:animEffect transition="in" filter="fade">
                                      <p:cBhvr>
                                        <p:cTn id="9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45DF92E-5A95-A470-EC12-977F2E15C832}"/>
              </a:ext>
            </a:extLst>
          </p:cNvPr>
          <p:cNvSpPr>
            <a:spLocks noGrp="1"/>
          </p:cNvSpPr>
          <p:nvPr>
            <p:ph type="title"/>
          </p:nvPr>
        </p:nvSpPr>
        <p:spPr/>
        <p:txBody>
          <a:bodyPr/>
          <a:lstStyle/>
          <a:p>
            <a:endParaRPr lang="en-US" altLang="en-US"/>
          </a:p>
        </p:txBody>
      </p:sp>
      <p:sp>
        <p:nvSpPr>
          <p:cNvPr id="3075" name="Content Placeholder 2">
            <a:extLst>
              <a:ext uri="{FF2B5EF4-FFF2-40B4-BE49-F238E27FC236}">
                <a16:creationId xmlns:a16="http://schemas.microsoft.com/office/drawing/2014/main" id="{1C9573DC-39F3-6DC5-BD5F-9D93B5A6DC7C}"/>
              </a:ext>
            </a:extLst>
          </p:cNvPr>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076" name="AutoShape 2" descr="5 giải pháp tốt nhất cho sức khoẻ">
            <a:extLst>
              <a:ext uri="{FF2B5EF4-FFF2-40B4-BE49-F238E27FC236}">
                <a16:creationId xmlns:a16="http://schemas.microsoft.com/office/drawing/2014/main" id="{713D91B2-C2C2-4687-2641-77C268CFBE49}"/>
              </a:ext>
            </a:extLst>
          </p:cNvPr>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3077" name="Picture 3" descr="C:\Users\Admin\Desktop\tải xuống (2).jpg">
            <a:extLst>
              <a:ext uri="{FF2B5EF4-FFF2-40B4-BE49-F238E27FC236}">
                <a16:creationId xmlns:a16="http://schemas.microsoft.com/office/drawing/2014/main" id="{BFD001E1-35E4-43C3-55C3-6D78ECBC8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86200"/>
            <a:ext cx="42672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C:\Users\Admin\Desktop\tải xuống.jpg">
            <a:extLst>
              <a:ext uri="{FF2B5EF4-FFF2-40B4-BE49-F238E27FC236}">
                <a16:creationId xmlns:a16="http://schemas.microsoft.com/office/drawing/2014/main" id="{AB49E08F-601E-2651-AC1A-69F8DDF81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38100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descr="C:\Users\Admin\Desktop\tải xuống (1).jpg">
            <a:extLst>
              <a:ext uri="{FF2B5EF4-FFF2-40B4-BE49-F238E27FC236}">
                <a16:creationId xmlns:a16="http://schemas.microsoft.com/office/drawing/2014/main" id="{BD3BF851-D24E-817D-CBC5-2BFD719C3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048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6" descr="C:\Users\Admin\Desktop\images.jpg">
            <a:extLst>
              <a:ext uri="{FF2B5EF4-FFF2-40B4-BE49-F238E27FC236}">
                <a16:creationId xmlns:a16="http://schemas.microsoft.com/office/drawing/2014/main" id="{BBC49A8E-EFB7-273C-45C2-7AEF53B41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86200"/>
            <a:ext cx="37338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a:extLst>
              <a:ext uri="{FF2B5EF4-FFF2-40B4-BE49-F238E27FC236}">
                <a16:creationId xmlns:a16="http://schemas.microsoft.com/office/drawing/2014/main" id="{1D8C4DC2-09C6-691B-5801-9B540C8AFF7D}"/>
              </a:ext>
            </a:extLst>
          </p:cNvPr>
          <p:cNvSpPr txBox="1">
            <a:spLocks noChangeArrowheads="1"/>
          </p:cNvSpPr>
          <p:nvPr/>
        </p:nvSpPr>
        <p:spPr bwMode="auto">
          <a:xfrm>
            <a:off x="457200" y="385763"/>
            <a:ext cx="87360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vi-VN" sz="3600" b="1">
              <a:solidFill>
                <a:srgbClr val="E84C88"/>
              </a:solidFill>
              <a:cs typeface="Times New Roman" panose="02020603050405020304" pitchFamily="18" charset="0"/>
            </a:endParaRPr>
          </a:p>
          <a:p>
            <a:pPr algn="ctr">
              <a:spcBef>
                <a:spcPct val="50000"/>
              </a:spcBef>
            </a:pPr>
            <a:r>
              <a:rPr lang="en-US" altLang="vi-VN" sz="3600" b="1">
                <a:solidFill>
                  <a:srgbClr val="FF0000"/>
                </a:solidFill>
                <a:cs typeface="Times New Roman" panose="02020603050405020304" pitchFamily="18" charset="0"/>
              </a:rPr>
              <a:t>Tiết 6, Bài 4: </a:t>
            </a:r>
          </a:p>
          <a:p>
            <a:pPr algn="ctr">
              <a:spcBef>
                <a:spcPct val="50000"/>
              </a:spcBef>
            </a:pPr>
            <a:r>
              <a:rPr lang="en-US" altLang="vi-VN" sz="3600" b="1">
                <a:solidFill>
                  <a:srgbClr val="FF0000"/>
                </a:solidFill>
                <a:cs typeface="Times New Roman" panose="02020603050405020304" pitchFamily="18" charset="0"/>
              </a:rPr>
              <a:t>THỰC PHẨM VÀ DINH DƯỠNG </a:t>
            </a:r>
          </a:p>
        </p:txBody>
      </p:sp>
      <p:sp>
        <p:nvSpPr>
          <p:cNvPr id="4099" name="Text Box 9">
            <a:extLst>
              <a:ext uri="{FF2B5EF4-FFF2-40B4-BE49-F238E27FC236}">
                <a16:creationId xmlns:a16="http://schemas.microsoft.com/office/drawing/2014/main" id="{86BE58CE-FFD6-D321-AE1E-67D1FF866476}"/>
              </a:ext>
            </a:extLst>
          </p:cNvPr>
          <p:cNvSpPr txBox="1">
            <a:spLocks noChangeArrowheads="1"/>
          </p:cNvSpPr>
          <p:nvPr/>
        </p:nvSpPr>
        <p:spPr bwMode="auto">
          <a:xfrm>
            <a:off x="1219200" y="4191000"/>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vi-VN" altLang="vi-VN" sz="3200">
              <a:latin typeface="VNI-Times" pitchFamily="2" charset="0"/>
            </a:endParaRPr>
          </a:p>
        </p:txBody>
      </p:sp>
      <p:sp>
        <p:nvSpPr>
          <p:cNvPr id="24" name="Google Shape;596;p28">
            <a:extLst>
              <a:ext uri="{FF2B5EF4-FFF2-40B4-BE49-F238E27FC236}">
                <a16:creationId xmlns:a16="http://schemas.microsoft.com/office/drawing/2014/main" id="{477958D3-0D31-1B82-91C6-A9927749306E}"/>
              </a:ext>
            </a:extLst>
          </p:cNvPr>
          <p:cNvSpPr/>
          <p:nvPr/>
        </p:nvSpPr>
        <p:spPr>
          <a:xfrm>
            <a:off x="355600" y="3937000"/>
            <a:ext cx="696913" cy="833438"/>
          </a:xfrm>
          <a:custGeom>
            <a:avLst/>
            <a:gdLst/>
            <a:ahLst/>
            <a:cxnLst/>
            <a:rect l="l" t="t" r="r" b="b"/>
            <a:pathLst>
              <a:path w="195" h="233" extrusionOk="0">
                <a:moveTo>
                  <a:pt x="131" y="225"/>
                </a:moveTo>
                <a:cubicBezTo>
                  <a:pt x="131" y="230"/>
                  <a:pt x="127" y="233"/>
                  <a:pt x="123" y="233"/>
                </a:cubicBezTo>
                <a:cubicBezTo>
                  <a:pt x="74" y="233"/>
                  <a:pt x="74" y="233"/>
                  <a:pt x="74" y="233"/>
                </a:cubicBezTo>
                <a:cubicBezTo>
                  <a:pt x="69" y="233"/>
                  <a:pt x="66" y="230"/>
                  <a:pt x="66" y="225"/>
                </a:cubicBezTo>
                <a:cubicBezTo>
                  <a:pt x="66" y="225"/>
                  <a:pt x="66" y="225"/>
                  <a:pt x="66" y="225"/>
                </a:cubicBezTo>
                <a:cubicBezTo>
                  <a:pt x="66" y="221"/>
                  <a:pt x="69" y="217"/>
                  <a:pt x="74" y="217"/>
                </a:cubicBezTo>
                <a:cubicBezTo>
                  <a:pt x="123" y="217"/>
                  <a:pt x="123" y="217"/>
                  <a:pt x="123" y="217"/>
                </a:cubicBezTo>
                <a:cubicBezTo>
                  <a:pt x="127" y="217"/>
                  <a:pt x="131" y="221"/>
                  <a:pt x="131" y="225"/>
                </a:cubicBezTo>
                <a:close/>
                <a:moveTo>
                  <a:pt x="131" y="204"/>
                </a:moveTo>
                <a:cubicBezTo>
                  <a:pt x="131" y="200"/>
                  <a:pt x="127" y="196"/>
                  <a:pt x="123" y="196"/>
                </a:cubicBezTo>
                <a:cubicBezTo>
                  <a:pt x="74" y="196"/>
                  <a:pt x="74" y="196"/>
                  <a:pt x="74" y="196"/>
                </a:cubicBezTo>
                <a:cubicBezTo>
                  <a:pt x="69" y="196"/>
                  <a:pt x="66" y="200"/>
                  <a:pt x="66" y="204"/>
                </a:cubicBezTo>
                <a:cubicBezTo>
                  <a:pt x="66" y="204"/>
                  <a:pt x="66" y="204"/>
                  <a:pt x="66" y="204"/>
                </a:cubicBezTo>
                <a:cubicBezTo>
                  <a:pt x="66" y="209"/>
                  <a:pt x="69" y="212"/>
                  <a:pt x="74" y="212"/>
                </a:cubicBezTo>
                <a:cubicBezTo>
                  <a:pt x="123" y="212"/>
                  <a:pt x="123" y="212"/>
                  <a:pt x="123" y="212"/>
                </a:cubicBezTo>
                <a:cubicBezTo>
                  <a:pt x="127" y="212"/>
                  <a:pt x="131" y="209"/>
                  <a:pt x="131" y="204"/>
                </a:cubicBezTo>
                <a:close/>
                <a:moveTo>
                  <a:pt x="106" y="115"/>
                </a:moveTo>
                <a:cubicBezTo>
                  <a:pt x="96" y="115"/>
                  <a:pt x="96" y="115"/>
                  <a:pt x="96" y="115"/>
                </a:cubicBezTo>
                <a:cubicBezTo>
                  <a:pt x="91" y="115"/>
                  <a:pt x="91" y="115"/>
                  <a:pt x="91" y="115"/>
                </a:cubicBezTo>
                <a:cubicBezTo>
                  <a:pt x="91" y="191"/>
                  <a:pt x="91" y="191"/>
                  <a:pt x="91" y="191"/>
                </a:cubicBezTo>
                <a:cubicBezTo>
                  <a:pt x="93" y="191"/>
                  <a:pt x="95" y="191"/>
                  <a:pt x="98" y="191"/>
                </a:cubicBezTo>
                <a:cubicBezTo>
                  <a:pt x="98" y="191"/>
                  <a:pt x="98" y="191"/>
                  <a:pt x="98" y="191"/>
                </a:cubicBezTo>
                <a:cubicBezTo>
                  <a:pt x="98" y="191"/>
                  <a:pt x="98" y="191"/>
                  <a:pt x="98" y="191"/>
                </a:cubicBezTo>
                <a:cubicBezTo>
                  <a:pt x="98" y="191"/>
                  <a:pt x="98" y="191"/>
                  <a:pt x="99" y="191"/>
                </a:cubicBezTo>
                <a:cubicBezTo>
                  <a:pt x="99" y="191"/>
                  <a:pt x="99" y="191"/>
                  <a:pt x="99" y="191"/>
                </a:cubicBezTo>
                <a:cubicBezTo>
                  <a:pt x="101" y="191"/>
                  <a:pt x="104" y="191"/>
                  <a:pt x="106" y="191"/>
                </a:cubicBezTo>
                <a:lnTo>
                  <a:pt x="106" y="115"/>
                </a:lnTo>
                <a:close/>
                <a:moveTo>
                  <a:pt x="71" y="84"/>
                </a:moveTo>
                <a:cubicBezTo>
                  <a:pt x="65" y="84"/>
                  <a:pt x="60" y="90"/>
                  <a:pt x="60" y="96"/>
                </a:cubicBezTo>
                <a:cubicBezTo>
                  <a:pt x="60" y="102"/>
                  <a:pt x="65" y="108"/>
                  <a:pt x="71" y="108"/>
                </a:cubicBezTo>
                <a:cubicBezTo>
                  <a:pt x="83" y="108"/>
                  <a:pt x="83" y="108"/>
                  <a:pt x="83" y="108"/>
                </a:cubicBezTo>
                <a:cubicBezTo>
                  <a:pt x="83" y="96"/>
                  <a:pt x="83" y="96"/>
                  <a:pt x="83" y="96"/>
                </a:cubicBezTo>
                <a:cubicBezTo>
                  <a:pt x="83" y="90"/>
                  <a:pt x="78" y="84"/>
                  <a:pt x="71" y="84"/>
                </a:cubicBezTo>
                <a:close/>
                <a:moveTo>
                  <a:pt x="137" y="96"/>
                </a:moveTo>
                <a:cubicBezTo>
                  <a:pt x="137" y="90"/>
                  <a:pt x="132" y="84"/>
                  <a:pt x="125" y="84"/>
                </a:cubicBezTo>
                <a:cubicBezTo>
                  <a:pt x="119" y="84"/>
                  <a:pt x="114" y="90"/>
                  <a:pt x="114" y="96"/>
                </a:cubicBezTo>
                <a:cubicBezTo>
                  <a:pt x="114" y="108"/>
                  <a:pt x="114" y="108"/>
                  <a:pt x="114" y="108"/>
                </a:cubicBezTo>
                <a:cubicBezTo>
                  <a:pt x="125" y="108"/>
                  <a:pt x="125" y="108"/>
                  <a:pt x="125" y="108"/>
                </a:cubicBezTo>
                <a:cubicBezTo>
                  <a:pt x="132" y="108"/>
                  <a:pt x="137" y="102"/>
                  <a:pt x="137" y="96"/>
                </a:cubicBezTo>
                <a:close/>
                <a:moveTo>
                  <a:pt x="163" y="75"/>
                </a:moveTo>
                <a:cubicBezTo>
                  <a:pt x="157" y="54"/>
                  <a:pt x="133" y="32"/>
                  <a:pt x="98" y="32"/>
                </a:cubicBezTo>
                <a:cubicBezTo>
                  <a:pt x="64" y="32"/>
                  <a:pt x="39" y="54"/>
                  <a:pt x="34" y="75"/>
                </a:cubicBezTo>
                <a:cubicBezTo>
                  <a:pt x="30" y="91"/>
                  <a:pt x="33" y="106"/>
                  <a:pt x="41" y="120"/>
                </a:cubicBezTo>
                <a:cubicBezTo>
                  <a:pt x="48" y="133"/>
                  <a:pt x="55" y="144"/>
                  <a:pt x="61" y="157"/>
                </a:cubicBezTo>
                <a:cubicBezTo>
                  <a:pt x="64" y="165"/>
                  <a:pt x="65" y="175"/>
                  <a:pt x="67" y="183"/>
                </a:cubicBezTo>
                <a:cubicBezTo>
                  <a:pt x="68" y="189"/>
                  <a:pt x="71" y="191"/>
                  <a:pt x="78" y="191"/>
                </a:cubicBezTo>
                <a:cubicBezTo>
                  <a:pt x="80" y="191"/>
                  <a:pt x="81" y="191"/>
                  <a:pt x="83" y="191"/>
                </a:cubicBezTo>
                <a:cubicBezTo>
                  <a:pt x="83" y="115"/>
                  <a:pt x="83" y="115"/>
                  <a:pt x="83" y="115"/>
                </a:cubicBezTo>
                <a:cubicBezTo>
                  <a:pt x="71" y="115"/>
                  <a:pt x="71" y="115"/>
                  <a:pt x="71" y="115"/>
                </a:cubicBezTo>
                <a:cubicBezTo>
                  <a:pt x="66" y="115"/>
                  <a:pt x="61" y="113"/>
                  <a:pt x="58" y="110"/>
                </a:cubicBezTo>
                <a:cubicBezTo>
                  <a:pt x="54" y="106"/>
                  <a:pt x="52" y="101"/>
                  <a:pt x="52" y="96"/>
                </a:cubicBezTo>
                <a:cubicBezTo>
                  <a:pt x="52" y="91"/>
                  <a:pt x="54" y="86"/>
                  <a:pt x="58" y="82"/>
                </a:cubicBezTo>
                <a:cubicBezTo>
                  <a:pt x="61" y="79"/>
                  <a:pt x="66" y="77"/>
                  <a:pt x="71" y="77"/>
                </a:cubicBezTo>
                <a:cubicBezTo>
                  <a:pt x="82" y="77"/>
                  <a:pt x="90" y="85"/>
                  <a:pt x="91" y="96"/>
                </a:cubicBezTo>
                <a:cubicBezTo>
                  <a:pt x="91" y="96"/>
                  <a:pt x="91" y="96"/>
                  <a:pt x="91" y="96"/>
                </a:cubicBezTo>
                <a:cubicBezTo>
                  <a:pt x="91" y="108"/>
                  <a:pt x="91" y="108"/>
                  <a:pt x="91" y="108"/>
                </a:cubicBezTo>
                <a:cubicBezTo>
                  <a:pt x="96" y="108"/>
                  <a:pt x="96" y="108"/>
                  <a:pt x="96" y="108"/>
                </a:cubicBezTo>
                <a:cubicBezTo>
                  <a:pt x="106" y="108"/>
                  <a:pt x="106" y="108"/>
                  <a:pt x="106" y="108"/>
                </a:cubicBezTo>
                <a:cubicBezTo>
                  <a:pt x="106" y="96"/>
                  <a:pt x="106" y="96"/>
                  <a:pt x="106" y="96"/>
                </a:cubicBezTo>
                <a:cubicBezTo>
                  <a:pt x="106" y="96"/>
                  <a:pt x="106" y="96"/>
                  <a:pt x="106" y="96"/>
                </a:cubicBezTo>
                <a:cubicBezTo>
                  <a:pt x="106" y="91"/>
                  <a:pt x="108" y="86"/>
                  <a:pt x="112" y="82"/>
                </a:cubicBezTo>
                <a:cubicBezTo>
                  <a:pt x="115" y="79"/>
                  <a:pt x="120" y="77"/>
                  <a:pt x="125" y="77"/>
                </a:cubicBezTo>
                <a:cubicBezTo>
                  <a:pt x="130" y="77"/>
                  <a:pt x="135" y="79"/>
                  <a:pt x="139" y="82"/>
                </a:cubicBezTo>
                <a:cubicBezTo>
                  <a:pt x="143" y="86"/>
                  <a:pt x="145" y="91"/>
                  <a:pt x="145" y="96"/>
                </a:cubicBezTo>
                <a:cubicBezTo>
                  <a:pt x="145" y="101"/>
                  <a:pt x="143" y="106"/>
                  <a:pt x="139" y="110"/>
                </a:cubicBezTo>
                <a:cubicBezTo>
                  <a:pt x="135" y="113"/>
                  <a:pt x="130" y="115"/>
                  <a:pt x="125" y="115"/>
                </a:cubicBezTo>
                <a:cubicBezTo>
                  <a:pt x="114" y="115"/>
                  <a:pt x="114" y="115"/>
                  <a:pt x="114" y="115"/>
                </a:cubicBezTo>
                <a:cubicBezTo>
                  <a:pt x="114" y="191"/>
                  <a:pt x="114" y="191"/>
                  <a:pt x="114" y="191"/>
                </a:cubicBezTo>
                <a:cubicBezTo>
                  <a:pt x="115" y="191"/>
                  <a:pt x="117" y="191"/>
                  <a:pt x="118" y="191"/>
                </a:cubicBezTo>
                <a:cubicBezTo>
                  <a:pt x="126" y="191"/>
                  <a:pt x="128" y="189"/>
                  <a:pt x="130" y="183"/>
                </a:cubicBezTo>
                <a:cubicBezTo>
                  <a:pt x="131" y="175"/>
                  <a:pt x="133" y="165"/>
                  <a:pt x="136" y="157"/>
                </a:cubicBezTo>
                <a:cubicBezTo>
                  <a:pt x="142" y="144"/>
                  <a:pt x="149" y="133"/>
                  <a:pt x="156" y="120"/>
                </a:cubicBezTo>
                <a:cubicBezTo>
                  <a:pt x="163" y="106"/>
                  <a:pt x="167" y="91"/>
                  <a:pt x="163" y="75"/>
                </a:cubicBezTo>
                <a:close/>
                <a:moveTo>
                  <a:pt x="105" y="8"/>
                </a:moveTo>
                <a:cubicBezTo>
                  <a:pt x="105" y="4"/>
                  <a:pt x="102" y="0"/>
                  <a:pt x="98" y="0"/>
                </a:cubicBezTo>
                <a:cubicBezTo>
                  <a:pt x="98" y="0"/>
                  <a:pt x="98" y="0"/>
                  <a:pt x="98" y="0"/>
                </a:cubicBezTo>
                <a:cubicBezTo>
                  <a:pt x="94" y="0"/>
                  <a:pt x="91" y="4"/>
                  <a:pt x="91" y="8"/>
                </a:cubicBezTo>
                <a:cubicBezTo>
                  <a:pt x="91" y="21"/>
                  <a:pt x="91" y="21"/>
                  <a:pt x="91" y="21"/>
                </a:cubicBezTo>
                <a:cubicBezTo>
                  <a:pt x="91" y="25"/>
                  <a:pt x="94" y="28"/>
                  <a:pt x="98" y="28"/>
                </a:cubicBezTo>
                <a:cubicBezTo>
                  <a:pt x="98" y="28"/>
                  <a:pt x="98" y="28"/>
                  <a:pt x="98" y="28"/>
                </a:cubicBezTo>
                <a:cubicBezTo>
                  <a:pt x="102" y="28"/>
                  <a:pt x="105" y="25"/>
                  <a:pt x="105" y="21"/>
                </a:cubicBezTo>
                <a:lnTo>
                  <a:pt x="105" y="8"/>
                </a:lnTo>
                <a:close/>
                <a:moveTo>
                  <a:pt x="145" y="19"/>
                </a:moveTo>
                <a:cubicBezTo>
                  <a:pt x="147" y="16"/>
                  <a:pt x="145" y="11"/>
                  <a:pt x="142" y="10"/>
                </a:cubicBezTo>
                <a:cubicBezTo>
                  <a:pt x="142" y="10"/>
                  <a:pt x="142" y="10"/>
                  <a:pt x="142" y="10"/>
                </a:cubicBezTo>
                <a:cubicBezTo>
                  <a:pt x="138" y="8"/>
                  <a:pt x="134" y="9"/>
                  <a:pt x="132" y="12"/>
                </a:cubicBezTo>
                <a:cubicBezTo>
                  <a:pt x="126" y="24"/>
                  <a:pt x="126" y="24"/>
                  <a:pt x="126" y="24"/>
                </a:cubicBezTo>
                <a:cubicBezTo>
                  <a:pt x="124" y="27"/>
                  <a:pt x="125" y="32"/>
                  <a:pt x="129" y="34"/>
                </a:cubicBezTo>
                <a:cubicBezTo>
                  <a:pt x="129" y="34"/>
                  <a:pt x="129" y="34"/>
                  <a:pt x="129" y="34"/>
                </a:cubicBezTo>
                <a:cubicBezTo>
                  <a:pt x="132" y="35"/>
                  <a:pt x="137" y="34"/>
                  <a:pt x="138" y="31"/>
                </a:cubicBezTo>
                <a:lnTo>
                  <a:pt x="145" y="19"/>
                </a:lnTo>
                <a:close/>
                <a:moveTo>
                  <a:pt x="174" y="42"/>
                </a:moveTo>
                <a:cubicBezTo>
                  <a:pt x="177" y="39"/>
                  <a:pt x="177" y="35"/>
                  <a:pt x="174" y="32"/>
                </a:cubicBezTo>
                <a:cubicBezTo>
                  <a:pt x="174" y="32"/>
                  <a:pt x="174" y="32"/>
                  <a:pt x="174" y="32"/>
                </a:cubicBezTo>
                <a:cubicBezTo>
                  <a:pt x="172" y="29"/>
                  <a:pt x="167" y="29"/>
                  <a:pt x="164" y="31"/>
                </a:cubicBezTo>
                <a:cubicBezTo>
                  <a:pt x="154" y="40"/>
                  <a:pt x="154" y="40"/>
                  <a:pt x="154" y="40"/>
                </a:cubicBezTo>
                <a:cubicBezTo>
                  <a:pt x="152" y="43"/>
                  <a:pt x="151" y="47"/>
                  <a:pt x="154" y="50"/>
                </a:cubicBezTo>
                <a:cubicBezTo>
                  <a:pt x="154" y="50"/>
                  <a:pt x="154" y="50"/>
                  <a:pt x="154" y="50"/>
                </a:cubicBezTo>
                <a:cubicBezTo>
                  <a:pt x="156" y="53"/>
                  <a:pt x="161" y="53"/>
                  <a:pt x="164" y="51"/>
                </a:cubicBezTo>
                <a:lnTo>
                  <a:pt x="174" y="42"/>
                </a:lnTo>
                <a:close/>
                <a:moveTo>
                  <a:pt x="189" y="77"/>
                </a:moveTo>
                <a:cubicBezTo>
                  <a:pt x="193" y="76"/>
                  <a:pt x="195" y="72"/>
                  <a:pt x="195" y="69"/>
                </a:cubicBezTo>
                <a:cubicBezTo>
                  <a:pt x="195" y="69"/>
                  <a:pt x="195" y="69"/>
                  <a:pt x="195" y="69"/>
                </a:cubicBezTo>
                <a:cubicBezTo>
                  <a:pt x="194" y="65"/>
                  <a:pt x="190" y="62"/>
                  <a:pt x="186" y="63"/>
                </a:cubicBezTo>
                <a:cubicBezTo>
                  <a:pt x="174" y="65"/>
                  <a:pt x="174" y="65"/>
                  <a:pt x="174" y="65"/>
                </a:cubicBezTo>
                <a:cubicBezTo>
                  <a:pt x="170" y="66"/>
                  <a:pt x="167" y="70"/>
                  <a:pt x="168" y="73"/>
                </a:cubicBezTo>
                <a:cubicBezTo>
                  <a:pt x="168" y="73"/>
                  <a:pt x="168" y="73"/>
                  <a:pt x="168" y="73"/>
                </a:cubicBezTo>
                <a:cubicBezTo>
                  <a:pt x="169" y="77"/>
                  <a:pt x="172" y="80"/>
                  <a:pt x="176" y="79"/>
                </a:cubicBezTo>
                <a:lnTo>
                  <a:pt x="189" y="77"/>
                </a:lnTo>
                <a:close/>
                <a:moveTo>
                  <a:pt x="186" y="115"/>
                </a:moveTo>
                <a:cubicBezTo>
                  <a:pt x="190" y="116"/>
                  <a:pt x="193" y="113"/>
                  <a:pt x="194" y="109"/>
                </a:cubicBezTo>
                <a:cubicBezTo>
                  <a:pt x="194" y="109"/>
                  <a:pt x="194" y="109"/>
                  <a:pt x="194" y="109"/>
                </a:cubicBezTo>
                <a:cubicBezTo>
                  <a:pt x="195" y="105"/>
                  <a:pt x="192" y="102"/>
                  <a:pt x="189" y="101"/>
                </a:cubicBezTo>
                <a:cubicBezTo>
                  <a:pt x="176" y="98"/>
                  <a:pt x="176" y="98"/>
                  <a:pt x="176" y="98"/>
                </a:cubicBezTo>
                <a:cubicBezTo>
                  <a:pt x="172" y="98"/>
                  <a:pt x="168" y="100"/>
                  <a:pt x="167" y="104"/>
                </a:cubicBezTo>
                <a:cubicBezTo>
                  <a:pt x="167" y="104"/>
                  <a:pt x="167" y="104"/>
                  <a:pt x="167" y="104"/>
                </a:cubicBezTo>
                <a:cubicBezTo>
                  <a:pt x="167" y="108"/>
                  <a:pt x="169" y="111"/>
                  <a:pt x="173" y="112"/>
                </a:cubicBezTo>
                <a:lnTo>
                  <a:pt x="186" y="115"/>
                </a:lnTo>
                <a:close/>
                <a:moveTo>
                  <a:pt x="57" y="31"/>
                </a:moveTo>
                <a:cubicBezTo>
                  <a:pt x="59" y="34"/>
                  <a:pt x="63" y="35"/>
                  <a:pt x="67" y="34"/>
                </a:cubicBezTo>
                <a:cubicBezTo>
                  <a:pt x="67" y="34"/>
                  <a:pt x="67" y="34"/>
                  <a:pt x="67" y="34"/>
                </a:cubicBezTo>
                <a:cubicBezTo>
                  <a:pt x="70" y="32"/>
                  <a:pt x="71" y="27"/>
                  <a:pt x="70" y="24"/>
                </a:cubicBezTo>
                <a:cubicBezTo>
                  <a:pt x="63" y="12"/>
                  <a:pt x="63" y="12"/>
                  <a:pt x="63" y="12"/>
                </a:cubicBezTo>
                <a:cubicBezTo>
                  <a:pt x="61" y="9"/>
                  <a:pt x="57" y="8"/>
                  <a:pt x="54" y="10"/>
                </a:cubicBezTo>
                <a:cubicBezTo>
                  <a:pt x="54" y="10"/>
                  <a:pt x="54" y="10"/>
                  <a:pt x="54" y="10"/>
                </a:cubicBezTo>
                <a:cubicBezTo>
                  <a:pt x="50" y="11"/>
                  <a:pt x="49" y="16"/>
                  <a:pt x="51" y="19"/>
                </a:cubicBezTo>
                <a:lnTo>
                  <a:pt x="57" y="31"/>
                </a:lnTo>
                <a:close/>
                <a:moveTo>
                  <a:pt x="32" y="51"/>
                </a:moveTo>
                <a:cubicBezTo>
                  <a:pt x="35" y="53"/>
                  <a:pt x="39" y="53"/>
                  <a:pt x="42" y="50"/>
                </a:cubicBezTo>
                <a:cubicBezTo>
                  <a:pt x="42" y="50"/>
                  <a:pt x="42" y="50"/>
                  <a:pt x="42" y="50"/>
                </a:cubicBezTo>
                <a:cubicBezTo>
                  <a:pt x="44" y="47"/>
                  <a:pt x="44" y="43"/>
                  <a:pt x="41" y="40"/>
                </a:cubicBezTo>
                <a:cubicBezTo>
                  <a:pt x="31" y="31"/>
                  <a:pt x="31" y="31"/>
                  <a:pt x="31" y="31"/>
                </a:cubicBezTo>
                <a:cubicBezTo>
                  <a:pt x="28" y="29"/>
                  <a:pt x="24" y="29"/>
                  <a:pt x="21" y="32"/>
                </a:cubicBezTo>
                <a:cubicBezTo>
                  <a:pt x="21" y="32"/>
                  <a:pt x="21" y="32"/>
                  <a:pt x="21" y="32"/>
                </a:cubicBezTo>
                <a:cubicBezTo>
                  <a:pt x="19" y="35"/>
                  <a:pt x="19" y="39"/>
                  <a:pt x="22" y="42"/>
                </a:cubicBezTo>
                <a:lnTo>
                  <a:pt x="32" y="51"/>
                </a:lnTo>
                <a:close/>
                <a:moveTo>
                  <a:pt x="20" y="79"/>
                </a:moveTo>
                <a:cubicBezTo>
                  <a:pt x="23" y="80"/>
                  <a:pt x="27" y="77"/>
                  <a:pt x="28" y="73"/>
                </a:cubicBezTo>
                <a:cubicBezTo>
                  <a:pt x="28" y="73"/>
                  <a:pt x="28" y="73"/>
                  <a:pt x="28" y="73"/>
                </a:cubicBezTo>
                <a:cubicBezTo>
                  <a:pt x="28" y="70"/>
                  <a:pt x="26" y="66"/>
                  <a:pt x="22" y="65"/>
                </a:cubicBezTo>
                <a:cubicBezTo>
                  <a:pt x="9" y="63"/>
                  <a:pt x="9" y="63"/>
                  <a:pt x="9" y="63"/>
                </a:cubicBezTo>
                <a:cubicBezTo>
                  <a:pt x="5" y="62"/>
                  <a:pt x="2" y="65"/>
                  <a:pt x="1" y="69"/>
                </a:cubicBezTo>
                <a:cubicBezTo>
                  <a:pt x="1" y="69"/>
                  <a:pt x="1" y="69"/>
                  <a:pt x="1" y="69"/>
                </a:cubicBezTo>
                <a:cubicBezTo>
                  <a:pt x="0" y="72"/>
                  <a:pt x="3" y="76"/>
                  <a:pt x="7" y="77"/>
                </a:cubicBezTo>
                <a:lnTo>
                  <a:pt x="20" y="79"/>
                </a:lnTo>
                <a:close/>
                <a:moveTo>
                  <a:pt x="23" y="112"/>
                </a:moveTo>
                <a:cubicBezTo>
                  <a:pt x="26" y="111"/>
                  <a:pt x="29" y="108"/>
                  <a:pt x="28" y="104"/>
                </a:cubicBezTo>
                <a:cubicBezTo>
                  <a:pt x="28" y="104"/>
                  <a:pt x="28" y="104"/>
                  <a:pt x="28" y="104"/>
                </a:cubicBezTo>
                <a:cubicBezTo>
                  <a:pt x="27" y="100"/>
                  <a:pt x="24" y="98"/>
                  <a:pt x="20" y="98"/>
                </a:cubicBezTo>
                <a:cubicBezTo>
                  <a:pt x="7" y="101"/>
                  <a:pt x="7" y="101"/>
                  <a:pt x="7" y="101"/>
                </a:cubicBezTo>
                <a:cubicBezTo>
                  <a:pt x="3" y="102"/>
                  <a:pt x="1" y="105"/>
                  <a:pt x="1" y="109"/>
                </a:cubicBezTo>
                <a:cubicBezTo>
                  <a:pt x="1" y="109"/>
                  <a:pt x="1" y="109"/>
                  <a:pt x="1" y="109"/>
                </a:cubicBezTo>
                <a:cubicBezTo>
                  <a:pt x="2" y="113"/>
                  <a:pt x="6" y="116"/>
                  <a:pt x="10" y="115"/>
                </a:cubicBezTo>
                <a:lnTo>
                  <a:pt x="23" y="112"/>
                </a:lnTo>
                <a:close/>
              </a:path>
            </a:pathLst>
          </a:custGeom>
          <a:solidFill>
            <a:srgbClr val="FFFFFF"/>
          </a:solidFill>
          <a:ln>
            <a:noFill/>
          </a:ln>
        </p:spPr>
        <p:txBody>
          <a:bodyPr spcFirstLastPara="1" lIns="91425" tIns="45700" rIns="91425" bIns="45700"/>
          <a:lstStyle/>
          <a:p>
            <a:pPr eaLnBrk="1" fontAlgn="auto" hangingPunct="1">
              <a:spcBef>
                <a:spcPts val="0"/>
              </a:spcBef>
              <a:spcAft>
                <a:spcPts val="0"/>
              </a:spcAft>
              <a:buClr>
                <a:srgbClr val="000000"/>
              </a:buClr>
              <a:buFont typeface="Arial"/>
              <a:buNone/>
              <a:defRPr/>
            </a:pPr>
            <a:endParaRPr sz="1800" kern="0">
              <a:solidFill>
                <a:srgbClr val="000000"/>
              </a:solidFill>
              <a:latin typeface="Calibri"/>
              <a:ea typeface="Calibri"/>
              <a:cs typeface="Calibri"/>
              <a:sym typeface="Calibri"/>
            </a:endParaRPr>
          </a:p>
        </p:txBody>
      </p:sp>
      <p:sp>
        <p:nvSpPr>
          <p:cNvPr id="25" name="Google Shape;597;p28">
            <a:extLst>
              <a:ext uri="{FF2B5EF4-FFF2-40B4-BE49-F238E27FC236}">
                <a16:creationId xmlns:a16="http://schemas.microsoft.com/office/drawing/2014/main" id="{C3165A76-BE32-E628-93FD-71F4DBC8D517}"/>
              </a:ext>
            </a:extLst>
          </p:cNvPr>
          <p:cNvSpPr/>
          <p:nvPr/>
        </p:nvSpPr>
        <p:spPr>
          <a:xfrm>
            <a:off x="4165600" y="4246563"/>
            <a:ext cx="976313" cy="650875"/>
          </a:xfrm>
          <a:custGeom>
            <a:avLst/>
            <a:gdLst/>
            <a:ahLst/>
            <a:cxnLst/>
            <a:rect l="l" t="t" r="r" b="b"/>
            <a:pathLst>
              <a:path w="273" h="182" extrusionOk="0">
                <a:moveTo>
                  <a:pt x="217" y="18"/>
                </a:moveTo>
                <a:cubicBezTo>
                  <a:pt x="243" y="81"/>
                  <a:pt x="243" y="81"/>
                  <a:pt x="243" y="81"/>
                </a:cubicBezTo>
                <a:cubicBezTo>
                  <a:pt x="211" y="94"/>
                  <a:pt x="211" y="94"/>
                  <a:pt x="211" y="94"/>
                </a:cubicBezTo>
                <a:cubicBezTo>
                  <a:pt x="194" y="80"/>
                  <a:pt x="143" y="36"/>
                  <a:pt x="139" y="35"/>
                </a:cubicBezTo>
                <a:cubicBezTo>
                  <a:pt x="135" y="35"/>
                  <a:pt x="119" y="41"/>
                  <a:pt x="118" y="41"/>
                </a:cubicBezTo>
                <a:cubicBezTo>
                  <a:pt x="117" y="42"/>
                  <a:pt x="108" y="44"/>
                  <a:pt x="99" y="44"/>
                </a:cubicBezTo>
                <a:cubicBezTo>
                  <a:pt x="95" y="44"/>
                  <a:pt x="92" y="44"/>
                  <a:pt x="90" y="42"/>
                </a:cubicBezTo>
                <a:cubicBezTo>
                  <a:pt x="88" y="41"/>
                  <a:pt x="87" y="40"/>
                  <a:pt x="87" y="38"/>
                </a:cubicBezTo>
                <a:cubicBezTo>
                  <a:pt x="88" y="35"/>
                  <a:pt x="91" y="31"/>
                  <a:pt x="93" y="30"/>
                </a:cubicBezTo>
                <a:cubicBezTo>
                  <a:pt x="107" y="23"/>
                  <a:pt x="143" y="10"/>
                  <a:pt x="146" y="9"/>
                </a:cubicBezTo>
                <a:cubicBezTo>
                  <a:pt x="146" y="9"/>
                  <a:pt x="147" y="9"/>
                  <a:pt x="147" y="9"/>
                </a:cubicBezTo>
                <a:cubicBezTo>
                  <a:pt x="156" y="9"/>
                  <a:pt x="211" y="17"/>
                  <a:pt x="217" y="18"/>
                </a:cubicBezTo>
                <a:close/>
                <a:moveTo>
                  <a:pt x="240" y="0"/>
                </a:moveTo>
                <a:cubicBezTo>
                  <a:pt x="239" y="0"/>
                  <a:pt x="238" y="0"/>
                  <a:pt x="237" y="0"/>
                </a:cubicBezTo>
                <a:cubicBezTo>
                  <a:pt x="227" y="4"/>
                  <a:pt x="227" y="4"/>
                  <a:pt x="227" y="4"/>
                </a:cubicBezTo>
                <a:cubicBezTo>
                  <a:pt x="225" y="5"/>
                  <a:pt x="223" y="6"/>
                  <a:pt x="223" y="8"/>
                </a:cubicBezTo>
                <a:cubicBezTo>
                  <a:pt x="222" y="10"/>
                  <a:pt x="222" y="12"/>
                  <a:pt x="223" y="14"/>
                </a:cubicBezTo>
                <a:cubicBezTo>
                  <a:pt x="249" y="80"/>
                  <a:pt x="249" y="80"/>
                  <a:pt x="249" y="80"/>
                </a:cubicBezTo>
                <a:cubicBezTo>
                  <a:pt x="250" y="83"/>
                  <a:pt x="254" y="85"/>
                  <a:pt x="258" y="84"/>
                </a:cubicBezTo>
                <a:cubicBezTo>
                  <a:pt x="268" y="80"/>
                  <a:pt x="268" y="80"/>
                  <a:pt x="268" y="80"/>
                </a:cubicBezTo>
                <a:cubicBezTo>
                  <a:pt x="270" y="79"/>
                  <a:pt x="272" y="78"/>
                  <a:pt x="272" y="76"/>
                </a:cubicBezTo>
                <a:cubicBezTo>
                  <a:pt x="273" y="74"/>
                  <a:pt x="273" y="72"/>
                  <a:pt x="272" y="71"/>
                </a:cubicBezTo>
                <a:cubicBezTo>
                  <a:pt x="246" y="4"/>
                  <a:pt x="246" y="4"/>
                  <a:pt x="246" y="4"/>
                </a:cubicBezTo>
                <a:cubicBezTo>
                  <a:pt x="245" y="2"/>
                  <a:pt x="243" y="0"/>
                  <a:pt x="240" y="0"/>
                </a:cubicBezTo>
                <a:close/>
                <a:moveTo>
                  <a:pt x="1" y="91"/>
                </a:moveTo>
                <a:cubicBezTo>
                  <a:pt x="0" y="93"/>
                  <a:pt x="1" y="94"/>
                  <a:pt x="2" y="96"/>
                </a:cubicBezTo>
                <a:cubicBezTo>
                  <a:pt x="3" y="97"/>
                  <a:pt x="5" y="98"/>
                  <a:pt x="7" y="98"/>
                </a:cubicBezTo>
                <a:cubicBezTo>
                  <a:pt x="18" y="99"/>
                  <a:pt x="18" y="99"/>
                  <a:pt x="18" y="99"/>
                </a:cubicBezTo>
                <a:cubicBezTo>
                  <a:pt x="22" y="99"/>
                  <a:pt x="26" y="96"/>
                  <a:pt x="26" y="93"/>
                </a:cubicBezTo>
                <a:cubicBezTo>
                  <a:pt x="31" y="18"/>
                  <a:pt x="31" y="18"/>
                  <a:pt x="31" y="18"/>
                </a:cubicBezTo>
                <a:cubicBezTo>
                  <a:pt x="32" y="16"/>
                  <a:pt x="31" y="14"/>
                  <a:pt x="30" y="13"/>
                </a:cubicBezTo>
                <a:cubicBezTo>
                  <a:pt x="29" y="12"/>
                  <a:pt x="27" y="11"/>
                  <a:pt x="25" y="11"/>
                </a:cubicBezTo>
                <a:cubicBezTo>
                  <a:pt x="14" y="10"/>
                  <a:pt x="14" y="10"/>
                  <a:pt x="14" y="10"/>
                </a:cubicBezTo>
                <a:cubicBezTo>
                  <a:pt x="14" y="10"/>
                  <a:pt x="13" y="10"/>
                  <a:pt x="13" y="10"/>
                </a:cubicBezTo>
                <a:cubicBezTo>
                  <a:pt x="10" y="10"/>
                  <a:pt x="6" y="13"/>
                  <a:pt x="6" y="16"/>
                </a:cubicBezTo>
                <a:lnTo>
                  <a:pt x="1" y="91"/>
                </a:lnTo>
                <a:close/>
                <a:moveTo>
                  <a:pt x="112" y="157"/>
                </a:moveTo>
                <a:cubicBezTo>
                  <a:pt x="112" y="155"/>
                  <a:pt x="111" y="152"/>
                  <a:pt x="108" y="150"/>
                </a:cubicBezTo>
                <a:cubicBezTo>
                  <a:pt x="103" y="147"/>
                  <a:pt x="99" y="147"/>
                  <a:pt x="94" y="152"/>
                </a:cubicBezTo>
                <a:cubicBezTo>
                  <a:pt x="89" y="159"/>
                  <a:pt x="89" y="159"/>
                  <a:pt x="89" y="159"/>
                </a:cubicBezTo>
                <a:cubicBezTo>
                  <a:pt x="89" y="159"/>
                  <a:pt x="89" y="159"/>
                  <a:pt x="89" y="159"/>
                </a:cubicBezTo>
                <a:cubicBezTo>
                  <a:pt x="84" y="165"/>
                  <a:pt x="84" y="165"/>
                  <a:pt x="84" y="165"/>
                </a:cubicBezTo>
                <a:cubicBezTo>
                  <a:pt x="78" y="172"/>
                  <a:pt x="84" y="178"/>
                  <a:pt x="86" y="179"/>
                </a:cubicBezTo>
                <a:cubicBezTo>
                  <a:pt x="88" y="181"/>
                  <a:pt x="90" y="182"/>
                  <a:pt x="92" y="182"/>
                </a:cubicBezTo>
                <a:cubicBezTo>
                  <a:pt x="95" y="182"/>
                  <a:pt x="97" y="180"/>
                  <a:pt x="100" y="177"/>
                </a:cubicBezTo>
                <a:cubicBezTo>
                  <a:pt x="107" y="168"/>
                  <a:pt x="107" y="168"/>
                  <a:pt x="107" y="168"/>
                </a:cubicBezTo>
                <a:cubicBezTo>
                  <a:pt x="107" y="168"/>
                  <a:pt x="107" y="168"/>
                  <a:pt x="107" y="168"/>
                </a:cubicBezTo>
                <a:cubicBezTo>
                  <a:pt x="110" y="165"/>
                  <a:pt x="110" y="165"/>
                  <a:pt x="110" y="165"/>
                </a:cubicBezTo>
                <a:cubicBezTo>
                  <a:pt x="112" y="162"/>
                  <a:pt x="113" y="160"/>
                  <a:pt x="112" y="157"/>
                </a:cubicBezTo>
                <a:close/>
                <a:moveTo>
                  <a:pt x="59" y="153"/>
                </a:moveTo>
                <a:cubicBezTo>
                  <a:pt x="56" y="157"/>
                  <a:pt x="57" y="161"/>
                  <a:pt x="63" y="166"/>
                </a:cubicBezTo>
                <a:cubicBezTo>
                  <a:pt x="67" y="170"/>
                  <a:pt x="72" y="169"/>
                  <a:pt x="76" y="164"/>
                </a:cubicBezTo>
                <a:cubicBezTo>
                  <a:pt x="89" y="149"/>
                  <a:pt x="89" y="149"/>
                  <a:pt x="89" y="149"/>
                </a:cubicBezTo>
                <a:cubicBezTo>
                  <a:pt x="95" y="141"/>
                  <a:pt x="89" y="136"/>
                  <a:pt x="88" y="134"/>
                </a:cubicBezTo>
                <a:cubicBezTo>
                  <a:pt x="83" y="130"/>
                  <a:pt x="78" y="131"/>
                  <a:pt x="74" y="136"/>
                </a:cubicBezTo>
                <a:cubicBezTo>
                  <a:pt x="67" y="144"/>
                  <a:pt x="67" y="144"/>
                  <a:pt x="67" y="144"/>
                </a:cubicBezTo>
                <a:cubicBezTo>
                  <a:pt x="67" y="144"/>
                  <a:pt x="67" y="144"/>
                  <a:pt x="67" y="144"/>
                </a:cubicBezTo>
                <a:cubicBezTo>
                  <a:pt x="66" y="145"/>
                  <a:pt x="66" y="145"/>
                  <a:pt x="66" y="145"/>
                </a:cubicBezTo>
                <a:lnTo>
                  <a:pt x="59" y="153"/>
                </a:lnTo>
                <a:close/>
                <a:moveTo>
                  <a:pt x="41" y="134"/>
                </a:moveTo>
                <a:cubicBezTo>
                  <a:pt x="39" y="137"/>
                  <a:pt x="38" y="139"/>
                  <a:pt x="38" y="142"/>
                </a:cubicBezTo>
                <a:cubicBezTo>
                  <a:pt x="39" y="144"/>
                  <a:pt x="40" y="147"/>
                  <a:pt x="42" y="149"/>
                </a:cubicBezTo>
                <a:cubicBezTo>
                  <a:pt x="47" y="152"/>
                  <a:pt x="52" y="152"/>
                  <a:pt x="56" y="147"/>
                </a:cubicBezTo>
                <a:cubicBezTo>
                  <a:pt x="71" y="130"/>
                  <a:pt x="71" y="130"/>
                  <a:pt x="71" y="130"/>
                </a:cubicBezTo>
                <a:cubicBezTo>
                  <a:pt x="73" y="127"/>
                  <a:pt x="74" y="125"/>
                  <a:pt x="73" y="122"/>
                </a:cubicBezTo>
                <a:cubicBezTo>
                  <a:pt x="73" y="119"/>
                  <a:pt x="71" y="117"/>
                  <a:pt x="69" y="115"/>
                </a:cubicBezTo>
                <a:cubicBezTo>
                  <a:pt x="64" y="111"/>
                  <a:pt x="59" y="112"/>
                  <a:pt x="55" y="117"/>
                </a:cubicBezTo>
                <a:cubicBezTo>
                  <a:pt x="48" y="126"/>
                  <a:pt x="48" y="126"/>
                  <a:pt x="48" y="126"/>
                </a:cubicBezTo>
                <a:cubicBezTo>
                  <a:pt x="48" y="126"/>
                  <a:pt x="48" y="126"/>
                  <a:pt x="48" y="126"/>
                </a:cubicBezTo>
                <a:cubicBezTo>
                  <a:pt x="47" y="127"/>
                  <a:pt x="47" y="127"/>
                  <a:pt x="47" y="127"/>
                </a:cubicBezTo>
                <a:lnTo>
                  <a:pt x="41" y="134"/>
                </a:lnTo>
                <a:close/>
                <a:moveTo>
                  <a:pt x="38" y="128"/>
                </a:moveTo>
                <a:cubicBezTo>
                  <a:pt x="52" y="111"/>
                  <a:pt x="52" y="111"/>
                  <a:pt x="52" y="111"/>
                </a:cubicBezTo>
                <a:cubicBezTo>
                  <a:pt x="58" y="104"/>
                  <a:pt x="52" y="98"/>
                  <a:pt x="50" y="96"/>
                </a:cubicBezTo>
                <a:cubicBezTo>
                  <a:pt x="45" y="93"/>
                  <a:pt x="40" y="93"/>
                  <a:pt x="36" y="98"/>
                </a:cubicBezTo>
                <a:cubicBezTo>
                  <a:pt x="32" y="104"/>
                  <a:pt x="32" y="104"/>
                  <a:pt x="32" y="104"/>
                </a:cubicBezTo>
                <a:cubicBezTo>
                  <a:pt x="32" y="104"/>
                  <a:pt x="32" y="104"/>
                  <a:pt x="32" y="104"/>
                </a:cubicBezTo>
                <a:cubicBezTo>
                  <a:pt x="31" y="105"/>
                  <a:pt x="31" y="105"/>
                  <a:pt x="31" y="105"/>
                </a:cubicBezTo>
                <a:cubicBezTo>
                  <a:pt x="24" y="113"/>
                  <a:pt x="24" y="113"/>
                  <a:pt x="24" y="113"/>
                </a:cubicBezTo>
                <a:cubicBezTo>
                  <a:pt x="22" y="115"/>
                  <a:pt x="21" y="118"/>
                  <a:pt x="21" y="121"/>
                </a:cubicBezTo>
                <a:cubicBezTo>
                  <a:pt x="21" y="123"/>
                  <a:pt x="23" y="125"/>
                  <a:pt x="24" y="126"/>
                </a:cubicBezTo>
                <a:cubicBezTo>
                  <a:pt x="27" y="128"/>
                  <a:pt x="29" y="130"/>
                  <a:pt x="32" y="130"/>
                </a:cubicBezTo>
                <a:cubicBezTo>
                  <a:pt x="34" y="130"/>
                  <a:pt x="36" y="129"/>
                  <a:pt x="38" y="128"/>
                </a:cubicBezTo>
                <a:close/>
                <a:moveTo>
                  <a:pt x="207" y="113"/>
                </a:moveTo>
                <a:cubicBezTo>
                  <a:pt x="210" y="110"/>
                  <a:pt x="212" y="104"/>
                  <a:pt x="206" y="99"/>
                </a:cubicBezTo>
                <a:cubicBezTo>
                  <a:pt x="201" y="94"/>
                  <a:pt x="201" y="94"/>
                  <a:pt x="201" y="94"/>
                </a:cubicBezTo>
                <a:cubicBezTo>
                  <a:pt x="175" y="72"/>
                  <a:pt x="145" y="46"/>
                  <a:pt x="138" y="42"/>
                </a:cubicBezTo>
                <a:cubicBezTo>
                  <a:pt x="135" y="43"/>
                  <a:pt x="126" y="45"/>
                  <a:pt x="120" y="48"/>
                </a:cubicBezTo>
                <a:cubicBezTo>
                  <a:pt x="119" y="48"/>
                  <a:pt x="119" y="48"/>
                  <a:pt x="119" y="48"/>
                </a:cubicBezTo>
                <a:cubicBezTo>
                  <a:pt x="119" y="48"/>
                  <a:pt x="109" y="51"/>
                  <a:pt x="99" y="51"/>
                </a:cubicBezTo>
                <a:cubicBezTo>
                  <a:pt x="94" y="51"/>
                  <a:pt x="90" y="50"/>
                  <a:pt x="87" y="48"/>
                </a:cubicBezTo>
                <a:cubicBezTo>
                  <a:pt x="81" y="45"/>
                  <a:pt x="81" y="40"/>
                  <a:pt x="81" y="38"/>
                </a:cubicBezTo>
                <a:cubicBezTo>
                  <a:pt x="81" y="32"/>
                  <a:pt x="86" y="27"/>
                  <a:pt x="90" y="25"/>
                </a:cubicBezTo>
                <a:cubicBezTo>
                  <a:pt x="38" y="18"/>
                  <a:pt x="38" y="18"/>
                  <a:pt x="38" y="18"/>
                </a:cubicBezTo>
                <a:cubicBezTo>
                  <a:pt x="32" y="93"/>
                  <a:pt x="32" y="93"/>
                  <a:pt x="32" y="93"/>
                </a:cubicBezTo>
                <a:cubicBezTo>
                  <a:pt x="37" y="89"/>
                  <a:pt x="41" y="88"/>
                  <a:pt x="44" y="88"/>
                </a:cubicBezTo>
                <a:cubicBezTo>
                  <a:pt x="47" y="88"/>
                  <a:pt x="51" y="89"/>
                  <a:pt x="54" y="92"/>
                </a:cubicBezTo>
                <a:cubicBezTo>
                  <a:pt x="59" y="96"/>
                  <a:pt x="61" y="101"/>
                  <a:pt x="61" y="107"/>
                </a:cubicBezTo>
                <a:cubicBezTo>
                  <a:pt x="65" y="106"/>
                  <a:pt x="69" y="107"/>
                  <a:pt x="73" y="110"/>
                </a:cubicBezTo>
                <a:cubicBezTo>
                  <a:pt x="78" y="114"/>
                  <a:pt x="80" y="120"/>
                  <a:pt x="79" y="125"/>
                </a:cubicBezTo>
                <a:cubicBezTo>
                  <a:pt x="84" y="125"/>
                  <a:pt x="88" y="126"/>
                  <a:pt x="92" y="129"/>
                </a:cubicBezTo>
                <a:cubicBezTo>
                  <a:pt x="96" y="133"/>
                  <a:pt x="98" y="137"/>
                  <a:pt x="98" y="142"/>
                </a:cubicBezTo>
                <a:cubicBezTo>
                  <a:pt x="103" y="141"/>
                  <a:pt x="108" y="142"/>
                  <a:pt x="112" y="145"/>
                </a:cubicBezTo>
                <a:cubicBezTo>
                  <a:pt x="118" y="150"/>
                  <a:pt x="120" y="157"/>
                  <a:pt x="118" y="164"/>
                </a:cubicBezTo>
                <a:cubicBezTo>
                  <a:pt x="122" y="167"/>
                  <a:pt x="122" y="167"/>
                  <a:pt x="122" y="167"/>
                </a:cubicBezTo>
                <a:cubicBezTo>
                  <a:pt x="123" y="168"/>
                  <a:pt x="123" y="168"/>
                  <a:pt x="124" y="168"/>
                </a:cubicBezTo>
                <a:cubicBezTo>
                  <a:pt x="124" y="168"/>
                  <a:pt x="124" y="168"/>
                  <a:pt x="124" y="168"/>
                </a:cubicBezTo>
                <a:cubicBezTo>
                  <a:pt x="126" y="169"/>
                  <a:pt x="127" y="170"/>
                  <a:pt x="129" y="170"/>
                </a:cubicBezTo>
                <a:cubicBezTo>
                  <a:pt x="132" y="170"/>
                  <a:pt x="135" y="168"/>
                  <a:pt x="136" y="166"/>
                </a:cubicBezTo>
                <a:cubicBezTo>
                  <a:pt x="139" y="162"/>
                  <a:pt x="141" y="159"/>
                  <a:pt x="137" y="155"/>
                </a:cubicBezTo>
                <a:cubicBezTo>
                  <a:pt x="137" y="155"/>
                  <a:pt x="137" y="155"/>
                  <a:pt x="137" y="155"/>
                </a:cubicBezTo>
                <a:cubicBezTo>
                  <a:pt x="114" y="135"/>
                  <a:pt x="114" y="135"/>
                  <a:pt x="114" y="135"/>
                </a:cubicBezTo>
                <a:cubicBezTo>
                  <a:pt x="113" y="135"/>
                  <a:pt x="113" y="134"/>
                  <a:pt x="113" y="133"/>
                </a:cubicBezTo>
                <a:cubicBezTo>
                  <a:pt x="113" y="132"/>
                  <a:pt x="113" y="131"/>
                  <a:pt x="114" y="130"/>
                </a:cubicBezTo>
                <a:cubicBezTo>
                  <a:pt x="115" y="129"/>
                  <a:pt x="117" y="129"/>
                  <a:pt x="119" y="130"/>
                </a:cubicBezTo>
                <a:cubicBezTo>
                  <a:pt x="149" y="155"/>
                  <a:pt x="149" y="155"/>
                  <a:pt x="149" y="155"/>
                </a:cubicBezTo>
                <a:cubicBezTo>
                  <a:pt x="150" y="156"/>
                  <a:pt x="152" y="157"/>
                  <a:pt x="154" y="157"/>
                </a:cubicBezTo>
                <a:cubicBezTo>
                  <a:pt x="157" y="157"/>
                  <a:pt x="160" y="155"/>
                  <a:pt x="162" y="152"/>
                </a:cubicBezTo>
                <a:cubicBezTo>
                  <a:pt x="164" y="150"/>
                  <a:pt x="165" y="148"/>
                  <a:pt x="165" y="145"/>
                </a:cubicBezTo>
                <a:cubicBezTo>
                  <a:pt x="164" y="143"/>
                  <a:pt x="163" y="140"/>
                  <a:pt x="160" y="138"/>
                </a:cubicBezTo>
                <a:cubicBezTo>
                  <a:pt x="157" y="135"/>
                  <a:pt x="157" y="135"/>
                  <a:pt x="157" y="135"/>
                </a:cubicBezTo>
                <a:cubicBezTo>
                  <a:pt x="157" y="135"/>
                  <a:pt x="157" y="135"/>
                  <a:pt x="157" y="135"/>
                </a:cubicBezTo>
                <a:cubicBezTo>
                  <a:pt x="140" y="121"/>
                  <a:pt x="140" y="121"/>
                  <a:pt x="140" y="121"/>
                </a:cubicBezTo>
                <a:cubicBezTo>
                  <a:pt x="139" y="121"/>
                  <a:pt x="139" y="120"/>
                  <a:pt x="139" y="119"/>
                </a:cubicBezTo>
                <a:cubicBezTo>
                  <a:pt x="138" y="118"/>
                  <a:pt x="139" y="117"/>
                  <a:pt x="139" y="116"/>
                </a:cubicBezTo>
                <a:cubicBezTo>
                  <a:pt x="141" y="115"/>
                  <a:pt x="143" y="114"/>
                  <a:pt x="145" y="116"/>
                </a:cubicBezTo>
                <a:cubicBezTo>
                  <a:pt x="172" y="138"/>
                  <a:pt x="172" y="138"/>
                  <a:pt x="172" y="138"/>
                </a:cubicBezTo>
                <a:cubicBezTo>
                  <a:pt x="174" y="140"/>
                  <a:pt x="176" y="140"/>
                  <a:pt x="179" y="140"/>
                </a:cubicBezTo>
                <a:cubicBezTo>
                  <a:pt x="182" y="140"/>
                  <a:pt x="185" y="139"/>
                  <a:pt x="188" y="135"/>
                </a:cubicBezTo>
                <a:cubicBezTo>
                  <a:pt x="190" y="133"/>
                  <a:pt x="191" y="131"/>
                  <a:pt x="190" y="128"/>
                </a:cubicBezTo>
                <a:cubicBezTo>
                  <a:pt x="190" y="126"/>
                  <a:pt x="189" y="123"/>
                  <a:pt x="186" y="121"/>
                </a:cubicBezTo>
                <a:cubicBezTo>
                  <a:pt x="178" y="114"/>
                  <a:pt x="178" y="114"/>
                  <a:pt x="178" y="114"/>
                </a:cubicBezTo>
                <a:cubicBezTo>
                  <a:pt x="178" y="114"/>
                  <a:pt x="178" y="114"/>
                  <a:pt x="178" y="114"/>
                </a:cubicBezTo>
                <a:cubicBezTo>
                  <a:pt x="164" y="103"/>
                  <a:pt x="164" y="103"/>
                  <a:pt x="164" y="103"/>
                </a:cubicBezTo>
                <a:cubicBezTo>
                  <a:pt x="162" y="101"/>
                  <a:pt x="162" y="99"/>
                  <a:pt x="163" y="97"/>
                </a:cubicBezTo>
                <a:cubicBezTo>
                  <a:pt x="164" y="96"/>
                  <a:pt x="167" y="96"/>
                  <a:pt x="168" y="97"/>
                </a:cubicBezTo>
                <a:cubicBezTo>
                  <a:pt x="192" y="116"/>
                  <a:pt x="192" y="116"/>
                  <a:pt x="192" y="116"/>
                </a:cubicBezTo>
                <a:cubicBezTo>
                  <a:pt x="197" y="120"/>
                  <a:pt x="203" y="119"/>
                  <a:pt x="207" y="113"/>
                </a:cubicBezTo>
                <a:close/>
              </a:path>
            </a:pathLst>
          </a:custGeom>
          <a:solidFill>
            <a:srgbClr val="FFFFFF"/>
          </a:solidFill>
          <a:ln>
            <a:noFill/>
          </a:ln>
        </p:spPr>
        <p:txBody>
          <a:bodyPr spcFirstLastPara="1" lIns="91425" tIns="45700" rIns="91425" bIns="45700"/>
          <a:lstStyle/>
          <a:p>
            <a:pPr eaLnBrk="1" fontAlgn="auto" hangingPunct="1">
              <a:spcBef>
                <a:spcPts val="0"/>
              </a:spcBef>
              <a:spcAft>
                <a:spcPts val="0"/>
              </a:spcAft>
              <a:buClr>
                <a:srgbClr val="000000"/>
              </a:buClr>
              <a:buFont typeface="Arial"/>
              <a:buNone/>
              <a:defRPr/>
            </a:pPr>
            <a:endParaRPr sz="1800" kern="0">
              <a:solidFill>
                <a:srgbClr val="000000"/>
              </a:solidFill>
              <a:latin typeface="Calibri"/>
              <a:ea typeface="Calibri"/>
              <a:cs typeface="Calibri"/>
              <a:sym typeface="Calibri"/>
            </a:endParaRPr>
          </a:p>
        </p:txBody>
      </p:sp>
      <p:sp>
        <p:nvSpPr>
          <p:cNvPr id="4102" name="Rectangle 29">
            <a:extLst>
              <a:ext uri="{FF2B5EF4-FFF2-40B4-BE49-F238E27FC236}">
                <a16:creationId xmlns:a16="http://schemas.microsoft.com/office/drawing/2014/main" id="{8957213D-0D75-C06B-ADDC-C21FC022317E}"/>
              </a:ext>
            </a:extLst>
          </p:cNvPr>
          <p:cNvSpPr>
            <a:spLocks noChangeArrowheads="1"/>
          </p:cNvSpPr>
          <p:nvPr/>
        </p:nvSpPr>
        <p:spPr bwMode="auto">
          <a:xfrm>
            <a:off x="457200" y="381000"/>
            <a:ext cx="6553200" cy="9906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4103" name="Oval 2">
            <a:extLst>
              <a:ext uri="{FF2B5EF4-FFF2-40B4-BE49-F238E27FC236}">
                <a16:creationId xmlns:a16="http://schemas.microsoft.com/office/drawing/2014/main" id="{0EDB21DE-03BA-B78F-FA4F-E6DEC24E5140}"/>
              </a:ext>
            </a:extLst>
          </p:cNvPr>
          <p:cNvSpPr>
            <a:spLocks noChangeArrowheads="1"/>
          </p:cNvSpPr>
          <p:nvPr/>
        </p:nvSpPr>
        <p:spPr bwMode="auto">
          <a:xfrm>
            <a:off x="762000" y="3811588"/>
            <a:ext cx="7543800" cy="2665412"/>
          </a:xfrm>
          <a:prstGeom prst="ellipse">
            <a:avLst/>
          </a:prstGeom>
          <a:blipFill dpi="0" rotWithShape="1">
            <a:blip r:embed="rId2"/>
            <a:srcRect/>
            <a:stretch>
              <a:fillRect/>
            </a:stretch>
          </a:blipFill>
          <a:ln w="9525" algn="ctr">
            <a:solidFill>
              <a:srgbClr val="0B7DFF"/>
            </a:solidFill>
            <a:prstDash val="dash"/>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3200">
              <a:latin typeface="VNI-Times"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26629"/>
                                        </p:tgtEl>
                                        <p:attrNameLst>
                                          <p:attrName>style.visibility</p:attrName>
                                        </p:attrNameLst>
                                      </p:cBhvr>
                                      <p:to>
                                        <p:strVal val="visible"/>
                                      </p:to>
                                    </p:set>
                                    <p:animEffect transition="in" filter="fade">
                                      <p:cBhvr>
                                        <p:cTn id="7" dur="750"/>
                                        <p:tgtEl>
                                          <p:spTgt spid="26629"/>
                                        </p:tgtEl>
                                      </p:cBhvr>
                                    </p:animEffect>
                                    <p:anim calcmode="lin" valueType="num">
                                      <p:cBhvr>
                                        <p:cTn id="8" dur="750" fill="hold"/>
                                        <p:tgtEl>
                                          <p:spTgt spid="26629"/>
                                        </p:tgtEl>
                                        <p:attrNameLst>
                                          <p:attrName>ppt_x</p:attrName>
                                        </p:attrNameLst>
                                      </p:cBhvr>
                                      <p:tavLst>
                                        <p:tav tm="0">
                                          <p:val>
                                            <p:strVal val="#ppt_x-.1"/>
                                          </p:val>
                                        </p:tav>
                                        <p:tav tm="100000">
                                          <p:val>
                                            <p:strVal val="#ppt_x"/>
                                          </p:val>
                                        </p:tav>
                                      </p:tavLst>
                                    </p:anim>
                                    <p:anim calcmode="lin" valueType="num">
                                      <p:cBhvr>
                                        <p:cTn id="9" dur="750" fill="hold"/>
                                        <p:tgtEl>
                                          <p:spTgt spid="26629"/>
                                        </p:tgtEl>
                                        <p:attrNameLst>
                                          <p:attrName>ppt_y</p:attrName>
                                        </p:attrNameLst>
                                      </p:cBhvr>
                                      <p:tavLst>
                                        <p:tav tm="0">
                                          <p:val>
                                            <p:strVal val="#ppt_y"/>
                                          </p:val>
                                        </p:tav>
                                        <p:tav tm="100000">
                                          <p:val>
                                            <p:strVal val="#ppt_y"/>
                                          </p:val>
                                        </p:tav>
                                      </p:tavLst>
                                    </p:anim>
                                  </p:childTnLst>
                                </p:cTn>
                              </p:par>
                              <p:par>
                                <p:cTn id="10" presetID="3" presetClass="entr" presetSubtype="10" fill="hold" nodeType="withEffect">
                                  <p:stCondLst>
                                    <p:cond delay="0"/>
                                  </p:stCondLst>
                                  <p:iterate type="lt">
                                    <p:tmPct val="0"/>
                                  </p:iterate>
                                  <p:childTnLst>
                                    <p:set>
                                      <p:cBhvr>
                                        <p:cTn id="11" dur="1" fill="hold">
                                          <p:stCondLst>
                                            <p:cond delay="0"/>
                                          </p:stCondLst>
                                        </p:cTn>
                                        <p:tgtEl>
                                          <p:spTgt spid="26629"/>
                                        </p:tgtEl>
                                        <p:attrNameLst>
                                          <p:attrName>style.visibility</p:attrName>
                                        </p:attrNameLst>
                                      </p:cBhvr>
                                      <p:to>
                                        <p:strVal val="visible"/>
                                      </p:to>
                                    </p:set>
                                    <p:animEffect transition="in" filter="blinds(horizontal)">
                                      <p:cBhvr>
                                        <p:cTn id="12" dur="750"/>
                                        <p:tgtEl>
                                          <p:spTgt spid="26629"/>
                                        </p:tgtEl>
                                      </p:cBhvr>
                                    </p:animEffect>
                                  </p:childTnLst>
                                </p:cTn>
                              </p:par>
                              <p:par>
                                <p:cTn id="13" presetID="53" presetClass="entr" presetSubtype="16"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750" fill="hold"/>
                                        <p:tgtEl>
                                          <p:spTgt spid="24"/>
                                        </p:tgtEl>
                                        <p:attrNameLst>
                                          <p:attrName>ppt_w</p:attrName>
                                        </p:attrNameLst>
                                      </p:cBhvr>
                                      <p:tavLst>
                                        <p:tav tm="0">
                                          <p:val>
                                            <p:fltVal val="0"/>
                                          </p:val>
                                        </p:tav>
                                        <p:tav tm="100000">
                                          <p:val>
                                            <p:strVal val="#ppt_w"/>
                                          </p:val>
                                        </p:tav>
                                      </p:tavLst>
                                    </p:anim>
                                    <p:anim calcmode="lin" valueType="num">
                                      <p:cBhvr>
                                        <p:cTn id="16" dur="750" fill="hold"/>
                                        <p:tgtEl>
                                          <p:spTgt spid="24"/>
                                        </p:tgtEl>
                                        <p:attrNameLst>
                                          <p:attrName>ppt_h</p:attrName>
                                        </p:attrNameLst>
                                      </p:cBhvr>
                                      <p:tavLst>
                                        <p:tav tm="0">
                                          <p:val>
                                            <p:fltVal val="0"/>
                                          </p:val>
                                        </p:tav>
                                        <p:tav tm="100000">
                                          <p:val>
                                            <p:strVal val="#ppt_h"/>
                                          </p:val>
                                        </p:tav>
                                      </p:tavLst>
                                    </p:anim>
                                    <p:animEffect transition="in" filter="fade">
                                      <p:cBhvr>
                                        <p:cTn id="17" dur="750"/>
                                        <p:tgtEl>
                                          <p:spTgt spid="24"/>
                                        </p:tgtEl>
                                      </p:cBhvr>
                                    </p:animEffect>
                                  </p:childTnLst>
                                </p:cTn>
                              </p:par>
                              <p:par>
                                <p:cTn id="18" presetID="53" presetClass="entr" presetSubtype="16"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Effect transition="in" filter="fade">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2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5255EA48-D990-65A9-5359-8E8E9508A20B}"/>
              </a:ext>
            </a:extLst>
          </p:cNvPr>
          <p:cNvSpPr txBox="1">
            <a:spLocks noChangeArrowheads="1"/>
          </p:cNvSpPr>
          <p:nvPr/>
        </p:nvSpPr>
        <p:spPr bwMode="auto">
          <a:xfrm>
            <a:off x="838200" y="838200"/>
            <a:ext cx="7543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TIẾT 6:</a:t>
            </a:r>
            <a:r>
              <a:rPr lang="en-US" altLang="en-US"/>
              <a:t>     </a:t>
            </a:r>
          </a:p>
          <a:p>
            <a:r>
              <a:rPr lang="en-US" altLang="en-US"/>
              <a:t>	</a:t>
            </a:r>
            <a:r>
              <a:rPr lang="en-US" altLang="en-US" b="1"/>
              <a:t> </a:t>
            </a:r>
            <a:r>
              <a:rPr lang="en-US" altLang="en-US" b="1">
                <a:solidFill>
                  <a:srgbClr val="095380"/>
                </a:solidFill>
              </a:rPr>
              <a:t>I. Một số nhóm thực phẩm chính</a:t>
            </a:r>
          </a:p>
          <a:p>
            <a:r>
              <a:rPr lang="en-US" altLang="en-US" b="1"/>
              <a:t>		1. Nhóm thực phẩm giàu chất tinh bột, chất đường và chất xơ</a:t>
            </a:r>
          </a:p>
          <a:p>
            <a:r>
              <a:rPr lang="en-US" altLang="en-US" b="1"/>
              <a:t>		2. Nhóm thực phẩm giàu chất đạm</a:t>
            </a:r>
          </a:p>
          <a:p>
            <a:r>
              <a:rPr lang="en-US" altLang="en-US" b="1"/>
              <a:t>		3. Nhóm thực phẩm giàu chất béo</a:t>
            </a:r>
          </a:p>
          <a:p>
            <a:r>
              <a:rPr lang="en-US" altLang="en-US" b="1">
                <a:solidFill>
                  <a:srgbClr val="FF0000"/>
                </a:solidFill>
              </a:rPr>
              <a:t>TIẾT 7: </a:t>
            </a:r>
            <a:r>
              <a:rPr lang="en-US" altLang="en-US" b="1"/>
              <a:t>	</a:t>
            </a:r>
          </a:p>
          <a:p>
            <a:r>
              <a:rPr lang="en-US" altLang="en-US" b="1"/>
              <a:t>		4. Nhóm thực phẩm giàu vitamin</a:t>
            </a:r>
          </a:p>
          <a:p>
            <a:r>
              <a:rPr lang="en-US" altLang="en-US" b="1"/>
              <a:t>		5. Nhóm thực phẩm giàu chất khoáng</a:t>
            </a:r>
          </a:p>
          <a:p>
            <a:r>
              <a:rPr lang="en-US" altLang="en-US" b="1">
                <a:solidFill>
                  <a:srgbClr val="FF0000"/>
                </a:solidFill>
              </a:rPr>
              <a:t>TIẾT 8:</a:t>
            </a:r>
          </a:p>
          <a:p>
            <a:r>
              <a:rPr lang="en-US" altLang="en-US" b="1">
                <a:solidFill>
                  <a:srgbClr val="FF0000"/>
                </a:solidFill>
              </a:rPr>
              <a:t>	</a:t>
            </a:r>
            <a:r>
              <a:rPr lang="en-US" altLang="en-US" b="1">
                <a:solidFill>
                  <a:srgbClr val="095380"/>
                </a:solidFill>
              </a:rPr>
              <a:t>II. Ăn uống khoa học</a:t>
            </a:r>
            <a:endParaRPr lang="en-US" altLang="en-US">
              <a:solidFill>
                <a:srgbClr val="095380"/>
              </a:solidFill>
            </a:endParaRP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E9C77E42-BC6F-13D9-C442-4350BA5F7E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2BADC12F-49D2-6652-5A71-E68E5333875C}"/>
              </a:ext>
            </a:extLst>
          </p:cNvPr>
          <p:cNvSpPr txBox="1">
            <a:spLocks noChangeArrowheads="1"/>
          </p:cNvSpPr>
          <p:nvPr/>
        </p:nvSpPr>
        <p:spPr bwMode="auto">
          <a:xfrm>
            <a:off x="4572000" y="1633538"/>
            <a:ext cx="4059238" cy="4524375"/>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9" name="Text Box 5">
            <a:extLst>
              <a:ext uri="{FF2B5EF4-FFF2-40B4-BE49-F238E27FC236}">
                <a16:creationId xmlns:a16="http://schemas.microsoft.com/office/drawing/2014/main" id="{97A1AE12-7C20-2B45-DFA0-AACFCB92FEC5}"/>
              </a:ext>
            </a:extLst>
          </p:cNvPr>
          <p:cNvSpPr txBox="1">
            <a:spLocks noChangeArrowheads="1"/>
          </p:cNvSpPr>
          <p:nvPr/>
        </p:nvSpPr>
        <p:spPr bwMode="auto">
          <a:xfrm>
            <a:off x="477838" y="1117600"/>
            <a:ext cx="84375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FF0000"/>
                </a:solidFill>
                <a:cs typeface="Times New Roman" panose="02020603050405020304" pitchFamily="18" charset="0"/>
              </a:rPr>
              <a:t>1. </a:t>
            </a:r>
            <a:r>
              <a:rPr lang="vi-VN" altLang="en-US" sz="3200">
                <a:solidFill>
                  <a:srgbClr val="FF0000"/>
                </a:solidFill>
                <a:cs typeface="Times New Roman" panose="02020603050405020304" pitchFamily="18" charset="0"/>
              </a:rPr>
              <a:t>Nhóm thực phẩm giàu chất tinh bột</a:t>
            </a:r>
            <a:r>
              <a:rPr lang="en-US" altLang="en-US" sz="3200">
                <a:solidFill>
                  <a:srgbClr val="FF0000"/>
                </a:solidFill>
                <a:cs typeface="Times New Roman" panose="02020603050405020304" pitchFamily="18" charset="0"/>
              </a:rPr>
              <a:t>,</a:t>
            </a:r>
            <a:r>
              <a:rPr lang="vi-VN" altLang="en-US" sz="3200">
                <a:solidFill>
                  <a:srgbClr val="FF0000"/>
                </a:solidFill>
                <a:cs typeface="Times New Roman" panose="02020603050405020304" pitchFamily="18" charset="0"/>
              </a:rPr>
              <a:t> </a:t>
            </a:r>
            <a:r>
              <a:rPr lang="en-US" altLang="en-US" sz="3200">
                <a:solidFill>
                  <a:srgbClr val="FF0000"/>
                </a:solidFill>
                <a:cs typeface="Times New Roman" panose="02020603050405020304" pitchFamily="18" charset="0"/>
              </a:rPr>
              <a:t>chất </a:t>
            </a:r>
            <a:r>
              <a:rPr lang="vi-VN" altLang="en-US" sz="3200">
                <a:solidFill>
                  <a:srgbClr val="FF0000"/>
                </a:solidFill>
                <a:cs typeface="Times New Roman" panose="02020603050405020304" pitchFamily="18" charset="0"/>
              </a:rPr>
              <a:t>đường và chất xơ</a:t>
            </a:r>
            <a:r>
              <a:rPr lang="en-US" altLang="en-US" sz="3200">
                <a:solidFill>
                  <a:srgbClr val="FF0000"/>
                </a:solidFill>
                <a:cs typeface="Times New Roman" panose="02020603050405020304" pitchFamily="18" charset="0"/>
              </a:rPr>
              <a:t> </a:t>
            </a:r>
          </a:p>
          <a:p>
            <a:pPr>
              <a:spcBef>
                <a:spcPct val="50000"/>
              </a:spcBef>
            </a:pPr>
            <a:endParaRPr lang="en-US" altLang="vi-VN" sz="3200">
              <a:solidFill>
                <a:srgbClr val="0070C0"/>
              </a:solidFill>
              <a:latin typeface="Arial" panose="020B0604020202020204" pitchFamily="34" charset="0"/>
            </a:endParaRPr>
          </a:p>
        </p:txBody>
      </p:sp>
      <p:sp>
        <p:nvSpPr>
          <p:cNvPr id="7172" name="Rectangle 29">
            <a:extLst>
              <a:ext uri="{FF2B5EF4-FFF2-40B4-BE49-F238E27FC236}">
                <a16:creationId xmlns:a16="http://schemas.microsoft.com/office/drawing/2014/main" id="{5565847F-2F10-E34B-2C00-7A73A034CEEC}"/>
              </a:ext>
            </a:extLst>
          </p:cNvPr>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7173" name="Rectangle 10">
            <a:extLst>
              <a:ext uri="{FF2B5EF4-FFF2-40B4-BE49-F238E27FC236}">
                <a16:creationId xmlns:a16="http://schemas.microsoft.com/office/drawing/2014/main" id="{BDD860CF-ECDC-9298-912F-BA6A2390788B}"/>
              </a:ext>
            </a:extLst>
          </p:cNvPr>
          <p:cNvSpPr>
            <a:spLocks noChangeArrowheads="1"/>
          </p:cNvSpPr>
          <p:nvPr/>
        </p:nvSpPr>
        <p:spPr bwMode="auto">
          <a:xfrm>
            <a:off x="477838" y="533400"/>
            <a:ext cx="7342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a:t>
            </a:r>
            <a:r>
              <a:rPr lang="en-US" altLang="en-US" sz="3200">
                <a:solidFill>
                  <a:srgbClr val="FF3300"/>
                </a:solidFill>
              </a:rPr>
              <a:t>NHÓM</a:t>
            </a:r>
            <a:r>
              <a:rPr lang="vi-VN" altLang="en-US" sz="3200">
                <a:solidFill>
                  <a:srgbClr val="FF3300"/>
                </a:solidFill>
              </a:rPr>
              <a:t> THỰC PHẨM CHÍNH</a:t>
            </a:r>
            <a:endParaRPr lang="en-US" altLang="vi-VN" sz="3200">
              <a:solidFill>
                <a:srgbClr val="FF3300"/>
              </a:solidFill>
            </a:endParaRPr>
          </a:p>
        </p:txBody>
      </p:sp>
      <p:sp>
        <p:nvSpPr>
          <p:cNvPr id="14" name="Rectangle: Top Corners Rounded 15">
            <a:extLst>
              <a:ext uri="{FF2B5EF4-FFF2-40B4-BE49-F238E27FC236}">
                <a16:creationId xmlns:a16="http://schemas.microsoft.com/office/drawing/2014/main" id="{06467634-0FB9-1897-425F-0CC40DBD1FCF}"/>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5" name="Picture 14">
            <a:extLst>
              <a:ext uri="{FF2B5EF4-FFF2-40B4-BE49-F238E27FC236}">
                <a16:creationId xmlns:a16="http://schemas.microsoft.com/office/drawing/2014/main" id="{24BAD4CA-BEFE-8A55-76DC-9E5DA31AE772}"/>
              </a:ext>
            </a:extLst>
          </p:cNvPr>
          <p:cNvPicPr>
            <a:picLocks noChangeAspect="1"/>
          </p:cNvPicPr>
          <p:nvPr/>
        </p:nvPicPr>
        <p:blipFill>
          <a:blip r:embed="rId2">
            <a:extLst>
              <a:ext uri="{28A0092B-C50C-407E-A947-70E740481C1C}">
                <a14:useLocalDpi xmlns:a14="http://schemas.microsoft.com/office/drawing/2010/main" val="0"/>
              </a:ext>
            </a:extLst>
          </a:blip>
          <a:srcRect l="267" t="-4683" r="69266" b="9016"/>
          <a:stretch>
            <a:fillRect/>
          </a:stretch>
        </p:blipFill>
        <p:spPr bwMode="auto">
          <a:xfrm>
            <a:off x="0" y="1962150"/>
            <a:ext cx="4800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56C1B6B-98CA-E610-8052-811B20C63BCE}"/>
              </a:ext>
            </a:extLst>
          </p:cNvPr>
          <p:cNvPicPr>
            <a:picLocks noChangeAspect="1"/>
          </p:cNvPicPr>
          <p:nvPr/>
        </p:nvPicPr>
        <p:blipFill>
          <a:blip r:embed="rId2">
            <a:extLst>
              <a:ext uri="{28A0092B-C50C-407E-A947-70E740481C1C}">
                <a14:useLocalDpi xmlns:a14="http://schemas.microsoft.com/office/drawing/2010/main" val="0"/>
              </a:ext>
            </a:extLst>
          </a:blip>
          <a:srcRect l="31615" t="45786" r="35866" b="13715"/>
          <a:stretch>
            <a:fillRect/>
          </a:stretch>
        </p:blipFill>
        <p:spPr bwMode="auto">
          <a:xfrm>
            <a:off x="4876800" y="2209800"/>
            <a:ext cx="40941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0B96B9-62AA-0344-211C-8699A50C1740}"/>
              </a:ext>
            </a:extLst>
          </p:cNvPr>
          <p:cNvSpPr/>
          <p:nvPr/>
        </p:nvSpPr>
        <p:spPr>
          <a:xfrm>
            <a:off x="784225" y="1125538"/>
            <a:ext cx="8131175" cy="2200275"/>
          </a:xfrm>
          <a:prstGeom prst="rect">
            <a:avLst/>
          </a:prstGeom>
        </p:spPr>
        <p:txBody>
          <a:bodyPr>
            <a:spAutoFit/>
          </a:bodyPr>
          <a:lstStyle/>
          <a:p>
            <a:pPr algn="ctr">
              <a:lnSpc>
                <a:spcPct val="107000"/>
              </a:lnSpc>
              <a:defRPr/>
            </a:pPr>
            <a:r>
              <a:rPr lang="vi-VN" dirty="0"/>
              <a:t> </a:t>
            </a:r>
            <a:r>
              <a:rPr lang="vi-VN" sz="3200" dirty="0">
                <a:solidFill>
                  <a:srgbClr val="0070C0"/>
                </a:solidFill>
                <a:ea typeface="+mj-ea"/>
                <a:cs typeface="Times New Roman" panose="02020603050405020304" pitchFamily="18" charset="0"/>
              </a:rPr>
              <a:t>Ngũ cốc nào </a:t>
            </a:r>
            <a:r>
              <a:rPr lang="en-US" sz="3200" dirty="0">
                <a:solidFill>
                  <a:srgbClr val="0070C0"/>
                </a:solidFill>
                <a:ea typeface="+mj-ea"/>
                <a:cs typeface="Times New Roman" panose="02020603050405020304" pitchFamily="18" charset="0"/>
              </a:rPr>
              <a:t>t</a:t>
            </a:r>
            <a:r>
              <a:rPr lang="vi-VN" sz="3200" dirty="0">
                <a:solidFill>
                  <a:srgbClr val="0070C0"/>
                </a:solidFill>
                <a:ea typeface="+mj-ea"/>
                <a:cs typeface="Times New Roman" panose="02020603050405020304" pitchFamily="18" charset="0"/>
              </a:rPr>
              <a:t>ên gọi chung của 5 loại hạt dùng đ</a:t>
            </a:r>
            <a:r>
              <a:rPr lang="en-US" sz="3200" dirty="0">
                <a:solidFill>
                  <a:srgbClr val="0070C0"/>
                </a:solidFill>
                <a:ea typeface="+mj-ea"/>
                <a:cs typeface="Times New Roman" panose="02020603050405020304" pitchFamily="18" charset="0"/>
              </a:rPr>
              <a:t>ể</a:t>
            </a:r>
            <a:r>
              <a:rPr lang="vi-VN" sz="3200" dirty="0">
                <a:solidFill>
                  <a:srgbClr val="0070C0"/>
                </a:solidFill>
                <a:ea typeface="+mj-ea"/>
                <a:cs typeface="Times New Roman" panose="02020603050405020304" pitchFamily="18" charset="0"/>
              </a:rPr>
              <a:t> ăn</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kê</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đ</a:t>
            </a:r>
            <a:r>
              <a:rPr lang="en-US" sz="3200" dirty="0" err="1">
                <a:solidFill>
                  <a:srgbClr val="0070C0"/>
                </a:solidFill>
                <a:ea typeface="+mj-ea"/>
                <a:cs typeface="Times New Roman" panose="02020603050405020304" pitchFamily="18" charset="0"/>
              </a:rPr>
              <a:t>ậu</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ngô</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nếp</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tẻ</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Ngày</a:t>
            </a:r>
            <a:r>
              <a:rPr lang="vi-VN" sz="3200" dirty="0">
                <a:solidFill>
                  <a:srgbClr val="0070C0"/>
                </a:solidFill>
                <a:ea typeface="+mj-ea"/>
                <a:cs typeface="Times New Roman" panose="02020603050405020304" pitchFamily="18" charset="0"/>
              </a:rPr>
              <a:t> nay</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ngũ cốc là tên gọi chung của các loại cây có hạt </a:t>
            </a:r>
            <a:r>
              <a:rPr lang="en-US" sz="3200" dirty="0" err="1">
                <a:solidFill>
                  <a:srgbClr val="0070C0"/>
                </a:solidFill>
                <a:ea typeface="+mj-ea"/>
                <a:cs typeface="Times New Roman" panose="02020603050405020304" pitchFamily="18" charset="0"/>
              </a:rPr>
              <a:t>dùng</a:t>
            </a:r>
            <a:r>
              <a:rPr lang="vi-VN" sz="3200" dirty="0">
                <a:solidFill>
                  <a:srgbClr val="0070C0"/>
                </a:solidFill>
                <a:ea typeface="+mj-ea"/>
                <a:cs typeface="Times New Roman" panose="02020603050405020304" pitchFamily="18" charset="0"/>
              </a:rPr>
              <a:t> làm </a:t>
            </a:r>
            <a:r>
              <a:rPr lang="en-US" sz="3200" dirty="0" err="1">
                <a:solidFill>
                  <a:srgbClr val="0070C0"/>
                </a:solidFill>
                <a:ea typeface="+mj-ea"/>
                <a:cs typeface="Times New Roman" panose="02020603050405020304" pitchFamily="18" charset="0"/>
              </a:rPr>
              <a:t>lương</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thực</a:t>
            </a:r>
            <a:r>
              <a:rPr lang="en-US" sz="3200" dirty="0">
                <a:solidFill>
                  <a:srgbClr val="0070C0"/>
                </a:solidFill>
                <a:ea typeface="+mj-ea"/>
                <a:cs typeface="Times New Roman" panose="02020603050405020304" pitchFamily="18" charset="0"/>
              </a:rPr>
              <a:t>.</a:t>
            </a:r>
          </a:p>
        </p:txBody>
      </p:sp>
      <p:pic>
        <p:nvPicPr>
          <p:cNvPr id="7" name="Picture 6" descr="Screen Clipping">
            <a:extLst>
              <a:ext uri="{FF2B5EF4-FFF2-40B4-BE49-F238E27FC236}">
                <a16:creationId xmlns:a16="http://schemas.microsoft.com/office/drawing/2014/main" id="{1C8DC2C9-FD32-2955-F3F9-26DFC4D9BF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304800"/>
            <a:ext cx="1630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FEEAF1F-9F5C-239E-2BDA-566C3E3CE0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29000"/>
            <a:ext cx="70866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29">
            <a:extLst>
              <a:ext uri="{FF2B5EF4-FFF2-40B4-BE49-F238E27FC236}">
                <a16:creationId xmlns:a16="http://schemas.microsoft.com/office/drawing/2014/main" id="{9867ABF9-68C6-2E01-B1D7-D7ECDAD3F72E}"/>
              </a:ext>
            </a:extLst>
          </p:cNvPr>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C6D30BB3-177D-8BAC-405A-76C8720F2527}"/>
              </a:ext>
            </a:extLst>
          </p:cNvPr>
          <p:cNvSpPr txBox="1">
            <a:spLocks noChangeArrowheads="1"/>
          </p:cNvSpPr>
          <p:nvPr/>
        </p:nvSpPr>
        <p:spPr bwMode="auto">
          <a:xfrm>
            <a:off x="4572000" y="1633538"/>
            <a:ext cx="4059238" cy="4524375"/>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9" name="Text Box 5">
            <a:extLst>
              <a:ext uri="{FF2B5EF4-FFF2-40B4-BE49-F238E27FC236}">
                <a16:creationId xmlns:a16="http://schemas.microsoft.com/office/drawing/2014/main" id="{7A4021F6-447C-2AA1-317D-FE34C20C48B0}"/>
              </a:ext>
            </a:extLst>
          </p:cNvPr>
          <p:cNvSpPr txBox="1">
            <a:spLocks noChangeArrowheads="1"/>
          </p:cNvSpPr>
          <p:nvPr/>
        </p:nvSpPr>
        <p:spPr bwMode="auto">
          <a:xfrm>
            <a:off x="477838" y="1206500"/>
            <a:ext cx="843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2. </a:t>
            </a:r>
            <a:r>
              <a:rPr lang="vi-VN" altLang="en-US" sz="3200">
                <a:solidFill>
                  <a:srgbClr val="0070C0"/>
                </a:solidFill>
                <a:cs typeface="Times New Roman" panose="02020603050405020304" pitchFamily="18" charset="0"/>
              </a:rPr>
              <a:t>Nhóm thực phẩm giàu chất đạm</a:t>
            </a:r>
            <a:endParaRPr lang="en-US" altLang="vi-VN" sz="3200">
              <a:solidFill>
                <a:srgbClr val="0070C0"/>
              </a:solidFill>
              <a:cs typeface="Times New Roman" panose="02020603050405020304" pitchFamily="18" charset="0"/>
            </a:endParaRPr>
          </a:p>
        </p:txBody>
      </p:sp>
      <p:pic>
        <p:nvPicPr>
          <p:cNvPr id="7" name="Picture 6">
            <a:extLst>
              <a:ext uri="{FF2B5EF4-FFF2-40B4-BE49-F238E27FC236}">
                <a16:creationId xmlns:a16="http://schemas.microsoft.com/office/drawing/2014/main" id="{FBC36611-5F0F-C971-274E-4D3D62647731}"/>
              </a:ext>
            </a:extLst>
          </p:cNvPr>
          <p:cNvPicPr>
            <a:picLocks noChangeAspect="1"/>
          </p:cNvPicPr>
          <p:nvPr/>
        </p:nvPicPr>
        <p:blipFill>
          <a:blip r:embed="rId2">
            <a:extLst>
              <a:ext uri="{28A0092B-C50C-407E-A947-70E740481C1C}">
                <a14:useLocalDpi xmlns:a14="http://schemas.microsoft.com/office/drawing/2010/main" val="0"/>
              </a:ext>
            </a:extLst>
          </a:blip>
          <a:srcRect l="32542" t="-4684" r="35843" b="53040"/>
          <a:stretch>
            <a:fillRect/>
          </a:stretch>
        </p:blipFill>
        <p:spPr bwMode="auto">
          <a:xfrm>
            <a:off x="1600200" y="1295400"/>
            <a:ext cx="5943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9">
            <a:extLst>
              <a:ext uri="{FF2B5EF4-FFF2-40B4-BE49-F238E27FC236}">
                <a16:creationId xmlns:a16="http://schemas.microsoft.com/office/drawing/2014/main" id="{54CEFCE8-52FF-F178-1FAA-ABABADF46417}"/>
              </a:ext>
            </a:extLst>
          </p:cNvPr>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9222" name="Rectangle 10">
            <a:extLst>
              <a:ext uri="{FF2B5EF4-FFF2-40B4-BE49-F238E27FC236}">
                <a16:creationId xmlns:a16="http://schemas.microsoft.com/office/drawing/2014/main" id="{97E5314A-91AA-6425-1C74-5F1A366948EC}"/>
              </a:ext>
            </a:extLst>
          </p:cNvPr>
          <p:cNvSpPr>
            <a:spLocks noChangeArrowheads="1"/>
          </p:cNvSpPr>
          <p:nvPr/>
        </p:nvSpPr>
        <p:spPr bwMode="auto">
          <a:xfrm>
            <a:off x="477838" y="533400"/>
            <a:ext cx="706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id="{15C40708-71CD-911C-D1D2-A7BA53851710}"/>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8CC2B720-E2A0-4E4D-8474-590FFA839255}"/>
              </a:ext>
            </a:extLst>
          </p:cNvPr>
          <p:cNvSpPr txBox="1">
            <a:spLocks noChangeArrowheads="1"/>
          </p:cNvSpPr>
          <p:nvPr/>
        </p:nvSpPr>
        <p:spPr bwMode="auto">
          <a:xfrm>
            <a:off x="4572000" y="1633538"/>
            <a:ext cx="4059238" cy="4524375"/>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9" name="Text Box 5">
            <a:extLst>
              <a:ext uri="{FF2B5EF4-FFF2-40B4-BE49-F238E27FC236}">
                <a16:creationId xmlns:a16="http://schemas.microsoft.com/office/drawing/2014/main" id="{DBAD4106-5108-5740-31D6-F4409A07BE7F}"/>
              </a:ext>
            </a:extLst>
          </p:cNvPr>
          <p:cNvSpPr txBox="1">
            <a:spLocks noChangeArrowheads="1"/>
          </p:cNvSpPr>
          <p:nvPr/>
        </p:nvSpPr>
        <p:spPr bwMode="auto">
          <a:xfrm>
            <a:off x="477838" y="1117600"/>
            <a:ext cx="843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3. </a:t>
            </a:r>
            <a:r>
              <a:rPr lang="vi-VN" altLang="en-US" sz="3200">
                <a:solidFill>
                  <a:srgbClr val="0070C0"/>
                </a:solidFill>
                <a:cs typeface="Times New Roman" panose="02020603050405020304" pitchFamily="18" charset="0"/>
              </a:rPr>
              <a:t>Nhóm thực phẩm giàu chất béo</a:t>
            </a:r>
            <a:endParaRPr lang="en-US" altLang="vi-VN" sz="3200">
              <a:solidFill>
                <a:srgbClr val="0070C0"/>
              </a:solidFill>
              <a:cs typeface="Times New Roman" panose="02020603050405020304" pitchFamily="18" charset="0"/>
            </a:endParaRPr>
          </a:p>
        </p:txBody>
      </p:sp>
      <p:pic>
        <p:nvPicPr>
          <p:cNvPr id="7" name="Picture 6">
            <a:extLst>
              <a:ext uri="{FF2B5EF4-FFF2-40B4-BE49-F238E27FC236}">
                <a16:creationId xmlns:a16="http://schemas.microsoft.com/office/drawing/2014/main" id="{EF87CCC3-5F8F-087F-FEC9-3F19765F95B5}"/>
              </a:ext>
            </a:extLst>
          </p:cNvPr>
          <p:cNvPicPr>
            <a:picLocks noChangeAspect="1"/>
          </p:cNvPicPr>
          <p:nvPr/>
        </p:nvPicPr>
        <p:blipFill>
          <a:blip r:embed="rId2">
            <a:extLst>
              <a:ext uri="{28A0092B-C50C-407E-A947-70E740481C1C}">
                <a14:useLocalDpi xmlns:a14="http://schemas.microsoft.com/office/drawing/2010/main" val="0"/>
              </a:ext>
            </a:extLst>
          </a:blip>
          <a:srcRect l="65060" t="-4684" r="-267" b="54800"/>
          <a:stretch>
            <a:fillRect/>
          </a:stretch>
        </p:blipFill>
        <p:spPr bwMode="auto">
          <a:xfrm>
            <a:off x="1524000" y="1143000"/>
            <a:ext cx="56388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29">
            <a:extLst>
              <a:ext uri="{FF2B5EF4-FFF2-40B4-BE49-F238E27FC236}">
                <a16:creationId xmlns:a16="http://schemas.microsoft.com/office/drawing/2014/main" id="{D26C4EFD-2CC1-ED83-0DE8-60788D0663CE}"/>
              </a:ext>
            </a:extLst>
          </p:cNvPr>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10246" name="Rectangle 10">
            <a:extLst>
              <a:ext uri="{FF2B5EF4-FFF2-40B4-BE49-F238E27FC236}">
                <a16:creationId xmlns:a16="http://schemas.microsoft.com/office/drawing/2014/main" id="{38AD3B45-0467-95B0-F508-12C01FD2FE92}"/>
              </a:ext>
            </a:extLst>
          </p:cNvPr>
          <p:cNvSpPr>
            <a:spLocks noChangeArrowheads="1"/>
          </p:cNvSpPr>
          <p:nvPr/>
        </p:nvSpPr>
        <p:spPr bwMode="auto">
          <a:xfrm>
            <a:off x="477838" y="533400"/>
            <a:ext cx="706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id="{89FE9349-2273-0B38-1B8F-7DE4896B82EC}"/>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0&quot;/&gt;&lt;/object&gt;&lt;object type=&quot;3&quot; unique_id=&quot;10005&quot;&gt;&lt;property id=&quot;20148&quot; value=&quot;5&quot;/&gt;&lt;property id=&quot;20300&quot; value=&quot;Slide 2&quot;/&gt;&lt;property id=&quot;20307&quot; value=&quot;298&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81&quot;/&gt;&lt;/object&gt;&lt;object type=&quot;3&quot; unique_id=&quot;10008&quot;&gt;&lt;property id=&quot;20148&quot; value=&quot;5&quot;/&gt;&lt;property id=&quot;20300&quot; value=&quot;Slide 5&quot;/&gt;&lt;property id=&quot;20307&quot; value=&quot;299&quot;/&gt;&lt;/object&gt;&lt;object type=&quot;3&quot; unique_id=&quot;10009&quot;&gt;&lt;property id=&quot;20148&quot; value=&quot;5&quot;/&gt;&lt;property id=&quot;20300&quot; value=&quot;Slide 6&quot;/&gt;&lt;property id=&quot;20307&quot; value=&quot;275&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quot;/&gt;&lt;property id=&quot;20307&quot; value=&quot;267&quot;/&gt;&lt;/object&gt;&lt;object type=&quot;3&quot; unique_id=&quot;10013&quot;&gt;&lt;property id=&quot;20148&quot; value=&quot;5&quot;/&gt;&lt;property id=&quot;20300&quot; value=&quot;Slide 10&quot;/&gt;&lt;property id=&quot;20307&quot; value=&quot;279&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quot;/&gt;&lt;property id=&quot;20307&quot; value=&quot;309&quot;/&gt;&lt;/object&gt;&lt;object type=&quot;3&quot; unique_id=&quot;10016&quot;&gt;&lt;property id=&quot;20148&quot; value=&quot;5&quot;/&gt;&lt;property id=&quot;20300&quot; value=&quot;Slide 13 - &amp;quot; KHÁI NIỆM VỀ BẢN VẼ KĨ THUẬT&amp;#x0D;&amp;#x0A;  HÌNH CẮT&amp;#x0D;&amp;#x0A;&amp;quot;&quot;/&gt;&lt;property id=&quot;20307&quot; value=&quot;300&quot;/&gt;&lt;/object&gt;&lt;object type=&quot;3&quot; unique_id=&quot;10017&quot;&gt;&lt;property id=&quot;20148&quot; value=&quot;5&quot;/&gt;&lt;property id=&quot;20300&quot; value=&quot;Slide 14 - &amp;quot;&amp;#x0D;&amp;#x0A;BT:Điền các cụm từ sau (mặt phẳng cắt; kẻ gạch gạch; bên trong; phần vật thể) vào chỗ (……) để hoàn thành câu sau:&quot;/&gt;&lt;property id=&quot;20307&quot; value=&quot;297&quot;/&gt;&lt;/object&gt;&lt;object type=&quot;3&quot; unique_id=&quot;10018&quot;&gt;&lt;property id=&quot;20148&quot; value=&quot;5&quot;/&gt;&lt;property id=&quot;20300&quot; value=&quot;Slide 15&quot;/&gt;&lt;property id=&quot;20307&quot; value=&quot;30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1854</TotalTime>
  <Words>515</Words>
  <Application>Microsoft Office PowerPoint</Application>
  <PresentationFormat>Trình chiếu Trên màn hình (4:3)</PresentationFormat>
  <Paragraphs>56</Paragraphs>
  <Slides>15</Slides>
  <Notes>0</Notes>
  <HiddenSlides>0</HiddenSlides>
  <MMClips>0</MMClips>
  <ScaleCrop>false</ScaleCrop>
  <HeadingPairs>
    <vt:vector size="4" baseType="variant">
      <vt:variant>
        <vt:lpstr>Chủ đề</vt:lpstr>
      </vt:variant>
      <vt:variant>
        <vt:i4>1</vt:i4>
      </vt:variant>
      <vt:variant>
        <vt:lpstr>Tiêu đề Bản chiếu</vt:lpstr>
      </vt:variant>
      <vt:variant>
        <vt:i4>15</vt:i4>
      </vt:variant>
    </vt:vector>
  </HeadingPairs>
  <TitlesOfParts>
    <vt:vector size="16" baseType="lpstr">
      <vt:lpstr>Office Theme</vt:lpstr>
      <vt:lpstr>Làm thế nào để có được cơ thể cân đối và khỏe mạnh?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dc:creator>
  <cp:lastModifiedBy>nganpham.ht@gmail.com</cp:lastModifiedBy>
  <cp:revision>183</cp:revision>
  <dcterms:created xsi:type="dcterms:W3CDTF">2008-10-16T08:52:35Z</dcterms:created>
  <dcterms:modified xsi:type="dcterms:W3CDTF">2024-07-04T09:12:20Z</dcterms:modified>
</cp:coreProperties>
</file>