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85" r:id="rId4"/>
    <p:sldId id="289" r:id="rId5"/>
    <p:sldId id="290" r:id="rId6"/>
    <p:sldId id="292" r:id="rId7"/>
    <p:sldId id="287" r:id="rId8"/>
    <p:sldId id="293" r:id="rId9"/>
    <p:sldId id="294" r:id="rId10"/>
    <p:sldId id="295" r:id="rId11"/>
    <p:sldId id="286" r:id="rId12"/>
    <p:sldId id="296" r:id="rId13"/>
    <p:sldId id="297" r:id="rId14"/>
    <p:sldId id="298" r:id="rId15"/>
    <p:sldId id="300" r:id="rId16"/>
    <p:sldId id="299" r:id="rId17"/>
    <p:sldId id="301" r:id="rId18"/>
    <p:sldId id="302" r:id="rId19"/>
    <p:sldId id="288" r:id="rId20"/>
    <p:sldId id="303" r:id="rId21"/>
    <p:sldId id="304" r:id="rId22"/>
    <p:sldId id="305" r:id="rId23"/>
    <p:sldId id="306" r:id="rId24"/>
  </p:sldIdLst>
  <p:sldSz cx="12192000" cy="6858000"/>
  <p:notesSz cx="6858000" cy="9144000"/>
  <p:embeddedFontLst>
    <p:embeddedFont>
      <p:font typeface="#9Slide03 AmpleSoft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96"/>
      </p:cViewPr>
      <p:guideLst>
        <p:guide orient="horz" pos="2160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721C-D586-3974-F961-0F6FAABB9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DF3E0-C093-427F-5459-D76A2B42A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F54F-75D5-4D77-9DA4-B615E7E0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2AFC5-8664-2E94-7064-7AB5126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B4F3-91B3-BDE7-C871-E41BA296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48D3-6DFB-7D17-17F7-3098D848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B0188-0F5B-AFEB-57D4-47F1A3723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8D708-5F0B-9DCA-5C28-5B57D4A2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92340-3724-9940-AD23-EC45FB19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E3FF7-591E-FCCC-DBFB-7785821F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8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B5D5F-F569-A8F7-37C1-4799CE4D3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C56C9-2DEF-0AEA-3D45-209ABF1EC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DE4D8-81A7-52FE-E1F2-EE4AD31A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CD779-1D5C-DD85-1C06-71BAA858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F7F6-3BC4-15F6-08A4-A4066A29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51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73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9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95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15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4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342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B6A1-FFA0-3885-A68B-A0087344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3700-AD02-955C-316A-27D2B3A73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2691C-9151-3A46-5579-2D95BF46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644B2-1F66-A9CF-FFA7-FCD3C992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F3348-DA77-7D5C-D6EB-32408855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38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663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5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58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1C63-8B4B-7E3F-8703-8AEB8BFC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2413-F290-7E8F-530F-EC227E228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6BACC-97AA-F4DC-6D17-875B1AFF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8E2D3-CFA5-1C62-205D-EB8593D9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88FC5-37E8-E34A-E781-7C19F5BD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7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84E1-2A35-B504-EC3B-E3D284FC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EF5CF-D579-624A-3491-1A8F5F078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48C00-E880-4252-1E4B-EB6CFD09C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570E2-FB2F-04C1-4CB3-C614F2D0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0A139-89F4-1316-A050-FAB1862F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E2364-37AE-8711-6A94-AE42B76C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7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F630-6812-A334-BC02-C267C566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6742E-5388-40E2-33A3-5658DDB8B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7C061-860C-206F-47F8-13E4C1782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09F32-1E84-8CDB-201C-500CEEB06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1DBF1-56F3-B9BA-DE17-1FA6DF6FF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5C670-CBD9-FFF4-6447-5AAE472B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D0314-4B0E-119C-6D0D-FE1D12D8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87634-02DE-9AC4-ADE0-B7C2A61F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2EC5-C6F6-6FD9-A3F8-B27221F0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0A51E-CE03-B508-FC2B-BDB21032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BC385-177B-DB9F-C14C-B76E93D9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2FB9C-907C-BB1A-1BB4-AFBE73ED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81227-654E-9634-8CB7-175F89F1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4F60E-EC46-585E-1F92-4146EA48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E716F-C69B-0F75-0452-6AD3E3AB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2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EED1-577E-EE01-21DB-E1FEAAD0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80BF-3F89-117C-E948-AB8B3886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3A3BE-B273-6235-12B2-D6CD0D948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F2E52-F3EB-FAE1-5289-EF53E948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24256-255C-8CCB-EBC0-2AE99AD4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824A9-6BF4-772B-ABCE-B2B7891B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66A1-9C04-F08F-5C10-91B12A1E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F73D5-9C57-E73C-0A26-C083CE3FE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13B8B-EFDD-69C7-3736-F10E1A55C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438E3-D46E-028B-4475-145DA65F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3AC22-C789-1EFF-8F34-B4BB27E0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900C3-758B-7BDA-B0AC-A2CF6578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7DFE4-939D-C3DC-9B3D-8765DF20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909F2-445E-52DA-8FCA-389C7431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48B56-CB98-D6DB-830F-0A603D5EE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CC9527-4BD6-4EA3-99EA-7258F1880F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90E3-D08B-1DA9-84FA-26044F3EA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DEAD0-8EA1-25F0-AA19-B894AACAE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615B2-39C1-496A-9440-D8A5EE4E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AC8B-95B6-45DB-8114-546E2664D038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5A729-F40E-4836-82E8-4A692D72DA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1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duation cap and tassel&#10;&#10;Description automatically generated">
            <a:extLst>
              <a:ext uri="{FF2B5EF4-FFF2-40B4-BE49-F238E27FC236}">
                <a16:creationId xmlns:a16="http://schemas.microsoft.com/office/drawing/2014/main" id="{31BB5DC0-BFE0-4C80-CD07-EEE4465A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r="2084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BAA9B-4B53-F059-50FF-610D64D1CD06}"/>
              </a:ext>
            </a:extLst>
          </p:cNvPr>
          <p:cNvSpPr txBox="1"/>
          <p:nvPr/>
        </p:nvSpPr>
        <p:spPr>
          <a:xfrm>
            <a:off x="1075038" y="1690062"/>
            <a:ext cx="9756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VIỆT:</a:t>
            </a:r>
          </a:p>
          <a:p>
            <a:pPr algn="ctr"/>
            <a:r>
              <a:rPr lang="en-US" sz="60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Một</a:t>
            </a:r>
            <a:r>
              <a:rPr lang="en-US" sz="6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6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lưu</a:t>
            </a:r>
            <a:r>
              <a:rPr lang="en-US" sz="6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ý về </a:t>
            </a:r>
            <a:r>
              <a:rPr lang="en-US" sz="60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cách</a:t>
            </a:r>
            <a:r>
              <a:rPr lang="en-US" sz="6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tham</a:t>
            </a:r>
            <a:r>
              <a:rPr lang="en-US" sz="6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khảo</a:t>
            </a:r>
            <a:r>
              <a:rPr lang="en-US" sz="6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, </a:t>
            </a:r>
            <a:r>
              <a:rPr lang="en-US" sz="60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trích</a:t>
            </a:r>
            <a:r>
              <a:rPr lang="en-US" sz="6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dẫn</a:t>
            </a:r>
            <a:r>
              <a:rPr lang="en-US" sz="6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tài </a:t>
            </a:r>
            <a:r>
              <a:rPr lang="en-US" sz="60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liệu</a:t>
            </a:r>
            <a:r>
              <a:rPr lang="en-US" sz="60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.</a:t>
            </a:r>
            <a:endParaRPr lang="en-US" sz="23900" dirty="0">
              <a:solidFill>
                <a:srgbClr val="0070C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8F94B-2F70-4A0E-F5E7-0DB3977AF755}"/>
              </a:ext>
            </a:extLst>
          </p:cNvPr>
          <p:cNvSpPr txBox="1"/>
          <p:nvPr/>
        </p:nvSpPr>
        <p:spPr>
          <a:xfrm>
            <a:off x="4287795" y="444843"/>
            <a:ext cx="21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#9Slide03 AmpleSoft Bold" panose="02000000000000000000" pitchFamily="2" charset="0"/>
              </a:rPr>
              <a:t>TIẾT:…..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3D0EF2-1C1E-6679-CEDC-570F57AB228E}"/>
              </a:ext>
            </a:extLst>
          </p:cNvPr>
          <p:cNvCxnSpPr/>
          <p:nvPr/>
        </p:nvCxnSpPr>
        <p:spPr>
          <a:xfrm>
            <a:off x="481029" y="4565208"/>
            <a:ext cx="414039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60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A group of paintings of flowers in vases&#10;&#10;Description automatically generated">
            <a:extLst>
              <a:ext uri="{FF2B5EF4-FFF2-40B4-BE49-F238E27FC236}">
                <a16:creationId xmlns:a16="http://schemas.microsoft.com/office/drawing/2014/main" id="{63E7AA2B-6329-D8D6-A079-9D5C19EAB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863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FEDC28-7217-070D-E634-F7E2AA25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3" y="1520133"/>
            <a:ext cx="6321489" cy="1171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HOẠT ĐỘNG 3</a:t>
            </a:r>
            <a:b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</a:br>
            <a:r>
              <a:rPr lang="en-US" sz="9800" dirty="0">
                <a:solidFill>
                  <a:srgbClr val="0B9764"/>
                </a:solidFill>
                <a:latin typeface="#9Slide03 AmpleSoft Bold" panose="02000000000000000000" pitchFamily="2" charset="0"/>
              </a:rPr>
              <a:t>LUYỆN TẬP</a:t>
            </a:r>
            <a:endParaRPr lang="en-US" sz="4800" dirty="0">
              <a:solidFill>
                <a:srgbClr val="0B9764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6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white frame with a white border and vases of flowers&#10;&#10;Description automatically generated">
            <a:extLst>
              <a:ext uri="{FF2B5EF4-FFF2-40B4-BE49-F238E27FC236}">
                <a16:creationId xmlns:a16="http://schemas.microsoft.com/office/drawing/2014/main" id="{C1A5FEE5-4415-0481-C6FC-E8502F844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r="36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0E7C43-1A50-DF2C-C863-AF23464FA310}"/>
              </a:ext>
            </a:extLst>
          </p:cNvPr>
          <p:cNvSpPr txBox="1"/>
          <p:nvPr/>
        </p:nvSpPr>
        <p:spPr>
          <a:xfrm>
            <a:off x="355196" y="2867035"/>
            <a:ext cx="6098058" cy="284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 việc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142896-68A3-07D5-AD41-26F43B6B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490" y="975046"/>
            <a:ext cx="6321489" cy="1171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II. </a:t>
            </a:r>
            <a:r>
              <a:rPr lang="en-US" sz="54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THỰC</a:t>
            </a:r>
            <a: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HÀNH</a:t>
            </a:r>
            <a:endParaRPr lang="en-US" sz="4800" dirty="0">
              <a:solidFill>
                <a:srgbClr val="0B9764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4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4456D1-4FFD-7B5C-63CE-0C9BE9886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73920"/>
              </p:ext>
            </p:extLst>
          </p:nvPr>
        </p:nvGraphicFramePr>
        <p:xfrm>
          <a:off x="643466" y="1343102"/>
          <a:ext cx="10905068" cy="4515801"/>
        </p:xfrm>
        <a:graphic>
          <a:graphicData uri="http://schemas.openxmlformats.org/drawingml/2006/table">
            <a:tbl>
              <a:tblPr firstRow="1" firstCol="1" bandRow="1"/>
              <a:tblGrid>
                <a:gridCol w="1605464">
                  <a:extLst>
                    <a:ext uri="{9D8B030D-6E8A-4147-A177-3AD203B41FA5}">
                      <a16:colId xmlns:a16="http://schemas.microsoft.com/office/drawing/2014/main" val="150088213"/>
                    </a:ext>
                  </a:extLst>
                </a:gridCol>
                <a:gridCol w="3225113">
                  <a:extLst>
                    <a:ext uri="{9D8B030D-6E8A-4147-A177-3AD203B41FA5}">
                      <a16:colId xmlns:a16="http://schemas.microsoft.com/office/drawing/2014/main" val="1700755959"/>
                    </a:ext>
                  </a:extLst>
                </a:gridCol>
                <a:gridCol w="6074491">
                  <a:extLst>
                    <a:ext uri="{9D8B030D-6E8A-4147-A177-3AD203B41FA5}">
                      <a16:colId xmlns:a16="http://schemas.microsoft.com/office/drawing/2014/main" val="507822462"/>
                    </a:ext>
                  </a:extLst>
                </a:gridCol>
              </a:tblGrid>
              <a:tr h="989486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Trường hợp</a:t>
                      </a:r>
                      <a:endParaRPr lang="vi-VN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915" marR="120915" marT="16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Cách</a:t>
                      </a:r>
                      <a:r>
                        <a:rPr lang="en-US" sz="2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trích</a:t>
                      </a:r>
                      <a:r>
                        <a:rPr lang="en-US" sz="2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dẫn</a:t>
                      </a:r>
                      <a:r>
                        <a:rPr lang="en-US" sz="2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tài </a:t>
                      </a:r>
                      <a:r>
                        <a:rPr lang="en-US" sz="2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liệu</a:t>
                      </a:r>
                      <a:r>
                        <a:rPr lang="en-US" sz="2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đúng </a:t>
                      </a:r>
                      <a:r>
                        <a:rPr lang="en-US" sz="2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</a:t>
                      </a:r>
                      <a:r>
                        <a:rPr lang="en-US" sz="2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định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915" marR="120915" marT="16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Dấu hiệu nhận biết cách trích dẫn đúng quy định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915" marR="120915" marT="16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283857"/>
                  </a:ext>
                </a:extLst>
              </a:tr>
              <a:tr h="1708533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0" u="none" strike="noStrike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915" marR="120915" marT="16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i="0" u="none" strike="noStrike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Cách</a:t>
                      </a:r>
                      <a:r>
                        <a:rPr lang="en-US" sz="28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915" marR="120915" marT="16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Tác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giả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đã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tuân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thủ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các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định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về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cách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dẫn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trực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tiếp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đặt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phần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dẫn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dấu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ngoặc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kép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ghi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chú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tên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tác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giả</a:t>
                      </a:r>
                      <a:r>
                        <a:rPr lang="en-US" sz="2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915" marR="120915" marT="16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626170"/>
                  </a:ext>
                </a:extLst>
              </a:tr>
              <a:tr h="1443588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915" marR="120915" marT="16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Cách 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915" marR="120915" marT="16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872" indent="182880"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7640" algn="l"/>
                        </a:tabLst>
                      </a:pPr>
                      <a:r>
                        <a:rPr lang="vi-VN" sz="2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 giả đã tuân thủ các quy định về cách dẫn trực tiếp: đặt phần dẫn trong dấu ngoặc kép và ghi chú tên tác giả.</a:t>
                      </a: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915" marR="120915" marT="167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3379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697CFE-F678-1C69-6AB9-64BE2F410CE6}"/>
              </a:ext>
            </a:extLst>
          </p:cNvPr>
          <p:cNvSpPr txBox="1"/>
          <p:nvPr/>
        </p:nvSpPr>
        <p:spPr>
          <a:xfrm>
            <a:off x="1507524" y="580768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BÀI TẬP 1</a:t>
            </a:r>
          </a:p>
        </p:txBody>
      </p:sp>
    </p:spTree>
    <p:extLst>
      <p:ext uri="{BB962C8B-B14F-4D97-AF65-F5344CB8AC3E}">
        <p14:creationId xmlns:p14="http://schemas.microsoft.com/office/powerpoint/2010/main" val="170972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97CFE-F678-1C69-6AB9-64BE2F410CE6}"/>
              </a:ext>
            </a:extLst>
          </p:cNvPr>
          <p:cNvSpPr txBox="1"/>
          <p:nvPr/>
        </p:nvSpPr>
        <p:spPr>
          <a:xfrm>
            <a:off x="1507524" y="580768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BÀI TẬP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3ABCE7-F946-81F1-66CC-90279E1AE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41238"/>
              </p:ext>
            </p:extLst>
          </p:nvPr>
        </p:nvGraphicFramePr>
        <p:xfrm>
          <a:off x="753762" y="1331354"/>
          <a:ext cx="10646623" cy="37724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29917">
                  <a:extLst>
                    <a:ext uri="{9D8B030D-6E8A-4147-A177-3AD203B41FA5}">
                      <a16:colId xmlns:a16="http://schemas.microsoft.com/office/drawing/2014/main" val="1721194110"/>
                    </a:ext>
                  </a:extLst>
                </a:gridCol>
                <a:gridCol w="5704146">
                  <a:extLst>
                    <a:ext uri="{9D8B030D-6E8A-4147-A177-3AD203B41FA5}">
                      <a16:colId xmlns:a16="http://schemas.microsoft.com/office/drawing/2014/main" val="3309191503"/>
                    </a:ext>
                  </a:extLst>
                </a:gridCol>
                <a:gridCol w="3712560">
                  <a:extLst>
                    <a:ext uri="{9D8B030D-6E8A-4147-A177-3AD203B41FA5}">
                      <a16:colId xmlns:a16="http://schemas.microsoft.com/office/drawing/2014/main" val="92138957"/>
                    </a:ext>
                  </a:extLst>
                </a:gridCol>
              </a:tblGrid>
              <a:tr h="5347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đúng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nhận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đúng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83513"/>
                  </a:ext>
                </a:extLst>
              </a:tr>
              <a:tr h="90346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- [...]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nữa”;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 mất”.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đã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613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90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97CFE-F678-1C69-6AB9-64BE2F410CE6}"/>
              </a:ext>
            </a:extLst>
          </p:cNvPr>
          <p:cNvSpPr txBox="1"/>
          <p:nvPr/>
        </p:nvSpPr>
        <p:spPr>
          <a:xfrm>
            <a:off x="1507524" y="580768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BÀI TẬP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3ABCE7-F946-81F1-66CC-90279E1AE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223398"/>
              </p:ext>
            </p:extLst>
          </p:nvPr>
        </p:nvGraphicFramePr>
        <p:xfrm>
          <a:off x="477012" y="1331354"/>
          <a:ext cx="10923373" cy="43271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61888">
                  <a:extLst>
                    <a:ext uri="{9D8B030D-6E8A-4147-A177-3AD203B41FA5}">
                      <a16:colId xmlns:a16="http://schemas.microsoft.com/office/drawing/2014/main" val="1721194110"/>
                    </a:ext>
                  </a:extLst>
                </a:gridCol>
                <a:gridCol w="4427122">
                  <a:extLst>
                    <a:ext uri="{9D8B030D-6E8A-4147-A177-3AD203B41FA5}">
                      <a16:colId xmlns:a16="http://schemas.microsoft.com/office/drawing/2014/main" val="3309191503"/>
                    </a:ext>
                  </a:extLst>
                </a:gridCol>
                <a:gridCol w="5234363">
                  <a:extLst>
                    <a:ext uri="{9D8B030D-6E8A-4147-A177-3AD203B41FA5}">
                      <a16:colId xmlns:a16="http://schemas.microsoft.com/office/drawing/2014/main" val="92138957"/>
                    </a:ext>
                  </a:extLst>
                </a:gridCol>
              </a:tblGrid>
              <a:tr h="5347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đúng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nhận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đúng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83513"/>
                  </a:ext>
                </a:extLst>
              </a:tr>
              <a:tr h="18253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 hàng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tabLst>
                          <a:tab pos="16129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đã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 hàng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114300" indent="179705" algn="just">
                        <a:lnSpc>
                          <a:spcPct val="130000"/>
                        </a:lnSpc>
                        <a:tabLst>
                          <a:tab pos="1676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65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97CFE-F678-1C69-6AB9-64BE2F410CE6}"/>
              </a:ext>
            </a:extLst>
          </p:cNvPr>
          <p:cNvSpPr txBox="1"/>
          <p:nvPr/>
        </p:nvSpPr>
        <p:spPr>
          <a:xfrm>
            <a:off x="1507524" y="580768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BÀI TẬP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3ABCE7-F946-81F1-66CC-90279E1AE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37712"/>
              </p:ext>
            </p:extLst>
          </p:nvPr>
        </p:nvGraphicFramePr>
        <p:xfrm>
          <a:off x="679622" y="1331354"/>
          <a:ext cx="10720763" cy="4881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17776">
                  <a:extLst>
                    <a:ext uri="{9D8B030D-6E8A-4147-A177-3AD203B41FA5}">
                      <a16:colId xmlns:a16="http://schemas.microsoft.com/office/drawing/2014/main" val="1721194110"/>
                    </a:ext>
                  </a:extLst>
                </a:gridCol>
                <a:gridCol w="5364574">
                  <a:extLst>
                    <a:ext uri="{9D8B030D-6E8A-4147-A177-3AD203B41FA5}">
                      <a16:colId xmlns:a16="http://schemas.microsoft.com/office/drawing/2014/main" val="3309191503"/>
                    </a:ext>
                  </a:extLst>
                </a:gridCol>
                <a:gridCol w="3738413">
                  <a:extLst>
                    <a:ext uri="{9D8B030D-6E8A-4147-A177-3AD203B41FA5}">
                      <a16:colId xmlns:a16="http://schemas.microsoft.com/office/drawing/2014/main" val="92138957"/>
                    </a:ext>
                  </a:extLst>
                </a:gridCol>
              </a:tblGrid>
              <a:tr h="9026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đúng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nhận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đúng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83513"/>
                  </a:ext>
                </a:extLst>
              </a:tr>
              <a:tr h="232771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 thấy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quê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.”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Lam”,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lại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”).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tabLst>
                          <a:tab pos="15557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tabLst>
                          <a:tab pos="16129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94" marR="49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41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40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97CFE-F678-1C69-6AB9-64BE2F410CE6}"/>
              </a:ext>
            </a:extLst>
          </p:cNvPr>
          <p:cNvSpPr txBox="1"/>
          <p:nvPr/>
        </p:nvSpPr>
        <p:spPr>
          <a:xfrm>
            <a:off x="1507524" y="580768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BÀI TẬP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56411-FFF2-58B9-D584-55AAD8F59B0E}"/>
              </a:ext>
            </a:extLst>
          </p:cNvPr>
          <p:cNvSpPr txBox="1"/>
          <p:nvPr/>
        </p:nvSpPr>
        <p:spPr>
          <a:xfrm>
            <a:off x="1235675" y="1257893"/>
            <a:ext cx="10070757" cy="4342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học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việc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tài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viết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tính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kiểu VB,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viết có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nhiều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các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tài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0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97CFE-F678-1C69-6AB9-64BE2F410CE6}"/>
              </a:ext>
            </a:extLst>
          </p:cNvPr>
          <p:cNvSpPr txBox="1"/>
          <p:nvPr/>
        </p:nvSpPr>
        <p:spPr>
          <a:xfrm>
            <a:off x="1507524" y="580768"/>
            <a:ext cx="239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BÀI TẬP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56411-FFF2-58B9-D584-55AAD8F59B0E}"/>
              </a:ext>
            </a:extLst>
          </p:cNvPr>
          <p:cNvSpPr txBox="1"/>
          <p:nvPr/>
        </p:nvSpPr>
        <p:spPr>
          <a:xfrm>
            <a:off x="1060621" y="1393818"/>
            <a:ext cx="10070757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vì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vẫn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9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A group of paintings of flowers in vases&#10;&#10;Description automatically generated">
            <a:extLst>
              <a:ext uri="{FF2B5EF4-FFF2-40B4-BE49-F238E27FC236}">
                <a16:creationId xmlns:a16="http://schemas.microsoft.com/office/drawing/2014/main" id="{63E7AA2B-6329-D8D6-A079-9D5C19EAB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863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0312E9-1787-889C-C86A-0D1FE808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0706"/>
            <a:ext cx="6321489" cy="1171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HOẠT ĐỘNG 4</a:t>
            </a:r>
            <a:b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</a:br>
            <a:r>
              <a:rPr lang="en-US" sz="9800" dirty="0">
                <a:solidFill>
                  <a:srgbClr val="0B9764"/>
                </a:solidFill>
                <a:latin typeface="#9Slide03 AmpleSoft Bold" panose="02000000000000000000" pitchFamily="2" charset="0"/>
              </a:rPr>
              <a:t>VẬN DỤNG </a:t>
            </a:r>
            <a:endParaRPr lang="en-US" sz="4800" dirty="0">
              <a:solidFill>
                <a:srgbClr val="0B9764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1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ok with a flower on it&#10;&#10;Description automatically generated">
            <a:extLst>
              <a:ext uri="{FF2B5EF4-FFF2-40B4-BE49-F238E27FC236}">
                <a16:creationId xmlns:a16="http://schemas.microsoft.com/office/drawing/2014/main" id="{67DC9CB5-0C95-E952-6984-C96EFE8FD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B89A93-A8EB-E5A4-B4A2-632D8106397C}"/>
              </a:ext>
            </a:extLst>
          </p:cNvPr>
          <p:cNvSpPr txBox="1"/>
          <p:nvPr/>
        </p:nvSpPr>
        <p:spPr>
          <a:xfrm>
            <a:off x="5124965" y="376623"/>
            <a:ext cx="6221626" cy="325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tài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tài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để viết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10 - 12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việc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601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A group of paintings of flowers in vases&#10;&#10;Description automatically generated">
            <a:extLst>
              <a:ext uri="{FF2B5EF4-FFF2-40B4-BE49-F238E27FC236}">
                <a16:creationId xmlns:a16="http://schemas.microsoft.com/office/drawing/2014/main" id="{63E7AA2B-6329-D8D6-A079-9D5C19EAB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863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1A49C0-6F7D-D9B8-3552-DE04DEC5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89" y="1507776"/>
            <a:ext cx="6321489" cy="1171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HOẠT ĐỘNG 1</a:t>
            </a:r>
            <a:b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</a:br>
            <a:r>
              <a:rPr lang="en-US" sz="9800" dirty="0">
                <a:solidFill>
                  <a:srgbClr val="0B9764"/>
                </a:solidFill>
                <a:latin typeface="#9Slide03 AmpleSoft Bold" panose="02000000000000000000" pitchFamily="2" charset="0"/>
              </a:rPr>
              <a:t>KHỞI ĐỘNG </a:t>
            </a:r>
            <a:endParaRPr lang="en-US" sz="4800" dirty="0">
              <a:solidFill>
                <a:srgbClr val="0B9764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7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yellow flower on a white sheet of paper&#10;&#10;Description automatically generated">
            <a:extLst>
              <a:ext uri="{FF2B5EF4-FFF2-40B4-BE49-F238E27FC236}">
                <a16:creationId xmlns:a16="http://schemas.microsoft.com/office/drawing/2014/main" id="{3C21E3CB-A082-370E-784A-E6B37836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r="-2" b="2410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472BE-4F53-13BD-9971-7CDF80DABDC5}"/>
              </a:ext>
            </a:extLst>
          </p:cNvPr>
          <p:cNvSpPr txBox="1"/>
          <p:nvPr/>
        </p:nvSpPr>
        <p:spPr>
          <a:xfrm>
            <a:off x="3058294" y="0"/>
            <a:ext cx="8751673" cy="632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“Hai ngày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ngày bạn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ngày bạn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vì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mặt ở trên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(Mark Twain).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thì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cần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tháng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thì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bánh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đó,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luôn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Việc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cần làm gì,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2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yellow flower on a white sheet of paper&#10;&#10;Description automatically generated">
            <a:extLst>
              <a:ext uri="{FF2B5EF4-FFF2-40B4-BE49-F238E27FC236}">
                <a16:creationId xmlns:a16="http://schemas.microsoft.com/office/drawing/2014/main" id="{3C21E3CB-A082-370E-784A-E6B37836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r="-2" b="2410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472BE-4F53-13BD-9971-7CDF80DABDC5}"/>
              </a:ext>
            </a:extLst>
          </p:cNvPr>
          <p:cNvSpPr txBox="1"/>
          <p:nvPr/>
        </p:nvSpPr>
        <p:spPr>
          <a:xfrm>
            <a:off x="3058294" y="0"/>
            <a:ext cx="8751673" cy="576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gì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đã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ngủ say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hết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giá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2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yellow flower on a white sheet of paper&#10;&#10;Description automatically generated">
            <a:extLst>
              <a:ext uri="{FF2B5EF4-FFF2-40B4-BE49-F238E27FC236}">
                <a16:creationId xmlns:a16="http://schemas.microsoft.com/office/drawing/2014/main" id="{3C21E3CB-A082-370E-784A-E6B37836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r="-2" b="2410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472BE-4F53-13BD-9971-7CDF80DABDC5}"/>
              </a:ext>
            </a:extLst>
          </p:cNvPr>
          <p:cNvSpPr txBox="1"/>
          <p:nvPr/>
        </p:nvSpPr>
        <p:spPr>
          <a:xfrm>
            <a:off x="3058294" y="0"/>
            <a:ext cx="8751673" cy="632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cảm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 cũng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hết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thì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“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đã 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đúng là đã 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chặng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(Zig Ziglar).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giờ,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đúng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nó đến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 là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ý </a:t>
            </a:r>
            <a:r>
              <a:rPr lang="en-US" sz="2800" kern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9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D9D3A-5734-6A5E-24A1-0D54EDB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là gì?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wreath with lemons and leaves">
            <a:extLst>
              <a:ext uri="{FF2B5EF4-FFF2-40B4-BE49-F238E27FC236}">
                <a16:creationId xmlns:a16="http://schemas.microsoft.com/office/drawing/2014/main" id="{C90833EE-17F2-C1D3-1286-D125885DD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6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An arch of leaves and lemons">
            <a:extLst>
              <a:ext uri="{FF2B5EF4-FFF2-40B4-BE49-F238E27FC236}">
                <a16:creationId xmlns:a16="http://schemas.microsoft.com/office/drawing/2014/main" id="{B9BD172F-ABE2-2CB8-72E6-B14EEF88F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50B57F-C7EC-FC8F-A6C6-B3EDC36D8F7A}"/>
              </a:ext>
            </a:extLst>
          </p:cNvPr>
          <p:cNvSpPr txBox="1"/>
          <p:nvPr/>
        </p:nvSpPr>
        <p:spPr>
          <a:xfrm>
            <a:off x="6096000" y="263305"/>
            <a:ext cx="5490160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91440" algn="just">
              <a:lnSpc>
                <a:spcPct val="90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ăn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đó là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gì do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cố ý.</a:t>
            </a:r>
          </a:p>
          <a:p>
            <a:pPr marR="91440" algn="just">
              <a:lnSpc>
                <a:spcPct val="90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R="91440" algn="just">
              <a:lnSpc>
                <a:spcPct val="9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Ảnh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về tính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91440" algn="just">
              <a:lnSpc>
                <a:spcPct val="9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Có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91440" algn="just">
              <a:lnSpc>
                <a:spcPct val="9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</p:txBody>
      </p:sp>
      <p:pic>
        <p:nvPicPr>
          <p:cNvPr id="12" name="Graphic 11" descr="An arch of leaves and lemons">
            <a:extLst>
              <a:ext uri="{FF2B5EF4-FFF2-40B4-BE49-F238E27FC236}">
                <a16:creationId xmlns:a16="http://schemas.microsoft.com/office/drawing/2014/main" id="{7312E16D-EB1B-5022-9BCE-30EC8EB00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3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8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An arch of leaves and lemons">
            <a:extLst>
              <a:ext uri="{FF2B5EF4-FFF2-40B4-BE49-F238E27FC236}">
                <a16:creationId xmlns:a16="http://schemas.microsoft.com/office/drawing/2014/main" id="{B9BD172F-ABE2-2CB8-72E6-B14EEF88F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50B57F-C7EC-FC8F-A6C6-B3EDC36D8F7A}"/>
              </a:ext>
            </a:extLst>
          </p:cNvPr>
          <p:cNvSpPr txBox="1"/>
          <p:nvPr/>
        </p:nvSpPr>
        <p:spPr>
          <a:xfrm>
            <a:off x="6096000" y="263305"/>
            <a:ext cx="5490160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91440" algn="just">
              <a:lnSpc>
                <a:spcPct val="130000"/>
              </a:lnSpc>
              <a:spcAft>
                <a:spcPts val="10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việc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Luôn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tài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mà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tài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đúng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cần để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thì vẫn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đủ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2" name="Graphic 11" descr="An arch of leaves and lemons">
            <a:extLst>
              <a:ext uri="{FF2B5EF4-FFF2-40B4-BE49-F238E27FC236}">
                <a16:creationId xmlns:a16="http://schemas.microsoft.com/office/drawing/2014/main" id="{7312E16D-EB1B-5022-9BCE-30EC8EB00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3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76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A group of paintings of flowers in vases&#10;&#10;Description automatically generated">
            <a:extLst>
              <a:ext uri="{FF2B5EF4-FFF2-40B4-BE49-F238E27FC236}">
                <a16:creationId xmlns:a16="http://schemas.microsoft.com/office/drawing/2014/main" id="{63E7AA2B-6329-D8D6-A079-9D5C19EAB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863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406B5D-3A6F-B28B-DF7A-66B9B54A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311" y="3724525"/>
            <a:ext cx="6903030" cy="1171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HOẠT ĐỘNG 2</a:t>
            </a:r>
            <a:b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</a:br>
            <a:r>
              <a:rPr lang="en-US" sz="9800" dirty="0">
                <a:solidFill>
                  <a:srgbClr val="0B9764"/>
                </a:solidFill>
                <a:latin typeface="#9Slide03 AmpleSoft Bold" panose="02000000000000000000" pitchFamily="2" charset="0"/>
              </a:rPr>
              <a:t>HÌNH THÀNH KIẾN THỨC </a:t>
            </a:r>
            <a:endParaRPr lang="en-US" sz="4800" dirty="0">
              <a:solidFill>
                <a:srgbClr val="0B9764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4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C0B53-B1BC-8F29-6ABF-B7335E3287A0}"/>
              </a:ext>
            </a:extLst>
          </p:cNvPr>
          <p:cNvSpPr txBox="1"/>
          <p:nvPr/>
        </p:nvSpPr>
        <p:spPr>
          <a:xfrm>
            <a:off x="2619362" y="2013420"/>
            <a:ext cx="6104238" cy="1415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sz="72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Arial" panose="020B0604020202020204" pitchFamily="34" charset="0"/>
              </a:rPr>
              <a:t>I. LÝ THUYẾT</a:t>
            </a:r>
            <a:endParaRPr lang="en-US" sz="7200" dirty="0">
              <a:effectLst/>
              <a:latin typeface="#9Slide03 AmpleSoft Bold" panose="020000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8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0985CF-9C08-A885-27F6-2FFDF3A6F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056"/>
              </p:ext>
            </p:extLst>
          </p:nvPr>
        </p:nvGraphicFramePr>
        <p:xfrm>
          <a:off x="757980" y="1616729"/>
          <a:ext cx="10905067" cy="398601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624890">
                  <a:extLst>
                    <a:ext uri="{9D8B030D-6E8A-4147-A177-3AD203B41FA5}">
                      <a16:colId xmlns:a16="http://schemas.microsoft.com/office/drawing/2014/main" val="3780244926"/>
                    </a:ext>
                  </a:extLst>
                </a:gridCol>
                <a:gridCol w="3280177">
                  <a:extLst>
                    <a:ext uri="{9D8B030D-6E8A-4147-A177-3AD203B41FA5}">
                      <a16:colId xmlns:a16="http://schemas.microsoft.com/office/drawing/2014/main" val="3572923845"/>
                    </a:ext>
                  </a:extLst>
                </a:gridCol>
              </a:tblGrid>
              <a:tr h="121866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800" b="1" kern="1200" cap="all" spc="6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việc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các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b="1" cap="all" spc="6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48" marR="182348" marT="243130" marB="243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2800" b="1" cap="all" spc="6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48" marR="182348" marT="243130" marB="243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438002"/>
                  </a:ext>
                </a:extLst>
              </a:tr>
              <a:tr h="114842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cap="none" spc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48" marR="182348" marT="0" marB="2431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b="1" cap="none" spc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en-US" sz="2800" b="1" cap="none" spc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48" marR="182348" marT="0" marB="2431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464620"/>
                  </a:ext>
                </a:extLst>
              </a:tr>
              <a:tr h="114842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khi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cap="none" spc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48" marR="182348" marT="0" marB="2431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b="1" cap="none" spc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en-US" sz="2800" b="1" cap="none" spc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48" marR="182348" marT="0" marB="2431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01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A03DE4-0E57-4507-E621-15437CEAEE9B}"/>
              </a:ext>
            </a:extLst>
          </p:cNvPr>
          <p:cNvSpPr txBox="1"/>
          <p:nvPr/>
        </p:nvSpPr>
        <p:spPr>
          <a:xfrm>
            <a:off x="2137979" y="407773"/>
            <a:ext cx="776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PHIẾU HỌC TẬP 01 – THẢO LUẬN CẶP ĐÔI</a:t>
            </a:r>
          </a:p>
        </p:txBody>
      </p:sp>
    </p:spTree>
    <p:extLst>
      <p:ext uri="{BB962C8B-B14F-4D97-AF65-F5344CB8AC3E}">
        <p14:creationId xmlns:p14="http://schemas.microsoft.com/office/powerpoint/2010/main" val="984150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03DE4-0E57-4507-E621-15437CEAEE9B}"/>
              </a:ext>
            </a:extLst>
          </p:cNvPr>
          <p:cNvSpPr txBox="1"/>
          <p:nvPr/>
        </p:nvSpPr>
        <p:spPr>
          <a:xfrm>
            <a:off x="1807449" y="288485"/>
            <a:ext cx="1024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tài </a:t>
            </a:r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tham</a:t>
            </a:r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khảo</a:t>
            </a:r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trích</a:t>
            </a:r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dẫn</a:t>
            </a:r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tài </a:t>
            </a:r>
            <a:r>
              <a:rPr lang="en-US" sz="32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liệu</a:t>
            </a:r>
            <a:endParaRPr lang="en-US" sz="4800" b="1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CA37A8-FCA1-2EA3-29D0-B50D42011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693341"/>
              </p:ext>
            </p:extLst>
          </p:nvPr>
        </p:nvGraphicFramePr>
        <p:xfrm>
          <a:off x="405713" y="1161745"/>
          <a:ext cx="11380573" cy="53812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06546">
                  <a:extLst>
                    <a:ext uri="{9D8B030D-6E8A-4147-A177-3AD203B41FA5}">
                      <a16:colId xmlns:a16="http://schemas.microsoft.com/office/drawing/2014/main" val="2836159304"/>
                    </a:ext>
                  </a:extLst>
                </a:gridCol>
                <a:gridCol w="6374027">
                  <a:extLst>
                    <a:ext uri="{9D8B030D-6E8A-4147-A177-3AD203B41FA5}">
                      <a16:colId xmlns:a16="http://schemas.microsoft.com/office/drawing/2014/main" val="1135804677"/>
                    </a:ext>
                  </a:extLst>
                </a:gridCol>
              </a:tblGrid>
              <a:tr h="71295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việc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tabLst>
                          <a:tab pos="16129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030123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Những cách trích dẫn tài liệu tham khảo.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tabLst>
                          <a:tab pos="1587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30000"/>
                        </a:lnSpc>
                        <a:tabLst>
                          <a:tab pos="1587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0000"/>
                        </a:lnSpc>
                        <a:tabLst>
                          <a:tab pos="1587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359004"/>
                  </a:ext>
                </a:extLst>
              </a:tr>
              <a:tr h="218794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khi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tabLst>
                          <a:tab pos="1250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cần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ý:</a:t>
                      </a:r>
                    </a:p>
                    <a:p>
                      <a:pPr indent="101600" algn="just">
                        <a:lnSpc>
                          <a:spcPct val="13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tài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Truyền tải trung thực nội dung ý tưởng và thông tin được trích dẫn.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387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7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1386</Words>
  <Application>Microsoft Office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Times New Roman</vt:lpstr>
      <vt:lpstr>Aptos</vt:lpstr>
      <vt:lpstr>Arial</vt:lpstr>
      <vt:lpstr>Calibri</vt:lpstr>
      <vt:lpstr>Wingdings</vt:lpstr>
      <vt:lpstr>#9Slide03 AmpleSoft Bold</vt:lpstr>
      <vt:lpstr>Calibri Light</vt:lpstr>
      <vt:lpstr>Aptos Display</vt:lpstr>
      <vt:lpstr>Office Theme</vt:lpstr>
      <vt:lpstr>https://www.freeppt7.com</vt:lpstr>
      <vt:lpstr>PowerPoint Presentation</vt:lpstr>
      <vt:lpstr>HOẠT ĐỘNG 1 KHỞI ĐỘNG </vt:lpstr>
      <vt:lpstr>Em hiểu “đạo văn” là gì? Hãy nêu tác hại và đề xuất cách khắc phục hiện tượng này.</vt:lpstr>
      <vt:lpstr>PowerPoint Presentation</vt:lpstr>
      <vt:lpstr>PowerPoint Presentation</vt:lpstr>
      <vt:lpstr>HOẠT ĐỘNG 2 HÌNH THÀNH KIẾN THỨC </vt:lpstr>
      <vt:lpstr>PowerPoint Presentation</vt:lpstr>
      <vt:lpstr>PowerPoint Presentation</vt:lpstr>
      <vt:lpstr>PowerPoint Presentation</vt:lpstr>
      <vt:lpstr>HOẠT ĐỘNG 3 LUYỆN TẬP</vt:lpstr>
      <vt:lpstr>II.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 VẬN DỤNG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kimhuong8784@gmail.com</dc:creator>
  <cp:lastModifiedBy>Administrator</cp:lastModifiedBy>
  <cp:revision>15</cp:revision>
  <dcterms:created xsi:type="dcterms:W3CDTF">2024-08-02T09:22:35Z</dcterms:created>
  <dcterms:modified xsi:type="dcterms:W3CDTF">2024-10-29T02:22:15Z</dcterms:modified>
</cp:coreProperties>
</file>