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1.bin" ContentType="application/vnd.ms-office.activeX"/>
  <Override PartName="/ppt/activeX/activeX2.xml" ContentType="application/vnd.ms-office.activeX+xml"/>
  <Override PartName="/ppt/activeX/activeX2.bin" ContentType="application/vnd.ms-office.activeX"/>
  <Override PartName="/ppt/activeX/activeX3.xml" ContentType="application/vnd.ms-office.activeX+xml"/>
  <Override PartName="/ppt/activeX/activeX3.bin" ContentType="application/vnd.ms-office.activeX"/>
  <Override PartName="/ppt/activeX/activeX4.xml" ContentType="application/vnd.ms-office.activeX+xml"/>
  <Override PartName="/ppt/activeX/activeX4.bin" ContentType="application/vnd.ms-office.activeX"/>
  <Override PartName="/ppt/activeX/activeX5.xml" ContentType="application/vnd.ms-office.activeX+xml"/>
  <Override PartName="/ppt/activeX/activeX5.bin" ContentType="application/vnd.ms-office.activeX"/>
  <Override PartName="/ppt/activeX/activeX6.xml" ContentType="application/vnd.ms-office.activeX+xml"/>
  <Override PartName="/ppt/activeX/activeX6.bin" ContentType="application/vnd.ms-office.activeX"/>
  <Override PartName="/ppt/notesSlides/notesSlide1.xml" ContentType="application/vnd.openxmlformats-officedocument.presentationml.notesSlide+xml"/>
  <Override PartName="/ppt/activeX/activeX7.xml" ContentType="application/vnd.ms-office.activeX+xml"/>
  <Override PartName="/ppt/activeX/activeX7.bin" ContentType="application/vnd.ms-office.activeX"/>
  <Override PartName="/ppt/activeX/activeX8.xml" ContentType="application/vnd.ms-office.activeX+xml"/>
  <Override PartName="/ppt/activeX/activeX8.bin" ContentType="application/vnd.ms-office.activeX"/>
  <Override PartName="/ppt/activeX/activeX9.xml" ContentType="application/vnd.ms-office.activeX+xml"/>
  <Override PartName="/ppt/activeX/activeX9.bin" ContentType="application/vnd.ms-office.activeX"/>
  <Override PartName="/ppt/activeX/activeX10.xml" ContentType="application/vnd.ms-office.activeX+xml"/>
  <Override PartName="/ppt/activeX/activeX10.bin" ContentType="application/vnd.ms-office.activeX"/>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56" r:id="rId3"/>
    <p:sldId id="258" r:id="rId4"/>
    <p:sldId id="260" r:id="rId5"/>
    <p:sldId id="261" r:id="rId6"/>
    <p:sldId id="278" r:id="rId7"/>
    <p:sldId id="279" r:id="rId8"/>
    <p:sldId id="280" r:id="rId9"/>
    <p:sldId id="282" r:id="rId10"/>
    <p:sldId id="284" r:id="rId11"/>
    <p:sldId id="285" r:id="rId12"/>
    <p:sldId id="286" r:id="rId13"/>
    <p:sldId id="287" r:id="rId14"/>
    <p:sldId id="288" r:id="rId15"/>
    <p:sldId id="289" r:id="rId16"/>
    <p:sldId id="263" r:id="rId17"/>
    <p:sldId id="264" r:id="rId18"/>
    <p:sldId id="266" r:id="rId19"/>
    <p:sldId id="267" r:id="rId20"/>
    <p:sldId id="268" r:id="rId21"/>
    <p:sldId id="269" r:id="rId22"/>
    <p:sldId id="270" r:id="rId23"/>
    <p:sldId id="271" r:id="rId24"/>
    <p:sldId id="272" r:id="rId25"/>
    <p:sldId id="273" r:id="rId26"/>
    <p:sldId id="274" r:id="rId27"/>
    <p:sldId id="275" r:id="rId28"/>
    <p:sldId id="276" r:id="rId29"/>
    <p:sldId id="290" r:id="rId30"/>
    <p:sldId id="291" r:id="rId31"/>
    <p:sldId id="262" r:id="rId32"/>
    <p:sldId id="25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24" autoAdjust="0"/>
  </p:normalViewPr>
  <p:slideViewPr>
    <p:cSldViewPr>
      <p:cViewPr>
        <p:scale>
          <a:sx n="64" d="100"/>
          <a:sy n="64" d="100"/>
        </p:scale>
        <p:origin x="-2154" y="-6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10.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activeX/activeX6.xml><?xml version="1.0" encoding="utf-8"?>
<ax:ocx xmlns:ax="http://schemas.microsoft.com/office/2006/activeX" xmlns:r="http://schemas.openxmlformats.org/officeDocument/2006/relationships" ax:classid="{8BD21D10-EC42-11CE-9E0D-00AA006002F3}" ax:persistence="persistStorage" r:id="rId1"/>
</file>

<file path=ppt/activeX/activeX7.xml><?xml version="1.0" encoding="utf-8"?>
<ax:ocx xmlns:ax="http://schemas.microsoft.com/office/2006/activeX" xmlns:r="http://schemas.openxmlformats.org/officeDocument/2006/relationships" ax:classid="{8BD21D10-EC42-11CE-9E0D-00AA006002F3}" ax:persistence="persistStorage" r:id="rId1"/>
</file>

<file path=ppt/activeX/activeX8.xml><?xml version="1.0" encoding="utf-8"?>
<ax:ocx xmlns:ax="http://schemas.microsoft.com/office/2006/activeX" xmlns:r="http://schemas.openxmlformats.org/officeDocument/2006/relationships" ax:classid="{8BD21D10-EC42-11CE-9E0D-00AA006002F3}" ax:persistence="persistStorage" r:id="rId1"/>
</file>

<file path=ppt/activeX/activeX9.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E7D64F-5E18-43FF-95CC-F3DD56AF293B}" type="datetimeFigureOut">
              <a:rPr lang="en-US" smtClean="0"/>
              <a:pPr/>
              <a:t>12/4/2024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0663D1-ADE8-49A2-B1BA-C175D10B14A7}" type="slidenum">
              <a:rPr lang="en-US" smtClean="0"/>
              <a:pPr/>
              <a:t>‹#›</a:t>
            </a:fld>
            <a:endParaRPr lang="en-US"/>
          </a:p>
        </p:txBody>
      </p:sp>
    </p:spTree>
    <p:extLst>
      <p:ext uri="{BB962C8B-B14F-4D97-AF65-F5344CB8AC3E}">
        <p14:creationId xmlns:p14="http://schemas.microsoft.com/office/powerpoint/2010/main" val="877101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0663D1-ADE8-49A2-B1BA-C175D10B14A7}"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4735D3-1277-4102-8E99-D8261F2FA2F6}"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C2397-8FEC-44F1-9857-0324351DC02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4735D3-1277-4102-8E99-D8261F2FA2F6}"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C2397-8FEC-44F1-9857-0324351DC02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4735D3-1277-4102-8E99-D8261F2FA2F6}"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C2397-8FEC-44F1-9857-0324351DC02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4735D3-1277-4102-8E99-D8261F2FA2F6}"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C2397-8FEC-44F1-9857-0324351DC02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4735D3-1277-4102-8E99-D8261F2FA2F6}"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C2397-8FEC-44F1-9857-0324351DC02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4735D3-1277-4102-8E99-D8261F2FA2F6}"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C2397-8FEC-44F1-9857-0324351DC02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4735D3-1277-4102-8E99-D8261F2FA2F6}" type="datetimeFigureOut">
              <a:rPr lang="en-US" smtClean="0"/>
              <a:pPr/>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AC2397-8FEC-44F1-9857-0324351DC02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4735D3-1277-4102-8E99-D8261F2FA2F6}" type="datetimeFigureOut">
              <a:rPr lang="en-US" smtClean="0"/>
              <a:pPr/>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AC2397-8FEC-44F1-9857-0324351DC02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4735D3-1277-4102-8E99-D8261F2FA2F6}" type="datetimeFigureOut">
              <a:rPr lang="en-US" smtClean="0"/>
              <a:pPr/>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AC2397-8FEC-44F1-9857-0324351DC02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4735D3-1277-4102-8E99-D8261F2FA2F6}"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C2397-8FEC-44F1-9857-0324351DC02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4735D3-1277-4102-8E99-D8261F2FA2F6}"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C2397-8FEC-44F1-9857-0324351DC02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4735D3-1277-4102-8E99-D8261F2FA2F6}" type="datetimeFigureOut">
              <a:rPr lang="en-US" smtClean="0"/>
              <a:pPr/>
              <a:t>12/4/2024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C2397-8FEC-44F1-9857-0324351DC02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control" Target="../activeX/activeX2.xml"/><Relationship Id="rId7" Type="http://schemas.openxmlformats.org/officeDocument/2006/relationships/control" Target="../activeX/activeX6.xml"/><Relationship Id="rId2" Type="http://schemas.openxmlformats.org/officeDocument/2006/relationships/control" Target="../activeX/activeX1.xml"/><Relationship Id="rId1" Type="http://schemas.openxmlformats.org/officeDocument/2006/relationships/vmlDrawing" Target="../drawings/vmlDrawing2.vml"/><Relationship Id="rId6" Type="http://schemas.openxmlformats.org/officeDocument/2006/relationships/control" Target="../activeX/activeX5.xml"/><Relationship Id="rId11" Type="http://schemas.openxmlformats.org/officeDocument/2006/relationships/image" Target="../media/image16.wmf"/><Relationship Id="rId5" Type="http://schemas.openxmlformats.org/officeDocument/2006/relationships/control" Target="../activeX/activeX4.xml"/><Relationship Id="rId10" Type="http://schemas.openxmlformats.org/officeDocument/2006/relationships/image" Target="../media/image15.wmf"/><Relationship Id="rId4" Type="http://schemas.openxmlformats.org/officeDocument/2006/relationships/control" Target="../activeX/activeX3.xml"/><Relationship Id="rId9"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ontrol" Target="../activeX/activeX8.xml"/><Relationship Id="rId7" Type="http://schemas.openxmlformats.org/officeDocument/2006/relationships/image" Target="../media/image19.wmf"/><Relationship Id="rId2" Type="http://schemas.openxmlformats.org/officeDocument/2006/relationships/control" Target="../activeX/activeX7.xml"/><Relationship Id="rId1" Type="http://schemas.openxmlformats.org/officeDocument/2006/relationships/vmlDrawing" Target="../drawings/vmlDrawing3.vml"/><Relationship Id="rId6" Type="http://schemas.openxmlformats.org/officeDocument/2006/relationships/slideLayout" Target="../slideLayouts/slideLayout2.xml"/><Relationship Id="rId5" Type="http://schemas.openxmlformats.org/officeDocument/2006/relationships/control" Target="../activeX/activeX10.xml"/><Relationship Id="rId4" Type="http://schemas.openxmlformats.org/officeDocument/2006/relationships/control" Target="../activeX/activeX9.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28.xml"/><Relationship Id="rId3" Type="http://schemas.openxmlformats.org/officeDocument/2006/relationships/slide" Target="slide18.xml"/><Relationship Id="rId7" Type="http://schemas.openxmlformats.org/officeDocument/2006/relationships/slide" Target="slide22.xml"/><Relationship Id="rId12" Type="http://schemas.openxmlformats.org/officeDocument/2006/relationships/slide" Target="slide27.xml"/><Relationship Id="rId2"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slide" Target="slide21.xml"/><Relationship Id="rId11" Type="http://schemas.openxmlformats.org/officeDocument/2006/relationships/slide" Target="slide26.xml"/><Relationship Id="rId5" Type="http://schemas.openxmlformats.org/officeDocument/2006/relationships/slide" Target="slide20.xml"/><Relationship Id="rId10" Type="http://schemas.openxmlformats.org/officeDocument/2006/relationships/slide" Target="slide25.xml"/><Relationship Id="rId4" Type="http://schemas.openxmlformats.org/officeDocument/2006/relationships/slide" Target="slide19.xml"/><Relationship Id="rId9" Type="http://schemas.openxmlformats.org/officeDocument/2006/relationships/slide" Target="slide24.xml"/></Relationships>
</file>

<file path=ppt/slides/_rels/slide17.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ideo" Target="file:///C:\Users\MyPC\Desktop\SO&#7840;N%20B&#192;I%2010\pp%20b&#224;i%2010\L&#253;%20so&#7841;n\Nh&#7841;c%20R&#7915;ng%20Karaoke%20--%20Beat%20Chu&#7849;n%2000_00_00-00_01_55.mp4" TargetMode="External"/></Relationships>
</file>

<file path=ppt/slides/_rels/slide20.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5.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file:///C:\Users\MyPC\Desktop\SO&#7840;N%20B&#192;I%2010\pp%20b&#224;i%2010\L&#253;%20so&#7841;n\TN%20g&#245;%20tr&#7889;ng.mp4"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WordArt 8"/>
          <p:cNvSpPr>
            <a:spLocks noChangeArrowheads="1" noChangeShapeType="1" noTextEdit="1"/>
          </p:cNvSpPr>
          <p:nvPr/>
        </p:nvSpPr>
        <p:spPr bwMode="auto">
          <a:xfrm>
            <a:off x="381000" y="-152400"/>
            <a:ext cx="8486775" cy="2743200"/>
          </a:xfrm>
          <a:prstGeom prst="rect">
            <a:avLst/>
          </a:prstGeom>
        </p:spPr>
        <p:txBody>
          <a:bodyPr wrap="none" fromWordArt="1">
            <a:prstTxWarp prst="textDeflate">
              <a:avLst>
                <a:gd name="adj" fmla="val 18750"/>
              </a:avLst>
            </a:prstTxWarp>
          </a:bodyPr>
          <a:lstStyle/>
          <a:p>
            <a:pPr algn="ctr"/>
            <a:r>
              <a:rPr lang="vi-VN" sz="3600" kern="10" dirty="0">
                <a:ln w="9525">
                  <a:noFill/>
                  <a:round/>
                  <a:headEnd/>
                  <a:tailEnd/>
                </a:ln>
                <a:solidFill>
                  <a:srgbClr val="FF0000"/>
                </a:solidFill>
                <a:latin typeface="Times New Roman"/>
                <a:cs typeface="Times New Roman"/>
              </a:rPr>
              <a:t> Chào mừng các em  đến với giờ học Vật Lý</a:t>
            </a:r>
            <a:endParaRPr lang="en-US" sz="3600" kern="10" dirty="0">
              <a:ln w="9525">
                <a:noFill/>
                <a:round/>
                <a:headEnd/>
                <a:tailEnd/>
              </a:ln>
              <a:solidFill>
                <a:srgbClr val="FF0000"/>
              </a:solidFill>
              <a:latin typeface="Times New Roman"/>
              <a:cs typeface="Times New Roman"/>
            </a:endParaRPr>
          </a:p>
        </p:txBody>
      </p:sp>
      <p:sp>
        <p:nvSpPr>
          <p:cNvPr id="3081" name="WordArt 9"/>
          <p:cNvSpPr>
            <a:spLocks noChangeArrowheads="1" noChangeShapeType="1" noTextEdit="1"/>
          </p:cNvSpPr>
          <p:nvPr/>
        </p:nvSpPr>
        <p:spPr bwMode="auto">
          <a:xfrm>
            <a:off x="1676400" y="3276600"/>
            <a:ext cx="5881688" cy="1679575"/>
          </a:xfrm>
          <a:prstGeom prst="rect">
            <a:avLst/>
          </a:prstGeom>
        </p:spPr>
        <p:txBody>
          <a:bodyPr wrap="none" fromWordArt="1">
            <a:prstTxWarp prst="textCanDown">
              <a:avLst>
                <a:gd name="adj" fmla="val 33333"/>
              </a:avLst>
            </a:prstTxWarp>
          </a:bodyPr>
          <a:lstStyle/>
          <a:p>
            <a:pPr algn="ctr"/>
            <a:r>
              <a:rPr lang="en-US" sz="3600" kern="10" dirty="0">
                <a:ln w="3175">
                  <a:solidFill>
                    <a:srgbClr val="FF0000"/>
                  </a:solidFill>
                  <a:round/>
                  <a:headEnd/>
                  <a:tailEnd/>
                </a:ln>
                <a:solidFill>
                  <a:srgbClr val="0000CC"/>
                </a:solidFill>
                <a:latin typeface="Times New Roman"/>
                <a:cs typeface="Times New Roman"/>
              </a:rPr>
              <a:t>Chúc các em có giờ học tốt</a:t>
            </a:r>
          </a:p>
        </p:txBody>
      </p:sp>
      <p:graphicFrame>
        <p:nvGraphicFramePr>
          <p:cNvPr id="2052" name="Object 10"/>
          <p:cNvGraphicFramePr>
            <a:graphicFrameLocks noChangeAspect="1"/>
          </p:cNvGraphicFramePr>
          <p:nvPr/>
        </p:nvGraphicFramePr>
        <p:xfrm>
          <a:off x="3352800" y="2209800"/>
          <a:ext cx="2514600" cy="1657350"/>
        </p:xfrm>
        <a:graphic>
          <a:graphicData uri="http://schemas.openxmlformats.org/presentationml/2006/ole">
            <mc:AlternateContent xmlns:mc="http://schemas.openxmlformats.org/markup-compatibility/2006">
              <mc:Choice xmlns:v="urn:schemas-microsoft-com:vml" Requires="v">
                <p:oleObj spid="_x0000_s1027" r:id="rId3" imgW="2755800" imgH="1819080" progId="">
                  <p:embed/>
                </p:oleObj>
              </mc:Choice>
              <mc:Fallback>
                <p:oleObj r:id="rId3" imgW="2755800" imgH="1819080" progId="">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209800"/>
                        <a:ext cx="2514600" cy="165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080"/>
                                        </p:tgtEl>
                                        <p:attrNameLst>
                                          <p:attrName>style.visibility</p:attrName>
                                        </p:attrNameLst>
                                      </p:cBhvr>
                                      <p:to>
                                        <p:strVal val="visible"/>
                                      </p:to>
                                    </p:set>
                                    <p:anim calcmode="lin" valueType="num">
                                      <p:cBhvr>
                                        <p:cTn id="7" dur="1000" fill="hold"/>
                                        <p:tgtEl>
                                          <p:spTgt spid="3080"/>
                                        </p:tgtEl>
                                        <p:attrNameLst>
                                          <p:attrName>ppt_x</p:attrName>
                                        </p:attrNameLst>
                                      </p:cBhvr>
                                      <p:tavLst>
                                        <p:tav tm="0">
                                          <p:val>
                                            <p:strVal val="#ppt_x-.2"/>
                                          </p:val>
                                        </p:tav>
                                        <p:tav tm="100000">
                                          <p:val>
                                            <p:strVal val="#ppt_x"/>
                                          </p:val>
                                        </p:tav>
                                      </p:tavLst>
                                    </p:anim>
                                    <p:anim calcmode="lin" valueType="num">
                                      <p:cBhvr>
                                        <p:cTn id="8" dur="1000" fill="hold"/>
                                        <p:tgtEl>
                                          <p:spTgt spid="3080"/>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80"/>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3081"/>
                                        </p:tgtEl>
                                        <p:attrNameLst>
                                          <p:attrName>style.visibility</p:attrName>
                                        </p:attrNameLst>
                                      </p:cBhvr>
                                      <p:to>
                                        <p:strVal val="visible"/>
                                      </p:to>
                                    </p:set>
                                    <p:anim calcmode="lin" valueType="num">
                                      <p:cBhvr>
                                        <p:cTn id="12" dur="1000" fill="hold"/>
                                        <p:tgtEl>
                                          <p:spTgt spid="3081"/>
                                        </p:tgtEl>
                                        <p:attrNameLst>
                                          <p:attrName>ppt_x</p:attrName>
                                        </p:attrNameLst>
                                      </p:cBhvr>
                                      <p:tavLst>
                                        <p:tav tm="0">
                                          <p:val>
                                            <p:strVal val="#ppt_x-.2"/>
                                          </p:val>
                                        </p:tav>
                                        <p:tav tm="100000">
                                          <p:val>
                                            <p:strVal val="#ppt_x"/>
                                          </p:val>
                                        </p:tav>
                                      </p:tavLst>
                                    </p:anim>
                                    <p:anim calcmode="lin" valueType="num">
                                      <p:cBhvr>
                                        <p:cTn id="13" dur="1000" fill="hold"/>
                                        <p:tgtEl>
                                          <p:spTgt spid="308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animBg="1"/>
      <p:bldP spid="308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2"/>
          <p:cNvSpPr>
            <a:spLocks noChangeArrowheads="1"/>
          </p:cNvSpPr>
          <p:nvPr/>
        </p:nvSpPr>
        <p:spPr bwMode="auto">
          <a:xfrm>
            <a:off x="0" y="1"/>
            <a:ext cx="9144000" cy="760095"/>
          </a:xfrm>
          <a:prstGeom prst="plaque">
            <a:avLst>
              <a:gd name="adj" fmla="val 16667"/>
            </a:avLst>
          </a:prstGeom>
          <a:gradFill rotWithShape="1">
            <a:gsLst>
              <a:gs pos="0">
                <a:srgbClr val="002F2F"/>
              </a:gs>
              <a:gs pos="100000">
                <a:srgbClr val="006666"/>
              </a:gs>
            </a:gsLst>
            <a:path path="shape">
              <a:fillToRect l="50000" t="50000" r="50000" b="50000"/>
            </a:path>
          </a:gradFill>
          <a:ln w="9525">
            <a:solidFill>
              <a:srgbClr val="FF9933"/>
            </a:solidFill>
            <a:miter lim="800000"/>
            <a:headEnd/>
            <a:tailEnd/>
          </a:ln>
          <a:effectLst/>
        </p:spPr>
        <p:txBody>
          <a:bodyPr wrap="square">
            <a:spAutoFit/>
          </a:bodyPr>
          <a:lstStyle/>
          <a:p>
            <a:pPr algn="ctr"/>
            <a:r>
              <a:rPr lang="en-US" altLang="en-US" sz="1600" b="1" dirty="0" smtClean="0">
                <a:solidFill>
                  <a:srgbClr val="FFFF00"/>
                </a:solidFill>
                <a:latin typeface="Arial" pitchFamily="34" charset="0"/>
                <a:cs typeface="Arial" pitchFamily="34" charset="0"/>
              </a:rPr>
              <a:t> CHỦ ĐỀ 5: ÂM THANH</a:t>
            </a:r>
          </a:p>
          <a:p>
            <a:pPr algn="ctr"/>
            <a:r>
              <a:rPr lang="en-US" sz="1600" b="1" dirty="0" smtClean="0">
                <a:solidFill>
                  <a:srgbClr val="FFFF00"/>
                </a:solidFill>
                <a:latin typeface="Arial" pitchFamily="34" charset="0"/>
                <a:cs typeface="Arial" pitchFamily="34" charset="0"/>
              </a:rPr>
              <a:t>                      BÀI 10: BIÊN ĐỘ,  TẦN SỐ, ĐỘ TO VÀ ĐỘ CAO CỦA ÂM</a:t>
            </a:r>
            <a:endParaRPr lang="en-US" sz="1600" b="1" dirty="0">
              <a:solidFill>
                <a:srgbClr val="FFFF00"/>
              </a:solidFill>
              <a:latin typeface="Arial" pitchFamily="34" charset="0"/>
              <a:cs typeface="Arial" pitchFamily="34" charset="0"/>
            </a:endParaRPr>
          </a:p>
        </p:txBody>
      </p:sp>
      <p:cxnSp>
        <p:nvCxnSpPr>
          <p:cNvPr id="10" name="Straight Connector 9"/>
          <p:cNvCxnSpPr>
            <a:stCxn id="4" idx="2"/>
          </p:cNvCxnSpPr>
          <p:nvPr/>
        </p:nvCxnSpPr>
        <p:spPr>
          <a:xfrm rot="5400000">
            <a:off x="1523048" y="3809048"/>
            <a:ext cx="6097904" cy="1588"/>
          </a:xfrm>
          <a:prstGeom prst="line">
            <a:avLst/>
          </a:prstGeom>
          <a:ln w="25400" cmpd="sng">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849" y="785794"/>
            <a:ext cx="3127651" cy="338554"/>
          </a:xfrm>
          <a:prstGeom prst="rect">
            <a:avLst/>
          </a:prstGeom>
          <a:noFill/>
        </p:spPr>
        <p:txBody>
          <a:bodyPr wrap="none" rtlCol="0">
            <a:spAutoFit/>
          </a:bodyPr>
          <a:lstStyle/>
          <a:p>
            <a:r>
              <a:rPr lang="en-US" sz="1600" b="1" dirty="0" smtClean="0">
                <a:latin typeface="Arial" pitchFamily="34" charset="0"/>
                <a:cs typeface="Arial" pitchFamily="34" charset="0"/>
              </a:rPr>
              <a:t>I/ </a:t>
            </a:r>
            <a:r>
              <a:rPr lang="nl-NL" sz="1600" b="1" dirty="0" smtClean="0">
                <a:latin typeface="Arial" pitchFamily="34" charset="0"/>
                <a:cs typeface="Arial" pitchFamily="34" charset="0"/>
              </a:rPr>
              <a:t>BIÊN ĐỘ VÀ ĐỘ TO CỦA ÂM</a:t>
            </a:r>
            <a:endParaRPr lang="en-US" sz="1600" dirty="0">
              <a:latin typeface="Arial" pitchFamily="34" charset="0"/>
              <a:cs typeface="Arial" pitchFamily="34" charset="0"/>
            </a:endParaRPr>
          </a:p>
        </p:txBody>
      </p:sp>
      <p:sp>
        <p:nvSpPr>
          <p:cNvPr id="9" name="TextBox 8"/>
          <p:cNvSpPr txBox="1"/>
          <p:nvPr/>
        </p:nvSpPr>
        <p:spPr>
          <a:xfrm>
            <a:off x="1" y="1142984"/>
            <a:ext cx="4572000"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1. Biên độ dao động là độ lệch lớn nhất của   vật dao động so với vị trí cân bằng.</a:t>
            </a:r>
          </a:p>
        </p:txBody>
      </p:sp>
      <p:sp>
        <p:nvSpPr>
          <p:cNvPr id="16" name="TextBox 15"/>
          <p:cNvSpPr txBox="1"/>
          <p:nvPr/>
        </p:nvSpPr>
        <p:spPr>
          <a:xfrm>
            <a:off x="-32" y="1701216"/>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to của âm:</a:t>
            </a:r>
          </a:p>
        </p:txBody>
      </p:sp>
      <p:sp>
        <p:nvSpPr>
          <p:cNvPr id="17" name="TextBox 16"/>
          <p:cNvSpPr txBox="1"/>
          <p:nvPr/>
        </p:nvSpPr>
        <p:spPr>
          <a:xfrm>
            <a:off x="71406" y="2000240"/>
            <a:ext cx="4500562" cy="1077218"/>
          </a:xfrm>
          <a:prstGeom prst="rect">
            <a:avLst/>
          </a:prstGeom>
          <a:noFill/>
        </p:spPr>
        <p:txBody>
          <a:bodyPr wrap="square" rtlCol="0">
            <a:spAutoFit/>
          </a:bodyPr>
          <a:lstStyle/>
          <a:p>
            <a:pPr algn="just"/>
            <a:r>
              <a:rPr lang="en-US" sz="1600" b="1" dirty="0" smtClean="0">
                <a:latin typeface="Arial" pitchFamily="34" charset="0"/>
                <a:cs typeface="Arial" pitchFamily="34" charset="0"/>
              </a:rPr>
              <a:t>- Dao động càng </a:t>
            </a:r>
            <a:r>
              <a:rPr lang="en-US" sz="1600" b="1" dirty="0" smtClean="0">
                <a:solidFill>
                  <a:srgbClr val="FF0000"/>
                </a:solidFill>
                <a:latin typeface="Arial" pitchFamily="34" charset="0"/>
                <a:cs typeface="Arial" pitchFamily="34" charset="0"/>
              </a:rPr>
              <a:t>mạnh</a:t>
            </a:r>
            <a:r>
              <a:rPr lang="en-US" sz="1600" b="1" dirty="0" smtClean="0">
                <a:latin typeface="Arial" pitchFamily="34" charset="0"/>
                <a:cs typeface="Arial" pitchFamily="34" charset="0"/>
              </a:rPr>
              <a:t>, biên độ dao động của vật phát ra âm </a:t>
            </a:r>
            <a:r>
              <a:rPr lang="en-US" sz="1600" b="1" dirty="0" smtClean="0">
                <a:solidFill>
                  <a:srgbClr val="FF0000"/>
                </a:solidFill>
                <a:latin typeface="Arial" pitchFamily="34" charset="0"/>
                <a:cs typeface="Arial" pitchFamily="34" charset="0"/>
              </a:rPr>
              <a:t>càng lớn </a:t>
            </a:r>
            <a:r>
              <a:rPr lang="en-US" sz="1600" b="1" dirty="0" smtClean="0">
                <a:latin typeface="Arial" pitchFamily="34" charset="0"/>
                <a:cs typeface="Arial" pitchFamily="34" charset="0"/>
              </a:rPr>
              <a:t>, âm </a:t>
            </a:r>
            <a:r>
              <a:rPr lang="en-US" sz="1600" b="1" dirty="0" smtClean="0">
                <a:solidFill>
                  <a:srgbClr val="FF0000"/>
                </a:solidFill>
                <a:latin typeface="Arial" pitchFamily="34" charset="0"/>
                <a:cs typeface="Arial" pitchFamily="34" charset="0"/>
              </a:rPr>
              <a:t>càng to</a:t>
            </a:r>
          </a:p>
          <a:p>
            <a:pPr algn="just"/>
            <a:r>
              <a:rPr lang="en-US" sz="1600" b="1" dirty="0" smtClean="0">
                <a:latin typeface="Arial" pitchFamily="34" charset="0"/>
                <a:cs typeface="Arial" pitchFamily="34" charset="0"/>
              </a:rPr>
              <a:t>- Dao động càng </a:t>
            </a:r>
            <a:r>
              <a:rPr lang="en-US" sz="1600" b="1" dirty="0" smtClean="0">
                <a:solidFill>
                  <a:schemeClr val="tx2"/>
                </a:solidFill>
                <a:latin typeface="Arial" pitchFamily="34" charset="0"/>
                <a:cs typeface="Arial" pitchFamily="34" charset="0"/>
              </a:rPr>
              <a:t>yếu</a:t>
            </a:r>
            <a:r>
              <a:rPr lang="en-US" sz="1600" b="1" dirty="0" smtClean="0">
                <a:latin typeface="Arial" pitchFamily="34" charset="0"/>
                <a:cs typeface="Arial" pitchFamily="34" charset="0"/>
              </a:rPr>
              <a:t>, biên độ dao động của vật phát ra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a:t>
            </a:r>
          </a:p>
        </p:txBody>
      </p:sp>
      <p:sp>
        <p:nvSpPr>
          <p:cNvPr id="8" name="TextBox 7"/>
          <p:cNvSpPr txBox="1"/>
          <p:nvPr/>
        </p:nvSpPr>
        <p:spPr>
          <a:xfrm>
            <a:off x="-42442" y="3019008"/>
            <a:ext cx="3278846" cy="338554"/>
          </a:xfrm>
          <a:prstGeom prst="rect">
            <a:avLst/>
          </a:prstGeom>
          <a:noFill/>
        </p:spPr>
        <p:txBody>
          <a:bodyPr wrap="none" rtlCol="0">
            <a:spAutoFit/>
          </a:bodyPr>
          <a:lstStyle/>
          <a:p>
            <a:r>
              <a:rPr lang="en-US" sz="1600" b="1" dirty="0" smtClean="0">
                <a:latin typeface="Arial" pitchFamily="34" charset="0"/>
                <a:cs typeface="Arial" pitchFamily="34" charset="0"/>
              </a:rPr>
              <a:t>II/ </a:t>
            </a:r>
            <a:r>
              <a:rPr lang="nl-NL" sz="1600" b="1" dirty="0" smtClean="0">
                <a:latin typeface="Arial" pitchFamily="34" charset="0"/>
                <a:cs typeface="Arial" pitchFamily="34" charset="0"/>
              </a:rPr>
              <a:t>TẦN SỐ VÀ ĐỘ CAO CỦA ÂM</a:t>
            </a:r>
            <a:endParaRPr lang="en-US" sz="1600" b="1" dirty="0">
              <a:latin typeface="Arial" pitchFamily="34" charset="0"/>
              <a:cs typeface="Arial" pitchFamily="34" charset="0"/>
            </a:endParaRPr>
          </a:p>
        </p:txBody>
      </p:sp>
      <p:sp>
        <p:nvSpPr>
          <p:cNvPr id="11" name="TextBox 10"/>
          <p:cNvSpPr txBox="1"/>
          <p:nvPr/>
        </p:nvSpPr>
        <p:spPr>
          <a:xfrm>
            <a:off x="-32" y="3275732"/>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1. Tần số:</a:t>
            </a:r>
          </a:p>
        </p:txBody>
      </p:sp>
      <p:sp>
        <p:nvSpPr>
          <p:cNvPr id="90" name="TextBox 89"/>
          <p:cNvSpPr txBox="1"/>
          <p:nvPr/>
        </p:nvSpPr>
        <p:spPr>
          <a:xfrm>
            <a:off x="4572000" y="714356"/>
            <a:ext cx="4572000" cy="584775"/>
          </a:xfrm>
          <a:prstGeom prst="rect">
            <a:avLst/>
          </a:prstGeom>
          <a:noFill/>
        </p:spPr>
        <p:txBody>
          <a:bodyPr wrap="square" rtlCol="0">
            <a:spAutoFit/>
          </a:bodyPr>
          <a:lstStyle/>
          <a:p>
            <a:pPr algn="just"/>
            <a:r>
              <a:rPr lang="en-US" sz="1600" b="1" u="sng" dirty="0" smtClean="0">
                <a:latin typeface="Arial" pitchFamily="34" charset="0"/>
                <a:cs typeface="Arial" pitchFamily="34" charset="0"/>
              </a:rPr>
              <a:t>Nhiệm vụ 3</a:t>
            </a:r>
            <a:r>
              <a:rPr lang="en-US" sz="1600" b="1" dirty="0" smtClean="0">
                <a:latin typeface="Arial" pitchFamily="34" charset="0"/>
                <a:cs typeface="Arial" pitchFamily="34" charset="0"/>
              </a:rPr>
              <a:t>: Tiến hành thí nghiệm như hình 10.2  </a:t>
            </a:r>
          </a:p>
        </p:txBody>
      </p:sp>
      <p:graphicFrame>
        <p:nvGraphicFramePr>
          <p:cNvPr id="52" name="Table 51"/>
          <p:cNvGraphicFramePr>
            <a:graphicFrameLocks noGrp="1"/>
          </p:cNvGraphicFramePr>
          <p:nvPr/>
        </p:nvGraphicFramePr>
        <p:xfrm>
          <a:off x="4643439" y="2571744"/>
          <a:ext cx="4357718" cy="2080768"/>
        </p:xfrm>
        <a:graphic>
          <a:graphicData uri="http://schemas.openxmlformats.org/drawingml/2006/table">
            <a:tbl>
              <a:tblPr/>
              <a:tblGrid>
                <a:gridCol w="714379"/>
                <a:gridCol w="1785950"/>
                <a:gridCol w="928695"/>
                <a:gridCol w="928694"/>
              </a:tblGrid>
              <a:tr h="475615">
                <a:tc>
                  <a:txBody>
                    <a:bodyPr/>
                    <a:lstStyle/>
                    <a:p>
                      <a:pPr algn="ctr">
                        <a:lnSpc>
                          <a:spcPct val="120000"/>
                        </a:lnSpc>
                        <a:spcBef>
                          <a:spcPts val="200"/>
                        </a:spcBef>
                        <a:spcAft>
                          <a:spcPts val="200"/>
                        </a:spcAft>
                      </a:pPr>
                      <a:r>
                        <a:rPr lang="en-US" sz="1600" b="1" dirty="0">
                          <a:solidFill>
                            <a:schemeClr val="tx1"/>
                          </a:solidFill>
                          <a:latin typeface="Arial" pitchFamily="34" charset="0"/>
                          <a:ea typeface="Calibri"/>
                          <a:cs typeface="Arial" pitchFamily="34" charset="0"/>
                        </a:rPr>
                        <a:t>Con </a:t>
                      </a:r>
                      <a:endParaRPr lang="en-US" sz="1600" dirty="0">
                        <a:solidFill>
                          <a:schemeClr val="tx1"/>
                        </a:solidFill>
                        <a:latin typeface="Arial" pitchFamily="34" charset="0"/>
                        <a:ea typeface="Calibri"/>
                        <a:cs typeface="Arial" pitchFamily="34" charset="0"/>
                      </a:endParaRPr>
                    </a:p>
                    <a:p>
                      <a:pPr algn="ctr">
                        <a:lnSpc>
                          <a:spcPct val="120000"/>
                        </a:lnSpc>
                        <a:spcBef>
                          <a:spcPts val="200"/>
                        </a:spcBef>
                        <a:spcAft>
                          <a:spcPts val="200"/>
                        </a:spcAft>
                      </a:pPr>
                      <a:r>
                        <a:rPr lang="en-US" sz="1600" b="1" dirty="0">
                          <a:solidFill>
                            <a:schemeClr val="tx1"/>
                          </a:solidFill>
                          <a:latin typeface="Arial" pitchFamily="34" charset="0"/>
                          <a:ea typeface="Calibri"/>
                          <a:cs typeface="Arial" pitchFamily="34" charset="0"/>
                        </a:rPr>
                        <a:t>lắc</a:t>
                      </a:r>
                      <a:endParaRPr lang="en-US" sz="1600" dirty="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r>
                        <a:rPr lang="en-US" sz="1600" b="1" dirty="0">
                          <a:solidFill>
                            <a:schemeClr val="tx1"/>
                          </a:solidFill>
                          <a:latin typeface="Arial" pitchFamily="34" charset="0"/>
                          <a:ea typeface="Calibri"/>
                          <a:cs typeface="Arial" pitchFamily="34" charset="0"/>
                        </a:rPr>
                        <a:t>Con lắc nào dao động nhanh?</a:t>
                      </a:r>
                      <a:endParaRPr lang="en-US" sz="1600" dirty="0">
                        <a:solidFill>
                          <a:schemeClr val="tx1"/>
                        </a:solidFill>
                        <a:latin typeface="Arial" pitchFamily="34" charset="0"/>
                        <a:ea typeface="Calibri"/>
                        <a:cs typeface="Arial" pitchFamily="34" charset="0"/>
                      </a:endParaRPr>
                    </a:p>
                    <a:p>
                      <a:pPr algn="ctr">
                        <a:lnSpc>
                          <a:spcPct val="120000"/>
                        </a:lnSpc>
                        <a:spcBef>
                          <a:spcPts val="200"/>
                        </a:spcBef>
                        <a:spcAft>
                          <a:spcPts val="200"/>
                        </a:spcAft>
                      </a:pPr>
                      <a:r>
                        <a:rPr lang="en-US" sz="1600" b="1" dirty="0">
                          <a:solidFill>
                            <a:schemeClr val="tx1"/>
                          </a:solidFill>
                          <a:latin typeface="Arial" pitchFamily="34" charset="0"/>
                          <a:ea typeface="Calibri"/>
                          <a:cs typeface="Arial" pitchFamily="34" charset="0"/>
                        </a:rPr>
                        <a:t>Con lắc nào dao động chậm?</a:t>
                      </a:r>
                      <a:endParaRPr lang="en-US" sz="1600" dirty="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r>
                        <a:rPr lang="en-US" sz="1600" b="1" dirty="0">
                          <a:solidFill>
                            <a:schemeClr val="tx1"/>
                          </a:solidFill>
                          <a:latin typeface="Arial" pitchFamily="34" charset="0"/>
                          <a:ea typeface="Calibri"/>
                          <a:cs typeface="Arial" pitchFamily="34" charset="0"/>
                        </a:rPr>
                        <a:t>Số dao động</a:t>
                      </a:r>
                      <a:endParaRPr lang="en-US" sz="1600" dirty="0">
                        <a:solidFill>
                          <a:schemeClr val="tx1"/>
                        </a:solidFill>
                        <a:latin typeface="Arial" pitchFamily="34" charset="0"/>
                        <a:ea typeface="Calibri"/>
                        <a:cs typeface="Arial" pitchFamily="34" charset="0"/>
                      </a:endParaRPr>
                    </a:p>
                    <a:p>
                      <a:pPr algn="ctr">
                        <a:lnSpc>
                          <a:spcPct val="120000"/>
                        </a:lnSpc>
                        <a:spcBef>
                          <a:spcPts val="200"/>
                        </a:spcBef>
                        <a:spcAft>
                          <a:spcPts val="200"/>
                        </a:spcAft>
                      </a:pPr>
                      <a:r>
                        <a:rPr lang="en-US" sz="1600" b="1" dirty="0">
                          <a:solidFill>
                            <a:schemeClr val="tx1"/>
                          </a:solidFill>
                          <a:latin typeface="Arial" pitchFamily="34" charset="0"/>
                          <a:ea typeface="Calibri"/>
                          <a:cs typeface="Arial" pitchFamily="34" charset="0"/>
                        </a:rPr>
                        <a:t>trong 10 giây</a:t>
                      </a:r>
                      <a:endParaRPr lang="en-US" sz="1600" dirty="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r>
                        <a:rPr lang="en-US" sz="1600" b="1" dirty="0">
                          <a:solidFill>
                            <a:schemeClr val="tx1"/>
                          </a:solidFill>
                          <a:latin typeface="Arial" pitchFamily="34" charset="0"/>
                          <a:ea typeface="Calibri"/>
                          <a:cs typeface="Arial" pitchFamily="34" charset="0"/>
                        </a:rPr>
                        <a:t>Số dao động</a:t>
                      </a:r>
                      <a:endParaRPr lang="en-US" sz="1600" dirty="0">
                        <a:solidFill>
                          <a:schemeClr val="tx1"/>
                        </a:solidFill>
                        <a:latin typeface="Arial" pitchFamily="34" charset="0"/>
                        <a:ea typeface="Calibri"/>
                        <a:cs typeface="Arial" pitchFamily="34" charset="0"/>
                      </a:endParaRPr>
                    </a:p>
                    <a:p>
                      <a:pPr algn="ctr">
                        <a:lnSpc>
                          <a:spcPct val="120000"/>
                        </a:lnSpc>
                        <a:spcBef>
                          <a:spcPts val="200"/>
                        </a:spcBef>
                        <a:spcAft>
                          <a:spcPts val="200"/>
                        </a:spcAft>
                      </a:pPr>
                      <a:r>
                        <a:rPr lang="en-US" sz="1600" b="1" dirty="0">
                          <a:solidFill>
                            <a:schemeClr val="tx1"/>
                          </a:solidFill>
                          <a:latin typeface="Arial" pitchFamily="34" charset="0"/>
                          <a:ea typeface="Calibri"/>
                          <a:cs typeface="Arial" pitchFamily="34" charset="0"/>
                        </a:rPr>
                        <a:t>trong 1 giây</a:t>
                      </a:r>
                      <a:endParaRPr lang="en-US" sz="1600" dirty="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r>
              <a:tr h="150495">
                <a:tc>
                  <a:txBody>
                    <a:bodyPr/>
                    <a:lstStyle/>
                    <a:p>
                      <a:pPr algn="ctr">
                        <a:lnSpc>
                          <a:spcPct val="120000"/>
                        </a:lnSpc>
                        <a:spcBef>
                          <a:spcPts val="200"/>
                        </a:spcBef>
                        <a:spcAft>
                          <a:spcPts val="200"/>
                        </a:spcAft>
                      </a:pPr>
                      <a:r>
                        <a:rPr lang="en-US" sz="1600" b="1">
                          <a:solidFill>
                            <a:schemeClr val="tx1"/>
                          </a:solidFill>
                          <a:latin typeface="Arial" pitchFamily="34" charset="0"/>
                          <a:ea typeface="Calibri"/>
                          <a:cs typeface="Arial" pitchFamily="34" charset="0"/>
                        </a:rPr>
                        <a:t>Dài </a:t>
                      </a:r>
                      <a:endParaRPr lang="en-US" sz="1600">
                        <a:solidFill>
                          <a:schemeClr val="tx1"/>
                        </a:solidFill>
                        <a:latin typeface="Arial" pitchFamily="34" charset="0"/>
                        <a:ea typeface="Calibri"/>
                        <a:cs typeface="Arial" pitchFamily="34" charset="0"/>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endParaRPr lang="en-US" sz="160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endParaRPr lang="en-US" sz="160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endParaRPr lang="en-US" sz="160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r>
              <a:tr h="164465">
                <a:tc>
                  <a:txBody>
                    <a:bodyPr/>
                    <a:lstStyle/>
                    <a:p>
                      <a:pPr algn="ctr">
                        <a:lnSpc>
                          <a:spcPct val="120000"/>
                        </a:lnSpc>
                        <a:spcBef>
                          <a:spcPts val="200"/>
                        </a:spcBef>
                        <a:spcAft>
                          <a:spcPts val="200"/>
                        </a:spcAft>
                      </a:pPr>
                      <a:r>
                        <a:rPr lang="en-US" sz="1600" b="1">
                          <a:solidFill>
                            <a:schemeClr val="tx1"/>
                          </a:solidFill>
                          <a:latin typeface="Arial" pitchFamily="34" charset="0"/>
                          <a:ea typeface="Calibri"/>
                          <a:cs typeface="Arial" pitchFamily="34" charset="0"/>
                        </a:rPr>
                        <a:t>Ngắn</a:t>
                      </a:r>
                      <a:endParaRPr lang="en-US" sz="1600">
                        <a:solidFill>
                          <a:schemeClr val="tx1"/>
                        </a:solidFill>
                        <a:latin typeface="Arial" pitchFamily="34" charset="0"/>
                        <a:ea typeface="Calibri"/>
                        <a:cs typeface="Arial" pitchFamily="34" charset="0"/>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endParaRPr lang="en-US" sz="160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endParaRPr lang="en-US" sz="1600" dirty="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endParaRPr lang="en-US" sz="1600" dirty="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r>
            </a:tbl>
          </a:graphicData>
        </a:graphic>
      </p:graphicFrame>
      <p:sp>
        <p:nvSpPr>
          <p:cNvPr id="62" name="TextBox 61"/>
          <p:cNvSpPr txBox="1"/>
          <p:nvPr/>
        </p:nvSpPr>
        <p:spPr>
          <a:xfrm>
            <a:off x="4572000" y="957698"/>
            <a:ext cx="4572000" cy="584775"/>
          </a:xfrm>
          <a:prstGeom prst="rect">
            <a:avLst/>
          </a:prstGeom>
          <a:noFill/>
        </p:spPr>
        <p:txBody>
          <a:bodyPr wrap="square" rtlCol="0">
            <a:spAutoFit/>
          </a:bodyPr>
          <a:lstStyle/>
          <a:p>
            <a:r>
              <a:rPr lang="en-US" sz="1600" b="1" dirty="0" smtClean="0">
                <a:latin typeface="Arial" pitchFamily="34" charset="0"/>
                <a:cs typeface="Arial" pitchFamily="34" charset="0"/>
              </a:rPr>
              <a:t>         với  2 con lắc và hoàn thành phiếu học tập 2: </a:t>
            </a:r>
            <a:endParaRPr lang="en-US" sz="1600" b="1" dirty="0">
              <a:latin typeface="Arial" pitchFamily="34" charset="0"/>
              <a:cs typeface="Arial" pitchFamily="34" charset="0"/>
            </a:endParaRPr>
          </a:p>
        </p:txBody>
      </p:sp>
      <p:sp>
        <p:nvSpPr>
          <p:cNvPr id="13" name="Rectangle 1"/>
          <p:cNvSpPr>
            <a:spLocks noChangeArrowheads="1"/>
          </p:cNvSpPr>
          <p:nvPr/>
        </p:nvSpPr>
        <p:spPr bwMode="auto">
          <a:xfrm>
            <a:off x="5715008" y="2071678"/>
            <a:ext cx="207170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PHIẾU HỌC TẬP 2</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Box 13"/>
          <p:cNvSpPr txBox="1"/>
          <p:nvPr/>
        </p:nvSpPr>
        <p:spPr>
          <a:xfrm>
            <a:off x="5923633" y="3876264"/>
            <a:ext cx="720069" cy="338554"/>
          </a:xfrm>
          <a:prstGeom prst="rect">
            <a:avLst/>
          </a:prstGeom>
          <a:noFill/>
        </p:spPr>
        <p:txBody>
          <a:bodyPr wrap="none" rtlCol="0">
            <a:spAutoFit/>
          </a:bodyPr>
          <a:lstStyle/>
          <a:p>
            <a:r>
              <a:rPr lang="en-US" sz="1600" b="1" dirty="0" smtClean="0">
                <a:solidFill>
                  <a:srgbClr val="FF0000"/>
                </a:solidFill>
                <a:latin typeface="Arial" pitchFamily="34" charset="0"/>
                <a:ea typeface="Calibri"/>
                <a:cs typeface="Arial" pitchFamily="34" charset="0"/>
              </a:rPr>
              <a:t>chậm</a:t>
            </a:r>
            <a:endParaRPr lang="en-US" sz="1600" b="1" dirty="0">
              <a:solidFill>
                <a:srgbClr val="FF0000"/>
              </a:solidFill>
              <a:latin typeface="Arial" pitchFamily="34" charset="0"/>
              <a:ea typeface="Calibri"/>
              <a:cs typeface="Arial" pitchFamily="34" charset="0"/>
            </a:endParaRPr>
          </a:p>
        </p:txBody>
      </p:sp>
      <p:sp>
        <p:nvSpPr>
          <p:cNvPr id="15" name="TextBox 14"/>
          <p:cNvSpPr txBox="1"/>
          <p:nvPr/>
        </p:nvSpPr>
        <p:spPr>
          <a:xfrm>
            <a:off x="5786446" y="4286256"/>
            <a:ext cx="798617" cy="338554"/>
          </a:xfrm>
          <a:prstGeom prst="rect">
            <a:avLst/>
          </a:prstGeom>
          <a:noFill/>
        </p:spPr>
        <p:txBody>
          <a:bodyPr wrap="none" rtlCol="0">
            <a:spAutoFit/>
          </a:bodyPr>
          <a:lstStyle/>
          <a:p>
            <a:r>
              <a:rPr lang="en-US" sz="1600" b="1" dirty="0" smtClean="0">
                <a:solidFill>
                  <a:srgbClr val="FF0000"/>
                </a:solidFill>
                <a:latin typeface="Arial" pitchFamily="34" charset="0"/>
                <a:ea typeface="Calibri"/>
                <a:cs typeface="Arial" pitchFamily="34" charset="0"/>
              </a:rPr>
              <a:t>nhanh</a:t>
            </a:r>
            <a:endParaRPr lang="en-US" sz="1600" b="1" dirty="0">
              <a:solidFill>
                <a:srgbClr val="FF0000"/>
              </a:solidFill>
              <a:latin typeface="Arial" pitchFamily="34" charset="0"/>
              <a:ea typeface="Calibri"/>
              <a:cs typeface="Arial" pitchFamily="34" charset="0"/>
            </a:endParaRPr>
          </a:p>
        </p:txBody>
      </p:sp>
      <p:sp>
        <p:nvSpPr>
          <p:cNvPr id="18" name="TextBox 17"/>
          <p:cNvSpPr txBox="1"/>
          <p:nvPr/>
        </p:nvSpPr>
        <p:spPr>
          <a:xfrm>
            <a:off x="8028920" y="2571744"/>
            <a:ext cx="1000132" cy="1325491"/>
          </a:xfrm>
          <a:prstGeom prst="rect">
            <a:avLst/>
          </a:prstGeom>
          <a:noFill/>
        </p:spPr>
        <p:txBody>
          <a:bodyPr wrap="square" rtlCol="0">
            <a:spAutoFit/>
          </a:bodyPr>
          <a:lstStyle/>
          <a:p>
            <a:pPr algn="ctr">
              <a:lnSpc>
                <a:spcPct val="120000"/>
              </a:lnSpc>
              <a:spcBef>
                <a:spcPts val="200"/>
              </a:spcBef>
              <a:spcAft>
                <a:spcPts val="200"/>
              </a:spcAft>
            </a:pPr>
            <a:r>
              <a:rPr lang="en-US" sz="1600" b="1" dirty="0" smtClean="0">
                <a:solidFill>
                  <a:srgbClr val="C00000"/>
                </a:solidFill>
                <a:latin typeface="Arial" pitchFamily="34" charset="0"/>
                <a:ea typeface="Calibri"/>
                <a:cs typeface="Arial" pitchFamily="34" charset="0"/>
              </a:rPr>
              <a:t>Số dao động</a:t>
            </a:r>
            <a:endParaRPr lang="en-US" sz="1600" dirty="0" smtClean="0">
              <a:solidFill>
                <a:srgbClr val="C00000"/>
              </a:solidFill>
              <a:latin typeface="Arial" pitchFamily="34" charset="0"/>
              <a:ea typeface="Calibri"/>
              <a:cs typeface="Arial" pitchFamily="34" charset="0"/>
            </a:endParaRPr>
          </a:p>
          <a:p>
            <a:pPr algn="ctr">
              <a:lnSpc>
                <a:spcPct val="120000"/>
              </a:lnSpc>
              <a:spcBef>
                <a:spcPts val="200"/>
              </a:spcBef>
              <a:spcAft>
                <a:spcPts val="200"/>
              </a:spcAft>
            </a:pPr>
            <a:r>
              <a:rPr lang="en-US" sz="1600" b="1" dirty="0" smtClean="0">
                <a:solidFill>
                  <a:srgbClr val="C00000"/>
                </a:solidFill>
                <a:latin typeface="Arial" pitchFamily="34" charset="0"/>
                <a:ea typeface="Calibri"/>
                <a:cs typeface="Arial" pitchFamily="34" charset="0"/>
              </a:rPr>
              <a:t>trong 1 giây</a:t>
            </a:r>
            <a:endParaRPr lang="en-US" sz="1600" dirty="0" smtClean="0">
              <a:solidFill>
                <a:srgbClr val="C00000"/>
              </a:solidFill>
              <a:latin typeface="Arial" pitchFamily="34" charset="0"/>
              <a:ea typeface="Calibri"/>
              <a:cs typeface="Arial" pitchFamily="34" charset="0"/>
            </a:endParaRPr>
          </a:p>
        </p:txBody>
      </p:sp>
      <p:sp>
        <p:nvSpPr>
          <p:cNvPr id="19" name="TextBox 18"/>
          <p:cNvSpPr txBox="1"/>
          <p:nvPr/>
        </p:nvSpPr>
        <p:spPr>
          <a:xfrm>
            <a:off x="71406" y="3519074"/>
            <a:ext cx="3352969" cy="338554"/>
          </a:xfrm>
          <a:prstGeom prst="rect">
            <a:avLst/>
          </a:prstGeom>
          <a:noFill/>
        </p:spPr>
        <p:txBody>
          <a:bodyPr wrap="none" rtlCol="0">
            <a:spAutoFit/>
          </a:bodyPr>
          <a:lstStyle/>
          <a:p>
            <a:r>
              <a:rPr lang="en-US" sz="1600" b="1" dirty="0" smtClean="0">
                <a:latin typeface="Arial" pitchFamily="34" charset="0"/>
                <a:cs typeface="Arial" pitchFamily="34" charset="0"/>
              </a:rPr>
              <a:t>- Là số dao động trong một giây.</a:t>
            </a:r>
          </a:p>
        </p:txBody>
      </p:sp>
      <p:sp>
        <p:nvSpPr>
          <p:cNvPr id="20" name="TextBox 19"/>
          <p:cNvSpPr txBox="1"/>
          <p:nvPr/>
        </p:nvSpPr>
        <p:spPr>
          <a:xfrm>
            <a:off x="71406" y="4429132"/>
            <a:ext cx="3818674" cy="338554"/>
          </a:xfrm>
          <a:prstGeom prst="rect">
            <a:avLst/>
          </a:prstGeom>
          <a:noFill/>
        </p:spPr>
        <p:txBody>
          <a:bodyPr wrap="none" rtlCol="0">
            <a:spAutoFit/>
          </a:bodyPr>
          <a:lstStyle/>
          <a:p>
            <a:r>
              <a:rPr lang="en-US" sz="1600" b="1" dirty="0" smtClean="0">
                <a:latin typeface="Arial" pitchFamily="34" charset="0"/>
                <a:cs typeface="Arial" pitchFamily="34" charset="0"/>
              </a:rPr>
              <a:t>- Đơn vị của tần số là Héc, kí hiệu Hz.</a:t>
            </a:r>
          </a:p>
        </p:txBody>
      </p:sp>
      <p:sp>
        <p:nvSpPr>
          <p:cNvPr id="21" name="Notched Right Arrow 20"/>
          <p:cNvSpPr/>
          <p:nvPr/>
        </p:nvSpPr>
        <p:spPr>
          <a:xfrm>
            <a:off x="4572000" y="4857760"/>
            <a:ext cx="214314" cy="142876"/>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714876" y="4733520"/>
            <a:ext cx="4570482" cy="338554"/>
          </a:xfrm>
          <a:prstGeom prst="rect">
            <a:avLst/>
          </a:prstGeom>
          <a:noFill/>
        </p:spPr>
        <p:txBody>
          <a:bodyPr wrap="none" rtlCol="0">
            <a:spAutoFit/>
          </a:bodyPr>
          <a:lstStyle/>
          <a:p>
            <a:r>
              <a:rPr lang="en-US" sz="1600" b="1" dirty="0" smtClean="0">
                <a:latin typeface="Arial" pitchFamily="34" charset="0"/>
                <a:cs typeface="Arial" pitchFamily="34" charset="0"/>
              </a:rPr>
              <a:t>- Tần số dao động của con lắc dài là:         Hz</a:t>
            </a:r>
          </a:p>
        </p:txBody>
      </p:sp>
      <p:sp>
        <p:nvSpPr>
          <p:cNvPr id="23" name="TextBox 22"/>
          <p:cNvSpPr txBox="1"/>
          <p:nvPr/>
        </p:nvSpPr>
        <p:spPr>
          <a:xfrm>
            <a:off x="4714876" y="5072074"/>
            <a:ext cx="4570482" cy="338554"/>
          </a:xfrm>
          <a:prstGeom prst="rect">
            <a:avLst/>
          </a:prstGeom>
          <a:noFill/>
        </p:spPr>
        <p:txBody>
          <a:bodyPr wrap="none" rtlCol="0">
            <a:spAutoFit/>
          </a:bodyPr>
          <a:lstStyle/>
          <a:p>
            <a:r>
              <a:rPr lang="en-US" sz="1600" b="1" dirty="0" smtClean="0">
                <a:latin typeface="Arial" pitchFamily="34" charset="0"/>
                <a:cs typeface="Arial" pitchFamily="34" charset="0"/>
              </a:rPr>
              <a:t>- Tần số dao động của con lắc dài là:         Hz</a:t>
            </a:r>
          </a:p>
        </p:txBody>
      </p:sp>
      <p:sp>
        <p:nvSpPr>
          <p:cNvPr id="24" name="Notched Right Arrow 23"/>
          <p:cNvSpPr/>
          <p:nvPr/>
        </p:nvSpPr>
        <p:spPr>
          <a:xfrm>
            <a:off x="0" y="4793086"/>
            <a:ext cx="214314" cy="142876"/>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76844" y="4702184"/>
            <a:ext cx="4395156"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Vật </a:t>
            </a:r>
            <a:r>
              <a:rPr lang="en-US" sz="1600" b="1" dirty="0" smtClean="0">
                <a:solidFill>
                  <a:srgbClr val="C00000"/>
                </a:solidFill>
                <a:latin typeface="Arial" pitchFamily="34" charset="0"/>
                <a:cs typeface="Arial" pitchFamily="34" charset="0"/>
              </a:rPr>
              <a:t>dao động nhanh </a:t>
            </a:r>
            <a:r>
              <a:rPr lang="en-US" sz="1600" b="1" dirty="0" smtClean="0">
                <a:latin typeface="Arial" pitchFamily="34" charset="0"/>
                <a:cs typeface="Arial" pitchFamily="34" charset="0"/>
              </a:rPr>
              <a:t>thì </a:t>
            </a:r>
            <a:r>
              <a:rPr lang="en-US" sz="1600" b="1" dirty="0" smtClean="0">
                <a:solidFill>
                  <a:srgbClr val="C00000"/>
                </a:solidFill>
                <a:latin typeface="Arial" pitchFamily="34" charset="0"/>
                <a:cs typeface="Arial" pitchFamily="34" charset="0"/>
              </a:rPr>
              <a:t>tần số lớn </a:t>
            </a:r>
            <a:r>
              <a:rPr lang="en-US" sz="1600" b="1" dirty="0" smtClean="0">
                <a:latin typeface="Arial" pitchFamily="34" charset="0"/>
                <a:cs typeface="Arial" pitchFamily="34" charset="0"/>
              </a:rPr>
              <a:t>và ngược lại</a:t>
            </a:r>
          </a:p>
        </p:txBody>
      </p:sp>
      <p:grpSp>
        <p:nvGrpSpPr>
          <p:cNvPr id="50" name="Group 49"/>
          <p:cNvGrpSpPr/>
          <p:nvPr/>
        </p:nvGrpSpPr>
        <p:grpSpPr>
          <a:xfrm>
            <a:off x="214282" y="3850864"/>
            <a:ext cx="4174438" cy="649706"/>
            <a:chOff x="239682" y="4975236"/>
            <a:chExt cx="4174438" cy="649706"/>
          </a:xfrm>
        </p:grpSpPr>
        <p:sp>
          <p:nvSpPr>
            <p:cNvPr id="41" name="TextBox 40"/>
            <p:cNvSpPr txBox="1"/>
            <p:nvPr/>
          </p:nvSpPr>
          <p:spPr>
            <a:xfrm>
              <a:off x="239682" y="5118112"/>
              <a:ext cx="1080745" cy="338554"/>
            </a:xfrm>
            <a:prstGeom prst="rect">
              <a:avLst/>
            </a:prstGeom>
            <a:noFill/>
          </p:spPr>
          <p:txBody>
            <a:bodyPr wrap="none" rtlCol="0">
              <a:spAutoFit/>
            </a:bodyPr>
            <a:lstStyle/>
            <a:p>
              <a:r>
                <a:rPr lang="en-US" sz="1600" b="1" dirty="0" smtClean="0">
                  <a:latin typeface="Arial" pitchFamily="34" charset="0"/>
                  <a:cs typeface="Arial" pitchFamily="34" charset="0"/>
                </a:rPr>
                <a:t>Tần số = </a:t>
              </a:r>
            </a:p>
          </p:txBody>
        </p:sp>
        <p:sp>
          <p:nvSpPr>
            <p:cNvPr id="43" name="TextBox 42"/>
            <p:cNvSpPr txBox="1"/>
            <p:nvPr/>
          </p:nvSpPr>
          <p:spPr>
            <a:xfrm>
              <a:off x="1860726" y="4975236"/>
              <a:ext cx="1425390" cy="338554"/>
            </a:xfrm>
            <a:prstGeom prst="rect">
              <a:avLst/>
            </a:prstGeom>
            <a:noFill/>
          </p:spPr>
          <p:txBody>
            <a:bodyPr wrap="none" rtlCol="0">
              <a:spAutoFit/>
            </a:bodyPr>
            <a:lstStyle/>
            <a:p>
              <a:r>
                <a:rPr lang="en-US" sz="1600" b="1" dirty="0" smtClean="0">
                  <a:latin typeface="Arial" pitchFamily="34" charset="0"/>
                  <a:cs typeface="Arial" pitchFamily="34" charset="0"/>
                </a:rPr>
                <a:t>Số dao động</a:t>
              </a:r>
            </a:p>
          </p:txBody>
        </p:sp>
        <p:sp>
          <p:nvSpPr>
            <p:cNvPr id="44" name="TextBox 43"/>
            <p:cNvSpPr txBox="1"/>
            <p:nvPr/>
          </p:nvSpPr>
          <p:spPr>
            <a:xfrm>
              <a:off x="1071538" y="5286388"/>
              <a:ext cx="3342582" cy="338554"/>
            </a:xfrm>
            <a:prstGeom prst="rect">
              <a:avLst/>
            </a:prstGeom>
            <a:noFill/>
          </p:spPr>
          <p:txBody>
            <a:bodyPr wrap="none" rtlCol="0">
              <a:spAutoFit/>
            </a:bodyPr>
            <a:lstStyle/>
            <a:p>
              <a:r>
                <a:rPr lang="en-US" sz="1600" b="1" dirty="0" smtClean="0">
                  <a:latin typeface="Arial" pitchFamily="34" charset="0"/>
                  <a:cs typeface="Arial" pitchFamily="34" charset="0"/>
                </a:rPr>
                <a:t>Thời gian thực hiện dao động(</a:t>
              </a:r>
              <a:r>
                <a:rPr lang="en-US" sz="1600" b="1" dirty="0" smtClean="0">
                  <a:solidFill>
                    <a:srgbClr val="C00000"/>
                  </a:solidFill>
                  <a:latin typeface="Arial" pitchFamily="34" charset="0"/>
                  <a:cs typeface="Arial" pitchFamily="34" charset="0"/>
                </a:rPr>
                <a:t>s</a:t>
              </a:r>
              <a:r>
                <a:rPr lang="en-US" sz="1600" b="1" dirty="0" smtClean="0">
                  <a:latin typeface="Arial" pitchFamily="34" charset="0"/>
                  <a:cs typeface="Arial" pitchFamily="34" charset="0"/>
                </a:rPr>
                <a:t>)</a:t>
              </a:r>
            </a:p>
          </p:txBody>
        </p:sp>
        <p:cxnSp>
          <p:nvCxnSpPr>
            <p:cNvPr id="46" name="Straight Connector 45"/>
            <p:cNvCxnSpPr/>
            <p:nvPr/>
          </p:nvCxnSpPr>
          <p:spPr>
            <a:xfrm>
              <a:off x="1214414" y="5286388"/>
              <a:ext cx="3143272" cy="2495"/>
            </a:xfrm>
            <a:prstGeom prst="line">
              <a:avLst/>
            </a:prstGeom>
          </p:spPr>
          <p:style>
            <a:lnRef idx="1">
              <a:schemeClr val="accent1"/>
            </a:lnRef>
            <a:fillRef idx="0">
              <a:schemeClr val="accent1"/>
            </a:fillRef>
            <a:effectRef idx="0">
              <a:schemeClr val="accent1"/>
            </a:effectRef>
            <a:fontRef idx="minor">
              <a:schemeClr val="tx1"/>
            </a:fontRef>
          </p:style>
        </p:cxnSp>
      </p:grpSp>
    </p:spTree>
    <p:controls>
      <mc:AlternateContent xmlns:mc="http://schemas.openxmlformats.org/markup-compatibility/2006">
        <mc:Choice xmlns:v="urn:schemas-microsoft-com:vml" Requires="v">
          <p:control spid="15362" name="TextBox3" r:id="rId2" imgW="800280" imgH="314280"/>
        </mc:Choice>
        <mc:Fallback>
          <p:control name="TextBox3" r:id="rId2" imgW="800280" imgH="314280">
            <p:pic>
              <p:nvPicPr>
                <p:cNvPr id="0" name="TextBox3"/>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7150100" y="3894138"/>
                  <a:ext cx="796925" cy="309562"/>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5363" name="TextBox1" r:id="rId3" imgW="800280" imgH="314280"/>
        </mc:Choice>
        <mc:Fallback>
          <p:control name="TextBox1" r:id="rId3" imgW="800280" imgH="314280">
            <p:pic>
              <p:nvPicPr>
                <p:cNvPr id="0" name="TextBox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7164388" y="4289425"/>
                  <a:ext cx="796925" cy="309563"/>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5364" name="TextBox2" r:id="rId4" imgW="800280" imgH="314280"/>
        </mc:Choice>
        <mc:Fallback>
          <p:control name="TextBox2" r:id="rId4" imgW="800280" imgH="314280">
            <p:pic>
              <p:nvPicPr>
                <p:cNvPr id="0" name="TextBox2"/>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096250" y="3883025"/>
                  <a:ext cx="796925" cy="309563"/>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5365" name="TextBox4" r:id="rId5" imgW="800280" imgH="314280"/>
        </mc:Choice>
        <mc:Fallback>
          <p:control name="TextBox4" r:id="rId5" imgW="800280" imgH="314280">
            <p:pic>
              <p:nvPicPr>
                <p:cNvPr id="0" name="TextBox4"/>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096250" y="4264025"/>
                  <a:ext cx="796925" cy="309563"/>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5366" name="TextBox5" r:id="rId6" imgW="428760" imgH="314280"/>
        </mc:Choice>
        <mc:Fallback>
          <p:control name="TextBox5" r:id="rId6" imgW="428760" imgH="314280">
            <p:pic>
              <p:nvPicPr>
                <p:cNvPr id="0" name="TextBox5"/>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388350" y="4724400"/>
                  <a:ext cx="431800" cy="309563"/>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5367" name="TextBox6" r:id="rId7" imgW="428760" imgH="314280"/>
        </mc:Choice>
        <mc:Fallback>
          <p:control name="TextBox6" r:id="rId7" imgW="428760" imgH="314280">
            <p:pic>
              <p:nvPicPr>
                <p:cNvPr id="0" name="TextBox6"/>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388350" y="5059363"/>
                  <a:ext cx="431800" cy="309562"/>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left)">
                                      <p:cBhvr>
                                        <p:cTn id="15" dur="5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par>
                                <p:cTn id="30" presetID="3" presetClass="emph" presetSubtype="2" repeatCount="indefinite" fill="hold" grpId="1" nodeType="withEffect">
                                  <p:stCondLst>
                                    <p:cond delay="0"/>
                                  </p:stCondLst>
                                  <p:endCondLst>
                                    <p:cond evt="onNext" delay="0">
                                      <p:tgtEl>
                                        <p:sldTgt/>
                                      </p:tgtEl>
                                    </p:cond>
                                  </p:endCondLst>
                                  <p:childTnLst>
                                    <p:animClr clrSpc="rgb" dir="cw">
                                      <p:cBhvr override="childStyle">
                                        <p:cTn id="31" dur="1000" fill="hold"/>
                                        <p:tgtEl>
                                          <p:spTgt spid="18"/>
                                        </p:tgtEl>
                                        <p:attrNameLst>
                                          <p:attrName>style.color</p:attrName>
                                        </p:attrNameLst>
                                      </p:cBhvr>
                                      <p:to>
                                        <a:schemeClr val="hlink"/>
                                      </p:to>
                                    </p:animClr>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left)">
                                      <p:cBhvr>
                                        <p:cTn id="46" dur="500"/>
                                        <p:tgtEl>
                                          <p:spTgt spid="5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left)">
                                      <p:cBhvr>
                                        <p:cTn id="56" dur="500"/>
                                        <p:tgtEl>
                                          <p:spTgt spid="21"/>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left)">
                                      <p:cBhvr>
                                        <p:cTn id="60" dur="500"/>
                                        <p:tgtEl>
                                          <p:spTgt spid="22"/>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ipe(left)">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left)">
                                      <p:cBhvr>
                                        <p:cTn id="7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2" grpId="0"/>
      <p:bldP spid="13" grpId="0"/>
      <p:bldP spid="14" grpId="0"/>
      <p:bldP spid="15" grpId="0"/>
      <p:bldP spid="18" grpId="0"/>
      <p:bldP spid="18" grpId="1"/>
      <p:bldP spid="19" grpId="0"/>
      <p:bldP spid="20" grpId="0"/>
      <p:bldP spid="21" grpId="0" animBg="1"/>
      <p:bldP spid="22" grpId="0"/>
      <p:bldP spid="23" grpId="0"/>
      <p:bldP spid="24" grpId="0" animBg="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2"/>
          <p:cNvSpPr>
            <a:spLocks noChangeArrowheads="1"/>
          </p:cNvSpPr>
          <p:nvPr/>
        </p:nvSpPr>
        <p:spPr bwMode="auto">
          <a:xfrm>
            <a:off x="0" y="1"/>
            <a:ext cx="9144000" cy="760095"/>
          </a:xfrm>
          <a:prstGeom prst="plaque">
            <a:avLst>
              <a:gd name="adj" fmla="val 16667"/>
            </a:avLst>
          </a:prstGeom>
          <a:gradFill rotWithShape="1">
            <a:gsLst>
              <a:gs pos="0">
                <a:srgbClr val="002F2F"/>
              </a:gs>
              <a:gs pos="100000">
                <a:srgbClr val="006666"/>
              </a:gs>
            </a:gsLst>
            <a:path path="shape">
              <a:fillToRect l="50000" t="50000" r="50000" b="50000"/>
            </a:path>
          </a:gradFill>
          <a:ln w="9525">
            <a:solidFill>
              <a:srgbClr val="FF9933"/>
            </a:solidFill>
            <a:miter lim="800000"/>
            <a:headEnd/>
            <a:tailEnd/>
          </a:ln>
          <a:effectLst/>
        </p:spPr>
        <p:txBody>
          <a:bodyPr wrap="square">
            <a:spAutoFit/>
          </a:bodyPr>
          <a:lstStyle/>
          <a:p>
            <a:pPr algn="ctr"/>
            <a:r>
              <a:rPr lang="en-US" altLang="en-US" sz="1600" b="1" dirty="0" smtClean="0">
                <a:solidFill>
                  <a:srgbClr val="FFFF00"/>
                </a:solidFill>
                <a:latin typeface="Arial" pitchFamily="34" charset="0"/>
                <a:cs typeface="Arial" pitchFamily="34" charset="0"/>
              </a:rPr>
              <a:t> CHỦ ĐỀ 5: ÂM THANH</a:t>
            </a:r>
          </a:p>
          <a:p>
            <a:pPr algn="ctr"/>
            <a:r>
              <a:rPr lang="en-US" sz="1600" b="1" dirty="0" smtClean="0">
                <a:solidFill>
                  <a:srgbClr val="FFFF00"/>
                </a:solidFill>
                <a:latin typeface="Arial" pitchFamily="34" charset="0"/>
                <a:cs typeface="Arial" pitchFamily="34" charset="0"/>
              </a:rPr>
              <a:t>                      BÀI 10: BIÊN ĐỘ,  TẦN SỐ, ĐỘ TO VÀ ĐỘ CAO CỦA ÂM</a:t>
            </a:r>
            <a:endParaRPr lang="en-US" sz="1600" b="1" dirty="0">
              <a:solidFill>
                <a:srgbClr val="FFFF00"/>
              </a:solidFill>
              <a:latin typeface="Arial" pitchFamily="34" charset="0"/>
              <a:cs typeface="Arial" pitchFamily="34" charset="0"/>
            </a:endParaRPr>
          </a:p>
        </p:txBody>
      </p:sp>
      <p:cxnSp>
        <p:nvCxnSpPr>
          <p:cNvPr id="10" name="Straight Connector 9"/>
          <p:cNvCxnSpPr>
            <a:stCxn id="4" idx="2"/>
          </p:cNvCxnSpPr>
          <p:nvPr/>
        </p:nvCxnSpPr>
        <p:spPr>
          <a:xfrm rot="5400000">
            <a:off x="1523048" y="3809048"/>
            <a:ext cx="6097904" cy="1588"/>
          </a:xfrm>
          <a:prstGeom prst="line">
            <a:avLst/>
          </a:prstGeom>
          <a:ln w="25400" cmpd="sng">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849" y="785794"/>
            <a:ext cx="3127651" cy="338554"/>
          </a:xfrm>
          <a:prstGeom prst="rect">
            <a:avLst/>
          </a:prstGeom>
          <a:noFill/>
        </p:spPr>
        <p:txBody>
          <a:bodyPr wrap="none" rtlCol="0">
            <a:spAutoFit/>
          </a:bodyPr>
          <a:lstStyle/>
          <a:p>
            <a:r>
              <a:rPr lang="en-US" sz="1600" b="1" dirty="0" smtClean="0">
                <a:latin typeface="Arial" pitchFamily="34" charset="0"/>
                <a:cs typeface="Arial" pitchFamily="34" charset="0"/>
              </a:rPr>
              <a:t>I/ </a:t>
            </a:r>
            <a:r>
              <a:rPr lang="nl-NL" sz="1600" b="1" dirty="0" smtClean="0">
                <a:latin typeface="Arial" pitchFamily="34" charset="0"/>
                <a:cs typeface="Arial" pitchFamily="34" charset="0"/>
              </a:rPr>
              <a:t>BIÊN ĐỘ VÀ ĐỘ TO CỦA ÂM</a:t>
            </a:r>
            <a:endParaRPr lang="en-US" sz="1600" dirty="0">
              <a:latin typeface="Arial" pitchFamily="34" charset="0"/>
              <a:cs typeface="Arial" pitchFamily="34" charset="0"/>
            </a:endParaRPr>
          </a:p>
        </p:txBody>
      </p:sp>
      <p:sp>
        <p:nvSpPr>
          <p:cNvPr id="9" name="TextBox 8"/>
          <p:cNvSpPr txBox="1"/>
          <p:nvPr/>
        </p:nvSpPr>
        <p:spPr>
          <a:xfrm>
            <a:off x="1" y="1142984"/>
            <a:ext cx="4572000"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1. Biên độ dao động là độ lệch lớn nhất của   vật dao động so với vị trí cân bằng.</a:t>
            </a:r>
          </a:p>
        </p:txBody>
      </p:sp>
      <p:sp>
        <p:nvSpPr>
          <p:cNvPr id="16" name="TextBox 15"/>
          <p:cNvSpPr txBox="1"/>
          <p:nvPr/>
        </p:nvSpPr>
        <p:spPr>
          <a:xfrm>
            <a:off x="-32" y="1701216"/>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to của âm:</a:t>
            </a:r>
          </a:p>
        </p:txBody>
      </p:sp>
      <p:sp>
        <p:nvSpPr>
          <p:cNvPr id="17" name="TextBox 16"/>
          <p:cNvSpPr txBox="1"/>
          <p:nvPr/>
        </p:nvSpPr>
        <p:spPr>
          <a:xfrm>
            <a:off x="71406" y="2000240"/>
            <a:ext cx="4500562" cy="1077218"/>
          </a:xfrm>
          <a:prstGeom prst="rect">
            <a:avLst/>
          </a:prstGeom>
          <a:noFill/>
        </p:spPr>
        <p:txBody>
          <a:bodyPr wrap="square" rtlCol="0">
            <a:spAutoFit/>
          </a:bodyPr>
          <a:lstStyle/>
          <a:p>
            <a:pPr algn="just"/>
            <a:r>
              <a:rPr lang="en-US" sz="1600" b="1" dirty="0" smtClean="0">
                <a:latin typeface="Arial" pitchFamily="34" charset="0"/>
                <a:cs typeface="Arial" pitchFamily="34" charset="0"/>
              </a:rPr>
              <a:t>- Dao động càng </a:t>
            </a:r>
            <a:r>
              <a:rPr lang="en-US" sz="1600" b="1" dirty="0" smtClean="0">
                <a:solidFill>
                  <a:srgbClr val="FF0000"/>
                </a:solidFill>
                <a:latin typeface="Arial" pitchFamily="34" charset="0"/>
                <a:cs typeface="Arial" pitchFamily="34" charset="0"/>
              </a:rPr>
              <a:t>mạnh</a:t>
            </a:r>
            <a:r>
              <a:rPr lang="en-US" sz="1600" b="1" dirty="0" smtClean="0">
                <a:latin typeface="Arial" pitchFamily="34" charset="0"/>
                <a:cs typeface="Arial" pitchFamily="34" charset="0"/>
              </a:rPr>
              <a:t>, biên độ dao động của vật phát ra âm </a:t>
            </a:r>
            <a:r>
              <a:rPr lang="en-US" sz="1600" b="1" dirty="0" smtClean="0">
                <a:solidFill>
                  <a:srgbClr val="FF0000"/>
                </a:solidFill>
                <a:latin typeface="Arial" pitchFamily="34" charset="0"/>
                <a:cs typeface="Arial" pitchFamily="34" charset="0"/>
              </a:rPr>
              <a:t>càng lớn </a:t>
            </a:r>
            <a:r>
              <a:rPr lang="en-US" sz="1600" b="1" dirty="0" smtClean="0">
                <a:latin typeface="Arial" pitchFamily="34" charset="0"/>
                <a:cs typeface="Arial" pitchFamily="34" charset="0"/>
              </a:rPr>
              <a:t>, âm </a:t>
            </a:r>
            <a:r>
              <a:rPr lang="en-US" sz="1600" b="1" dirty="0" smtClean="0">
                <a:solidFill>
                  <a:srgbClr val="FF0000"/>
                </a:solidFill>
                <a:latin typeface="Arial" pitchFamily="34" charset="0"/>
                <a:cs typeface="Arial" pitchFamily="34" charset="0"/>
              </a:rPr>
              <a:t>càng to</a:t>
            </a:r>
          </a:p>
          <a:p>
            <a:pPr algn="just"/>
            <a:r>
              <a:rPr lang="en-US" sz="1600" b="1" dirty="0" smtClean="0">
                <a:latin typeface="Arial" pitchFamily="34" charset="0"/>
                <a:cs typeface="Arial" pitchFamily="34" charset="0"/>
              </a:rPr>
              <a:t>- Dao động càng </a:t>
            </a:r>
            <a:r>
              <a:rPr lang="en-US" sz="1600" b="1" dirty="0" smtClean="0">
                <a:solidFill>
                  <a:schemeClr val="tx2"/>
                </a:solidFill>
                <a:latin typeface="Arial" pitchFamily="34" charset="0"/>
                <a:cs typeface="Arial" pitchFamily="34" charset="0"/>
              </a:rPr>
              <a:t>yếu</a:t>
            </a:r>
            <a:r>
              <a:rPr lang="en-US" sz="1600" b="1" dirty="0" smtClean="0">
                <a:latin typeface="Arial" pitchFamily="34" charset="0"/>
                <a:cs typeface="Arial" pitchFamily="34" charset="0"/>
              </a:rPr>
              <a:t>, biên độ dao động của vật phát ra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a:t>
            </a:r>
          </a:p>
        </p:txBody>
      </p:sp>
      <p:sp>
        <p:nvSpPr>
          <p:cNvPr id="8" name="TextBox 7"/>
          <p:cNvSpPr txBox="1"/>
          <p:nvPr/>
        </p:nvSpPr>
        <p:spPr>
          <a:xfrm>
            <a:off x="-42442" y="3019008"/>
            <a:ext cx="3278846" cy="338554"/>
          </a:xfrm>
          <a:prstGeom prst="rect">
            <a:avLst/>
          </a:prstGeom>
          <a:noFill/>
        </p:spPr>
        <p:txBody>
          <a:bodyPr wrap="none" rtlCol="0">
            <a:spAutoFit/>
          </a:bodyPr>
          <a:lstStyle/>
          <a:p>
            <a:r>
              <a:rPr lang="en-US" sz="1600" b="1" dirty="0" smtClean="0">
                <a:latin typeface="Arial" pitchFamily="34" charset="0"/>
                <a:cs typeface="Arial" pitchFamily="34" charset="0"/>
              </a:rPr>
              <a:t>II/ </a:t>
            </a:r>
            <a:r>
              <a:rPr lang="nl-NL" sz="1600" b="1" dirty="0" smtClean="0">
                <a:latin typeface="Arial" pitchFamily="34" charset="0"/>
                <a:cs typeface="Arial" pitchFamily="34" charset="0"/>
              </a:rPr>
              <a:t>TẦN SỐ VÀ ĐỘ CAO CỦA ÂM</a:t>
            </a:r>
            <a:endParaRPr lang="en-US" sz="1600" b="1" dirty="0">
              <a:latin typeface="Arial" pitchFamily="34" charset="0"/>
              <a:cs typeface="Arial" pitchFamily="34" charset="0"/>
            </a:endParaRPr>
          </a:p>
        </p:txBody>
      </p:sp>
      <p:sp>
        <p:nvSpPr>
          <p:cNvPr id="11" name="TextBox 10"/>
          <p:cNvSpPr txBox="1"/>
          <p:nvPr/>
        </p:nvSpPr>
        <p:spPr>
          <a:xfrm>
            <a:off x="-32" y="3275732"/>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1. Tần số:</a:t>
            </a:r>
          </a:p>
        </p:txBody>
      </p:sp>
      <p:sp>
        <p:nvSpPr>
          <p:cNvPr id="19" name="TextBox 18"/>
          <p:cNvSpPr txBox="1"/>
          <p:nvPr/>
        </p:nvSpPr>
        <p:spPr>
          <a:xfrm>
            <a:off x="71406" y="3519074"/>
            <a:ext cx="3352969" cy="338554"/>
          </a:xfrm>
          <a:prstGeom prst="rect">
            <a:avLst/>
          </a:prstGeom>
          <a:noFill/>
        </p:spPr>
        <p:txBody>
          <a:bodyPr wrap="none" rtlCol="0">
            <a:spAutoFit/>
          </a:bodyPr>
          <a:lstStyle/>
          <a:p>
            <a:r>
              <a:rPr lang="en-US" sz="1600" b="1" dirty="0" smtClean="0">
                <a:latin typeface="Arial" pitchFamily="34" charset="0"/>
                <a:cs typeface="Arial" pitchFamily="34" charset="0"/>
              </a:rPr>
              <a:t>- Là số dao động trong một giây.</a:t>
            </a:r>
          </a:p>
        </p:txBody>
      </p:sp>
      <p:sp>
        <p:nvSpPr>
          <p:cNvPr id="26" name="TextBox 25"/>
          <p:cNvSpPr txBox="1"/>
          <p:nvPr/>
        </p:nvSpPr>
        <p:spPr>
          <a:xfrm>
            <a:off x="4533932" y="785794"/>
            <a:ext cx="4572000" cy="830997"/>
          </a:xfrm>
          <a:prstGeom prst="rect">
            <a:avLst/>
          </a:prstGeom>
          <a:noFill/>
        </p:spPr>
        <p:txBody>
          <a:bodyPr wrap="square" rtlCol="0">
            <a:spAutoFit/>
          </a:bodyPr>
          <a:lstStyle/>
          <a:p>
            <a:pPr algn="just"/>
            <a:r>
              <a:rPr lang="en-US" sz="1600" b="1" dirty="0" smtClean="0">
                <a:latin typeface="Arial" pitchFamily="34" charset="0"/>
                <a:cs typeface="Arial" pitchFamily="34" charset="0"/>
              </a:rPr>
              <a:t>Câu hỏi 1:  Trái tim của một người đập 72 lần trong một phút. Trái tim của người này đập với tần số bao nhiêu?</a:t>
            </a:r>
          </a:p>
        </p:txBody>
      </p:sp>
      <p:sp>
        <p:nvSpPr>
          <p:cNvPr id="27" name="TextBox 26"/>
          <p:cNvSpPr txBox="1"/>
          <p:nvPr/>
        </p:nvSpPr>
        <p:spPr>
          <a:xfrm>
            <a:off x="4643470" y="2071678"/>
            <a:ext cx="2428860" cy="338554"/>
          </a:xfrm>
          <a:prstGeom prst="rect">
            <a:avLst/>
          </a:prstGeom>
          <a:noFill/>
        </p:spPr>
        <p:txBody>
          <a:bodyPr wrap="square" rtlCol="0">
            <a:spAutoFit/>
          </a:bodyPr>
          <a:lstStyle/>
          <a:p>
            <a:r>
              <a:rPr lang="en-US" sz="1600" b="1" dirty="0" smtClean="0">
                <a:latin typeface="Arial" pitchFamily="34" charset="0"/>
                <a:cs typeface="Arial" pitchFamily="34" charset="0"/>
              </a:rPr>
              <a:t> </a:t>
            </a:r>
            <a:r>
              <a:rPr lang="vi-VN" sz="1600" b="1" dirty="0" smtClean="0">
                <a:latin typeface="Arial" pitchFamily="34" charset="0"/>
                <a:cs typeface="Arial" pitchFamily="34" charset="0"/>
              </a:rPr>
              <a:t>Đổi: 1 phút = 60 giây.</a:t>
            </a:r>
            <a:endParaRPr lang="en-US" sz="1600" b="1" dirty="0" smtClean="0">
              <a:latin typeface="Arial" pitchFamily="34" charset="0"/>
              <a:cs typeface="Arial" pitchFamily="34" charset="0"/>
            </a:endParaRPr>
          </a:p>
        </p:txBody>
      </p:sp>
      <p:sp>
        <p:nvSpPr>
          <p:cNvPr id="28" name="TextBox 27"/>
          <p:cNvSpPr txBox="1"/>
          <p:nvPr/>
        </p:nvSpPr>
        <p:spPr>
          <a:xfrm>
            <a:off x="71406" y="4429132"/>
            <a:ext cx="3818674" cy="338554"/>
          </a:xfrm>
          <a:prstGeom prst="rect">
            <a:avLst/>
          </a:prstGeom>
          <a:noFill/>
        </p:spPr>
        <p:txBody>
          <a:bodyPr wrap="none" rtlCol="0">
            <a:spAutoFit/>
          </a:bodyPr>
          <a:lstStyle/>
          <a:p>
            <a:r>
              <a:rPr lang="en-US" sz="1600" b="1" dirty="0" smtClean="0">
                <a:latin typeface="Arial" pitchFamily="34" charset="0"/>
                <a:cs typeface="Arial" pitchFamily="34" charset="0"/>
              </a:rPr>
              <a:t>- Đơn vị của tần số là Héc, kí hiệu Hz.</a:t>
            </a:r>
          </a:p>
        </p:txBody>
      </p:sp>
      <p:sp>
        <p:nvSpPr>
          <p:cNvPr id="29" name="Notched Right Arrow 28"/>
          <p:cNvSpPr/>
          <p:nvPr/>
        </p:nvSpPr>
        <p:spPr>
          <a:xfrm>
            <a:off x="0" y="4793086"/>
            <a:ext cx="214314" cy="142876"/>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76844" y="4702184"/>
            <a:ext cx="4395156"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Vật </a:t>
            </a:r>
            <a:r>
              <a:rPr lang="en-US" sz="1600" b="1" dirty="0" smtClean="0">
                <a:solidFill>
                  <a:srgbClr val="C00000"/>
                </a:solidFill>
                <a:latin typeface="Arial" pitchFamily="34" charset="0"/>
                <a:cs typeface="Arial" pitchFamily="34" charset="0"/>
              </a:rPr>
              <a:t>dao động nhanh </a:t>
            </a:r>
            <a:r>
              <a:rPr lang="en-US" sz="1600" b="1" dirty="0" smtClean="0">
                <a:latin typeface="Arial" pitchFamily="34" charset="0"/>
                <a:cs typeface="Arial" pitchFamily="34" charset="0"/>
              </a:rPr>
              <a:t>thì </a:t>
            </a:r>
            <a:r>
              <a:rPr lang="en-US" sz="1600" b="1" dirty="0" smtClean="0">
                <a:solidFill>
                  <a:srgbClr val="C00000"/>
                </a:solidFill>
                <a:latin typeface="Arial" pitchFamily="34" charset="0"/>
                <a:cs typeface="Arial" pitchFamily="34" charset="0"/>
              </a:rPr>
              <a:t>tần số lớn </a:t>
            </a:r>
            <a:r>
              <a:rPr lang="en-US" sz="1600" b="1" dirty="0" smtClean="0">
                <a:latin typeface="Arial" pitchFamily="34" charset="0"/>
                <a:cs typeface="Arial" pitchFamily="34" charset="0"/>
              </a:rPr>
              <a:t>và ngược lại</a:t>
            </a:r>
          </a:p>
        </p:txBody>
      </p:sp>
      <p:grpSp>
        <p:nvGrpSpPr>
          <p:cNvPr id="31" name="Group 30"/>
          <p:cNvGrpSpPr/>
          <p:nvPr/>
        </p:nvGrpSpPr>
        <p:grpSpPr>
          <a:xfrm>
            <a:off x="214282" y="3850864"/>
            <a:ext cx="4174438" cy="649706"/>
            <a:chOff x="239682" y="4975236"/>
            <a:chExt cx="4174438" cy="649706"/>
          </a:xfrm>
        </p:grpSpPr>
        <p:sp>
          <p:nvSpPr>
            <p:cNvPr id="32" name="TextBox 31"/>
            <p:cNvSpPr txBox="1"/>
            <p:nvPr/>
          </p:nvSpPr>
          <p:spPr>
            <a:xfrm>
              <a:off x="239682" y="5118112"/>
              <a:ext cx="1080745" cy="338554"/>
            </a:xfrm>
            <a:prstGeom prst="rect">
              <a:avLst/>
            </a:prstGeom>
            <a:noFill/>
          </p:spPr>
          <p:txBody>
            <a:bodyPr wrap="none" rtlCol="0">
              <a:spAutoFit/>
            </a:bodyPr>
            <a:lstStyle/>
            <a:p>
              <a:r>
                <a:rPr lang="en-US" sz="1600" b="1" dirty="0" smtClean="0">
                  <a:latin typeface="Arial" pitchFamily="34" charset="0"/>
                  <a:cs typeface="Arial" pitchFamily="34" charset="0"/>
                </a:rPr>
                <a:t>Tần số = </a:t>
              </a:r>
            </a:p>
          </p:txBody>
        </p:sp>
        <p:sp>
          <p:nvSpPr>
            <p:cNvPr id="33" name="TextBox 32"/>
            <p:cNvSpPr txBox="1"/>
            <p:nvPr/>
          </p:nvSpPr>
          <p:spPr>
            <a:xfrm>
              <a:off x="1860726" y="4975236"/>
              <a:ext cx="1425390" cy="338554"/>
            </a:xfrm>
            <a:prstGeom prst="rect">
              <a:avLst/>
            </a:prstGeom>
            <a:noFill/>
          </p:spPr>
          <p:txBody>
            <a:bodyPr wrap="none" rtlCol="0">
              <a:spAutoFit/>
            </a:bodyPr>
            <a:lstStyle/>
            <a:p>
              <a:r>
                <a:rPr lang="en-US" sz="1600" b="1" dirty="0" smtClean="0">
                  <a:latin typeface="Arial" pitchFamily="34" charset="0"/>
                  <a:cs typeface="Arial" pitchFamily="34" charset="0"/>
                </a:rPr>
                <a:t>Số dao động</a:t>
              </a:r>
            </a:p>
          </p:txBody>
        </p:sp>
        <p:sp>
          <p:nvSpPr>
            <p:cNvPr id="34" name="TextBox 33"/>
            <p:cNvSpPr txBox="1"/>
            <p:nvPr/>
          </p:nvSpPr>
          <p:spPr>
            <a:xfrm>
              <a:off x="1071538" y="5286388"/>
              <a:ext cx="3342582" cy="338554"/>
            </a:xfrm>
            <a:prstGeom prst="rect">
              <a:avLst/>
            </a:prstGeom>
            <a:noFill/>
          </p:spPr>
          <p:txBody>
            <a:bodyPr wrap="none" rtlCol="0">
              <a:spAutoFit/>
            </a:bodyPr>
            <a:lstStyle/>
            <a:p>
              <a:r>
                <a:rPr lang="en-US" sz="1600" b="1" dirty="0" smtClean="0">
                  <a:latin typeface="Arial" pitchFamily="34" charset="0"/>
                  <a:cs typeface="Arial" pitchFamily="34" charset="0"/>
                </a:rPr>
                <a:t>Thời gian thực hiện dao động(</a:t>
              </a:r>
              <a:r>
                <a:rPr lang="en-US" sz="1600" b="1" dirty="0" smtClean="0">
                  <a:solidFill>
                    <a:srgbClr val="C00000"/>
                  </a:solidFill>
                  <a:latin typeface="Arial" pitchFamily="34" charset="0"/>
                  <a:cs typeface="Arial" pitchFamily="34" charset="0"/>
                </a:rPr>
                <a:t>s</a:t>
              </a:r>
              <a:r>
                <a:rPr lang="en-US" sz="1600" b="1" dirty="0" smtClean="0">
                  <a:latin typeface="Arial" pitchFamily="34" charset="0"/>
                  <a:cs typeface="Arial" pitchFamily="34" charset="0"/>
                </a:rPr>
                <a:t>)</a:t>
              </a:r>
            </a:p>
          </p:txBody>
        </p:sp>
        <p:cxnSp>
          <p:nvCxnSpPr>
            <p:cNvPr id="35" name="Straight Connector 34"/>
            <p:cNvCxnSpPr/>
            <p:nvPr/>
          </p:nvCxnSpPr>
          <p:spPr>
            <a:xfrm>
              <a:off x="1214414" y="5286388"/>
              <a:ext cx="3143272" cy="2495"/>
            </a:xfrm>
            <a:prstGeom prst="line">
              <a:avLst/>
            </a:prstGeom>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4572000" y="2415597"/>
            <a:ext cx="3571900" cy="584775"/>
          </a:xfrm>
          <a:prstGeom prst="rect">
            <a:avLst/>
          </a:prstGeom>
          <a:noFill/>
        </p:spPr>
        <p:txBody>
          <a:bodyPr wrap="square" rtlCol="0">
            <a:spAutoFit/>
          </a:bodyPr>
          <a:lstStyle/>
          <a:p>
            <a:r>
              <a:rPr lang="en-US" sz="1600" b="1" dirty="0" smtClean="0">
                <a:latin typeface="Arial" pitchFamily="34" charset="0"/>
                <a:cs typeface="Arial" pitchFamily="34" charset="0"/>
              </a:rPr>
              <a:t> </a:t>
            </a:r>
            <a:r>
              <a:rPr lang="vi-VN" sz="1600" b="1" dirty="0" smtClean="0">
                <a:latin typeface="Arial" pitchFamily="34" charset="0"/>
                <a:cs typeface="Arial" pitchFamily="34" charset="0"/>
              </a:rPr>
              <a:t>Tần số dao động </a:t>
            </a:r>
            <a:r>
              <a:rPr lang="en-US" sz="1600" b="1" dirty="0" smtClean="0">
                <a:latin typeface="Arial" pitchFamily="34" charset="0"/>
                <a:cs typeface="Arial" pitchFamily="34" charset="0"/>
              </a:rPr>
              <a:t>của trái tim là:</a:t>
            </a:r>
          </a:p>
          <a:p>
            <a:r>
              <a:rPr lang="en-US" sz="1600" b="1" dirty="0" smtClean="0">
                <a:latin typeface="Arial" pitchFamily="34" charset="0"/>
                <a:cs typeface="Arial" pitchFamily="34" charset="0"/>
              </a:rPr>
              <a:t>            </a:t>
            </a:r>
            <a:r>
              <a:rPr lang="vi-VN" sz="1600" b="1" dirty="0" smtClean="0">
                <a:latin typeface="Arial" pitchFamily="34" charset="0"/>
                <a:cs typeface="Arial" pitchFamily="34" charset="0"/>
              </a:rPr>
              <a:t>72 : 60 = 1,2 Hz</a:t>
            </a:r>
            <a:endParaRPr lang="en-US" sz="1600" b="1" dirty="0" smtClean="0">
              <a:latin typeface="Arial" pitchFamily="34" charset="0"/>
              <a:cs typeface="Arial" pitchFamily="34" charset="0"/>
            </a:endParaRPr>
          </a:p>
        </p:txBody>
      </p:sp>
      <p:sp>
        <p:nvSpPr>
          <p:cNvPr id="37" name="TextBox 36"/>
          <p:cNvSpPr txBox="1"/>
          <p:nvPr/>
        </p:nvSpPr>
        <p:spPr>
          <a:xfrm>
            <a:off x="4572000" y="2928934"/>
            <a:ext cx="4572000" cy="338554"/>
          </a:xfrm>
          <a:prstGeom prst="rect">
            <a:avLst/>
          </a:prstGeom>
          <a:noFill/>
        </p:spPr>
        <p:txBody>
          <a:bodyPr wrap="square" rtlCol="0">
            <a:spAutoFit/>
          </a:bodyPr>
          <a:lstStyle/>
          <a:p>
            <a:r>
              <a:rPr lang="vi-VN" sz="1600" b="1" dirty="0" smtClean="0">
                <a:latin typeface="Arial" pitchFamily="34" charset="0"/>
                <a:cs typeface="Arial" pitchFamily="34" charset="0"/>
              </a:rPr>
              <a:t>Vậy trái tim người này đập với tần số 1,2 Hz.</a:t>
            </a:r>
            <a:endParaRPr lang="en-US" sz="1600" b="1" dirty="0" smtClean="0">
              <a:latin typeface="Arial" pitchFamily="34" charset="0"/>
              <a:cs typeface="Arial" pitchFamily="34" charset="0"/>
            </a:endParaRPr>
          </a:p>
        </p:txBody>
      </p:sp>
      <p:sp>
        <p:nvSpPr>
          <p:cNvPr id="38" name="TextBox 37"/>
          <p:cNvSpPr txBox="1"/>
          <p:nvPr/>
        </p:nvSpPr>
        <p:spPr>
          <a:xfrm>
            <a:off x="6429388" y="1714488"/>
            <a:ext cx="633386" cy="338554"/>
          </a:xfrm>
          <a:prstGeom prst="rect">
            <a:avLst/>
          </a:prstGeom>
          <a:noFill/>
        </p:spPr>
        <p:txBody>
          <a:bodyPr wrap="square" rtlCol="0">
            <a:spAutoFit/>
          </a:bodyPr>
          <a:lstStyle/>
          <a:p>
            <a:r>
              <a:rPr lang="en-US" sz="1600" b="1" u="sng" dirty="0" smtClean="0">
                <a:latin typeface="Arial" pitchFamily="34" charset="0"/>
                <a:cs typeface="Arial" pitchFamily="34" charset="0"/>
              </a:rPr>
              <a:t> Giải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2"/>
          <p:cNvSpPr>
            <a:spLocks noChangeArrowheads="1"/>
          </p:cNvSpPr>
          <p:nvPr/>
        </p:nvSpPr>
        <p:spPr bwMode="auto">
          <a:xfrm>
            <a:off x="0" y="1"/>
            <a:ext cx="9144000" cy="760095"/>
          </a:xfrm>
          <a:prstGeom prst="plaque">
            <a:avLst>
              <a:gd name="adj" fmla="val 16667"/>
            </a:avLst>
          </a:prstGeom>
          <a:gradFill rotWithShape="1">
            <a:gsLst>
              <a:gs pos="0">
                <a:srgbClr val="002F2F"/>
              </a:gs>
              <a:gs pos="100000">
                <a:srgbClr val="006666"/>
              </a:gs>
            </a:gsLst>
            <a:path path="shape">
              <a:fillToRect l="50000" t="50000" r="50000" b="50000"/>
            </a:path>
          </a:gradFill>
          <a:ln w="9525">
            <a:solidFill>
              <a:srgbClr val="FF9933"/>
            </a:solidFill>
            <a:miter lim="800000"/>
            <a:headEnd/>
            <a:tailEnd/>
          </a:ln>
          <a:effectLst/>
        </p:spPr>
        <p:txBody>
          <a:bodyPr wrap="square">
            <a:spAutoFit/>
          </a:bodyPr>
          <a:lstStyle/>
          <a:p>
            <a:pPr algn="ctr"/>
            <a:r>
              <a:rPr lang="en-US" altLang="en-US" sz="1600" b="1" dirty="0" smtClean="0">
                <a:solidFill>
                  <a:srgbClr val="FFFF00"/>
                </a:solidFill>
                <a:latin typeface="Arial" pitchFamily="34" charset="0"/>
                <a:cs typeface="Arial" pitchFamily="34" charset="0"/>
              </a:rPr>
              <a:t> CHỦ ĐỀ 5: ÂM THANH</a:t>
            </a:r>
          </a:p>
          <a:p>
            <a:pPr algn="ctr"/>
            <a:r>
              <a:rPr lang="en-US" sz="1600" b="1" dirty="0" smtClean="0">
                <a:solidFill>
                  <a:srgbClr val="FFFF00"/>
                </a:solidFill>
                <a:latin typeface="Arial" pitchFamily="34" charset="0"/>
                <a:cs typeface="Arial" pitchFamily="34" charset="0"/>
              </a:rPr>
              <a:t>                      BÀI 10: BIÊN ĐỘ,  TẦN SỐ, ĐỘ TO VÀ ĐỘ CAO CỦA ÂM</a:t>
            </a:r>
            <a:endParaRPr lang="en-US" sz="1600" b="1" dirty="0">
              <a:solidFill>
                <a:srgbClr val="FFFF00"/>
              </a:solidFill>
              <a:latin typeface="Arial" pitchFamily="34" charset="0"/>
              <a:cs typeface="Arial" pitchFamily="34" charset="0"/>
            </a:endParaRPr>
          </a:p>
        </p:txBody>
      </p:sp>
      <p:cxnSp>
        <p:nvCxnSpPr>
          <p:cNvPr id="10" name="Straight Connector 9"/>
          <p:cNvCxnSpPr>
            <a:stCxn id="4" idx="2"/>
          </p:cNvCxnSpPr>
          <p:nvPr/>
        </p:nvCxnSpPr>
        <p:spPr>
          <a:xfrm rot="5400000">
            <a:off x="1523048" y="3809048"/>
            <a:ext cx="6097904" cy="1588"/>
          </a:xfrm>
          <a:prstGeom prst="line">
            <a:avLst/>
          </a:prstGeom>
          <a:ln w="25400" cmpd="sng">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849" y="785794"/>
            <a:ext cx="3127651" cy="338554"/>
          </a:xfrm>
          <a:prstGeom prst="rect">
            <a:avLst/>
          </a:prstGeom>
          <a:noFill/>
        </p:spPr>
        <p:txBody>
          <a:bodyPr wrap="none" rtlCol="0">
            <a:spAutoFit/>
          </a:bodyPr>
          <a:lstStyle/>
          <a:p>
            <a:r>
              <a:rPr lang="en-US" sz="1600" b="1" dirty="0" smtClean="0">
                <a:latin typeface="Arial" pitchFamily="34" charset="0"/>
                <a:cs typeface="Arial" pitchFamily="34" charset="0"/>
              </a:rPr>
              <a:t>I/ </a:t>
            </a:r>
            <a:r>
              <a:rPr lang="nl-NL" sz="1600" b="1" dirty="0" smtClean="0">
                <a:latin typeface="Arial" pitchFamily="34" charset="0"/>
                <a:cs typeface="Arial" pitchFamily="34" charset="0"/>
              </a:rPr>
              <a:t>BIÊN ĐỘ VÀ ĐỘ TO CỦA ÂM</a:t>
            </a:r>
            <a:endParaRPr lang="en-US" sz="1600" dirty="0">
              <a:latin typeface="Arial" pitchFamily="34" charset="0"/>
              <a:cs typeface="Arial" pitchFamily="34" charset="0"/>
            </a:endParaRPr>
          </a:p>
        </p:txBody>
      </p:sp>
      <p:sp>
        <p:nvSpPr>
          <p:cNvPr id="9" name="TextBox 8"/>
          <p:cNvSpPr txBox="1"/>
          <p:nvPr/>
        </p:nvSpPr>
        <p:spPr>
          <a:xfrm>
            <a:off x="1" y="1142984"/>
            <a:ext cx="4572000"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1. Biên độ dao động là độ lệch lớn nhất của   vật dao động so với vị trí cân bằng.</a:t>
            </a:r>
          </a:p>
        </p:txBody>
      </p:sp>
      <p:sp>
        <p:nvSpPr>
          <p:cNvPr id="16" name="TextBox 15"/>
          <p:cNvSpPr txBox="1"/>
          <p:nvPr/>
        </p:nvSpPr>
        <p:spPr>
          <a:xfrm>
            <a:off x="-32" y="1701216"/>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to của âm:</a:t>
            </a:r>
          </a:p>
        </p:txBody>
      </p:sp>
      <p:sp>
        <p:nvSpPr>
          <p:cNvPr id="17" name="TextBox 16"/>
          <p:cNvSpPr txBox="1"/>
          <p:nvPr/>
        </p:nvSpPr>
        <p:spPr>
          <a:xfrm>
            <a:off x="71406" y="2000240"/>
            <a:ext cx="4500562" cy="1077218"/>
          </a:xfrm>
          <a:prstGeom prst="rect">
            <a:avLst/>
          </a:prstGeom>
          <a:noFill/>
        </p:spPr>
        <p:txBody>
          <a:bodyPr wrap="square" rtlCol="0">
            <a:spAutoFit/>
          </a:bodyPr>
          <a:lstStyle/>
          <a:p>
            <a:pPr algn="just"/>
            <a:r>
              <a:rPr lang="en-US" sz="1600" b="1" dirty="0" smtClean="0">
                <a:latin typeface="Arial" pitchFamily="34" charset="0"/>
                <a:cs typeface="Arial" pitchFamily="34" charset="0"/>
              </a:rPr>
              <a:t>- Dao động càng </a:t>
            </a:r>
            <a:r>
              <a:rPr lang="en-US" sz="1600" b="1" dirty="0" smtClean="0">
                <a:solidFill>
                  <a:srgbClr val="FF0000"/>
                </a:solidFill>
                <a:latin typeface="Arial" pitchFamily="34" charset="0"/>
                <a:cs typeface="Arial" pitchFamily="34" charset="0"/>
              </a:rPr>
              <a:t>mạnh</a:t>
            </a:r>
            <a:r>
              <a:rPr lang="en-US" sz="1600" b="1" dirty="0" smtClean="0">
                <a:latin typeface="Arial" pitchFamily="34" charset="0"/>
                <a:cs typeface="Arial" pitchFamily="34" charset="0"/>
              </a:rPr>
              <a:t>, biên độ dao động của vật phát ra âm </a:t>
            </a:r>
            <a:r>
              <a:rPr lang="en-US" sz="1600" b="1" dirty="0" smtClean="0">
                <a:solidFill>
                  <a:srgbClr val="FF0000"/>
                </a:solidFill>
                <a:latin typeface="Arial" pitchFamily="34" charset="0"/>
                <a:cs typeface="Arial" pitchFamily="34" charset="0"/>
              </a:rPr>
              <a:t>càng lớn </a:t>
            </a:r>
            <a:r>
              <a:rPr lang="en-US" sz="1600" b="1" dirty="0" smtClean="0">
                <a:latin typeface="Arial" pitchFamily="34" charset="0"/>
                <a:cs typeface="Arial" pitchFamily="34" charset="0"/>
              </a:rPr>
              <a:t>, âm </a:t>
            </a:r>
            <a:r>
              <a:rPr lang="en-US" sz="1600" b="1" dirty="0" smtClean="0">
                <a:solidFill>
                  <a:srgbClr val="FF0000"/>
                </a:solidFill>
                <a:latin typeface="Arial" pitchFamily="34" charset="0"/>
                <a:cs typeface="Arial" pitchFamily="34" charset="0"/>
              </a:rPr>
              <a:t>càng to</a:t>
            </a:r>
          </a:p>
          <a:p>
            <a:pPr algn="just"/>
            <a:r>
              <a:rPr lang="en-US" sz="1600" b="1" dirty="0" smtClean="0">
                <a:latin typeface="Arial" pitchFamily="34" charset="0"/>
                <a:cs typeface="Arial" pitchFamily="34" charset="0"/>
              </a:rPr>
              <a:t>- Dao động càng </a:t>
            </a:r>
            <a:r>
              <a:rPr lang="en-US" sz="1600" b="1" dirty="0" smtClean="0">
                <a:solidFill>
                  <a:schemeClr val="tx2"/>
                </a:solidFill>
                <a:latin typeface="Arial" pitchFamily="34" charset="0"/>
                <a:cs typeface="Arial" pitchFamily="34" charset="0"/>
              </a:rPr>
              <a:t>yếu</a:t>
            </a:r>
            <a:r>
              <a:rPr lang="en-US" sz="1600" b="1" dirty="0" smtClean="0">
                <a:latin typeface="Arial" pitchFamily="34" charset="0"/>
                <a:cs typeface="Arial" pitchFamily="34" charset="0"/>
              </a:rPr>
              <a:t>, biên độ dao động của vật phát ra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a:t>
            </a:r>
          </a:p>
        </p:txBody>
      </p:sp>
      <p:sp>
        <p:nvSpPr>
          <p:cNvPr id="8" name="TextBox 7"/>
          <p:cNvSpPr txBox="1"/>
          <p:nvPr/>
        </p:nvSpPr>
        <p:spPr>
          <a:xfrm>
            <a:off x="-42442" y="3019008"/>
            <a:ext cx="3278846" cy="338554"/>
          </a:xfrm>
          <a:prstGeom prst="rect">
            <a:avLst/>
          </a:prstGeom>
          <a:noFill/>
        </p:spPr>
        <p:txBody>
          <a:bodyPr wrap="none" rtlCol="0">
            <a:spAutoFit/>
          </a:bodyPr>
          <a:lstStyle/>
          <a:p>
            <a:r>
              <a:rPr lang="en-US" sz="1600" b="1" dirty="0" smtClean="0">
                <a:latin typeface="Arial" pitchFamily="34" charset="0"/>
                <a:cs typeface="Arial" pitchFamily="34" charset="0"/>
              </a:rPr>
              <a:t>II/ </a:t>
            </a:r>
            <a:r>
              <a:rPr lang="nl-NL" sz="1600" b="1" dirty="0" smtClean="0">
                <a:latin typeface="Arial" pitchFamily="34" charset="0"/>
                <a:cs typeface="Arial" pitchFamily="34" charset="0"/>
              </a:rPr>
              <a:t>TẦN SỐ VÀ ĐỘ CAO CỦA ÂM</a:t>
            </a:r>
            <a:endParaRPr lang="en-US" sz="1600" b="1" dirty="0">
              <a:latin typeface="Arial" pitchFamily="34" charset="0"/>
              <a:cs typeface="Arial" pitchFamily="34" charset="0"/>
            </a:endParaRPr>
          </a:p>
        </p:txBody>
      </p:sp>
      <p:sp>
        <p:nvSpPr>
          <p:cNvPr id="11" name="TextBox 10"/>
          <p:cNvSpPr txBox="1"/>
          <p:nvPr/>
        </p:nvSpPr>
        <p:spPr>
          <a:xfrm>
            <a:off x="-32" y="3275732"/>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1. Tần số:</a:t>
            </a:r>
          </a:p>
        </p:txBody>
      </p:sp>
      <p:sp>
        <p:nvSpPr>
          <p:cNvPr id="19" name="TextBox 18"/>
          <p:cNvSpPr txBox="1"/>
          <p:nvPr/>
        </p:nvSpPr>
        <p:spPr>
          <a:xfrm>
            <a:off x="71406" y="3519074"/>
            <a:ext cx="3352969" cy="338554"/>
          </a:xfrm>
          <a:prstGeom prst="rect">
            <a:avLst/>
          </a:prstGeom>
          <a:noFill/>
        </p:spPr>
        <p:txBody>
          <a:bodyPr wrap="none" rtlCol="0">
            <a:spAutoFit/>
          </a:bodyPr>
          <a:lstStyle/>
          <a:p>
            <a:r>
              <a:rPr lang="en-US" sz="1600" b="1" dirty="0" smtClean="0">
                <a:latin typeface="Arial" pitchFamily="34" charset="0"/>
                <a:cs typeface="Arial" pitchFamily="34" charset="0"/>
              </a:rPr>
              <a:t>- Là số dao động trong một giây.</a:t>
            </a:r>
          </a:p>
        </p:txBody>
      </p:sp>
      <p:sp>
        <p:nvSpPr>
          <p:cNvPr id="26" name="TextBox 25"/>
          <p:cNvSpPr txBox="1"/>
          <p:nvPr/>
        </p:nvSpPr>
        <p:spPr>
          <a:xfrm>
            <a:off x="4533932" y="785794"/>
            <a:ext cx="4572000" cy="830997"/>
          </a:xfrm>
          <a:prstGeom prst="rect">
            <a:avLst/>
          </a:prstGeom>
          <a:noFill/>
        </p:spPr>
        <p:txBody>
          <a:bodyPr wrap="square" rtlCol="0">
            <a:spAutoFit/>
          </a:bodyPr>
          <a:lstStyle/>
          <a:p>
            <a:pPr algn="just"/>
            <a:r>
              <a:rPr lang="en-US" sz="1600" b="1" dirty="0" smtClean="0">
                <a:latin typeface="Arial" pitchFamily="34" charset="0"/>
                <a:cs typeface="Arial" pitchFamily="34" charset="0"/>
              </a:rPr>
              <a:t>Câu hỏi 2: Nếu mặt trống dao động với tần số 100Hz thì nó thực hiện bao nhiêu dao động trong 1 phút?</a:t>
            </a:r>
          </a:p>
        </p:txBody>
      </p:sp>
      <p:sp>
        <p:nvSpPr>
          <p:cNvPr id="27" name="TextBox 26"/>
          <p:cNvSpPr txBox="1"/>
          <p:nvPr/>
        </p:nvSpPr>
        <p:spPr>
          <a:xfrm>
            <a:off x="4643470" y="3143248"/>
            <a:ext cx="2428860" cy="338554"/>
          </a:xfrm>
          <a:prstGeom prst="rect">
            <a:avLst/>
          </a:prstGeom>
          <a:noFill/>
        </p:spPr>
        <p:txBody>
          <a:bodyPr wrap="square" rtlCol="0">
            <a:spAutoFit/>
          </a:bodyPr>
          <a:lstStyle/>
          <a:p>
            <a:r>
              <a:rPr lang="en-US" sz="1600" b="1" dirty="0" smtClean="0">
                <a:latin typeface="Arial" pitchFamily="34" charset="0"/>
                <a:cs typeface="Arial" pitchFamily="34" charset="0"/>
              </a:rPr>
              <a:t> </a:t>
            </a:r>
            <a:r>
              <a:rPr lang="vi-VN" sz="1600" b="1" dirty="0" smtClean="0">
                <a:latin typeface="Arial" pitchFamily="34" charset="0"/>
                <a:cs typeface="Arial" pitchFamily="34" charset="0"/>
              </a:rPr>
              <a:t>Đổi: 1 phút = 60 giây.</a:t>
            </a:r>
            <a:endParaRPr lang="en-US" sz="1600" b="1" dirty="0" smtClean="0">
              <a:latin typeface="Arial" pitchFamily="34" charset="0"/>
              <a:cs typeface="Arial" pitchFamily="34" charset="0"/>
            </a:endParaRPr>
          </a:p>
        </p:txBody>
      </p:sp>
      <p:sp>
        <p:nvSpPr>
          <p:cNvPr id="28" name="TextBox 27"/>
          <p:cNvSpPr txBox="1"/>
          <p:nvPr/>
        </p:nvSpPr>
        <p:spPr>
          <a:xfrm>
            <a:off x="71406" y="4429132"/>
            <a:ext cx="3818674" cy="338554"/>
          </a:xfrm>
          <a:prstGeom prst="rect">
            <a:avLst/>
          </a:prstGeom>
          <a:noFill/>
        </p:spPr>
        <p:txBody>
          <a:bodyPr wrap="none" rtlCol="0">
            <a:spAutoFit/>
          </a:bodyPr>
          <a:lstStyle/>
          <a:p>
            <a:r>
              <a:rPr lang="en-US" sz="1600" b="1" dirty="0" smtClean="0">
                <a:latin typeface="Arial" pitchFamily="34" charset="0"/>
                <a:cs typeface="Arial" pitchFamily="34" charset="0"/>
              </a:rPr>
              <a:t>- Đơn vị của tần số là Héc, kí hiệu Hz.</a:t>
            </a:r>
          </a:p>
        </p:txBody>
      </p:sp>
      <p:sp>
        <p:nvSpPr>
          <p:cNvPr id="29" name="Notched Right Arrow 28"/>
          <p:cNvSpPr/>
          <p:nvPr/>
        </p:nvSpPr>
        <p:spPr>
          <a:xfrm>
            <a:off x="0" y="4793086"/>
            <a:ext cx="214314" cy="142876"/>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76844" y="4702184"/>
            <a:ext cx="4395156"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Vật </a:t>
            </a:r>
            <a:r>
              <a:rPr lang="en-US" sz="1600" b="1" dirty="0" smtClean="0">
                <a:solidFill>
                  <a:srgbClr val="C00000"/>
                </a:solidFill>
                <a:latin typeface="Arial" pitchFamily="34" charset="0"/>
                <a:cs typeface="Arial" pitchFamily="34" charset="0"/>
              </a:rPr>
              <a:t>dao động nhanh </a:t>
            </a:r>
            <a:r>
              <a:rPr lang="en-US" sz="1600" b="1" dirty="0" smtClean="0">
                <a:latin typeface="Arial" pitchFamily="34" charset="0"/>
                <a:cs typeface="Arial" pitchFamily="34" charset="0"/>
              </a:rPr>
              <a:t>thì </a:t>
            </a:r>
            <a:r>
              <a:rPr lang="en-US" sz="1600" b="1" dirty="0" smtClean="0">
                <a:solidFill>
                  <a:srgbClr val="C00000"/>
                </a:solidFill>
                <a:latin typeface="Arial" pitchFamily="34" charset="0"/>
                <a:cs typeface="Arial" pitchFamily="34" charset="0"/>
              </a:rPr>
              <a:t>tần số lớn </a:t>
            </a:r>
            <a:r>
              <a:rPr lang="en-US" sz="1600" b="1" dirty="0" smtClean="0">
                <a:latin typeface="Arial" pitchFamily="34" charset="0"/>
                <a:cs typeface="Arial" pitchFamily="34" charset="0"/>
              </a:rPr>
              <a:t>và ngược lại</a:t>
            </a:r>
          </a:p>
        </p:txBody>
      </p:sp>
      <p:grpSp>
        <p:nvGrpSpPr>
          <p:cNvPr id="2" name="Group 30"/>
          <p:cNvGrpSpPr/>
          <p:nvPr/>
        </p:nvGrpSpPr>
        <p:grpSpPr>
          <a:xfrm>
            <a:off x="214282" y="3850864"/>
            <a:ext cx="4174438" cy="649706"/>
            <a:chOff x="239682" y="4975236"/>
            <a:chExt cx="4174438" cy="649706"/>
          </a:xfrm>
        </p:grpSpPr>
        <p:sp>
          <p:nvSpPr>
            <p:cNvPr id="32" name="TextBox 31"/>
            <p:cNvSpPr txBox="1"/>
            <p:nvPr/>
          </p:nvSpPr>
          <p:spPr>
            <a:xfrm>
              <a:off x="239682" y="5118112"/>
              <a:ext cx="1080745" cy="338554"/>
            </a:xfrm>
            <a:prstGeom prst="rect">
              <a:avLst/>
            </a:prstGeom>
            <a:noFill/>
          </p:spPr>
          <p:txBody>
            <a:bodyPr wrap="none" rtlCol="0">
              <a:spAutoFit/>
            </a:bodyPr>
            <a:lstStyle/>
            <a:p>
              <a:r>
                <a:rPr lang="en-US" sz="1600" b="1" dirty="0" smtClean="0">
                  <a:latin typeface="Arial" pitchFamily="34" charset="0"/>
                  <a:cs typeface="Arial" pitchFamily="34" charset="0"/>
                </a:rPr>
                <a:t>Tần số = </a:t>
              </a:r>
            </a:p>
          </p:txBody>
        </p:sp>
        <p:sp>
          <p:nvSpPr>
            <p:cNvPr id="33" name="TextBox 32"/>
            <p:cNvSpPr txBox="1"/>
            <p:nvPr/>
          </p:nvSpPr>
          <p:spPr>
            <a:xfrm>
              <a:off x="1860726" y="4975236"/>
              <a:ext cx="1425390" cy="338554"/>
            </a:xfrm>
            <a:prstGeom prst="rect">
              <a:avLst/>
            </a:prstGeom>
            <a:noFill/>
          </p:spPr>
          <p:txBody>
            <a:bodyPr wrap="none" rtlCol="0">
              <a:spAutoFit/>
            </a:bodyPr>
            <a:lstStyle/>
            <a:p>
              <a:r>
                <a:rPr lang="en-US" sz="1600" b="1" dirty="0" smtClean="0">
                  <a:latin typeface="Arial" pitchFamily="34" charset="0"/>
                  <a:cs typeface="Arial" pitchFamily="34" charset="0"/>
                </a:rPr>
                <a:t>Số dao động</a:t>
              </a:r>
            </a:p>
          </p:txBody>
        </p:sp>
        <p:sp>
          <p:nvSpPr>
            <p:cNvPr id="34" name="TextBox 33"/>
            <p:cNvSpPr txBox="1"/>
            <p:nvPr/>
          </p:nvSpPr>
          <p:spPr>
            <a:xfrm>
              <a:off x="1071538" y="5286388"/>
              <a:ext cx="3342582" cy="338554"/>
            </a:xfrm>
            <a:prstGeom prst="rect">
              <a:avLst/>
            </a:prstGeom>
            <a:noFill/>
          </p:spPr>
          <p:txBody>
            <a:bodyPr wrap="none" rtlCol="0">
              <a:spAutoFit/>
            </a:bodyPr>
            <a:lstStyle/>
            <a:p>
              <a:r>
                <a:rPr lang="en-US" sz="1600" b="1" dirty="0" smtClean="0">
                  <a:latin typeface="Arial" pitchFamily="34" charset="0"/>
                  <a:cs typeface="Arial" pitchFamily="34" charset="0"/>
                </a:rPr>
                <a:t>Thời gian thực hiện dao động(</a:t>
              </a:r>
              <a:r>
                <a:rPr lang="en-US" sz="1600" b="1" dirty="0" smtClean="0">
                  <a:solidFill>
                    <a:srgbClr val="C00000"/>
                  </a:solidFill>
                  <a:latin typeface="Arial" pitchFamily="34" charset="0"/>
                  <a:cs typeface="Arial" pitchFamily="34" charset="0"/>
                </a:rPr>
                <a:t>s</a:t>
              </a:r>
              <a:r>
                <a:rPr lang="en-US" sz="1600" b="1" dirty="0" smtClean="0">
                  <a:latin typeface="Arial" pitchFamily="34" charset="0"/>
                  <a:cs typeface="Arial" pitchFamily="34" charset="0"/>
                </a:rPr>
                <a:t>)</a:t>
              </a:r>
            </a:p>
          </p:txBody>
        </p:sp>
        <p:cxnSp>
          <p:nvCxnSpPr>
            <p:cNvPr id="35" name="Straight Connector 34"/>
            <p:cNvCxnSpPr/>
            <p:nvPr/>
          </p:nvCxnSpPr>
          <p:spPr>
            <a:xfrm>
              <a:off x="1214414" y="5286388"/>
              <a:ext cx="3143272" cy="2495"/>
            </a:xfrm>
            <a:prstGeom prst="line">
              <a:avLst/>
            </a:prstGeom>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4572000" y="3487167"/>
            <a:ext cx="4572000"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 Số dao động mặt trống thực hiện trong 1 phút là:    100 x 60 = 1600 (dao động)</a:t>
            </a:r>
          </a:p>
        </p:txBody>
      </p:sp>
      <p:sp>
        <p:nvSpPr>
          <p:cNvPr id="37" name="TextBox 36"/>
          <p:cNvSpPr txBox="1"/>
          <p:nvPr/>
        </p:nvSpPr>
        <p:spPr>
          <a:xfrm>
            <a:off x="4572000" y="4071942"/>
            <a:ext cx="4572000" cy="584775"/>
          </a:xfrm>
          <a:prstGeom prst="rect">
            <a:avLst/>
          </a:prstGeom>
          <a:noFill/>
        </p:spPr>
        <p:txBody>
          <a:bodyPr wrap="square" rtlCol="0">
            <a:spAutoFit/>
          </a:bodyPr>
          <a:lstStyle/>
          <a:p>
            <a:pPr algn="just"/>
            <a:r>
              <a:rPr lang="vi-VN" sz="1600" b="1" dirty="0" smtClean="0">
                <a:latin typeface="Arial" pitchFamily="34" charset="0"/>
                <a:cs typeface="Arial" pitchFamily="34" charset="0"/>
              </a:rPr>
              <a:t>Vậy </a:t>
            </a:r>
            <a:r>
              <a:rPr lang="en-US" sz="1600" b="1" dirty="0" smtClean="0">
                <a:latin typeface="Arial" pitchFamily="34" charset="0"/>
                <a:cs typeface="Arial" pitchFamily="34" charset="0"/>
              </a:rPr>
              <a:t>mặt trống thực hiện 1600 dao động trong 1 phút</a:t>
            </a:r>
            <a:r>
              <a:rPr lang="vi-VN" sz="1600" b="1" dirty="0" smtClean="0">
                <a:latin typeface="Arial" pitchFamily="34" charset="0"/>
                <a:cs typeface="Arial" pitchFamily="34" charset="0"/>
              </a:rPr>
              <a:t>.</a:t>
            </a:r>
            <a:endParaRPr lang="en-US" sz="1600" b="1" dirty="0" smtClean="0">
              <a:latin typeface="Arial" pitchFamily="34" charset="0"/>
              <a:cs typeface="Arial" pitchFamily="34" charset="0"/>
            </a:endParaRPr>
          </a:p>
        </p:txBody>
      </p:sp>
      <p:sp>
        <p:nvSpPr>
          <p:cNvPr id="38" name="TextBox 37"/>
          <p:cNvSpPr txBox="1"/>
          <p:nvPr/>
        </p:nvSpPr>
        <p:spPr>
          <a:xfrm>
            <a:off x="6429388" y="2786058"/>
            <a:ext cx="633386" cy="338554"/>
          </a:xfrm>
          <a:prstGeom prst="rect">
            <a:avLst/>
          </a:prstGeom>
          <a:noFill/>
        </p:spPr>
        <p:txBody>
          <a:bodyPr wrap="square" rtlCol="0">
            <a:spAutoFit/>
          </a:bodyPr>
          <a:lstStyle/>
          <a:p>
            <a:r>
              <a:rPr lang="en-US" sz="1600" b="1" u="sng" dirty="0" smtClean="0">
                <a:latin typeface="Arial" pitchFamily="34" charset="0"/>
                <a:cs typeface="Arial" pitchFamily="34" charset="0"/>
              </a:rPr>
              <a:t> Giải</a:t>
            </a:r>
          </a:p>
        </p:txBody>
      </p:sp>
      <p:sp>
        <p:nvSpPr>
          <p:cNvPr id="25" name="TextBox 24"/>
          <p:cNvSpPr txBox="1"/>
          <p:nvPr/>
        </p:nvSpPr>
        <p:spPr>
          <a:xfrm>
            <a:off x="214282" y="3987804"/>
            <a:ext cx="960519" cy="338554"/>
          </a:xfrm>
          <a:prstGeom prst="rect">
            <a:avLst/>
          </a:prstGeom>
          <a:noFill/>
        </p:spPr>
        <p:txBody>
          <a:bodyPr wrap="none" rtlCol="0">
            <a:spAutoFit/>
          </a:bodyPr>
          <a:lstStyle/>
          <a:p>
            <a:r>
              <a:rPr lang="en-US" sz="1600" b="1" dirty="0" smtClean="0">
                <a:latin typeface="Arial" pitchFamily="34" charset="0"/>
                <a:cs typeface="Arial" pitchFamily="34" charset="0"/>
              </a:rPr>
              <a:t>Tần số  </a:t>
            </a:r>
          </a:p>
        </p:txBody>
      </p:sp>
      <p:sp>
        <p:nvSpPr>
          <p:cNvPr id="31" name="TextBox 30"/>
          <p:cNvSpPr txBox="1"/>
          <p:nvPr/>
        </p:nvSpPr>
        <p:spPr>
          <a:xfrm>
            <a:off x="1835326" y="3844928"/>
            <a:ext cx="1603324" cy="338554"/>
          </a:xfrm>
          <a:prstGeom prst="rect">
            <a:avLst/>
          </a:prstGeom>
          <a:noFill/>
        </p:spPr>
        <p:txBody>
          <a:bodyPr wrap="none" rtlCol="0">
            <a:spAutoFit/>
          </a:bodyPr>
          <a:lstStyle/>
          <a:p>
            <a:r>
              <a:rPr lang="en-US" sz="1600" b="1" dirty="0" smtClean="0">
                <a:latin typeface="Arial" pitchFamily="34" charset="0"/>
                <a:cs typeface="Arial" pitchFamily="34" charset="0"/>
              </a:rPr>
              <a:t>Số dao động =</a:t>
            </a:r>
          </a:p>
        </p:txBody>
      </p:sp>
      <p:sp>
        <p:nvSpPr>
          <p:cNvPr id="39" name="TextBox 38"/>
          <p:cNvSpPr txBox="1"/>
          <p:nvPr/>
        </p:nvSpPr>
        <p:spPr>
          <a:xfrm>
            <a:off x="7000892" y="1961569"/>
            <a:ext cx="2143108" cy="584775"/>
          </a:xfrm>
          <a:prstGeom prst="rect">
            <a:avLst/>
          </a:prstGeom>
          <a:noFill/>
        </p:spPr>
        <p:txBody>
          <a:bodyPr wrap="square" rtlCol="0">
            <a:spAutoFit/>
          </a:bodyPr>
          <a:lstStyle/>
          <a:p>
            <a:pPr algn="ctr"/>
            <a:r>
              <a:rPr lang="en-US" sz="1600" b="1" dirty="0" smtClean="0">
                <a:latin typeface="Arial" pitchFamily="34" charset="0"/>
                <a:cs typeface="Arial" pitchFamily="34" charset="0"/>
              </a:rPr>
              <a:t>Thời gian thực hiện dao động(</a:t>
            </a:r>
            <a:r>
              <a:rPr lang="en-US" sz="1600" b="1" dirty="0" smtClean="0">
                <a:solidFill>
                  <a:srgbClr val="C00000"/>
                </a:solidFill>
                <a:latin typeface="Arial" pitchFamily="34" charset="0"/>
                <a:cs typeface="Arial" pitchFamily="34" charset="0"/>
              </a:rPr>
              <a:t>s</a:t>
            </a:r>
            <a:r>
              <a:rPr lang="en-US" sz="1600" b="1" dirty="0" smtClean="0">
                <a:latin typeface="Arial" pitchFamily="34" charset="0"/>
                <a:cs typeface="Arial" pitchFamily="34" charset="0"/>
              </a:rPr>
              <a:t>)</a:t>
            </a:r>
          </a:p>
        </p:txBody>
      </p:sp>
      <p:sp>
        <p:nvSpPr>
          <p:cNvPr id="41" name="TextBox 40"/>
          <p:cNvSpPr txBox="1"/>
          <p:nvPr/>
        </p:nvSpPr>
        <p:spPr>
          <a:xfrm>
            <a:off x="6858016" y="1947438"/>
            <a:ext cx="298480" cy="338554"/>
          </a:xfrm>
          <a:prstGeom prst="rect">
            <a:avLst/>
          </a:prstGeom>
          <a:noFill/>
        </p:spPr>
        <p:txBody>
          <a:bodyPr wrap="none" rtlCol="0">
            <a:spAutoFit/>
          </a:bodyPr>
          <a:lstStyle/>
          <a:p>
            <a:r>
              <a:rPr lang="en-US" sz="1600" b="1" dirty="0" smtClean="0">
                <a:solidFill>
                  <a:srgbClr val="C00000"/>
                </a:solidFill>
                <a:latin typeface="Arial" pitchFamily="34" charset="0"/>
                <a:cs typeface="Arial" pitchFamily="34" charset="0"/>
              </a:rPr>
              <a:t>x</a:t>
            </a:r>
            <a:endParaRPr lang="en-US" sz="1600" b="1" dirty="0">
              <a:solidFill>
                <a:srgbClr val="C00000"/>
              </a:solidFill>
              <a:latin typeface="Arial" pitchFamily="34" charset="0"/>
              <a:cs typeface="Arial" pitchFamily="34" charset="0"/>
            </a:endParaRPr>
          </a:p>
        </p:txBody>
      </p:sp>
      <p:sp>
        <p:nvSpPr>
          <p:cNvPr id="42" name="Rounded Rectangle 41"/>
          <p:cNvSpPr/>
          <p:nvPr/>
        </p:nvSpPr>
        <p:spPr>
          <a:xfrm>
            <a:off x="4630738" y="1928802"/>
            <a:ext cx="4429124" cy="64294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par>
                          <p:cTn id="13" fill="hold">
                            <p:stCondLst>
                              <p:cond delay="500"/>
                            </p:stCondLst>
                            <p:childTnLst>
                              <p:par>
                                <p:cTn id="14" presetID="63" presetClass="path" presetSubtype="0" accel="50000" decel="50000" fill="hold" grpId="1" nodeType="afterEffect">
                                  <p:stCondLst>
                                    <p:cond delay="0"/>
                                  </p:stCondLst>
                                  <p:childTnLst>
                                    <p:animMotion origin="layout" path="M 1.94444E-6 4.81481E-6 L 0.29826 -0.27408 " pathEditMode="relative" rAng="0" ptsTypes="AA">
                                      <p:cBhvr>
                                        <p:cTn id="15" dur="2000" fill="hold"/>
                                        <p:tgtEl>
                                          <p:spTgt spid="31"/>
                                        </p:tgtEl>
                                        <p:attrNameLst>
                                          <p:attrName>ppt_x</p:attrName>
                                          <p:attrName>ppt_y</p:attrName>
                                        </p:attrNameLst>
                                      </p:cBhvr>
                                      <p:rCtr x="14900" y="-13700"/>
                                    </p:animMotion>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par>
                          <p:cTn id="21" fill="hold">
                            <p:stCondLst>
                              <p:cond delay="500"/>
                            </p:stCondLst>
                            <p:childTnLst>
                              <p:par>
                                <p:cTn id="22" presetID="63" presetClass="path" presetSubtype="0" accel="50000" decel="50000" fill="hold" grpId="1" nodeType="afterEffect">
                                  <p:stCondLst>
                                    <p:cond delay="0"/>
                                  </p:stCondLst>
                                  <p:childTnLst>
                                    <p:animMotion origin="layout" path="M 1.94444E-6 1.48148E-6 L 0.6368 -0.29491 " pathEditMode="relative" rAng="0" ptsTypes="AA">
                                      <p:cBhvr>
                                        <p:cTn id="23" dur="2000" fill="hold"/>
                                        <p:tgtEl>
                                          <p:spTgt spid="25"/>
                                        </p:tgtEl>
                                        <p:attrNameLst>
                                          <p:attrName>ppt_x</p:attrName>
                                          <p:attrName>ppt_y</p:attrName>
                                        </p:attrNameLst>
                                      </p:cBhvr>
                                      <p:rCtr x="31800" y="-14700"/>
                                    </p:animMotion>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left)">
                                      <p:cBhvr>
                                        <p:cTn id="28" dur="500"/>
                                        <p:tgtEl>
                                          <p:spTgt spid="41"/>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left)">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ipe(left)">
                                      <p:cBhvr>
                                        <p:cTn id="42" dur="5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6" grpId="0"/>
      <p:bldP spid="37" grpId="0"/>
      <p:bldP spid="38" grpId="0"/>
      <p:bldP spid="25" grpId="0"/>
      <p:bldP spid="25" grpId="1"/>
      <p:bldP spid="31" grpId="0"/>
      <p:bldP spid="31" grpId="1"/>
      <p:bldP spid="39" grpId="0"/>
      <p:bldP spid="41" grpId="0"/>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2"/>
          <p:cNvSpPr>
            <a:spLocks noChangeArrowheads="1"/>
          </p:cNvSpPr>
          <p:nvPr/>
        </p:nvSpPr>
        <p:spPr bwMode="auto">
          <a:xfrm>
            <a:off x="0" y="1"/>
            <a:ext cx="9144000" cy="760095"/>
          </a:xfrm>
          <a:prstGeom prst="plaque">
            <a:avLst>
              <a:gd name="adj" fmla="val 16667"/>
            </a:avLst>
          </a:prstGeom>
          <a:gradFill rotWithShape="1">
            <a:gsLst>
              <a:gs pos="0">
                <a:srgbClr val="002F2F"/>
              </a:gs>
              <a:gs pos="100000">
                <a:srgbClr val="006666"/>
              </a:gs>
            </a:gsLst>
            <a:path path="shape">
              <a:fillToRect l="50000" t="50000" r="50000" b="50000"/>
            </a:path>
          </a:gradFill>
          <a:ln w="9525">
            <a:solidFill>
              <a:srgbClr val="FF9933"/>
            </a:solidFill>
            <a:miter lim="800000"/>
            <a:headEnd/>
            <a:tailEnd/>
          </a:ln>
          <a:effectLst/>
        </p:spPr>
        <p:txBody>
          <a:bodyPr wrap="square">
            <a:spAutoFit/>
          </a:bodyPr>
          <a:lstStyle/>
          <a:p>
            <a:pPr algn="ctr"/>
            <a:r>
              <a:rPr lang="en-US" altLang="en-US" sz="1600" b="1" dirty="0" smtClean="0">
                <a:solidFill>
                  <a:srgbClr val="FFFF00"/>
                </a:solidFill>
                <a:latin typeface="Arial" pitchFamily="34" charset="0"/>
                <a:cs typeface="Arial" pitchFamily="34" charset="0"/>
              </a:rPr>
              <a:t> CHỦ ĐỀ 5: ÂM THANH</a:t>
            </a:r>
          </a:p>
          <a:p>
            <a:pPr algn="ctr"/>
            <a:r>
              <a:rPr lang="en-US" sz="1600" b="1" dirty="0" smtClean="0">
                <a:solidFill>
                  <a:srgbClr val="FFFF00"/>
                </a:solidFill>
                <a:latin typeface="Arial" pitchFamily="34" charset="0"/>
                <a:cs typeface="Arial" pitchFamily="34" charset="0"/>
              </a:rPr>
              <a:t>                      BÀI 10: BIÊN ĐỘ,  TẦN SỐ, ĐỘ TO VÀ ĐỘ CAO CỦA ÂM</a:t>
            </a:r>
            <a:endParaRPr lang="en-US" sz="1600" b="1" dirty="0">
              <a:solidFill>
                <a:srgbClr val="FFFF00"/>
              </a:solidFill>
              <a:latin typeface="Arial" pitchFamily="34" charset="0"/>
              <a:cs typeface="Arial" pitchFamily="34" charset="0"/>
            </a:endParaRPr>
          </a:p>
        </p:txBody>
      </p:sp>
      <p:cxnSp>
        <p:nvCxnSpPr>
          <p:cNvPr id="10" name="Straight Connector 9"/>
          <p:cNvCxnSpPr>
            <a:stCxn id="4" idx="2"/>
          </p:cNvCxnSpPr>
          <p:nvPr/>
        </p:nvCxnSpPr>
        <p:spPr>
          <a:xfrm rot="5400000">
            <a:off x="1523048" y="3809048"/>
            <a:ext cx="6097904" cy="1588"/>
          </a:xfrm>
          <a:prstGeom prst="line">
            <a:avLst/>
          </a:prstGeom>
          <a:ln w="25400" cmpd="sng">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849" y="785794"/>
            <a:ext cx="3127651" cy="338554"/>
          </a:xfrm>
          <a:prstGeom prst="rect">
            <a:avLst/>
          </a:prstGeom>
          <a:noFill/>
        </p:spPr>
        <p:txBody>
          <a:bodyPr wrap="none" rtlCol="0">
            <a:spAutoFit/>
          </a:bodyPr>
          <a:lstStyle/>
          <a:p>
            <a:r>
              <a:rPr lang="en-US" sz="1600" b="1" dirty="0" smtClean="0">
                <a:latin typeface="Arial" pitchFamily="34" charset="0"/>
                <a:cs typeface="Arial" pitchFamily="34" charset="0"/>
              </a:rPr>
              <a:t>I/ </a:t>
            </a:r>
            <a:r>
              <a:rPr lang="nl-NL" sz="1600" b="1" dirty="0" smtClean="0">
                <a:latin typeface="Arial" pitchFamily="34" charset="0"/>
                <a:cs typeface="Arial" pitchFamily="34" charset="0"/>
              </a:rPr>
              <a:t>BIÊN ĐỘ VÀ ĐỘ TO CỦA ÂM</a:t>
            </a:r>
            <a:endParaRPr lang="en-US" sz="1600" dirty="0">
              <a:latin typeface="Arial" pitchFamily="34" charset="0"/>
              <a:cs typeface="Arial" pitchFamily="34" charset="0"/>
            </a:endParaRPr>
          </a:p>
        </p:txBody>
      </p:sp>
      <p:sp>
        <p:nvSpPr>
          <p:cNvPr id="9" name="TextBox 8"/>
          <p:cNvSpPr txBox="1"/>
          <p:nvPr/>
        </p:nvSpPr>
        <p:spPr>
          <a:xfrm>
            <a:off x="1" y="1142984"/>
            <a:ext cx="4572000"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1. Biên độ dao động là độ lệch lớn nhất của   vật dao động so với vị trí cân bằng.</a:t>
            </a:r>
          </a:p>
        </p:txBody>
      </p:sp>
      <p:sp>
        <p:nvSpPr>
          <p:cNvPr id="16" name="TextBox 15"/>
          <p:cNvSpPr txBox="1"/>
          <p:nvPr/>
        </p:nvSpPr>
        <p:spPr>
          <a:xfrm>
            <a:off x="-32" y="1701216"/>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to của âm:</a:t>
            </a:r>
          </a:p>
        </p:txBody>
      </p:sp>
      <p:sp>
        <p:nvSpPr>
          <p:cNvPr id="17" name="TextBox 16"/>
          <p:cNvSpPr txBox="1"/>
          <p:nvPr/>
        </p:nvSpPr>
        <p:spPr>
          <a:xfrm>
            <a:off x="71406" y="2000240"/>
            <a:ext cx="4500562" cy="1077218"/>
          </a:xfrm>
          <a:prstGeom prst="rect">
            <a:avLst/>
          </a:prstGeom>
          <a:noFill/>
        </p:spPr>
        <p:txBody>
          <a:bodyPr wrap="square" rtlCol="0">
            <a:spAutoFit/>
          </a:bodyPr>
          <a:lstStyle/>
          <a:p>
            <a:pPr algn="just"/>
            <a:r>
              <a:rPr lang="en-US" sz="1600" b="1" dirty="0" smtClean="0">
                <a:latin typeface="Arial" pitchFamily="34" charset="0"/>
                <a:cs typeface="Arial" pitchFamily="34" charset="0"/>
              </a:rPr>
              <a:t>- Dao động càng </a:t>
            </a:r>
            <a:r>
              <a:rPr lang="en-US" sz="1600" b="1" dirty="0" smtClean="0">
                <a:solidFill>
                  <a:srgbClr val="FF0000"/>
                </a:solidFill>
                <a:latin typeface="Arial" pitchFamily="34" charset="0"/>
                <a:cs typeface="Arial" pitchFamily="34" charset="0"/>
              </a:rPr>
              <a:t>mạnh</a:t>
            </a:r>
            <a:r>
              <a:rPr lang="en-US" sz="1600" b="1" dirty="0" smtClean="0">
                <a:latin typeface="Arial" pitchFamily="34" charset="0"/>
                <a:cs typeface="Arial" pitchFamily="34" charset="0"/>
              </a:rPr>
              <a:t>, biên độ dao động của vật phát ra âm </a:t>
            </a:r>
            <a:r>
              <a:rPr lang="en-US" sz="1600" b="1" dirty="0" smtClean="0">
                <a:solidFill>
                  <a:srgbClr val="FF0000"/>
                </a:solidFill>
                <a:latin typeface="Arial" pitchFamily="34" charset="0"/>
                <a:cs typeface="Arial" pitchFamily="34" charset="0"/>
              </a:rPr>
              <a:t>càng lớn </a:t>
            </a:r>
            <a:r>
              <a:rPr lang="en-US" sz="1600" b="1" dirty="0" smtClean="0">
                <a:latin typeface="Arial" pitchFamily="34" charset="0"/>
                <a:cs typeface="Arial" pitchFamily="34" charset="0"/>
              </a:rPr>
              <a:t>, âm </a:t>
            </a:r>
            <a:r>
              <a:rPr lang="en-US" sz="1600" b="1" dirty="0" smtClean="0">
                <a:solidFill>
                  <a:srgbClr val="FF0000"/>
                </a:solidFill>
                <a:latin typeface="Arial" pitchFamily="34" charset="0"/>
                <a:cs typeface="Arial" pitchFamily="34" charset="0"/>
              </a:rPr>
              <a:t>càng to</a:t>
            </a:r>
          </a:p>
          <a:p>
            <a:pPr algn="just"/>
            <a:r>
              <a:rPr lang="en-US" sz="1600" b="1" dirty="0" smtClean="0">
                <a:latin typeface="Arial" pitchFamily="34" charset="0"/>
                <a:cs typeface="Arial" pitchFamily="34" charset="0"/>
              </a:rPr>
              <a:t>- Dao động càng </a:t>
            </a:r>
            <a:r>
              <a:rPr lang="en-US" sz="1600" b="1" dirty="0" smtClean="0">
                <a:solidFill>
                  <a:schemeClr val="tx2"/>
                </a:solidFill>
                <a:latin typeface="Arial" pitchFamily="34" charset="0"/>
                <a:cs typeface="Arial" pitchFamily="34" charset="0"/>
              </a:rPr>
              <a:t>yếu</a:t>
            </a:r>
            <a:r>
              <a:rPr lang="en-US" sz="1600" b="1" dirty="0" smtClean="0">
                <a:latin typeface="Arial" pitchFamily="34" charset="0"/>
                <a:cs typeface="Arial" pitchFamily="34" charset="0"/>
              </a:rPr>
              <a:t>, biên độ dao động của vật phát ra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a:t>
            </a:r>
          </a:p>
        </p:txBody>
      </p:sp>
      <p:sp>
        <p:nvSpPr>
          <p:cNvPr id="8" name="TextBox 7"/>
          <p:cNvSpPr txBox="1"/>
          <p:nvPr/>
        </p:nvSpPr>
        <p:spPr>
          <a:xfrm>
            <a:off x="-42442" y="3019008"/>
            <a:ext cx="3278846" cy="338554"/>
          </a:xfrm>
          <a:prstGeom prst="rect">
            <a:avLst/>
          </a:prstGeom>
          <a:noFill/>
        </p:spPr>
        <p:txBody>
          <a:bodyPr wrap="none" rtlCol="0">
            <a:spAutoFit/>
          </a:bodyPr>
          <a:lstStyle/>
          <a:p>
            <a:r>
              <a:rPr lang="en-US" sz="1600" b="1" dirty="0" smtClean="0">
                <a:latin typeface="Arial" pitchFamily="34" charset="0"/>
                <a:cs typeface="Arial" pitchFamily="34" charset="0"/>
              </a:rPr>
              <a:t>II/ </a:t>
            </a:r>
            <a:r>
              <a:rPr lang="nl-NL" sz="1600" b="1" dirty="0" smtClean="0">
                <a:latin typeface="Arial" pitchFamily="34" charset="0"/>
                <a:cs typeface="Arial" pitchFamily="34" charset="0"/>
              </a:rPr>
              <a:t>TẦN SỐ VÀ ĐỘ CAO CỦA ÂM</a:t>
            </a:r>
            <a:endParaRPr lang="en-US" sz="1600" b="1" dirty="0">
              <a:latin typeface="Arial" pitchFamily="34" charset="0"/>
              <a:cs typeface="Arial" pitchFamily="34" charset="0"/>
            </a:endParaRPr>
          </a:p>
        </p:txBody>
      </p:sp>
      <p:sp>
        <p:nvSpPr>
          <p:cNvPr id="11" name="TextBox 10"/>
          <p:cNvSpPr txBox="1"/>
          <p:nvPr/>
        </p:nvSpPr>
        <p:spPr>
          <a:xfrm>
            <a:off x="-32" y="3275732"/>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1. Tần số:</a:t>
            </a:r>
          </a:p>
        </p:txBody>
      </p:sp>
      <p:sp>
        <p:nvSpPr>
          <p:cNvPr id="19" name="TextBox 18"/>
          <p:cNvSpPr txBox="1"/>
          <p:nvPr/>
        </p:nvSpPr>
        <p:spPr>
          <a:xfrm>
            <a:off x="71406" y="3519074"/>
            <a:ext cx="3352969" cy="338554"/>
          </a:xfrm>
          <a:prstGeom prst="rect">
            <a:avLst/>
          </a:prstGeom>
          <a:noFill/>
        </p:spPr>
        <p:txBody>
          <a:bodyPr wrap="none" rtlCol="0">
            <a:spAutoFit/>
          </a:bodyPr>
          <a:lstStyle/>
          <a:p>
            <a:r>
              <a:rPr lang="en-US" sz="1600" b="1" dirty="0" smtClean="0">
                <a:latin typeface="Arial" pitchFamily="34" charset="0"/>
                <a:cs typeface="Arial" pitchFamily="34" charset="0"/>
              </a:rPr>
              <a:t>- Là số dao động trong một giây.</a:t>
            </a:r>
          </a:p>
        </p:txBody>
      </p:sp>
      <p:sp>
        <p:nvSpPr>
          <p:cNvPr id="28" name="TextBox 27"/>
          <p:cNvSpPr txBox="1"/>
          <p:nvPr/>
        </p:nvSpPr>
        <p:spPr>
          <a:xfrm>
            <a:off x="71406" y="4429132"/>
            <a:ext cx="3818674" cy="338554"/>
          </a:xfrm>
          <a:prstGeom prst="rect">
            <a:avLst/>
          </a:prstGeom>
          <a:noFill/>
        </p:spPr>
        <p:txBody>
          <a:bodyPr wrap="none" rtlCol="0">
            <a:spAutoFit/>
          </a:bodyPr>
          <a:lstStyle/>
          <a:p>
            <a:r>
              <a:rPr lang="en-US" sz="1600" b="1" dirty="0" smtClean="0">
                <a:latin typeface="Arial" pitchFamily="34" charset="0"/>
                <a:cs typeface="Arial" pitchFamily="34" charset="0"/>
              </a:rPr>
              <a:t>- Đơn vị của tần số là Héc, kí hiệu Hz.</a:t>
            </a:r>
          </a:p>
        </p:txBody>
      </p:sp>
      <p:sp>
        <p:nvSpPr>
          <p:cNvPr id="29" name="Notched Right Arrow 28"/>
          <p:cNvSpPr/>
          <p:nvPr/>
        </p:nvSpPr>
        <p:spPr>
          <a:xfrm>
            <a:off x="0" y="4793086"/>
            <a:ext cx="214314" cy="142876"/>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76844" y="4702184"/>
            <a:ext cx="4395156"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Vật </a:t>
            </a:r>
            <a:r>
              <a:rPr lang="en-US" sz="1600" b="1" dirty="0" smtClean="0">
                <a:solidFill>
                  <a:srgbClr val="C00000"/>
                </a:solidFill>
                <a:latin typeface="Arial" pitchFamily="34" charset="0"/>
                <a:cs typeface="Arial" pitchFamily="34" charset="0"/>
              </a:rPr>
              <a:t>dao động nhanh </a:t>
            </a:r>
            <a:r>
              <a:rPr lang="en-US" sz="1600" b="1" dirty="0" smtClean="0">
                <a:latin typeface="Arial" pitchFamily="34" charset="0"/>
                <a:cs typeface="Arial" pitchFamily="34" charset="0"/>
              </a:rPr>
              <a:t>thì </a:t>
            </a:r>
            <a:r>
              <a:rPr lang="en-US" sz="1600" b="1" dirty="0" smtClean="0">
                <a:solidFill>
                  <a:srgbClr val="C00000"/>
                </a:solidFill>
                <a:latin typeface="Arial" pitchFamily="34" charset="0"/>
                <a:cs typeface="Arial" pitchFamily="34" charset="0"/>
              </a:rPr>
              <a:t>tần số lớn </a:t>
            </a:r>
            <a:r>
              <a:rPr lang="en-US" sz="1600" b="1" dirty="0" smtClean="0">
                <a:latin typeface="Arial" pitchFamily="34" charset="0"/>
                <a:cs typeface="Arial" pitchFamily="34" charset="0"/>
              </a:rPr>
              <a:t>và ngược lại</a:t>
            </a:r>
          </a:p>
        </p:txBody>
      </p:sp>
      <p:grpSp>
        <p:nvGrpSpPr>
          <p:cNvPr id="2" name="Group 30"/>
          <p:cNvGrpSpPr/>
          <p:nvPr/>
        </p:nvGrpSpPr>
        <p:grpSpPr>
          <a:xfrm>
            <a:off x="214282" y="3850864"/>
            <a:ext cx="4174438" cy="649706"/>
            <a:chOff x="239682" y="4975236"/>
            <a:chExt cx="4174438" cy="649706"/>
          </a:xfrm>
        </p:grpSpPr>
        <p:sp>
          <p:nvSpPr>
            <p:cNvPr id="32" name="TextBox 31"/>
            <p:cNvSpPr txBox="1"/>
            <p:nvPr/>
          </p:nvSpPr>
          <p:spPr>
            <a:xfrm>
              <a:off x="239682" y="5118112"/>
              <a:ext cx="1080745" cy="338554"/>
            </a:xfrm>
            <a:prstGeom prst="rect">
              <a:avLst/>
            </a:prstGeom>
            <a:noFill/>
          </p:spPr>
          <p:txBody>
            <a:bodyPr wrap="none" rtlCol="0">
              <a:spAutoFit/>
            </a:bodyPr>
            <a:lstStyle/>
            <a:p>
              <a:r>
                <a:rPr lang="en-US" sz="1600" b="1" dirty="0" smtClean="0">
                  <a:latin typeface="Arial" pitchFamily="34" charset="0"/>
                  <a:cs typeface="Arial" pitchFamily="34" charset="0"/>
                </a:rPr>
                <a:t>Tần số = </a:t>
              </a:r>
            </a:p>
          </p:txBody>
        </p:sp>
        <p:sp>
          <p:nvSpPr>
            <p:cNvPr id="33" name="TextBox 32"/>
            <p:cNvSpPr txBox="1"/>
            <p:nvPr/>
          </p:nvSpPr>
          <p:spPr>
            <a:xfrm>
              <a:off x="1860726" y="4975236"/>
              <a:ext cx="1425390" cy="338554"/>
            </a:xfrm>
            <a:prstGeom prst="rect">
              <a:avLst/>
            </a:prstGeom>
            <a:noFill/>
          </p:spPr>
          <p:txBody>
            <a:bodyPr wrap="none" rtlCol="0">
              <a:spAutoFit/>
            </a:bodyPr>
            <a:lstStyle/>
            <a:p>
              <a:r>
                <a:rPr lang="en-US" sz="1600" b="1" dirty="0" smtClean="0">
                  <a:latin typeface="Arial" pitchFamily="34" charset="0"/>
                  <a:cs typeface="Arial" pitchFamily="34" charset="0"/>
                </a:rPr>
                <a:t>Số dao động</a:t>
              </a:r>
            </a:p>
          </p:txBody>
        </p:sp>
        <p:sp>
          <p:nvSpPr>
            <p:cNvPr id="34" name="TextBox 33"/>
            <p:cNvSpPr txBox="1"/>
            <p:nvPr/>
          </p:nvSpPr>
          <p:spPr>
            <a:xfrm>
              <a:off x="1071538" y="5286388"/>
              <a:ext cx="3342582" cy="338554"/>
            </a:xfrm>
            <a:prstGeom prst="rect">
              <a:avLst/>
            </a:prstGeom>
            <a:noFill/>
          </p:spPr>
          <p:txBody>
            <a:bodyPr wrap="none" rtlCol="0">
              <a:spAutoFit/>
            </a:bodyPr>
            <a:lstStyle/>
            <a:p>
              <a:r>
                <a:rPr lang="en-US" sz="1600" b="1" dirty="0" smtClean="0">
                  <a:latin typeface="Arial" pitchFamily="34" charset="0"/>
                  <a:cs typeface="Arial" pitchFamily="34" charset="0"/>
                </a:rPr>
                <a:t>Thời gian thực hiện dao động(</a:t>
              </a:r>
              <a:r>
                <a:rPr lang="en-US" sz="1600" b="1" dirty="0" smtClean="0">
                  <a:solidFill>
                    <a:srgbClr val="C00000"/>
                  </a:solidFill>
                  <a:latin typeface="Arial" pitchFamily="34" charset="0"/>
                  <a:cs typeface="Arial" pitchFamily="34" charset="0"/>
                </a:rPr>
                <a:t>s</a:t>
              </a:r>
              <a:r>
                <a:rPr lang="en-US" sz="1600" b="1" dirty="0" smtClean="0">
                  <a:latin typeface="Arial" pitchFamily="34" charset="0"/>
                  <a:cs typeface="Arial" pitchFamily="34" charset="0"/>
                </a:rPr>
                <a:t>)</a:t>
              </a:r>
            </a:p>
          </p:txBody>
        </p:sp>
        <p:cxnSp>
          <p:nvCxnSpPr>
            <p:cNvPr id="35" name="Straight Connector 34"/>
            <p:cNvCxnSpPr/>
            <p:nvPr/>
          </p:nvCxnSpPr>
          <p:spPr>
            <a:xfrm>
              <a:off x="1214414" y="5286388"/>
              <a:ext cx="3143272" cy="2495"/>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40" name="Picture 39" descr="Sử dụng các dụng cụ của trường em như ở hình 10.3, để kiểm tra tần số của âm thoa"/>
          <p:cNvPicPr/>
          <p:nvPr/>
        </p:nvPicPr>
        <p:blipFill>
          <a:blip r:embed="rId2">
            <a:extLst>
              <a:ext uri="{28A0092B-C50C-407E-A947-70E740481C1C}">
                <a14:useLocalDpi xmlns:a14="http://schemas.microsoft.com/office/drawing/2010/main" val="0"/>
              </a:ext>
            </a:extLst>
          </a:blip>
          <a:srcRect/>
          <a:stretch>
            <a:fillRect/>
          </a:stretch>
        </p:blipFill>
        <p:spPr bwMode="auto">
          <a:xfrm>
            <a:off x="4643438" y="857232"/>
            <a:ext cx="4357718" cy="2786082"/>
          </a:xfrm>
          <a:prstGeom prst="rect">
            <a:avLst/>
          </a:prstGeom>
          <a:noFill/>
          <a:ln>
            <a:noFill/>
          </a:ln>
        </p:spPr>
      </p:pic>
      <p:sp>
        <p:nvSpPr>
          <p:cNvPr id="43" name="TextBox 42"/>
          <p:cNvSpPr txBox="1"/>
          <p:nvPr/>
        </p:nvSpPr>
        <p:spPr>
          <a:xfrm>
            <a:off x="4533932" y="3669573"/>
            <a:ext cx="4572000" cy="1569660"/>
          </a:xfrm>
          <a:prstGeom prst="rect">
            <a:avLst/>
          </a:prstGeom>
          <a:noFill/>
        </p:spPr>
        <p:txBody>
          <a:bodyPr wrap="square" rtlCol="0">
            <a:spAutoFit/>
          </a:bodyPr>
          <a:lstStyle/>
          <a:p>
            <a:pPr algn="ctr"/>
            <a:r>
              <a:rPr lang="en-US" sz="1600" b="1" u="sng" dirty="0" smtClean="0">
                <a:solidFill>
                  <a:srgbClr val="FF0000"/>
                </a:solidFill>
                <a:latin typeface="Arial" pitchFamily="34" charset="0"/>
                <a:cs typeface="Arial" pitchFamily="34" charset="0"/>
              </a:rPr>
              <a:t>Hoạt động nhóm (3 phút)</a:t>
            </a:r>
          </a:p>
          <a:p>
            <a:pPr algn="ctr"/>
            <a:endParaRPr lang="en-US" sz="1600" b="1" dirty="0" smtClean="0">
              <a:latin typeface="Arial" pitchFamily="34" charset="0"/>
              <a:cs typeface="Arial" pitchFamily="34" charset="0"/>
            </a:endParaRPr>
          </a:p>
          <a:p>
            <a:pPr algn="just"/>
            <a:r>
              <a:rPr lang="en-US" sz="1600" b="1" dirty="0" smtClean="0">
                <a:latin typeface="Arial" pitchFamily="34" charset="0"/>
                <a:cs typeface="Arial" pitchFamily="34" charset="0"/>
              </a:rPr>
              <a:t>  + Sử dụng các dụng cụ như ở hình 10.3, để kiểm tra tần số của âm thoa</a:t>
            </a:r>
          </a:p>
          <a:p>
            <a:pPr algn="just"/>
            <a:r>
              <a:rPr lang="en-US" sz="1600" b="1" dirty="0" smtClean="0">
                <a:latin typeface="Arial" pitchFamily="34" charset="0"/>
                <a:cs typeface="Arial" pitchFamily="34" charset="0"/>
              </a:rPr>
              <a:t>  + So sánh giá trị hiển thị ở đồng hồ đo điện đa năng với giá trị tần số ghi trên âm thoa.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par>
                                <p:cTn id="8" presetID="22" presetClass="entr" presetSubtype="8"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left)">
                                      <p:cBhvr>
                                        <p:cTn id="1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2"/>
          <p:cNvSpPr>
            <a:spLocks noChangeArrowheads="1"/>
          </p:cNvSpPr>
          <p:nvPr/>
        </p:nvSpPr>
        <p:spPr bwMode="auto">
          <a:xfrm>
            <a:off x="0" y="1"/>
            <a:ext cx="9144000" cy="760095"/>
          </a:xfrm>
          <a:prstGeom prst="plaque">
            <a:avLst>
              <a:gd name="adj" fmla="val 16667"/>
            </a:avLst>
          </a:prstGeom>
          <a:gradFill rotWithShape="1">
            <a:gsLst>
              <a:gs pos="0">
                <a:srgbClr val="002F2F"/>
              </a:gs>
              <a:gs pos="100000">
                <a:srgbClr val="006666"/>
              </a:gs>
            </a:gsLst>
            <a:path path="shape">
              <a:fillToRect l="50000" t="50000" r="50000" b="50000"/>
            </a:path>
          </a:gradFill>
          <a:ln w="9525">
            <a:solidFill>
              <a:srgbClr val="FF9933"/>
            </a:solidFill>
            <a:miter lim="800000"/>
            <a:headEnd/>
            <a:tailEnd/>
          </a:ln>
          <a:effectLst/>
        </p:spPr>
        <p:txBody>
          <a:bodyPr wrap="square">
            <a:spAutoFit/>
          </a:bodyPr>
          <a:lstStyle/>
          <a:p>
            <a:pPr algn="ctr"/>
            <a:r>
              <a:rPr lang="en-US" altLang="en-US" sz="1600" b="1" dirty="0" smtClean="0">
                <a:solidFill>
                  <a:srgbClr val="FFFF00"/>
                </a:solidFill>
                <a:latin typeface="Arial" pitchFamily="34" charset="0"/>
                <a:cs typeface="Arial" pitchFamily="34" charset="0"/>
              </a:rPr>
              <a:t> CHỦ ĐỀ 5: ÂM THANH</a:t>
            </a:r>
          </a:p>
          <a:p>
            <a:pPr algn="ctr"/>
            <a:r>
              <a:rPr lang="en-US" sz="1600" b="1" dirty="0" smtClean="0">
                <a:solidFill>
                  <a:srgbClr val="FFFF00"/>
                </a:solidFill>
                <a:latin typeface="Arial" pitchFamily="34" charset="0"/>
                <a:cs typeface="Arial" pitchFamily="34" charset="0"/>
              </a:rPr>
              <a:t>                      BÀI 10: BIÊN ĐỘ,  TẦN SỐ, ĐỘ TO VÀ ĐỘ CAO CỦA ÂM</a:t>
            </a:r>
            <a:endParaRPr lang="en-US" sz="1600" b="1" dirty="0">
              <a:solidFill>
                <a:srgbClr val="FFFF00"/>
              </a:solidFill>
              <a:latin typeface="Arial" pitchFamily="34" charset="0"/>
              <a:cs typeface="Arial" pitchFamily="34" charset="0"/>
            </a:endParaRPr>
          </a:p>
        </p:txBody>
      </p:sp>
      <p:cxnSp>
        <p:nvCxnSpPr>
          <p:cNvPr id="10" name="Straight Connector 9"/>
          <p:cNvCxnSpPr>
            <a:stCxn id="4" idx="2"/>
          </p:cNvCxnSpPr>
          <p:nvPr/>
        </p:nvCxnSpPr>
        <p:spPr>
          <a:xfrm rot="5400000">
            <a:off x="1523048" y="3809048"/>
            <a:ext cx="6097904" cy="1588"/>
          </a:xfrm>
          <a:prstGeom prst="line">
            <a:avLst/>
          </a:prstGeom>
          <a:ln w="25400" cmpd="sng">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849" y="785794"/>
            <a:ext cx="3127651" cy="338554"/>
          </a:xfrm>
          <a:prstGeom prst="rect">
            <a:avLst/>
          </a:prstGeom>
          <a:noFill/>
        </p:spPr>
        <p:txBody>
          <a:bodyPr wrap="none" rtlCol="0">
            <a:spAutoFit/>
          </a:bodyPr>
          <a:lstStyle/>
          <a:p>
            <a:r>
              <a:rPr lang="en-US" sz="1600" b="1" dirty="0" smtClean="0">
                <a:latin typeface="Arial" pitchFamily="34" charset="0"/>
                <a:cs typeface="Arial" pitchFamily="34" charset="0"/>
              </a:rPr>
              <a:t>I/ </a:t>
            </a:r>
            <a:r>
              <a:rPr lang="nl-NL" sz="1600" b="1" dirty="0" smtClean="0">
                <a:latin typeface="Arial" pitchFamily="34" charset="0"/>
                <a:cs typeface="Arial" pitchFamily="34" charset="0"/>
              </a:rPr>
              <a:t>BIÊN ĐỘ VÀ ĐỘ TO CỦA ÂM</a:t>
            </a:r>
            <a:endParaRPr lang="en-US" sz="1600" dirty="0">
              <a:latin typeface="Arial" pitchFamily="34" charset="0"/>
              <a:cs typeface="Arial" pitchFamily="34" charset="0"/>
            </a:endParaRPr>
          </a:p>
        </p:txBody>
      </p:sp>
      <p:sp>
        <p:nvSpPr>
          <p:cNvPr id="9" name="TextBox 8"/>
          <p:cNvSpPr txBox="1"/>
          <p:nvPr/>
        </p:nvSpPr>
        <p:spPr>
          <a:xfrm>
            <a:off x="1" y="1142984"/>
            <a:ext cx="4572000"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1. Biên độ dao động là độ lệch lớn nhất của   vật dao động so với vị trí cân bằng.</a:t>
            </a:r>
          </a:p>
        </p:txBody>
      </p:sp>
      <p:sp>
        <p:nvSpPr>
          <p:cNvPr id="16" name="TextBox 15"/>
          <p:cNvSpPr txBox="1"/>
          <p:nvPr/>
        </p:nvSpPr>
        <p:spPr>
          <a:xfrm>
            <a:off x="-32" y="1701216"/>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to của âm:</a:t>
            </a:r>
          </a:p>
        </p:txBody>
      </p:sp>
      <p:sp>
        <p:nvSpPr>
          <p:cNvPr id="17" name="TextBox 16"/>
          <p:cNvSpPr txBox="1"/>
          <p:nvPr/>
        </p:nvSpPr>
        <p:spPr>
          <a:xfrm>
            <a:off x="71406" y="2000240"/>
            <a:ext cx="4500562" cy="1077218"/>
          </a:xfrm>
          <a:prstGeom prst="rect">
            <a:avLst/>
          </a:prstGeom>
          <a:noFill/>
        </p:spPr>
        <p:txBody>
          <a:bodyPr wrap="square" rtlCol="0">
            <a:spAutoFit/>
          </a:bodyPr>
          <a:lstStyle/>
          <a:p>
            <a:pPr algn="just"/>
            <a:r>
              <a:rPr lang="en-US" sz="1600" b="1" dirty="0" smtClean="0">
                <a:latin typeface="Arial" pitchFamily="34" charset="0"/>
                <a:cs typeface="Arial" pitchFamily="34" charset="0"/>
              </a:rPr>
              <a:t>- Dao động càng </a:t>
            </a:r>
            <a:r>
              <a:rPr lang="en-US" sz="1600" b="1" dirty="0" smtClean="0">
                <a:solidFill>
                  <a:srgbClr val="FF0000"/>
                </a:solidFill>
                <a:latin typeface="Arial" pitchFamily="34" charset="0"/>
                <a:cs typeface="Arial" pitchFamily="34" charset="0"/>
              </a:rPr>
              <a:t>mạnh</a:t>
            </a:r>
            <a:r>
              <a:rPr lang="en-US" sz="1600" b="1" dirty="0" smtClean="0">
                <a:latin typeface="Arial" pitchFamily="34" charset="0"/>
                <a:cs typeface="Arial" pitchFamily="34" charset="0"/>
              </a:rPr>
              <a:t>, biên độ dao động của vật phát ra âm </a:t>
            </a:r>
            <a:r>
              <a:rPr lang="en-US" sz="1600" b="1" dirty="0" smtClean="0">
                <a:solidFill>
                  <a:srgbClr val="FF0000"/>
                </a:solidFill>
                <a:latin typeface="Arial" pitchFamily="34" charset="0"/>
                <a:cs typeface="Arial" pitchFamily="34" charset="0"/>
              </a:rPr>
              <a:t>càng lớn </a:t>
            </a:r>
            <a:r>
              <a:rPr lang="en-US" sz="1600" b="1" dirty="0" smtClean="0">
                <a:latin typeface="Arial" pitchFamily="34" charset="0"/>
                <a:cs typeface="Arial" pitchFamily="34" charset="0"/>
              </a:rPr>
              <a:t>, âm </a:t>
            </a:r>
            <a:r>
              <a:rPr lang="en-US" sz="1600" b="1" dirty="0" smtClean="0">
                <a:solidFill>
                  <a:srgbClr val="FF0000"/>
                </a:solidFill>
                <a:latin typeface="Arial" pitchFamily="34" charset="0"/>
                <a:cs typeface="Arial" pitchFamily="34" charset="0"/>
              </a:rPr>
              <a:t>càng to</a:t>
            </a:r>
          </a:p>
          <a:p>
            <a:pPr algn="just"/>
            <a:r>
              <a:rPr lang="en-US" sz="1600" b="1" dirty="0" smtClean="0">
                <a:latin typeface="Arial" pitchFamily="34" charset="0"/>
                <a:cs typeface="Arial" pitchFamily="34" charset="0"/>
              </a:rPr>
              <a:t>- Dao động càng </a:t>
            </a:r>
            <a:r>
              <a:rPr lang="en-US" sz="1600" b="1" dirty="0" smtClean="0">
                <a:solidFill>
                  <a:schemeClr val="tx2"/>
                </a:solidFill>
                <a:latin typeface="Arial" pitchFamily="34" charset="0"/>
                <a:cs typeface="Arial" pitchFamily="34" charset="0"/>
              </a:rPr>
              <a:t>yếu</a:t>
            </a:r>
            <a:r>
              <a:rPr lang="en-US" sz="1600" b="1" dirty="0" smtClean="0">
                <a:latin typeface="Arial" pitchFamily="34" charset="0"/>
                <a:cs typeface="Arial" pitchFamily="34" charset="0"/>
              </a:rPr>
              <a:t>, biên độ dao động của vật phát ra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a:t>
            </a:r>
          </a:p>
        </p:txBody>
      </p:sp>
      <p:sp>
        <p:nvSpPr>
          <p:cNvPr id="8" name="TextBox 7"/>
          <p:cNvSpPr txBox="1"/>
          <p:nvPr/>
        </p:nvSpPr>
        <p:spPr>
          <a:xfrm>
            <a:off x="-42442" y="3019008"/>
            <a:ext cx="3278846" cy="338554"/>
          </a:xfrm>
          <a:prstGeom prst="rect">
            <a:avLst/>
          </a:prstGeom>
          <a:noFill/>
        </p:spPr>
        <p:txBody>
          <a:bodyPr wrap="none" rtlCol="0">
            <a:spAutoFit/>
          </a:bodyPr>
          <a:lstStyle/>
          <a:p>
            <a:r>
              <a:rPr lang="en-US" sz="1600" b="1" dirty="0" smtClean="0">
                <a:latin typeface="Arial" pitchFamily="34" charset="0"/>
                <a:cs typeface="Arial" pitchFamily="34" charset="0"/>
              </a:rPr>
              <a:t>II/ </a:t>
            </a:r>
            <a:r>
              <a:rPr lang="nl-NL" sz="1600" b="1" dirty="0" smtClean="0">
                <a:latin typeface="Arial" pitchFamily="34" charset="0"/>
                <a:cs typeface="Arial" pitchFamily="34" charset="0"/>
              </a:rPr>
              <a:t>TẦN SỐ VÀ ĐỘ CAO CỦA ÂM</a:t>
            </a:r>
            <a:endParaRPr lang="en-US" sz="1600" b="1" dirty="0">
              <a:latin typeface="Arial" pitchFamily="34" charset="0"/>
              <a:cs typeface="Arial" pitchFamily="34" charset="0"/>
            </a:endParaRPr>
          </a:p>
        </p:txBody>
      </p:sp>
      <p:sp>
        <p:nvSpPr>
          <p:cNvPr id="11" name="TextBox 10"/>
          <p:cNvSpPr txBox="1"/>
          <p:nvPr/>
        </p:nvSpPr>
        <p:spPr>
          <a:xfrm>
            <a:off x="-32" y="3275732"/>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1. Tần số:</a:t>
            </a:r>
          </a:p>
        </p:txBody>
      </p:sp>
      <p:sp>
        <p:nvSpPr>
          <p:cNvPr id="19" name="TextBox 18"/>
          <p:cNvSpPr txBox="1"/>
          <p:nvPr/>
        </p:nvSpPr>
        <p:spPr>
          <a:xfrm>
            <a:off x="71406" y="3519074"/>
            <a:ext cx="3352969" cy="338554"/>
          </a:xfrm>
          <a:prstGeom prst="rect">
            <a:avLst/>
          </a:prstGeom>
          <a:noFill/>
        </p:spPr>
        <p:txBody>
          <a:bodyPr wrap="none" rtlCol="0">
            <a:spAutoFit/>
          </a:bodyPr>
          <a:lstStyle/>
          <a:p>
            <a:r>
              <a:rPr lang="en-US" sz="1600" b="1" dirty="0" smtClean="0">
                <a:latin typeface="Arial" pitchFamily="34" charset="0"/>
                <a:cs typeface="Arial" pitchFamily="34" charset="0"/>
              </a:rPr>
              <a:t>- Là số dao động trong một giây.</a:t>
            </a:r>
          </a:p>
        </p:txBody>
      </p:sp>
      <p:sp>
        <p:nvSpPr>
          <p:cNvPr id="28" name="TextBox 27"/>
          <p:cNvSpPr txBox="1"/>
          <p:nvPr/>
        </p:nvSpPr>
        <p:spPr>
          <a:xfrm>
            <a:off x="71406" y="4429132"/>
            <a:ext cx="3818674" cy="338554"/>
          </a:xfrm>
          <a:prstGeom prst="rect">
            <a:avLst/>
          </a:prstGeom>
          <a:noFill/>
        </p:spPr>
        <p:txBody>
          <a:bodyPr wrap="none" rtlCol="0">
            <a:spAutoFit/>
          </a:bodyPr>
          <a:lstStyle/>
          <a:p>
            <a:r>
              <a:rPr lang="en-US" sz="1600" b="1" dirty="0" smtClean="0">
                <a:latin typeface="Arial" pitchFamily="34" charset="0"/>
                <a:cs typeface="Arial" pitchFamily="34" charset="0"/>
              </a:rPr>
              <a:t>- Đơn vị của tần số là Héc, kí hiệu Hz.</a:t>
            </a:r>
          </a:p>
        </p:txBody>
      </p:sp>
      <p:sp>
        <p:nvSpPr>
          <p:cNvPr id="29" name="Notched Right Arrow 28"/>
          <p:cNvSpPr/>
          <p:nvPr/>
        </p:nvSpPr>
        <p:spPr>
          <a:xfrm>
            <a:off x="0" y="4793086"/>
            <a:ext cx="214314" cy="142876"/>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76844" y="4702184"/>
            <a:ext cx="4395156"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Vật </a:t>
            </a:r>
            <a:r>
              <a:rPr lang="en-US" sz="1600" b="1" dirty="0" smtClean="0">
                <a:solidFill>
                  <a:srgbClr val="C00000"/>
                </a:solidFill>
                <a:latin typeface="Arial" pitchFamily="34" charset="0"/>
                <a:cs typeface="Arial" pitchFamily="34" charset="0"/>
              </a:rPr>
              <a:t>dao động nhanh </a:t>
            </a:r>
            <a:r>
              <a:rPr lang="en-US" sz="1600" b="1" dirty="0" smtClean="0">
                <a:latin typeface="Arial" pitchFamily="34" charset="0"/>
                <a:cs typeface="Arial" pitchFamily="34" charset="0"/>
              </a:rPr>
              <a:t>thì </a:t>
            </a:r>
            <a:r>
              <a:rPr lang="en-US" sz="1600" b="1" dirty="0" smtClean="0">
                <a:solidFill>
                  <a:srgbClr val="C00000"/>
                </a:solidFill>
                <a:latin typeface="Arial" pitchFamily="34" charset="0"/>
                <a:cs typeface="Arial" pitchFamily="34" charset="0"/>
              </a:rPr>
              <a:t>tần số lớn </a:t>
            </a:r>
            <a:r>
              <a:rPr lang="en-US" sz="1600" b="1" dirty="0" smtClean="0">
                <a:latin typeface="Arial" pitchFamily="34" charset="0"/>
                <a:cs typeface="Arial" pitchFamily="34" charset="0"/>
              </a:rPr>
              <a:t>và ngược lại</a:t>
            </a:r>
          </a:p>
        </p:txBody>
      </p:sp>
      <p:grpSp>
        <p:nvGrpSpPr>
          <p:cNvPr id="2" name="Group 30"/>
          <p:cNvGrpSpPr/>
          <p:nvPr/>
        </p:nvGrpSpPr>
        <p:grpSpPr>
          <a:xfrm>
            <a:off x="214282" y="3850864"/>
            <a:ext cx="4174438" cy="649706"/>
            <a:chOff x="239682" y="4975236"/>
            <a:chExt cx="4174438" cy="649706"/>
          </a:xfrm>
        </p:grpSpPr>
        <p:sp>
          <p:nvSpPr>
            <p:cNvPr id="32" name="TextBox 31"/>
            <p:cNvSpPr txBox="1"/>
            <p:nvPr/>
          </p:nvSpPr>
          <p:spPr>
            <a:xfrm>
              <a:off x="239682" y="5118112"/>
              <a:ext cx="1080745" cy="338554"/>
            </a:xfrm>
            <a:prstGeom prst="rect">
              <a:avLst/>
            </a:prstGeom>
            <a:noFill/>
          </p:spPr>
          <p:txBody>
            <a:bodyPr wrap="none" rtlCol="0">
              <a:spAutoFit/>
            </a:bodyPr>
            <a:lstStyle/>
            <a:p>
              <a:r>
                <a:rPr lang="en-US" sz="1600" b="1" dirty="0" smtClean="0">
                  <a:latin typeface="Arial" pitchFamily="34" charset="0"/>
                  <a:cs typeface="Arial" pitchFamily="34" charset="0"/>
                </a:rPr>
                <a:t>Tần số = </a:t>
              </a:r>
            </a:p>
          </p:txBody>
        </p:sp>
        <p:sp>
          <p:nvSpPr>
            <p:cNvPr id="33" name="TextBox 32"/>
            <p:cNvSpPr txBox="1"/>
            <p:nvPr/>
          </p:nvSpPr>
          <p:spPr>
            <a:xfrm>
              <a:off x="1860726" y="4975236"/>
              <a:ext cx="1425390" cy="338554"/>
            </a:xfrm>
            <a:prstGeom prst="rect">
              <a:avLst/>
            </a:prstGeom>
            <a:noFill/>
          </p:spPr>
          <p:txBody>
            <a:bodyPr wrap="none" rtlCol="0">
              <a:spAutoFit/>
            </a:bodyPr>
            <a:lstStyle/>
            <a:p>
              <a:r>
                <a:rPr lang="en-US" sz="1600" b="1" dirty="0" smtClean="0">
                  <a:latin typeface="Arial" pitchFamily="34" charset="0"/>
                  <a:cs typeface="Arial" pitchFamily="34" charset="0"/>
                </a:rPr>
                <a:t>Số dao động</a:t>
              </a:r>
            </a:p>
          </p:txBody>
        </p:sp>
        <p:sp>
          <p:nvSpPr>
            <p:cNvPr id="34" name="TextBox 33"/>
            <p:cNvSpPr txBox="1"/>
            <p:nvPr/>
          </p:nvSpPr>
          <p:spPr>
            <a:xfrm>
              <a:off x="1071538" y="5286388"/>
              <a:ext cx="3342582" cy="338554"/>
            </a:xfrm>
            <a:prstGeom prst="rect">
              <a:avLst/>
            </a:prstGeom>
            <a:noFill/>
          </p:spPr>
          <p:txBody>
            <a:bodyPr wrap="none" rtlCol="0">
              <a:spAutoFit/>
            </a:bodyPr>
            <a:lstStyle/>
            <a:p>
              <a:r>
                <a:rPr lang="en-US" sz="1600" b="1" dirty="0" smtClean="0">
                  <a:latin typeface="Arial" pitchFamily="34" charset="0"/>
                  <a:cs typeface="Arial" pitchFamily="34" charset="0"/>
                </a:rPr>
                <a:t>Thời gian thực hiện dao động(</a:t>
              </a:r>
              <a:r>
                <a:rPr lang="en-US" sz="1600" b="1" dirty="0" smtClean="0">
                  <a:solidFill>
                    <a:srgbClr val="C00000"/>
                  </a:solidFill>
                  <a:latin typeface="Arial" pitchFamily="34" charset="0"/>
                  <a:cs typeface="Arial" pitchFamily="34" charset="0"/>
                </a:rPr>
                <a:t>s</a:t>
              </a:r>
              <a:r>
                <a:rPr lang="en-US" sz="1600" b="1" dirty="0" smtClean="0">
                  <a:latin typeface="Arial" pitchFamily="34" charset="0"/>
                  <a:cs typeface="Arial" pitchFamily="34" charset="0"/>
                </a:rPr>
                <a:t>)</a:t>
              </a:r>
            </a:p>
          </p:txBody>
        </p:sp>
        <p:cxnSp>
          <p:nvCxnSpPr>
            <p:cNvPr id="35" name="Straight Connector 34"/>
            <p:cNvCxnSpPr/>
            <p:nvPr/>
          </p:nvCxnSpPr>
          <p:spPr>
            <a:xfrm>
              <a:off x="1214414" y="5286388"/>
              <a:ext cx="3143272" cy="2495"/>
            </a:xfrm>
            <a:prstGeom prst="line">
              <a:avLst/>
            </a:prstGeom>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4572000" y="714356"/>
            <a:ext cx="4572000" cy="830997"/>
          </a:xfrm>
          <a:prstGeom prst="rect">
            <a:avLst/>
          </a:prstGeom>
          <a:noFill/>
        </p:spPr>
        <p:txBody>
          <a:bodyPr wrap="square" rtlCol="0">
            <a:spAutoFit/>
          </a:bodyPr>
          <a:lstStyle/>
          <a:p>
            <a:pPr algn="just"/>
            <a:r>
              <a:rPr lang="en-US" sz="1600" b="1" u="sng" dirty="0" smtClean="0">
                <a:latin typeface="Arial" pitchFamily="34" charset="0"/>
                <a:cs typeface="Arial" pitchFamily="34" charset="0"/>
              </a:rPr>
              <a:t>Nhiệm vụ 4</a:t>
            </a:r>
            <a:r>
              <a:rPr lang="en-US" sz="1600" b="1" dirty="0" smtClean="0">
                <a:latin typeface="Arial" pitchFamily="34" charset="0"/>
                <a:cs typeface="Arial" pitchFamily="34" charset="0"/>
              </a:rPr>
              <a:t>: </a:t>
            </a:r>
          </a:p>
          <a:p>
            <a:pPr algn="just"/>
            <a:r>
              <a:rPr lang="en-US" sz="1600" b="1" dirty="0" smtClean="0">
                <a:latin typeface="Arial" pitchFamily="34" charset="0"/>
                <a:cs typeface="Arial" pitchFamily="34" charset="0"/>
              </a:rPr>
              <a:t>1. Đọc và tiến hành thí nghiệm như hình 10.4 và hoàn thành phiếu học tập 3  </a:t>
            </a:r>
          </a:p>
        </p:txBody>
      </p:sp>
      <p:sp>
        <p:nvSpPr>
          <p:cNvPr id="22" name="TextBox 21"/>
          <p:cNvSpPr txBox="1"/>
          <p:nvPr/>
        </p:nvSpPr>
        <p:spPr>
          <a:xfrm>
            <a:off x="-32" y="5233586"/>
            <a:ext cx="214314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cao của âm:</a:t>
            </a:r>
          </a:p>
        </p:txBody>
      </p:sp>
      <p:graphicFrame>
        <p:nvGraphicFramePr>
          <p:cNvPr id="23" name="Table 22"/>
          <p:cNvGraphicFramePr>
            <a:graphicFrameLocks noGrp="1"/>
          </p:cNvGraphicFramePr>
          <p:nvPr/>
        </p:nvGraphicFramePr>
        <p:xfrm>
          <a:off x="4643438" y="1986969"/>
          <a:ext cx="4286280" cy="1737360"/>
        </p:xfrm>
        <a:graphic>
          <a:graphicData uri="http://schemas.openxmlformats.org/drawingml/2006/table">
            <a:tbl>
              <a:tblPr/>
              <a:tblGrid>
                <a:gridCol w="1250164"/>
                <a:gridCol w="1535918"/>
                <a:gridCol w="1500198"/>
              </a:tblGrid>
              <a:tr h="475615">
                <a:tc>
                  <a:txBody>
                    <a:bodyPr/>
                    <a:lstStyle/>
                    <a:p>
                      <a:pPr algn="ctr">
                        <a:lnSpc>
                          <a:spcPct val="120000"/>
                        </a:lnSpc>
                        <a:spcBef>
                          <a:spcPts val="200"/>
                        </a:spcBef>
                        <a:spcAft>
                          <a:spcPts val="200"/>
                        </a:spcAft>
                      </a:pPr>
                      <a:r>
                        <a:rPr lang="en-US" sz="1600" b="1" dirty="0" smtClean="0">
                          <a:solidFill>
                            <a:schemeClr val="tx1"/>
                          </a:solidFill>
                          <a:latin typeface="Arial" pitchFamily="34" charset="0"/>
                          <a:ea typeface="Calibri"/>
                          <a:cs typeface="Arial" pitchFamily="34" charset="0"/>
                        </a:rPr>
                        <a:t>Đầu</a:t>
                      </a:r>
                      <a:r>
                        <a:rPr lang="en-US" sz="1600" b="1" baseline="0" dirty="0" smtClean="0">
                          <a:solidFill>
                            <a:schemeClr val="tx1"/>
                          </a:solidFill>
                          <a:latin typeface="Arial" pitchFamily="34" charset="0"/>
                          <a:ea typeface="Calibri"/>
                          <a:cs typeface="Arial" pitchFamily="34" charset="0"/>
                        </a:rPr>
                        <a:t> tự do của thước</a:t>
                      </a:r>
                      <a:endParaRPr lang="en-US" sz="1600" dirty="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r>
                        <a:rPr lang="en-US" sz="1600" b="1" dirty="0" smtClean="0">
                          <a:solidFill>
                            <a:schemeClr val="tx1"/>
                          </a:solidFill>
                          <a:latin typeface="Arial" pitchFamily="34" charset="0"/>
                          <a:ea typeface="Calibri"/>
                          <a:cs typeface="Arial" pitchFamily="34" charset="0"/>
                        </a:rPr>
                        <a:t>Dao </a:t>
                      </a:r>
                      <a:r>
                        <a:rPr lang="en-US" sz="1600" b="1" dirty="0">
                          <a:solidFill>
                            <a:schemeClr val="tx1"/>
                          </a:solidFill>
                          <a:latin typeface="Arial" pitchFamily="34" charset="0"/>
                          <a:ea typeface="Calibri"/>
                          <a:cs typeface="Arial" pitchFamily="34" charset="0"/>
                        </a:rPr>
                        <a:t>động </a:t>
                      </a:r>
                      <a:r>
                        <a:rPr lang="en-US" sz="1600" b="1" dirty="0" smtClean="0">
                          <a:solidFill>
                            <a:schemeClr val="tx1"/>
                          </a:solidFill>
                          <a:latin typeface="Arial" pitchFamily="34" charset="0"/>
                          <a:ea typeface="Calibri"/>
                          <a:cs typeface="Arial" pitchFamily="34" charset="0"/>
                        </a:rPr>
                        <a:t>nhanh hay chậm</a:t>
                      </a:r>
                      <a:r>
                        <a:rPr lang="en-US" sz="1600" b="1" dirty="0">
                          <a:solidFill>
                            <a:schemeClr val="tx1"/>
                          </a:solidFill>
                          <a:latin typeface="Arial" pitchFamily="34" charset="0"/>
                          <a:ea typeface="Calibri"/>
                          <a:cs typeface="Arial" pitchFamily="34" charset="0"/>
                        </a:rPr>
                        <a:t>?</a:t>
                      </a:r>
                      <a:endParaRPr lang="en-US" sz="1600" dirty="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r>
                        <a:rPr lang="en-US" sz="1600" b="1" dirty="0" smtClean="0">
                          <a:solidFill>
                            <a:schemeClr val="tx1"/>
                          </a:solidFill>
                          <a:latin typeface="Arial" pitchFamily="34" charset="0"/>
                          <a:ea typeface="Calibri"/>
                          <a:cs typeface="Arial" pitchFamily="34" charset="0"/>
                        </a:rPr>
                        <a:t>Âm</a:t>
                      </a:r>
                      <a:r>
                        <a:rPr lang="en-US" sz="1600" b="1" baseline="0" dirty="0" smtClean="0">
                          <a:solidFill>
                            <a:schemeClr val="tx1"/>
                          </a:solidFill>
                          <a:latin typeface="Arial" pitchFamily="34" charset="0"/>
                          <a:ea typeface="Calibri"/>
                          <a:cs typeface="Arial" pitchFamily="34" charset="0"/>
                        </a:rPr>
                        <a:t> phát ra cao hay thấp?</a:t>
                      </a:r>
                      <a:endParaRPr lang="en-US" sz="1600" dirty="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r>
              <a:tr h="150495">
                <a:tc>
                  <a:txBody>
                    <a:bodyPr/>
                    <a:lstStyle/>
                    <a:p>
                      <a:pPr algn="ctr">
                        <a:lnSpc>
                          <a:spcPct val="120000"/>
                        </a:lnSpc>
                        <a:spcBef>
                          <a:spcPts val="200"/>
                        </a:spcBef>
                        <a:spcAft>
                          <a:spcPts val="200"/>
                        </a:spcAft>
                      </a:pPr>
                      <a:r>
                        <a:rPr lang="en-US" sz="1600" b="1">
                          <a:solidFill>
                            <a:schemeClr val="tx1"/>
                          </a:solidFill>
                          <a:latin typeface="Arial" pitchFamily="34" charset="0"/>
                          <a:ea typeface="Calibri"/>
                          <a:cs typeface="Arial" pitchFamily="34" charset="0"/>
                        </a:rPr>
                        <a:t>Dài </a:t>
                      </a:r>
                      <a:endParaRPr lang="en-US" sz="1600">
                        <a:solidFill>
                          <a:schemeClr val="tx1"/>
                        </a:solidFill>
                        <a:latin typeface="Arial" pitchFamily="34" charset="0"/>
                        <a:ea typeface="Calibri"/>
                        <a:cs typeface="Arial" pitchFamily="34" charset="0"/>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endParaRPr lang="en-US" sz="160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endParaRPr lang="en-US" sz="160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r>
              <a:tr h="164465">
                <a:tc>
                  <a:txBody>
                    <a:bodyPr/>
                    <a:lstStyle/>
                    <a:p>
                      <a:pPr algn="ctr">
                        <a:lnSpc>
                          <a:spcPct val="120000"/>
                        </a:lnSpc>
                        <a:spcBef>
                          <a:spcPts val="200"/>
                        </a:spcBef>
                        <a:spcAft>
                          <a:spcPts val="200"/>
                        </a:spcAft>
                      </a:pPr>
                      <a:r>
                        <a:rPr lang="en-US" sz="1600" b="1">
                          <a:solidFill>
                            <a:schemeClr val="tx1"/>
                          </a:solidFill>
                          <a:latin typeface="Arial" pitchFamily="34" charset="0"/>
                          <a:ea typeface="Calibri"/>
                          <a:cs typeface="Arial" pitchFamily="34" charset="0"/>
                        </a:rPr>
                        <a:t>Ngắn</a:t>
                      </a:r>
                      <a:endParaRPr lang="en-US" sz="1600">
                        <a:solidFill>
                          <a:schemeClr val="tx1"/>
                        </a:solidFill>
                        <a:latin typeface="Arial" pitchFamily="34" charset="0"/>
                        <a:ea typeface="Calibri"/>
                        <a:cs typeface="Arial" pitchFamily="34" charset="0"/>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endParaRPr lang="en-US" sz="160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endParaRPr lang="en-US" sz="1600" dirty="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r>
            </a:tbl>
          </a:graphicData>
        </a:graphic>
      </p:graphicFrame>
      <p:sp>
        <p:nvSpPr>
          <p:cNvPr id="24" name="Rectangle 1"/>
          <p:cNvSpPr>
            <a:spLocks noChangeArrowheads="1"/>
          </p:cNvSpPr>
          <p:nvPr/>
        </p:nvSpPr>
        <p:spPr bwMode="auto">
          <a:xfrm>
            <a:off x="5715008" y="1661686"/>
            <a:ext cx="207170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PHIẾU HỌC TẬP 3</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Notched Right Arrow 24"/>
          <p:cNvSpPr/>
          <p:nvPr/>
        </p:nvSpPr>
        <p:spPr>
          <a:xfrm>
            <a:off x="4572000" y="3915795"/>
            <a:ext cx="214314" cy="142876"/>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748876" y="3772919"/>
            <a:ext cx="4395156"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Vật </a:t>
            </a:r>
            <a:r>
              <a:rPr lang="en-US" sz="1600" b="1" dirty="0" smtClean="0">
                <a:solidFill>
                  <a:srgbClr val="C00000"/>
                </a:solidFill>
                <a:latin typeface="Arial" pitchFamily="34" charset="0"/>
                <a:cs typeface="Arial" pitchFamily="34" charset="0"/>
              </a:rPr>
              <a:t>dao động càng nhanh </a:t>
            </a:r>
            <a:r>
              <a:rPr lang="en-US" sz="1600" b="1" dirty="0" smtClean="0">
                <a:latin typeface="Arial" pitchFamily="34" charset="0"/>
                <a:cs typeface="Arial" pitchFamily="34" charset="0"/>
              </a:rPr>
              <a:t>thì </a:t>
            </a:r>
            <a:r>
              <a:rPr lang="en-US" sz="1600" b="1" dirty="0" smtClean="0">
                <a:solidFill>
                  <a:srgbClr val="C00000"/>
                </a:solidFill>
                <a:latin typeface="Arial" pitchFamily="34" charset="0"/>
                <a:cs typeface="Arial" pitchFamily="34" charset="0"/>
              </a:rPr>
              <a:t>âm phát ra càng cao </a:t>
            </a:r>
            <a:r>
              <a:rPr lang="en-US" sz="1600" b="1" dirty="0" smtClean="0">
                <a:latin typeface="Arial" pitchFamily="34" charset="0"/>
                <a:cs typeface="Arial" pitchFamily="34" charset="0"/>
              </a:rPr>
              <a:t>và ngược lại</a:t>
            </a:r>
          </a:p>
        </p:txBody>
      </p:sp>
      <p:sp>
        <p:nvSpPr>
          <p:cNvPr id="27" name="TextBox 26"/>
          <p:cNvSpPr txBox="1"/>
          <p:nvPr/>
        </p:nvSpPr>
        <p:spPr>
          <a:xfrm>
            <a:off x="4572000" y="4357694"/>
            <a:ext cx="4572000" cy="1077218"/>
          </a:xfrm>
          <a:prstGeom prst="rect">
            <a:avLst/>
          </a:prstGeom>
          <a:noFill/>
        </p:spPr>
        <p:txBody>
          <a:bodyPr wrap="square" rtlCol="0">
            <a:spAutoFit/>
          </a:bodyPr>
          <a:lstStyle/>
          <a:p>
            <a:pPr algn="just"/>
            <a:r>
              <a:rPr lang="en-US" sz="1600" b="1" dirty="0" smtClean="0">
                <a:latin typeface="Arial" pitchFamily="34" charset="0"/>
                <a:cs typeface="Arial" pitchFamily="34" charset="0"/>
              </a:rPr>
              <a:t>2. Gõ vào các âm thoa khác nhau, lắng nghe âm phát ra và đọc số ghi tần số trên âm thoa. Rút ra nhận xét về mối liên hệ giữa độ cao và tần số của âm do âm thoa phát ra?</a:t>
            </a:r>
          </a:p>
        </p:txBody>
      </p:sp>
      <p:sp>
        <p:nvSpPr>
          <p:cNvPr id="31" name="Notched Right Arrow 30"/>
          <p:cNvSpPr/>
          <p:nvPr/>
        </p:nvSpPr>
        <p:spPr>
          <a:xfrm>
            <a:off x="4572000" y="5630307"/>
            <a:ext cx="214314" cy="142876"/>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4748876" y="5487431"/>
            <a:ext cx="4395156" cy="584775"/>
          </a:xfrm>
          <a:prstGeom prst="rect">
            <a:avLst/>
          </a:prstGeom>
          <a:noFill/>
        </p:spPr>
        <p:txBody>
          <a:bodyPr wrap="square" rtlCol="0">
            <a:spAutoFit/>
          </a:bodyPr>
          <a:lstStyle/>
          <a:p>
            <a:pPr algn="just"/>
            <a:r>
              <a:rPr lang="en-US" sz="1600" b="1" dirty="0" smtClean="0">
                <a:solidFill>
                  <a:srgbClr val="FF0000"/>
                </a:solidFill>
                <a:latin typeface="Arial" pitchFamily="34" charset="0"/>
                <a:cs typeface="Arial" pitchFamily="34" charset="0"/>
              </a:rPr>
              <a:t>Tần số </a:t>
            </a:r>
            <a:r>
              <a:rPr lang="en-US" sz="1600" b="1" dirty="0" smtClean="0">
                <a:latin typeface="Arial" pitchFamily="34" charset="0"/>
                <a:cs typeface="Arial" pitchFamily="34" charset="0"/>
              </a:rPr>
              <a:t>của âm do âm thoa phát ra </a:t>
            </a:r>
            <a:r>
              <a:rPr lang="en-US" sz="1600" b="1" dirty="0" smtClean="0">
                <a:solidFill>
                  <a:srgbClr val="FF0000"/>
                </a:solidFill>
                <a:latin typeface="Arial" pitchFamily="34" charset="0"/>
                <a:cs typeface="Arial" pitchFamily="34" charset="0"/>
              </a:rPr>
              <a:t>càng lớn </a:t>
            </a:r>
            <a:r>
              <a:rPr lang="en-US" sz="1600" b="1" dirty="0" smtClean="0">
                <a:latin typeface="Arial" pitchFamily="34" charset="0"/>
                <a:cs typeface="Arial" pitchFamily="34" charset="0"/>
              </a:rPr>
              <a:t>thì </a:t>
            </a:r>
            <a:r>
              <a:rPr lang="en-US" sz="1600" b="1" dirty="0" smtClean="0">
                <a:solidFill>
                  <a:srgbClr val="C00000"/>
                </a:solidFill>
                <a:latin typeface="Arial" pitchFamily="34" charset="0"/>
                <a:cs typeface="Arial" pitchFamily="34" charset="0"/>
              </a:rPr>
              <a:t>âm càng cao </a:t>
            </a:r>
            <a:r>
              <a:rPr lang="en-US" sz="1600" b="1" dirty="0" smtClean="0">
                <a:latin typeface="Arial" pitchFamily="34" charset="0"/>
                <a:cs typeface="Arial" pitchFamily="34" charset="0"/>
              </a:rPr>
              <a:t>và ngược lại</a:t>
            </a:r>
          </a:p>
        </p:txBody>
      </p:sp>
      <p:sp>
        <p:nvSpPr>
          <p:cNvPr id="41" name="TextBox 40"/>
          <p:cNvSpPr txBox="1"/>
          <p:nvPr/>
        </p:nvSpPr>
        <p:spPr>
          <a:xfrm>
            <a:off x="142844" y="5500702"/>
            <a:ext cx="4395156"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Vật </a:t>
            </a:r>
            <a:r>
              <a:rPr lang="en-US" sz="1600" b="1" dirty="0" smtClean="0">
                <a:solidFill>
                  <a:srgbClr val="C00000"/>
                </a:solidFill>
                <a:latin typeface="Arial" pitchFamily="34" charset="0"/>
                <a:cs typeface="Arial" pitchFamily="34" charset="0"/>
              </a:rPr>
              <a:t>dao động nhanh </a:t>
            </a:r>
            <a:r>
              <a:rPr lang="en-US" sz="1600" b="1" dirty="0" smtClean="0">
                <a:latin typeface="Arial" pitchFamily="34" charset="0"/>
                <a:cs typeface="Arial" pitchFamily="34" charset="0"/>
              </a:rPr>
              <a:t>thì </a:t>
            </a:r>
            <a:r>
              <a:rPr lang="en-US" sz="1600" b="1" dirty="0" smtClean="0">
                <a:solidFill>
                  <a:srgbClr val="C00000"/>
                </a:solidFill>
                <a:latin typeface="Arial" pitchFamily="34" charset="0"/>
                <a:cs typeface="Arial" pitchFamily="34" charset="0"/>
              </a:rPr>
              <a:t>tần số lớn, âm càng cao </a:t>
            </a:r>
            <a:r>
              <a:rPr lang="en-US" sz="1600" b="1" dirty="0" smtClean="0">
                <a:latin typeface="Arial" pitchFamily="34" charset="0"/>
                <a:cs typeface="Arial" pitchFamily="34" charset="0"/>
              </a:rPr>
              <a:t>và ngược lại</a:t>
            </a:r>
          </a:p>
        </p:txBody>
      </p:sp>
      <p:sp>
        <p:nvSpPr>
          <p:cNvPr id="42" name="Rounded Rectangle 41"/>
          <p:cNvSpPr/>
          <p:nvPr/>
        </p:nvSpPr>
        <p:spPr>
          <a:xfrm>
            <a:off x="255740" y="4714884"/>
            <a:ext cx="4259812" cy="5000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4827772" y="3816170"/>
            <a:ext cx="4259812" cy="5000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4839218" y="5530682"/>
            <a:ext cx="4259812" cy="5000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ontrols>
      <mc:AlternateContent xmlns:mc="http://schemas.openxmlformats.org/markup-compatibility/2006">
        <mc:Choice xmlns:v="urn:schemas-microsoft-com:vml" Requires="v">
          <p:control spid="26626" name="TextBox3" r:id="rId2" imgW="1371600" imgH="314280"/>
        </mc:Choice>
        <mc:Fallback>
          <p:control name="TextBox3" r:id="rId2" imgW="1371600" imgH="314280">
            <p:pic>
              <p:nvPicPr>
                <p:cNvPr id="0" name="TextBox3"/>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5940425" y="2995613"/>
                  <a:ext cx="1368425" cy="309562"/>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6630" name="TextBox1" r:id="rId3" imgW="1371600" imgH="314280"/>
        </mc:Choice>
        <mc:Fallback>
          <p:control name="TextBox1" r:id="rId3" imgW="1371600" imgH="314280">
            <p:pic>
              <p:nvPicPr>
                <p:cNvPr id="0" name="TextBox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5940425" y="3406775"/>
                  <a:ext cx="1368425" cy="309563"/>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6631" name="TextBox2" r:id="rId4" imgW="1371600" imgH="314280"/>
        </mc:Choice>
        <mc:Fallback>
          <p:control name="TextBox2" r:id="rId4" imgW="1371600" imgH="314280">
            <p:pic>
              <p:nvPicPr>
                <p:cNvPr id="0" name="TextBox2"/>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7451725" y="2995613"/>
                  <a:ext cx="1368425" cy="309562"/>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6632" name="TextBox4" r:id="rId5" imgW="1371600" imgH="314280"/>
        </mc:Choice>
        <mc:Fallback>
          <p:control name="TextBox4" r:id="rId5" imgW="1371600" imgH="314280">
            <p:pic>
              <p:nvPicPr>
                <p:cNvPr id="0" name="TextBox4"/>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7451725" y="3406775"/>
                  <a:ext cx="1368425" cy="309563"/>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par>
                                <p:cTn id="13" presetID="22" presetClass="entr" presetSubtype="8"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left)">
                                      <p:cBhvr>
                                        <p:cTn id="41" dur="500"/>
                                        <p:tgtEl>
                                          <p:spTgt spid="3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wipe(left)">
                                      <p:cBhvr>
                                        <p:cTn id="46" dur="500"/>
                                        <p:tgtEl>
                                          <p:spTgt spid="4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left)">
                                      <p:cBhvr>
                                        <p:cTn id="52" dur="500"/>
                                        <p:tgtEl>
                                          <p:spTgt spid="44"/>
                                        </p:tgtEl>
                                      </p:cBhvr>
                                    </p:animEffect>
                                  </p:childTnLst>
                                </p:cTn>
                              </p:par>
                            </p:childTnLst>
                          </p:cTn>
                        </p:par>
                        <p:par>
                          <p:cTn id="53" fill="hold">
                            <p:stCondLst>
                              <p:cond delay="500"/>
                            </p:stCondLst>
                            <p:childTnLst>
                              <p:par>
                                <p:cTn id="54" presetID="22" presetClass="exit" presetSubtype="8" fill="hold" grpId="1" nodeType="afterEffect">
                                  <p:stCondLst>
                                    <p:cond delay="0"/>
                                  </p:stCondLst>
                                  <p:childTnLst>
                                    <p:animEffect transition="out" filter="wipe(left)">
                                      <p:cBhvr>
                                        <p:cTn id="55" dur="500"/>
                                        <p:tgtEl>
                                          <p:spTgt spid="21"/>
                                        </p:tgtEl>
                                      </p:cBhvr>
                                    </p:animEffect>
                                    <p:set>
                                      <p:cBhvr>
                                        <p:cTn id="56" dur="1" fill="hold">
                                          <p:stCondLst>
                                            <p:cond delay="499"/>
                                          </p:stCondLst>
                                        </p:cTn>
                                        <p:tgtEl>
                                          <p:spTgt spid="21"/>
                                        </p:tgtEl>
                                        <p:attrNameLst>
                                          <p:attrName>style.visibility</p:attrName>
                                        </p:attrNameLst>
                                      </p:cBhvr>
                                      <p:to>
                                        <p:strVal val="hidden"/>
                                      </p:to>
                                    </p:set>
                                  </p:childTnLst>
                                </p:cTn>
                              </p:par>
                              <p:par>
                                <p:cTn id="57" presetID="22" presetClass="exit" presetSubtype="8" fill="hold" grpId="1" nodeType="withEffect">
                                  <p:stCondLst>
                                    <p:cond delay="0"/>
                                  </p:stCondLst>
                                  <p:childTnLst>
                                    <p:animEffect transition="out" filter="wipe(left)">
                                      <p:cBhvr>
                                        <p:cTn id="58" dur="500"/>
                                        <p:tgtEl>
                                          <p:spTgt spid="24"/>
                                        </p:tgtEl>
                                      </p:cBhvr>
                                    </p:animEffect>
                                    <p:set>
                                      <p:cBhvr>
                                        <p:cTn id="59" dur="1" fill="hold">
                                          <p:stCondLst>
                                            <p:cond delay="499"/>
                                          </p:stCondLst>
                                        </p:cTn>
                                        <p:tgtEl>
                                          <p:spTgt spid="24"/>
                                        </p:tgtEl>
                                        <p:attrNameLst>
                                          <p:attrName>style.visibility</p:attrName>
                                        </p:attrNameLst>
                                      </p:cBhvr>
                                      <p:to>
                                        <p:strVal val="hidden"/>
                                      </p:to>
                                    </p:set>
                                  </p:childTnLst>
                                </p:cTn>
                              </p:par>
                              <p:par>
                                <p:cTn id="60" presetID="22" presetClass="exit" presetSubtype="8" fill="hold" nodeType="withEffect">
                                  <p:stCondLst>
                                    <p:cond delay="0"/>
                                  </p:stCondLst>
                                  <p:childTnLst>
                                    <p:animEffect transition="out" filter="wipe(left)">
                                      <p:cBhvr>
                                        <p:cTn id="61" dur="500"/>
                                        <p:tgtEl>
                                          <p:spTgt spid="23"/>
                                        </p:tgtEl>
                                      </p:cBhvr>
                                    </p:animEffect>
                                    <p:set>
                                      <p:cBhvr>
                                        <p:cTn id="62" dur="1" fill="hold">
                                          <p:stCondLst>
                                            <p:cond delay="499"/>
                                          </p:stCondLst>
                                        </p:cTn>
                                        <p:tgtEl>
                                          <p:spTgt spid="23"/>
                                        </p:tgtEl>
                                        <p:attrNameLst>
                                          <p:attrName>style.visibility</p:attrName>
                                        </p:attrNameLst>
                                      </p:cBhvr>
                                      <p:to>
                                        <p:strVal val="hidden"/>
                                      </p:to>
                                    </p:set>
                                  </p:childTnLst>
                                </p:cTn>
                              </p:par>
                              <p:par>
                                <p:cTn id="63" presetID="22" presetClass="exit" presetSubtype="8" fill="hold" grpId="1" nodeType="withEffect">
                                  <p:stCondLst>
                                    <p:cond delay="0"/>
                                  </p:stCondLst>
                                  <p:childTnLst>
                                    <p:animEffect transition="out" filter="wipe(left)">
                                      <p:cBhvr>
                                        <p:cTn id="64" dur="500"/>
                                        <p:tgtEl>
                                          <p:spTgt spid="27"/>
                                        </p:tgtEl>
                                      </p:cBhvr>
                                    </p:animEffect>
                                    <p:set>
                                      <p:cBhvr>
                                        <p:cTn id="65" dur="1" fill="hold">
                                          <p:stCondLst>
                                            <p:cond delay="499"/>
                                          </p:stCondLst>
                                        </p:cTn>
                                        <p:tgtEl>
                                          <p:spTgt spid="27"/>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wipe(left)">
                                      <p:cBhvr>
                                        <p:cTn id="7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p:bldP spid="24" grpId="0"/>
      <p:bldP spid="24" grpId="1"/>
      <p:bldP spid="25" grpId="0" animBg="1"/>
      <p:bldP spid="26" grpId="0"/>
      <p:bldP spid="27" grpId="0"/>
      <p:bldP spid="27" grpId="1"/>
      <p:bldP spid="31" grpId="0" animBg="1"/>
      <p:bldP spid="36" grpId="0"/>
      <p:bldP spid="42" grpId="0" animBg="1"/>
      <p:bldP spid="44" grpId="0" animBg="1"/>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2"/>
          <p:cNvSpPr>
            <a:spLocks noChangeArrowheads="1"/>
          </p:cNvSpPr>
          <p:nvPr/>
        </p:nvSpPr>
        <p:spPr bwMode="auto">
          <a:xfrm>
            <a:off x="0" y="1"/>
            <a:ext cx="9144000" cy="760095"/>
          </a:xfrm>
          <a:prstGeom prst="plaque">
            <a:avLst>
              <a:gd name="adj" fmla="val 16667"/>
            </a:avLst>
          </a:prstGeom>
          <a:gradFill rotWithShape="1">
            <a:gsLst>
              <a:gs pos="0">
                <a:srgbClr val="002F2F"/>
              </a:gs>
              <a:gs pos="100000">
                <a:srgbClr val="006666"/>
              </a:gs>
            </a:gsLst>
            <a:path path="shape">
              <a:fillToRect l="50000" t="50000" r="50000" b="50000"/>
            </a:path>
          </a:gradFill>
          <a:ln w="9525">
            <a:solidFill>
              <a:srgbClr val="FF9933"/>
            </a:solidFill>
            <a:miter lim="800000"/>
            <a:headEnd/>
            <a:tailEnd/>
          </a:ln>
          <a:effectLst/>
        </p:spPr>
        <p:txBody>
          <a:bodyPr wrap="square">
            <a:spAutoFit/>
          </a:bodyPr>
          <a:lstStyle/>
          <a:p>
            <a:pPr algn="ctr"/>
            <a:r>
              <a:rPr lang="en-US" altLang="en-US" sz="1600" b="1" dirty="0" smtClean="0">
                <a:solidFill>
                  <a:srgbClr val="FFFF00"/>
                </a:solidFill>
                <a:latin typeface="Arial" pitchFamily="34" charset="0"/>
                <a:cs typeface="Arial" pitchFamily="34" charset="0"/>
              </a:rPr>
              <a:t> CHỦ ĐỀ 5: ÂM THANH</a:t>
            </a:r>
          </a:p>
          <a:p>
            <a:pPr algn="ctr"/>
            <a:r>
              <a:rPr lang="en-US" sz="1600" b="1" dirty="0" smtClean="0">
                <a:solidFill>
                  <a:srgbClr val="FFFF00"/>
                </a:solidFill>
                <a:latin typeface="Arial" pitchFamily="34" charset="0"/>
                <a:cs typeface="Arial" pitchFamily="34" charset="0"/>
              </a:rPr>
              <a:t>                      BÀI 10: BIÊN ĐỘ,  TẦN SỐ, ĐỘ TO VÀ ĐỘ CAO CỦA ÂM</a:t>
            </a:r>
            <a:endParaRPr lang="en-US" sz="1600" b="1" dirty="0">
              <a:solidFill>
                <a:srgbClr val="FFFF00"/>
              </a:solidFill>
              <a:latin typeface="Arial" pitchFamily="34" charset="0"/>
              <a:cs typeface="Arial" pitchFamily="34" charset="0"/>
            </a:endParaRPr>
          </a:p>
        </p:txBody>
      </p:sp>
      <p:cxnSp>
        <p:nvCxnSpPr>
          <p:cNvPr id="10" name="Straight Connector 9"/>
          <p:cNvCxnSpPr>
            <a:stCxn id="4" idx="2"/>
          </p:cNvCxnSpPr>
          <p:nvPr/>
        </p:nvCxnSpPr>
        <p:spPr>
          <a:xfrm rot="5400000">
            <a:off x="1523048" y="3809048"/>
            <a:ext cx="6097904" cy="1588"/>
          </a:xfrm>
          <a:prstGeom prst="line">
            <a:avLst/>
          </a:prstGeom>
          <a:ln w="25400" cmpd="sng">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849" y="785794"/>
            <a:ext cx="3127651" cy="338554"/>
          </a:xfrm>
          <a:prstGeom prst="rect">
            <a:avLst/>
          </a:prstGeom>
          <a:noFill/>
        </p:spPr>
        <p:txBody>
          <a:bodyPr wrap="none" rtlCol="0">
            <a:spAutoFit/>
          </a:bodyPr>
          <a:lstStyle/>
          <a:p>
            <a:r>
              <a:rPr lang="en-US" sz="1600" b="1" dirty="0" smtClean="0">
                <a:latin typeface="Arial" pitchFamily="34" charset="0"/>
                <a:cs typeface="Arial" pitchFamily="34" charset="0"/>
              </a:rPr>
              <a:t>I/ </a:t>
            </a:r>
            <a:r>
              <a:rPr lang="nl-NL" sz="1600" b="1" dirty="0" smtClean="0">
                <a:latin typeface="Arial" pitchFamily="34" charset="0"/>
                <a:cs typeface="Arial" pitchFamily="34" charset="0"/>
              </a:rPr>
              <a:t>BIÊN ĐỘ VÀ ĐỘ TO CỦA ÂM</a:t>
            </a:r>
            <a:endParaRPr lang="en-US" sz="1600" dirty="0">
              <a:latin typeface="Arial" pitchFamily="34" charset="0"/>
              <a:cs typeface="Arial" pitchFamily="34" charset="0"/>
            </a:endParaRPr>
          </a:p>
        </p:txBody>
      </p:sp>
      <p:sp>
        <p:nvSpPr>
          <p:cNvPr id="9" name="TextBox 8"/>
          <p:cNvSpPr txBox="1"/>
          <p:nvPr/>
        </p:nvSpPr>
        <p:spPr>
          <a:xfrm>
            <a:off x="1" y="1142984"/>
            <a:ext cx="4572000"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1. Biên độ dao động là độ lệch lớn nhất của   vật dao động so với vị trí cân bằng.</a:t>
            </a:r>
          </a:p>
        </p:txBody>
      </p:sp>
      <p:sp>
        <p:nvSpPr>
          <p:cNvPr id="16" name="TextBox 15"/>
          <p:cNvSpPr txBox="1"/>
          <p:nvPr/>
        </p:nvSpPr>
        <p:spPr>
          <a:xfrm>
            <a:off x="-32" y="1701216"/>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to của âm:</a:t>
            </a:r>
          </a:p>
        </p:txBody>
      </p:sp>
      <p:sp>
        <p:nvSpPr>
          <p:cNvPr id="17" name="TextBox 16"/>
          <p:cNvSpPr txBox="1"/>
          <p:nvPr/>
        </p:nvSpPr>
        <p:spPr>
          <a:xfrm>
            <a:off x="71406" y="2000240"/>
            <a:ext cx="4500562" cy="1077218"/>
          </a:xfrm>
          <a:prstGeom prst="rect">
            <a:avLst/>
          </a:prstGeom>
          <a:noFill/>
        </p:spPr>
        <p:txBody>
          <a:bodyPr wrap="square" rtlCol="0">
            <a:spAutoFit/>
          </a:bodyPr>
          <a:lstStyle/>
          <a:p>
            <a:pPr algn="just"/>
            <a:r>
              <a:rPr lang="en-US" sz="1600" b="1" dirty="0" smtClean="0">
                <a:latin typeface="Arial" pitchFamily="34" charset="0"/>
                <a:cs typeface="Arial" pitchFamily="34" charset="0"/>
              </a:rPr>
              <a:t>- Dao động càng </a:t>
            </a:r>
            <a:r>
              <a:rPr lang="en-US" sz="1600" b="1" dirty="0" smtClean="0">
                <a:solidFill>
                  <a:srgbClr val="FF0000"/>
                </a:solidFill>
                <a:latin typeface="Arial" pitchFamily="34" charset="0"/>
                <a:cs typeface="Arial" pitchFamily="34" charset="0"/>
              </a:rPr>
              <a:t>mạnh</a:t>
            </a:r>
            <a:r>
              <a:rPr lang="en-US" sz="1600" b="1" dirty="0" smtClean="0">
                <a:latin typeface="Arial" pitchFamily="34" charset="0"/>
                <a:cs typeface="Arial" pitchFamily="34" charset="0"/>
              </a:rPr>
              <a:t>, biên độ dao động của vật phát ra âm </a:t>
            </a:r>
            <a:r>
              <a:rPr lang="en-US" sz="1600" b="1" dirty="0" smtClean="0">
                <a:solidFill>
                  <a:srgbClr val="FF0000"/>
                </a:solidFill>
                <a:latin typeface="Arial" pitchFamily="34" charset="0"/>
                <a:cs typeface="Arial" pitchFamily="34" charset="0"/>
              </a:rPr>
              <a:t>càng lớn </a:t>
            </a:r>
            <a:r>
              <a:rPr lang="en-US" sz="1600" b="1" dirty="0" smtClean="0">
                <a:latin typeface="Arial" pitchFamily="34" charset="0"/>
                <a:cs typeface="Arial" pitchFamily="34" charset="0"/>
              </a:rPr>
              <a:t>, âm </a:t>
            </a:r>
            <a:r>
              <a:rPr lang="en-US" sz="1600" b="1" dirty="0" smtClean="0">
                <a:solidFill>
                  <a:srgbClr val="FF0000"/>
                </a:solidFill>
                <a:latin typeface="Arial" pitchFamily="34" charset="0"/>
                <a:cs typeface="Arial" pitchFamily="34" charset="0"/>
              </a:rPr>
              <a:t>càng to</a:t>
            </a:r>
          </a:p>
          <a:p>
            <a:pPr algn="just"/>
            <a:r>
              <a:rPr lang="en-US" sz="1600" b="1" dirty="0" smtClean="0">
                <a:latin typeface="Arial" pitchFamily="34" charset="0"/>
                <a:cs typeface="Arial" pitchFamily="34" charset="0"/>
              </a:rPr>
              <a:t>- Dao động càng </a:t>
            </a:r>
            <a:r>
              <a:rPr lang="en-US" sz="1600" b="1" dirty="0" smtClean="0">
                <a:solidFill>
                  <a:schemeClr val="tx2"/>
                </a:solidFill>
                <a:latin typeface="Arial" pitchFamily="34" charset="0"/>
                <a:cs typeface="Arial" pitchFamily="34" charset="0"/>
              </a:rPr>
              <a:t>yếu</a:t>
            </a:r>
            <a:r>
              <a:rPr lang="en-US" sz="1600" b="1" dirty="0" smtClean="0">
                <a:latin typeface="Arial" pitchFamily="34" charset="0"/>
                <a:cs typeface="Arial" pitchFamily="34" charset="0"/>
              </a:rPr>
              <a:t>, biên độ dao động của vật phát ra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a:t>
            </a:r>
          </a:p>
        </p:txBody>
      </p:sp>
      <p:sp>
        <p:nvSpPr>
          <p:cNvPr id="8" name="TextBox 7"/>
          <p:cNvSpPr txBox="1"/>
          <p:nvPr/>
        </p:nvSpPr>
        <p:spPr>
          <a:xfrm>
            <a:off x="-42442" y="3019008"/>
            <a:ext cx="3278846" cy="338554"/>
          </a:xfrm>
          <a:prstGeom prst="rect">
            <a:avLst/>
          </a:prstGeom>
          <a:noFill/>
        </p:spPr>
        <p:txBody>
          <a:bodyPr wrap="none" rtlCol="0">
            <a:spAutoFit/>
          </a:bodyPr>
          <a:lstStyle/>
          <a:p>
            <a:r>
              <a:rPr lang="en-US" sz="1600" b="1" dirty="0" smtClean="0">
                <a:latin typeface="Arial" pitchFamily="34" charset="0"/>
                <a:cs typeface="Arial" pitchFamily="34" charset="0"/>
              </a:rPr>
              <a:t>II/ </a:t>
            </a:r>
            <a:r>
              <a:rPr lang="nl-NL" sz="1600" b="1" dirty="0" smtClean="0">
                <a:latin typeface="Arial" pitchFamily="34" charset="0"/>
                <a:cs typeface="Arial" pitchFamily="34" charset="0"/>
              </a:rPr>
              <a:t>TẦN SỐ VÀ ĐỘ CAO CỦA ÂM</a:t>
            </a:r>
            <a:endParaRPr lang="en-US" sz="1600" b="1" dirty="0">
              <a:latin typeface="Arial" pitchFamily="34" charset="0"/>
              <a:cs typeface="Arial" pitchFamily="34" charset="0"/>
            </a:endParaRPr>
          </a:p>
        </p:txBody>
      </p:sp>
      <p:sp>
        <p:nvSpPr>
          <p:cNvPr id="11" name="TextBox 10"/>
          <p:cNvSpPr txBox="1"/>
          <p:nvPr/>
        </p:nvSpPr>
        <p:spPr>
          <a:xfrm>
            <a:off x="-32" y="3275732"/>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1. Tần số:</a:t>
            </a:r>
          </a:p>
        </p:txBody>
      </p:sp>
      <p:sp>
        <p:nvSpPr>
          <p:cNvPr id="19" name="TextBox 18"/>
          <p:cNvSpPr txBox="1"/>
          <p:nvPr/>
        </p:nvSpPr>
        <p:spPr>
          <a:xfrm>
            <a:off x="71406" y="3519074"/>
            <a:ext cx="3352969" cy="338554"/>
          </a:xfrm>
          <a:prstGeom prst="rect">
            <a:avLst/>
          </a:prstGeom>
          <a:noFill/>
        </p:spPr>
        <p:txBody>
          <a:bodyPr wrap="none" rtlCol="0">
            <a:spAutoFit/>
          </a:bodyPr>
          <a:lstStyle/>
          <a:p>
            <a:r>
              <a:rPr lang="en-US" sz="1600" b="1" dirty="0" smtClean="0">
                <a:latin typeface="Arial" pitchFamily="34" charset="0"/>
                <a:cs typeface="Arial" pitchFamily="34" charset="0"/>
              </a:rPr>
              <a:t>- Là số dao động trong một giây.</a:t>
            </a:r>
          </a:p>
        </p:txBody>
      </p:sp>
      <p:sp>
        <p:nvSpPr>
          <p:cNvPr id="28" name="TextBox 27"/>
          <p:cNvSpPr txBox="1"/>
          <p:nvPr/>
        </p:nvSpPr>
        <p:spPr>
          <a:xfrm>
            <a:off x="71406" y="4429132"/>
            <a:ext cx="3818674" cy="338554"/>
          </a:xfrm>
          <a:prstGeom prst="rect">
            <a:avLst/>
          </a:prstGeom>
          <a:noFill/>
        </p:spPr>
        <p:txBody>
          <a:bodyPr wrap="none" rtlCol="0">
            <a:spAutoFit/>
          </a:bodyPr>
          <a:lstStyle/>
          <a:p>
            <a:r>
              <a:rPr lang="en-US" sz="1600" b="1" dirty="0" smtClean="0">
                <a:latin typeface="Arial" pitchFamily="34" charset="0"/>
                <a:cs typeface="Arial" pitchFamily="34" charset="0"/>
              </a:rPr>
              <a:t>- Đơn vị của tần số là Héc, kí hiệu Hz.</a:t>
            </a:r>
          </a:p>
        </p:txBody>
      </p:sp>
      <p:sp>
        <p:nvSpPr>
          <p:cNvPr id="29" name="Notched Right Arrow 28"/>
          <p:cNvSpPr/>
          <p:nvPr/>
        </p:nvSpPr>
        <p:spPr>
          <a:xfrm>
            <a:off x="0" y="4793086"/>
            <a:ext cx="214314" cy="142876"/>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76844" y="4702184"/>
            <a:ext cx="4395156"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Vật </a:t>
            </a:r>
            <a:r>
              <a:rPr lang="en-US" sz="1600" b="1" dirty="0" smtClean="0">
                <a:solidFill>
                  <a:srgbClr val="C00000"/>
                </a:solidFill>
                <a:latin typeface="Arial" pitchFamily="34" charset="0"/>
                <a:cs typeface="Arial" pitchFamily="34" charset="0"/>
              </a:rPr>
              <a:t>dao động nhanh </a:t>
            </a:r>
            <a:r>
              <a:rPr lang="en-US" sz="1600" b="1" dirty="0" smtClean="0">
                <a:latin typeface="Arial" pitchFamily="34" charset="0"/>
                <a:cs typeface="Arial" pitchFamily="34" charset="0"/>
              </a:rPr>
              <a:t>thì </a:t>
            </a:r>
            <a:r>
              <a:rPr lang="en-US" sz="1600" b="1" dirty="0" smtClean="0">
                <a:solidFill>
                  <a:srgbClr val="C00000"/>
                </a:solidFill>
                <a:latin typeface="Arial" pitchFamily="34" charset="0"/>
                <a:cs typeface="Arial" pitchFamily="34" charset="0"/>
              </a:rPr>
              <a:t>tần số lớn </a:t>
            </a:r>
            <a:r>
              <a:rPr lang="en-US" sz="1600" b="1" dirty="0" smtClean="0">
                <a:latin typeface="Arial" pitchFamily="34" charset="0"/>
                <a:cs typeface="Arial" pitchFamily="34" charset="0"/>
              </a:rPr>
              <a:t>và ngược lại</a:t>
            </a:r>
          </a:p>
        </p:txBody>
      </p:sp>
      <p:grpSp>
        <p:nvGrpSpPr>
          <p:cNvPr id="2" name="Group 30"/>
          <p:cNvGrpSpPr/>
          <p:nvPr/>
        </p:nvGrpSpPr>
        <p:grpSpPr>
          <a:xfrm>
            <a:off x="214282" y="3850864"/>
            <a:ext cx="4174438" cy="649706"/>
            <a:chOff x="239682" y="4975236"/>
            <a:chExt cx="4174438" cy="649706"/>
          </a:xfrm>
        </p:grpSpPr>
        <p:sp>
          <p:nvSpPr>
            <p:cNvPr id="32" name="TextBox 31"/>
            <p:cNvSpPr txBox="1"/>
            <p:nvPr/>
          </p:nvSpPr>
          <p:spPr>
            <a:xfrm>
              <a:off x="239682" y="5118112"/>
              <a:ext cx="1080745" cy="338554"/>
            </a:xfrm>
            <a:prstGeom prst="rect">
              <a:avLst/>
            </a:prstGeom>
            <a:noFill/>
          </p:spPr>
          <p:txBody>
            <a:bodyPr wrap="none" rtlCol="0">
              <a:spAutoFit/>
            </a:bodyPr>
            <a:lstStyle/>
            <a:p>
              <a:r>
                <a:rPr lang="en-US" sz="1600" b="1" dirty="0" smtClean="0">
                  <a:latin typeface="Arial" pitchFamily="34" charset="0"/>
                  <a:cs typeface="Arial" pitchFamily="34" charset="0"/>
                </a:rPr>
                <a:t>Tần số = </a:t>
              </a:r>
            </a:p>
          </p:txBody>
        </p:sp>
        <p:sp>
          <p:nvSpPr>
            <p:cNvPr id="33" name="TextBox 32"/>
            <p:cNvSpPr txBox="1"/>
            <p:nvPr/>
          </p:nvSpPr>
          <p:spPr>
            <a:xfrm>
              <a:off x="1860726" y="4975236"/>
              <a:ext cx="1425390" cy="338554"/>
            </a:xfrm>
            <a:prstGeom prst="rect">
              <a:avLst/>
            </a:prstGeom>
            <a:noFill/>
          </p:spPr>
          <p:txBody>
            <a:bodyPr wrap="none" rtlCol="0">
              <a:spAutoFit/>
            </a:bodyPr>
            <a:lstStyle/>
            <a:p>
              <a:r>
                <a:rPr lang="en-US" sz="1600" b="1" dirty="0" smtClean="0">
                  <a:latin typeface="Arial" pitchFamily="34" charset="0"/>
                  <a:cs typeface="Arial" pitchFamily="34" charset="0"/>
                </a:rPr>
                <a:t>Số dao động</a:t>
              </a:r>
            </a:p>
          </p:txBody>
        </p:sp>
        <p:sp>
          <p:nvSpPr>
            <p:cNvPr id="34" name="TextBox 33"/>
            <p:cNvSpPr txBox="1"/>
            <p:nvPr/>
          </p:nvSpPr>
          <p:spPr>
            <a:xfrm>
              <a:off x="1071538" y="5286388"/>
              <a:ext cx="3342582" cy="338554"/>
            </a:xfrm>
            <a:prstGeom prst="rect">
              <a:avLst/>
            </a:prstGeom>
            <a:noFill/>
          </p:spPr>
          <p:txBody>
            <a:bodyPr wrap="none" rtlCol="0">
              <a:spAutoFit/>
            </a:bodyPr>
            <a:lstStyle/>
            <a:p>
              <a:r>
                <a:rPr lang="en-US" sz="1600" b="1" dirty="0" smtClean="0">
                  <a:latin typeface="Arial" pitchFamily="34" charset="0"/>
                  <a:cs typeface="Arial" pitchFamily="34" charset="0"/>
                </a:rPr>
                <a:t>Thời gian thực hiện dao động(</a:t>
              </a:r>
              <a:r>
                <a:rPr lang="en-US" sz="1600" b="1" dirty="0" smtClean="0">
                  <a:solidFill>
                    <a:srgbClr val="C00000"/>
                  </a:solidFill>
                  <a:latin typeface="Arial" pitchFamily="34" charset="0"/>
                  <a:cs typeface="Arial" pitchFamily="34" charset="0"/>
                </a:rPr>
                <a:t>s</a:t>
              </a:r>
              <a:r>
                <a:rPr lang="en-US" sz="1600" b="1" dirty="0" smtClean="0">
                  <a:latin typeface="Arial" pitchFamily="34" charset="0"/>
                  <a:cs typeface="Arial" pitchFamily="34" charset="0"/>
                </a:rPr>
                <a:t>)</a:t>
              </a:r>
            </a:p>
          </p:txBody>
        </p:sp>
        <p:cxnSp>
          <p:nvCxnSpPr>
            <p:cNvPr id="35" name="Straight Connector 34"/>
            <p:cNvCxnSpPr/>
            <p:nvPr/>
          </p:nvCxnSpPr>
          <p:spPr>
            <a:xfrm>
              <a:off x="1214414" y="5286388"/>
              <a:ext cx="3143272" cy="2495"/>
            </a:xfrm>
            <a:prstGeom prst="line">
              <a:avLst/>
            </a:prstGeom>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32" y="5233586"/>
            <a:ext cx="214314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cao của âm:</a:t>
            </a:r>
          </a:p>
        </p:txBody>
      </p:sp>
      <p:sp>
        <p:nvSpPr>
          <p:cNvPr id="22" name="TextBox 21"/>
          <p:cNvSpPr txBox="1"/>
          <p:nvPr/>
        </p:nvSpPr>
        <p:spPr>
          <a:xfrm>
            <a:off x="142844" y="5500702"/>
            <a:ext cx="4395156"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Vật </a:t>
            </a:r>
            <a:r>
              <a:rPr lang="en-US" sz="1600" b="1" dirty="0" smtClean="0">
                <a:solidFill>
                  <a:srgbClr val="C00000"/>
                </a:solidFill>
                <a:latin typeface="Arial" pitchFamily="34" charset="0"/>
                <a:cs typeface="Arial" pitchFamily="34" charset="0"/>
              </a:rPr>
              <a:t>dao động nhanh </a:t>
            </a:r>
            <a:r>
              <a:rPr lang="en-US" sz="1600" b="1" dirty="0" smtClean="0">
                <a:latin typeface="Arial" pitchFamily="34" charset="0"/>
                <a:cs typeface="Arial" pitchFamily="34" charset="0"/>
              </a:rPr>
              <a:t>thì </a:t>
            </a:r>
            <a:r>
              <a:rPr lang="en-US" sz="1600" b="1" dirty="0" smtClean="0">
                <a:solidFill>
                  <a:srgbClr val="C00000"/>
                </a:solidFill>
                <a:latin typeface="Arial" pitchFamily="34" charset="0"/>
                <a:cs typeface="Arial" pitchFamily="34" charset="0"/>
              </a:rPr>
              <a:t>tần số lớn, âm càng cao </a:t>
            </a:r>
            <a:r>
              <a:rPr lang="en-US" sz="1600" b="1" dirty="0" smtClean="0">
                <a:latin typeface="Arial" pitchFamily="34" charset="0"/>
                <a:cs typeface="Arial" pitchFamily="34" charset="0"/>
              </a:rPr>
              <a:t>và ngược lại</a:t>
            </a:r>
          </a:p>
        </p:txBody>
      </p:sp>
      <p:pic>
        <p:nvPicPr>
          <p:cNvPr id="23" name="Picture 22"/>
          <p:cNvPicPr/>
          <p:nvPr/>
        </p:nvPicPr>
        <p:blipFill>
          <a:blip r:embed="rId2" cstate="print"/>
          <a:stretch>
            <a:fillRect/>
          </a:stretch>
        </p:blipFill>
        <p:spPr>
          <a:xfrm>
            <a:off x="4714876" y="928670"/>
            <a:ext cx="4214842" cy="23574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le: Hollow 47">
            <a:extLst>
              <a:ext uri="{FF2B5EF4-FFF2-40B4-BE49-F238E27FC236}">
                <a16:creationId xmlns:a16="http://schemas.microsoft.com/office/drawing/2014/main" xmlns="" id="{E3D54819-135B-4400-85C7-559DC274E5D1}"/>
              </a:ext>
            </a:extLst>
          </p:cNvPr>
          <p:cNvSpPr/>
          <p:nvPr/>
        </p:nvSpPr>
        <p:spPr>
          <a:xfrm>
            <a:off x="4357686" y="959122"/>
            <a:ext cx="4734559" cy="4755894"/>
          </a:xfrm>
          <a:prstGeom prst="donut">
            <a:avLst>
              <a:gd name="adj" fmla="val 8303"/>
            </a:avLst>
          </a:prstGeom>
          <a:gradFill>
            <a:gsLst>
              <a:gs pos="23000">
                <a:srgbClr val="CAAA4A"/>
              </a:gs>
              <a:gs pos="3000">
                <a:schemeClr val="accent4">
                  <a:lumMod val="40000"/>
                  <a:lumOff val="60000"/>
                </a:schemeClr>
              </a:gs>
              <a:gs pos="100000">
                <a:schemeClr val="accent4">
                  <a:lumMod val="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xmlns="" id="{4BFA545F-BDFB-4F21-B9C4-52A5C51CA17C}"/>
              </a:ext>
            </a:extLst>
          </p:cNvPr>
          <p:cNvSpPr/>
          <p:nvPr/>
        </p:nvSpPr>
        <p:spPr>
          <a:xfrm>
            <a:off x="7495218" y="523928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18BD2B7B-9CDD-4F99-93AF-0BA245AE20E8}"/>
              </a:ext>
            </a:extLst>
          </p:cNvPr>
          <p:cNvSpPr/>
          <p:nvPr/>
        </p:nvSpPr>
        <p:spPr>
          <a:xfrm>
            <a:off x="5143351" y="4816922"/>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39B5CD56-4E24-4684-93D5-7A564DD14FE2}"/>
              </a:ext>
            </a:extLst>
          </p:cNvPr>
          <p:cNvSpPr/>
          <p:nvPr/>
        </p:nvSpPr>
        <p:spPr>
          <a:xfrm>
            <a:off x="6732487" y="541767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BAF5C720-9577-4A59-A89B-458DDB75E108}"/>
              </a:ext>
            </a:extLst>
          </p:cNvPr>
          <p:cNvSpPr/>
          <p:nvPr/>
        </p:nvSpPr>
        <p:spPr>
          <a:xfrm>
            <a:off x="5944937" y="531177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5C631C5B-944B-4197-979C-234FEF1C33F0}"/>
              </a:ext>
            </a:extLst>
          </p:cNvPr>
          <p:cNvSpPr/>
          <p:nvPr/>
        </p:nvSpPr>
        <p:spPr>
          <a:xfrm>
            <a:off x="8077296" y="4846774"/>
            <a:ext cx="186410" cy="18641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0081475A-370A-4CFA-889D-2813E0F43537}"/>
              </a:ext>
            </a:extLst>
          </p:cNvPr>
          <p:cNvSpPr/>
          <p:nvPr/>
        </p:nvSpPr>
        <p:spPr>
          <a:xfrm>
            <a:off x="4665552" y="4192065"/>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17EA30E2-A428-4FB3-A9A7-38230E70AD2A}"/>
              </a:ext>
            </a:extLst>
          </p:cNvPr>
          <p:cNvSpPr/>
          <p:nvPr/>
        </p:nvSpPr>
        <p:spPr>
          <a:xfrm>
            <a:off x="4627634" y="2506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ABB266B3-B9F1-47D3-8A9F-E8B1EE3A7091}"/>
              </a:ext>
            </a:extLst>
          </p:cNvPr>
          <p:cNvSpPr/>
          <p:nvPr/>
        </p:nvSpPr>
        <p:spPr>
          <a:xfrm>
            <a:off x="8681529" y="2508720"/>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F7BBB5D7-BB9A-4E3B-AC60-0614BD6522F7}"/>
              </a:ext>
            </a:extLst>
          </p:cNvPr>
          <p:cNvSpPr/>
          <p:nvPr/>
        </p:nvSpPr>
        <p:spPr>
          <a:xfrm>
            <a:off x="5048214" y="183102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50E80B4C-10A7-456B-8002-3E53F01556ED}"/>
              </a:ext>
            </a:extLst>
          </p:cNvPr>
          <p:cNvSpPr/>
          <p:nvPr/>
        </p:nvSpPr>
        <p:spPr>
          <a:xfrm>
            <a:off x="5622879" y="1330667"/>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82BA3D3E-54DB-4866-B06C-F2E510C4729F}"/>
              </a:ext>
            </a:extLst>
          </p:cNvPr>
          <p:cNvSpPr/>
          <p:nvPr/>
        </p:nvSpPr>
        <p:spPr>
          <a:xfrm>
            <a:off x="6536514" y="1088003"/>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89611AB5-830C-4D07-92A2-7DD13EB3B1F7}"/>
              </a:ext>
            </a:extLst>
          </p:cNvPr>
          <p:cNvSpPr/>
          <p:nvPr/>
        </p:nvSpPr>
        <p:spPr>
          <a:xfrm>
            <a:off x="7400415" y="123759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74C118DD-652B-4BB1-B6FF-F2EB8FD94DCF}"/>
              </a:ext>
            </a:extLst>
          </p:cNvPr>
          <p:cNvSpPr/>
          <p:nvPr/>
        </p:nvSpPr>
        <p:spPr>
          <a:xfrm>
            <a:off x="8198323" y="177070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49917499-75F4-4FFB-8BCF-C6AC78C62AF4}"/>
              </a:ext>
            </a:extLst>
          </p:cNvPr>
          <p:cNvSpPr/>
          <p:nvPr/>
        </p:nvSpPr>
        <p:spPr>
          <a:xfrm>
            <a:off x="8783290" y="3335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1F986433-E308-421C-A6C2-9A895BC1815F}"/>
              </a:ext>
            </a:extLst>
          </p:cNvPr>
          <p:cNvSpPr/>
          <p:nvPr/>
        </p:nvSpPr>
        <p:spPr>
          <a:xfrm>
            <a:off x="4503848" y="3338808"/>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E0E8CDA8-3A3C-443E-9C1C-4B9175D30A5D}"/>
              </a:ext>
            </a:extLst>
          </p:cNvPr>
          <p:cNvSpPr/>
          <p:nvPr/>
        </p:nvSpPr>
        <p:spPr>
          <a:xfrm>
            <a:off x="8601899" y="415438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81"/>
          <p:cNvGrpSpPr/>
          <p:nvPr/>
        </p:nvGrpSpPr>
        <p:grpSpPr>
          <a:xfrm>
            <a:off x="4474646" y="1287735"/>
            <a:ext cx="4393138" cy="4257053"/>
            <a:chOff x="1499178" y="851616"/>
            <a:chExt cx="6013751" cy="5827465"/>
          </a:xfrm>
        </p:grpSpPr>
        <p:grpSp>
          <p:nvGrpSpPr>
            <p:cNvPr id="22" name="Group 79"/>
            <p:cNvGrpSpPr/>
            <p:nvPr/>
          </p:nvGrpSpPr>
          <p:grpSpPr>
            <a:xfrm>
              <a:off x="1499178" y="851616"/>
              <a:ext cx="6013751" cy="5827465"/>
              <a:chOff x="1499178" y="851616"/>
              <a:chExt cx="6013751" cy="5827465"/>
            </a:xfrm>
          </p:grpSpPr>
          <p:grpSp>
            <p:nvGrpSpPr>
              <p:cNvPr id="28" name="Group 32"/>
              <p:cNvGrpSpPr/>
              <p:nvPr/>
            </p:nvGrpSpPr>
            <p:grpSpPr>
              <a:xfrm rot="8676806">
                <a:off x="3197738" y="4175117"/>
                <a:ext cx="2895482" cy="2503964"/>
                <a:chOff x="4106620" y="927557"/>
                <a:chExt cx="2895482" cy="2503964"/>
              </a:xfrm>
              <a:solidFill>
                <a:srgbClr val="FF0000"/>
              </a:solidFill>
            </p:grpSpPr>
            <p:sp>
              <p:nvSpPr>
                <p:cNvPr id="49"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0"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1"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2"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9" name="Group 28"/>
              <p:cNvGrpSpPr/>
              <p:nvPr/>
            </p:nvGrpSpPr>
            <p:grpSpPr>
              <a:xfrm>
                <a:off x="4123245" y="960807"/>
                <a:ext cx="2895482" cy="2503964"/>
                <a:chOff x="4106620" y="927557"/>
                <a:chExt cx="2895482" cy="2503964"/>
              </a:xfrm>
              <a:solidFill>
                <a:schemeClr val="accent4"/>
              </a:solidFill>
            </p:grpSpPr>
            <p:sp>
              <p:nvSpPr>
                <p:cNvPr id="45"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6"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7"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8"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0" name="Group 29"/>
              <p:cNvGrpSpPr/>
              <p:nvPr/>
            </p:nvGrpSpPr>
            <p:grpSpPr>
              <a:xfrm rot="12992623">
                <a:off x="1499178" y="2991793"/>
                <a:ext cx="2895482" cy="2503964"/>
                <a:chOff x="4106620" y="927557"/>
                <a:chExt cx="2895482" cy="2503964"/>
              </a:xfrm>
            </p:grpSpPr>
            <p:sp>
              <p:nvSpPr>
                <p:cNvPr id="41"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2"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3"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4"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1" name="Group 37"/>
              <p:cNvGrpSpPr/>
              <p:nvPr/>
            </p:nvGrpSpPr>
            <p:grpSpPr>
              <a:xfrm rot="4294792">
                <a:off x="4813206" y="2881051"/>
                <a:ext cx="2895482" cy="2503964"/>
                <a:chOff x="4106620" y="927557"/>
                <a:chExt cx="2895482" cy="2503964"/>
              </a:xfrm>
              <a:solidFill>
                <a:srgbClr val="CC3399"/>
              </a:solidFill>
            </p:grpSpPr>
            <p:sp>
              <p:nvSpPr>
                <p:cNvPr id="37"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8"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9"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0"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2" name="Group 42"/>
              <p:cNvGrpSpPr/>
              <p:nvPr/>
            </p:nvGrpSpPr>
            <p:grpSpPr>
              <a:xfrm rot="17305959">
                <a:off x="2064430" y="1047375"/>
                <a:ext cx="2895482" cy="2503964"/>
                <a:chOff x="4106620" y="927557"/>
                <a:chExt cx="2895482" cy="2503964"/>
              </a:xfrm>
              <a:solidFill>
                <a:srgbClr val="FF33CC"/>
              </a:solidFill>
            </p:grpSpPr>
            <p:sp>
              <p:nvSpPr>
                <p:cNvPr id="33"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4"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5"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6"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sp>
          <p:nvSpPr>
            <p:cNvPr id="23" name="TextBox 22">
              <a:extLst>
                <a:ext uri="{FF2B5EF4-FFF2-40B4-BE49-F238E27FC236}">
                  <a16:creationId xmlns:a16="http://schemas.microsoft.com/office/drawing/2014/main" xmlns="" id="{7BEBF2C2-BC6A-4E4B-BA42-08E0016198E1}"/>
                </a:ext>
              </a:extLst>
            </p:cNvPr>
            <p:cNvSpPr txBox="1"/>
            <p:nvPr/>
          </p:nvSpPr>
          <p:spPr>
            <a:xfrm rot="2130107">
              <a:off x="4866963" y="1338005"/>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tràng pháo tay </a:t>
              </a:r>
              <a:endParaRPr lang="en-US" b="1" dirty="0">
                <a:latin typeface="Arial" pitchFamily="34" charset="0"/>
                <a:cs typeface="Arial" pitchFamily="34" charset="0"/>
              </a:endParaRPr>
            </a:p>
          </p:txBody>
        </p:sp>
        <p:sp>
          <p:nvSpPr>
            <p:cNvPr id="24" name="TextBox 23">
              <a:extLst>
                <a:ext uri="{FF2B5EF4-FFF2-40B4-BE49-F238E27FC236}">
                  <a16:creationId xmlns:a16="http://schemas.microsoft.com/office/drawing/2014/main" xmlns="" id="{7BEBF2C2-BC6A-4E4B-BA42-08E0016198E1}"/>
                </a:ext>
              </a:extLst>
            </p:cNvPr>
            <p:cNvSpPr txBox="1"/>
            <p:nvPr/>
          </p:nvSpPr>
          <p:spPr>
            <a:xfrm rot="19280519">
              <a:off x="2791557" y="1923042"/>
              <a:ext cx="1284980" cy="884760"/>
            </a:xfrm>
            <a:prstGeom prst="rect">
              <a:avLst/>
            </a:prstGeom>
            <a:noFill/>
          </p:spPr>
          <p:txBody>
            <a:bodyPr wrap="square" rtlCol="0">
              <a:spAutoFit/>
            </a:bodyPr>
            <a:lstStyle/>
            <a:p>
              <a:pPr algn="ctr"/>
              <a:r>
                <a:rPr lang="en-US" b="1" dirty="0" smtClean="0">
                  <a:latin typeface="Arial" pitchFamily="34" charset="0"/>
                  <a:cs typeface="Arial" pitchFamily="34" charset="0"/>
                </a:rPr>
                <a:t>1 cây kẹo</a:t>
              </a:r>
            </a:p>
          </p:txBody>
        </p:sp>
        <p:sp>
          <p:nvSpPr>
            <p:cNvPr id="25" name="TextBox 24">
              <a:extLst>
                <a:ext uri="{FF2B5EF4-FFF2-40B4-BE49-F238E27FC236}">
                  <a16:creationId xmlns:a16="http://schemas.microsoft.com/office/drawing/2014/main" xmlns="" id="{7BEBF2C2-BC6A-4E4B-BA42-08E0016198E1}"/>
                </a:ext>
              </a:extLst>
            </p:cNvPr>
            <p:cNvSpPr txBox="1"/>
            <p:nvPr/>
          </p:nvSpPr>
          <p:spPr>
            <a:xfrm rot="6317929">
              <a:off x="5374621" y="32109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trả lời thêm 1 câu hỏi</a:t>
              </a:r>
              <a:endParaRPr lang="en-US" b="1" dirty="0">
                <a:latin typeface="Arial" pitchFamily="34" charset="0"/>
                <a:cs typeface="Arial" pitchFamily="34" charset="0"/>
              </a:endParaRPr>
            </a:p>
          </p:txBody>
        </p:sp>
        <p:sp>
          <p:nvSpPr>
            <p:cNvPr id="26" name="TextBox 25">
              <a:extLst>
                <a:ext uri="{FF2B5EF4-FFF2-40B4-BE49-F238E27FC236}">
                  <a16:creationId xmlns:a16="http://schemas.microsoft.com/office/drawing/2014/main" xmlns="" id="{7BEBF2C2-BC6A-4E4B-BA42-08E0016198E1}"/>
                </a:ext>
              </a:extLst>
            </p:cNvPr>
            <p:cNvSpPr txBox="1"/>
            <p:nvPr/>
          </p:nvSpPr>
          <p:spPr>
            <a:xfrm rot="15010375">
              <a:off x="2202398" y="3702826"/>
              <a:ext cx="1697195" cy="1263943"/>
            </a:xfrm>
            <a:prstGeom prst="rect">
              <a:avLst/>
            </a:prstGeom>
            <a:noFill/>
          </p:spPr>
          <p:txBody>
            <a:bodyPr wrap="square" rtlCol="0">
              <a:spAutoFit/>
            </a:bodyPr>
            <a:lstStyle/>
            <a:p>
              <a:pPr algn="ctr"/>
              <a:r>
                <a:rPr lang="en-US" b="1" dirty="0" smtClean="0">
                  <a:latin typeface="Arial" pitchFamily="34" charset="0"/>
                  <a:cs typeface="Arial" pitchFamily="34" charset="0"/>
                </a:rPr>
                <a:t>chúc bạn may mắn lần sau</a:t>
              </a:r>
              <a:endParaRPr lang="en-US" b="1" dirty="0">
                <a:latin typeface="Arial" pitchFamily="34" charset="0"/>
                <a:cs typeface="Arial" pitchFamily="34" charset="0"/>
              </a:endParaRPr>
            </a:p>
          </p:txBody>
        </p:sp>
        <p:sp>
          <p:nvSpPr>
            <p:cNvPr id="27" name="TextBox 26">
              <a:extLst>
                <a:ext uri="{FF2B5EF4-FFF2-40B4-BE49-F238E27FC236}">
                  <a16:creationId xmlns:a16="http://schemas.microsoft.com/office/drawing/2014/main" xmlns="" id="{7BEBF2C2-BC6A-4E4B-BA42-08E0016198E1}"/>
                </a:ext>
              </a:extLst>
            </p:cNvPr>
            <p:cNvSpPr txBox="1"/>
            <p:nvPr/>
          </p:nvSpPr>
          <p:spPr>
            <a:xfrm rot="9754394">
              <a:off x="4127046" y="4357272"/>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phần quà đặc biệt</a:t>
              </a:r>
              <a:endParaRPr lang="en-US" b="1" dirty="0">
                <a:latin typeface="Arial" pitchFamily="34" charset="0"/>
                <a:cs typeface="Arial" pitchFamily="34" charset="0"/>
              </a:endParaRPr>
            </a:p>
          </p:txBody>
        </p:sp>
      </p:grpSp>
      <p:sp>
        <p:nvSpPr>
          <p:cNvPr id="53" name="Oval 52">
            <a:extLst>
              <a:ext uri="{FF2B5EF4-FFF2-40B4-BE49-F238E27FC236}">
                <a16:creationId xmlns:a16="http://schemas.microsoft.com/office/drawing/2014/main" xmlns="" id="{15A3A460-81CF-41C4-9C26-F68BDE996993}"/>
              </a:ext>
            </a:extLst>
          </p:cNvPr>
          <p:cNvSpPr/>
          <p:nvPr/>
        </p:nvSpPr>
        <p:spPr>
          <a:xfrm>
            <a:off x="6562074" y="3169208"/>
            <a:ext cx="296079" cy="296079"/>
          </a:xfrm>
          <a:prstGeom prst="ellipse">
            <a:avLst/>
          </a:prstGeom>
          <a:gradFill flip="none" rotWithShape="1">
            <a:gsLst>
              <a:gs pos="51000">
                <a:srgbClr val="CAAA4A"/>
              </a:gs>
              <a:gs pos="3000">
                <a:schemeClr val="accent4">
                  <a:lumMod val="40000"/>
                  <a:lumOff val="60000"/>
                </a:schemeClr>
              </a:gs>
              <a:gs pos="100000">
                <a:schemeClr val="accent4">
                  <a:lumMod val="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dkEdge">
            <a:bevelT w="228600" h="381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6461512" y="642918"/>
            <a:ext cx="385086" cy="857256"/>
            <a:chOff x="1543708" y="1571612"/>
            <a:chExt cx="385086" cy="857256"/>
          </a:xfrm>
        </p:grpSpPr>
        <p:sp>
          <p:nvSpPr>
            <p:cNvPr id="62" name="Down Arrow 61"/>
            <p:cNvSpPr/>
            <p:nvPr/>
          </p:nvSpPr>
          <p:spPr>
            <a:xfrm>
              <a:off x="1543708" y="1714488"/>
              <a:ext cx="385086" cy="714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614014" y="1571612"/>
              <a:ext cx="214314"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0" y="14490"/>
            <a:ext cx="9144000" cy="714380"/>
            <a:chOff x="0" y="14490"/>
            <a:chExt cx="9144000" cy="714380"/>
          </a:xfrm>
        </p:grpSpPr>
        <p:sp>
          <p:nvSpPr>
            <p:cNvPr id="69" name="Up Ribbon 68"/>
            <p:cNvSpPr/>
            <p:nvPr/>
          </p:nvSpPr>
          <p:spPr>
            <a:xfrm>
              <a:off x="0" y="14490"/>
              <a:ext cx="9144000" cy="71438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2428860" y="14490"/>
              <a:ext cx="428628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C000"/>
                  </a:solidFill>
                  <a:effectLst>
                    <a:outerShdw blurRad="50800" dist="39000" dir="5460000" algn="tl">
                      <a:srgbClr val="000000">
                        <a:alpha val="38000"/>
                      </a:srgbClr>
                    </a:outerShdw>
                  </a:effectLst>
                </a:rPr>
                <a:t>VÒNG QUAY MAY MẮN</a:t>
              </a:r>
              <a:endParaRPr lang="en-US" sz="3200" b="1" cap="none" spc="0" dirty="0">
                <a:ln w="11430"/>
                <a:solidFill>
                  <a:srgbClr val="FFC000"/>
                </a:solidFill>
                <a:effectLst>
                  <a:outerShdw blurRad="50800" dist="39000" dir="5460000" algn="tl">
                    <a:srgbClr val="000000">
                      <a:alpha val="38000"/>
                    </a:srgbClr>
                  </a:outerShdw>
                </a:effectLst>
              </a:endParaRPr>
            </a:p>
          </p:txBody>
        </p:sp>
      </p:grpSp>
      <p:sp>
        <p:nvSpPr>
          <p:cNvPr id="74" name="Vertical Scroll 73"/>
          <p:cNvSpPr/>
          <p:nvPr/>
        </p:nvSpPr>
        <p:spPr>
          <a:xfrm>
            <a:off x="-71470" y="785794"/>
            <a:ext cx="4572032" cy="578645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lowchart: Alternate Process 74">
            <a:hlinkClick r:id="rId2" action="ppaction://hlinksldjump"/>
          </p:cNvPr>
          <p:cNvSpPr/>
          <p:nvPr/>
        </p:nvSpPr>
        <p:spPr>
          <a:xfrm>
            <a:off x="714348" y="1714488"/>
            <a:ext cx="785818" cy="714380"/>
          </a:xfrm>
          <a:prstGeom prst="flowChartAlternateProcess">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1</a:t>
            </a:r>
            <a:endParaRPr lang="en-US" sz="3600" b="1" dirty="0">
              <a:latin typeface="Arial" pitchFamily="34" charset="0"/>
              <a:cs typeface="Arial" pitchFamily="34" charset="0"/>
            </a:endParaRPr>
          </a:p>
        </p:txBody>
      </p:sp>
      <p:sp>
        <p:nvSpPr>
          <p:cNvPr id="87" name="Flowchart: Alternate Process 86">
            <a:hlinkClick r:id="rId3" action="ppaction://hlinksldjump"/>
          </p:cNvPr>
          <p:cNvSpPr/>
          <p:nvPr/>
        </p:nvSpPr>
        <p:spPr>
          <a:xfrm>
            <a:off x="1785918" y="1714488"/>
            <a:ext cx="785818" cy="714380"/>
          </a:xfrm>
          <a:prstGeom prst="flowChartAlternateProcess">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2</a:t>
            </a:r>
            <a:endParaRPr lang="en-US" sz="3600" b="1" dirty="0">
              <a:latin typeface="Arial" pitchFamily="34" charset="0"/>
              <a:cs typeface="Arial" pitchFamily="34" charset="0"/>
            </a:endParaRPr>
          </a:p>
        </p:txBody>
      </p:sp>
      <p:sp>
        <p:nvSpPr>
          <p:cNvPr id="88" name="Flowchart: Alternate Process 87">
            <a:hlinkClick r:id="rId4" action="ppaction://hlinksldjump"/>
          </p:cNvPr>
          <p:cNvSpPr/>
          <p:nvPr/>
        </p:nvSpPr>
        <p:spPr>
          <a:xfrm>
            <a:off x="2857488" y="1714488"/>
            <a:ext cx="785818" cy="714380"/>
          </a:xfrm>
          <a:prstGeom prst="flowChartAlternateProcess">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3</a:t>
            </a:r>
            <a:endParaRPr lang="en-US" sz="3600" b="1" dirty="0">
              <a:latin typeface="Arial" pitchFamily="34" charset="0"/>
              <a:cs typeface="Arial" pitchFamily="34" charset="0"/>
            </a:endParaRPr>
          </a:p>
        </p:txBody>
      </p:sp>
      <p:sp>
        <p:nvSpPr>
          <p:cNvPr id="89" name="Flowchart: Alternate Process 88">
            <a:hlinkClick r:id="rId5" action="ppaction://hlinksldjump"/>
          </p:cNvPr>
          <p:cNvSpPr/>
          <p:nvPr/>
        </p:nvSpPr>
        <p:spPr>
          <a:xfrm>
            <a:off x="714348" y="2786058"/>
            <a:ext cx="785818" cy="714380"/>
          </a:xfrm>
          <a:prstGeom prst="flowChartAlternateProcess">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4</a:t>
            </a:r>
            <a:endParaRPr lang="en-US" sz="3600" b="1" dirty="0">
              <a:latin typeface="Arial" pitchFamily="34" charset="0"/>
              <a:cs typeface="Arial" pitchFamily="34" charset="0"/>
            </a:endParaRPr>
          </a:p>
        </p:txBody>
      </p:sp>
      <p:sp>
        <p:nvSpPr>
          <p:cNvPr id="90" name="Flowchart: Alternate Process 89">
            <a:hlinkClick r:id="rId6" action="ppaction://hlinksldjump"/>
          </p:cNvPr>
          <p:cNvSpPr/>
          <p:nvPr/>
        </p:nvSpPr>
        <p:spPr>
          <a:xfrm>
            <a:off x="1785918" y="2786058"/>
            <a:ext cx="785818" cy="714380"/>
          </a:xfrm>
          <a:prstGeom prst="flowChartAlternateProcess">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5</a:t>
            </a:r>
            <a:endParaRPr lang="en-US" sz="3600" b="1" dirty="0">
              <a:latin typeface="Arial" pitchFamily="34" charset="0"/>
              <a:cs typeface="Arial" pitchFamily="34" charset="0"/>
            </a:endParaRPr>
          </a:p>
        </p:txBody>
      </p:sp>
      <p:sp>
        <p:nvSpPr>
          <p:cNvPr id="91" name="Flowchart: Alternate Process 90">
            <a:hlinkClick r:id="rId7" action="ppaction://hlinksldjump"/>
          </p:cNvPr>
          <p:cNvSpPr/>
          <p:nvPr/>
        </p:nvSpPr>
        <p:spPr>
          <a:xfrm>
            <a:off x="2857488" y="2786058"/>
            <a:ext cx="785818" cy="714380"/>
          </a:xfrm>
          <a:prstGeom prst="flowChartAlternateProcess">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6</a:t>
            </a:r>
            <a:endParaRPr lang="en-US" sz="3600" b="1" dirty="0">
              <a:latin typeface="Arial" pitchFamily="34" charset="0"/>
              <a:cs typeface="Arial" pitchFamily="34" charset="0"/>
            </a:endParaRPr>
          </a:p>
        </p:txBody>
      </p:sp>
      <p:sp>
        <p:nvSpPr>
          <p:cNvPr id="92" name="Flowchart: Alternate Process 91">
            <a:hlinkClick r:id="rId8" action="ppaction://hlinksldjump"/>
          </p:cNvPr>
          <p:cNvSpPr/>
          <p:nvPr/>
        </p:nvSpPr>
        <p:spPr>
          <a:xfrm>
            <a:off x="714348" y="3929066"/>
            <a:ext cx="785818" cy="714380"/>
          </a:xfrm>
          <a:prstGeom prst="flowChartAlternateProcess">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7</a:t>
            </a:r>
            <a:endParaRPr lang="en-US" sz="3600" b="1" dirty="0">
              <a:latin typeface="Arial" pitchFamily="34" charset="0"/>
              <a:cs typeface="Arial" pitchFamily="34" charset="0"/>
            </a:endParaRPr>
          </a:p>
        </p:txBody>
      </p:sp>
      <p:sp>
        <p:nvSpPr>
          <p:cNvPr id="93" name="Flowchart: Alternate Process 92">
            <a:hlinkClick r:id="rId9" action="ppaction://hlinksldjump"/>
          </p:cNvPr>
          <p:cNvSpPr/>
          <p:nvPr/>
        </p:nvSpPr>
        <p:spPr>
          <a:xfrm>
            <a:off x="1785918" y="3929066"/>
            <a:ext cx="785818" cy="714380"/>
          </a:xfrm>
          <a:prstGeom prst="flowChartAlternateProcess">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8</a:t>
            </a:r>
            <a:endParaRPr lang="en-US" sz="3600" b="1" dirty="0">
              <a:latin typeface="Arial" pitchFamily="34" charset="0"/>
              <a:cs typeface="Arial" pitchFamily="34" charset="0"/>
            </a:endParaRPr>
          </a:p>
        </p:txBody>
      </p:sp>
      <p:sp>
        <p:nvSpPr>
          <p:cNvPr id="94" name="Flowchart: Alternate Process 93">
            <a:hlinkClick r:id="rId10" action="ppaction://hlinksldjump"/>
          </p:cNvPr>
          <p:cNvSpPr/>
          <p:nvPr/>
        </p:nvSpPr>
        <p:spPr>
          <a:xfrm>
            <a:off x="2857488" y="3929066"/>
            <a:ext cx="785818" cy="714380"/>
          </a:xfrm>
          <a:prstGeom prst="flowChartAlternateProcess">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9</a:t>
            </a:r>
            <a:endParaRPr lang="en-US" sz="3600" b="1" dirty="0">
              <a:latin typeface="Arial" pitchFamily="34" charset="0"/>
              <a:cs typeface="Arial" pitchFamily="34" charset="0"/>
            </a:endParaRPr>
          </a:p>
        </p:txBody>
      </p:sp>
      <p:sp>
        <p:nvSpPr>
          <p:cNvPr id="95" name="Flowchart: Alternate Process 94">
            <a:hlinkClick r:id="rId11" action="ppaction://hlinksldjump"/>
          </p:cNvPr>
          <p:cNvSpPr/>
          <p:nvPr/>
        </p:nvSpPr>
        <p:spPr>
          <a:xfrm>
            <a:off x="714348" y="5072074"/>
            <a:ext cx="785818" cy="714380"/>
          </a:xfrm>
          <a:prstGeom prst="flowChartAlternateProcess">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10</a:t>
            </a:r>
            <a:endParaRPr lang="en-US" sz="3600" b="1" dirty="0">
              <a:latin typeface="Arial" pitchFamily="34" charset="0"/>
              <a:cs typeface="Arial" pitchFamily="34" charset="0"/>
            </a:endParaRPr>
          </a:p>
        </p:txBody>
      </p:sp>
      <p:sp>
        <p:nvSpPr>
          <p:cNvPr id="106" name="Flowchart: Alternate Process 105">
            <a:hlinkClick r:id="rId12" action="ppaction://hlinksldjump"/>
          </p:cNvPr>
          <p:cNvSpPr/>
          <p:nvPr/>
        </p:nvSpPr>
        <p:spPr>
          <a:xfrm>
            <a:off x="1771404" y="5072074"/>
            <a:ext cx="785818" cy="714380"/>
          </a:xfrm>
          <a:prstGeom prst="flowChartAlternateProcess">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11</a:t>
            </a:r>
            <a:endParaRPr lang="en-US" sz="3600" b="1" dirty="0">
              <a:latin typeface="Arial" pitchFamily="34" charset="0"/>
              <a:cs typeface="Arial" pitchFamily="34" charset="0"/>
            </a:endParaRPr>
          </a:p>
        </p:txBody>
      </p:sp>
      <p:sp>
        <p:nvSpPr>
          <p:cNvPr id="107" name="Flowchart: Alternate Process 106">
            <a:hlinkClick r:id="rId13" action="ppaction://hlinksldjump"/>
          </p:cNvPr>
          <p:cNvSpPr/>
          <p:nvPr/>
        </p:nvSpPr>
        <p:spPr>
          <a:xfrm>
            <a:off x="2857488" y="5072074"/>
            <a:ext cx="785818" cy="714380"/>
          </a:xfrm>
          <a:prstGeom prst="flowChartAlternateProcess">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12</a:t>
            </a:r>
            <a:endParaRPr lang="en-US" sz="36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16"/>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17"/>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18"/>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5"/>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6"/>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7"/>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8"/>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9"/>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10"/>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11"/>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12"/>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grpId="0" nodeType="withEffect">
                                  <p:stCondLst>
                                    <p:cond delay="0"/>
                                  </p:stCondLst>
                                  <p:childTnLst>
                                    <p:anim calcmode="discrete" valueType="str">
                                      <p:cBhvr>
                                        <p:cTn id="30" dur="750" fill="hold"/>
                                        <p:tgtEl>
                                          <p:spTgt spid="13"/>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0" nodeType="withEffect">
                                  <p:stCondLst>
                                    <p:cond delay="0"/>
                                  </p:stCondLst>
                                  <p:childTnLst>
                                    <p:anim calcmode="discrete" valueType="str">
                                      <p:cBhvr>
                                        <p:cTn id="32" dur="750" fill="hold"/>
                                        <p:tgtEl>
                                          <p:spTgt spid="14"/>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0" nodeType="withEffect">
                                  <p:stCondLst>
                                    <p:cond delay="0"/>
                                  </p:stCondLst>
                                  <p:childTnLst>
                                    <p:anim calcmode="discrete" valueType="str">
                                      <p:cBhvr>
                                        <p:cTn id="34" dur="750" fill="hold"/>
                                        <p:tgtEl>
                                          <p:spTgt spid="19"/>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0" nodeType="withEffect">
                                  <p:stCondLst>
                                    <p:cond delay="0"/>
                                  </p:stCondLst>
                                  <p:childTnLst>
                                    <p:anim calcmode="discrete" valueType="str">
                                      <p:cBhvr>
                                        <p:cTn id="36" dur="750" fill="hold"/>
                                        <p:tgtEl>
                                          <p:spTgt spid="20"/>
                                        </p:tgtEl>
                                        <p:attrNameLst>
                                          <p:attrName>style.visibility</p:attrName>
                                        </p:attrNameLst>
                                      </p:cBhvr>
                                      <p:tavLst>
                                        <p:tav tm="0">
                                          <p:val>
                                            <p:strVal val="hidden"/>
                                          </p:val>
                                        </p:tav>
                                        <p:tav tm="50000">
                                          <p:val>
                                            <p:strVal val="visible"/>
                                          </p:val>
                                        </p:tav>
                                      </p:tavLst>
                                    </p:anim>
                                  </p:childTnLst>
                                </p:cTn>
                              </p:par>
                              <p:par>
                                <p:cTn id="37" presetID="22" presetClass="entr" presetSubtype="1" fill="hold" grpId="0" nodeType="with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wipe(up)">
                                      <p:cBhvr>
                                        <p:cTn id="39" dur="500"/>
                                        <p:tgtEl>
                                          <p:spTgt spid="75"/>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Effect transition="in" filter="wipe(up)">
                                      <p:cBhvr>
                                        <p:cTn id="42" dur="500"/>
                                        <p:tgtEl>
                                          <p:spTgt spid="87"/>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88"/>
                                        </p:tgtEl>
                                        <p:attrNameLst>
                                          <p:attrName>style.visibility</p:attrName>
                                        </p:attrNameLst>
                                      </p:cBhvr>
                                      <p:to>
                                        <p:strVal val="visible"/>
                                      </p:to>
                                    </p:set>
                                    <p:animEffect transition="in" filter="wipe(up)">
                                      <p:cBhvr>
                                        <p:cTn id="45" dur="500"/>
                                        <p:tgtEl>
                                          <p:spTgt spid="88"/>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89"/>
                                        </p:tgtEl>
                                        <p:attrNameLst>
                                          <p:attrName>style.visibility</p:attrName>
                                        </p:attrNameLst>
                                      </p:cBhvr>
                                      <p:to>
                                        <p:strVal val="visible"/>
                                      </p:to>
                                    </p:set>
                                    <p:animEffect transition="in" filter="wipe(up)">
                                      <p:cBhvr>
                                        <p:cTn id="48" dur="500"/>
                                        <p:tgtEl>
                                          <p:spTgt spid="89"/>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90"/>
                                        </p:tgtEl>
                                        <p:attrNameLst>
                                          <p:attrName>style.visibility</p:attrName>
                                        </p:attrNameLst>
                                      </p:cBhvr>
                                      <p:to>
                                        <p:strVal val="visible"/>
                                      </p:to>
                                    </p:set>
                                    <p:animEffect transition="in" filter="wipe(up)">
                                      <p:cBhvr>
                                        <p:cTn id="51" dur="500"/>
                                        <p:tgtEl>
                                          <p:spTgt spid="90"/>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91"/>
                                        </p:tgtEl>
                                        <p:attrNameLst>
                                          <p:attrName>style.visibility</p:attrName>
                                        </p:attrNameLst>
                                      </p:cBhvr>
                                      <p:to>
                                        <p:strVal val="visible"/>
                                      </p:to>
                                    </p:set>
                                    <p:animEffect transition="in" filter="wipe(up)">
                                      <p:cBhvr>
                                        <p:cTn id="54" dur="500"/>
                                        <p:tgtEl>
                                          <p:spTgt spid="91"/>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92"/>
                                        </p:tgtEl>
                                        <p:attrNameLst>
                                          <p:attrName>style.visibility</p:attrName>
                                        </p:attrNameLst>
                                      </p:cBhvr>
                                      <p:to>
                                        <p:strVal val="visible"/>
                                      </p:to>
                                    </p:set>
                                    <p:animEffect transition="in" filter="wipe(up)">
                                      <p:cBhvr>
                                        <p:cTn id="57" dur="500"/>
                                        <p:tgtEl>
                                          <p:spTgt spid="92"/>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93"/>
                                        </p:tgtEl>
                                        <p:attrNameLst>
                                          <p:attrName>style.visibility</p:attrName>
                                        </p:attrNameLst>
                                      </p:cBhvr>
                                      <p:to>
                                        <p:strVal val="visible"/>
                                      </p:to>
                                    </p:set>
                                    <p:animEffect transition="in" filter="wipe(up)">
                                      <p:cBhvr>
                                        <p:cTn id="60" dur="500"/>
                                        <p:tgtEl>
                                          <p:spTgt spid="93"/>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wipe(up)">
                                      <p:cBhvr>
                                        <p:cTn id="63" dur="500"/>
                                        <p:tgtEl>
                                          <p:spTgt spid="94"/>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Effect transition="in" filter="wipe(up)">
                                      <p:cBhvr>
                                        <p:cTn id="66" dur="500"/>
                                        <p:tgtEl>
                                          <p:spTgt spid="74"/>
                                        </p:tgtEl>
                                      </p:cBhvr>
                                    </p:animEffect>
                                  </p:childTnLst>
                                </p:cTn>
                              </p:par>
                              <p:par>
                                <p:cTn id="67" presetID="22" presetClass="entr" presetSubtype="1" fill="hold" grpId="1" nodeType="with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wipe(up)">
                                      <p:cBhvr>
                                        <p:cTn id="69" dur="500"/>
                                        <p:tgtEl>
                                          <p:spTgt spid="95"/>
                                        </p:tgtEl>
                                      </p:cBhvr>
                                    </p:animEffect>
                                  </p:childTnLst>
                                </p:cTn>
                              </p:par>
                              <p:par>
                                <p:cTn id="70" presetID="22" presetClass="entr" presetSubtype="1" fill="hold" grpId="1" nodeType="withEffect">
                                  <p:stCondLst>
                                    <p:cond delay="0"/>
                                  </p:stCondLst>
                                  <p:childTnLst>
                                    <p:set>
                                      <p:cBhvr>
                                        <p:cTn id="71" dur="1" fill="hold">
                                          <p:stCondLst>
                                            <p:cond delay="0"/>
                                          </p:stCondLst>
                                        </p:cTn>
                                        <p:tgtEl>
                                          <p:spTgt spid="106"/>
                                        </p:tgtEl>
                                        <p:attrNameLst>
                                          <p:attrName>style.visibility</p:attrName>
                                        </p:attrNameLst>
                                      </p:cBhvr>
                                      <p:to>
                                        <p:strVal val="visible"/>
                                      </p:to>
                                    </p:set>
                                    <p:animEffect transition="in" filter="wipe(up)">
                                      <p:cBhvr>
                                        <p:cTn id="72" dur="500"/>
                                        <p:tgtEl>
                                          <p:spTgt spid="106"/>
                                        </p:tgtEl>
                                      </p:cBhvr>
                                    </p:animEffect>
                                  </p:childTnLst>
                                </p:cTn>
                              </p:par>
                              <p:par>
                                <p:cTn id="73" presetID="22" presetClass="entr" presetSubtype="1" fill="hold" grpId="1" nodeType="withEffect">
                                  <p:stCondLst>
                                    <p:cond delay="0"/>
                                  </p:stCondLst>
                                  <p:childTnLst>
                                    <p:set>
                                      <p:cBhvr>
                                        <p:cTn id="74" dur="1" fill="hold">
                                          <p:stCondLst>
                                            <p:cond delay="0"/>
                                          </p:stCondLst>
                                        </p:cTn>
                                        <p:tgtEl>
                                          <p:spTgt spid="107"/>
                                        </p:tgtEl>
                                        <p:attrNameLst>
                                          <p:attrName>style.visibility</p:attrName>
                                        </p:attrNameLst>
                                      </p:cBhvr>
                                      <p:to>
                                        <p:strVal val="visible"/>
                                      </p:to>
                                    </p:set>
                                    <p:animEffect transition="in" filter="wipe(up)">
                                      <p:cBhvr>
                                        <p:cTn id="75"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6" restart="whenNotActive" fill="hold" evtFilter="cancelBubble" nodeType="interactiveSeq">
                <p:stCondLst>
                  <p:cond evt="onClick" delay="0">
                    <p:tgtEl>
                      <p:spTgt spid="75"/>
                    </p:tgtEl>
                  </p:cond>
                </p:stCondLst>
                <p:endSync evt="end" delay="0">
                  <p:rtn val="all"/>
                </p:endSync>
                <p:childTnLst>
                  <p:par>
                    <p:cTn id="77" fill="hold">
                      <p:stCondLst>
                        <p:cond delay="0"/>
                      </p:stCondLst>
                      <p:childTnLst>
                        <p:par>
                          <p:cTn id="78" fill="hold">
                            <p:stCondLst>
                              <p:cond delay="0"/>
                            </p:stCondLst>
                            <p:childTnLst>
                              <p:par>
                                <p:cTn id="79" presetID="22" presetClass="exit" presetSubtype="4" fill="hold" nodeType="clickEffect">
                                  <p:stCondLst>
                                    <p:cond delay="0"/>
                                  </p:stCondLst>
                                  <p:childTnLst>
                                    <p:animEffect transition="out" filter="wipe(down)">
                                      <p:cBhvr>
                                        <p:cTn id="80" dur="500"/>
                                        <p:tgtEl>
                                          <p:spTgt spid="75"/>
                                        </p:tgtEl>
                                      </p:cBhvr>
                                    </p:animEffect>
                                    <p:set>
                                      <p:cBhvr>
                                        <p:cTn id="81" dur="1" fill="hold">
                                          <p:stCondLst>
                                            <p:cond delay="499"/>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82" restart="whenNotActive" fill="hold" evtFilter="cancelBubble" nodeType="interactiveSeq">
                <p:stCondLst>
                  <p:cond evt="onClick" delay="0">
                    <p:tgtEl>
                      <p:spTgt spid="87"/>
                    </p:tgtEl>
                  </p:cond>
                </p:stCondLst>
                <p:endSync evt="end" delay="0">
                  <p:rtn val="all"/>
                </p:endSync>
                <p:childTnLst>
                  <p:par>
                    <p:cTn id="83" fill="hold">
                      <p:stCondLst>
                        <p:cond delay="0"/>
                      </p:stCondLst>
                      <p:childTnLst>
                        <p:par>
                          <p:cTn id="84" fill="hold">
                            <p:stCondLst>
                              <p:cond delay="0"/>
                            </p:stCondLst>
                            <p:childTnLst>
                              <p:par>
                                <p:cTn id="85" presetID="21" presetClass="exit" presetSubtype="4" fill="hold" grpId="1" nodeType="clickEffect">
                                  <p:stCondLst>
                                    <p:cond delay="0"/>
                                  </p:stCondLst>
                                  <p:childTnLst>
                                    <p:animEffect transition="out" filter="wheel(4)">
                                      <p:cBhvr>
                                        <p:cTn id="86" dur="500"/>
                                        <p:tgtEl>
                                          <p:spTgt spid="87"/>
                                        </p:tgtEl>
                                      </p:cBhvr>
                                    </p:animEffect>
                                    <p:set>
                                      <p:cBhvr>
                                        <p:cTn id="87" dur="1" fill="hold">
                                          <p:stCondLst>
                                            <p:cond delay="499"/>
                                          </p:stCondLst>
                                        </p:cTn>
                                        <p:tgtEl>
                                          <p:spTgt spid="87"/>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88" restart="whenNotActive" fill="hold" evtFilter="cancelBubble" nodeType="interactiveSeq">
                <p:stCondLst>
                  <p:cond evt="onClick" delay="0">
                    <p:tgtEl>
                      <p:spTgt spid="88"/>
                    </p:tgtEl>
                  </p:cond>
                </p:stCondLst>
                <p:endSync evt="end" delay="0">
                  <p:rtn val="all"/>
                </p:endSync>
                <p:childTnLst>
                  <p:par>
                    <p:cTn id="89" fill="hold">
                      <p:stCondLst>
                        <p:cond delay="0"/>
                      </p:stCondLst>
                      <p:childTnLst>
                        <p:par>
                          <p:cTn id="90" fill="hold">
                            <p:stCondLst>
                              <p:cond delay="0"/>
                            </p:stCondLst>
                            <p:childTnLst>
                              <p:par>
                                <p:cTn id="91" presetID="21" presetClass="exit" presetSubtype="4" fill="hold" grpId="1" nodeType="clickEffect">
                                  <p:stCondLst>
                                    <p:cond delay="0"/>
                                  </p:stCondLst>
                                  <p:childTnLst>
                                    <p:animEffect transition="out" filter="wheel(4)">
                                      <p:cBhvr>
                                        <p:cTn id="92" dur="500"/>
                                        <p:tgtEl>
                                          <p:spTgt spid="88"/>
                                        </p:tgtEl>
                                      </p:cBhvr>
                                    </p:animEffect>
                                    <p:set>
                                      <p:cBhvr>
                                        <p:cTn id="93" dur="1" fill="hold">
                                          <p:stCondLst>
                                            <p:cond delay="499"/>
                                          </p:stCondLst>
                                        </p:cTn>
                                        <p:tgtEl>
                                          <p:spTgt spid="88"/>
                                        </p:tgtEl>
                                        <p:attrNameLst>
                                          <p:attrName>style.visibility</p:attrName>
                                        </p:attrNameLst>
                                      </p:cBhvr>
                                      <p:to>
                                        <p:strVal val="hidden"/>
                                      </p:to>
                                    </p:set>
                                  </p:childTnLst>
                                </p:cTn>
                              </p:par>
                            </p:childTnLst>
                          </p:cTn>
                        </p:par>
                      </p:childTnLst>
                    </p:cTn>
                  </p:par>
                </p:childTnLst>
              </p:cTn>
              <p:nextCondLst>
                <p:cond evt="onClick" delay="0">
                  <p:tgtEl>
                    <p:spTgt spid="88"/>
                  </p:tgtEl>
                </p:cond>
              </p:nextCondLst>
            </p:seq>
            <p:seq concurrent="1" nextAc="seek">
              <p:cTn id="94" restart="whenNotActive" fill="hold" evtFilter="cancelBubble" nodeType="interactiveSeq">
                <p:stCondLst>
                  <p:cond evt="onClick" delay="0">
                    <p:tgtEl>
                      <p:spTgt spid="89"/>
                    </p:tgtEl>
                  </p:cond>
                </p:stCondLst>
                <p:endSync evt="end" delay="0">
                  <p:rtn val="all"/>
                </p:endSync>
                <p:childTnLst>
                  <p:par>
                    <p:cTn id="95" fill="hold">
                      <p:stCondLst>
                        <p:cond delay="0"/>
                      </p:stCondLst>
                      <p:childTnLst>
                        <p:par>
                          <p:cTn id="96" fill="hold">
                            <p:stCondLst>
                              <p:cond delay="0"/>
                            </p:stCondLst>
                            <p:childTnLst>
                              <p:par>
                                <p:cTn id="97" presetID="21" presetClass="exit" presetSubtype="4" fill="hold" grpId="1" nodeType="clickEffect">
                                  <p:stCondLst>
                                    <p:cond delay="0"/>
                                  </p:stCondLst>
                                  <p:childTnLst>
                                    <p:animEffect transition="out" filter="wheel(4)">
                                      <p:cBhvr>
                                        <p:cTn id="98" dur="500"/>
                                        <p:tgtEl>
                                          <p:spTgt spid="89"/>
                                        </p:tgtEl>
                                      </p:cBhvr>
                                    </p:animEffect>
                                    <p:set>
                                      <p:cBhvr>
                                        <p:cTn id="99" dur="1" fill="hold">
                                          <p:stCondLst>
                                            <p:cond delay="4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9"/>
                  </p:tgtEl>
                </p:cond>
              </p:nextCondLst>
            </p:seq>
            <p:seq concurrent="1" nextAc="seek">
              <p:cTn id="100" restart="whenNotActive" fill="hold" evtFilter="cancelBubble" nodeType="interactiveSeq">
                <p:stCondLst>
                  <p:cond evt="onClick" delay="0">
                    <p:tgtEl>
                      <p:spTgt spid="90"/>
                    </p:tgtEl>
                  </p:cond>
                </p:stCondLst>
                <p:endSync evt="end" delay="0">
                  <p:rtn val="all"/>
                </p:endSync>
                <p:childTnLst>
                  <p:par>
                    <p:cTn id="101" fill="hold">
                      <p:stCondLst>
                        <p:cond delay="0"/>
                      </p:stCondLst>
                      <p:childTnLst>
                        <p:par>
                          <p:cTn id="102" fill="hold">
                            <p:stCondLst>
                              <p:cond delay="0"/>
                            </p:stCondLst>
                            <p:childTnLst>
                              <p:par>
                                <p:cTn id="103" presetID="21" presetClass="exit" presetSubtype="4" fill="hold" grpId="1" nodeType="clickEffect">
                                  <p:stCondLst>
                                    <p:cond delay="0"/>
                                  </p:stCondLst>
                                  <p:childTnLst>
                                    <p:animEffect transition="out" filter="wheel(4)">
                                      <p:cBhvr>
                                        <p:cTn id="104" dur="500"/>
                                        <p:tgtEl>
                                          <p:spTgt spid="90"/>
                                        </p:tgtEl>
                                      </p:cBhvr>
                                    </p:animEffect>
                                    <p:set>
                                      <p:cBhvr>
                                        <p:cTn id="105" dur="1" fill="hold">
                                          <p:stCondLst>
                                            <p:cond delay="499"/>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90"/>
                  </p:tgtEl>
                </p:cond>
              </p:nextCondLst>
            </p:seq>
            <p:seq concurrent="1" nextAc="seek">
              <p:cTn id="106" restart="whenNotActive" fill="hold" evtFilter="cancelBubble" nodeType="interactiveSeq">
                <p:stCondLst>
                  <p:cond evt="onClick" delay="0">
                    <p:tgtEl>
                      <p:spTgt spid="91"/>
                    </p:tgtEl>
                  </p:cond>
                </p:stCondLst>
                <p:endSync evt="end" delay="0">
                  <p:rtn val="all"/>
                </p:endSync>
                <p:childTnLst>
                  <p:par>
                    <p:cTn id="107" fill="hold">
                      <p:stCondLst>
                        <p:cond delay="0"/>
                      </p:stCondLst>
                      <p:childTnLst>
                        <p:par>
                          <p:cTn id="108" fill="hold">
                            <p:stCondLst>
                              <p:cond delay="0"/>
                            </p:stCondLst>
                            <p:childTnLst>
                              <p:par>
                                <p:cTn id="109" presetID="21" presetClass="exit" presetSubtype="4" fill="hold" grpId="1" nodeType="clickEffect">
                                  <p:stCondLst>
                                    <p:cond delay="0"/>
                                  </p:stCondLst>
                                  <p:childTnLst>
                                    <p:animEffect transition="out" filter="wheel(4)">
                                      <p:cBhvr>
                                        <p:cTn id="110" dur="500"/>
                                        <p:tgtEl>
                                          <p:spTgt spid="91"/>
                                        </p:tgtEl>
                                      </p:cBhvr>
                                    </p:animEffect>
                                    <p:set>
                                      <p:cBhvr>
                                        <p:cTn id="111" dur="1" fill="hold">
                                          <p:stCondLst>
                                            <p:cond delay="499"/>
                                          </p:stCondLst>
                                        </p:cTn>
                                        <p:tgtEl>
                                          <p:spTgt spid="91"/>
                                        </p:tgtEl>
                                        <p:attrNameLst>
                                          <p:attrName>style.visibility</p:attrName>
                                        </p:attrNameLst>
                                      </p:cBhvr>
                                      <p:to>
                                        <p:strVal val="hidden"/>
                                      </p:to>
                                    </p:set>
                                  </p:childTnLst>
                                </p:cTn>
                              </p:par>
                            </p:childTnLst>
                          </p:cTn>
                        </p:par>
                      </p:childTnLst>
                    </p:cTn>
                  </p:par>
                </p:childTnLst>
              </p:cTn>
              <p:nextCondLst>
                <p:cond evt="onClick" delay="0">
                  <p:tgtEl>
                    <p:spTgt spid="91"/>
                  </p:tgtEl>
                </p:cond>
              </p:nextCondLst>
            </p:seq>
            <p:seq concurrent="1" nextAc="seek">
              <p:cTn id="112" restart="whenNotActive" fill="hold" evtFilter="cancelBubble" nodeType="interactiveSeq">
                <p:stCondLst>
                  <p:cond evt="onClick" delay="0">
                    <p:tgtEl>
                      <p:spTgt spid="92"/>
                    </p:tgtEl>
                  </p:cond>
                </p:stCondLst>
                <p:endSync evt="end" delay="0">
                  <p:rtn val="all"/>
                </p:endSync>
                <p:childTnLst>
                  <p:par>
                    <p:cTn id="113" fill="hold">
                      <p:stCondLst>
                        <p:cond delay="0"/>
                      </p:stCondLst>
                      <p:childTnLst>
                        <p:par>
                          <p:cTn id="114" fill="hold">
                            <p:stCondLst>
                              <p:cond delay="0"/>
                            </p:stCondLst>
                            <p:childTnLst>
                              <p:par>
                                <p:cTn id="115" presetID="21" presetClass="exit" presetSubtype="4" fill="hold" grpId="1" nodeType="clickEffect">
                                  <p:stCondLst>
                                    <p:cond delay="0"/>
                                  </p:stCondLst>
                                  <p:childTnLst>
                                    <p:animEffect transition="out" filter="wheel(4)">
                                      <p:cBhvr>
                                        <p:cTn id="116" dur="500"/>
                                        <p:tgtEl>
                                          <p:spTgt spid="92"/>
                                        </p:tgtEl>
                                      </p:cBhvr>
                                    </p:animEffect>
                                    <p:set>
                                      <p:cBhvr>
                                        <p:cTn id="117" dur="1" fill="hold">
                                          <p:stCondLst>
                                            <p:cond delay="499"/>
                                          </p:stCondLst>
                                        </p:cTn>
                                        <p:tgtEl>
                                          <p:spTgt spid="92"/>
                                        </p:tgtEl>
                                        <p:attrNameLst>
                                          <p:attrName>style.visibility</p:attrName>
                                        </p:attrNameLst>
                                      </p:cBhvr>
                                      <p:to>
                                        <p:strVal val="hidden"/>
                                      </p:to>
                                    </p:set>
                                  </p:childTnLst>
                                </p:cTn>
                              </p:par>
                            </p:childTnLst>
                          </p:cTn>
                        </p:par>
                      </p:childTnLst>
                    </p:cTn>
                  </p:par>
                </p:childTnLst>
              </p:cTn>
              <p:nextCondLst>
                <p:cond evt="onClick" delay="0">
                  <p:tgtEl>
                    <p:spTgt spid="92"/>
                  </p:tgtEl>
                </p:cond>
              </p:nextCondLst>
            </p:seq>
            <p:seq concurrent="1" nextAc="seek">
              <p:cTn id="118" restart="whenNotActive" fill="hold" evtFilter="cancelBubble" nodeType="interactiveSeq">
                <p:stCondLst>
                  <p:cond evt="onClick" delay="0">
                    <p:tgtEl>
                      <p:spTgt spid="93"/>
                    </p:tgtEl>
                  </p:cond>
                </p:stCondLst>
                <p:endSync evt="end" delay="0">
                  <p:rtn val="all"/>
                </p:endSync>
                <p:childTnLst>
                  <p:par>
                    <p:cTn id="119" fill="hold">
                      <p:stCondLst>
                        <p:cond delay="0"/>
                      </p:stCondLst>
                      <p:childTnLst>
                        <p:par>
                          <p:cTn id="120" fill="hold">
                            <p:stCondLst>
                              <p:cond delay="0"/>
                            </p:stCondLst>
                            <p:childTnLst>
                              <p:par>
                                <p:cTn id="121" presetID="21" presetClass="exit" presetSubtype="4" fill="hold" grpId="1" nodeType="clickEffect">
                                  <p:stCondLst>
                                    <p:cond delay="0"/>
                                  </p:stCondLst>
                                  <p:childTnLst>
                                    <p:animEffect transition="out" filter="wheel(4)">
                                      <p:cBhvr>
                                        <p:cTn id="122" dur="500"/>
                                        <p:tgtEl>
                                          <p:spTgt spid="93"/>
                                        </p:tgtEl>
                                      </p:cBhvr>
                                    </p:animEffect>
                                    <p:set>
                                      <p:cBhvr>
                                        <p:cTn id="123" dur="1" fill="hold">
                                          <p:stCondLst>
                                            <p:cond delay="499"/>
                                          </p:stCondLst>
                                        </p:cTn>
                                        <p:tgtEl>
                                          <p:spTgt spid="93"/>
                                        </p:tgtEl>
                                        <p:attrNameLst>
                                          <p:attrName>style.visibility</p:attrName>
                                        </p:attrNameLst>
                                      </p:cBhvr>
                                      <p:to>
                                        <p:strVal val="hidden"/>
                                      </p:to>
                                    </p:set>
                                  </p:childTnLst>
                                </p:cTn>
                              </p:par>
                            </p:childTnLst>
                          </p:cTn>
                        </p:par>
                      </p:childTnLst>
                    </p:cTn>
                  </p:par>
                </p:childTnLst>
              </p:cTn>
              <p:nextCondLst>
                <p:cond evt="onClick" delay="0">
                  <p:tgtEl>
                    <p:spTgt spid="93"/>
                  </p:tgtEl>
                </p:cond>
              </p:nextCondLst>
            </p:seq>
            <p:seq concurrent="1" nextAc="seek">
              <p:cTn id="124" restart="whenNotActive" fill="hold" evtFilter="cancelBubble" nodeType="interactiveSeq">
                <p:stCondLst>
                  <p:cond evt="onClick" delay="0">
                    <p:tgtEl>
                      <p:spTgt spid="94"/>
                    </p:tgtEl>
                  </p:cond>
                </p:stCondLst>
                <p:endSync evt="end" delay="0">
                  <p:rtn val="all"/>
                </p:endSync>
                <p:childTnLst>
                  <p:par>
                    <p:cTn id="125" fill="hold">
                      <p:stCondLst>
                        <p:cond delay="0"/>
                      </p:stCondLst>
                      <p:childTnLst>
                        <p:par>
                          <p:cTn id="126" fill="hold">
                            <p:stCondLst>
                              <p:cond delay="0"/>
                            </p:stCondLst>
                            <p:childTnLst>
                              <p:par>
                                <p:cTn id="127" presetID="21" presetClass="exit" presetSubtype="4" fill="hold" grpId="1" nodeType="clickEffect">
                                  <p:stCondLst>
                                    <p:cond delay="0"/>
                                  </p:stCondLst>
                                  <p:childTnLst>
                                    <p:animEffect transition="out" filter="wheel(4)">
                                      <p:cBhvr>
                                        <p:cTn id="128" dur="500"/>
                                        <p:tgtEl>
                                          <p:spTgt spid="94"/>
                                        </p:tgtEl>
                                      </p:cBhvr>
                                    </p:animEffect>
                                    <p:set>
                                      <p:cBhvr>
                                        <p:cTn id="129" dur="1" fill="hold">
                                          <p:stCondLst>
                                            <p:cond delay="499"/>
                                          </p:stCondLst>
                                        </p:cTn>
                                        <p:tgtEl>
                                          <p:spTgt spid="94"/>
                                        </p:tgtEl>
                                        <p:attrNameLst>
                                          <p:attrName>style.visibility</p:attrName>
                                        </p:attrNameLst>
                                      </p:cBhvr>
                                      <p:to>
                                        <p:strVal val="hidden"/>
                                      </p:to>
                                    </p:set>
                                  </p:childTnLst>
                                </p:cTn>
                              </p:par>
                            </p:childTnLst>
                          </p:cTn>
                        </p:par>
                      </p:childTnLst>
                    </p:cTn>
                  </p:par>
                </p:childTnLst>
              </p:cTn>
              <p:nextCondLst>
                <p:cond evt="onClick" delay="0">
                  <p:tgtEl>
                    <p:spTgt spid="94"/>
                  </p:tgtEl>
                </p:cond>
              </p:nextCondLst>
            </p:seq>
            <p:seq concurrent="1" nextAc="seek">
              <p:cTn id="130" restart="whenNotActive" fill="hold" evtFilter="cancelBubble" nodeType="interactiveSeq">
                <p:stCondLst>
                  <p:cond evt="onClick" delay="0">
                    <p:tgtEl>
                      <p:spTgt spid="95"/>
                    </p:tgtEl>
                  </p:cond>
                </p:stCondLst>
                <p:endSync evt="end" delay="0">
                  <p:rtn val="all"/>
                </p:endSync>
                <p:childTnLst>
                  <p:par>
                    <p:cTn id="131" fill="hold">
                      <p:stCondLst>
                        <p:cond delay="0"/>
                      </p:stCondLst>
                      <p:childTnLst>
                        <p:par>
                          <p:cTn id="132" fill="hold">
                            <p:stCondLst>
                              <p:cond delay="0"/>
                            </p:stCondLst>
                            <p:childTnLst>
                              <p:par>
                                <p:cTn id="133" presetID="21" presetClass="exit" presetSubtype="4" fill="hold" grpId="0" nodeType="clickEffect">
                                  <p:stCondLst>
                                    <p:cond delay="0"/>
                                  </p:stCondLst>
                                  <p:childTnLst>
                                    <p:animEffect transition="out" filter="wheel(4)">
                                      <p:cBhvr>
                                        <p:cTn id="134" dur="2000"/>
                                        <p:tgtEl>
                                          <p:spTgt spid="95"/>
                                        </p:tgtEl>
                                      </p:cBhvr>
                                    </p:animEffect>
                                    <p:set>
                                      <p:cBhvr>
                                        <p:cTn id="135" dur="1" fill="hold">
                                          <p:stCondLst>
                                            <p:cond delay="1999"/>
                                          </p:stCondLst>
                                        </p:cTn>
                                        <p:tgtEl>
                                          <p:spTgt spid="95"/>
                                        </p:tgtEl>
                                        <p:attrNameLst>
                                          <p:attrName>style.visibility</p:attrName>
                                        </p:attrNameLst>
                                      </p:cBhvr>
                                      <p:to>
                                        <p:strVal val="hidden"/>
                                      </p:to>
                                    </p:set>
                                  </p:childTnLst>
                                </p:cTn>
                              </p:par>
                            </p:childTnLst>
                          </p:cTn>
                        </p:par>
                      </p:childTnLst>
                    </p:cTn>
                  </p:par>
                </p:childTnLst>
              </p:cTn>
              <p:nextCondLst>
                <p:cond evt="onClick" delay="0">
                  <p:tgtEl>
                    <p:spTgt spid="95"/>
                  </p:tgtEl>
                </p:cond>
              </p:nextCondLst>
            </p:seq>
            <p:seq concurrent="1" nextAc="seek">
              <p:cTn id="136" restart="whenNotActive" fill="hold" evtFilter="cancelBubble" nodeType="interactiveSeq">
                <p:stCondLst>
                  <p:cond evt="onClick" delay="0">
                    <p:tgtEl>
                      <p:spTgt spid="106"/>
                    </p:tgtEl>
                  </p:cond>
                </p:stCondLst>
                <p:endSync evt="end" delay="0">
                  <p:rtn val="all"/>
                </p:endSync>
                <p:childTnLst>
                  <p:par>
                    <p:cTn id="137" fill="hold">
                      <p:stCondLst>
                        <p:cond delay="0"/>
                      </p:stCondLst>
                      <p:childTnLst>
                        <p:par>
                          <p:cTn id="138" fill="hold">
                            <p:stCondLst>
                              <p:cond delay="0"/>
                            </p:stCondLst>
                            <p:childTnLst>
                              <p:par>
                                <p:cTn id="139" presetID="21" presetClass="exit" presetSubtype="4" fill="hold" grpId="0" nodeType="clickEffect">
                                  <p:stCondLst>
                                    <p:cond delay="0"/>
                                  </p:stCondLst>
                                  <p:childTnLst>
                                    <p:animEffect transition="out" filter="wheel(4)">
                                      <p:cBhvr>
                                        <p:cTn id="140" dur="500"/>
                                        <p:tgtEl>
                                          <p:spTgt spid="106"/>
                                        </p:tgtEl>
                                      </p:cBhvr>
                                    </p:animEffect>
                                    <p:set>
                                      <p:cBhvr>
                                        <p:cTn id="141" dur="1" fill="hold">
                                          <p:stCondLst>
                                            <p:cond delay="499"/>
                                          </p:stCondLst>
                                        </p:cTn>
                                        <p:tgtEl>
                                          <p:spTgt spid="106"/>
                                        </p:tgtEl>
                                        <p:attrNameLst>
                                          <p:attrName>style.visibility</p:attrName>
                                        </p:attrNameLst>
                                      </p:cBhvr>
                                      <p:to>
                                        <p:strVal val="hidden"/>
                                      </p:to>
                                    </p:set>
                                  </p:childTnLst>
                                </p:cTn>
                              </p:par>
                            </p:childTnLst>
                          </p:cTn>
                        </p:par>
                      </p:childTnLst>
                    </p:cTn>
                  </p:par>
                </p:childTnLst>
              </p:cTn>
              <p:nextCondLst>
                <p:cond evt="onClick" delay="0">
                  <p:tgtEl>
                    <p:spTgt spid="106"/>
                  </p:tgtEl>
                </p:cond>
              </p:nextCondLst>
            </p:seq>
            <p:seq concurrent="1" nextAc="seek">
              <p:cTn id="142" restart="whenNotActive" fill="hold" evtFilter="cancelBubble" nodeType="interactiveSeq">
                <p:stCondLst>
                  <p:cond evt="onClick" delay="0">
                    <p:tgtEl>
                      <p:spTgt spid="107"/>
                    </p:tgtEl>
                  </p:cond>
                </p:stCondLst>
                <p:endSync evt="end" delay="0">
                  <p:rtn val="all"/>
                </p:endSync>
                <p:childTnLst>
                  <p:par>
                    <p:cTn id="143" fill="hold">
                      <p:stCondLst>
                        <p:cond delay="0"/>
                      </p:stCondLst>
                      <p:childTnLst>
                        <p:par>
                          <p:cTn id="144" fill="hold">
                            <p:stCondLst>
                              <p:cond delay="0"/>
                            </p:stCondLst>
                            <p:childTnLst>
                              <p:par>
                                <p:cTn id="145" presetID="21" presetClass="exit" presetSubtype="4" fill="hold" grpId="0" nodeType="clickEffect">
                                  <p:stCondLst>
                                    <p:cond delay="0"/>
                                  </p:stCondLst>
                                  <p:childTnLst>
                                    <p:animEffect transition="out" filter="wheel(4)">
                                      <p:cBhvr>
                                        <p:cTn id="146" dur="500"/>
                                        <p:tgtEl>
                                          <p:spTgt spid="107"/>
                                        </p:tgtEl>
                                      </p:cBhvr>
                                    </p:animEffect>
                                    <p:set>
                                      <p:cBhvr>
                                        <p:cTn id="147" dur="1" fill="hold">
                                          <p:stCondLst>
                                            <p:cond delay="499"/>
                                          </p:stCondLst>
                                        </p:cTn>
                                        <p:tgtEl>
                                          <p:spTgt spid="107"/>
                                        </p:tgtEl>
                                        <p:attrNameLst>
                                          <p:attrName>style.visibility</p:attrName>
                                        </p:attrNameLst>
                                      </p:cBhvr>
                                      <p:to>
                                        <p:strVal val="hidden"/>
                                      </p:to>
                                    </p:set>
                                  </p:childTnLst>
                                </p:cTn>
                              </p:par>
                            </p:childTnLst>
                          </p:cTn>
                        </p:par>
                      </p:childTnLst>
                    </p:cTn>
                  </p:par>
                </p:childTnLst>
              </p:cTn>
              <p:nextCondLst>
                <p:cond evt="onClick" delay="0">
                  <p:tgtEl>
                    <p:spTgt spid="107"/>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74" grpId="0" animBg="1"/>
      <p:bldP spid="75" grpId="0" animBg="1"/>
      <p:bldP spid="87" grpId="0" animBg="1"/>
      <p:bldP spid="87" grpId="1" animBg="1"/>
      <p:bldP spid="88" grpId="0" animBg="1"/>
      <p:bldP spid="88" grpId="1" animBg="1"/>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106" grpId="0" animBg="1"/>
      <p:bldP spid="106" grpId="1" animBg="1"/>
      <p:bldP spid="107" grpId="0" animBg="1"/>
      <p:bldP spid="10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le: Hollow 47">
            <a:extLst>
              <a:ext uri="{FF2B5EF4-FFF2-40B4-BE49-F238E27FC236}">
                <a16:creationId xmlns:a16="http://schemas.microsoft.com/office/drawing/2014/main" xmlns="" id="{E3D54819-135B-4400-85C7-559DC274E5D1}"/>
              </a:ext>
            </a:extLst>
          </p:cNvPr>
          <p:cNvSpPr/>
          <p:nvPr/>
        </p:nvSpPr>
        <p:spPr>
          <a:xfrm>
            <a:off x="4357686" y="959122"/>
            <a:ext cx="4734559" cy="4755894"/>
          </a:xfrm>
          <a:prstGeom prst="donut">
            <a:avLst>
              <a:gd name="adj" fmla="val 8303"/>
            </a:avLst>
          </a:prstGeom>
          <a:gradFill>
            <a:gsLst>
              <a:gs pos="23000">
                <a:srgbClr val="CAAA4A"/>
              </a:gs>
              <a:gs pos="3000">
                <a:schemeClr val="accent4">
                  <a:lumMod val="40000"/>
                  <a:lumOff val="60000"/>
                </a:schemeClr>
              </a:gs>
              <a:gs pos="100000">
                <a:schemeClr val="accent4">
                  <a:lumMod val="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xmlns="" id="{4BFA545F-BDFB-4F21-B9C4-52A5C51CA17C}"/>
              </a:ext>
            </a:extLst>
          </p:cNvPr>
          <p:cNvSpPr/>
          <p:nvPr/>
        </p:nvSpPr>
        <p:spPr>
          <a:xfrm>
            <a:off x="7495218" y="523928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18BD2B7B-9CDD-4F99-93AF-0BA245AE20E8}"/>
              </a:ext>
            </a:extLst>
          </p:cNvPr>
          <p:cNvSpPr/>
          <p:nvPr/>
        </p:nvSpPr>
        <p:spPr>
          <a:xfrm>
            <a:off x="5143351" y="4816922"/>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39B5CD56-4E24-4684-93D5-7A564DD14FE2}"/>
              </a:ext>
            </a:extLst>
          </p:cNvPr>
          <p:cNvSpPr/>
          <p:nvPr/>
        </p:nvSpPr>
        <p:spPr>
          <a:xfrm>
            <a:off x="6732487" y="541767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BAF5C720-9577-4A59-A89B-458DDB75E108}"/>
              </a:ext>
            </a:extLst>
          </p:cNvPr>
          <p:cNvSpPr/>
          <p:nvPr/>
        </p:nvSpPr>
        <p:spPr>
          <a:xfrm>
            <a:off x="5944937" y="531177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5C631C5B-944B-4197-979C-234FEF1C33F0}"/>
              </a:ext>
            </a:extLst>
          </p:cNvPr>
          <p:cNvSpPr/>
          <p:nvPr/>
        </p:nvSpPr>
        <p:spPr>
          <a:xfrm>
            <a:off x="8077296" y="4846774"/>
            <a:ext cx="186410" cy="18641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0081475A-370A-4CFA-889D-2813E0F43537}"/>
              </a:ext>
            </a:extLst>
          </p:cNvPr>
          <p:cNvSpPr/>
          <p:nvPr/>
        </p:nvSpPr>
        <p:spPr>
          <a:xfrm>
            <a:off x="4665552" y="4192065"/>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17EA30E2-A428-4FB3-A9A7-38230E70AD2A}"/>
              </a:ext>
            </a:extLst>
          </p:cNvPr>
          <p:cNvSpPr/>
          <p:nvPr/>
        </p:nvSpPr>
        <p:spPr>
          <a:xfrm>
            <a:off x="4627634" y="2506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ABB266B3-B9F1-47D3-8A9F-E8B1EE3A7091}"/>
              </a:ext>
            </a:extLst>
          </p:cNvPr>
          <p:cNvSpPr/>
          <p:nvPr/>
        </p:nvSpPr>
        <p:spPr>
          <a:xfrm>
            <a:off x="8681529" y="2508720"/>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F7BBB5D7-BB9A-4E3B-AC60-0614BD6522F7}"/>
              </a:ext>
            </a:extLst>
          </p:cNvPr>
          <p:cNvSpPr/>
          <p:nvPr/>
        </p:nvSpPr>
        <p:spPr>
          <a:xfrm>
            <a:off x="5048214" y="183102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50E80B4C-10A7-456B-8002-3E53F01556ED}"/>
              </a:ext>
            </a:extLst>
          </p:cNvPr>
          <p:cNvSpPr/>
          <p:nvPr/>
        </p:nvSpPr>
        <p:spPr>
          <a:xfrm>
            <a:off x="5622879" y="1330667"/>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82BA3D3E-54DB-4866-B06C-F2E510C4729F}"/>
              </a:ext>
            </a:extLst>
          </p:cNvPr>
          <p:cNvSpPr/>
          <p:nvPr/>
        </p:nvSpPr>
        <p:spPr>
          <a:xfrm>
            <a:off x="6536514" y="1088003"/>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89611AB5-830C-4D07-92A2-7DD13EB3B1F7}"/>
              </a:ext>
            </a:extLst>
          </p:cNvPr>
          <p:cNvSpPr/>
          <p:nvPr/>
        </p:nvSpPr>
        <p:spPr>
          <a:xfrm>
            <a:off x="7400415" y="123759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74C118DD-652B-4BB1-B6FF-F2EB8FD94DCF}"/>
              </a:ext>
            </a:extLst>
          </p:cNvPr>
          <p:cNvSpPr/>
          <p:nvPr/>
        </p:nvSpPr>
        <p:spPr>
          <a:xfrm>
            <a:off x="8198323" y="177070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49917499-75F4-4FFB-8BCF-C6AC78C62AF4}"/>
              </a:ext>
            </a:extLst>
          </p:cNvPr>
          <p:cNvSpPr/>
          <p:nvPr/>
        </p:nvSpPr>
        <p:spPr>
          <a:xfrm>
            <a:off x="8783290" y="3335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1F986433-E308-421C-A6C2-9A895BC1815F}"/>
              </a:ext>
            </a:extLst>
          </p:cNvPr>
          <p:cNvSpPr/>
          <p:nvPr/>
        </p:nvSpPr>
        <p:spPr>
          <a:xfrm>
            <a:off x="4503848" y="3338808"/>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E0E8CDA8-3A3C-443E-9C1C-4B9175D30A5D}"/>
              </a:ext>
            </a:extLst>
          </p:cNvPr>
          <p:cNvSpPr/>
          <p:nvPr/>
        </p:nvSpPr>
        <p:spPr>
          <a:xfrm>
            <a:off x="8601899" y="415438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1"/>
          <p:cNvGrpSpPr/>
          <p:nvPr/>
        </p:nvGrpSpPr>
        <p:grpSpPr>
          <a:xfrm>
            <a:off x="4474646" y="1287735"/>
            <a:ext cx="4393138" cy="4257053"/>
            <a:chOff x="1499178" y="851616"/>
            <a:chExt cx="6013751" cy="5827465"/>
          </a:xfrm>
        </p:grpSpPr>
        <p:grpSp>
          <p:nvGrpSpPr>
            <p:cNvPr id="3" name="Group 79"/>
            <p:cNvGrpSpPr/>
            <p:nvPr/>
          </p:nvGrpSpPr>
          <p:grpSpPr>
            <a:xfrm>
              <a:off x="1499178" y="851616"/>
              <a:ext cx="6013751" cy="5827465"/>
              <a:chOff x="1499178" y="851616"/>
              <a:chExt cx="6013751" cy="5827465"/>
            </a:xfrm>
          </p:grpSpPr>
          <p:grpSp>
            <p:nvGrpSpPr>
              <p:cNvPr id="21" name="Group 32"/>
              <p:cNvGrpSpPr/>
              <p:nvPr/>
            </p:nvGrpSpPr>
            <p:grpSpPr>
              <a:xfrm rot="8676806">
                <a:off x="3197738" y="4175117"/>
                <a:ext cx="2895482" cy="2503964"/>
                <a:chOff x="4106620" y="927557"/>
                <a:chExt cx="2895482" cy="2503964"/>
              </a:xfrm>
              <a:solidFill>
                <a:srgbClr val="FF0000"/>
              </a:solidFill>
            </p:grpSpPr>
            <p:sp>
              <p:nvSpPr>
                <p:cNvPr id="49"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0"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1"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2"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2" name="Group 28"/>
              <p:cNvGrpSpPr/>
              <p:nvPr/>
            </p:nvGrpSpPr>
            <p:grpSpPr>
              <a:xfrm>
                <a:off x="4123245" y="960807"/>
                <a:ext cx="2895482" cy="2503964"/>
                <a:chOff x="4106620" y="927557"/>
                <a:chExt cx="2895482" cy="2503964"/>
              </a:xfrm>
              <a:solidFill>
                <a:schemeClr val="accent4"/>
              </a:solidFill>
            </p:grpSpPr>
            <p:sp>
              <p:nvSpPr>
                <p:cNvPr id="45"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6"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7"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8"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8" name="Group 29"/>
              <p:cNvGrpSpPr/>
              <p:nvPr/>
            </p:nvGrpSpPr>
            <p:grpSpPr>
              <a:xfrm rot="12992623">
                <a:off x="1499178" y="2991793"/>
                <a:ext cx="2895482" cy="2503964"/>
                <a:chOff x="4106620" y="927557"/>
                <a:chExt cx="2895482" cy="2503964"/>
              </a:xfrm>
            </p:grpSpPr>
            <p:sp>
              <p:nvSpPr>
                <p:cNvPr id="41"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2"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3"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4"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9" name="Group 37"/>
              <p:cNvGrpSpPr/>
              <p:nvPr/>
            </p:nvGrpSpPr>
            <p:grpSpPr>
              <a:xfrm rot="4294792">
                <a:off x="4813206" y="2881051"/>
                <a:ext cx="2895482" cy="2503964"/>
                <a:chOff x="4106620" y="927557"/>
                <a:chExt cx="2895482" cy="2503964"/>
              </a:xfrm>
              <a:solidFill>
                <a:srgbClr val="CC3399"/>
              </a:solidFill>
            </p:grpSpPr>
            <p:sp>
              <p:nvSpPr>
                <p:cNvPr id="37"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8"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9"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0"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0" name="Group 42"/>
              <p:cNvGrpSpPr/>
              <p:nvPr/>
            </p:nvGrpSpPr>
            <p:grpSpPr>
              <a:xfrm rot="17305959">
                <a:off x="2064430" y="1047375"/>
                <a:ext cx="2895482" cy="2503964"/>
                <a:chOff x="4106620" y="927557"/>
                <a:chExt cx="2895482" cy="2503964"/>
              </a:xfrm>
              <a:solidFill>
                <a:srgbClr val="FF33CC"/>
              </a:solidFill>
            </p:grpSpPr>
            <p:sp>
              <p:nvSpPr>
                <p:cNvPr id="33"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4"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5"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6"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sp>
          <p:nvSpPr>
            <p:cNvPr id="23" name="TextBox 22">
              <a:extLst>
                <a:ext uri="{FF2B5EF4-FFF2-40B4-BE49-F238E27FC236}">
                  <a16:creationId xmlns:a16="http://schemas.microsoft.com/office/drawing/2014/main" xmlns="" id="{7BEBF2C2-BC6A-4E4B-BA42-08E0016198E1}"/>
                </a:ext>
              </a:extLst>
            </p:cNvPr>
            <p:cNvSpPr txBox="1"/>
            <p:nvPr/>
          </p:nvSpPr>
          <p:spPr>
            <a:xfrm rot="2130107">
              <a:off x="4866963" y="1338005"/>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tràng pháo tay </a:t>
              </a:r>
              <a:endParaRPr lang="en-US" b="1" dirty="0">
                <a:latin typeface="Arial" pitchFamily="34" charset="0"/>
                <a:cs typeface="Arial" pitchFamily="34" charset="0"/>
              </a:endParaRPr>
            </a:p>
          </p:txBody>
        </p:sp>
        <p:sp>
          <p:nvSpPr>
            <p:cNvPr id="24" name="TextBox 23">
              <a:extLst>
                <a:ext uri="{FF2B5EF4-FFF2-40B4-BE49-F238E27FC236}">
                  <a16:creationId xmlns:a16="http://schemas.microsoft.com/office/drawing/2014/main" xmlns="" id="{7BEBF2C2-BC6A-4E4B-BA42-08E0016198E1}"/>
                </a:ext>
              </a:extLst>
            </p:cNvPr>
            <p:cNvSpPr txBox="1"/>
            <p:nvPr/>
          </p:nvSpPr>
          <p:spPr>
            <a:xfrm rot="19280519">
              <a:off x="2791557" y="1923042"/>
              <a:ext cx="1284980" cy="884760"/>
            </a:xfrm>
            <a:prstGeom prst="rect">
              <a:avLst/>
            </a:prstGeom>
            <a:noFill/>
          </p:spPr>
          <p:txBody>
            <a:bodyPr wrap="square" rtlCol="0">
              <a:spAutoFit/>
            </a:bodyPr>
            <a:lstStyle/>
            <a:p>
              <a:pPr algn="ctr"/>
              <a:r>
                <a:rPr lang="en-US" b="1" dirty="0" smtClean="0">
                  <a:latin typeface="Arial" pitchFamily="34" charset="0"/>
                  <a:cs typeface="Arial" pitchFamily="34" charset="0"/>
                </a:rPr>
                <a:t>1 cây kẹo</a:t>
              </a:r>
            </a:p>
          </p:txBody>
        </p:sp>
        <p:sp>
          <p:nvSpPr>
            <p:cNvPr id="25" name="TextBox 24">
              <a:extLst>
                <a:ext uri="{FF2B5EF4-FFF2-40B4-BE49-F238E27FC236}">
                  <a16:creationId xmlns:a16="http://schemas.microsoft.com/office/drawing/2014/main" xmlns="" id="{7BEBF2C2-BC6A-4E4B-BA42-08E0016198E1}"/>
                </a:ext>
              </a:extLst>
            </p:cNvPr>
            <p:cNvSpPr txBox="1"/>
            <p:nvPr/>
          </p:nvSpPr>
          <p:spPr>
            <a:xfrm rot="6317929">
              <a:off x="5374621" y="32109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trả lời thêm 1 câu hỏi</a:t>
              </a:r>
              <a:endParaRPr lang="en-US" b="1" dirty="0">
                <a:latin typeface="Arial" pitchFamily="34" charset="0"/>
                <a:cs typeface="Arial" pitchFamily="34" charset="0"/>
              </a:endParaRPr>
            </a:p>
          </p:txBody>
        </p:sp>
        <p:sp>
          <p:nvSpPr>
            <p:cNvPr id="26" name="TextBox 25">
              <a:extLst>
                <a:ext uri="{FF2B5EF4-FFF2-40B4-BE49-F238E27FC236}">
                  <a16:creationId xmlns:a16="http://schemas.microsoft.com/office/drawing/2014/main" xmlns="" id="{7BEBF2C2-BC6A-4E4B-BA42-08E0016198E1}"/>
                </a:ext>
              </a:extLst>
            </p:cNvPr>
            <p:cNvSpPr txBox="1"/>
            <p:nvPr/>
          </p:nvSpPr>
          <p:spPr>
            <a:xfrm rot="15010375">
              <a:off x="2202398" y="3702826"/>
              <a:ext cx="1697195" cy="1263943"/>
            </a:xfrm>
            <a:prstGeom prst="rect">
              <a:avLst/>
            </a:prstGeom>
            <a:noFill/>
          </p:spPr>
          <p:txBody>
            <a:bodyPr wrap="square" rtlCol="0">
              <a:spAutoFit/>
            </a:bodyPr>
            <a:lstStyle/>
            <a:p>
              <a:pPr algn="ctr"/>
              <a:r>
                <a:rPr lang="en-US" b="1" dirty="0" smtClean="0">
                  <a:latin typeface="Arial" pitchFamily="34" charset="0"/>
                  <a:cs typeface="Arial" pitchFamily="34" charset="0"/>
                </a:rPr>
                <a:t>chúc bạn may mắn lần sau</a:t>
              </a:r>
              <a:endParaRPr lang="en-US" b="1" dirty="0">
                <a:latin typeface="Arial" pitchFamily="34" charset="0"/>
                <a:cs typeface="Arial" pitchFamily="34" charset="0"/>
              </a:endParaRPr>
            </a:p>
          </p:txBody>
        </p:sp>
        <p:sp>
          <p:nvSpPr>
            <p:cNvPr id="27" name="TextBox 26">
              <a:extLst>
                <a:ext uri="{FF2B5EF4-FFF2-40B4-BE49-F238E27FC236}">
                  <a16:creationId xmlns:a16="http://schemas.microsoft.com/office/drawing/2014/main" xmlns="" id="{7BEBF2C2-BC6A-4E4B-BA42-08E0016198E1}"/>
                </a:ext>
              </a:extLst>
            </p:cNvPr>
            <p:cNvSpPr txBox="1"/>
            <p:nvPr/>
          </p:nvSpPr>
          <p:spPr>
            <a:xfrm rot="9754394">
              <a:off x="4127046" y="4357272"/>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phần quà đặc biệt</a:t>
              </a:r>
              <a:endParaRPr lang="en-US" b="1" dirty="0">
                <a:latin typeface="Arial" pitchFamily="34" charset="0"/>
                <a:cs typeface="Arial" pitchFamily="34" charset="0"/>
              </a:endParaRPr>
            </a:p>
          </p:txBody>
        </p:sp>
      </p:grpSp>
      <p:sp>
        <p:nvSpPr>
          <p:cNvPr id="53" name="Oval 52">
            <a:extLst>
              <a:ext uri="{FF2B5EF4-FFF2-40B4-BE49-F238E27FC236}">
                <a16:creationId xmlns:a16="http://schemas.microsoft.com/office/drawing/2014/main" xmlns="" id="{15A3A460-81CF-41C4-9C26-F68BDE996993}"/>
              </a:ext>
            </a:extLst>
          </p:cNvPr>
          <p:cNvSpPr/>
          <p:nvPr/>
        </p:nvSpPr>
        <p:spPr>
          <a:xfrm>
            <a:off x="6562074" y="3169208"/>
            <a:ext cx="296079" cy="296079"/>
          </a:xfrm>
          <a:prstGeom prst="ellipse">
            <a:avLst/>
          </a:prstGeom>
          <a:gradFill flip="none" rotWithShape="1">
            <a:gsLst>
              <a:gs pos="51000">
                <a:srgbClr val="CAAA4A"/>
              </a:gs>
              <a:gs pos="3000">
                <a:schemeClr val="accent4">
                  <a:lumMod val="40000"/>
                  <a:lumOff val="60000"/>
                </a:schemeClr>
              </a:gs>
              <a:gs pos="100000">
                <a:schemeClr val="accent4">
                  <a:lumMod val="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dkEdge">
            <a:bevelT w="228600" h="381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63"/>
          <p:cNvGrpSpPr/>
          <p:nvPr/>
        </p:nvGrpSpPr>
        <p:grpSpPr>
          <a:xfrm>
            <a:off x="6461512" y="642918"/>
            <a:ext cx="385086" cy="857256"/>
            <a:chOff x="1543708" y="1571612"/>
            <a:chExt cx="385086" cy="857256"/>
          </a:xfrm>
        </p:grpSpPr>
        <p:sp>
          <p:nvSpPr>
            <p:cNvPr id="62" name="Down Arrow 61"/>
            <p:cNvSpPr/>
            <p:nvPr/>
          </p:nvSpPr>
          <p:spPr>
            <a:xfrm>
              <a:off x="1543708" y="1714488"/>
              <a:ext cx="385086" cy="714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614014" y="1571612"/>
              <a:ext cx="214314"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7"/>
          <p:cNvGrpSpPr/>
          <p:nvPr/>
        </p:nvGrpSpPr>
        <p:grpSpPr>
          <a:xfrm>
            <a:off x="0" y="14490"/>
            <a:ext cx="9144000" cy="714380"/>
            <a:chOff x="0" y="14490"/>
            <a:chExt cx="9144000" cy="714380"/>
          </a:xfrm>
        </p:grpSpPr>
        <p:sp>
          <p:nvSpPr>
            <p:cNvPr id="69" name="Up Ribbon 68"/>
            <p:cNvSpPr/>
            <p:nvPr/>
          </p:nvSpPr>
          <p:spPr>
            <a:xfrm>
              <a:off x="0" y="14490"/>
              <a:ext cx="9144000" cy="71438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2428860" y="14490"/>
              <a:ext cx="428628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C000"/>
                  </a:solidFill>
                  <a:effectLst>
                    <a:outerShdw blurRad="50800" dist="39000" dir="5460000" algn="tl">
                      <a:srgbClr val="000000">
                        <a:alpha val="38000"/>
                      </a:srgbClr>
                    </a:outerShdw>
                  </a:effectLst>
                </a:rPr>
                <a:t>VÒNG QUAY MAY MẮN</a:t>
              </a:r>
              <a:endParaRPr lang="en-US" sz="3200" b="1" cap="none" spc="0" dirty="0">
                <a:ln w="11430"/>
                <a:solidFill>
                  <a:srgbClr val="FFC000"/>
                </a:solidFill>
                <a:effectLst>
                  <a:outerShdw blurRad="50800" dist="39000" dir="5460000" algn="tl">
                    <a:srgbClr val="000000">
                      <a:alpha val="38000"/>
                    </a:srgbClr>
                  </a:outerShdw>
                </a:effectLst>
              </a:endParaRPr>
            </a:p>
          </p:txBody>
        </p:sp>
      </p:grpSp>
      <p:sp>
        <p:nvSpPr>
          <p:cNvPr id="74" name="Vertical Scroll 73"/>
          <p:cNvSpPr/>
          <p:nvPr/>
        </p:nvSpPr>
        <p:spPr>
          <a:xfrm>
            <a:off x="-71470" y="785794"/>
            <a:ext cx="4572032" cy="578645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500034" y="1500174"/>
            <a:ext cx="3357586" cy="2785378"/>
          </a:xfrm>
          <a:prstGeom prst="rect">
            <a:avLst/>
          </a:prstGeom>
          <a:noFill/>
        </p:spPr>
        <p:txBody>
          <a:bodyPr wrap="square" rtlCol="0">
            <a:spAutoFit/>
          </a:bodyPr>
          <a:lstStyle/>
          <a:p>
            <a:pPr algn="just">
              <a:spcBef>
                <a:spcPts val="600"/>
              </a:spcBef>
            </a:pPr>
            <a:r>
              <a:rPr lang="en-US" sz="2000" b="1" i="1" dirty="0" smtClean="0">
                <a:latin typeface="Arial" pitchFamily="34" charset="0"/>
                <a:cs typeface="Arial" pitchFamily="34" charset="0"/>
              </a:rPr>
              <a:t>Câu 1. Vật phát ra âm cao hơn khi nào?</a:t>
            </a:r>
            <a:endParaRPr lang="en-US" sz="2000" dirty="0" smtClean="0">
              <a:latin typeface="Arial" pitchFamily="34" charset="0"/>
              <a:cs typeface="Arial" pitchFamily="34" charset="0"/>
            </a:endParaRPr>
          </a:p>
          <a:p>
            <a:pPr algn="just">
              <a:spcBef>
                <a:spcPts val="600"/>
              </a:spcBef>
            </a:pPr>
            <a:r>
              <a:rPr lang="en-US" sz="2000" dirty="0" smtClean="0">
                <a:latin typeface="Arial" pitchFamily="34" charset="0"/>
                <a:cs typeface="Arial" pitchFamily="34" charset="0"/>
              </a:rPr>
              <a:t>A. Khi vật dao động mạnh hơn.</a:t>
            </a:r>
          </a:p>
          <a:p>
            <a:pPr algn="just">
              <a:spcBef>
                <a:spcPts val="600"/>
              </a:spcBef>
            </a:pPr>
            <a:r>
              <a:rPr lang="en-US" sz="2000" dirty="0" smtClean="0">
                <a:latin typeface="Arial" pitchFamily="34" charset="0"/>
                <a:cs typeface="Arial" pitchFamily="34" charset="0"/>
              </a:rPr>
              <a:t>B. Khi vật dao động chậm hơn.</a:t>
            </a:r>
          </a:p>
          <a:p>
            <a:pPr algn="just">
              <a:spcBef>
                <a:spcPts val="600"/>
              </a:spcBef>
            </a:pPr>
            <a:r>
              <a:rPr lang="en-US" sz="2000" dirty="0" smtClean="0">
                <a:latin typeface="Arial" pitchFamily="34" charset="0"/>
                <a:cs typeface="Arial" pitchFamily="34" charset="0"/>
              </a:rPr>
              <a:t>C. Khi vật lệch khỏi vị trí cân bằng nhiều hơn.</a:t>
            </a:r>
          </a:p>
        </p:txBody>
      </p:sp>
      <p:sp>
        <p:nvSpPr>
          <p:cNvPr id="78" name="TextBox 77"/>
          <p:cNvSpPr txBox="1"/>
          <p:nvPr/>
        </p:nvSpPr>
        <p:spPr>
          <a:xfrm>
            <a:off x="500035" y="4292750"/>
            <a:ext cx="3286147" cy="707886"/>
          </a:xfrm>
          <a:prstGeom prst="rect">
            <a:avLst/>
          </a:prstGeom>
          <a:noFill/>
        </p:spPr>
        <p:txBody>
          <a:bodyPr wrap="square" rtlCol="0">
            <a:spAutoFit/>
          </a:bodyPr>
          <a:lstStyle/>
          <a:p>
            <a:pPr algn="just"/>
            <a:r>
              <a:rPr lang="en-US" sz="2000" dirty="0" smtClean="0">
                <a:latin typeface="Arial" pitchFamily="34" charset="0"/>
                <a:cs typeface="Arial" pitchFamily="34" charset="0"/>
              </a:rPr>
              <a:t>D. Khi tần số dao động lớn hơn.</a:t>
            </a:r>
          </a:p>
        </p:txBody>
      </p:sp>
      <p:sp>
        <p:nvSpPr>
          <p:cNvPr id="79" name="Right Arrow 78">
            <a:hlinkClick r:id="rId2" action="ppaction://hlinksldjump"/>
          </p:cNvPr>
          <p:cNvSpPr/>
          <p:nvPr/>
        </p:nvSpPr>
        <p:spPr>
          <a:xfrm>
            <a:off x="8072462" y="6286520"/>
            <a:ext cx="1071538" cy="57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16"/>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17"/>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18"/>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5"/>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6"/>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7"/>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8"/>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9"/>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10"/>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11"/>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12"/>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grpId="0" nodeType="withEffect">
                                  <p:stCondLst>
                                    <p:cond delay="0"/>
                                  </p:stCondLst>
                                  <p:childTnLst>
                                    <p:anim calcmode="discrete" valueType="str">
                                      <p:cBhvr>
                                        <p:cTn id="30" dur="750" fill="hold"/>
                                        <p:tgtEl>
                                          <p:spTgt spid="13"/>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0" nodeType="withEffect">
                                  <p:stCondLst>
                                    <p:cond delay="0"/>
                                  </p:stCondLst>
                                  <p:childTnLst>
                                    <p:anim calcmode="discrete" valueType="str">
                                      <p:cBhvr>
                                        <p:cTn id="32" dur="750" fill="hold"/>
                                        <p:tgtEl>
                                          <p:spTgt spid="14"/>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0" nodeType="withEffect">
                                  <p:stCondLst>
                                    <p:cond delay="0"/>
                                  </p:stCondLst>
                                  <p:childTnLst>
                                    <p:anim calcmode="discrete" valueType="str">
                                      <p:cBhvr>
                                        <p:cTn id="34" dur="750" fill="hold"/>
                                        <p:tgtEl>
                                          <p:spTgt spid="19"/>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0" nodeType="withEffect">
                                  <p:stCondLst>
                                    <p:cond delay="0"/>
                                  </p:stCondLst>
                                  <p:childTnLst>
                                    <p:anim calcmode="discrete" valueType="str">
                                      <p:cBhvr>
                                        <p:cTn id="36" dur="750" fill="hold"/>
                                        <p:tgtEl>
                                          <p:spTgt spid="20"/>
                                        </p:tgtEl>
                                        <p:attrNameLst>
                                          <p:attrName>style.visibility</p:attrName>
                                        </p:attrNameLst>
                                      </p:cBhvr>
                                      <p:tavLst>
                                        <p:tav tm="0">
                                          <p:val>
                                            <p:strVal val="hidden"/>
                                          </p:val>
                                        </p:tav>
                                        <p:tav tm="50000">
                                          <p:val>
                                            <p:strVal val="visible"/>
                                          </p:val>
                                        </p:tav>
                                      </p:tavLst>
                                    </p:anim>
                                  </p:childTnLst>
                                </p:cTn>
                              </p:par>
                              <p:par>
                                <p:cTn id="37" presetID="22" presetClass="entr" presetSubtype="1"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up)">
                                      <p:cBhvr>
                                        <p:cTn id="39" dur="500"/>
                                        <p:tgtEl>
                                          <p:spTgt spid="7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up)">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repeatCount="indefinite" fill="hold" grpId="1" nodeType="clickEffect">
                                  <p:stCondLst>
                                    <p:cond delay="0"/>
                                  </p:stCondLst>
                                  <p:childTnLst>
                                    <p:animClr clrSpc="rgb" dir="cw">
                                      <p:cBhvr override="childStyle">
                                        <p:cTn id="46" dur="500" fill="hold"/>
                                        <p:tgtEl>
                                          <p:spTgt spid="78"/>
                                        </p:tgtEl>
                                        <p:attrNameLst>
                                          <p:attrName>style.color</p:attrName>
                                        </p:attrNameLst>
                                      </p:cBhvr>
                                      <p:to>
                                        <a:schemeClr val="bg1"/>
                                      </p:to>
                                    </p:animClr>
                                  </p:childTnLst>
                                </p:cTn>
                              </p:par>
                            </p:childTnLst>
                          </p:cTn>
                        </p:par>
                      </p:childTnLst>
                    </p:cTn>
                  </p:par>
                  <p:par>
                    <p:cTn id="47" fill="hold">
                      <p:stCondLst>
                        <p:cond delay="indefinite"/>
                      </p:stCondLst>
                      <p:childTnLst>
                        <p:par>
                          <p:cTn id="48" fill="hold">
                            <p:stCondLst>
                              <p:cond delay="0"/>
                            </p:stCondLst>
                            <p:childTnLst>
                              <p:par>
                                <p:cTn id="49" presetID="8" presetClass="emph" presetSubtype="0" repeatCount="indefinite" fill="hold" nodeType="clickEffect">
                                  <p:stCondLst>
                                    <p:cond delay="0"/>
                                  </p:stCondLst>
                                  <p:endCondLst>
                                    <p:cond evt="onNext" delay="0">
                                      <p:tgtEl>
                                        <p:sldTgt/>
                                      </p:tgtEl>
                                    </p:cond>
                                  </p:endCondLst>
                                  <p:childTnLst>
                                    <p:animRot by="21600000">
                                      <p:cBhvr>
                                        <p:cTn id="50" dur="500" fill="hold"/>
                                        <p:tgtEl>
                                          <p:spTgt spid="2"/>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77" grpId="0"/>
      <p:bldP spid="78" grpId="0"/>
      <p:bldP spid="7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le: Hollow 47">
            <a:extLst>
              <a:ext uri="{FF2B5EF4-FFF2-40B4-BE49-F238E27FC236}">
                <a16:creationId xmlns:a16="http://schemas.microsoft.com/office/drawing/2014/main" xmlns="" id="{E3D54819-135B-4400-85C7-559DC274E5D1}"/>
              </a:ext>
            </a:extLst>
          </p:cNvPr>
          <p:cNvSpPr/>
          <p:nvPr/>
        </p:nvSpPr>
        <p:spPr>
          <a:xfrm>
            <a:off x="4357686" y="959122"/>
            <a:ext cx="4734559" cy="4755894"/>
          </a:xfrm>
          <a:prstGeom prst="donut">
            <a:avLst>
              <a:gd name="adj" fmla="val 8303"/>
            </a:avLst>
          </a:prstGeom>
          <a:gradFill>
            <a:gsLst>
              <a:gs pos="23000">
                <a:srgbClr val="CAAA4A"/>
              </a:gs>
              <a:gs pos="3000">
                <a:schemeClr val="accent4">
                  <a:lumMod val="40000"/>
                  <a:lumOff val="60000"/>
                </a:schemeClr>
              </a:gs>
              <a:gs pos="100000">
                <a:schemeClr val="accent4">
                  <a:lumMod val="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xmlns="" id="{4BFA545F-BDFB-4F21-B9C4-52A5C51CA17C}"/>
              </a:ext>
            </a:extLst>
          </p:cNvPr>
          <p:cNvSpPr/>
          <p:nvPr/>
        </p:nvSpPr>
        <p:spPr>
          <a:xfrm>
            <a:off x="7495218" y="523928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18BD2B7B-9CDD-4F99-93AF-0BA245AE20E8}"/>
              </a:ext>
            </a:extLst>
          </p:cNvPr>
          <p:cNvSpPr/>
          <p:nvPr/>
        </p:nvSpPr>
        <p:spPr>
          <a:xfrm>
            <a:off x="5143351" y="4816922"/>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39B5CD56-4E24-4684-93D5-7A564DD14FE2}"/>
              </a:ext>
            </a:extLst>
          </p:cNvPr>
          <p:cNvSpPr/>
          <p:nvPr/>
        </p:nvSpPr>
        <p:spPr>
          <a:xfrm>
            <a:off x="6732487" y="541767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BAF5C720-9577-4A59-A89B-458DDB75E108}"/>
              </a:ext>
            </a:extLst>
          </p:cNvPr>
          <p:cNvSpPr/>
          <p:nvPr/>
        </p:nvSpPr>
        <p:spPr>
          <a:xfrm>
            <a:off x="5944937" y="531177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5C631C5B-944B-4197-979C-234FEF1C33F0}"/>
              </a:ext>
            </a:extLst>
          </p:cNvPr>
          <p:cNvSpPr/>
          <p:nvPr/>
        </p:nvSpPr>
        <p:spPr>
          <a:xfrm>
            <a:off x="8077296" y="4846774"/>
            <a:ext cx="186410" cy="18641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0081475A-370A-4CFA-889D-2813E0F43537}"/>
              </a:ext>
            </a:extLst>
          </p:cNvPr>
          <p:cNvSpPr/>
          <p:nvPr/>
        </p:nvSpPr>
        <p:spPr>
          <a:xfrm>
            <a:off x="4665552" y="4192065"/>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17EA30E2-A428-4FB3-A9A7-38230E70AD2A}"/>
              </a:ext>
            </a:extLst>
          </p:cNvPr>
          <p:cNvSpPr/>
          <p:nvPr/>
        </p:nvSpPr>
        <p:spPr>
          <a:xfrm>
            <a:off x="4627634" y="2506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ABB266B3-B9F1-47D3-8A9F-E8B1EE3A7091}"/>
              </a:ext>
            </a:extLst>
          </p:cNvPr>
          <p:cNvSpPr/>
          <p:nvPr/>
        </p:nvSpPr>
        <p:spPr>
          <a:xfrm>
            <a:off x="8681529" y="2508720"/>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F7BBB5D7-BB9A-4E3B-AC60-0614BD6522F7}"/>
              </a:ext>
            </a:extLst>
          </p:cNvPr>
          <p:cNvSpPr/>
          <p:nvPr/>
        </p:nvSpPr>
        <p:spPr>
          <a:xfrm>
            <a:off x="5048214" y="183102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50E80B4C-10A7-456B-8002-3E53F01556ED}"/>
              </a:ext>
            </a:extLst>
          </p:cNvPr>
          <p:cNvSpPr/>
          <p:nvPr/>
        </p:nvSpPr>
        <p:spPr>
          <a:xfrm>
            <a:off x="5622879" y="1330667"/>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82BA3D3E-54DB-4866-B06C-F2E510C4729F}"/>
              </a:ext>
            </a:extLst>
          </p:cNvPr>
          <p:cNvSpPr/>
          <p:nvPr/>
        </p:nvSpPr>
        <p:spPr>
          <a:xfrm>
            <a:off x="6536514" y="1088003"/>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89611AB5-830C-4D07-92A2-7DD13EB3B1F7}"/>
              </a:ext>
            </a:extLst>
          </p:cNvPr>
          <p:cNvSpPr/>
          <p:nvPr/>
        </p:nvSpPr>
        <p:spPr>
          <a:xfrm>
            <a:off x="7400415" y="123759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74C118DD-652B-4BB1-B6FF-F2EB8FD94DCF}"/>
              </a:ext>
            </a:extLst>
          </p:cNvPr>
          <p:cNvSpPr/>
          <p:nvPr/>
        </p:nvSpPr>
        <p:spPr>
          <a:xfrm>
            <a:off x="8198323" y="177070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49917499-75F4-4FFB-8BCF-C6AC78C62AF4}"/>
              </a:ext>
            </a:extLst>
          </p:cNvPr>
          <p:cNvSpPr/>
          <p:nvPr/>
        </p:nvSpPr>
        <p:spPr>
          <a:xfrm>
            <a:off x="8783290" y="3335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1F986433-E308-421C-A6C2-9A895BC1815F}"/>
              </a:ext>
            </a:extLst>
          </p:cNvPr>
          <p:cNvSpPr/>
          <p:nvPr/>
        </p:nvSpPr>
        <p:spPr>
          <a:xfrm>
            <a:off x="4503848" y="3338808"/>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E0E8CDA8-3A3C-443E-9C1C-4B9175D30A5D}"/>
              </a:ext>
            </a:extLst>
          </p:cNvPr>
          <p:cNvSpPr/>
          <p:nvPr/>
        </p:nvSpPr>
        <p:spPr>
          <a:xfrm>
            <a:off x="8601899" y="415438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1"/>
          <p:cNvGrpSpPr/>
          <p:nvPr/>
        </p:nvGrpSpPr>
        <p:grpSpPr>
          <a:xfrm>
            <a:off x="4474646" y="1287735"/>
            <a:ext cx="4393138" cy="4257053"/>
            <a:chOff x="1499178" y="851616"/>
            <a:chExt cx="6013751" cy="5827465"/>
          </a:xfrm>
        </p:grpSpPr>
        <p:grpSp>
          <p:nvGrpSpPr>
            <p:cNvPr id="3" name="Group 79"/>
            <p:cNvGrpSpPr/>
            <p:nvPr/>
          </p:nvGrpSpPr>
          <p:grpSpPr>
            <a:xfrm>
              <a:off x="1499178" y="851616"/>
              <a:ext cx="6013751" cy="5827465"/>
              <a:chOff x="1499178" y="851616"/>
              <a:chExt cx="6013751" cy="5827465"/>
            </a:xfrm>
          </p:grpSpPr>
          <p:grpSp>
            <p:nvGrpSpPr>
              <p:cNvPr id="21" name="Group 32"/>
              <p:cNvGrpSpPr/>
              <p:nvPr/>
            </p:nvGrpSpPr>
            <p:grpSpPr>
              <a:xfrm rot="8676806">
                <a:off x="3197738" y="4175117"/>
                <a:ext cx="2895482" cy="2503964"/>
                <a:chOff x="4106620" y="927557"/>
                <a:chExt cx="2895482" cy="2503964"/>
              </a:xfrm>
              <a:solidFill>
                <a:srgbClr val="FF0000"/>
              </a:solidFill>
            </p:grpSpPr>
            <p:sp>
              <p:nvSpPr>
                <p:cNvPr id="49"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0"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1"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2"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2" name="Group 28"/>
              <p:cNvGrpSpPr/>
              <p:nvPr/>
            </p:nvGrpSpPr>
            <p:grpSpPr>
              <a:xfrm>
                <a:off x="4123245" y="960807"/>
                <a:ext cx="2895482" cy="2503964"/>
                <a:chOff x="4106620" y="927557"/>
                <a:chExt cx="2895482" cy="2503964"/>
              </a:xfrm>
              <a:solidFill>
                <a:schemeClr val="accent4"/>
              </a:solidFill>
            </p:grpSpPr>
            <p:sp>
              <p:nvSpPr>
                <p:cNvPr id="45"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6"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7"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8"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8" name="Group 29"/>
              <p:cNvGrpSpPr/>
              <p:nvPr/>
            </p:nvGrpSpPr>
            <p:grpSpPr>
              <a:xfrm rot="12992623">
                <a:off x="1499178" y="2991793"/>
                <a:ext cx="2895482" cy="2503964"/>
                <a:chOff x="4106620" y="927557"/>
                <a:chExt cx="2895482" cy="2503964"/>
              </a:xfrm>
            </p:grpSpPr>
            <p:sp>
              <p:nvSpPr>
                <p:cNvPr id="41"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2"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3"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4"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9" name="Group 37"/>
              <p:cNvGrpSpPr/>
              <p:nvPr/>
            </p:nvGrpSpPr>
            <p:grpSpPr>
              <a:xfrm rot="4294792">
                <a:off x="4813206" y="2881051"/>
                <a:ext cx="2895482" cy="2503964"/>
                <a:chOff x="4106620" y="927557"/>
                <a:chExt cx="2895482" cy="2503964"/>
              </a:xfrm>
              <a:solidFill>
                <a:srgbClr val="CC3399"/>
              </a:solidFill>
            </p:grpSpPr>
            <p:sp>
              <p:nvSpPr>
                <p:cNvPr id="37"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8"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9"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0"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0" name="Group 42"/>
              <p:cNvGrpSpPr/>
              <p:nvPr/>
            </p:nvGrpSpPr>
            <p:grpSpPr>
              <a:xfrm rot="17305959">
                <a:off x="2064430" y="1047375"/>
                <a:ext cx="2895482" cy="2503964"/>
                <a:chOff x="4106620" y="927557"/>
                <a:chExt cx="2895482" cy="2503964"/>
              </a:xfrm>
              <a:solidFill>
                <a:srgbClr val="FF33CC"/>
              </a:solidFill>
            </p:grpSpPr>
            <p:sp>
              <p:nvSpPr>
                <p:cNvPr id="33"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4"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5"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6"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sp>
          <p:nvSpPr>
            <p:cNvPr id="23" name="TextBox 22">
              <a:extLst>
                <a:ext uri="{FF2B5EF4-FFF2-40B4-BE49-F238E27FC236}">
                  <a16:creationId xmlns:a16="http://schemas.microsoft.com/office/drawing/2014/main" xmlns="" id="{7BEBF2C2-BC6A-4E4B-BA42-08E0016198E1}"/>
                </a:ext>
              </a:extLst>
            </p:cNvPr>
            <p:cNvSpPr txBox="1"/>
            <p:nvPr/>
          </p:nvSpPr>
          <p:spPr>
            <a:xfrm rot="2130107">
              <a:off x="4866963" y="1338005"/>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tràng pháo tay </a:t>
              </a:r>
              <a:endParaRPr lang="en-US" b="1" dirty="0">
                <a:latin typeface="Arial" pitchFamily="34" charset="0"/>
                <a:cs typeface="Arial" pitchFamily="34" charset="0"/>
              </a:endParaRPr>
            </a:p>
          </p:txBody>
        </p:sp>
        <p:sp>
          <p:nvSpPr>
            <p:cNvPr id="24" name="TextBox 23">
              <a:extLst>
                <a:ext uri="{FF2B5EF4-FFF2-40B4-BE49-F238E27FC236}">
                  <a16:creationId xmlns:a16="http://schemas.microsoft.com/office/drawing/2014/main" xmlns="" id="{7BEBF2C2-BC6A-4E4B-BA42-08E0016198E1}"/>
                </a:ext>
              </a:extLst>
            </p:cNvPr>
            <p:cNvSpPr txBox="1"/>
            <p:nvPr/>
          </p:nvSpPr>
          <p:spPr>
            <a:xfrm rot="19280519">
              <a:off x="2791557" y="1923042"/>
              <a:ext cx="1284980" cy="884760"/>
            </a:xfrm>
            <a:prstGeom prst="rect">
              <a:avLst/>
            </a:prstGeom>
            <a:noFill/>
          </p:spPr>
          <p:txBody>
            <a:bodyPr wrap="square" rtlCol="0">
              <a:spAutoFit/>
            </a:bodyPr>
            <a:lstStyle/>
            <a:p>
              <a:pPr algn="ctr"/>
              <a:r>
                <a:rPr lang="en-US" b="1" dirty="0" smtClean="0">
                  <a:latin typeface="Arial" pitchFamily="34" charset="0"/>
                  <a:cs typeface="Arial" pitchFamily="34" charset="0"/>
                </a:rPr>
                <a:t>1 cây kẹo</a:t>
              </a:r>
            </a:p>
          </p:txBody>
        </p:sp>
        <p:sp>
          <p:nvSpPr>
            <p:cNvPr id="25" name="TextBox 24">
              <a:extLst>
                <a:ext uri="{FF2B5EF4-FFF2-40B4-BE49-F238E27FC236}">
                  <a16:creationId xmlns:a16="http://schemas.microsoft.com/office/drawing/2014/main" xmlns="" id="{7BEBF2C2-BC6A-4E4B-BA42-08E0016198E1}"/>
                </a:ext>
              </a:extLst>
            </p:cNvPr>
            <p:cNvSpPr txBox="1"/>
            <p:nvPr/>
          </p:nvSpPr>
          <p:spPr>
            <a:xfrm rot="6317929">
              <a:off x="5374621" y="32109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trả lời thêm 1 câu hỏi</a:t>
              </a:r>
              <a:endParaRPr lang="en-US" b="1" dirty="0">
                <a:latin typeface="Arial" pitchFamily="34" charset="0"/>
                <a:cs typeface="Arial" pitchFamily="34" charset="0"/>
              </a:endParaRPr>
            </a:p>
          </p:txBody>
        </p:sp>
        <p:sp>
          <p:nvSpPr>
            <p:cNvPr id="26" name="TextBox 25">
              <a:extLst>
                <a:ext uri="{FF2B5EF4-FFF2-40B4-BE49-F238E27FC236}">
                  <a16:creationId xmlns:a16="http://schemas.microsoft.com/office/drawing/2014/main" xmlns="" id="{7BEBF2C2-BC6A-4E4B-BA42-08E0016198E1}"/>
                </a:ext>
              </a:extLst>
            </p:cNvPr>
            <p:cNvSpPr txBox="1"/>
            <p:nvPr/>
          </p:nvSpPr>
          <p:spPr>
            <a:xfrm rot="15010375">
              <a:off x="2202398" y="3702826"/>
              <a:ext cx="1697195" cy="1263943"/>
            </a:xfrm>
            <a:prstGeom prst="rect">
              <a:avLst/>
            </a:prstGeom>
            <a:noFill/>
          </p:spPr>
          <p:txBody>
            <a:bodyPr wrap="square" rtlCol="0">
              <a:spAutoFit/>
            </a:bodyPr>
            <a:lstStyle/>
            <a:p>
              <a:pPr algn="ctr"/>
              <a:r>
                <a:rPr lang="en-US" b="1" dirty="0" smtClean="0">
                  <a:latin typeface="Arial" pitchFamily="34" charset="0"/>
                  <a:cs typeface="Arial" pitchFamily="34" charset="0"/>
                </a:rPr>
                <a:t>chúc bạn may mắn lần sau</a:t>
              </a:r>
              <a:endParaRPr lang="en-US" b="1" dirty="0">
                <a:latin typeface="Arial" pitchFamily="34" charset="0"/>
                <a:cs typeface="Arial" pitchFamily="34" charset="0"/>
              </a:endParaRPr>
            </a:p>
          </p:txBody>
        </p:sp>
        <p:sp>
          <p:nvSpPr>
            <p:cNvPr id="27" name="TextBox 26">
              <a:extLst>
                <a:ext uri="{FF2B5EF4-FFF2-40B4-BE49-F238E27FC236}">
                  <a16:creationId xmlns:a16="http://schemas.microsoft.com/office/drawing/2014/main" xmlns="" id="{7BEBF2C2-BC6A-4E4B-BA42-08E0016198E1}"/>
                </a:ext>
              </a:extLst>
            </p:cNvPr>
            <p:cNvSpPr txBox="1"/>
            <p:nvPr/>
          </p:nvSpPr>
          <p:spPr>
            <a:xfrm rot="9754394">
              <a:off x="4127046" y="43572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phần quà đặc biệt</a:t>
              </a:r>
              <a:endParaRPr lang="en-US" b="1" dirty="0">
                <a:latin typeface="Arial" pitchFamily="34" charset="0"/>
                <a:cs typeface="Arial" pitchFamily="34" charset="0"/>
              </a:endParaRPr>
            </a:p>
          </p:txBody>
        </p:sp>
      </p:grpSp>
      <p:sp>
        <p:nvSpPr>
          <p:cNvPr id="53" name="Oval 52">
            <a:extLst>
              <a:ext uri="{FF2B5EF4-FFF2-40B4-BE49-F238E27FC236}">
                <a16:creationId xmlns:a16="http://schemas.microsoft.com/office/drawing/2014/main" xmlns="" id="{15A3A460-81CF-41C4-9C26-F68BDE996993}"/>
              </a:ext>
            </a:extLst>
          </p:cNvPr>
          <p:cNvSpPr/>
          <p:nvPr/>
        </p:nvSpPr>
        <p:spPr>
          <a:xfrm>
            <a:off x="6562074" y="3169208"/>
            <a:ext cx="296079" cy="296079"/>
          </a:xfrm>
          <a:prstGeom prst="ellipse">
            <a:avLst/>
          </a:prstGeom>
          <a:gradFill flip="none" rotWithShape="1">
            <a:gsLst>
              <a:gs pos="51000">
                <a:srgbClr val="CAAA4A"/>
              </a:gs>
              <a:gs pos="3000">
                <a:schemeClr val="accent4">
                  <a:lumMod val="40000"/>
                  <a:lumOff val="60000"/>
                </a:schemeClr>
              </a:gs>
              <a:gs pos="100000">
                <a:schemeClr val="accent4">
                  <a:lumMod val="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dkEdge">
            <a:bevelT w="228600" h="381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63"/>
          <p:cNvGrpSpPr/>
          <p:nvPr/>
        </p:nvGrpSpPr>
        <p:grpSpPr>
          <a:xfrm>
            <a:off x="6461512" y="642918"/>
            <a:ext cx="385086" cy="857256"/>
            <a:chOff x="1543708" y="1571612"/>
            <a:chExt cx="385086" cy="857256"/>
          </a:xfrm>
        </p:grpSpPr>
        <p:sp>
          <p:nvSpPr>
            <p:cNvPr id="62" name="Down Arrow 61"/>
            <p:cNvSpPr/>
            <p:nvPr/>
          </p:nvSpPr>
          <p:spPr>
            <a:xfrm>
              <a:off x="1543708" y="1714488"/>
              <a:ext cx="385086" cy="714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614014" y="1571612"/>
              <a:ext cx="214314"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7"/>
          <p:cNvGrpSpPr/>
          <p:nvPr/>
        </p:nvGrpSpPr>
        <p:grpSpPr>
          <a:xfrm>
            <a:off x="0" y="14490"/>
            <a:ext cx="9144000" cy="714380"/>
            <a:chOff x="0" y="14490"/>
            <a:chExt cx="9144000" cy="714380"/>
          </a:xfrm>
        </p:grpSpPr>
        <p:sp>
          <p:nvSpPr>
            <p:cNvPr id="69" name="Up Ribbon 68"/>
            <p:cNvSpPr/>
            <p:nvPr/>
          </p:nvSpPr>
          <p:spPr>
            <a:xfrm>
              <a:off x="0" y="14490"/>
              <a:ext cx="9144000" cy="71438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2428860" y="14490"/>
              <a:ext cx="428628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C000"/>
                  </a:solidFill>
                  <a:effectLst>
                    <a:outerShdw blurRad="50800" dist="39000" dir="5460000" algn="tl">
                      <a:srgbClr val="000000">
                        <a:alpha val="38000"/>
                      </a:srgbClr>
                    </a:outerShdw>
                  </a:effectLst>
                </a:rPr>
                <a:t>VÒNG QUAY MAY MẮN</a:t>
              </a:r>
              <a:endParaRPr lang="en-US" sz="3200" b="1" cap="none" spc="0" dirty="0">
                <a:ln w="11430"/>
                <a:solidFill>
                  <a:srgbClr val="FFC000"/>
                </a:solidFill>
                <a:effectLst>
                  <a:outerShdw blurRad="50800" dist="39000" dir="5460000" algn="tl">
                    <a:srgbClr val="000000">
                      <a:alpha val="38000"/>
                    </a:srgbClr>
                  </a:outerShdw>
                </a:effectLst>
              </a:endParaRPr>
            </a:p>
          </p:txBody>
        </p:sp>
      </p:grpSp>
      <p:sp>
        <p:nvSpPr>
          <p:cNvPr id="74" name="Vertical Scroll 73"/>
          <p:cNvSpPr/>
          <p:nvPr/>
        </p:nvSpPr>
        <p:spPr>
          <a:xfrm>
            <a:off x="-71470" y="785794"/>
            <a:ext cx="4572032" cy="578645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500034" y="1500174"/>
            <a:ext cx="3429024" cy="4555093"/>
          </a:xfrm>
          <a:prstGeom prst="rect">
            <a:avLst/>
          </a:prstGeom>
          <a:noFill/>
        </p:spPr>
        <p:txBody>
          <a:bodyPr wrap="square" rtlCol="0">
            <a:spAutoFit/>
          </a:bodyPr>
          <a:lstStyle/>
          <a:p>
            <a:pPr>
              <a:spcBef>
                <a:spcPts val="600"/>
              </a:spcBef>
            </a:pPr>
            <a:r>
              <a:rPr lang="en-US" sz="2000" b="1" i="1" dirty="0" smtClean="0">
                <a:latin typeface="Arial" pitchFamily="34" charset="0"/>
                <a:cs typeface="Arial" pitchFamily="34" charset="0"/>
              </a:rPr>
              <a:t>Câu 2. Phát biểu nào sau đây là đúng khi nói về biên độ dao động?</a:t>
            </a:r>
            <a:endParaRPr lang="en-US" sz="2000" dirty="0" smtClean="0">
              <a:latin typeface="Arial" pitchFamily="34" charset="0"/>
              <a:cs typeface="Arial" pitchFamily="34" charset="0"/>
            </a:endParaRPr>
          </a:p>
          <a:p>
            <a:pPr>
              <a:spcBef>
                <a:spcPts val="600"/>
              </a:spcBef>
            </a:pPr>
            <a:r>
              <a:rPr lang="en-US" sz="2000" dirty="0" smtClean="0">
                <a:latin typeface="Arial" pitchFamily="34" charset="0"/>
                <a:cs typeface="Arial" pitchFamily="34" charset="0"/>
              </a:rPr>
              <a:t>A. Biên độ dao động là độ lệch của vật dao động.</a:t>
            </a:r>
          </a:p>
          <a:p>
            <a:pPr algn="just">
              <a:spcBef>
                <a:spcPts val="600"/>
              </a:spcBef>
            </a:pPr>
            <a:r>
              <a:rPr lang="en-US" sz="2000" dirty="0" smtClean="0">
                <a:latin typeface="Arial" pitchFamily="34" charset="0"/>
                <a:cs typeface="Arial" pitchFamily="34" charset="0"/>
              </a:rPr>
              <a:t>B. Biên độ dao động là độ lệch so với vị trí cân bằng của vật dao động.</a:t>
            </a:r>
          </a:p>
          <a:p>
            <a:pPr>
              <a:spcBef>
                <a:spcPts val="600"/>
              </a:spcBef>
            </a:pPr>
            <a:endParaRPr lang="en-US" sz="2000" dirty="0" smtClean="0">
              <a:latin typeface="Arial" pitchFamily="34" charset="0"/>
              <a:cs typeface="Arial" pitchFamily="34" charset="0"/>
            </a:endParaRPr>
          </a:p>
          <a:p>
            <a:pPr>
              <a:spcBef>
                <a:spcPts val="600"/>
              </a:spcBef>
            </a:pPr>
            <a:endParaRPr lang="en-US" sz="2000" dirty="0" smtClean="0">
              <a:latin typeface="Arial" pitchFamily="34" charset="0"/>
              <a:cs typeface="Arial" pitchFamily="34" charset="0"/>
            </a:endParaRPr>
          </a:p>
          <a:p>
            <a:pPr>
              <a:spcBef>
                <a:spcPts val="600"/>
              </a:spcBef>
            </a:pPr>
            <a:endParaRPr lang="en-US" sz="2000" dirty="0" smtClean="0">
              <a:latin typeface="Arial" pitchFamily="34" charset="0"/>
              <a:cs typeface="Arial" pitchFamily="34" charset="0"/>
            </a:endParaRPr>
          </a:p>
          <a:p>
            <a:pPr>
              <a:spcBef>
                <a:spcPts val="600"/>
              </a:spcBef>
            </a:pPr>
            <a:r>
              <a:rPr lang="en-US" sz="2000" dirty="0" smtClean="0">
                <a:latin typeface="Arial" pitchFamily="34" charset="0"/>
                <a:cs typeface="Arial" pitchFamily="34" charset="0"/>
              </a:rPr>
              <a:t>D. Biên độ dao động là độ lệch so với vị trí cân bằng.</a:t>
            </a:r>
            <a:endParaRPr lang="en-US" sz="2000" dirty="0">
              <a:latin typeface="Arial" pitchFamily="34" charset="0"/>
              <a:cs typeface="Arial" pitchFamily="34" charset="0"/>
            </a:endParaRPr>
          </a:p>
        </p:txBody>
      </p:sp>
      <p:sp>
        <p:nvSpPr>
          <p:cNvPr id="78" name="TextBox 77"/>
          <p:cNvSpPr txBox="1"/>
          <p:nvPr/>
        </p:nvSpPr>
        <p:spPr>
          <a:xfrm>
            <a:off x="500034" y="4214818"/>
            <a:ext cx="3429024" cy="1015663"/>
          </a:xfrm>
          <a:prstGeom prst="rect">
            <a:avLst/>
          </a:prstGeom>
          <a:noFill/>
        </p:spPr>
        <p:txBody>
          <a:bodyPr wrap="square" rtlCol="0">
            <a:spAutoFit/>
          </a:bodyPr>
          <a:lstStyle/>
          <a:p>
            <a:pPr algn="just">
              <a:spcBef>
                <a:spcPts val="600"/>
              </a:spcBef>
            </a:pPr>
            <a:r>
              <a:rPr lang="en-US" sz="2000" dirty="0" smtClean="0">
                <a:latin typeface="Arial" pitchFamily="34" charset="0"/>
                <a:cs typeface="Arial" pitchFamily="34" charset="0"/>
              </a:rPr>
              <a:t>C. Biên độ dao động là độ lệch lớn nhất so với vị trí cân bằng của vật dao động.</a:t>
            </a:r>
          </a:p>
        </p:txBody>
      </p:sp>
      <p:sp>
        <p:nvSpPr>
          <p:cNvPr id="61" name="Right Arrow 60">
            <a:hlinkClick r:id="rId2" action="ppaction://hlinksldjump"/>
          </p:cNvPr>
          <p:cNvSpPr/>
          <p:nvPr/>
        </p:nvSpPr>
        <p:spPr>
          <a:xfrm>
            <a:off x="8072462" y="6286520"/>
            <a:ext cx="1071538" cy="57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16"/>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17"/>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18"/>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5"/>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6"/>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7"/>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8"/>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9"/>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10"/>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11"/>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12"/>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grpId="0" nodeType="withEffect">
                                  <p:stCondLst>
                                    <p:cond delay="0"/>
                                  </p:stCondLst>
                                  <p:childTnLst>
                                    <p:anim calcmode="discrete" valueType="str">
                                      <p:cBhvr>
                                        <p:cTn id="30" dur="750" fill="hold"/>
                                        <p:tgtEl>
                                          <p:spTgt spid="13"/>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0" nodeType="withEffect">
                                  <p:stCondLst>
                                    <p:cond delay="0"/>
                                  </p:stCondLst>
                                  <p:childTnLst>
                                    <p:anim calcmode="discrete" valueType="str">
                                      <p:cBhvr>
                                        <p:cTn id="32" dur="750" fill="hold"/>
                                        <p:tgtEl>
                                          <p:spTgt spid="14"/>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0" nodeType="withEffect">
                                  <p:stCondLst>
                                    <p:cond delay="0"/>
                                  </p:stCondLst>
                                  <p:childTnLst>
                                    <p:anim calcmode="discrete" valueType="str">
                                      <p:cBhvr>
                                        <p:cTn id="34" dur="750" fill="hold"/>
                                        <p:tgtEl>
                                          <p:spTgt spid="19"/>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0" nodeType="withEffect">
                                  <p:stCondLst>
                                    <p:cond delay="0"/>
                                  </p:stCondLst>
                                  <p:childTnLst>
                                    <p:anim calcmode="discrete" valueType="str">
                                      <p:cBhvr>
                                        <p:cTn id="36" dur="750" fill="hold"/>
                                        <p:tgtEl>
                                          <p:spTgt spid="20"/>
                                        </p:tgtEl>
                                        <p:attrNameLst>
                                          <p:attrName>style.visibility</p:attrName>
                                        </p:attrNameLst>
                                      </p:cBhvr>
                                      <p:tavLst>
                                        <p:tav tm="0">
                                          <p:val>
                                            <p:strVal val="hidden"/>
                                          </p:val>
                                        </p:tav>
                                        <p:tav tm="50000">
                                          <p:val>
                                            <p:strVal val="visible"/>
                                          </p:val>
                                        </p:tav>
                                      </p:tavLst>
                                    </p:anim>
                                  </p:childTnLst>
                                </p:cTn>
                              </p:par>
                              <p:par>
                                <p:cTn id="37" presetID="22" presetClass="entr" presetSubtype="1"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up)">
                                      <p:cBhvr>
                                        <p:cTn id="39" dur="500"/>
                                        <p:tgtEl>
                                          <p:spTgt spid="7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up)">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repeatCount="indefinite" fill="hold" grpId="1" nodeType="clickEffect">
                                  <p:stCondLst>
                                    <p:cond delay="0"/>
                                  </p:stCondLst>
                                  <p:childTnLst>
                                    <p:animClr clrSpc="rgb" dir="cw">
                                      <p:cBhvr override="childStyle">
                                        <p:cTn id="46" dur="500" fill="hold"/>
                                        <p:tgtEl>
                                          <p:spTgt spid="78"/>
                                        </p:tgtEl>
                                        <p:attrNameLst>
                                          <p:attrName>style.color</p:attrName>
                                        </p:attrNameLst>
                                      </p:cBhvr>
                                      <p:to>
                                        <a:schemeClr val="bg1"/>
                                      </p:to>
                                    </p:animClr>
                                  </p:childTnLst>
                                </p:cTn>
                              </p:par>
                            </p:childTnLst>
                          </p:cTn>
                        </p:par>
                      </p:childTnLst>
                    </p:cTn>
                  </p:par>
                  <p:par>
                    <p:cTn id="47" fill="hold">
                      <p:stCondLst>
                        <p:cond delay="indefinite"/>
                      </p:stCondLst>
                      <p:childTnLst>
                        <p:par>
                          <p:cTn id="48" fill="hold">
                            <p:stCondLst>
                              <p:cond delay="0"/>
                            </p:stCondLst>
                            <p:childTnLst>
                              <p:par>
                                <p:cTn id="49" presetID="8" presetClass="emph" presetSubtype="0" repeatCount="indefinite" fill="hold" nodeType="clickEffect">
                                  <p:stCondLst>
                                    <p:cond delay="0"/>
                                  </p:stCondLst>
                                  <p:endCondLst>
                                    <p:cond evt="onNext" delay="0">
                                      <p:tgtEl>
                                        <p:sldTgt/>
                                      </p:tgtEl>
                                    </p:cond>
                                  </p:endCondLst>
                                  <p:childTnLst>
                                    <p:animRot by="21600000">
                                      <p:cBhvr>
                                        <p:cTn id="50" dur="500" fill="hold"/>
                                        <p:tgtEl>
                                          <p:spTgt spid="2"/>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77" grpId="0"/>
      <p:bldP spid="78" grpId="0"/>
      <p:bldP spid="78"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le: Hollow 47">
            <a:extLst>
              <a:ext uri="{FF2B5EF4-FFF2-40B4-BE49-F238E27FC236}">
                <a16:creationId xmlns:a16="http://schemas.microsoft.com/office/drawing/2014/main" xmlns="" id="{E3D54819-135B-4400-85C7-559DC274E5D1}"/>
              </a:ext>
            </a:extLst>
          </p:cNvPr>
          <p:cNvSpPr/>
          <p:nvPr/>
        </p:nvSpPr>
        <p:spPr>
          <a:xfrm>
            <a:off x="4357686" y="959122"/>
            <a:ext cx="4734559" cy="4755894"/>
          </a:xfrm>
          <a:prstGeom prst="donut">
            <a:avLst>
              <a:gd name="adj" fmla="val 8303"/>
            </a:avLst>
          </a:prstGeom>
          <a:gradFill>
            <a:gsLst>
              <a:gs pos="23000">
                <a:srgbClr val="CAAA4A"/>
              </a:gs>
              <a:gs pos="3000">
                <a:schemeClr val="accent4">
                  <a:lumMod val="40000"/>
                  <a:lumOff val="60000"/>
                </a:schemeClr>
              </a:gs>
              <a:gs pos="100000">
                <a:schemeClr val="accent4">
                  <a:lumMod val="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xmlns="" id="{4BFA545F-BDFB-4F21-B9C4-52A5C51CA17C}"/>
              </a:ext>
            </a:extLst>
          </p:cNvPr>
          <p:cNvSpPr/>
          <p:nvPr/>
        </p:nvSpPr>
        <p:spPr>
          <a:xfrm>
            <a:off x="7495218" y="523928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18BD2B7B-9CDD-4F99-93AF-0BA245AE20E8}"/>
              </a:ext>
            </a:extLst>
          </p:cNvPr>
          <p:cNvSpPr/>
          <p:nvPr/>
        </p:nvSpPr>
        <p:spPr>
          <a:xfrm>
            <a:off x="5143351" y="4816922"/>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39B5CD56-4E24-4684-93D5-7A564DD14FE2}"/>
              </a:ext>
            </a:extLst>
          </p:cNvPr>
          <p:cNvSpPr/>
          <p:nvPr/>
        </p:nvSpPr>
        <p:spPr>
          <a:xfrm>
            <a:off x="6732487" y="541767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BAF5C720-9577-4A59-A89B-458DDB75E108}"/>
              </a:ext>
            </a:extLst>
          </p:cNvPr>
          <p:cNvSpPr/>
          <p:nvPr/>
        </p:nvSpPr>
        <p:spPr>
          <a:xfrm>
            <a:off x="5944937" y="531177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5C631C5B-944B-4197-979C-234FEF1C33F0}"/>
              </a:ext>
            </a:extLst>
          </p:cNvPr>
          <p:cNvSpPr/>
          <p:nvPr/>
        </p:nvSpPr>
        <p:spPr>
          <a:xfrm>
            <a:off x="8077296" y="4846774"/>
            <a:ext cx="186410" cy="18641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0081475A-370A-4CFA-889D-2813E0F43537}"/>
              </a:ext>
            </a:extLst>
          </p:cNvPr>
          <p:cNvSpPr/>
          <p:nvPr/>
        </p:nvSpPr>
        <p:spPr>
          <a:xfrm>
            <a:off x="4665552" y="4192065"/>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17EA30E2-A428-4FB3-A9A7-38230E70AD2A}"/>
              </a:ext>
            </a:extLst>
          </p:cNvPr>
          <p:cNvSpPr/>
          <p:nvPr/>
        </p:nvSpPr>
        <p:spPr>
          <a:xfrm>
            <a:off x="4627634" y="2506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ABB266B3-B9F1-47D3-8A9F-E8B1EE3A7091}"/>
              </a:ext>
            </a:extLst>
          </p:cNvPr>
          <p:cNvSpPr/>
          <p:nvPr/>
        </p:nvSpPr>
        <p:spPr>
          <a:xfrm>
            <a:off x="8681529" y="2508720"/>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F7BBB5D7-BB9A-4E3B-AC60-0614BD6522F7}"/>
              </a:ext>
            </a:extLst>
          </p:cNvPr>
          <p:cNvSpPr/>
          <p:nvPr/>
        </p:nvSpPr>
        <p:spPr>
          <a:xfrm>
            <a:off x="5048214" y="183102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50E80B4C-10A7-456B-8002-3E53F01556ED}"/>
              </a:ext>
            </a:extLst>
          </p:cNvPr>
          <p:cNvSpPr/>
          <p:nvPr/>
        </p:nvSpPr>
        <p:spPr>
          <a:xfrm>
            <a:off x="5622879" y="1330667"/>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82BA3D3E-54DB-4866-B06C-F2E510C4729F}"/>
              </a:ext>
            </a:extLst>
          </p:cNvPr>
          <p:cNvSpPr/>
          <p:nvPr/>
        </p:nvSpPr>
        <p:spPr>
          <a:xfrm>
            <a:off x="6536514" y="1088003"/>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89611AB5-830C-4D07-92A2-7DD13EB3B1F7}"/>
              </a:ext>
            </a:extLst>
          </p:cNvPr>
          <p:cNvSpPr/>
          <p:nvPr/>
        </p:nvSpPr>
        <p:spPr>
          <a:xfrm>
            <a:off x="7400415" y="123759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74C118DD-652B-4BB1-B6FF-F2EB8FD94DCF}"/>
              </a:ext>
            </a:extLst>
          </p:cNvPr>
          <p:cNvSpPr/>
          <p:nvPr/>
        </p:nvSpPr>
        <p:spPr>
          <a:xfrm>
            <a:off x="8198323" y="177070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49917499-75F4-4FFB-8BCF-C6AC78C62AF4}"/>
              </a:ext>
            </a:extLst>
          </p:cNvPr>
          <p:cNvSpPr/>
          <p:nvPr/>
        </p:nvSpPr>
        <p:spPr>
          <a:xfrm>
            <a:off x="8783290" y="3335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1F986433-E308-421C-A6C2-9A895BC1815F}"/>
              </a:ext>
            </a:extLst>
          </p:cNvPr>
          <p:cNvSpPr/>
          <p:nvPr/>
        </p:nvSpPr>
        <p:spPr>
          <a:xfrm>
            <a:off x="4503848" y="3338808"/>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E0E8CDA8-3A3C-443E-9C1C-4B9175D30A5D}"/>
              </a:ext>
            </a:extLst>
          </p:cNvPr>
          <p:cNvSpPr/>
          <p:nvPr/>
        </p:nvSpPr>
        <p:spPr>
          <a:xfrm>
            <a:off x="8601899" y="415438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1"/>
          <p:cNvGrpSpPr/>
          <p:nvPr/>
        </p:nvGrpSpPr>
        <p:grpSpPr>
          <a:xfrm>
            <a:off x="4474646" y="1287735"/>
            <a:ext cx="4393138" cy="4257053"/>
            <a:chOff x="1499178" y="851616"/>
            <a:chExt cx="6013751" cy="5827465"/>
          </a:xfrm>
        </p:grpSpPr>
        <p:grpSp>
          <p:nvGrpSpPr>
            <p:cNvPr id="3" name="Group 79"/>
            <p:cNvGrpSpPr/>
            <p:nvPr/>
          </p:nvGrpSpPr>
          <p:grpSpPr>
            <a:xfrm>
              <a:off x="1499178" y="851616"/>
              <a:ext cx="6013751" cy="5827465"/>
              <a:chOff x="1499178" y="851616"/>
              <a:chExt cx="6013751" cy="5827465"/>
            </a:xfrm>
          </p:grpSpPr>
          <p:grpSp>
            <p:nvGrpSpPr>
              <p:cNvPr id="21" name="Group 32"/>
              <p:cNvGrpSpPr/>
              <p:nvPr/>
            </p:nvGrpSpPr>
            <p:grpSpPr>
              <a:xfrm rot="8676806">
                <a:off x="3197738" y="4175117"/>
                <a:ext cx="2895482" cy="2503964"/>
                <a:chOff x="4106620" y="927557"/>
                <a:chExt cx="2895482" cy="2503964"/>
              </a:xfrm>
              <a:solidFill>
                <a:srgbClr val="FF0000"/>
              </a:solidFill>
            </p:grpSpPr>
            <p:sp>
              <p:nvSpPr>
                <p:cNvPr id="49"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0"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1"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2"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2" name="Group 28"/>
              <p:cNvGrpSpPr/>
              <p:nvPr/>
            </p:nvGrpSpPr>
            <p:grpSpPr>
              <a:xfrm>
                <a:off x="4123245" y="960807"/>
                <a:ext cx="2895482" cy="2503964"/>
                <a:chOff x="4106620" y="927557"/>
                <a:chExt cx="2895482" cy="2503964"/>
              </a:xfrm>
              <a:solidFill>
                <a:schemeClr val="accent4"/>
              </a:solidFill>
            </p:grpSpPr>
            <p:sp>
              <p:nvSpPr>
                <p:cNvPr id="45"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6"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7"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8"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8" name="Group 29"/>
              <p:cNvGrpSpPr/>
              <p:nvPr/>
            </p:nvGrpSpPr>
            <p:grpSpPr>
              <a:xfrm rot="12992623">
                <a:off x="1499178" y="2991793"/>
                <a:ext cx="2895482" cy="2503964"/>
                <a:chOff x="4106620" y="927557"/>
                <a:chExt cx="2895482" cy="2503964"/>
              </a:xfrm>
            </p:grpSpPr>
            <p:sp>
              <p:nvSpPr>
                <p:cNvPr id="41"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2"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3"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4"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9" name="Group 37"/>
              <p:cNvGrpSpPr/>
              <p:nvPr/>
            </p:nvGrpSpPr>
            <p:grpSpPr>
              <a:xfrm rot="4294792">
                <a:off x="4813206" y="2881051"/>
                <a:ext cx="2895482" cy="2503964"/>
                <a:chOff x="4106620" y="927557"/>
                <a:chExt cx="2895482" cy="2503964"/>
              </a:xfrm>
              <a:solidFill>
                <a:srgbClr val="CC3399"/>
              </a:solidFill>
            </p:grpSpPr>
            <p:sp>
              <p:nvSpPr>
                <p:cNvPr id="37"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8"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9"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0"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0" name="Group 42"/>
              <p:cNvGrpSpPr/>
              <p:nvPr/>
            </p:nvGrpSpPr>
            <p:grpSpPr>
              <a:xfrm rot="17305959">
                <a:off x="2064430" y="1047375"/>
                <a:ext cx="2895482" cy="2503964"/>
                <a:chOff x="4106620" y="927557"/>
                <a:chExt cx="2895482" cy="2503964"/>
              </a:xfrm>
              <a:solidFill>
                <a:srgbClr val="FF33CC"/>
              </a:solidFill>
            </p:grpSpPr>
            <p:sp>
              <p:nvSpPr>
                <p:cNvPr id="33"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4"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5"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6"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sp>
          <p:nvSpPr>
            <p:cNvPr id="23" name="TextBox 22">
              <a:extLst>
                <a:ext uri="{FF2B5EF4-FFF2-40B4-BE49-F238E27FC236}">
                  <a16:creationId xmlns:a16="http://schemas.microsoft.com/office/drawing/2014/main" xmlns="" id="{7BEBF2C2-BC6A-4E4B-BA42-08E0016198E1}"/>
                </a:ext>
              </a:extLst>
            </p:cNvPr>
            <p:cNvSpPr txBox="1"/>
            <p:nvPr/>
          </p:nvSpPr>
          <p:spPr>
            <a:xfrm rot="2130107">
              <a:off x="4866963" y="1338005"/>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tràng pháo tay </a:t>
              </a:r>
              <a:endParaRPr lang="en-US" b="1" dirty="0">
                <a:latin typeface="Arial" pitchFamily="34" charset="0"/>
                <a:cs typeface="Arial" pitchFamily="34" charset="0"/>
              </a:endParaRPr>
            </a:p>
          </p:txBody>
        </p:sp>
        <p:sp>
          <p:nvSpPr>
            <p:cNvPr id="24" name="TextBox 23">
              <a:extLst>
                <a:ext uri="{FF2B5EF4-FFF2-40B4-BE49-F238E27FC236}">
                  <a16:creationId xmlns:a16="http://schemas.microsoft.com/office/drawing/2014/main" xmlns="" id="{7BEBF2C2-BC6A-4E4B-BA42-08E0016198E1}"/>
                </a:ext>
              </a:extLst>
            </p:cNvPr>
            <p:cNvSpPr txBox="1"/>
            <p:nvPr/>
          </p:nvSpPr>
          <p:spPr>
            <a:xfrm rot="19280519">
              <a:off x="2791557" y="1923042"/>
              <a:ext cx="1284980" cy="884760"/>
            </a:xfrm>
            <a:prstGeom prst="rect">
              <a:avLst/>
            </a:prstGeom>
            <a:noFill/>
          </p:spPr>
          <p:txBody>
            <a:bodyPr wrap="square" rtlCol="0">
              <a:spAutoFit/>
            </a:bodyPr>
            <a:lstStyle/>
            <a:p>
              <a:pPr algn="ctr"/>
              <a:r>
                <a:rPr lang="en-US" b="1" dirty="0" smtClean="0">
                  <a:latin typeface="Arial" pitchFamily="34" charset="0"/>
                  <a:cs typeface="Arial" pitchFamily="34" charset="0"/>
                </a:rPr>
                <a:t>1 cây kẹo</a:t>
              </a:r>
            </a:p>
          </p:txBody>
        </p:sp>
        <p:sp>
          <p:nvSpPr>
            <p:cNvPr id="25" name="TextBox 24">
              <a:extLst>
                <a:ext uri="{FF2B5EF4-FFF2-40B4-BE49-F238E27FC236}">
                  <a16:creationId xmlns:a16="http://schemas.microsoft.com/office/drawing/2014/main" xmlns="" id="{7BEBF2C2-BC6A-4E4B-BA42-08E0016198E1}"/>
                </a:ext>
              </a:extLst>
            </p:cNvPr>
            <p:cNvSpPr txBox="1"/>
            <p:nvPr/>
          </p:nvSpPr>
          <p:spPr>
            <a:xfrm rot="6317929">
              <a:off x="5374621" y="32109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trả lời thêm 1 câu hỏi</a:t>
              </a:r>
              <a:endParaRPr lang="en-US" b="1" dirty="0">
                <a:latin typeface="Arial" pitchFamily="34" charset="0"/>
                <a:cs typeface="Arial" pitchFamily="34" charset="0"/>
              </a:endParaRPr>
            </a:p>
          </p:txBody>
        </p:sp>
        <p:sp>
          <p:nvSpPr>
            <p:cNvPr id="26" name="TextBox 25">
              <a:extLst>
                <a:ext uri="{FF2B5EF4-FFF2-40B4-BE49-F238E27FC236}">
                  <a16:creationId xmlns:a16="http://schemas.microsoft.com/office/drawing/2014/main" xmlns="" id="{7BEBF2C2-BC6A-4E4B-BA42-08E0016198E1}"/>
                </a:ext>
              </a:extLst>
            </p:cNvPr>
            <p:cNvSpPr txBox="1"/>
            <p:nvPr/>
          </p:nvSpPr>
          <p:spPr>
            <a:xfrm rot="15010375">
              <a:off x="2202398" y="3702826"/>
              <a:ext cx="1697195" cy="1263943"/>
            </a:xfrm>
            <a:prstGeom prst="rect">
              <a:avLst/>
            </a:prstGeom>
            <a:noFill/>
          </p:spPr>
          <p:txBody>
            <a:bodyPr wrap="square" rtlCol="0">
              <a:spAutoFit/>
            </a:bodyPr>
            <a:lstStyle/>
            <a:p>
              <a:pPr algn="ctr"/>
              <a:r>
                <a:rPr lang="en-US" b="1" dirty="0" smtClean="0">
                  <a:latin typeface="Arial" pitchFamily="34" charset="0"/>
                  <a:cs typeface="Arial" pitchFamily="34" charset="0"/>
                </a:rPr>
                <a:t>chúc bạn may mắn lần sau</a:t>
              </a:r>
              <a:endParaRPr lang="en-US" b="1" dirty="0">
                <a:latin typeface="Arial" pitchFamily="34" charset="0"/>
                <a:cs typeface="Arial" pitchFamily="34" charset="0"/>
              </a:endParaRPr>
            </a:p>
          </p:txBody>
        </p:sp>
        <p:sp>
          <p:nvSpPr>
            <p:cNvPr id="27" name="TextBox 26">
              <a:extLst>
                <a:ext uri="{FF2B5EF4-FFF2-40B4-BE49-F238E27FC236}">
                  <a16:creationId xmlns:a16="http://schemas.microsoft.com/office/drawing/2014/main" xmlns="" id="{7BEBF2C2-BC6A-4E4B-BA42-08E0016198E1}"/>
                </a:ext>
              </a:extLst>
            </p:cNvPr>
            <p:cNvSpPr txBox="1"/>
            <p:nvPr/>
          </p:nvSpPr>
          <p:spPr>
            <a:xfrm rot="9754394">
              <a:off x="4127046" y="43572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phần quà đặc biệt</a:t>
              </a:r>
              <a:endParaRPr lang="en-US" b="1" dirty="0">
                <a:latin typeface="Arial" pitchFamily="34" charset="0"/>
                <a:cs typeface="Arial" pitchFamily="34" charset="0"/>
              </a:endParaRPr>
            </a:p>
          </p:txBody>
        </p:sp>
      </p:grpSp>
      <p:sp>
        <p:nvSpPr>
          <p:cNvPr id="53" name="Oval 52">
            <a:extLst>
              <a:ext uri="{FF2B5EF4-FFF2-40B4-BE49-F238E27FC236}">
                <a16:creationId xmlns:a16="http://schemas.microsoft.com/office/drawing/2014/main" xmlns="" id="{15A3A460-81CF-41C4-9C26-F68BDE996993}"/>
              </a:ext>
            </a:extLst>
          </p:cNvPr>
          <p:cNvSpPr/>
          <p:nvPr/>
        </p:nvSpPr>
        <p:spPr>
          <a:xfrm>
            <a:off x="6562074" y="3169208"/>
            <a:ext cx="296079" cy="296079"/>
          </a:xfrm>
          <a:prstGeom prst="ellipse">
            <a:avLst/>
          </a:prstGeom>
          <a:gradFill flip="none" rotWithShape="1">
            <a:gsLst>
              <a:gs pos="51000">
                <a:srgbClr val="CAAA4A"/>
              </a:gs>
              <a:gs pos="3000">
                <a:schemeClr val="accent4">
                  <a:lumMod val="40000"/>
                  <a:lumOff val="60000"/>
                </a:schemeClr>
              </a:gs>
              <a:gs pos="100000">
                <a:schemeClr val="accent4">
                  <a:lumMod val="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dkEdge">
            <a:bevelT w="228600" h="381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63"/>
          <p:cNvGrpSpPr/>
          <p:nvPr/>
        </p:nvGrpSpPr>
        <p:grpSpPr>
          <a:xfrm>
            <a:off x="6461512" y="642918"/>
            <a:ext cx="385086" cy="857256"/>
            <a:chOff x="1543708" y="1571612"/>
            <a:chExt cx="385086" cy="857256"/>
          </a:xfrm>
        </p:grpSpPr>
        <p:sp>
          <p:nvSpPr>
            <p:cNvPr id="62" name="Down Arrow 61"/>
            <p:cNvSpPr/>
            <p:nvPr/>
          </p:nvSpPr>
          <p:spPr>
            <a:xfrm>
              <a:off x="1543708" y="1714488"/>
              <a:ext cx="385086" cy="714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614014" y="1571612"/>
              <a:ext cx="214314"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7"/>
          <p:cNvGrpSpPr/>
          <p:nvPr/>
        </p:nvGrpSpPr>
        <p:grpSpPr>
          <a:xfrm>
            <a:off x="0" y="14490"/>
            <a:ext cx="9144000" cy="714380"/>
            <a:chOff x="0" y="14490"/>
            <a:chExt cx="9144000" cy="714380"/>
          </a:xfrm>
        </p:grpSpPr>
        <p:sp>
          <p:nvSpPr>
            <p:cNvPr id="69" name="Up Ribbon 68"/>
            <p:cNvSpPr/>
            <p:nvPr/>
          </p:nvSpPr>
          <p:spPr>
            <a:xfrm>
              <a:off x="0" y="14490"/>
              <a:ext cx="9144000" cy="71438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2428860" y="14490"/>
              <a:ext cx="428628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C000"/>
                  </a:solidFill>
                  <a:effectLst>
                    <a:outerShdw blurRad="50800" dist="39000" dir="5460000" algn="tl">
                      <a:srgbClr val="000000">
                        <a:alpha val="38000"/>
                      </a:srgbClr>
                    </a:outerShdw>
                  </a:effectLst>
                </a:rPr>
                <a:t>VÒNG QUAY MAY MẮN</a:t>
              </a:r>
              <a:endParaRPr lang="en-US" sz="3200" b="1" cap="none" spc="0" dirty="0">
                <a:ln w="11430"/>
                <a:solidFill>
                  <a:srgbClr val="FFC000"/>
                </a:solidFill>
                <a:effectLst>
                  <a:outerShdw blurRad="50800" dist="39000" dir="5460000" algn="tl">
                    <a:srgbClr val="000000">
                      <a:alpha val="38000"/>
                    </a:srgbClr>
                  </a:outerShdw>
                </a:effectLst>
              </a:endParaRPr>
            </a:p>
          </p:txBody>
        </p:sp>
      </p:grpSp>
      <p:sp>
        <p:nvSpPr>
          <p:cNvPr id="74" name="Vertical Scroll 73"/>
          <p:cNvSpPr/>
          <p:nvPr/>
        </p:nvSpPr>
        <p:spPr>
          <a:xfrm>
            <a:off x="-71470" y="785794"/>
            <a:ext cx="4572032" cy="578645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500034" y="1500174"/>
            <a:ext cx="3429024" cy="4093428"/>
          </a:xfrm>
          <a:prstGeom prst="rect">
            <a:avLst/>
          </a:prstGeom>
          <a:noFill/>
        </p:spPr>
        <p:txBody>
          <a:bodyPr wrap="square" rtlCol="0">
            <a:spAutoFit/>
          </a:bodyPr>
          <a:lstStyle/>
          <a:p>
            <a:pPr>
              <a:spcBef>
                <a:spcPts val="600"/>
              </a:spcBef>
            </a:pPr>
            <a:r>
              <a:rPr lang="en-US" sz="2000" b="1" i="1" dirty="0" smtClean="0">
                <a:latin typeface="Arial" pitchFamily="34" charset="0"/>
                <a:cs typeface="Arial" pitchFamily="34" charset="0"/>
              </a:rPr>
              <a:t>Câu 3. Trong bài hát Nhạc rừng của Hoàng Việt, nhạc sĩ viết: “ Róc rách, róc rách. Nước luồn qua khóm trúc”. Âm thanh được phát ra từ vật nào? Chọn câu trả lời đúng.</a:t>
            </a:r>
          </a:p>
          <a:p>
            <a:pPr>
              <a:spcBef>
                <a:spcPts val="600"/>
              </a:spcBef>
            </a:pPr>
            <a:endParaRPr lang="en-US" sz="2000" dirty="0" smtClean="0">
              <a:latin typeface="Arial" pitchFamily="34" charset="0"/>
              <a:cs typeface="Arial" pitchFamily="34" charset="0"/>
            </a:endParaRPr>
          </a:p>
          <a:p>
            <a:pPr>
              <a:spcBef>
                <a:spcPts val="600"/>
              </a:spcBef>
            </a:pPr>
            <a:r>
              <a:rPr lang="pt-BR" sz="2000" dirty="0" smtClean="0">
                <a:latin typeface="Arial" pitchFamily="34" charset="0"/>
                <a:cs typeface="Arial" pitchFamily="34" charset="0"/>
              </a:rPr>
              <a:t>B. Lá cây dao động.</a:t>
            </a:r>
            <a:endParaRPr lang="en-US" sz="2000" dirty="0" smtClean="0">
              <a:latin typeface="Arial" pitchFamily="34" charset="0"/>
              <a:cs typeface="Arial" pitchFamily="34" charset="0"/>
            </a:endParaRPr>
          </a:p>
          <a:p>
            <a:pPr>
              <a:spcBef>
                <a:spcPts val="600"/>
              </a:spcBef>
            </a:pPr>
            <a:r>
              <a:rPr lang="pt-BR" sz="2000" dirty="0" smtClean="0">
                <a:latin typeface="Arial" pitchFamily="34" charset="0"/>
                <a:cs typeface="Arial" pitchFamily="34" charset="0"/>
              </a:rPr>
              <a:t>C. Dòng nước và khóm trúc.</a:t>
            </a:r>
            <a:endParaRPr lang="en-US" sz="2000" dirty="0" smtClean="0">
              <a:latin typeface="Arial" pitchFamily="34" charset="0"/>
              <a:cs typeface="Arial" pitchFamily="34" charset="0"/>
            </a:endParaRPr>
          </a:p>
          <a:p>
            <a:pPr>
              <a:spcBef>
                <a:spcPts val="600"/>
              </a:spcBef>
            </a:pPr>
            <a:r>
              <a:rPr lang="pt-BR" sz="2000" dirty="0" smtClean="0">
                <a:latin typeface="Arial" pitchFamily="34" charset="0"/>
                <a:cs typeface="Arial" pitchFamily="34" charset="0"/>
              </a:rPr>
              <a:t>D. Do lớp không khí trên mặt nước.</a:t>
            </a:r>
            <a:endParaRPr lang="en-US" sz="2000" dirty="0">
              <a:latin typeface="Arial" pitchFamily="34" charset="0"/>
              <a:cs typeface="Arial" pitchFamily="34" charset="0"/>
            </a:endParaRPr>
          </a:p>
        </p:txBody>
      </p:sp>
      <p:sp>
        <p:nvSpPr>
          <p:cNvPr id="78" name="TextBox 77"/>
          <p:cNvSpPr txBox="1"/>
          <p:nvPr/>
        </p:nvSpPr>
        <p:spPr>
          <a:xfrm>
            <a:off x="500034" y="3714752"/>
            <a:ext cx="3429024" cy="400110"/>
          </a:xfrm>
          <a:prstGeom prst="rect">
            <a:avLst/>
          </a:prstGeom>
          <a:noFill/>
        </p:spPr>
        <p:txBody>
          <a:bodyPr wrap="square" rtlCol="0">
            <a:spAutoFit/>
          </a:bodyPr>
          <a:lstStyle/>
          <a:p>
            <a:pPr>
              <a:spcBef>
                <a:spcPts val="600"/>
              </a:spcBef>
            </a:pPr>
            <a:r>
              <a:rPr lang="en-US" sz="2000" dirty="0" smtClean="0">
                <a:latin typeface="Arial" pitchFamily="34" charset="0"/>
                <a:cs typeface="Arial" pitchFamily="34" charset="0"/>
              </a:rPr>
              <a:t>A. Dòng nước dao động.</a:t>
            </a:r>
          </a:p>
        </p:txBody>
      </p:sp>
      <p:sp>
        <p:nvSpPr>
          <p:cNvPr id="61" name="Right Arrow 60">
            <a:hlinkClick r:id="rId2" action="ppaction://hlinksldjump"/>
          </p:cNvPr>
          <p:cNvSpPr/>
          <p:nvPr/>
        </p:nvSpPr>
        <p:spPr>
          <a:xfrm>
            <a:off x="8072462" y="6286520"/>
            <a:ext cx="1071538" cy="57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16"/>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17"/>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18"/>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5"/>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6"/>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7"/>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8"/>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9"/>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10"/>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11"/>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12"/>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grpId="0" nodeType="withEffect">
                                  <p:stCondLst>
                                    <p:cond delay="0"/>
                                  </p:stCondLst>
                                  <p:childTnLst>
                                    <p:anim calcmode="discrete" valueType="str">
                                      <p:cBhvr>
                                        <p:cTn id="30" dur="750" fill="hold"/>
                                        <p:tgtEl>
                                          <p:spTgt spid="13"/>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0" nodeType="withEffect">
                                  <p:stCondLst>
                                    <p:cond delay="0"/>
                                  </p:stCondLst>
                                  <p:childTnLst>
                                    <p:anim calcmode="discrete" valueType="str">
                                      <p:cBhvr>
                                        <p:cTn id="32" dur="750" fill="hold"/>
                                        <p:tgtEl>
                                          <p:spTgt spid="14"/>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0" nodeType="withEffect">
                                  <p:stCondLst>
                                    <p:cond delay="0"/>
                                  </p:stCondLst>
                                  <p:childTnLst>
                                    <p:anim calcmode="discrete" valueType="str">
                                      <p:cBhvr>
                                        <p:cTn id="34" dur="750" fill="hold"/>
                                        <p:tgtEl>
                                          <p:spTgt spid="19"/>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0" nodeType="withEffect">
                                  <p:stCondLst>
                                    <p:cond delay="0"/>
                                  </p:stCondLst>
                                  <p:childTnLst>
                                    <p:anim calcmode="discrete" valueType="str">
                                      <p:cBhvr>
                                        <p:cTn id="36" dur="750" fill="hold"/>
                                        <p:tgtEl>
                                          <p:spTgt spid="20"/>
                                        </p:tgtEl>
                                        <p:attrNameLst>
                                          <p:attrName>style.visibility</p:attrName>
                                        </p:attrNameLst>
                                      </p:cBhvr>
                                      <p:tavLst>
                                        <p:tav tm="0">
                                          <p:val>
                                            <p:strVal val="hidden"/>
                                          </p:val>
                                        </p:tav>
                                        <p:tav tm="50000">
                                          <p:val>
                                            <p:strVal val="visible"/>
                                          </p:val>
                                        </p:tav>
                                      </p:tavLst>
                                    </p:anim>
                                  </p:childTnLst>
                                </p:cTn>
                              </p:par>
                              <p:par>
                                <p:cTn id="37" presetID="22" presetClass="entr" presetSubtype="1"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up)">
                                      <p:cBhvr>
                                        <p:cTn id="39" dur="500"/>
                                        <p:tgtEl>
                                          <p:spTgt spid="7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up)">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repeatCount="indefinite" fill="hold" grpId="1" nodeType="clickEffect">
                                  <p:stCondLst>
                                    <p:cond delay="0"/>
                                  </p:stCondLst>
                                  <p:childTnLst>
                                    <p:animClr clrSpc="rgb" dir="cw">
                                      <p:cBhvr override="childStyle">
                                        <p:cTn id="46" dur="500" fill="hold"/>
                                        <p:tgtEl>
                                          <p:spTgt spid="78"/>
                                        </p:tgtEl>
                                        <p:attrNameLst>
                                          <p:attrName>style.color</p:attrName>
                                        </p:attrNameLst>
                                      </p:cBhvr>
                                      <p:to>
                                        <a:schemeClr val="bg1"/>
                                      </p:to>
                                    </p:animClr>
                                  </p:childTnLst>
                                </p:cTn>
                              </p:par>
                            </p:childTnLst>
                          </p:cTn>
                        </p:par>
                      </p:childTnLst>
                    </p:cTn>
                  </p:par>
                  <p:par>
                    <p:cTn id="47" fill="hold">
                      <p:stCondLst>
                        <p:cond delay="indefinite"/>
                      </p:stCondLst>
                      <p:childTnLst>
                        <p:par>
                          <p:cTn id="48" fill="hold">
                            <p:stCondLst>
                              <p:cond delay="0"/>
                            </p:stCondLst>
                            <p:childTnLst>
                              <p:par>
                                <p:cTn id="49" presetID="8" presetClass="emph" presetSubtype="0" repeatCount="indefinite" fill="hold" nodeType="clickEffect">
                                  <p:stCondLst>
                                    <p:cond delay="0"/>
                                  </p:stCondLst>
                                  <p:endCondLst>
                                    <p:cond evt="onNext" delay="0">
                                      <p:tgtEl>
                                        <p:sldTgt/>
                                      </p:tgtEl>
                                    </p:cond>
                                  </p:endCondLst>
                                  <p:childTnLst>
                                    <p:animRot by="21600000">
                                      <p:cBhvr>
                                        <p:cTn id="50" dur="500" fill="hold"/>
                                        <p:tgtEl>
                                          <p:spTgt spid="2"/>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77" grpId="0"/>
      <p:bldP spid="78" grpId="0"/>
      <p:bldP spid="7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Nhạc Rừng Karaoke -- Beat Chuẩn 00_00_00-00_01_55.mp4">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502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le: Hollow 47">
            <a:extLst>
              <a:ext uri="{FF2B5EF4-FFF2-40B4-BE49-F238E27FC236}">
                <a16:creationId xmlns:a16="http://schemas.microsoft.com/office/drawing/2014/main" xmlns="" id="{E3D54819-135B-4400-85C7-559DC274E5D1}"/>
              </a:ext>
            </a:extLst>
          </p:cNvPr>
          <p:cNvSpPr/>
          <p:nvPr/>
        </p:nvSpPr>
        <p:spPr>
          <a:xfrm>
            <a:off x="4357686" y="959122"/>
            <a:ext cx="4734559" cy="4755894"/>
          </a:xfrm>
          <a:prstGeom prst="donut">
            <a:avLst>
              <a:gd name="adj" fmla="val 8303"/>
            </a:avLst>
          </a:prstGeom>
          <a:gradFill>
            <a:gsLst>
              <a:gs pos="23000">
                <a:srgbClr val="CAAA4A"/>
              </a:gs>
              <a:gs pos="3000">
                <a:schemeClr val="accent4">
                  <a:lumMod val="40000"/>
                  <a:lumOff val="60000"/>
                </a:schemeClr>
              </a:gs>
              <a:gs pos="100000">
                <a:schemeClr val="accent4">
                  <a:lumMod val="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xmlns="" id="{4BFA545F-BDFB-4F21-B9C4-52A5C51CA17C}"/>
              </a:ext>
            </a:extLst>
          </p:cNvPr>
          <p:cNvSpPr/>
          <p:nvPr/>
        </p:nvSpPr>
        <p:spPr>
          <a:xfrm>
            <a:off x="7495218" y="523928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18BD2B7B-9CDD-4F99-93AF-0BA245AE20E8}"/>
              </a:ext>
            </a:extLst>
          </p:cNvPr>
          <p:cNvSpPr/>
          <p:nvPr/>
        </p:nvSpPr>
        <p:spPr>
          <a:xfrm>
            <a:off x="5143351" y="4816922"/>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39B5CD56-4E24-4684-93D5-7A564DD14FE2}"/>
              </a:ext>
            </a:extLst>
          </p:cNvPr>
          <p:cNvSpPr/>
          <p:nvPr/>
        </p:nvSpPr>
        <p:spPr>
          <a:xfrm>
            <a:off x="6732487" y="541767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BAF5C720-9577-4A59-A89B-458DDB75E108}"/>
              </a:ext>
            </a:extLst>
          </p:cNvPr>
          <p:cNvSpPr/>
          <p:nvPr/>
        </p:nvSpPr>
        <p:spPr>
          <a:xfrm>
            <a:off x="5944937" y="531177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5C631C5B-944B-4197-979C-234FEF1C33F0}"/>
              </a:ext>
            </a:extLst>
          </p:cNvPr>
          <p:cNvSpPr/>
          <p:nvPr/>
        </p:nvSpPr>
        <p:spPr>
          <a:xfrm>
            <a:off x="8077296" y="4846774"/>
            <a:ext cx="186410" cy="18641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0081475A-370A-4CFA-889D-2813E0F43537}"/>
              </a:ext>
            </a:extLst>
          </p:cNvPr>
          <p:cNvSpPr/>
          <p:nvPr/>
        </p:nvSpPr>
        <p:spPr>
          <a:xfrm>
            <a:off x="4665552" y="4192065"/>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17EA30E2-A428-4FB3-A9A7-38230E70AD2A}"/>
              </a:ext>
            </a:extLst>
          </p:cNvPr>
          <p:cNvSpPr/>
          <p:nvPr/>
        </p:nvSpPr>
        <p:spPr>
          <a:xfrm>
            <a:off x="4627634" y="2506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ABB266B3-B9F1-47D3-8A9F-E8B1EE3A7091}"/>
              </a:ext>
            </a:extLst>
          </p:cNvPr>
          <p:cNvSpPr/>
          <p:nvPr/>
        </p:nvSpPr>
        <p:spPr>
          <a:xfrm>
            <a:off x="8681529" y="2508720"/>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F7BBB5D7-BB9A-4E3B-AC60-0614BD6522F7}"/>
              </a:ext>
            </a:extLst>
          </p:cNvPr>
          <p:cNvSpPr/>
          <p:nvPr/>
        </p:nvSpPr>
        <p:spPr>
          <a:xfrm>
            <a:off x="5048214" y="183102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50E80B4C-10A7-456B-8002-3E53F01556ED}"/>
              </a:ext>
            </a:extLst>
          </p:cNvPr>
          <p:cNvSpPr/>
          <p:nvPr/>
        </p:nvSpPr>
        <p:spPr>
          <a:xfrm>
            <a:off x="5622879" y="1330667"/>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82BA3D3E-54DB-4866-B06C-F2E510C4729F}"/>
              </a:ext>
            </a:extLst>
          </p:cNvPr>
          <p:cNvSpPr/>
          <p:nvPr/>
        </p:nvSpPr>
        <p:spPr>
          <a:xfrm>
            <a:off x="6536514" y="1088003"/>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89611AB5-830C-4D07-92A2-7DD13EB3B1F7}"/>
              </a:ext>
            </a:extLst>
          </p:cNvPr>
          <p:cNvSpPr/>
          <p:nvPr/>
        </p:nvSpPr>
        <p:spPr>
          <a:xfrm>
            <a:off x="7400415" y="123759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74C118DD-652B-4BB1-B6FF-F2EB8FD94DCF}"/>
              </a:ext>
            </a:extLst>
          </p:cNvPr>
          <p:cNvSpPr/>
          <p:nvPr/>
        </p:nvSpPr>
        <p:spPr>
          <a:xfrm>
            <a:off x="8198323" y="177070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49917499-75F4-4FFB-8BCF-C6AC78C62AF4}"/>
              </a:ext>
            </a:extLst>
          </p:cNvPr>
          <p:cNvSpPr/>
          <p:nvPr/>
        </p:nvSpPr>
        <p:spPr>
          <a:xfrm>
            <a:off x="8783290" y="3335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1F986433-E308-421C-A6C2-9A895BC1815F}"/>
              </a:ext>
            </a:extLst>
          </p:cNvPr>
          <p:cNvSpPr/>
          <p:nvPr/>
        </p:nvSpPr>
        <p:spPr>
          <a:xfrm>
            <a:off x="4503848" y="3338808"/>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E0E8CDA8-3A3C-443E-9C1C-4B9175D30A5D}"/>
              </a:ext>
            </a:extLst>
          </p:cNvPr>
          <p:cNvSpPr/>
          <p:nvPr/>
        </p:nvSpPr>
        <p:spPr>
          <a:xfrm>
            <a:off x="8601899" y="415438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1"/>
          <p:cNvGrpSpPr/>
          <p:nvPr/>
        </p:nvGrpSpPr>
        <p:grpSpPr>
          <a:xfrm>
            <a:off x="4474646" y="1287735"/>
            <a:ext cx="4393138" cy="4257053"/>
            <a:chOff x="1499178" y="851616"/>
            <a:chExt cx="6013751" cy="5827465"/>
          </a:xfrm>
        </p:grpSpPr>
        <p:grpSp>
          <p:nvGrpSpPr>
            <p:cNvPr id="3" name="Group 79"/>
            <p:cNvGrpSpPr/>
            <p:nvPr/>
          </p:nvGrpSpPr>
          <p:grpSpPr>
            <a:xfrm>
              <a:off x="1499178" y="851616"/>
              <a:ext cx="6013751" cy="5827465"/>
              <a:chOff x="1499178" y="851616"/>
              <a:chExt cx="6013751" cy="5827465"/>
            </a:xfrm>
          </p:grpSpPr>
          <p:grpSp>
            <p:nvGrpSpPr>
              <p:cNvPr id="21" name="Group 32"/>
              <p:cNvGrpSpPr/>
              <p:nvPr/>
            </p:nvGrpSpPr>
            <p:grpSpPr>
              <a:xfrm rot="8676806">
                <a:off x="3197738" y="4175117"/>
                <a:ext cx="2895482" cy="2503964"/>
                <a:chOff x="4106620" y="927557"/>
                <a:chExt cx="2895482" cy="2503964"/>
              </a:xfrm>
              <a:solidFill>
                <a:srgbClr val="FF0000"/>
              </a:solidFill>
            </p:grpSpPr>
            <p:sp>
              <p:nvSpPr>
                <p:cNvPr id="49"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0"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1"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2"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2" name="Group 28"/>
              <p:cNvGrpSpPr/>
              <p:nvPr/>
            </p:nvGrpSpPr>
            <p:grpSpPr>
              <a:xfrm>
                <a:off x="4123245" y="960807"/>
                <a:ext cx="2895482" cy="2503964"/>
                <a:chOff x="4106620" y="927557"/>
                <a:chExt cx="2895482" cy="2503964"/>
              </a:xfrm>
              <a:solidFill>
                <a:schemeClr val="accent4"/>
              </a:solidFill>
            </p:grpSpPr>
            <p:sp>
              <p:nvSpPr>
                <p:cNvPr id="45"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6"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7"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8"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8" name="Group 29"/>
              <p:cNvGrpSpPr/>
              <p:nvPr/>
            </p:nvGrpSpPr>
            <p:grpSpPr>
              <a:xfrm rot="12992623">
                <a:off x="1499178" y="2991793"/>
                <a:ext cx="2895482" cy="2503964"/>
                <a:chOff x="4106620" y="927557"/>
                <a:chExt cx="2895482" cy="2503964"/>
              </a:xfrm>
            </p:grpSpPr>
            <p:sp>
              <p:nvSpPr>
                <p:cNvPr id="41"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2"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3"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4"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9" name="Group 37"/>
              <p:cNvGrpSpPr/>
              <p:nvPr/>
            </p:nvGrpSpPr>
            <p:grpSpPr>
              <a:xfrm rot="4294792">
                <a:off x="4813206" y="2881051"/>
                <a:ext cx="2895482" cy="2503964"/>
                <a:chOff x="4106620" y="927557"/>
                <a:chExt cx="2895482" cy="2503964"/>
              </a:xfrm>
              <a:solidFill>
                <a:srgbClr val="CC3399"/>
              </a:solidFill>
            </p:grpSpPr>
            <p:sp>
              <p:nvSpPr>
                <p:cNvPr id="37"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8"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9"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0"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0" name="Group 42"/>
              <p:cNvGrpSpPr/>
              <p:nvPr/>
            </p:nvGrpSpPr>
            <p:grpSpPr>
              <a:xfrm rot="17305959">
                <a:off x="2064430" y="1047375"/>
                <a:ext cx="2895482" cy="2503964"/>
                <a:chOff x="4106620" y="927557"/>
                <a:chExt cx="2895482" cy="2503964"/>
              </a:xfrm>
              <a:solidFill>
                <a:srgbClr val="FF33CC"/>
              </a:solidFill>
            </p:grpSpPr>
            <p:sp>
              <p:nvSpPr>
                <p:cNvPr id="33"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4"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5"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6"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sp>
          <p:nvSpPr>
            <p:cNvPr id="23" name="TextBox 22">
              <a:extLst>
                <a:ext uri="{FF2B5EF4-FFF2-40B4-BE49-F238E27FC236}">
                  <a16:creationId xmlns:a16="http://schemas.microsoft.com/office/drawing/2014/main" xmlns="" id="{7BEBF2C2-BC6A-4E4B-BA42-08E0016198E1}"/>
                </a:ext>
              </a:extLst>
            </p:cNvPr>
            <p:cNvSpPr txBox="1"/>
            <p:nvPr/>
          </p:nvSpPr>
          <p:spPr>
            <a:xfrm rot="2130107">
              <a:off x="4866963" y="1338005"/>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tràng pháo tay </a:t>
              </a:r>
              <a:endParaRPr lang="en-US" b="1" dirty="0">
                <a:latin typeface="Arial" pitchFamily="34" charset="0"/>
                <a:cs typeface="Arial" pitchFamily="34" charset="0"/>
              </a:endParaRPr>
            </a:p>
          </p:txBody>
        </p:sp>
        <p:sp>
          <p:nvSpPr>
            <p:cNvPr id="24" name="TextBox 23">
              <a:extLst>
                <a:ext uri="{FF2B5EF4-FFF2-40B4-BE49-F238E27FC236}">
                  <a16:creationId xmlns:a16="http://schemas.microsoft.com/office/drawing/2014/main" xmlns="" id="{7BEBF2C2-BC6A-4E4B-BA42-08E0016198E1}"/>
                </a:ext>
              </a:extLst>
            </p:cNvPr>
            <p:cNvSpPr txBox="1"/>
            <p:nvPr/>
          </p:nvSpPr>
          <p:spPr>
            <a:xfrm rot="19280519">
              <a:off x="2791557" y="1923042"/>
              <a:ext cx="1284980" cy="884760"/>
            </a:xfrm>
            <a:prstGeom prst="rect">
              <a:avLst/>
            </a:prstGeom>
            <a:noFill/>
          </p:spPr>
          <p:txBody>
            <a:bodyPr wrap="square" rtlCol="0">
              <a:spAutoFit/>
            </a:bodyPr>
            <a:lstStyle/>
            <a:p>
              <a:pPr algn="ctr"/>
              <a:r>
                <a:rPr lang="en-US" b="1" dirty="0" smtClean="0">
                  <a:latin typeface="Arial" pitchFamily="34" charset="0"/>
                  <a:cs typeface="Arial" pitchFamily="34" charset="0"/>
                </a:rPr>
                <a:t>1 cây kẹo</a:t>
              </a:r>
            </a:p>
          </p:txBody>
        </p:sp>
        <p:sp>
          <p:nvSpPr>
            <p:cNvPr id="25" name="TextBox 24">
              <a:extLst>
                <a:ext uri="{FF2B5EF4-FFF2-40B4-BE49-F238E27FC236}">
                  <a16:creationId xmlns:a16="http://schemas.microsoft.com/office/drawing/2014/main" xmlns="" id="{7BEBF2C2-BC6A-4E4B-BA42-08E0016198E1}"/>
                </a:ext>
              </a:extLst>
            </p:cNvPr>
            <p:cNvSpPr txBox="1"/>
            <p:nvPr/>
          </p:nvSpPr>
          <p:spPr>
            <a:xfrm rot="6317929">
              <a:off x="5374621" y="32109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trả lời thêm 1 câu hỏi</a:t>
              </a:r>
              <a:endParaRPr lang="en-US" b="1" dirty="0">
                <a:latin typeface="Arial" pitchFamily="34" charset="0"/>
                <a:cs typeface="Arial" pitchFamily="34" charset="0"/>
              </a:endParaRPr>
            </a:p>
          </p:txBody>
        </p:sp>
        <p:sp>
          <p:nvSpPr>
            <p:cNvPr id="26" name="TextBox 25">
              <a:extLst>
                <a:ext uri="{FF2B5EF4-FFF2-40B4-BE49-F238E27FC236}">
                  <a16:creationId xmlns:a16="http://schemas.microsoft.com/office/drawing/2014/main" xmlns="" id="{7BEBF2C2-BC6A-4E4B-BA42-08E0016198E1}"/>
                </a:ext>
              </a:extLst>
            </p:cNvPr>
            <p:cNvSpPr txBox="1"/>
            <p:nvPr/>
          </p:nvSpPr>
          <p:spPr>
            <a:xfrm rot="15010375">
              <a:off x="2202398" y="3702826"/>
              <a:ext cx="1697195" cy="1263943"/>
            </a:xfrm>
            <a:prstGeom prst="rect">
              <a:avLst/>
            </a:prstGeom>
            <a:noFill/>
          </p:spPr>
          <p:txBody>
            <a:bodyPr wrap="square" rtlCol="0">
              <a:spAutoFit/>
            </a:bodyPr>
            <a:lstStyle/>
            <a:p>
              <a:pPr algn="ctr"/>
              <a:r>
                <a:rPr lang="en-US" b="1" dirty="0" smtClean="0">
                  <a:latin typeface="Arial" pitchFamily="34" charset="0"/>
                  <a:cs typeface="Arial" pitchFamily="34" charset="0"/>
                </a:rPr>
                <a:t>chúc bạn may mắn lần sau</a:t>
              </a:r>
              <a:endParaRPr lang="en-US" b="1" dirty="0">
                <a:latin typeface="Arial" pitchFamily="34" charset="0"/>
                <a:cs typeface="Arial" pitchFamily="34" charset="0"/>
              </a:endParaRPr>
            </a:p>
          </p:txBody>
        </p:sp>
        <p:sp>
          <p:nvSpPr>
            <p:cNvPr id="27" name="TextBox 26">
              <a:extLst>
                <a:ext uri="{FF2B5EF4-FFF2-40B4-BE49-F238E27FC236}">
                  <a16:creationId xmlns:a16="http://schemas.microsoft.com/office/drawing/2014/main" xmlns="" id="{7BEBF2C2-BC6A-4E4B-BA42-08E0016198E1}"/>
                </a:ext>
              </a:extLst>
            </p:cNvPr>
            <p:cNvSpPr txBox="1"/>
            <p:nvPr/>
          </p:nvSpPr>
          <p:spPr>
            <a:xfrm rot="9754394">
              <a:off x="4127046" y="43572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phần quà đặc biệt</a:t>
              </a:r>
              <a:endParaRPr lang="en-US" b="1" dirty="0">
                <a:latin typeface="Arial" pitchFamily="34" charset="0"/>
                <a:cs typeface="Arial" pitchFamily="34" charset="0"/>
              </a:endParaRPr>
            </a:p>
          </p:txBody>
        </p:sp>
      </p:grpSp>
      <p:sp>
        <p:nvSpPr>
          <p:cNvPr id="53" name="Oval 52">
            <a:extLst>
              <a:ext uri="{FF2B5EF4-FFF2-40B4-BE49-F238E27FC236}">
                <a16:creationId xmlns:a16="http://schemas.microsoft.com/office/drawing/2014/main" xmlns="" id="{15A3A460-81CF-41C4-9C26-F68BDE996993}"/>
              </a:ext>
            </a:extLst>
          </p:cNvPr>
          <p:cNvSpPr/>
          <p:nvPr/>
        </p:nvSpPr>
        <p:spPr>
          <a:xfrm>
            <a:off x="6562074" y="3169208"/>
            <a:ext cx="296079" cy="296079"/>
          </a:xfrm>
          <a:prstGeom prst="ellipse">
            <a:avLst/>
          </a:prstGeom>
          <a:gradFill flip="none" rotWithShape="1">
            <a:gsLst>
              <a:gs pos="51000">
                <a:srgbClr val="CAAA4A"/>
              </a:gs>
              <a:gs pos="3000">
                <a:schemeClr val="accent4">
                  <a:lumMod val="40000"/>
                  <a:lumOff val="60000"/>
                </a:schemeClr>
              </a:gs>
              <a:gs pos="100000">
                <a:schemeClr val="accent4">
                  <a:lumMod val="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dkEdge">
            <a:bevelT w="228600" h="381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63"/>
          <p:cNvGrpSpPr/>
          <p:nvPr/>
        </p:nvGrpSpPr>
        <p:grpSpPr>
          <a:xfrm>
            <a:off x="6461512" y="642918"/>
            <a:ext cx="385086" cy="857256"/>
            <a:chOff x="1543708" y="1571612"/>
            <a:chExt cx="385086" cy="857256"/>
          </a:xfrm>
        </p:grpSpPr>
        <p:sp>
          <p:nvSpPr>
            <p:cNvPr id="62" name="Down Arrow 61"/>
            <p:cNvSpPr/>
            <p:nvPr/>
          </p:nvSpPr>
          <p:spPr>
            <a:xfrm>
              <a:off x="1543708" y="1714488"/>
              <a:ext cx="385086" cy="714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614014" y="1571612"/>
              <a:ext cx="214314"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7"/>
          <p:cNvGrpSpPr/>
          <p:nvPr/>
        </p:nvGrpSpPr>
        <p:grpSpPr>
          <a:xfrm>
            <a:off x="0" y="14490"/>
            <a:ext cx="9144000" cy="714380"/>
            <a:chOff x="0" y="14490"/>
            <a:chExt cx="9144000" cy="714380"/>
          </a:xfrm>
        </p:grpSpPr>
        <p:sp>
          <p:nvSpPr>
            <p:cNvPr id="69" name="Up Ribbon 68"/>
            <p:cNvSpPr/>
            <p:nvPr/>
          </p:nvSpPr>
          <p:spPr>
            <a:xfrm>
              <a:off x="0" y="14490"/>
              <a:ext cx="9144000" cy="71438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2428860" y="14490"/>
              <a:ext cx="428628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C000"/>
                  </a:solidFill>
                  <a:effectLst>
                    <a:outerShdw blurRad="50800" dist="39000" dir="5460000" algn="tl">
                      <a:srgbClr val="000000">
                        <a:alpha val="38000"/>
                      </a:srgbClr>
                    </a:outerShdw>
                  </a:effectLst>
                </a:rPr>
                <a:t>VÒNG QUAY MAY MẮN</a:t>
              </a:r>
              <a:endParaRPr lang="en-US" sz="3200" b="1" cap="none" spc="0" dirty="0">
                <a:ln w="11430"/>
                <a:solidFill>
                  <a:srgbClr val="FFC000"/>
                </a:solidFill>
                <a:effectLst>
                  <a:outerShdw blurRad="50800" dist="39000" dir="5460000" algn="tl">
                    <a:srgbClr val="000000">
                      <a:alpha val="38000"/>
                    </a:srgbClr>
                  </a:outerShdw>
                </a:effectLst>
              </a:endParaRPr>
            </a:p>
          </p:txBody>
        </p:sp>
      </p:grpSp>
      <p:sp>
        <p:nvSpPr>
          <p:cNvPr id="74" name="Vertical Scroll 73"/>
          <p:cNvSpPr/>
          <p:nvPr/>
        </p:nvSpPr>
        <p:spPr>
          <a:xfrm>
            <a:off x="-71470" y="785794"/>
            <a:ext cx="4572032" cy="578645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500034" y="1500174"/>
            <a:ext cx="3429024" cy="3093154"/>
          </a:xfrm>
          <a:prstGeom prst="rect">
            <a:avLst/>
          </a:prstGeom>
          <a:noFill/>
        </p:spPr>
        <p:txBody>
          <a:bodyPr wrap="square" rtlCol="0">
            <a:spAutoFit/>
          </a:bodyPr>
          <a:lstStyle/>
          <a:p>
            <a:pPr>
              <a:spcBef>
                <a:spcPts val="600"/>
              </a:spcBef>
            </a:pPr>
            <a:r>
              <a:rPr lang="en-US" sz="2000" b="1" i="1" dirty="0" smtClean="0">
                <a:latin typeface="Arial" pitchFamily="34" charset="0"/>
                <a:cs typeface="Arial" pitchFamily="34" charset="0"/>
              </a:rPr>
              <a:t>Câu 4. </a:t>
            </a:r>
            <a:r>
              <a:rPr lang="vi-VN" sz="2000" b="1" i="1" dirty="0" smtClean="0">
                <a:latin typeface="Arial" pitchFamily="34" charset="0"/>
                <a:cs typeface="Arial" pitchFamily="34" charset="0"/>
              </a:rPr>
              <a:t>Chọn câu đúng trong các câu sau</a:t>
            </a:r>
            <a:r>
              <a:rPr lang="en-US" sz="2000" b="1" i="1" dirty="0" smtClean="0">
                <a:latin typeface="Arial" pitchFamily="34" charset="0"/>
                <a:cs typeface="Arial" pitchFamily="34" charset="0"/>
              </a:rPr>
              <a:t>?</a:t>
            </a:r>
            <a:endParaRPr lang="en-US" sz="2000" dirty="0" smtClean="0">
              <a:latin typeface="Arial" pitchFamily="34" charset="0"/>
              <a:cs typeface="Arial" pitchFamily="34" charset="0"/>
            </a:endParaRPr>
          </a:p>
          <a:p>
            <a:pPr>
              <a:spcBef>
                <a:spcPts val="600"/>
              </a:spcBef>
            </a:pPr>
            <a:r>
              <a:rPr lang="en-US" sz="2000" dirty="0" smtClean="0">
                <a:latin typeface="Arial" pitchFamily="34" charset="0"/>
                <a:cs typeface="Arial" pitchFamily="34" charset="0"/>
              </a:rPr>
              <a:t>A. </a:t>
            </a:r>
            <a:r>
              <a:rPr lang="vi-VN" sz="2000" dirty="0" smtClean="0">
                <a:latin typeface="Arial" pitchFamily="34" charset="0"/>
                <a:cs typeface="Arial" pitchFamily="34" charset="0"/>
              </a:rPr>
              <a:t>Khi gõ vào cùng một vị trí của mặt tr</a:t>
            </a:r>
            <a:r>
              <a:rPr lang="en-US" sz="2000" dirty="0" smtClean="0">
                <a:latin typeface="Arial" pitchFamily="34" charset="0"/>
                <a:cs typeface="Arial" pitchFamily="34" charset="0"/>
              </a:rPr>
              <a:t>ố</a:t>
            </a:r>
            <a:r>
              <a:rPr lang="vi-VN" sz="2000" dirty="0" smtClean="0">
                <a:latin typeface="Arial" pitchFamily="34" charset="0"/>
                <a:cs typeface="Arial" pitchFamily="34" charset="0"/>
              </a:rPr>
              <a:t>ng, nếu gõ nhanh thì âm phát ra to.</a:t>
            </a:r>
            <a:endParaRPr lang="en-US" sz="2000" dirty="0" smtClean="0">
              <a:latin typeface="Arial" pitchFamily="34" charset="0"/>
              <a:cs typeface="Arial" pitchFamily="34" charset="0"/>
            </a:endParaRPr>
          </a:p>
          <a:p>
            <a:pPr>
              <a:spcBef>
                <a:spcPts val="600"/>
              </a:spcBef>
            </a:pPr>
            <a:r>
              <a:rPr lang="en-US" sz="2000" dirty="0" smtClean="0">
                <a:latin typeface="Arial" pitchFamily="34" charset="0"/>
                <a:cs typeface="Arial" pitchFamily="34" charset="0"/>
              </a:rPr>
              <a:t>B. </a:t>
            </a:r>
            <a:r>
              <a:rPr lang="vi-VN" sz="2000" dirty="0" smtClean="0">
                <a:latin typeface="Arial" pitchFamily="34" charset="0"/>
                <a:cs typeface="Arial" pitchFamily="34" charset="0"/>
              </a:rPr>
              <a:t>Khi vật dao động nhanh phát ra âm to.</a:t>
            </a:r>
            <a:endParaRPr lang="en-US" sz="2000" dirty="0" smtClean="0">
              <a:latin typeface="Arial" pitchFamily="34" charset="0"/>
              <a:cs typeface="Arial" pitchFamily="34" charset="0"/>
            </a:endParaRPr>
          </a:p>
          <a:p>
            <a:pPr>
              <a:spcBef>
                <a:spcPts val="600"/>
              </a:spcBef>
            </a:pPr>
            <a:r>
              <a:rPr lang="en-US" sz="2000" dirty="0" smtClean="0">
                <a:latin typeface="Arial" pitchFamily="34" charset="0"/>
                <a:cs typeface="Arial" pitchFamily="34" charset="0"/>
              </a:rPr>
              <a:t>C. </a:t>
            </a:r>
            <a:r>
              <a:rPr lang="vi-VN" sz="2000" dirty="0" smtClean="0">
                <a:latin typeface="Arial" pitchFamily="34" charset="0"/>
                <a:cs typeface="Arial" pitchFamily="34" charset="0"/>
              </a:rPr>
              <a:t>Khi vật dao động chậm phát ra âm </a:t>
            </a:r>
            <a:r>
              <a:rPr lang="en-US" sz="2000" dirty="0" smtClean="0">
                <a:latin typeface="Arial" pitchFamily="34" charset="0"/>
                <a:cs typeface="Arial" pitchFamily="34" charset="0"/>
              </a:rPr>
              <a:t>nhỏ</a:t>
            </a:r>
            <a:r>
              <a:rPr lang="vi-VN" sz="2000" dirty="0" smtClean="0">
                <a:latin typeface="Arial" pitchFamily="34" charset="0"/>
                <a:cs typeface="Arial" pitchFamily="34" charset="0"/>
              </a:rPr>
              <a:t>.</a:t>
            </a:r>
            <a:endParaRPr lang="en-US" sz="2000" dirty="0" smtClean="0">
              <a:latin typeface="Arial" pitchFamily="34" charset="0"/>
              <a:cs typeface="Arial" pitchFamily="34" charset="0"/>
            </a:endParaRPr>
          </a:p>
        </p:txBody>
      </p:sp>
      <p:sp>
        <p:nvSpPr>
          <p:cNvPr id="78" name="TextBox 77"/>
          <p:cNvSpPr txBox="1"/>
          <p:nvPr/>
        </p:nvSpPr>
        <p:spPr>
          <a:xfrm>
            <a:off x="500034" y="4601036"/>
            <a:ext cx="3429024" cy="1323439"/>
          </a:xfrm>
          <a:prstGeom prst="rect">
            <a:avLst/>
          </a:prstGeom>
          <a:noFill/>
        </p:spPr>
        <p:txBody>
          <a:bodyPr wrap="square" rtlCol="0">
            <a:spAutoFit/>
          </a:bodyPr>
          <a:lstStyle/>
          <a:p>
            <a:pPr>
              <a:spcBef>
                <a:spcPts val="600"/>
              </a:spcBef>
            </a:pPr>
            <a:r>
              <a:rPr lang="en-US" sz="2000" dirty="0" smtClean="0">
                <a:latin typeface="Arial" pitchFamily="34" charset="0"/>
                <a:cs typeface="Arial" pitchFamily="34" charset="0"/>
              </a:rPr>
              <a:t>D. </a:t>
            </a:r>
            <a:r>
              <a:rPr lang="vi-VN" sz="2000" dirty="0" smtClean="0">
                <a:latin typeface="Arial" pitchFamily="34" charset="0"/>
                <a:cs typeface="Arial" pitchFamily="34" charset="0"/>
              </a:rPr>
              <a:t>Để phân biệt đ­</a:t>
            </a:r>
            <a:r>
              <a:rPr lang="en-US" sz="2000" dirty="0" smtClean="0">
                <a:latin typeface="Arial" pitchFamily="34" charset="0"/>
                <a:cs typeface="Arial" pitchFamily="34" charset="0"/>
              </a:rPr>
              <a:t>ư</a:t>
            </a:r>
            <a:r>
              <a:rPr lang="vi-VN" sz="2000" dirty="0" smtClean="0">
                <a:latin typeface="Arial" pitchFamily="34" charset="0"/>
                <a:cs typeface="Arial" pitchFamily="34" charset="0"/>
              </a:rPr>
              <a:t>ợc âm to  hay âm </a:t>
            </a:r>
            <a:r>
              <a:rPr lang="en-US" sz="2000" dirty="0" smtClean="0">
                <a:latin typeface="Arial" pitchFamily="34" charset="0"/>
                <a:cs typeface="Arial" pitchFamily="34" charset="0"/>
              </a:rPr>
              <a:t>nhỏ</a:t>
            </a:r>
            <a:r>
              <a:rPr lang="vi-VN" sz="2000" dirty="0" smtClean="0">
                <a:latin typeface="Arial" pitchFamily="34" charset="0"/>
                <a:cs typeface="Arial" pitchFamily="34" charset="0"/>
              </a:rPr>
              <a:t> ta phải căn cứ vào biên độ  dao động của âm.</a:t>
            </a:r>
            <a:endParaRPr lang="en-US" sz="2000" dirty="0">
              <a:latin typeface="Arial" pitchFamily="34" charset="0"/>
              <a:cs typeface="Arial" pitchFamily="34" charset="0"/>
            </a:endParaRPr>
          </a:p>
        </p:txBody>
      </p:sp>
      <p:sp>
        <p:nvSpPr>
          <p:cNvPr id="61" name="Right Arrow 60">
            <a:hlinkClick r:id="rId2" action="ppaction://hlinksldjump"/>
          </p:cNvPr>
          <p:cNvSpPr/>
          <p:nvPr/>
        </p:nvSpPr>
        <p:spPr>
          <a:xfrm>
            <a:off x="8072462" y="6286520"/>
            <a:ext cx="1071538" cy="57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16"/>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17"/>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18"/>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5"/>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6"/>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7"/>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8"/>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9"/>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10"/>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11"/>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12"/>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grpId="0" nodeType="withEffect">
                                  <p:stCondLst>
                                    <p:cond delay="0"/>
                                  </p:stCondLst>
                                  <p:childTnLst>
                                    <p:anim calcmode="discrete" valueType="str">
                                      <p:cBhvr>
                                        <p:cTn id="30" dur="750" fill="hold"/>
                                        <p:tgtEl>
                                          <p:spTgt spid="13"/>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0" nodeType="withEffect">
                                  <p:stCondLst>
                                    <p:cond delay="0"/>
                                  </p:stCondLst>
                                  <p:childTnLst>
                                    <p:anim calcmode="discrete" valueType="str">
                                      <p:cBhvr>
                                        <p:cTn id="32" dur="750" fill="hold"/>
                                        <p:tgtEl>
                                          <p:spTgt spid="14"/>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0" nodeType="withEffect">
                                  <p:stCondLst>
                                    <p:cond delay="0"/>
                                  </p:stCondLst>
                                  <p:childTnLst>
                                    <p:anim calcmode="discrete" valueType="str">
                                      <p:cBhvr>
                                        <p:cTn id="34" dur="750" fill="hold"/>
                                        <p:tgtEl>
                                          <p:spTgt spid="19"/>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0" nodeType="withEffect">
                                  <p:stCondLst>
                                    <p:cond delay="0"/>
                                  </p:stCondLst>
                                  <p:childTnLst>
                                    <p:anim calcmode="discrete" valueType="str">
                                      <p:cBhvr>
                                        <p:cTn id="36" dur="750" fill="hold"/>
                                        <p:tgtEl>
                                          <p:spTgt spid="20"/>
                                        </p:tgtEl>
                                        <p:attrNameLst>
                                          <p:attrName>style.visibility</p:attrName>
                                        </p:attrNameLst>
                                      </p:cBhvr>
                                      <p:tavLst>
                                        <p:tav tm="0">
                                          <p:val>
                                            <p:strVal val="hidden"/>
                                          </p:val>
                                        </p:tav>
                                        <p:tav tm="50000">
                                          <p:val>
                                            <p:strVal val="visible"/>
                                          </p:val>
                                        </p:tav>
                                      </p:tavLst>
                                    </p:anim>
                                  </p:childTnLst>
                                </p:cTn>
                              </p:par>
                              <p:par>
                                <p:cTn id="37" presetID="22" presetClass="entr" presetSubtype="1"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up)">
                                      <p:cBhvr>
                                        <p:cTn id="39" dur="500"/>
                                        <p:tgtEl>
                                          <p:spTgt spid="7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up)">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repeatCount="indefinite" fill="hold" grpId="1" nodeType="clickEffect">
                                  <p:stCondLst>
                                    <p:cond delay="0"/>
                                  </p:stCondLst>
                                  <p:childTnLst>
                                    <p:animClr clrSpc="rgb" dir="cw">
                                      <p:cBhvr override="childStyle">
                                        <p:cTn id="46" dur="500" fill="hold"/>
                                        <p:tgtEl>
                                          <p:spTgt spid="78"/>
                                        </p:tgtEl>
                                        <p:attrNameLst>
                                          <p:attrName>style.color</p:attrName>
                                        </p:attrNameLst>
                                      </p:cBhvr>
                                      <p:to>
                                        <a:schemeClr val="bg1"/>
                                      </p:to>
                                    </p:animClr>
                                  </p:childTnLst>
                                </p:cTn>
                              </p:par>
                            </p:childTnLst>
                          </p:cTn>
                        </p:par>
                      </p:childTnLst>
                    </p:cTn>
                  </p:par>
                  <p:par>
                    <p:cTn id="47" fill="hold">
                      <p:stCondLst>
                        <p:cond delay="indefinite"/>
                      </p:stCondLst>
                      <p:childTnLst>
                        <p:par>
                          <p:cTn id="48" fill="hold">
                            <p:stCondLst>
                              <p:cond delay="0"/>
                            </p:stCondLst>
                            <p:childTnLst>
                              <p:par>
                                <p:cTn id="49" presetID="8" presetClass="emph" presetSubtype="0" repeatCount="indefinite" fill="hold" nodeType="clickEffect">
                                  <p:stCondLst>
                                    <p:cond delay="0"/>
                                  </p:stCondLst>
                                  <p:endCondLst>
                                    <p:cond evt="onNext" delay="0">
                                      <p:tgtEl>
                                        <p:sldTgt/>
                                      </p:tgtEl>
                                    </p:cond>
                                  </p:endCondLst>
                                  <p:childTnLst>
                                    <p:animRot by="21600000">
                                      <p:cBhvr>
                                        <p:cTn id="50" dur="500" fill="hold"/>
                                        <p:tgtEl>
                                          <p:spTgt spid="2"/>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77" grpId="0"/>
      <p:bldP spid="78" grpId="0"/>
      <p:bldP spid="78"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le: Hollow 47">
            <a:extLst>
              <a:ext uri="{FF2B5EF4-FFF2-40B4-BE49-F238E27FC236}">
                <a16:creationId xmlns:a16="http://schemas.microsoft.com/office/drawing/2014/main" xmlns="" id="{E3D54819-135B-4400-85C7-559DC274E5D1}"/>
              </a:ext>
            </a:extLst>
          </p:cNvPr>
          <p:cNvSpPr/>
          <p:nvPr/>
        </p:nvSpPr>
        <p:spPr>
          <a:xfrm>
            <a:off x="4357686" y="959122"/>
            <a:ext cx="4734559" cy="4755894"/>
          </a:xfrm>
          <a:prstGeom prst="donut">
            <a:avLst>
              <a:gd name="adj" fmla="val 8303"/>
            </a:avLst>
          </a:prstGeom>
          <a:gradFill>
            <a:gsLst>
              <a:gs pos="23000">
                <a:srgbClr val="CAAA4A"/>
              </a:gs>
              <a:gs pos="3000">
                <a:schemeClr val="accent4">
                  <a:lumMod val="40000"/>
                  <a:lumOff val="60000"/>
                </a:schemeClr>
              </a:gs>
              <a:gs pos="100000">
                <a:schemeClr val="accent4">
                  <a:lumMod val="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xmlns="" id="{4BFA545F-BDFB-4F21-B9C4-52A5C51CA17C}"/>
              </a:ext>
            </a:extLst>
          </p:cNvPr>
          <p:cNvSpPr/>
          <p:nvPr/>
        </p:nvSpPr>
        <p:spPr>
          <a:xfrm>
            <a:off x="7495218" y="523928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18BD2B7B-9CDD-4F99-93AF-0BA245AE20E8}"/>
              </a:ext>
            </a:extLst>
          </p:cNvPr>
          <p:cNvSpPr/>
          <p:nvPr/>
        </p:nvSpPr>
        <p:spPr>
          <a:xfrm>
            <a:off x="5143351" y="4816922"/>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39B5CD56-4E24-4684-93D5-7A564DD14FE2}"/>
              </a:ext>
            </a:extLst>
          </p:cNvPr>
          <p:cNvSpPr/>
          <p:nvPr/>
        </p:nvSpPr>
        <p:spPr>
          <a:xfrm>
            <a:off x="6732487" y="541767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BAF5C720-9577-4A59-A89B-458DDB75E108}"/>
              </a:ext>
            </a:extLst>
          </p:cNvPr>
          <p:cNvSpPr/>
          <p:nvPr/>
        </p:nvSpPr>
        <p:spPr>
          <a:xfrm>
            <a:off x="5944937" y="531177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5C631C5B-944B-4197-979C-234FEF1C33F0}"/>
              </a:ext>
            </a:extLst>
          </p:cNvPr>
          <p:cNvSpPr/>
          <p:nvPr/>
        </p:nvSpPr>
        <p:spPr>
          <a:xfrm>
            <a:off x="8077296" y="4846774"/>
            <a:ext cx="186410" cy="18641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0081475A-370A-4CFA-889D-2813E0F43537}"/>
              </a:ext>
            </a:extLst>
          </p:cNvPr>
          <p:cNvSpPr/>
          <p:nvPr/>
        </p:nvSpPr>
        <p:spPr>
          <a:xfrm>
            <a:off x="4665552" y="4192065"/>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17EA30E2-A428-4FB3-A9A7-38230E70AD2A}"/>
              </a:ext>
            </a:extLst>
          </p:cNvPr>
          <p:cNvSpPr/>
          <p:nvPr/>
        </p:nvSpPr>
        <p:spPr>
          <a:xfrm>
            <a:off x="4627634" y="2506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ABB266B3-B9F1-47D3-8A9F-E8B1EE3A7091}"/>
              </a:ext>
            </a:extLst>
          </p:cNvPr>
          <p:cNvSpPr/>
          <p:nvPr/>
        </p:nvSpPr>
        <p:spPr>
          <a:xfrm>
            <a:off x="8681529" y="2508720"/>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F7BBB5D7-BB9A-4E3B-AC60-0614BD6522F7}"/>
              </a:ext>
            </a:extLst>
          </p:cNvPr>
          <p:cNvSpPr/>
          <p:nvPr/>
        </p:nvSpPr>
        <p:spPr>
          <a:xfrm>
            <a:off x="5048214" y="183102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50E80B4C-10A7-456B-8002-3E53F01556ED}"/>
              </a:ext>
            </a:extLst>
          </p:cNvPr>
          <p:cNvSpPr/>
          <p:nvPr/>
        </p:nvSpPr>
        <p:spPr>
          <a:xfrm>
            <a:off x="5622879" y="1330667"/>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82BA3D3E-54DB-4866-B06C-F2E510C4729F}"/>
              </a:ext>
            </a:extLst>
          </p:cNvPr>
          <p:cNvSpPr/>
          <p:nvPr/>
        </p:nvSpPr>
        <p:spPr>
          <a:xfrm>
            <a:off x="6536514" y="1088003"/>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89611AB5-830C-4D07-92A2-7DD13EB3B1F7}"/>
              </a:ext>
            </a:extLst>
          </p:cNvPr>
          <p:cNvSpPr/>
          <p:nvPr/>
        </p:nvSpPr>
        <p:spPr>
          <a:xfrm>
            <a:off x="7400415" y="123759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74C118DD-652B-4BB1-B6FF-F2EB8FD94DCF}"/>
              </a:ext>
            </a:extLst>
          </p:cNvPr>
          <p:cNvSpPr/>
          <p:nvPr/>
        </p:nvSpPr>
        <p:spPr>
          <a:xfrm>
            <a:off x="8198323" y="177070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49917499-75F4-4FFB-8BCF-C6AC78C62AF4}"/>
              </a:ext>
            </a:extLst>
          </p:cNvPr>
          <p:cNvSpPr/>
          <p:nvPr/>
        </p:nvSpPr>
        <p:spPr>
          <a:xfrm>
            <a:off x="8783290" y="3335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1F986433-E308-421C-A6C2-9A895BC1815F}"/>
              </a:ext>
            </a:extLst>
          </p:cNvPr>
          <p:cNvSpPr/>
          <p:nvPr/>
        </p:nvSpPr>
        <p:spPr>
          <a:xfrm>
            <a:off x="4503848" y="3338808"/>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E0E8CDA8-3A3C-443E-9C1C-4B9175D30A5D}"/>
              </a:ext>
            </a:extLst>
          </p:cNvPr>
          <p:cNvSpPr/>
          <p:nvPr/>
        </p:nvSpPr>
        <p:spPr>
          <a:xfrm>
            <a:off x="8601899" y="415438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1"/>
          <p:cNvGrpSpPr/>
          <p:nvPr/>
        </p:nvGrpSpPr>
        <p:grpSpPr>
          <a:xfrm>
            <a:off x="4474646" y="1287735"/>
            <a:ext cx="4393138" cy="4257053"/>
            <a:chOff x="1499178" y="851616"/>
            <a:chExt cx="6013751" cy="5827465"/>
          </a:xfrm>
        </p:grpSpPr>
        <p:grpSp>
          <p:nvGrpSpPr>
            <p:cNvPr id="3" name="Group 79"/>
            <p:cNvGrpSpPr/>
            <p:nvPr/>
          </p:nvGrpSpPr>
          <p:grpSpPr>
            <a:xfrm>
              <a:off x="1499178" y="851616"/>
              <a:ext cx="6013751" cy="5827465"/>
              <a:chOff x="1499178" y="851616"/>
              <a:chExt cx="6013751" cy="5827465"/>
            </a:xfrm>
          </p:grpSpPr>
          <p:grpSp>
            <p:nvGrpSpPr>
              <p:cNvPr id="21" name="Group 32"/>
              <p:cNvGrpSpPr/>
              <p:nvPr/>
            </p:nvGrpSpPr>
            <p:grpSpPr>
              <a:xfrm rot="8676806">
                <a:off x="3197738" y="4175117"/>
                <a:ext cx="2895482" cy="2503964"/>
                <a:chOff x="4106620" y="927557"/>
                <a:chExt cx="2895482" cy="2503964"/>
              </a:xfrm>
              <a:solidFill>
                <a:srgbClr val="FF0000"/>
              </a:solidFill>
            </p:grpSpPr>
            <p:sp>
              <p:nvSpPr>
                <p:cNvPr id="49"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0"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1"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2"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2" name="Group 28"/>
              <p:cNvGrpSpPr/>
              <p:nvPr/>
            </p:nvGrpSpPr>
            <p:grpSpPr>
              <a:xfrm>
                <a:off x="4123245" y="960807"/>
                <a:ext cx="2895482" cy="2503964"/>
                <a:chOff x="4106620" y="927557"/>
                <a:chExt cx="2895482" cy="2503964"/>
              </a:xfrm>
              <a:solidFill>
                <a:schemeClr val="accent4"/>
              </a:solidFill>
            </p:grpSpPr>
            <p:sp>
              <p:nvSpPr>
                <p:cNvPr id="45"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6"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7"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8"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8" name="Group 29"/>
              <p:cNvGrpSpPr/>
              <p:nvPr/>
            </p:nvGrpSpPr>
            <p:grpSpPr>
              <a:xfrm rot="12992623">
                <a:off x="1499178" y="2991793"/>
                <a:ext cx="2895482" cy="2503964"/>
                <a:chOff x="4106620" y="927557"/>
                <a:chExt cx="2895482" cy="2503964"/>
              </a:xfrm>
            </p:grpSpPr>
            <p:sp>
              <p:nvSpPr>
                <p:cNvPr id="41"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2"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3"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4"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9" name="Group 37"/>
              <p:cNvGrpSpPr/>
              <p:nvPr/>
            </p:nvGrpSpPr>
            <p:grpSpPr>
              <a:xfrm rot="4294792">
                <a:off x="4813206" y="2881051"/>
                <a:ext cx="2895482" cy="2503964"/>
                <a:chOff x="4106620" y="927557"/>
                <a:chExt cx="2895482" cy="2503964"/>
              </a:xfrm>
              <a:solidFill>
                <a:srgbClr val="CC3399"/>
              </a:solidFill>
            </p:grpSpPr>
            <p:sp>
              <p:nvSpPr>
                <p:cNvPr id="37"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8"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9"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0"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0" name="Group 42"/>
              <p:cNvGrpSpPr/>
              <p:nvPr/>
            </p:nvGrpSpPr>
            <p:grpSpPr>
              <a:xfrm rot="17305959">
                <a:off x="2064430" y="1047375"/>
                <a:ext cx="2895482" cy="2503964"/>
                <a:chOff x="4106620" y="927557"/>
                <a:chExt cx="2895482" cy="2503964"/>
              </a:xfrm>
              <a:solidFill>
                <a:srgbClr val="FF33CC"/>
              </a:solidFill>
            </p:grpSpPr>
            <p:sp>
              <p:nvSpPr>
                <p:cNvPr id="33"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4"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5"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6"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sp>
          <p:nvSpPr>
            <p:cNvPr id="23" name="TextBox 22">
              <a:extLst>
                <a:ext uri="{FF2B5EF4-FFF2-40B4-BE49-F238E27FC236}">
                  <a16:creationId xmlns:a16="http://schemas.microsoft.com/office/drawing/2014/main" xmlns="" id="{7BEBF2C2-BC6A-4E4B-BA42-08E0016198E1}"/>
                </a:ext>
              </a:extLst>
            </p:cNvPr>
            <p:cNvSpPr txBox="1"/>
            <p:nvPr/>
          </p:nvSpPr>
          <p:spPr>
            <a:xfrm rot="2130107">
              <a:off x="4866963" y="1338005"/>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tràng pháo tay </a:t>
              </a:r>
              <a:endParaRPr lang="en-US" b="1" dirty="0">
                <a:latin typeface="Arial" pitchFamily="34" charset="0"/>
                <a:cs typeface="Arial" pitchFamily="34" charset="0"/>
              </a:endParaRPr>
            </a:p>
          </p:txBody>
        </p:sp>
        <p:sp>
          <p:nvSpPr>
            <p:cNvPr id="24" name="TextBox 23">
              <a:extLst>
                <a:ext uri="{FF2B5EF4-FFF2-40B4-BE49-F238E27FC236}">
                  <a16:creationId xmlns:a16="http://schemas.microsoft.com/office/drawing/2014/main" xmlns="" id="{7BEBF2C2-BC6A-4E4B-BA42-08E0016198E1}"/>
                </a:ext>
              </a:extLst>
            </p:cNvPr>
            <p:cNvSpPr txBox="1"/>
            <p:nvPr/>
          </p:nvSpPr>
          <p:spPr>
            <a:xfrm rot="19280519">
              <a:off x="2791557" y="1923042"/>
              <a:ext cx="1284980" cy="884760"/>
            </a:xfrm>
            <a:prstGeom prst="rect">
              <a:avLst/>
            </a:prstGeom>
            <a:noFill/>
          </p:spPr>
          <p:txBody>
            <a:bodyPr wrap="square" rtlCol="0">
              <a:spAutoFit/>
            </a:bodyPr>
            <a:lstStyle/>
            <a:p>
              <a:pPr algn="ctr"/>
              <a:r>
                <a:rPr lang="en-US" b="1" dirty="0" smtClean="0">
                  <a:latin typeface="Arial" pitchFamily="34" charset="0"/>
                  <a:cs typeface="Arial" pitchFamily="34" charset="0"/>
                </a:rPr>
                <a:t>1 cây kẹo</a:t>
              </a:r>
            </a:p>
          </p:txBody>
        </p:sp>
        <p:sp>
          <p:nvSpPr>
            <p:cNvPr id="25" name="TextBox 24">
              <a:extLst>
                <a:ext uri="{FF2B5EF4-FFF2-40B4-BE49-F238E27FC236}">
                  <a16:creationId xmlns:a16="http://schemas.microsoft.com/office/drawing/2014/main" xmlns="" id="{7BEBF2C2-BC6A-4E4B-BA42-08E0016198E1}"/>
                </a:ext>
              </a:extLst>
            </p:cNvPr>
            <p:cNvSpPr txBox="1"/>
            <p:nvPr/>
          </p:nvSpPr>
          <p:spPr>
            <a:xfrm rot="6317929">
              <a:off x="5374621" y="32109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trả lời thêm 1 câu hỏi</a:t>
              </a:r>
              <a:endParaRPr lang="en-US" b="1" dirty="0">
                <a:latin typeface="Arial" pitchFamily="34" charset="0"/>
                <a:cs typeface="Arial" pitchFamily="34" charset="0"/>
              </a:endParaRPr>
            </a:p>
          </p:txBody>
        </p:sp>
        <p:sp>
          <p:nvSpPr>
            <p:cNvPr id="26" name="TextBox 25">
              <a:extLst>
                <a:ext uri="{FF2B5EF4-FFF2-40B4-BE49-F238E27FC236}">
                  <a16:creationId xmlns:a16="http://schemas.microsoft.com/office/drawing/2014/main" xmlns="" id="{7BEBF2C2-BC6A-4E4B-BA42-08E0016198E1}"/>
                </a:ext>
              </a:extLst>
            </p:cNvPr>
            <p:cNvSpPr txBox="1"/>
            <p:nvPr/>
          </p:nvSpPr>
          <p:spPr>
            <a:xfrm rot="15010375">
              <a:off x="2202398" y="3702826"/>
              <a:ext cx="1697195" cy="1263943"/>
            </a:xfrm>
            <a:prstGeom prst="rect">
              <a:avLst/>
            </a:prstGeom>
            <a:noFill/>
          </p:spPr>
          <p:txBody>
            <a:bodyPr wrap="square" rtlCol="0">
              <a:spAutoFit/>
            </a:bodyPr>
            <a:lstStyle/>
            <a:p>
              <a:pPr algn="ctr"/>
              <a:r>
                <a:rPr lang="en-US" b="1" dirty="0" smtClean="0">
                  <a:latin typeface="Arial" pitchFamily="34" charset="0"/>
                  <a:cs typeface="Arial" pitchFamily="34" charset="0"/>
                </a:rPr>
                <a:t>chúc bạn may mắn lần sau</a:t>
              </a:r>
              <a:endParaRPr lang="en-US" b="1" dirty="0">
                <a:latin typeface="Arial" pitchFamily="34" charset="0"/>
                <a:cs typeface="Arial" pitchFamily="34" charset="0"/>
              </a:endParaRPr>
            </a:p>
          </p:txBody>
        </p:sp>
        <p:sp>
          <p:nvSpPr>
            <p:cNvPr id="27" name="TextBox 26">
              <a:extLst>
                <a:ext uri="{FF2B5EF4-FFF2-40B4-BE49-F238E27FC236}">
                  <a16:creationId xmlns:a16="http://schemas.microsoft.com/office/drawing/2014/main" xmlns="" id="{7BEBF2C2-BC6A-4E4B-BA42-08E0016198E1}"/>
                </a:ext>
              </a:extLst>
            </p:cNvPr>
            <p:cNvSpPr txBox="1"/>
            <p:nvPr/>
          </p:nvSpPr>
          <p:spPr>
            <a:xfrm rot="9754394">
              <a:off x="4127046" y="43572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phần quà đặc biệt</a:t>
              </a:r>
              <a:endParaRPr lang="en-US" b="1" dirty="0">
                <a:latin typeface="Arial" pitchFamily="34" charset="0"/>
                <a:cs typeface="Arial" pitchFamily="34" charset="0"/>
              </a:endParaRPr>
            </a:p>
          </p:txBody>
        </p:sp>
      </p:grpSp>
      <p:sp>
        <p:nvSpPr>
          <p:cNvPr id="53" name="Oval 52">
            <a:extLst>
              <a:ext uri="{FF2B5EF4-FFF2-40B4-BE49-F238E27FC236}">
                <a16:creationId xmlns:a16="http://schemas.microsoft.com/office/drawing/2014/main" xmlns="" id="{15A3A460-81CF-41C4-9C26-F68BDE996993}"/>
              </a:ext>
            </a:extLst>
          </p:cNvPr>
          <p:cNvSpPr/>
          <p:nvPr/>
        </p:nvSpPr>
        <p:spPr>
          <a:xfrm>
            <a:off x="6562074" y="3169208"/>
            <a:ext cx="296079" cy="296079"/>
          </a:xfrm>
          <a:prstGeom prst="ellipse">
            <a:avLst/>
          </a:prstGeom>
          <a:gradFill flip="none" rotWithShape="1">
            <a:gsLst>
              <a:gs pos="51000">
                <a:srgbClr val="CAAA4A"/>
              </a:gs>
              <a:gs pos="3000">
                <a:schemeClr val="accent4">
                  <a:lumMod val="40000"/>
                  <a:lumOff val="60000"/>
                </a:schemeClr>
              </a:gs>
              <a:gs pos="100000">
                <a:schemeClr val="accent4">
                  <a:lumMod val="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dkEdge">
            <a:bevelT w="228600" h="381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63"/>
          <p:cNvGrpSpPr/>
          <p:nvPr/>
        </p:nvGrpSpPr>
        <p:grpSpPr>
          <a:xfrm>
            <a:off x="6461512" y="642918"/>
            <a:ext cx="385086" cy="857256"/>
            <a:chOff x="1543708" y="1571612"/>
            <a:chExt cx="385086" cy="857256"/>
          </a:xfrm>
        </p:grpSpPr>
        <p:sp>
          <p:nvSpPr>
            <p:cNvPr id="62" name="Down Arrow 61"/>
            <p:cNvSpPr/>
            <p:nvPr/>
          </p:nvSpPr>
          <p:spPr>
            <a:xfrm>
              <a:off x="1543708" y="1714488"/>
              <a:ext cx="385086" cy="714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614014" y="1571612"/>
              <a:ext cx="214314"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7"/>
          <p:cNvGrpSpPr/>
          <p:nvPr/>
        </p:nvGrpSpPr>
        <p:grpSpPr>
          <a:xfrm>
            <a:off x="0" y="14490"/>
            <a:ext cx="9144000" cy="714380"/>
            <a:chOff x="0" y="14490"/>
            <a:chExt cx="9144000" cy="714380"/>
          </a:xfrm>
        </p:grpSpPr>
        <p:sp>
          <p:nvSpPr>
            <p:cNvPr id="69" name="Up Ribbon 68"/>
            <p:cNvSpPr/>
            <p:nvPr/>
          </p:nvSpPr>
          <p:spPr>
            <a:xfrm>
              <a:off x="0" y="14490"/>
              <a:ext cx="9144000" cy="71438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2428860" y="14490"/>
              <a:ext cx="428628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C000"/>
                  </a:solidFill>
                  <a:effectLst>
                    <a:outerShdw blurRad="50800" dist="39000" dir="5460000" algn="tl">
                      <a:srgbClr val="000000">
                        <a:alpha val="38000"/>
                      </a:srgbClr>
                    </a:outerShdw>
                  </a:effectLst>
                </a:rPr>
                <a:t>VÒNG QUAY MAY MẮN</a:t>
              </a:r>
              <a:endParaRPr lang="en-US" sz="3200" b="1" cap="none" spc="0" dirty="0">
                <a:ln w="11430"/>
                <a:solidFill>
                  <a:srgbClr val="FFC000"/>
                </a:solidFill>
                <a:effectLst>
                  <a:outerShdw blurRad="50800" dist="39000" dir="5460000" algn="tl">
                    <a:srgbClr val="000000">
                      <a:alpha val="38000"/>
                    </a:srgbClr>
                  </a:outerShdw>
                </a:effectLst>
              </a:endParaRPr>
            </a:p>
          </p:txBody>
        </p:sp>
      </p:grpSp>
      <p:sp>
        <p:nvSpPr>
          <p:cNvPr id="74" name="Vertical Scroll 73"/>
          <p:cNvSpPr/>
          <p:nvPr/>
        </p:nvSpPr>
        <p:spPr>
          <a:xfrm>
            <a:off x="-71470" y="785794"/>
            <a:ext cx="4572032" cy="578645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500034" y="1500174"/>
            <a:ext cx="3429024" cy="3554819"/>
          </a:xfrm>
          <a:prstGeom prst="rect">
            <a:avLst/>
          </a:prstGeom>
          <a:noFill/>
        </p:spPr>
        <p:txBody>
          <a:bodyPr wrap="square" rtlCol="0">
            <a:spAutoFit/>
          </a:bodyPr>
          <a:lstStyle/>
          <a:p>
            <a:pPr>
              <a:spcBef>
                <a:spcPts val="600"/>
              </a:spcBef>
            </a:pPr>
            <a:r>
              <a:rPr lang="en-US" sz="2000" b="1" i="1" dirty="0" smtClean="0">
                <a:latin typeface="Arial" pitchFamily="34" charset="0"/>
                <a:cs typeface="Arial" pitchFamily="34" charset="0"/>
              </a:rPr>
              <a:t>Câu 5. Âm nghe được càng bổng khi:</a:t>
            </a:r>
            <a:endParaRPr lang="en-US" sz="2000" dirty="0" smtClean="0">
              <a:latin typeface="Arial" pitchFamily="34" charset="0"/>
              <a:cs typeface="Arial" pitchFamily="34" charset="0"/>
            </a:endParaRPr>
          </a:p>
          <a:p>
            <a:pPr lvl="0">
              <a:spcBef>
                <a:spcPts val="600"/>
              </a:spcBef>
            </a:pPr>
            <a:r>
              <a:rPr lang="en-US" sz="2000" dirty="0" smtClean="0">
                <a:latin typeface="Arial" pitchFamily="34" charset="0"/>
                <a:cs typeface="Arial" pitchFamily="34" charset="0"/>
              </a:rPr>
              <a:t>A. tần số dao động càng nhỏ.</a:t>
            </a:r>
          </a:p>
          <a:p>
            <a:pPr lvl="0">
              <a:spcBef>
                <a:spcPts val="600"/>
              </a:spcBef>
            </a:pPr>
            <a:r>
              <a:rPr lang="en-US" sz="2000" dirty="0" smtClean="0">
                <a:latin typeface="Arial" pitchFamily="34" charset="0"/>
                <a:cs typeface="Arial" pitchFamily="34" charset="0"/>
              </a:rPr>
              <a:t>B. nguồn âm dao động càng nhanh.</a:t>
            </a:r>
          </a:p>
          <a:p>
            <a:pPr lvl="0">
              <a:spcBef>
                <a:spcPts val="600"/>
              </a:spcBef>
            </a:pPr>
            <a:endParaRPr lang="en-US" sz="2000" dirty="0" smtClean="0">
              <a:latin typeface="Arial" pitchFamily="34" charset="0"/>
              <a:cs typeface="Arial" pitchFamily="34" charset="0"/>
            </a:endParaRPr>
          </a:p>
          <a:p>
            <a:pPr lvl="0">
              <a:spcBef>
                <a:spcPts val="600"/>
              </a:spcBef>
            </a:pPr>
            <a:endParaRPr lang="en-US" sz="2000" dirty="0" smtClean="0">
              <a:latin typeface="Arial" pitchFamily="34" charset="0"/>
              <a:cs typeface="Arial" pitchFamily="34" charset="0"/>
            </a:endParaRPr>
          </a:p>
          <a:p>
            <a:pPr lvl="0">
              <a:spcBef>
                <a:spcPts val="600"/>
              </a:spcBef>
            </a:pPr>
            <a:r>
              <a:rPr lang="en-US" sz="2000" dirty="0" smtClean="0">
                <a:latin typeface="Arial" pitchFamily="34" charset="0"/>
                <a:cs typeface="Arial" pitchFamily="34" charset="0"/>
              </a:rPr>
              <a:t>D. Thời gian của một lần dao động càng dài.</a:t>
            </a:r>
            <a:endParaRPr lang="en-US" sz="2000" dirty="0">
              <a:latin typeface="Arial" pitchFamily="34" charset="0"/>
              <a:cs typeface="Arial" pitchFamily="34" charset="0"/>
            </a:endParaRPr>
          </a:p>
        </p:txBody>
      </p:sp>
      <p:sp>
        <p:nvSpPr>
          <p:cNvPr id="78" name="TextBox 77"/>
          <p:cNvSpPr txBox="1"/>
          <p:nvPr/>
        </p:nvSpPr>
        <p:spPr>
          <a:xfrm>
            <a:off x="500034" y="3600904"/>
            <a:ext cx="3429024" cy="707886"/>
          </a:xfrm>
          <a:prstGeom prst="rect">
            <a:avLst/>
          </a:prstGeom>
          <a:noFill/>
        </p:spPr>
        <p:txBody>
          <a:bodyPr wrap="square" rtlCol="0">
            <a:spAutoFit/>
          </a:bodyPr>
          <a:lstStyle/>
          <a:p>
            <a:pPr lvl="0">
              <a:spcBef>
                <a:spcPts val="600"/>
              </a:spcBef>
            </a:pPr>
            <a:r>
              <a:rPr lang="en-US" sz="2000" dirty="0" smtClean="0">
                <a:latin typeface="Arial" pitchFamily="34" charset="0"/>
                <a:cs typeface="Arial" pitchFamily="34" charset="0"/>
              </a:rPr>
              <a:t>C. Số lần dao động trong một giây càng ít.</a:t>
            </a:r>
          </a:p>
        </p:txBody>
      </p:sp>
      <p:sp>
        <p:nvSpPr>
          <p:cNvPr id="61" name="Right Arrow 60">
            <a:hlinkClick r:id="rId2" action="ppaction://hlinksldjump"/>
          </p:cNvPr>
          <p:cNvSpPr/>
          <p:nvPr/>
        </p:nvSpPr>
        <p:spPr>
          <a:xfrm>
            <a:off x="8072462" y="6286520"/>
            <a:ext cx="1071538" cy="57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16"/>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17"/>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18"/>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5"/>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6"/>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7"/>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8"/>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9"/>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10"/>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11"/>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12"/>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grpId="0" nodeType="withEffect">
                                  <p:stCondLst>
                                    <p:cond delay="0"/>
                                  </p:stCondLst>
                                  <p:childTnLst>
                                    <p:anim calcmode="discrete" valueType="str">
                                      <p:cBhvr>
                                        <p:cTn id="30" dur="750" fill="hold"/>
                                        <p:tgtEl>
                                          <p:spTgt spid="13"/>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0" nodeType="withEffect">
                                  <p:stCondLst>
                                    <p:cond delay="0"/>
                                  </p:stCondLst>
                                  <p:childTnLst>
                                    <p:anim calcmode="discrete" valueType="str">
                                      <p:cBhvr>
                                        <p:cTn id="32" dur="750" fill="hold"/>
                                        <p:tgtEl>
                                          <p:spTgt spid="14"/>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0" nodeType="withEffect">
                                  <p:stCondLst>
                                    <p:cond delay="0"/>
                                  </p:stCondLst>
                                  <p:childTnLst>
                                    <p:anim calcmode="discrete" valueType="str">
                                      <p:cBhvr>
                                        <p:cTn id="34" dur="750" fill="hold"/>
                                        <p:tgtEl>
                                          <p:spTgt spid="19"/>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0" nodeType="withEffect">
                                  <p:stCondLst>
                                    <p:cond delay="0"/>
                                  </p:stCondLst>
                                  <p:childTnLst>
                                    <p:anim calcmode="discrete" valueType="str">
                                      <p:cBhvr>
                                        <p:cTn id="36" dur="750" fill="hold"/>
                                        <p:tgtEl>
                                          <p:spTgt spid="20"/>
                                        </p:tgtEl>
                                        <p:attrNameLst>
                                          <p:attrName>style.visibility</p:attrName>
                                        </p:attrNameLst>
                                      </p:cBhvr>
                                      <p:tavLst>
                                        <p:tav tm="0">
                                          <p:val>
                                            <p:strVal val="hidden"/>
                                          </p:val>
                                        </p:tav>
                                        <p:tav tm="50000">
                                          <p:val>
                                            <p:strVal val="visible"/>
                                          </p:val>
                                        </p:tav>
                                      </p:tavLst>
                                    </p:anim>
                                  </p:childTnLst>
                                </p:cTn>
                              </p:par>
                              <p:par>
                                <p:cTn id="37" presetID="22" presetClass="entr" presetSubtype="1"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up)">
                                      <p:cBhvr>
                                        <p:cTn id="39" dur="500"/>
                                        <p:tgtEl>
                                          <p:spTgt spid="7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up)">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repeatCount="indefinite" fill="hold" grpId="1" nodeType="clickEffect">
                                  <p:stCondLst>
                                    <p:cond delay="0"/>
                                  </p:stCondLst>
                                  <p:childTnLst>
                                    <p:animClr clrSpc="rgb" dir="cw">
                                      <p:cBhvr override="childStyle">
                                        <p:cTn id="46" dur="500" fill="hold"/>
                                        <p:tgtEl>
                                          <p:spTgt spid="78"/>
                                        </p:tgtEl>
                                        <p:attrNameLst>
                                          <p:attrName>style.color</p:attrName>
                                        </p:attrNameLst>
                                      </p:cBhvr>
                                      <p:to>
                                        <a:schemeClr val="bg1"/>
                                      </p:to>
                                    </p:animClr>
                                  </p:childTnLst>
                                </p:cTn>
                              </p:par>
                            </p:childTnLst>
                          </p:cTn>
                        </p:par>
                      </p:childTnLst>
                    </p:cTn>
                  </p:par>
                  <p:par>
                    <p:cTn id="47" fill="hold">
                      <p:stCondLst>
                        <p:cond delay="indefinite"/>
                      </p:stCondLst>
                      <p:childTnLst>
                        <p:par>
                          <p:cTn id="48" fill="hold">
                            <p:stCondLst>
                              <p:cond delay="0"/>
                            </p:stCondLst>
                            <p:childTnLst>
                              <p:par>
                                <p:cTn id="49" presetID="8" presetClass="emph" presetSubtype="0" repeatCount="indefinite" fill="hold" nodeType="clickEffect">
                                  <p:stCondLst>
                                    <p:cond delay="0"/>
                                  </p:stCondLst>
                                  <p:endCondLst>
                                    <p:cond evt="onNext" delay="0">
                                      <p:tgtEl>
                                        <p:sldTgt/>
                                      </p:tgtEl>
                                    </p:cond>
                                  </p:endCondLst>
                                  <p:childTnLst>
                                    <p:animRot by="21600000">
                                      <p:cBhvr>
                                        <p:cTn id="50" dur="500" fill="hold"/>
                                        <p:tgtEl>
                                          <p:spTgt spid="2"/>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77" grpId="0"/>
      <p:bldP spid="78" grpId="0"/>
      <p:bldP spid="78"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le: Hollow 47">
            <a:extLst>
              <a:ext uri="{FF2B5EF4-FFF2-40B4-BE49-F238E27FC236}">
                <a16:creationId xmlns:a16="http://schemas.microsoft.com/office/drawing/2014/main" xmlns="" id="{E3D54819-135B-4400-85C7-559DC274E5D1}"/>
              </a:ext>
            </a:extLst>
          </p:cNvPr>
          <p:cNvSpPr/>
          <p:nvPr/>
        </p:nvSpPr>
        <p:spPr>
          <a:xfrm>
            <a:off x="4357686" y="959122"/>
            <a:ext cx="4734559" cy="4755894"/>
          </a:xfrm>
          <a:prstGeom prst="donut">
            <a:avLst>
              <a:gd name="adj" fmla="val 8303"/>
            </a:avLst>
          </a:prstGeom>
          <a:gradFill>
            <a:gsLst>
              <a:gs pos="23000">
                <a:srgbClr val="CAAA4A"/>
              </a:gs>
              <a:gs pos="3000">
                <a:schemeClr val="accent4">
                  <a:lumMod val="40000"/>
                  <a:lumOff val="60000"/>
                </a:schemeClr>
              </a:gs>
              <a:gs pos="100000">
                <a:schemeClr val="accent4">
                  <a:lumMod val="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xmlns="" id="{4BFA545F-BDFB-4F21-B9C4-52A5C51CA17C}"/>
              </a:ext>
            </a:extLst>
          </p:cNvPr>
          <p:cNvSpPr/>
          <p:nvPr/>
        </p:nvSpPr>
        <p:spPr>
          <a:xfrm>
            <a:off x="7495218" y="523928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18BD2B7B-9CDD-4F99-93AF-0BA245AE20E8}"/>
              </a:ext>
            </a:extLst>
          </p:cNvPr>
          <p:cNvSpPr/>
          <p:nvPr/>
        </p:nvSpPr>
        <p:spPr>
          <a:xfrm>
            <a:off x="5143351" y="4816922"/>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39B5CD56-4E24-4684-93D5-7A564DD14FE2}"/>
              </a:ext>
            </a:extLst>
          </p:cNvPr>
          <p:cNvSpPr/>
          <p:nvPr/>
        </p:nvSpPr>
        <p:spPr>
          <a:xfrm>
            <a:off x="6732487" y="541767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BAF5C720-9577-4A59-A89B-458DDB75E108}"/>
              </a:ext>
            </a:extLst>
          </p:cNvPr>
          <p:cNvSpPr/>
          <p:nvPr/>
        </p:nvSpPr>
        <p:spPr>
          <a:xfrm>
            <a:off x="5944937" y="531177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5C631C5B-944B-4197-979C-234FEF1C33F0}"/>
              </a:ext>
            </a:extLst>
          </p:cNvPr>
          <p:cNvSpPr/>
          <p:nvPr/>
        </p:nvSpPr>
        <p:spPr>
          <a:xfrm>
            <a:off x="8077296" y="4846774"/>
            <a:ext cx="186410" cy="18641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0081475A-370A-4CFA-889D-2813E0F43537}"/>
              </a:ext>
            </a:extLst>
          </p:cNvPr>
          <p:cNvSpPr/>
          <p:nvPr/>
        </p:nvSpPr>
        <p:spPr>
          <a:xfrm>
            <a:off x="4665552" y="4192065"/>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17EA30E2-A428-4FB3-A9A7-38230E70AD2A}"/>
              </a:ext>
            </a:extLst>
          </p:cNvPr>
          <p:cNvSpPr/>
          <p:nvPr/>
        </p:nvSpPr>
        <p:spPr>
          <a:xfrm>
            <a:off x="4627634" y="2506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ABB266B3-B9F1-47D3-8A9F-E8B1EE3A7091}"/>
              </a:ext>
            </a:extLst>
          </p:cNvPr>
          <p:cNvSpPr/>
          <p:nvPr/>
        </p:nvSpPr>
        <p:spPr>
          <a:xfrm>
            <a:off x="8681529" y="2508720"/>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F7BBB5D7-BB9A-4E3B-AC60-0614BD6522F7}"/>
              </a:ext>
            </a:extLst>
          </p:cNvPr>
          <p:cNvSpPr/>
          <p:nvPr/>
        </p:nvSpPr>
        <p:spPr>
          <a:xfrm>
            <a:off x="5048214" y="183102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50E80B4C-10A7-456B-8002-3E53F01556ED}"/>
              </a:ext>
            </a:extLst>
          </p:cNvPr>
          <p:cNvSpPr/>
          <p:nvPr/>
        </p:nvSpPr>
        <p:spPr>
          <a:xfrm>
            <a:off x="5622879" y="1330667"/>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82BA3D3E-54DB-4866-B06C-F2E510C4729F}"/>
              </a:ext>
            </a:extLst>
          </p:cNvPr>
          <p:cNvSpPr/>
          <p:nvPr/>
        </p:nvSpPr>
        <p:spPr>
          <a:xfrm>
            <a:off x="6536514" y="1088003"/>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89611AB5-830C-4D07-92A2-7DD13EB3B1F7}"/>
              </a:ext>
            </a:extLst>
          </p:cNvPr>
          <p:cNvSpPr/>
          <p:nvPr/>
        </p:nvSpPr>
        <p:spPr>
          <a:xfrm>
            <a:off x="7400415" y="123759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74C118DD-652B-4BB1-B6FF-F2EB8FD94DCF}"/>
              </a:ext>
            </a:extLst>
          </p:cNvPr>
          <p:cNvSpPr/>
          <p:nvPr/>
        </p:nvSpPr>
        <p:spPr>
          <a:xfrm>
            <a:off x="8198323" y="177070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49917499-75F4-4FFB-8BCF-C6AC78C62AF4}"/>
              </a:ext>
            </a:extLst>
          </p:cNvPr>
          <p:cNvSpPr/>
          <p:nvPr/>
        </p:nvSpPr>
        <p:spPr>
          <a:xfrm>
            <a:off x="8783290" y="3335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1F986433-E308-421C-A6C2-9A895BC1815F}"/>
              </a:ext>
            </a:extLst>
          </p:cNvPr>
          <p:cNvSpPr/>
          <p:nvPr/>
        </p:nvSpPr>
        <p:spPr>
          <a:xfrm>
            <a:off x="4503848" y="3338808"/>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E0E8CDA8-3A3C-443E-9C1C-4B9175D30A5D}"/>
              </a:ext>
            </a:extLst>
          </p:cNvPr>
          <p:cNvSpPr/>
          <p:nvPr/>
        </p:nvSpPr>
        <p:spPr>
          <a:xfrm>
            <a:off x="8601899" y="415438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1"/>
          <p:cNvGrpSpPr/>
          <p:nvPr/>
        </p:nvGrpSpPr>
        <p:grpSpPr>
          <a:xfrm>
            <a:off x="4474646" y="1287735"/>
            <a:ext cx="4393138" cy="4257053"/>
            <a:chOff x="1499178" y="851616"/>
            <a:chExt cx="6013751" cy="5827465"/>
          </a:xfrm>
        </p:grpSpPr>
        <p:grpSp>
          <p:nvGrpSpPr>
            <p:cNvPr id="3" name="Group 79"/>
            <p:cNvGrpSpPr/>
            <p:nvPr/>
          </p:nvGrpSpPr>
          <p:grpSpPr>
            <a:xfrm>
              <a:off x="1499178" y="851616"/>
              <a:ext cx="6013751" cy="5827465"/>
              <a:chOff x="1499178" y="851616"/>
              <a:chExt cx="6013751" cy="5827465"/>
            </a:xfrm>
          </p:grpSpPr>
          <p:grpSp>
            <p:nvGrpSpPr>
              <p:cNvPr id="21" name="Group 32"/>
              <p:cNvGrpSpPr/>
              <p:nvPr/>
            </p:nvGrpSpPr>
            <p:grpSpPr>
              <a:xfrm rot="8676806">
                <a:off x="3197738" y="4175117"/>
                <a:ext cx="2895482" cy="2503964"/>
                <a:chOff x="4106620" y="927557"/>
                <a:chExt cx="2895482" cy="2503964"/>
              </a:xfrm>
              <a:solidFill>
                <a:srgbClr val="FF0000"/>
              </a:solidFill>
            </p:grpSpPr>
            <p:sp>
              <p:nvSpPr>
                <p:cNvPr id="49"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0"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1"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2"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2" name="Group 28"/>
              <p:cNvGrpSpPr/>
              <p:nvPr/>
            </p:nvGrpSpPr>
            <p:grpSpPr>
              <a:xfrm>
                <a:off x="4123245" y="960807"/>
                <a:ext cx="2895482" cy="2503964"/>
                <a:chOff x="4106620" y="927557"/>
                <a:chExt cx="2895482" cy="2503964"/>
              </a:xfrm>
              <a:solidFill>
                <a:schemeClr val="accent4"/>
              </a:solidFill>
            </p:grpSpPr>
            <p:sp>
              <p:nvSpPr>
                <p:cNvPr id="45"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6"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7"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8"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8" name="Group 29"/>
              <p:cNvGrpSpPr/>
              <p:nvPr/>
            </p:nvGrpSpPr>
            <p:grpSpPr>
              <a:xfrm rot="12992623">
                <a:off x="1499178" y="2991793"/>
                <a:ext cx="2895482" cy="2503964"/>
                <a:chOff x="4106620" y="927557"/>
                <a:chExt cx="2895482" cy="2503964"/>
              </a:xfrm>
            </p:grpSpPr>
            <p:sp>
              <p:nvSpPr>
                <p:cNvPr id="41"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2"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3"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4"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9" name="Group 37"/>
              <p:cNvGrpSpPr/>
              <p:nvPr/>
            </p:nvGrpSpPr>
            <p:grpSpPr>
              <a:xfrm rot="4294792">
                <a:off x="4813206" y="2881051"/>
                <a:ext cx="2895482" cy="2503964"/>
                <a:chOff x="4106620" y="927557"/>
                <a:chExt cx="2895482" cy="2503964"/>
              </a:xfrm>
              <a:solidFill>
                <a:srgbClr val="CC3399"/>
              </a:solidFill>
            </p:grpSpPr>
            <p:sp>
              <p:nvSpPr>
                <p:cNvPr id="37"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8"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9"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0"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0" name="Group 42"/>
              <p:cNvGrpSpPr/>
              <p:nvPr/>
            </p:nvGrpSpPr>
            <p:grpSpPr>
              <a:xfrm rot="17305959">
                <a:off x="2064430" y="1047375"/>
                <a:ext cx="2895482" cy="2503964"/>
                <a:chOff x="4106620" y="927557"/>
                <a:chExt cx="2895482" cy="2503964"/>
              </a:xfrm>
              <a:solidFill>
                <a:srgbClr val="FF33CC"/>
              </a:solidFill>
            </p:grpSpPr>
            <p:sp>
              <p:nvSpPr>
                <p:cNvPr id="33"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4"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5"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6"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sp>
          <p:nvSpPr>
            <p:cNvPr id="23" name="TextBox 22">
              <a:extLst>
                <a:ext uri="{FF2B5EF4-FFF2-40B4-BE49-F238E27FC236}">
                  <a16:creationId xmlns:a16="http://schemas.microsoft.com/office/drawing/2014/main" xmlns="" id="{7BEBF2C2-BC6A-4E4B-BA42-08E0016198E1}"/>
                </a:ext>
              </a:extLst>
            </p:cNvPr>
            <p:cNvSpPr txBox="1"/>
            <p:nvPr/>
          </p:nvSpPr>
          <p:spPr>
            <a:xfrm rot="2130107">
              <a:off x="4866963" y="1338005"/>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tràng pháo tay </a:t>
              </a:r>
              <a:endParaRPr lang="en-US" b="1" dirty="0">
                <a:latin typeface="Arial" pitchFamily="34" charset="0"/>
                <a:cs typeface="Arial" pitchFamily="34" charset="0"/>
              </a:endParaRPr>
            </a:p>
          </p:txBody>
        </p:sp>
        <p:sp>
          <p:nvSpPr>
            <p:cNvPr id="24" name="TextBox 23">
              <a:extLst>
                <a:ext uri="{FF2B5EF4-FFF2-40B4-BE49-F238E27FC236}">
                  <a16:creationId xmlns:a16="http://schemas.microsoft.com/office/drawing/2014/main" xmlns="" id="{7BEBF2C2-BC6A-4E4B-BA42-08E0016198E1}"/>
                </a:ext>
              </a:extLst>
            </p:cNvPr>
            <p:cNvSpPr txBox="1"/>
            <p:nvPr/>
          </p:nvSpPr>
          <p:spPr>
            <a:xfrm rot="19280519">
              <a:off x="2791557" y="1923042"/>
              <a:ext cx="1284980" cy="884760"/>
            </a:xfrm>
            <a:prstGeom prst="rect">
              <a:avLst/>
            </a:prstGeom>
            <a:noFill/>
          </p:spPr>
          <p:txBody>
            <a:bodyPr wrap="square" rtlCol="0">
              <a:spAutoFit/>
            </a:bodyPr>
            <a:lstStyle/>
            <a:p>
              <a:pPr algn="ctr"/>
              <a:r>
                <a:rPr lang="en-US" b="1" dirty="0" smtClean="0">
                  <a:latin typeface="Arial" pitchFamily="34" charset="0"/>
                  <a:cs typeface="Arial" pitchFamily="34" charset="0"/>
                </a:rPr>
                <a:t>1 cây kẹo</a:t>
              </a:r>
            </a:p>
          </p:txBody>
        </p:sp>
        <p:sp>
          <p:nvSpPr>
            <p:cNvPr id="25" name="TextBox 24">
              <a:extLst>
                <a:ext uri="{FF2B5EF4-FFF2-40B4-BE49-F238E27FC236}">
                  <a16:creationId xmlns:a16="http://schemas.microsoft.com/office/drawing/2014/main" xmlns="" id="{7BEBF2C2-BC6A-4E4B-BA42-08E0016198E1}"/>
                </a:ext>
              </a:extLst>
            </p:cNvPr>
            <p:cNvSpPr txBox="1"/>
            <p:nvPr/>
          </p:nvSpPr>
          <p:spPr>
            <a:xfrm rot="6317929">
              <a:off x="5374621" y="32109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trả lời thêm 1 câu hỏi</a:t>
              </a:r>
              <a:endParaRPr lang="en-US" b="1" dirty="0">
                <a:latin typeface="Arial" pitchFamily="34" charset="0"/>
                <a:cs typeface="Arial" pitchFamily="34" charset="0"/>
              </a:endParaRPr>
            </a:p>
          </p:txBody>
        </p:sp>
        <p:sp>
          <p:nvSpPr>
            <p:cNvPr id="26" name="TextBox 25">
              <a:extLst>
                <a:ext uri="{FF2B5EF4-FFF2-40B4-BE49-F238E27FC236}">
                  <a16:creationId xmlns:a16="http://schemas.microsoft.com/office/drawing/2014/main" xmlns="" id="{7BEBF2C2-BC6A-4E4B-BA42-08E0016198E1}"/>
                </a:ext>
              </a:extLst>
            </p:cNvPr>
            <p:cNvSpPr txBox="1"/>
            <p:nvPr/>
          </p:nvSpPr>
          <p:spPr>
            <a:xfrm rot="15010375">
              <a:off x="2202398" y="3702826"/>
              <a:ext cx="1697195" cy="1263943"/>
            </a:xfrm>
            <a:prstGeom prst="rect">
              <a:avLst/>
            </a:prstGeom>
            <a:noFill/>
          </p:spPr>
          <p:txBody>
            <a:bodyPr wrap="square" rtlCol="0">
              <a:spAutoFit/>
            </a:bodyPr>
            <a:lstStyle/>
            <a:p>
              <a:pPr algn="ctr"/>
              <a:r>
                <a:rPr lang="en-US" b="1" dirty="0" smtClean="0">
                  <a:latin typeface="Arial" pitchFamily="34" charset="0"/>
                  <a:cs typeface="Arial" pitchFamily="34" charset="0"/>
                </a:rPr>
                <a:t>chúc bạn may mắn lần sau</a:t>
              </a:r>
              <a:endParaRPr lang="en-US" b="1" dirty="0">
                <a:latin typeface="Arial" pitchFamily="34" charset="0"/>
                <a:cs typeface="Arial" pitchFamily="34" charset="0"/>
              </a:endParaRPr>
            </a:p>
          </p:txBody>
        </p:sp>
        <p:sp>
          <p:nvSpPr>
            <p:cNvPr id="27" name="TextBox 26">
              <a:extLst>
                <a:ext uri="{FF2B5EF4-FFF2-40B4-BE49-F238E27FC236}">
                  <a16:creationId xmlns:a16="http://schemas.microsoft.com/office/drawing/2014/main" xmlns="" id="{7BEBF2C2-BC6A-4E4B-BA42-08E0016198E1}"/>
                </a:ext>
              </a:extLst>
            </p:cNvPr>
            <p:cNvSpPr txBox="1"/>
            <p:nvPr/>
          </p:nvSpPr>
          <p:spPr>
            <a:xfrm rot="9754394">
              <a:off x="4127046" y="43572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phần quà đặc biệt</a:t>
              </a:r>
              <a:endParaRPr lang="en-US" b="1" dirty="0">
                <a:latin typeface="Arial" pitchFamily="34" charset="0"/>
                <a:cs typeface="Arial" pitchFamily="34" charset="0"/>
              </a:endParaRPr>
            </a:p>
          </p:txBody>
        </p:sp>
      </p:grpSp>
      <p:sp>
        <p:nvSpPr>
          <p:cNvPr id="53" name="Oval 52">
            <a:extLst>
              <a:ext uri="{FF2B5EF4-FFF2-40B4-BE49-F238E27FC236}">
                <a16:creationId xmlns:a16="http://schemas.microsoft.com/office/drawing/2014/main" xmlns="" id="{15A3A460-81CF-41C4-9C26-F68BDE996993}"/>
              </a:ext>
            </a:extLst>
          </p:cNvPr>
          <p:cNvSpPr/>
          <p:nvPr/>
        </p:nvSpPr>
        <p:spPr>
          <a:xfrm>
            <a:off x="6562074" y="3169208"/>
            <a:ext cx="296079" cy="296079"/>
          </a:xfrm>
          <a:prstGeom prst="ellipse">
            <a:avLst/>
          </a:prstGeom>
          <a:gradFill flip="none" rotWithShape="1">
            <a:gsLst>
              <a:gs pos="51000">
                <a:srgbClr val="CAAA4A"/>
              </a:gs>
              <a:gs pos="3000">
                <a:schemeClr val="accent4">
                  <a:lumMod val="40000"/>
                  <a:lumOff val="60000"/>
                </a:schemeClr>
              </a:gs>
              <a:gs pos="100000">
                <a:schemeClr val="accent4">
                  <a:lumMod val="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dkEdge">
            <a:bevelT w="228600" h="381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63"/>
          <p:cNvGrpSpPr/>
          <p:nvPr/>
        </p:nvGrpSpPr>
        <p:grpSpPr>
          <a:xfrm>
            <a:off x="6461512" y="642918"/>
            <a:ext cx="385086" cy="857256"/>
            <a:chOff x="1543708" y="1571612"/>
            <a:chExt cx="385086" cy="857256"/>
          </a:xfrm>
        </p:grpSpPr>
        <p:sp>
          <p:nvSpPr>
            <p:cNvPr id="62" name="Down Arrow 61"/>
            <p:cNvSpPr/>
            <p:nvPr/>
          </p:nvSpPr>
          <p:spPr>
            <a:xfrm>
              <a:off x="1543708" y="1714488"/>
              <a:ext cx="385086" cy="714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614014" y="1571612"/>
              <a:ext cx="214314"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7"/>
          <p:cNvGrpSpPr/>
          <p:nvPr/>
        </p:nvGrpSpPr>
        <p:grpSpPr>
          <a:xfrm>
            <a:off x="0" y="14490"/>
            <a:ext cx="9144000" cy="714380"/>
            <a:chOff x="0" y="14490"/>
            <a:chExt cx="9144000" cy="714380"/>
          </a:xfrm>
        </p:grpSpPr>
        <p:sp>
          <p:nvSpPr>
            <p:cNvPr id="69" name="Up Ribbon 68"/>
            <p:cNvSpPr/>
            <p:nvPr/>
          </p:nvSpPr>
          <p:spPr>
            <a:xfrm>
              <a:off x="0" y="14490"/>
              <a:ext cx="9144000" cy="71438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2428860" y="14490"/>
              <a:ext cx="428628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C000"/>
                  </a:solidFill>
                  <a:effectLst>
                    <a:outerShdw blurRad="50800" dist="39000" dir="5460000" algn="tl">
                      <a:srgbClr val="000000">
                        <a:alpha val="38000"/>
                      </a:srgbClr>
                    </a:outerShdw>
                  </a:effectLst>
                </a:rPr>
                <a:t>VÒNG QUAY MAY MẮN</a:t>
              </a:r>
              <a:endParaRPr lang="en-US" sz="3200" b="1" cap="none" spc="0" dirty="0">
                <a:ln w="11430"/>
                <a:solidFill>
                  <a:srgbClr val="FFC000"/>
                </a:solidFill>
                <a:effectLst>
                  <a:outerShdw blurRad="50800" dist="39000" dir="5460000" algn="tl">
                    <a:srgbClr val="000000">
                      <a:alpha val="38000"/>
                    </a:srgbClr>
                  </a:outerShdw>
                </a:effectLst>
              </a:endParaRPr>
            </a:p>
          </p:txBody>
        </p:sp>
      </p:grpSp>
      <p:sp>
        <p:nvSpPr>
          <p:cNvPr id="74" name="Vertical Scroll 73"/>
          <p:cNvSpPr/>
          <p:nvPr/>
        </p:nvSpPr>
        <p:spPr>
          <a:xfrm>
            <a:off x="-71470" y="785794"/>
            <a:ext cx="4572032" cy="578645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500034" y="1500174"/>
            <a:ext cx="3429024" cy="3862596"/>
          </a:xfrm>
          <a:prstGeom prst="rect">
            <a:avLst/>
          </a:prstGeom>
          <a:noFill/>
        </p:spPr>
        <p:txBody>
          <a:bodyPr wrap="square" rtlCol="0">
            <a:spAutoFit/>
          </a:bodyPr>
          <a:lstStyle/>
          <a:p>
            <a:pPr>
              <a:spcBef>
                <a:spcPts val="600"/>
              </a:spcBef>
            </a:pPr>
            <a:r>
              <a:rPr lang="pt-BR" sz="2000" b="1" i="1" dirty="0" smtClean="0">
                <a:latin typeface="Arial" pitchFamily="34" charset="0"/>
                <a:cs typeface="Arial" pitchFamily="34" charset="0"/>
              </a:rPr>
              <a:t>Câu 6. Vật nào sau đây phát ra âm nghe trầm nhất?</a:t>
            </a:r>
            <a:endParaRPr lang="en-US" sz="2000" dirty="0" smtClean="0">
              <a:latin typeface="Arial" pitchFamily="34" charset="0"/>
              <a:cs typeface="Arial" pitchFamily="34" charset="0"/>
            </a:endParaRPr>
          </a:p>
          <a:p>
            <a:pPr marL="457200" indent="-457200">
              <a:spcBef>
                <a:spcPts val="600"/>
              </a:spcBef>
              <a:buAutoNum type="alphaUcPeriod"/>
            </a:pPr>
            <a:r>
              <a:rPr lang="pt-BR" sz="2000" dirty="0" smtClean="0">
                <a:latin typeface="Arial" pitchFamily="34" charset="0"/>
                <a:cs typeface="Arial" pitchFamily="34" charset="0"/>
              </a:rPr>
              <a:t>Vật dao động 200 lần trong 1 giây.	</a:t>
            </a:r>
          </a:p>
          <a:p>
            <a:pPr marL="457200" indent="-457200">
              <a:spcBef>
                <a:spcPts val="600"/>
              </a:spcBef>
            </a:pPr>
            <a:r>
              <a:rPr lang="pt-BR" sz="2000" dirty="0" smtClean="0">
                <a:latin typeface="Arial" pitchFamily="34" charset="0"/>
                <a:cs typeface="Arial" pitchFamily="34" charset="0"/>
              </a:rPr>
              <a:t>	</a:t>
            </a:r>
            <a:endParaRPr lang="en-US" sz="2000" dirty="0" smtClean="0">
              <a:latin typeface="Arial" pitchFamily="34" charset="0"/>
              <a:cs typeface="Arial" pitchFamily="34" charset="0"/>
            </a:endParaRPr>
          </a:p>
          <a:p>
            <a:pPr>
              <a:spcBef>
                <a:spcPts val="600"/>
              </a:spcBef>
            </a:pPr>
            <a:endParaRPr lang="pt-BR" sz="2000" dirty="0" smtClean="0">
              <a:latin typeface="Arial" pitchFamily="34" charset="0"/>
              <a:cs typeface="Arial" pitchFamily="34" charset="0"/>
            </a:endParaRPr>
          </a:p>
          <a:p>
            <a:pPr>
              <a:spcBef>
                <a:spcPts val="600"/>
              </a:spcBef>
            </a:pPr>
            <a:r>
              <a:rPr lang="pt-BR" sz="2000" dirty="0" smtClean="0">
                <a:latin typeface="Arial" pitchFamily="34" charset="0"/>
                <a:cs typeface="Arial" pitchFamily="34" charset="0"/>
              </a:rPr>
              <a:t>C. Vật dao động 6000 lần trong 1 phút.		</a:t>
            </a:r>
            <a:endParaRPr lang="en-US" sz="2000" dirty="0" smtClean="0">
              <a:latin typeface="Arial" pitchFamily="34" charset="0"/>
              <a:cs typeface="Arial" pitchFamily="34" charset="0"/>
            </a:endParaRPr>
          </a:p>
          <a:p>
            <a:pPr>
              <a:spcBef>
                <a:spcPts val="600"/>
              </a:spcBef>
            </a:pPr>
            <a:r>
              <a:rPr lang="pt-BR" sz="2000" dirty="0" smtClean="0">
                <a:latin typeface="Arial" pitchFamily="34" charset="0"/>
                <a:cs typeface="Arial" pitchFamily="34" charset="0"/>
              </a:rPr>
              <a:t>D. Vật dao động 6 lần trong 0,02 giây.</a:t>
            </a:r>
            <a:endParaRPr lang="en-US" sz="2000" dirty="0">
              <a:latin typeface="Arial" pitchFamily="34" charset="0"/>
              <a:cs typeface="Arial" pitchFamily="34" charset="0"/>
            </a:endParaRPr>
          </a:p>
        </p:txBody>
      </p:sp>
      <p:sp>
        <p:nvSpPr>
          <p:cNvPr id="78" name="TextBox 77"/>
          <p:cNvSpPr txBox="1"/>
          <p:nvPr/>
        </p:nvSpPr>
        <p:spPr>
          <a:xfrm>
            <a:off x="500034" y="3221180"/>
            <a:ext cx="3429024" cy="707886"/>
          </a:xfrm>
          <a:prstGeom prst="rect">
            <a:avLst/>
          </a:prstGeom>
          <a:noFill/>
        </p:spPr>
        <p:txBody>
          <a:bodyPr wrap="square" rtlCol="0">
            <a:spAutoFit/>
          </a:bodyPr>
          <a:lstStyle/>
          <a:p>
            <a:pPr>
              <a:spcBef>
                <a:spcPts val="600"/>
              </a:spcBef>
            </a:pPr>
            <a:r>
              <a:rPr lang="pt-BR" sz="2000" dirty="0" smtClean="0">
                <a:latin typeface="Arial" pitchFamily="34" charset="0"/>
                <a:cs typeface="Arial" pitchFamily="34" charset="0"/>
              </a:rPr>
              <a:t>B. Vật dao động 160 lần trong 0,5 giây.</a:t>
            </a:r>
            <a:endParaRPr lang="en-US" sz="2000" dirty="0" smtClean="0">
              <a:latin typeface="Arial" pitchFamily="34" charset="0"/>
              <a:cs typeface="Arial" pitchFamily="34" charset="0"/>
            </a:endParaRPr>
          </a:p>
        </p:txBody>
      </p:sp>
      <p:sp>
        <p:nvSpPr>
          <p:cNvPr id="61" name="Right Arrow 60">
            <a:hlinkClick r:id="rId2" action="ppaction://hlinksldjump"/>
          </p:cNvPr>
          <p:cNvSpPr/>
          <p:nvPr/>
        </p:nvSpPr>
        <p:spPr>
          <a:xfrm>
            <a:off x="8072462" y="6286520"/>
            <a:ext cx="1071538" cy="57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16"/>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17"/>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18"/>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5"/>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6"/>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7"/>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8"/>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9"/>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10"/>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11"/>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12"/>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grpId="0" nodeType="withEffect">
                                  <p:stCondLst>
                                    <p:cond delay="0"/>
                                  </p:stCondLst>
                                  <p:childTnLst>
                                    <p:anim calcmode="discrete" valueType="str">
                                      <p:cBhvr>
                                        <p:cTn id="30" dur="750" fill="hold"/>
                                        <p:tgtEl>
                                          <p:spTgt spid="13"/>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0" nodeType="withEffect">
                                  <p:stCondLst>
                                    <p:cond delay="0"/>
                                  </p:stCondLst>
                                  <p:childTnLst>
                                    <p:anim calcmode="discrete" valueType="str">
                                      <p:cBhvr>
                                        <p:cTn id="32" dur="750" fill="hold"/>
                                        <p:tgtEl>
                                          <p:spTgt spid="14"/>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0" nodeType="withEffect">
                                  <p:stCondLst>
                                    <p:cond delay="0"/>
                                  </p:stCondLst>
                                  <p:childTnLst>
                                    <p:anim calcmode="discrete" valueType="str">
                                      <p:cBhvr>
                                        <p:cTn id="34" dur="750" fill="hold"/>
                                        <p:tgtEl>
                                          <p:spTgt spid="19"/>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0" nodeType="withEffect">
                                  <p:stCondLst>
                                    <p:cond delay="0"/>
                                  </p:stCondLst>
                                  <p:childTnLst>
                                    <p:anim calcmode="discrete" valueType="str">
                                      <p:cBhvr>
                                        <p:cTn id="36" dur="750" fill="hold"/>
                                        <p:tgtEl>
                                          <p:spTgt spid="20"/>
                                        </p:tgtEl>
                                        <p:attrNameLst>
                                          <p:attrName>style.visibility</p:attrName>
                                        </p:attrNameLst>
                                      </p:cBhvr>
                                      <p:tavLst>
                                        <p:tav tm="0">
                                          <p:val>
                                            <p:strVal val="hidden"/>
                                          </p:val>
                                        </p:tav>
                                        <p:tav tm="50000">
                                          <p:val>
                                            <p:strVal val="visible"/>
                                          </p:val>
                                        </p:tav>
                                      </p:tavLst>
                                    </p:anim>
                                  </p:childTnLst>
                                </p:cTn>
                              </p:par>
                              <p:par>
                                <p:cTn id="37" presetID="22" presetClass="entr" presetSubtype="1"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up)">
                                      <p:cBhvr>
                                        <p:cTn id="39" dur="500"/>
                                        <p:tgtEl>
                                          <p:spTgt spid="7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up)">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repeatCount="indefinite" fill="hold" grpId="1" nodeType="clickEffect">
                                  <p:stCondLst>
                                    <p:cond delay="0"/>
                                  </p:stCondLst>
                                  <p:childTnLst>
                                    <p:animClr clrSpc="rgb" dir="cw">
                                      <p:cBhvr override="childStyle">
                                        <p:cTn id="46" dur="500" fill="hold"/>
                                        <p:tgtEl>
                                          <p:spTgt spid="78"/>
                                        </p:tgtEl>
                                        <p:attrNameLst>
                                          <p:attrName>style.color</p:attrName>
                                        </p:attrNameLst>
                                      </p:cBhvr>
                                      <p:to>
                                        <a:schemeClr val="bg1"/>
                                      </p:to>
                                    </p:animClr>
                                  </p:childTnLst>
                                </p:cTn>
                              </p:par>
                            </p:childTnLst>
                          </p:cTn>
                        </p:par>
                      </p:childTnLst>
                    </p:cTn>
                  </p:par>
                  <p:par>
                    <p:cTn id="47" fill="hold">
                      <p:stCondLst>
                        <p:cond delay="indefinite"/>
                      </p:stCondLst>
                      <p:childTnLst>
                        <p:par>
                          <p:cTn id="48" fill="hold">
                            <p:stCondLst>
                              <p:cond delay="0"/>
                            </p:stCondLst>
                            <p:childTnLst>
                              <p:par>
                                <p:cTn id="49" presetID="8" presetClass="emph" presetSubtype="0" repeatCount="indefinite" fill="hold" nodeType="clickEffect">
                                  <p:stCondLst>
                                    <p:cond delay="0"/>
                                  </p:stCondLst>
                                  <p:endCondLst>
                                    <p:cond evt="onNext" delay="0">
                                      <p:tgtEl>
                                        <p:sldTgt/>
                                      </p:tgtEl>
                                    </p:cond>
                                  </p:endCondLst>
                                  <p:childTnLst>
                                    <p:animRot by="21600000">
                                      <p:cBhvr>
                                        <p:cTn id="50" dur="500" fill="hold"/>
                                        <p:tgtEl>
                                          <p:spTgt spid="2"/>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77" grpId="0"/>
      <p:bldP spid="78" grpId="0"/>
      <p:bldP spid="78"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le: Hollow 47">
            <a:extLst>
              <a:ext uri="{FF2B5EF4-FFF2-40B4-BE49-F238E27FC236}">
                <a16:creationId xmlns:a16="http://schemas.microsoft.com/office/drawing/2014/main" xmlns="" id="{E3D54819-135B-4400-85C7-559DC274E5D1}"/>
              </a:ext>
            </a:extLst>
          </p:cNvPr>
          <p:cNvSpPr/>
          <p:nvPr/>
        </p:nvSpPr>
        <p:spPr>
          <a:xfrm>
            <a:off x="4357686" y="959122"/>
            <a:ext cx="4734559" cy="4755894"/>
          </a:xfrm>
          <a:prstGeom prst="donut">
            <a:avLst>
              <a:gd name="adj" fmla="val 8303"/>
            </a:avLst>
          </a:prstGeom>
          <a:gradFill>
            <a:gsLst>
              <a:gs pos="23000">
                <a:srgbClr val="CAAA4A"/>
              </a:gs>
              <a:gs pos="3000">
                <a:schemeClr val="accent4">
                  <a:lumMod val="40000"/>
                  <a:lumOff val="60000"/>
                </a:schemeClr>
              </a:gs>
              <a:gs pos="100000">
                <a:schemeClr val="accent4">
                  <a:lumMod val="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xmlns="" id="{4BFA545F-BDFB-4F21-B9C4-52A5C51CA17C}"/>
              </a:ext>
            </a:extLst>
          </p:cNvPr>
          <p:cNvSpPr/>
          <p:nvPr/>
        </p:nvSpPr>
        <p:spPr>
          <a:xfrm>
            <a:off x="7495218" y="523928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18BD2B7B-9CDD-4F99-93AF-0BA245AE20E8}"/>
              </a:ext>
            </a:extLst>
          </p:cNvPr>
          <p:cNvSpPr/>
          <p:nvPr/>
        </p:nvSpPr>
        <p:spPr>
          <a:xfrm>
            <a:off x="5143351" y="4816922"/>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39B5CD56-4E24-4684-93D5-7A564DD14FE2}"/>
              </a:ext>
            </a:extLst>
          </p:cNvPr>
          <p:cNvSpPr/>
          <p:nvPr/>
        </p:nvSpPr>
        <p:spPr>
          <a:xfrm>
            <a:off x="6732487" y="541767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BAF5C720-9577-4A59-A89B-458DDB75E108}"/>
              </a:ext>
            </a:extLst>
          </p:cNvPr>
          <p:cNvSpPr/>
          <p:nvPr/>
        </p:nvSpPr>
        <p:spPr>
          <a:xfrm>
            <a:off x="5944937" y="531177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5C631C5B-944B-4197-979C-234FEF1C33F0}"/>
              </a:ext>
            </a:extLst>
          </p:cNvPr>
          <p:cNvSpPr/>
          <p:nvPr/>
        </p:nvSpPr>
        <p:spPr>
          <a:xfrm>
            <a:off x="8077296" y="4846774"/>
            <a:ext cx="186410" cy="18641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0081475A-370A-4CFA-889D-2813E0F43537}"/>
              </a:ext>
            </a:extLst>
          </p:cNvPr>
          <p:cNvSpPr/>
          <p:nvPr/>
        </p:nvSpPr>
        <p:spPr>
          <a:xfrm>
            <a:off x="4665552" y="4192065"/>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17EA30E2-A428-4FB3-A9A7-38230E70AD2A}"/>
              </a:ext>
            </a:extLst>
          </p:cNvPr>
          <p:cNvSpPr/>
          <p:nvPr/>
        </p:nvSpPr>
        <p:spPr>
          <a:xfrm>
            <a:off x="4627634" y="2506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ABB266B3-B9F1-47D3-8A9F-E8B1EE3A7091}"/>
              </a:ext>
            </a:extLst>
          </p:cNvPr>
          <p:cNvSpPr/>
          <p:nvPr/>
        </p:nvSpPr>
        <p:spPr>
          <a:xfrm>
            <a:off x="8681529" y="2508720"/>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F7BBB5D7-BB9A-4E3B-AC60-0614BD6522F7}"/>
              </a:ext>
            </a:extLst>
          </p:cNvPr>
          <p:cNvSpPr/>
          <p:nvPr/>
        </p:nvSpPr>
        <p:spPr>
          <a:xfrm>
            <a:off x="5048214" y="183102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50E80B4C-10A7-456B-8002-3E53F01556ED}"/>
              </a:ext>
            </a:extLst>
          </p:cNvPr>
          <p:cNvSpPr/>
          <p:nvPr/>
        </p:nvSpPr>
        <p:spPr>
          <a:xfrm>
            <a:off x="5622879" y="1330667"/>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82BA3D3E-54DB-4866-B06C-F2E510C4729F}"/>
              </a:ext>
            </a:extLst>
          </p:cNvPr>
          <p:cNvSpPr/>
          <p:nvPr/>
        </p:nvSpPr>
        <p:spPr>
          <a:xfrm>
            <a:off x="6536514" y="1088003"/>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89611AB5-830C-4D07-92A2-7DD13EB3B1F7}"/>
              </a:ext>
            </a:extLst>
          </p:cNvPr>
          <p:cNvSpPr/>
          <p:nvPr/>
        </p:nvSpPr>
        <p:spPr>
          <a:xfrm>
            <a:off x="7400415" y="123759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74C118DD-652B-4BB1-B6FF-F2EB8FD94DCF}"/>
              </a:ext>
            </a:extLst>
          </p:cNvPr>
          <p:cNvSpPr/>
          <p:nvPr/>
        </p:nvSpPr>
        <p:spPr>
          <a:xfrm>
            <a:off x="8198323" y="177070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49917499-75F4-4FFB-8BCF-C6AC78C62AF4}"/>
              </a:ext>
            </a:extLst>
          </p:cNvPr>
          <p:cNvSpPr/>
          <p:nvPr/>
        </p:nvSpPr>
        <p:spPr>
          <a:xfrm>
            <a:off x="8783290" y="3335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1F986433-E308-421C-A6C2-9A895BC1815F}"/>
              </a:ext>
            </a:extLst>
          </p:cNvPr>
          <p:cNvSpPr/>
          <p:nvPr/>
        </p:nvSpPr>
        <p:spPr>
          <a:xfrm>
            <a:off x="4503848" y="3338808"/>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E0E8CDA8-3A3C-443E-9C1C-4B9175D30A5D}"/>
              </a:ext>
            </a:extLst>
          </p:cNvPr>
          <p:cNvSpPr/>
          <p:nvPr/>
        </p:nvSpPr>
        <p:spPr>
          <a:xfrm>
            <a:off x="8601899" y="415438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1"/>
          <p:cNvGrpSpPr/>
          <p:nvPr/>
        </p:nvGrpSpPr>
        <p:grpSpPr>
          <a:xfrm>
            <a:off x="4474646" y="1287735"/>
            <a:ext cx="4393138" cy="4257053"/>
            <a:chOff x="1499178" y="851616"/>
            <a:chExt cx="6013751" cy="5827465"/>
          </a:xfrm>
        </p:grpSpPr>
        <p:grpSp>
          <p:nvGrpSpPr>
            <p:cNvPr id="3" name="Group 79"/>
            <p:cNvGrpSpPr/>
            <p:nvPr/>
          </p:nvGrpSpPr>
          <p:grpSpPr>
            <a:xfrm>
              <a:off x="1499178" y="851616"/>
              <a:ext cx="6013751" cy="5827465"/>
              <a:chOff x="1499178" y="851616"/>
              <a:chExt cx="6013751" cy="5827465"/>
            </a:xfrm>
          </p:grpSpPr>
          <p:grpSp>
            <p:nvGrpSpPr>
              <p:cNvPr id="21" name="Group 32"/>
              <p:cNvGrpSpPr/>
              <p:nvPr/>
            </p:nvGrpSpPr>
            <p:grpSpPr>
              <a:xfrm rot="8676806">
                <a:off x="3197738" y="4175117"/>
                <a:ext cx="2895482" cy="2503964"/>
                <a:chOff x="4106620" y="927557"/>
                <a:chExt cx="2895482" cy="2503964"/>
              </a:xfrm>
              <a:solidFill>
                <a:srgbClr val="FF0000"/>
              </a:solidFill>
            </p:grpSpPr>
            <p:sp>
              <p:nvSpPr>
                <p:cNvPr id="49"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0"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1"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2"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2" name="Group 28"/>
              <p:cNvGrpSpPr/>
              <p:nvPr/>
            </p:nvGrpSpPr>
            <p:grpSpPr>
              <a:xfrm>
                <a:off x="4123245" y="960807"/>
                <a:ext cx="2895482" cy="2503964"/>
                <a:chOff x="4106620" y="927557"/>
                <a:chExt cx="2895482" cy="2503964"/>
              </a:xfrm>
              <a:solidFill>
                <a:schemeClr val="accent4"/>
              </a:solidFill>
            </p:grpSpPr>
            <p:sp>
              <p:nvSpPr>
                <p:cNvPr id="45"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6"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7"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8"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8" name="Group 29"/>
              <p:cNvGrpSpPr/>
              <p:nvPr/>
            </p:nvGrpSpPr>
            <p:grpSpPr>
              <a:xfrm rot="12992623">
                <a:off x="1499178" y="2991793"/>
                <a:ext cx="2895482" cy="2503964"/>
                <a:chOff x="4106620" y="927557"/>
                <a:chExt cx="2895482" cy="2503964"/>
              </a:xfrm>
            </p:grpSpPr>
            <p:sp>
              <p:nvSpPr>
                <p:cNvPr id="41"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2"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3"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4"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9" name="Group 37"/>
              <p:cNvGrpSpPr/>
              <p:nvPr/>
            </p:nvGrpSpPr>
            <p:grpSpPr>
              <a:xfrm rot="4294792">
                <a:off x="4813206" y="2881051"/>
                <a:ext cx="2895482" cy="2503964"/>
                <a:chOff x="4106620" y="927557"/>
                <a:chExt cx="2895482" cy="2503964"/>
              </a:xfrm>
              <a:solidFill>
                <a:srgbClr val="CC3399"/>
              </a:solidFill>
            </p:grpSpPr>
            <p:sp>
              <p:nvSpPr>
                <p:cNvPr id="37"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8"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9"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0"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0" name="Group 42"/>
              <p:cNvGrpSpPr/>
              <p:nvPr/>
            </p:nvGrpSpPr>
            <p:grpSpPr>
              <a:xfrm rot="17305959">
                <a:off x="2064430" y="1047375"/>
                <a:ext cx="2895482" cy="2503964"/>
                <a:chOff x="4106620" y="927557"/>
                <a:chExt cx="2895482" cy="2503964"/>
              </a:xfrm>
              <a:solidFill>
                <a:srgbClr val="FF33CC"/>
              </a:solidFill>
            </p:grpSpPr>
            <p:sp>
              <p:nvSpPr>
                <p:cNvPr id="33"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4"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5"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6"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sp>
          <p:nvSpPr>
            <p:cNvPr id="23" name="TextBox 22">
              <a:extLst>
                <a:ext uri="{FF2B5EF4-FFF2-40B4-BE49-F238E27FC236}">
                  <a16:creationId xmlns:a16="http://schemas.microsoft.com/office/drawing/2014/main" xmlns="" id="{7BEBF2C2-BC6A-4E4B-BA42-08E0016198E1}"/>
                </a:ext>
              </a:extLst>
            </p:cNvPr>
            <p:cNvSpPr txBox="1"/>
            <p:nvPr/>
          </p:nvSpPr>
          <p:spPr>
            <a:xfrm rot="2130107">
              <a:off x="4866963" y="1338005"/>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tràng pháo tay </a:t>
              </a:r>
              <a:endParaRPr lang="en-US" b="1" dirty="0">
                <a:latin typeface="Arial" pitchFamily="34" charset="0"/>
                <a:cs typeface="Arial" pitchFamily="34" charset="0"/>
              </a:endParaRPr>
            </a:p>
          </p:txBody>
        </p:sp>
        <p:sp>
          <p:nvSpPr>
            <p:cNvPr id="24" name="TextBox 23">
              <a:extLst>
                <a:ext uri="{FF2B5EF4-FFF2-40B4-BE49-F238E27FC236}">
                  <a16:creationId xmlns:a16="http://schemas.microsoft.com/office/drawing/2014/main" xmlns="" id="{7BEBF2C2-BC6A-4E4B-BA42-08E0016198E1}"/>
                </a:ext>
              </a:extLst>
            </p:cNvPr>
            <p:cNvSpPr txBox="1"/>
            <p:nvPr/>
          </p:nvSpPr>
          <p:spPr>
            <a:xfrm rot="19280519">
              <a:off x="2791557" y="1923042"/>
              <a:ext cx="1284980" cy="884760"/>
            </a:xfrm>
            <a:prstGeom prst="rect">
              <a:avLst/>
            </a:prstGeom>
            <a:noFill/>
          </p:spPr>
          <p:txBody>
            <a:bodyPr wrap="square" rtlCol="0">
              <a:spAutoFit/>
            </a:bodyPr>
            <a:lstStyle/>
            <a:p>
              <a:pPr algn="ctr"/>
              <a:r>
                <a:rPr lang="en-US" b="1" dirty="0" smtClean="0">
                  <a:latin typeface="Arial" pitchFamily="34" charset="0"/>
                  <a:cs typeface="Arial" pitchFamily="34" charset="0"/>
                </a:rPr>
                <a:t>1 cây kẹo</a:t>
              </a:r>
            </a:p>
          </p:txBody>
        </p:sp>
        <p:sp>
          <p:nvSpPr>
            <p:cNvPr id="25" name="TextBox 24">
              <a:extLst>
                <a:ext uri="{FF2B5EF4-FFF2-40B4-BE49-F238E27FC236}">
                  <a16:creationId xmlns:a16="http://schemas.microsoft.com/office/drawing/2014/main" xmlns="" id="{7BEBF2C2-BC6A-4E4B-BA42-08E0016198E1}"/>
                </a:ext>
              </a:extLst>
            </p:cNvPr>
            <p:cNvSpPr txBox="1"/>
            <p:nvPr/>
          </p:nvSpPr>
          <p:spPr>
            <a:xfrm rot="6317929">
              <a:off x="5374621" y="32109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trả lời thêm 1 câu hỏi</a:t>
              </a:r>
              <a:endParaRPr lang="en-US" b="1" dirty="0">
                <a:latin typeface="Arial" pitchFamily="34" charset="0"/>
                <a:cs typeface="Arial" pitchFamily="34" charset="0"/>
              </a:endParaRPr>
            </a:p>
          </p:txBody>
        </p:sp>
        <p:sp>
          <p:nvSpPr>
            <p:cNvPr id="26" name="TextBox 25">
              <a:extLst>
                <a:ext uri="{FF2B5EF4-FFF2-40B4-BE49-F238E27FC236}">
                  <a16:creationId xmlns:a16="http://schemas.microsoft.com/office/drawing/2014/main" xmlns="" id="{7BEBF2C2-BC6A-4E4B-BA42-08E0016198E1}"/>
                </a:ext>
              </a:extLst>
            </p:cNvPr>
            <p:cNvSpPr txBox="1"/>
            <p:nvPr/>
          </p:nvSpPr>
          <p:spPr>
            <a:xfrm rot="15010375">
              <a:off x="2202398" y="3702826"/>
              <a:ext cx="1697195" cy="1263943"/>
            </a:xfrm>
            <a:prstGeom prst="rect">
              <a:avLst/>
            </a:prstGeom>
            <a:noFill/>
          </p:spPr>
          <p:txBody>
            <a:bodyPr wrap="square" rtlCol="0">
              <a:spAutoFit/>
            </a:bodyPr>
            <a:lstStyle/>
            <a:p>
              <a:pPr algn="ctr"/>
              <a:r>
                <a:rPr lang="en-US" b="1" dirty="0" smtClean="0">
                  <a:latin typeface="Arial" pitchFamily="34" charset="0"/>
                  <a:cs typeface="Arial" pitchFamily="34" charset="0"/>
                </a:rPr>
                <a:t>chúc bạn may mắn lần sau</a:t>
              </a:r>
              <a:endParaRPr lang="en-US" b="1" dirty="0">
                <a:latin typeface="Arial" pitchFamily="34" charset="0"/>
                <a:cs typeface="Arial" pitchFamily="34" charset="0"/>
              </a:endParaRPr>
            </a:p>
          </p:txBody>
        </p:sp>
        <p:sp>
          <p:nvSpPr>
            <p:cNvPr id="27" name="TextBox 26">
              <a:extLst>
                <a:ext uri="{FF2B5EF4-FFF2-40B4-BE49-F238E27FC236}">
                  <a16:creationId xmlns:a16="http://schemas.microsoft.com/office/drawing/2014/main" xmlns="" id="{7BEBF2C2-BC6A-4E4B-BA42-08E0016198E1}"/>
                </a:ext>
              </a:extLst>
            </p:cNvPr>
            <p:cNvSpPr txBox="1"/>
            <p:nvPr/>
          </p:nvSpPr>
          <p:spPr>
            <a:xfrm rot="9754394">
              <a:off x="4127046" y="43572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phần quà đặc biệt</a:t>
              </a:r>
              <a:endParaRPr lang="en-US" b="1" dirty="0">
                <a:latin typeface="Arial" pitchFamily="34" charset="0"/>
                <a:cs typeface="Arial" pitchFamily="34" charset="0"/>
              </a:endParaRPr>
            </a:p>
          </p:txBody>
        </p:sp>
      </p:grpSp>
      <p:sp>
        <p:nvSpPr>
          <p:cNvPr id="53" name="Oval 52">
            <a:extLst>
              <a:ext uri="{FF2B5EF4-FFF2-40B4-BE49-F238E27FC236}">
                <a16:creationId xmlns:a16="http://schemas.microsoft.com/office/drawing/2014/main" xmlns="" id="{15A3A460-81CF-41C4-9C26-F68BDE996993}"/>
              </a:ext>
            </a:extLst>
          </p:cNvPr>
          <p:cNvSpPr/>
          <p:nvPr/>
        </p:nvSpPr>
        <p:spPr>
          <a:xfrm>
            <a:off x="6562074" y="3169208"/>
            <a:ext cx="296079" cy="296079"/>
          </a:xfrm>
          <a:prstGeom prst="ellipse">
            <a:avLst/>
          </a:prstGeom>
          <a:gradFill flip="none" rotWithShape="1">
            <a:gsLst>
              <a:gs pos="51000">
                <a:srgbClr val="CAAA4A"/>
              </a:gs>
              <a:gs pos="3000">
                <a:schemeClr val="accent4">
                  <a:lumMod val="40000"/>
                  <a:lumOff val="60000"/>
                </a:schemeClr>
              </a:gs>
              <a:gs pos="100000">
                <a:schemeClr val="accent4">
                  <a:lumMod val="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dkEdge">
            <a:bevelT w="228600" h="381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63"/>
          <p:cNvGrpSpPr/>
          <p:nvPr/>
        </p:nvGrpSpPr>
        <p:grpSpPr>
          <a:xfrm>
            <a:off x="6461512" y="642918"/>
            <a:ext cx="385086" cy="857256"/>
            <a:chOff x="1543708" y="1571612"/>
            <a:chExt cx="385086" cy="857256"/>
          </a:xfrm>
        </p:grpSpPr>
        <p:sp>
          <p:nvSpPr>
            <p:cNvPr id="62" name="Down Arrow 61"/>
            <p:cNvSpPr/>
            <p:nvPr/>
          </p:nvSpPr>
          <p:spPr>
            <a:xfrm>
              <a:off x="1543708" y="1714488"/>
              <a:ext cx="385086" cy="714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614014" y="1571612"/>
              <a:ext cx="214314"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7"/>
          <p:cNvGrpSpPr/>
          <p:nvPr/>
        </p:nvGrpSpPr>
        <p:grpSpPr>
          <a:xfrm>
            <a:off x="0" y="14490"/>
            <a:ext cx="9144000" cy="714380"/>
            <a:chOff x="0" y="14490"/>
            <a:chExt cx="9144000" cy="714380"/>
          </a:xfrm>
        </p:grpSpPr>
        <p:sp>
          <p:nvSpPr>
            <p:cNvPr id="69" name="Up Ribbon 68"/>
            <p:cNvSpPr/>
            <p:nvPr/>
          </p:nvSpPr>
          <p:spPr>
            <a:xfrm>
              <a:off x="0" y="14490"/>
              <a:ext cx="9144000" cy="71438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2428860" y="14490"/>
              <a:ext cx="428628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C000"/>
                  </a:solidFill>
                  <a:effectLst>
                    <a:outerShdw blurRad="50800" dist="39000" dir="5460000" algn="tl">
                      <a:srgbClr val="000000">
                        <a:alpha val="38000"/>
                      </a:srgbClr>
                    </a:outerShdw>
                  </a:effectLst>
                </a:rPr>
                <a:t>VÒNG QUAY MAY MẮN</a:t>
              </a:r>
              <a:endParaRPr lang="en-US" sz="3200" b="1" cap="none" spc="0" dirty="0">
                <a:ln w="11430"/>
                <a:solidFill>
                  <a:srgbClr val="FFC000"/>
                </a:solidFill>
                <a:effectLst>
                  <a:outerShdw blurRad="50800" dist="39000" dir="5460000" algn="tl">
                    <a:srgbClr val="000000">
                      <a:alpha val="38000"/>
                    </a:srgbClr>
                  </a:outerShdw>
                </a:effectLst>
              </a:endParaRPr>
            </a:p>
          </p:txBody>
        </p:sp>
      </p:grpSp>
      <p:sp>
        <p:nvSpPr>
          <p:cNvPr id="74" name="Vertical Scroll 73"/>
          <p:cNvSpPr/>
          <p:nvPr/>
        </p:nvSpPr>
        <p:spPr>
          <a:xfrm>
            <a:off x="-71470" y="785794"/>
            <a:ext cx="4572032" cy="578645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500034" y="1500174"/>
            <a:ext cx="3429024" cy="3170099"/>
          </a:xfrm>
          <a:prstGeom prst="rect">
            <a:avLst/>
          </a:prstGeom>
          <a:noFill/>
        </p:spPr>
        <p:txBody>
          <a:bodyPr wrap="square" rtlCol="0">
            <a:spAutoFit/>
          </a:bodyPr>
          <a:lstStyle/>
          <a:p>
            <a:pPr>
              <a:spcBef>
                <a:spcPts val="600"/>
              </a:spcBef>
            </a:pPr>
            <a:r>
              <a:rPr lang="pt-BR" sz="2000" b="1" i="1" dirty="0" smtClean="0">
                <a:latin typeface="Arial" pitchFamily="34" charset="0"/>
                <a:cs typeface="Arial" pitchFamily="34" charset="0"/>
              </a:rPr>
              <a:t>Câu 7. </a:t>
            </a:r>
            <a:r>
              <a:rPr lang="en-US" sz="2000" b="1" i="1" dirty="0" smtClean="0">
                <a:latin typeface="Arial" pitchFamily="34" charset="0"/>
                <a:cs typeface="Arial" pitchFamily="34" charset="0"/>
              </a:rPr>
              <a:t>Một âm thoa thực hiện 512 dao động mỗi giây thì sóng âm do nó phát ra có tần số bao nhiêu?</a:t>
            </a:r>
            <a:endParaRPr lang="en-US" sz="2000" dirty="0" smtClean="0">
              <a:latin typeface="Arial" pitchFamily="34" charset="0"/>
              <a:cs typeface="Arial" pitchFamily="34" charset="0"/>
            </a:endParaRPr>
          </a:p>
          <a:p>
            <a:pPr marL="457200" indent="-457200">
              <a:spcBef>
                <a:spcPts val="600"/>
              </a:spcBef>
            </a:pPr>
            <a:r>
              <a:rPr lang="en-US" sz="2000" dirty="0" smtClean="0">
                <a:latin typeface="Arial" pitchFamily="34" charset="0"/>
                <a:cs typeface="Arial" pitchFamily="34" charset="0"/>
              </a:rPr>
              <a:t>		</a:t>
            </a:r>
          </a:p>
          <a:p>
            <a:pPr marL="457200" indent="-457200">
              <a:spcBef>
                <a:spcPts val="600"/>
              </a:spcBef>
            </a:pPr>
            <a:r>
              <a:rPr lang="en-US" sz="2000" dirty="0" smtClean="0">
                <a:latin typeface="Arial" pitchFamily="34" charset="0"/>
                <a:cs typeface="Arial" pitchFamily="34" charset="0"/>
              </a:rPr>
              <a:t>B. 8,5 Hz.		</a:t>
            </a:r>
          </a:p>
          <a:p>
            <a:pPr marL="457200" indent="-457200">
              <a:spcBef>
                <a:spcPts val="600"/>
              </a:spcBef>
            </a:pPr>
            <a:r>
              <a:rPr lang="en-US" sz="2000" dirty="0" smtClean="0">
                <a:latin typeface="Arial" pitchFamily="34" charset="0"/>
                <a:cs typeface="Arial" pitchFamily="34" charset="0"/>
              </a:rPr>
              <a:t>C. 1 024 Hz.	</a:t>
            </a:r>
          </a:p>
          <a:p>
            <a:pPr marL="457200" indent="-457200">
              <a:spcBef>
                <a:spcPts val="600"/>
              </a:spcBef>
            </a:pPr>
            <a:r>
              <a:rPr lang="en-US" sz="2000" dirty="0" smtClean="0">
                <a:latin typeface="Arial" pitchFamily="34" charset="0"/>
                <a:cs typeface="Arial" pitchFamily="34" charset="0"/>
              </a:rPr>
              <a:t>D. 256 Hz.</a:t>
            </a:r>
            <a:endParaRPr lang="en-US" sz="2000" dirty="0">
              <a:latin typeface="Arial" pitchFamily="34" charset="0"/>
              <a:cs typeface="Arial" pitchFamily="34" charset="0"/>
            </a:endParaRPr>
          </a:p>
        </p:txBody>
      </p:sp>
      <p:sp>
        <p:nvSpPr>
          <p:cNvPr id="78" name="TextBox 77"/>
          <p:cNvSpPr txBox="1"/>
          <p:nvPr/>
        </p:nvSpPr>
        <p:spPr>
          <a:xfrm>
            <a:off x="500034" y="3071810"/>
            <a:ext cx="3429024" cy="400110"/>
          </a:xfrm>
          <a:prstGeom prst="rect">
            <a:avLst/>
          </a:prstGeom>
          <a:noFill/>
        </p:spPr>
        <p:txBody>
          <a:bodyPr wrap="square" rtlCol="0">
            <a:spAutoFit/>
          </a:bodyPr>
          <a:lstStyle/>
          <a:p>
            <a:pPr>
              <a:spcBef>
                <a:spcPts val="600"/>
              </a:spcBef>
            </a:pPr>
            <a:r>
              <a:rPr lang="en-US" sz="2000" dirty="0" smtClean="0">
                <a:latin typeface="Arial" pitchFamily="34" charset="0"/>
                <a:cs typeface="Arial" pitchFamily="34" charset="0"/>
              </a:rPr>
              <a:t>A. 512 Hz.</a:t>
            </a:r>
          </a:p>
        </p:txBody>
      </p:sp>
      <p:sp>
        <p:nvSpPr>
          <p:cNvPr id="61" name="Right Arrow 60">
            <a:hlinkClick r:id="rId2" action="ppaction://hlinksldjump"/>
          </p:cNvPr>
          <p:cNvSpPr/>
          <p:nvPr/>
        </p:nvSpPr>
        <p:spPr>
          <a:xfrm>
            <a:off x="8072462" y="6286520"/>
            <a:ext cx="1071538" cy="57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16"/>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17"/>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18"/>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5"/>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6"/>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7"/>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8"/>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9"/>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10"/>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11"/>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12"/>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grpId="0" nodeType="withEffect">
                                  <p:stCondLst>
                                    <p:cond delay="0"/>
                                  </p:stCondLst>
                                  <p:childTnLst>
                                    <p:anim calcmode="discrete" valueType="str">
                                      <p:cBhvr>
                                        <p:cTn id="30" dur="750" fill="hold"/>
                                        <p:tgtEl>
                                          <p:spTgt spid="13"/>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0" nodeType="withEffect">
                                  <p:stCondLst>
                                    <p:cond delay="0"/>
                                  </p:stCondLst>
                                  <p:childTnLst>
                                    <p:anim calcmode="discrete" valueType="str">
                                      <p:cBhvr>
                                        <p:cTn id="32" dur="750" fill="hold"/>
                                        <p:tgtEl>
                                          <p:spTgt spid="14"/>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0" nodeType="withEffect">
                                  <p:stCondLst>
                                    <p:cond delay="0"/>
                                  </p:stCondLst>
                                  <p:childTnLst>
                                    <p:anim calcmode="discrete" valueType="str">
                                      <p:cBhvr>
                                        <p:cTn id="34" dur="750" fill="hold"/>
                                        <p:tgtEl>
                                          <p:spTgt spid="19"/>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0" nodeType="withEffect">
                                  <p:stCondLst>
                                    <p:cond delay="0"/>
                                  </p:stCondLst>
                                  <p:childTnLst>
                                    <p:anim calcmode="discrete" valueType="str">
                                      <p:cBhvr>
                                        <p:cTn id="36" dur="750" fill="hold"/>
                                        <p:tgtEl>
                                          <p:spTgt spid="20"/>
                                        </p:tgtEl>
                                        <p:attrNameLst>
                                          <p:attrName>style.visibility</p:attrName>
                                        </p:attrNameLst>
                                      </p:cBhvr>
                                      <p:tavLst>
                                        <p:tav tm="0">
                                          <p:val>
                                            <p:strVal val="hidden"/>
                                          </p:val>
                                        </p:tav>
                                        <p:tav tm="50000">
                                          <p:val>
                                            <p:strVal val="visible"/>
                                          </p:val>
                                        </p:tav>
                                      </p:tavLst>
                                    </p:anim>
                                  </p:childTnLst>
                                </p:cTn>
                              </p:par>
                              <p:par>
                                <p:cTn id="37" presetID="22" presetClass="entr" presetSubtype="1"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up)">
                                      <p:cBhvr>
                                        <p:cTn id="39" dur="500"/>
                                        <p:tgtEl>
                                          <p:spTgt spid="7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up)">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repeatCount="indefinite" fill="hold" grpId="1" nodeType="clickEffect">
                                  <p:stCondLst>
                                    <p:cond delay="0"/>
                                  </p:stCondLst>
                                  <p:childTnLst>
                                    <p:animClr clrSpc="rgb" dir="cw">
                                      <p:cBhvr override="childStyle">
                                        <p:cTn id="46" dur="500" fill="hold"/>
                                        <p:tgtEl>
                                          <p:spTgt spid="78"/>
                                        </p:tgtEl>
                                        <p:attrNameLst>
                                          <p:attrName>style.color</p:attrName>
                                        </p:attrNameLst>
                                      </p:cBhvr>
                                      <p:to>
                                        <a:schemeClr val="bg1"/>
                                      </p:to>
                                    </p:animClr>
                                  </p:childTnLst>
                                </p:cTn>
                              </p:par>
                            </p:childTnLst>
                          </p:cTn>
                        </p:par>
                      </p:childTnLst>
                    </p:cTn>
                  </p:par>
                  <p:par>
                    <p:cTn id="47" fill="hold">
                      <p:stCondLst>
                        <p:cond delay="indefinite"/>
                      </p:stCondLst>
                      <p:childTnLst>
                        <p:par>
                          <p:cTn id="48" fill="hold">
                            <p:stCondLst>
                              <p:cond delay="0"/>
                            </p:stCondLst>
                            <p:childTnLst>
                              <p:par>
                                <p:cTn id="49" presetID="8" presetClass="emph" presetSubtype="0" repeatCount="indefinite" fill="hold" nodeType="clickEffect">
                                  <p:stCondLst>
                                    <p:cond delay="0"/>
                                  </p:stCondLst>
                                  <p:endCondLst>
                                    <p:cond evt="onNext" delay="0">
                                      <p:tgtEl>
                                        <p:sldTgt/>
                                      </p:tgtEl>
                                    </p:cond>
                                  </p:endCondLst>
                                  <p:childTnLst>
                                    <p:animRot by="21600000">
                                      <p:cBhvr>
                                        <p:cTn id="50" dur="500" fill="hold"/>
                                        <p:tgtEl>
                                          <p:spTgt spid="2"/>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77" grpId="0"/>
      <p:bldP spid="78" grpId="0"/>
      <p:bldP spid="78"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le: Hollow 47">
            <a:extLst>
              <a:ext uri="{FF2B5EF4-FFF2-40B4-BE49-F238E27FC236}">
                <a16:creationId xmlns:a16="http://schemas.microsoft.com/office/drawing/2014/main" xmlns="" id="{E3D54819-135B-4400-85C7-559DC274E5D1}"/>
              </a:ext>
            </a:extLst>
          </p:cNvPr>
          <p:cNvSpPr/>
          <p:nvPr/>
        </p:nvSpPr>
        <p:spPr>
          <a:xfrm>
            <a:off x="4357686" y="959122"/>
            <a:ext cx="4734559" cy="4755894"/>
          </a:xfrm>
          <a:prstGeom prst="donut">
            <a:avLst>
              <a:gd name="adj" fmla="val 8303"/>
            </a:avLst>
          </a:prstGeom>
          <a:gradFill>
            <a:gsLst>
              <a:gs pos="23000">
                <a:srgbClr val="CAAA4A"/>
              </a:gs>
              <a:gs pos="3000">
                <a:schemeClr val="accent4">
                  <a:lumMod val="40000"/>
                  <a:lumOff val="60000"/>
                </a:schemeClr>
              </a:gs>
              <a:gs pos="100000">
                <a:schemeClr val="accent4">
                  <a:lumMod val="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xmlns="" id="{4BFA545F-BDFB-4F21-B9C4-52A5C51CA17C}"/>
              </a:ext>
            </a:extLst>
          </p:cNvPr>
          <p:cNvSpPr/>
          <p:nvPr/>
        </p:nvSpPr>
        <p:spPr>
          <a:xfrm>
            <a:off x="7495218" y="523928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18BD2B7B-9CDD-4F99-93AF-0BA245AE20E8}"/>
              </a:ext>
            </a:extLst>
          </p:cNvPr>
          <p:cNvSpPr/>
          <p:nvPr/>
        </p:nvSpPr>
        <p:spPr>
          <a:xfrm>
            <a:off x="5143351" y="4816922"/>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39B5CD56-4E24-4684-93D5-7A564DD14FE2}"/>
              </a:ext>
            </a:extLst>
          </p:cNvPr>
          <p:cNvSpPr/>
          <p:nvPr/>
        </p:nvSpPr>
        <p:spPr>
          <a:xfrm>
            <a:off x="6732487" y="541767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BAF5C720-9577-4A59-A89B-458DDB75E108}"/>
              </a:ext>
            </a:extLst>
          </p:cNvPr>
          <p:cNvSpPr/>
          <p:nvPr/>
        </p:nvSpPr>
        <p:spPr>
          <a:xfrm>
            <a:off x="5944937" y="531177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5C631C5B-944B-4197-979C-234FEF1C33F0}"/>
              </a:ext>
            </a:extLst>
          </p:cNvPr>
          <p:cNvSpPr/>
          <p:nvPr/>
        </p:nvSpPr>
        <p:spPr>
          <a:xfrm>
            <a:off x="8077296" y="4846774"/>
            <a:ext cx="186410" cy="18641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0081475A-370A-4CFA-889D-2813E0F43537}"/>
              </a:ext>
            </a:extLst>
          </p:cNvPr>
          <p:cNvSpPr/>
          <p:nvPr/>
        </p:nvSpPr>
        <p:spPr>
          <a:xfrm>
            <a:off x="4665552" y="4192065"/>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17EA30E2-A428-4FB3-A9A7-38230E70AD2A}"/>
              </a:ext>
            </a:extLst>
          </p:cNvPr>
          <p:cNvSpPr/>
          <p:nvPr/>
        </p:nvSpPr>
        <p:spPr>
          <a:xfrm>
            <a:off x="4627634" y="2506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ABB266B3-B9F1-47D3-8A9F-E8B1EE3A7091}"/>
              </a:ext>
            </a:extLst>
          </p:cNvPr>
          <p:cNvSpPr/>
          <p:nvPr/>
        </p:nvSpPr>
        <p:spPr>
          <a:xfrm>
            <a:off x="8681529" y="2508720"/>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F7BBB5D7-BB9A-4E3B-AC60-0614BD6522F7}"/>
              </a:ext>
            </a:extLst>
          </p:cNvPr>
          <p:cNvSpPr/>
          <p:nvPr/>
        </p:nvSpPr>
        <p:spPr>
          <a:xfrm>
            <a:off x="5048214" y="183102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50E80B4C-10A7-456B-8002-3E53F01556ED}"/>
              </a:ext>
            </a:extLst>
          </p:cNvPr>
          <p:cNvSpPr/>
          <p:nvPr/>
        </p:nvSpPr>
        <p:spPr>
          <a:xfrm>
            <a:off x="5622879" y="1330667"/>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82BA3D3E-54DB-4866-B06C-F2E510C4729F}"/>
              </a:ext>
            </a:extLst>
          </p:cNvPr>
          <p:cNvSpPr/>
          <p:nvPr/>
        </p:nvSpPr>
        <p:spPr>
          <a:xfrm>
            <a:off x="6536514" y="1088003"/>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89611AB5-830C-4D07-92A2-7DD13EB3B1F7}"/>
              </a:ext>
            </a:extLst>
          </p:cNvPr>
          <p:cNvSpPr/>
          <p:nvPr/>
        </p:nvSpPr>
        <p:spPr>
          <a:xfrm>
            <a:off x="7400415" y="123759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74C118DD-652B-4BB1-B6FF-F2EB8FD94DCF}"/>
              </a:ext>
            </a:extLst>
          </p:cNvPr>
          <p:cNvSpPr/>
          <p:nvPr/>
        </p:nvSpPr>
        <p:spPr>
          <a:xfrm>
            <a:off x="8198323" y="177070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49917499-75F4-4FFB-8BCF-C6AC78C62AF4}"/>
              </a:ext>
            </a:extLst>
          </p:cNvPr>
          <p:cNvSpPr/>
          <p:nvPr/>
        </p:nvSpPr>
        <p:spPr>
          <a:xfrm>
            <a:off x="8783290" y="3335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1F986433-E308-421C-A6C2-9A895BC1815F}"/>
              </a:ext>
            </a:extLst>
          </p:cNvPr>
          <p:cNvSpPr/>
          <p:nvPr/>
        </p:nvSpPr>
        <p:spPr>
          <a:xfrm>
            <a:off x="4503848" y="3338808"/>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E0E8CDA8-3A3C-443E-9C1C-4B9175D30A5D}"/>
              </a:ext>
            </a:extLst>
          </p:cNvPr>
          <p:cNvSpPr/>
          <p:nvPr/>
        </p:nvSpPr>
        <p:spPr>
          <a:xfrm>
            <a:off x="8601899" y="415438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1"/>
          <p:cNvGrpSpPr/>
          <p:nvPr/>
        </p:nvGrpSpPr>
        <p:grpSpPr>
          <a:xfrm>
            <a:off x="4474646" y="1287735"/>
            <a:ext cx="4393138" cy="4257053"/>
            <a:chOff x="1499178" y="851616"/>
            <a:chExt cx="6013751" cy="5827465"/>
          </a:xfrm>
        </p:grpSpPr>
        <p:grpSp>
          <p:nvGrpSpPr>
            <p:cNvPr id="3" name="Group 79"/>
            <p:cNvGrpSpPr/>
            <p:nvPr/>
          </p:nvGrpSpPr>
          <p:grpSpPr>
            <a:xfrm>
              <a:off x="1499178" y="851616"/>
              <a:ext cx="6013751" cy="5827465"/>
              <a:chOff x="1499178" y="851616"/>
              <a:chExt cx="6013751" cy="5827465"/>
            </a:xfrm>
          </p:grpSpPr>
          <p:grpSp>
            <p:nvGrpSpPr>
              <p:cNvPr id="21" name="Group 32"/>
              <p:cNvGrpSpPr/>
              <p:nvPr/>
            </p:nvGrpSpPr>
            <p:grpSpPr>
              <a:xfrm rot="8676806">
                <a:off x="3197738" y="4175117"/>
                <a:ext cx="2895482" cy="2503964"/>
                <a:chOff x="4106620" y="927557"/>
                <a:chExt cx="2895482" cy="2503964"/>
              </a:xfrm>
              <a:solidFill>
                <a:srgbClr val="FF0000"/>
              </a:solidFill>
            </p:grpSpPr>
            <p:sp>
              <p:nvSpPr>
                <p:cNvPr id="49"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0"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1"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2"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2" name="Group 28"/>
              <p:cNvGrpSpPr/>
              <p:nvPr/>
            </p:nvGrpSpPr>
            <p:grpSpPr>
              <a:xfrm>
                <a:off x="4123245" y="960807"/>
                <a:ext cx="2895482" cy="2503964"/>
                <a:chOff x="4106620" y="927557"/>
                <a:chExt cx="2895482" cy="2503964"/>
              </a:xfrm>
              <a:solidFill>
                <a:schemeClr val="accent4"/>
              </a:solidFill>
            </p:grpSpPr>
            <p:sp>
              <p:nvSpPr>
                <p:cNvPr id="45"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6"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7"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8"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8" name="Group 29"/>
              <p:cNvGrpSpPr/>
              <p:nvPr/>
            </p:nvGrpSpPr>
            <p:grpSpPr>
              <a:xfrm rot="12992623">
                <a:off x="1499178" y="2991793"/>
                <a:ext cx="2895482" cy="2503964"/>
                <a:chOff x="4106620" y="927557"/>
                <a:chExt cx="2895482" cy="2503964"/>
              </a:xfrm>
            </p:grpSpPr>
            <p:sp>
              <p:nvSpPr>
                <p:cNvPr id="41"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2"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3"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4"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9" name="Group 37"/>
              <p:cNvGrpSpPr/>
              <p:nvPr/>
            </p:nvGrpSpPr>
            <p:grpSpPr>
              <a:xfrm rot="4294792">
                <a:off x="4813206" y="2881051"/>
                <a:ext cx="2895482" cy="2503964"/>
                <a:chOff x="4106620" y="927557"/>
                <a:chExt cx="2895482" cy="2503964"/>
              </a:xfrm>
              <a:solidFill>
                <a:srgbClr val="CC3399"/>
              </a:solidFill>
            </p:grpSpPr>
            <p:sp>
              <p:nvSpPr>
                <p:cNvPr id="37"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8"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9"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0"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0" name="Group 42"/>
              <p:cNvGrpSpPr/>
              <p:nvPr/>
            </p:nvGrpSpPr>
            <p:grpSpPr>
              <a:xfrm rot="17305959">
                <a:off x="2064430" y="1047375"/>
                <a:ext cx="2895482" cy="2503964"/>
                <a:chOff x="4106620" y="927557"/>
                <a:chExt cx="2895482" cy="2503964"/>
              </a:xfrm>
              <a:solidFill>
                <a:srgbClr val="FF33CC"/>
              </a:solidFill>
            </p:grpSpPr>
            <p:sp>
              <p:nvSpPr>
                <p:cNvPr id="33"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4"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5"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6"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sp>
          <p:nvSpPr>
            <p:cNvPr id="23" name="TextBox 22">
              <a:extLst>
                <a:ext uri="{FF2B5EF4-FFF2-40B4-BE49-F238E27FC236}">
                  <a16:creationId xmlns:a16="http://schemas.microsoft.com/office/drawing/2014/main" xmlns="" id="{7BEBF2C2-BC6A-4E4B-BA42-08E0016198E1}"/>
                </a:ext>
              </a:extLst>
            </p:cNvPr>
            <p:cNvSpPr txBox="1"/>
            <p:nvPr/>
          </p:nvSpPr>
          <p:spPr>
            <a:xfrm rot="2130107">
              <a:off x="4866963" y="1338005"/>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tràng pháo tay </a:t>
              </a:r>
              <a:endParaRPr lang="en-US" b="1" dirty="0">
                <a:latin typeface="Arial" pitchFamily="34" charset="0"/>
                <a:cs typeface="Arial" pitchFamily="34" charset="0"/>
              </a:endParaRPr>
            </a:p>
          </p:txBody>
        </p:sp>
        <p:sp>
          <p:nvSpPr>
            <p:cNvPr id="24" name="TextBox 23">
              <a:extLst>
                <a:ext uri="{FF2B5EF4-FFF2-40B4-BE49-F238E27FC236}">
                  <a16:creationId xmlns:a16="http://schemas.microsoft.com/office/drawing/2014/main" xmlns="" id="{7BEBF2C2-BC6A-4E4B-BA42-08E0016198E1}"/>
                </a:ext>
              </a:extLst>
            </p:cNvPr>
            <p:cNvSpPr txBox="1"/>
            <p:nvPr/>
          </p:nvSpPr>
          <p:spPr>
            <a:xfrm rot="19280519">
              <a:off x="2791557" y="1923042"/>
              <a:ext cx="1284980" cy="884760"/>
            </a:xfrm>
            <a:prstGeom prst="rect">
              <a:avLst/>
            </a:prstGeom>
            <a:noFill/>
          </p:spPr>
          <p:txBody>
            <a:bodyPr wrap="square" rtlCol="0">
              <a:spAutoFit/>
            </a:bodyPr>
            <a:lstStyle/>
            <a:p>
              <a:pPr algn="ctr"/>
              <a:r>
                <a:rPr lang="en-US" b="1" dirty="0" smtClean="0">
                  <a:latin typeface="Arial" pitchFamily="34" charset="0"/>
                  <a:cs typeface="Arial" pitchFamily="34" charset="0"/>
                </a:rPr>
                <a:t>1 cây kẹo</a:t>
              </a:r>
            </a:p>
          </p:txBody>
        </p:sp>
        <p:sp>
          <p:nvSpPr>
            <p:cNvPr id="25" name="TextBox 24">
              <a:extLst>
                <a:ext uri="{FF2B5EF4-FFF2-40B4-BE49-F238E27FC236}">
                  <a16:creationId xmlns:a16="http://schemas.microsoft.com/office/drawing/2014/main" xmlns="" id="{7BEBF2C2-BC6A-4E4B-BA42-08E0016198E1}"/>
                </a:ext>
              </a:extLst>
            </p:cNvPr>
            <p:cNvSpPr txBox="1"/>
            <p:nvPr/>
          </p:nvSpPr>
          <p:spPr>
            <a:xfrm rot="6317929">
              <a:off x="5374621" y="32109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trả lời thêm 1 câu hỏi</a:t>
              </a:r>
              <a:endParaRPr lang="en-US" b="1" dirty="0">
                <a:latin typeface="Arial" pitchFamily="34" charset="0"/>
                <a:cs typeface="Arial" pitchFamily="34" charset="0"/>
              </a:endParaRPr>
            </a:p>
          </p:txBody>
        </p:sp>
        <p:sp>
          <p:nvSpPr>
            <p:cNvPr id="26" name="TextBox 25">
              <a:extLst>
                <a:ext uri="{FF2B5EF4-FFF2-40B4-BE49-F238E27FC236}">
                  <a16:creationId xmlns:a16="http://schemas.microsoft.com/office/drawing/2014/main" xmlns="" id="{7BEBF2C2-BC6A-4E4B-BA42-08E0016198E1}"/>
                </a:ext>
              </a:extLst>
            </p:cNvPr>
            <p:cNvSpPr txBox="1"/>
            <p:nvPr/>
          </p:nvSpPr>
          <p:spPr>
            <a:xfrm rot="15010375">
              <a:off x="2202398" y="3702826"/>
              <a:ext cx="1697195" cy="1263943"/>
            </a:xfrm>
            <a:prstGeom prst="rect">
              <a:avLst/>
            </a:prstGeom>
            <a:noFill/>
          </p:spPr>
          <p:txBody>
            <a:bodyPr wrap="square" rtlCol="0">
              <a:spAutoFit/>
            </a:bodyPr>
            <a:lstStyle/>
            <a:p>
              <a:pPr algn="ctr"/>
              <a:r>
                <a:rPr lang="en-US" b="1" dirty="0" smtClean="0">
                  <a:latin typeface="Arial" pitchFamily="34" charset="0"/>
                  <a:cs typeface="Arial" pitchFamily="34" charset="0"/>
                </a:rPr>
                <a:t>chúc bạn may mắn lần sau</a:t>
              </a:r>
              <a:endParaRPr lang="en-US" b="1" dirty="0">
                <a:latin typeface="Arial" pitchFamily="34" charset="0"/>
                <a:cs typeface="Arial" pitchFamily="34" charset="0"/>
              </a:endParaRPr>
            </a:p>
          </p:txBody>
        </p:sp>
        <p:sp>
          <p:nvSpPr>
            <p:cNvPr id="27" name="TextBox 26">
              <a:extLst>
                <a:ext uri="{FF2B5EF4-FFF2-40B4-BE49-F238E27FC236}">
                  <a16:creationId xmlns:a16="http://schemas.microsoft.com/office/drawing/2014/main" xmlns="" id="{7BEBF2C2-BC6A-4E4B-BA42-08E0016198E1}"/>
                </a:ext>
              </a:extLst>
            </p:cNvPr>
            <p:cNvSpPr txBox="1"/>
            <p:nvPr/>
          </p:nvSpPr>
          <p:spPr>
            <a:xfrm rot="9754394">
              <a:off x="4127046" y="43572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phần quà đặc biệt</a:t>
              </a:r>
              <a:endParaRPr lang="en-US" b="1" dirty="0">
                <a:latin typeface="Arial" pitchFamily="34" charset="0"/>
                <a:cs typeface="Arial" pitchFamily="34" charset="0"/>
              </a:endParaRPr>
            </a:p>
          </p:txBody>
        </p:sp>
      </p:grpSp>
      <p:sp>
        <p:nvSpPr>
          <p:cNvPr id="53" name="Oval 52">
            <a:extLst>
              <a:ext uri="{FF2B5EF4-FFF2-40B4-BE49-F238E27FC236}">
                <a16:creationId xmlns:a16="http://schemas.microsoft.com/office/drawing/2014/main" xmlns="" id="{15A3A460-81CF-41C4-9C26-F68BDE996993}"/>
              </a:ext>
            </a:extLst>
          </p:cNvPr>
          <p:cNvSpPr/>
          <p:nvPr/>
        </p:nvSpPr>
        <p:spPr>
          <a:xfrm>
            <a:off x="6562074" y="3169208"/>
            <a:ext cx="296079" cy="296079"/>
          </a:xfrm>
          <a:prstGeom prst="ellipse">
            <a:avLst/>
          </a:prstGeom>
          <a:gradFill flip="none" rotWithShape="1">
            <a:gsLst>
              <a:gs pos="51000">
                <a:srgbClr val="CAAA4A"/>
              </a:gs>
              <a:gs pos="3000">
                <a:schemeClr val="accent4">
                  <a:lumMod val="40000"/>
                  <a:lumOff val="60000"/>
                </a:schemeClr>
              </a:gs>
              <a:gs pos="100000">
                <a:schemeClr val="accent4">
                  <a:lumMod val="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dkEdge">
            <a:bevelT w="228600" h="381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63"/>
          <p:cNvGrpSpPr/>
          <p:nvPr/>
        </p:nvGrpSpPr>
        <p:grpSpPr>
          <a:xfrm>
            <a:off x="6461512" y="642918"/>
            <a:ext cx="385086" cy="857256"/>
            <a:chOff x="1543708" y="1571612"/>
            <a:chExt cx="385086" cy="857256"/>
          </a:xfrm>
        </p:grpSpPr>
        <p:sp>
          <p:nvSpPr>
            <p:cNvPr id="62" name="Down Arrow 61"/>
            <p:cNvSpPr/>
            <p:nvPr/>
          </p:nvSpPr>
          <p:spPr>
            <a:xfrm>
              <a:off x="1543708" y="1714488"/>
              <a:ext cx="385086" cy="714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614014" y="1571612"/>
              <a:ext cx="214314"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7"/>
          <p:cNvGrpSpPr/>
          <p:nvPr/>
        </p:nvGrpSpPr>
        <p:grpSpPr>
          <a:xfrm>
            <a:off x="0" y="14490"/>
            <a:ext cx="9144000" cy="714380"/>
            <a:chOff x="0" y="14490"/>
            <a:chExt cx="9144000" cy="714380"/>
          </a:xfrm>
        </p:grpSpPr>
        <p:sp>
          <p:nvSpPr>
            <p:cNvPr id="69" name="Up Ribbon 68"/>
            <p:cNvSpPr/>
            <p:nvPr/>
          </p:nvSpPr>
          <p:spPr>
            <a:xfrm>
              <a:off x="0" y="14490"/>
              <a:ext cx="9144000" cy="71438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2428860" y="14490"/>
              <a:ext cx="428628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C000"/>
                  </a:solidFill>
                  <a:effectLst>
                    <a:outerShdw blurRad="50800" dist="39000" dir="5460000" algn="tl">
                      <a:srgbClr val="000000">
                        <a:alpha val="38000"/>
                      </a:srgbClr>
                    </a:outerShdw>
                  </a:effectLst>
                </a:rPr>
                <a:t>VÒNG QUAY MAY MẮN</a:t>
              </a:r>
              <a:endParaRPr lang="en-US" sz="3200" b="1" cap="none" spc="0" dirty="0">
                <a:ln w="11430"/>
                <a:solidFill>
                  <a:srgbClr val="FFC000"/>
                </a:solidFill>
                <a:effectLst>
                  <a:outerShdw blurRad="50800" dist="39000" dir="5460000" algn="tl">
                    <a:srgbClr val="000000">
                      <a:alpha val="38000"/>
                    </a:srgbClr>
                  </a:outerShdw>
                </a:effectLst>
              </a:endParaRPr>
            </a:p>
          </p:txBody>
        </p:sp>
      </p:grpSp>
      <p:sp>
        <p:nvSpPr>
          <p:cNvPr id="74" name="Vertical Scroll 73"/>
          <p:cNvSpPr/>
          <p:nvPr/>
        </p:nvSpPr>
        <p:spPr>
          <a:xfrm>
            <a:off x="-71470" y="785794"/>
            <a:ext cx="4572032" cy="578645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500034" y="1500174"/>
            <a:ext cx="3429024" cy="3170099"/>
          </a:xfrm>
          <a:prstGeom prst="rect">
            <a:avLst/>
          </a:prstGeom>
          <a:noFill/>
        </p:spPr>
        <p:txBody>
          <a:bodyPr wrap="square" rtlCol="0">
            <a:spAutoFit/>
          </a:bodyPr>
          <a:lstStyle/>
          <a:p>
            <a:pPr>
              <a:spcBef>
                <a:spcPts val="600"/>
              </a:spcBef>
            </a:pPr>
            <a:r>
              <a:rPr lang="pt-BR" sz="2000" b="1" i="1" dirty="0" smtClean="0">
                <a:latin typeface="Arial" pitchFamily="34" charset="0"/>
                <a:cs typeface="Arial" pitchFamily="34" charset="0"/>
              </a:rPr>
              <a:t>Câu 8.</a:t>
            </a:r>
            <a:r>
              <a:rPr lang="pt-BR" sz="2000" dirty="0" smtClean="0">
                <a:latin typeface="Arial" pitchFamily="34" charset="0"/>
                <a:cs typeface="Arial" pitchFamily="34" charset="0"/>
              </a:rPr>
              <a:t> </a:t>
            </a:r>
            <a:r>
              <a:rPr lang="en-US" sz="2000" b="1" i="1" dirty="0" smtClean="0">
                <a:latin typeface="Arial" pitchFamily="34" charset="0"/>
                <a:cs typeface="Arial" pitchFamily="34" charset="0"/>
              </a:rPr>
              <a:t>Khi điều chỉnh nút âm lượng (volume) trên loa là ta đang điều chỉnh đặc trưng nào của sóng âm phát ra?</a:t>
            </a:r>
            <a:endParaRPr lang="en-US" sz="2000" dirty="0" smtClean="0">
              <a:latin typeface="Arial" pitchFamily="34" charset="0"/>
              <a:cs typeface="Arial" pitchFamily="34" charset="0"/>
            </a:endParaRPr>
          </a:p>
          <a:p>
            <a:pPr marL="457200" indent="-457200">
              <a:spcBef>
                <a:spcPts val="600"/>
              </a:spcBef>
            </a:pPr>
            <a:endParaRPr lang="en-US" sz="2000" dirty="0" smtClean="0">
              <a:latin typeface="Arial" pitchFamily="34" charset="0"/>
              <a:cs typeface="Arial" pitchFamily="34" charset="0"/>
            </a:endParaRPr>
          </a:p>
          <a:p>
            <a:pPr marL="457200" indent="-457200">
              <a:spcBef>
                <a:spcPts val="600"/>
              </a:spcBef>
            </a:pPr>
            <a:r>
              <a:rPr lang="en-US" sz="2000" dirty="0" smtClean="0">
                <a:latin typeface="Arial" pitchFamily="34" charset="0"/>
                <a:cs typeface="Arial" pitchFamily="34" charset="0"/>
              </a:rPr>
              <a:t>B. Tần số âm.</a:t>
            </a:r>
          </a:p>
          <a:p>
            <a:pPr>
              <a:spcBef>
                <a:spcPts val="600"/>
              </a:spcBef>
            </a:pPr>
            <a:r>
              <a:rPr lang="en-US" sz="2000" dirty="0" smtClean="0">
                <a:latin typeface="Arial" pitchFamily="34" charset="0"/>
                <a:cs typeface="Arial" pitchFamily="34" charset="0"/>
              </a:rPr>
              <a:t>C. Tốc độ truyền âm.	</a:t>
            </a:r>
          </a:p>
          <a:p>
            <a:pPr>
              <a:spcBef>
                <a:spcPts val="600"/>
              </a:spcBef>
            </a:pPr>
            <a:r>
              <a:rPr lang="en-US" sz="2000" dirty="0" smtClean="0">
                <a:latin typeface="Arial" pitchFamily="34" charset="0"/>
                <a:cs typeface="Arial" pitchFamily="34" charset="0"/>
              </a:rPr>
              <a:t>D. Môi trường truyền âm.</a:t>
            </a:r>
            <a:endParaRPr lang="en-US" sz="2000" dirty="0">
              <a:latin typeface="Arial" pitchFamily="34" charset="0"/>
              <a:cs typeface="Arial" pitchFamily="34" charset="0"/>
            </a:endParaRPr>
          </a:p>
        </p:txBody>
      </p:sp>
      <p:sp>
        <p:nvSpPr>
          <p:cNvPr id="78" name="TextBox 77"/>
          <p:cNvSpPr txBox="1"/>
          <p:nvPr/>
        </p:nvSpPr>
        <p:spPr>
          <a:xfrm>
            <a:off x="500034" y="3100838"/>
            <a:ext cx="3429024" cy="400110"/>
          </a:xfrm>
          <a:prstGeom prst="rect">
            <a:avLst/>
          </a:prstGeom>
          <a:noFill/>
        </p:spPr>
        <p:txBody>
          <a:bodyPr wrap="square" rtlCol="0">
            <a:spAutoFit/>
          </a:bodyPr>
          <a:lstStyle/>
          <a:p>
            <a:pPr marL="457200" indent="-457200">
              <a:spcBef>
                <a:spcPts val="600"/>
              </a:spcBef>
            </a:pPr>
            <a:r>
              <a:rPr lang="en-US" sz="2000" dirty="0" smtClean="0">
                <a:latin typeface="Arial" pitchFamily="34" charset="0"/>
                <a:cs typeface="Arial" pitchFamily="34" charset="0"/>
              </a:rPr>
              <a:t>A. Biên độ âm.	</a:t>
            </a:r>
          </a:p>
        </p:txBody>
      </p:sp>
      <p:sp>
        <p:nvSpPr>
          <p:cNvPr id="61" name="Right Arrow 60">
            <a:hlinkClick r:id="rId2" action="ppaction://hlinksldjump"/>
          </p:cNvPr>
          <p:cNvSpPr/>
          <p:nvPr/>
        </p:nvSpPr>
        <p:spPr>
          <a:xfrm>
            <a:off x="8072462" y="6286520"/>
            <a:ext cx="1071538" cy="57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16"/>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17"/>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18"/>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5"/>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6"/>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7"/>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8"/>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9"/>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10"/>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11"/>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12"/>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grpId="0" nodeType="withEffect">
                                  <p:stCondLst>
                                    <p:cond delay="0"/>
                                  </p:stCondLst>
                                  <p:childTnLst>
                                    <p:anim calcmode="discrete" valueType="str">
                                      <p:cBhvr>
                                        <p:cTn id="30" dur="750" fill="hold"/>
                                        <p:tgtEl>
                                          <p:spTgt spid="13"/>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0" nodeType="withEffect">
                                  <p:stCondLst>
                                    <p:cond delay="0"/>
                                  </p:stCondLst>
                                  <p:childTnLst>
                                    <p:anim calcmode="discrete" valueType="str">
                                      <p:cBhvr>
                                        <p:cTn id="32" dur="750" fill="hold"/>
                                        <p:tgtEl>
                                          <p:spTgt spid="14"/>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0" nodeType="withEffect">
                                  <p:stCondLst>
                                    <p:cond delay="0"/>
                                  </p:stCondLst>
                                  <p:childTnLst>
                                    <p:anim calcmode="discrete" valueType="str">
                                      <p:cBhvr>
                                        <p:cTn id="34" dur="750" fill="hold"/>
                                        <p:tgtEl>
                                          <p:spTgt spid="19"/>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0" nodeType="withEffect">
                                  <p:stCondLst>
                                    <p:cond delay="0"/>
                                  </p:stCondLst>
                                  <p:childTnLst>
                                    <p:anim calcmode="discrete" valueType="str">
                                      <p:cBhvr>
                                        <p:cTn id="36" dur="750" fill="hold"/>
                                        <p:tgtEl>
                                          <p:spTgt spid="20"/>
                                        </p:tgtEl>
                                        <p:attrNameLst>
                                          <p:attrName>style.visibility</p:attrName>
                                        </p:attrNameLst>
                                      </p:cBhvr>
                                      <p:tavLst>
                                        <p:tav tm="0">
                                          <p:val>
                                            <p:strVal val="hidden"/>
                                          </p:val>
                                        </p:tav>
                                        <p:tav tm="50000">
                                          <p:val>
                                            <p:strVal val="visible"/>
                                          </p:val>
                                        </p:tav>
                                      </p:tavLst>
                                    </p:anim>
                                  </p:childTnLst>
                                </p:cTn>
                              </p:par>
                              <p:par>
                                <p:cTn id="37" presetID="22" presetClass="entr" presetSubtype="1"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up)">
                                      <p:cBhvr>
                                        <p:cTn id="39" dur="500"/>
                                        <p:tgtEl>
                                          <p:spTgt spid="7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up)">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repeatCount="indefinite" fill="hold" grpId="1" nodeType="clickEffect">
                                  <p:stCondLst>
                                    <p:cond delay="0"/>
                                  </p:stCondLst>
                                  <p:childTnLst>
                                    <p:animClr clrSpc="rgb" dir="cw">
                                      <p:cBhvr override="childStyle">
                                        <p:cTn id="46" dur="500" fill="hold"/>
                                        <p:tgtEl>
                                          <p:spTgt spid="78"/>
                                        </p:tgtEl>
                                        <p:attrNameLst>
                                          <p:attrName>style.color</p:attrName>
                                        </p:attrNameLst>
                                      </p:cBhvr>
                                      <p:to>
                                        <a:schemeClr val="bg1"/>
                                      </p:to>
                                    </p:animClr>
                                  </p:childTnLst>
                                </p:cTn>
                              </p:par>
                            </p:childTnLst>
                          </p:cTn>
                        </p:par>
                      </p:childTnLst>
                    </p:cTn>
                  </p:par>
                  <p:par>
                    <p:cTn id="47" fill="hold">
                      <p:stCondLst>
                        <p:cond delay="indefinite"/>
                      </p:stCondLst>
                      <p:childTnLst>
                        <p:par>
                          <p:cTn id="48" fill="hold">
                            <p:stCondLst>
                              <p:cond delay="0"/>
                            </p:stCondLst>
                            <p:childTnLst>
                              <p:par>
                                <p:cTn id="49" presetID="8" presetClass="emph" presetSubtype="0" repeatCount="indefinite" fill="hold" nodeType="clickEffect">
                                  <p:stCondLst>
                                    <p:cond delay="0"/>
                                  </p:stCondLst>
                                  <p:endCondLst>
                                    <p:cond evt="onNext" delay="0">
                                      <p:tgtEl>
                                        <p:sldTgt/>
                                      </p:tgtEl>
                                    </p:cond>
                                  </p:endCondLst>
                                  <p:childTnLst>
                                    <p:animRot by="21600000">
                                      <p:cBhvr>
                                        <p:cTn id="50" dur="500" fill="hold"/>
                                        <p:tgtEl>
                                          <p:spTgt spid="2"/>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77" grpId="0"/>
      <p:bldP spid="78" grpId="0"/>
      <p:bldP spid="78"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le: Hollow 47">
            <a:extLst>
              <a:ext uri="{FF2B5EF4-FFF2-40B4-BE49-F238E27FC236}">
                <a16:creationId xmlns:a16="http://schemas.microsoft.com/office/drawing/2014/main" xmlns="" id="{E3D54819-135B-4400-85C7-559DC274E5D1}"/>
              </a:ext>
            </a:extLst>
          </p:cNvPr>
          <p:cNvSpPr/>
          <p:nvPr/>
        </p:nvSpPr>
        <p:spPr>
          <a:xfrm>
            <a:off x="4357686" y="959122"/>
            <a:ext cx="4734559" cy="4755894"/>
          </a:xfrm>
          <a:prstGeom prst="donut">
            <a:avLst>
              <a:gd name="adj" fmla="val 8303"/>
            </a:avLst>
          </a:prstGeom>
          <a:gradFill>
            <a:gsLst>
              <a:gs pos="23000">
                <a:srgbClr val="CAAA4A"/>
              </a:gs>
              <a:gs pos="3000">
                <a:schemeClr val="accent4">
                  <a:lumMod val="40000"/>
                  <a:lumOff val="60000"/>
                </a:schemeClr>
              </a:gs>
              <a:gs pos="100000">
                <a:schemeClr val="accent4">
                  <a:lumMod val="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xmlns="" id="{4BFA545F-BDFB-4F21-B9C4-52A5C51CA17C}"/>
              </a:ext>
            </a:extLst>
          </p:cNvPr>
          <p:cNvSpPr/>
          <p:nvPr/>
        </p:nvSpPr>
        <p:spPr>
          <a:xfrm>
            <a:off x="7495218" y="523928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18BD2B7B-9CDD-4F99-93AF-0BA245AE20E8}"/>
              </a:ext>
            </a:extLst>
          </p:cNvPr>
          <p:cNvSpPr/>
          <p:nvPr/>
        </p:nvSpPr>
        <p:spPr>
          <a:xfrm>
            <a:off x="5143351" y="4816922"/>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39B5CD56-4E24-4684-93D5-7A564DD14FE2}"/>
              </a:ext>
            </a:extLst>
          </p:cNvPr>
          <p:cNvSpPr/>
          <p:nvPr/>
        </p:nvSpPr>
        <p:spPr>
          <a:xfrm>
            <a:off x="6732487" y="541767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BAF5C720-9577-4A59-A89B-458DDB75E108}"/>
              </a:ext>
            </a:extLst>
          </p:cNvPr>
          <p:cNvSpPr/>
          <p:nvPr/>
        </p:nvSpPr>
        <p:spPr>
          <a:xfrm>
            <a:off x="5944937" y="531177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5C631C5B-944B-4197-979C-234FEF1C33F0}"/>
              </a:ext>
            </a:extLst>
          </p:cNvPr>
          <p:cNvSpPr/>
          <p:nvPr/>
        </p:nvSpPr>
        <p:spPr>
          <a:xfrm>
            <a:off x="8077296" y="4846774"/>
            <a:ext cx="186410" cy="18641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0081475A-370A-4CFA-889D-2813E0F43537}"/>
              </a:ext>
            </a:extLst>
          </p:cNvPr>
          <p:cNvSpPr/>
          <p:nvPr/>
        </p:nvSpPr>
        <p:spPr>
          <a:xfrm>
            <a:off x="4665552" y="4192065"/>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17EA30E2-A428-4FB3-A9A7-38230E70AD2A}"/>
              </a:ext>
            </a:extLst>
          </p:cNvPr>
          <p:cNvSpPr/>
          <p:nvPr/>
        </p:nvSpPr>
        <p:spPr>
          <a:xfrm>
            <a:off x="4627634" y="2506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ABB266B3-B9F1-47D3-8A9F-E8B1EE3A7091}"/>
              </a:ext>
            </a:extLst>
          </p:cNvPr>
          <p:cNvSpPr/>
          <p:nvPr/>
        </p:nvSpPr>
        <p:spPr>
          <a:xfrm>
            <a:off x="8681529" y="2508720"/>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F7BBB5D7-BB9A-4E3B-AC60-0614BD6522F7}"/>
              </a:ext>
            </a:extLst>
          </p:cNvPr>
          <p:cNvSpPr/>
          <p:nvPr/>
        </p:nvSpPr>
        <p:spPr>
          <a:xfrm>
            <a:off x="5048214" y="183102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50E80B4C-10A7-456B-8002-3E53F01556ED}"/>
              </a:ext>
            </a:extLst>
          </p:cNvPr>
          <p:cNvSpPr/>
          <p:nvPr/>
        </p:nvSpPr>
        <p:spPr>
          <a:xfrm>
            <a:off x="5622879" y="1330667"/>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82BA3D3E-54DB-4866-B06C-F2E510C4729F}"/>
              </a:ext>
            </a:extLst>
          </p:cNvPr>
          <p:cNvSpPr/>
          <p:nvPr/>
        </p:nvSpPr>
        <p:spPr>
          <a:xfrm>
            <a:off x="6536514" y="1088003"/>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89611AB5-830C-4D07-92A2-7DD13EB3B1F7}"/>
              </a:ext>
            </a:extLst>
          </p:cNvPr>
          <p:cNvSpPr/>
          <p:nvPr/>
        </p:nvSpPr>
        <p:spPr>
          <a:xfrm>
            <a:off x="7400415" y="123759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74C118DD-652B-4BB1-B6FF-F2EB8FD94DCF}"/>
              </a:ext>
            </a:extLst>
          </p:cNvPr>
          <p:cNvSpPr/>
          <p:nvPr/>
        </p:nvSpPr>
        <p:spPr>
          <a:xfrm>
            <a:off x="8198323" y="177070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49917499-75F4-4FFB-8BCF-C6AC78C62AF4}"/>
              </a:ext>
            </a:extLst>
          </p:cNvPr>
          <p:cNvSpPr/>
          <p:nvPr/>
        </p:nvSpPr>
        <p:spPr>
          <a:xfrm>
            <a:off x="8783290" y="3335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1F986433-E308-421C-A6C2-9A895BC1815F}"/>
              </a:ext>
            </a:extLst>
          </p:cNvPr>
          <p:cNvSpPr/>
          <p:nvPr/>
        </p:nvSpPr>
        <p:spPr>
          <a:xfrm>
            <a:off x="4503848" y="3338808"/>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E0E8CDA8-3A3C-443E-9C1C-4B9175D30A5D}"/>
              </a:ext>
            </a:extLst>
          </p:cNvPr>
          <p:cNvSpPr/>
          <p:nvPr/>
        </p:nvSpPr>
        <p:spPr>
          <a:xfrm>
            <a:off x="8601899" y="415438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1"/>
          <p:cNvGrpSpPr/>
          <p:nvPr/>
        </p:nvGrpSpPr>
        <p:grpSpPr>
          <a:xfrm>
            <a:off x="4474646" y="1287735"/>
            <a:ext cx="4393138" cy="4257053"/>
            <a:chOff x="1499178" y="851616"/>
            <a:chExt cx="6013751" cy="5827465"/>
          </a:xfrm>
        </p:grpSpPr>
        <p:grpSp>
          <p:nvGrpSpPr>
            <p:cNvPr id="3" name="Group 79"/>
            <p:cNvGrpSpPr/>
            <p:nvPr/>
          </p:nvGrpSpPr>
          <p:grpSpPr>
            <a:xfrm>
              <a:off x="1499178" y="851616"/>
              <a:ext cx="6013751" cy="5827465"/>
              <a:chOff x="1499178" y="851616"/>
              <a:chExt cx="6013751" cy="5827465"/>
            </a:xfrm>
          </p:grpSpPr>
          <p:grpSp>
            <p:nvGrpSpPr>
              <p:cNvPr id="21" name="Group 32"/>
              <p:cNvGrpSpPr/>
              <p:nvPr/>
            </p:nvGrpSpPr>
            <p:grpSpPr>
              <a:xfrm rot="8676806">
                <a:off x="3197738" y="4175117"/>
                <a:ext cx="2895482" cy="2503964"/>
                <a:chOff x="4106620" y="927557"/>
                <a:chExt cx="2895482" cy="2503964"/>
              </a:xfrm>
              <a:solidFill>
                <a:srgbClr val="FF0000"/>
              </a:solidFill>
            </p:grpSpPr>
            <p:sp>
              <p:nvSpPr>
                <p:cNvPr id="49"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0"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1"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2"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2" name="Group 28"/>
              <p:cNvGrpSpPr/>
              <p:nvPr/>
            </p:nvGrpSpPr>
            <p:grpSpPr>
              <a:xfrm>
                <a:off x="4123245" y="960807"/>
                <a:ext cx="2895482" cy="2503964"/>
                <a:chOff x="4106620" y="927557"/>
                <a:chExt cx="2895482" cy="2503964"/>
              </a:xfrm>
              <a:solidFill>
                <a:schemeClr val="accent4"/>
              </a:solidFill>
            </p:grpSpPr>
            <p:sp>
              <p:nvSpPr>
                <p:cNvPr id="45"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6"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7"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8"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8" name="Group 29"/>
              <p:cNvGrpSpPr/>
              <p:nvPr/>
            </p:nvGrpSpPr>
            <p:grpSpPr>
              <a:xfrm rot="12992623">
                <a:off x="1499178" y="2991793"/>
                <a:ext cx="2895482" cy="2503964"/>
                <a:chOff x="4106620" y="927557"/>
                <a:chExt cx="2895482" cy="2503964"/>
              </a:xfrm>
            </p:grpSpPr>
            <p:sp>
              <p:nvSpPr>
                <p:cNvPr id="41"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2"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3"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4"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9" name="Group 37"/>
              <p:cNvGrpSpPr/>
              <p:nvPr/>
            </p:nvGrpSpPr>
            <p:grpSpPr>
              <a:xfrm rot="4294792">
                <a:off x="4813206" y="2881051"/>
                <a:ext cx="2895482" cy="2503964"/>
                <a:chOff x="4106620" y="927557"/>
                <a:chExt cx="2895482" cy="2503964"/>
              </a:xfrm>
              <a:solidFill>
                <a:srgbClr val="CC3399"/>
              </a:solidFill>
            </p:grpSpPr>
            <p:sp>
              <p:nvSpPr>
                <p:cNvPr id="37"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8"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9"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0"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0" name="Group 42"/>
              <p:cNvGrpSpPr/>
              <p:nvPr/>
            </p:nvGrpSpPr>
            <p:grpSpPr>
              <a:xfrm rot="17305959">
                <a:off x="2064430" y="1047375"/>
                <a:ext cx="2895482" cy="2503964"/>
                <a:chOff x="4106620" y="927557"/>
                <a:chExt cx="2895482" cy="2503964"/>
              </a:xfrm>
              <a:solidFill>
                <a:srgbClr val="FF33CC"/>
              </a:solidFill>
            </p:grpSpPr>
            <p:sp>
              <p:nvSpPr>
                <p:cNvPr id="33"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4"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5"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6"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sp>
          <p:nvSpPr>
            <p:cNvPr id="23" name="TextBox 22">
              <a:extLst>
                <a:ext uri="{FF2B5EF4-FFF2-40B4-BE49-F238E27FC236}">
                  <a16:creationId xmlns:a16="http://schemas.microsoft.com/office/drawing/2014/main" xmlns="" id="{7BEBF2C2-BC6A-4E4B-BA42-08E0016198E1}"/>
                </a:ext>
              </a:extLst>
            </p:cNvPr>
            <p:cNvSpPr txBox="1"/>
            <p:nvPr/>
          </p:nvSpPr>
          <p:spPr>
            <a:xfrm rot="2130107">
              <a:off x="4866963" y="1338005"/>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tràng pháo tay </a:t>
              </a:r>
              <a:endParaRPr lang="en-US" b="1" dirty="0">
                <a:latin typeface="Arial" pitchFamily="34" charset="0"/>
                <a:cs typeface="Arial" pitchFamily="34" charset="0"/>
              </a:endParaRPr>
            </a:p>
          </p:txBody>
        </p:sp>
        <p:sp>
          <p:nvSpPr>
            <p:cNvPr id="24" name="TextBox 23">
              <a:extLst>
                <a:ext uri="{FF2B5EF4-FFF2-40B4-BE49-F238E27FC236}">
                  <a16:creationId xmlns:a16="http://schemas.microsoft.com/office/drawing/2014/main" xmlns="" id="{7BEBF2C2-BC6A-4E4B-BA42-08E0016198E1}"/>
                </a:ext>
              </a:extLst>
            </p:cNvPr>
            <p:cNvSpPr txBox="1"/>
            <p:nvPr/>
          </p:nvSpPr>
          <p:spPr>
            <a:xfrm rot="19280519">
              <a:off x="2791557" y="1923042"/>
              <a:ext cx="1284980" cy="884760"/>
            </a:xfrm>
            <a:prstGeom prst="rect">
              <a:avLst/>
            </a:prstGeom>
            <a:noFill/>
          </p:spPr>
          <p:txBody>
            <a:bodyPr wrap="square" rtlCol="0">
              <a:spAutoFit/>
            </a:bodyPr>
            <a:lstStyle/>
            <a:p>
              <a:pPr algn="ctr"/>
              <a:r>
                <a:rPr lang="en-US" b="1" dirty="0" smtClean="0">
                  <a:latin typeface="Arial" pitchFamily="34" charset="0"/>
                  <a:cs typeface="Arial" pitchFamily="34" charset="0"/>
                </a:rPr>
                <a:t>1 cây kẹo</a:t>
              </a:r>
            </a:p>
          </p:txBody>
        </p:sp>
        <p:sp>
          <p:nvSpPr>
            <p:cNvPr id="25" name="TextBox 24">
              <a:extLst>
                <a:ext uri="{FF2B5EF4-FFF2-40B4-BE49-F238E27FC236}">
                  <a16:creationId xmlns:a16="http://schemas.microsoft.com/office/drawing/2014/main" xmlns="" id="{7BEBF2C2-BC6A-4E4B-BA42-08E0016198E1}"/>
                </a:ext>
              </a:extLst>
            </p:cNvPr>
            <p:cNvSpPr txBox="1"/>
            <p:nvPr/>
          </p:nvSpPr>
          <p:spPr>
            <a:xfrm rot="6317929">
              <a:off x="5374621" y="32109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trả lời thêm 1 câu hỏi</a:t>
              </a:r>
              <a:endParaRPr lang="en-US" b="1" dirty="0">
                <a:latin typeface="Arial" pitchFamily="34" charset="0"/>
                <a:cs typeface="Arial" pitchFamily="34" charset="0"/>
              </a:endParaRPr>
            </a:p>
          </p:txBody>
        </p:sp>
        <p:sp>
          <p:nvSpPr>
            <p:cNvPr id="26" name="TextBox 25">
              <a:extLst>
                <a:ext uri="{FF2B5EF4-FFF2-40B4-BE49-F238E27FC236}">
                  <a16:creationId xmlns:a16="http://schemas.microsoft.com/office/drawing/2014/main" xmlns="" id="{7BEBF2C2-BC6A-4E4B-BA42-08E0016198E1}"/>
                </a:ext>
              </a:extLst>
            </p:cNvPr>
            <p:cNvSpPr txBox="1"/>
            <p:nvPr/>
          </p:nvSpPr>
          <p:spPr>
            <a:xfrm rot="15010375">
              <a:off x="2202398" y="3702826"/>
              <a:ext cx="1697195" cy="1263943"/>
            </a:xfrm>
            <a:prstGeom prst="rect">
              <a:avLst/>
            </a:prstGeom>
            <a:noFill/>
          </p:spPr>
          <p:txBody>
            <a:bodyPr wrap="square" rtlCol="0">
              <a:spAutoFit/>
            </a:bodyPr>
            <a:lstStyle/>
            <a:p>
              <a:pPr algn="ctr"/>
              <a:r>
                <a:rPr lang="en-US" b="1" dirty="0" smtClean="0">
                  <a:latin typeface="Arial" pitchFamily="34" charset="0"/>
                  <a:cs typeface="Arial" pitchFamily="34" charset="0"/>
                </a:rPr>
                <a:t>chúc bạn may mắn lần sau</a:t>
              </a:r>
              <a:endParaRPr lang="en-US" b="1" dirty="0">
                <a:latin typeface="Arial" pitchFamily="34" charset="0"/>
                <a:cs typeface="Arial" pitchFamily="34" charset="0"/>
              </a:endParaRPr>
            </a:p>
          </p:txBody>
        </p:sp>
        <p:sp>
          <p:nvSpPr>
            <p:cNvPr id="27" name="TextBox 26">
              <a:extLst>
                <a:ext uri="{FF2B5EF4-FFF2-40B4-BE49-F238E27FC236}">
                  <a16:creationId xmlns:a16="http://schemas.microsoft.com/office/drawing/2014/main" xmlns="" id="{7BEBF2C2-BC6A-4E4B-BA42-08E0016198E1}"/>
                </a:ext>
              </a:extLst>
            </p:cNvPr>
            <p:cNvSpPr txBox="1"/>
            <p:nvPr/>
          </p:nvSpPr>
          <p:spPr>
            <a:xfrm rot="9754394">
              <a:off x="4127046" y="43572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phần quà đặc biệt</a:t>
              </a:r>
              <a:endParaRPr lang="en-US" b="1" dirty="0">
                <a:latin typeface="Arial" pitchFamily="34" charset="0"/>
                <a:cs typeface="Arial" pitchFamily="34" charset="0"/>
              </a:endParaRPr>
            </a:p>
          </p:txBody>
        </p:sp>
      </p:grpSp>
      <p:sp>
        <p:nvSpPr>
          <p:cNvPr id="53" name="Oval 52">
            <a:extLst>
              <a:ext uri="{FF2B5EF4-FFF2-40B4-BE49-F238E27FC236}">
                <a16:creationId xmlns:a16="http://schemas.microsoft.com/office/drawing/2014/main" xmlns="" id="{15A3A460-81CF-41C4-9C26-F68BDE996993}"/>
              </a:ext>
            </a:extLst>
          </p:cNvPr>
          <p:cNvSpPr/>
          <p:nvPr/>
        </p:nvSpPr>
        <p:spPr>
          <a:xfrm>
            <a:off x="6562074" y="3169208"/>
            <a:ext cx="296079" cy="296079"/>
          </a:xfrm>
          <a:prstGeom prst="ellipse">
            <a:avLst/>
          </a:prstGeom>
          <a:gradFill flip="none" rotWithShape="1">
            <a:gsLst>
              <a:gs pos="51000">
                <a:srgbClr val="CAAA4A"/>
              </a:gs>
              <a:gs pos="3000">
                <a:schemeClr val="accent4">
                  <a:lumMod val="40000"/>
                  <a:lumOff val="60000"/>
                </a:schemeClr>
              </a:gs>
              <a:gs pos="100000">
                <a:schemeClr val="accent4">
                  <a:lumMod val="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dkEdge">
            <a:bevelT w="228600" h="381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63"/>
          <p:cNvGrpSpPr/>
          <p:nvPr/>
        </p:nvGrpSpPr>
        <p:grpSpPr>
          <a:xfrm>
            <a:off x="6461512" y="642918"/>
            <a:ext cx="385086" cy="857256"/>
            <a:chOff x="1543708" y="1571612"/>
            <a:chExt cx="385086" cy="857256"/>
          </a:xfrm>
        </p:grpSpPr>
        <p:sp>
          <p:nvSpPr>
            <p:cNvPr id="62" name="Down Arrow 61"/>
            <p:cNvSpPr/>
            <p:nvPr/>
          </p:nvSpPr>
          <p:spPr>
            <a:xfrm>
              <a:off x="1543708" y="1714488"/>
              <a:ext cx="385086" cy="714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614014" y="1571612"/>
              <a:ext cx="214314"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7"/>
          <p:cNvGrpSpPr/>
          <p:nvPr/>
        </p:nvGrpSpPr>
        <p:grpSpPr>
          <a:xfrm>
            <a:off x="0" y="14490"/>
            <a:ext cx="9144000" cy="714380"/>
            <a:chOff x="0" y="14490"/>
            <a:chExt cx="9144000" cy="714380"/>
          </a:xfrm>
        </p:grpSpPr>
        <p:sp>
          <p:nvSpPr>
            <p:cNvPr id="69" name="Up Ribbon 68"/>
            <p:cNvSpPr/>
            <p:nvPr/>
          </p:nvSpPr>
          <p:spPr>
            <a:xfrm>
              <a:off x="0" y="14490"/>
              <a:ext cx="9144000" cy="71438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2428860" y="14490"/>
              <a:ext cx="428628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C000"/>
                  </a:solidFill>
                  <a:effectLst>
                    <a:outerShdw blurRad="50800" dist="39000" dir="5460000" algn="tl">
                      <a:srgbClr val="000000">
                        <a:alpha val="38000"/>
                      </a:srgbClr>
                    </a:outerShdw>
                  </a:effectLst>
                </a:rPr>
                <a:t>VÒNG QUAY MAY MẮN</a:t>
              </a:r>
              <a:endParaRPr lang="en-US" sz="3200" b="1" cap="none" spc="0" dirty="0">
                <a:ln w="11430"/>
                <a:solidFill>
                  <a:srgbClr val="FFC000"/>
                </a:solidFill>
                <a:effectLst>
                  <a:outerShdw blurRad="50800" dist="39000" dir="5460000" algn="tl">
                    <a:srgbClr val="000000">
                      <a:alpha val="38000"/>
                    </a:srgbClr>
                  </a:outerShdw>
                </a:effectLst>
              </a:endParaRPr>
            </a:p>
          </p:txBody>
        </p:sp>
      </p:grpSp>
      <p:sp>
        <p:nvSpPr>
          <p:cNvPr id="74" name="Vertical Scroll 73"/>
          <p:cNvSpPr/>
          <p:nvPr/>
        </p:nvSpPr>
        <p:spPr>
          <a:xfrm>
            <a:off x="0" y="785794"/>
            <a:ext cx="4572032" cy="578645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500034" y="1500174"/>
            <a:ext cx="3429024" cy="3477875"/>
          </a:xfrm>
          <a:prstGeom prst="rect">
            <a:avLst/>
          </a:prstGeom>
          <a:noFill/>
        </p:spPr>
        <p:txBody>
          <a:bodyPr wrap="square" rtlCol="0">
            <a:spAutoFit/>
          </a:bodyPr>
          <a:lstStyle/>
          <a:p>
            <a:pPr>
              <a:spcBef>
                <a:spcPts val="600"/>
              </a:spcBef>
            </a:pPr>
            <a:r>
              <a:rPr lang="pt-BR" sz="2000" b="1" i="1" dirty="0" smtClean="0">
                <a:latin typeface="Arial" pitchFamily="34" charset="0"/>
                <a:cs typeface="Arial" pitchFamily="34" charset="0"/>
              </a:rPr>
              <a:t>Câu 9.</a:t>
            </a:r>
            <a:r>
              <a:rPr lang="pt-BR" sz="2000" dirty="0" smtClean="0">
                <a:latin typeface="Arial" pitchFamily="34" charset="0"/>
                <a:cs typeface="Arial" pitchFamily="34" charset="0"/>
              </a:rPr>
              <a:t> </a:t>
            </a:r>
            <a:r>
              <a:rPr lang="en-US" sz="2000" b="1" i="1" dirty="0" smtClean="0">
                <a:latin typeface="Arial" pitchFamily="34" charset="0"/>
                <a:cs typeface="Arial" pitchFamily="34" charset="0"/>
              </a:rPr>
              <a:t>Bằng cách điều chỉnh độ căng của dây đàn (lên dây), người nghệ sĩ guitar muốn thay đổi đặc trưng nào của sóng âm phát ra?</a:t>
            </a:r>
            <a:endParaRPr lang="en-US" sz="2000" dirty="0" smtClean="0">
              <a:latin typeface="Arial" pitchFamily="34" charset="0"/>
              <a:cs typeface="Arial" pitchFamily="34" charset="0"/>
            </a:endParaRPr>
          </a:p>
          <a:p>
            <a:pPr marL="457200" indent="-457200">
              <a:spcBef>
                <a:spcPts val="600"/>
              </a:spcBef>
              <a:buAutoNum type="alphaUcPeriod"/>
            </a:pPr>
            <a:r>
              <a:rPr lang="en-US" sz="2000" dirty="0" smtClean="0">
                <a:latin typeface="Arial" pitchFamily="34" charset="0"/>
                <a:cs typeface="Arial" pitchFamily="34" charset="0"/>
              </a:rPr>
              <a:t>Độ to.		</a:t>
            </a:r>
          </a:p>
          <a:p>
            <a:pPr marL="457200" indent="-457200">
              <a:spcBef>
                <a:spcPts val="600"/>
              </a:spcBef>
            </a:pPr>
            <a:r>
              <a:rPr lang="en-US" sz="2000" dirty="0" smtClean="0">
                <a:latin typeface="Arial" pitchFamily="34" charset="0"/>
                <a:cs typeface="Arial" pitchFamily="34" charset="0"/>
              </a:rPr>
              <a:t>	</a:t>
            </a:r>
          </a:p>
          <a:p>
            <a:pPr>
              <a:spcBef>
                <a:spcPts val="600"/>
              </a:spcBef>
            </a:pPr>
            <a:r>
              <a:rPr lang="en-US" sz="2000" dirty="0" smtClean="0">
                <a:latin typeface="Arial" pitchFamily="34" charset="0"/>
                <a:cs typeface="Arial" pitchFamily="34" charset="0"/>
              </a:rPr>
              <a:t>C. Tốc độ lan truyền.	</a:t>
            </a:r>
          </a:p>
          <a:p>
            <a:pPr>
              <a:spcBef>
                <a:spcPts val="600"/>
              </a:spcBef>
            </a:pPr>
            <a:r>
              <a:rPr lang="en-US" sz="2000" dirty="0" smtClean="0">
                <a:latin typeface="Arial" pitchFamily="34" charset="0"/>
                <a:cs typeface="Arial" pitchFamily="34" charset="0"/>
              </a:rPr>
              <a:t>D. Biên độ.</a:t>
            </a:r>
            <a:endParaRPr lang="en-US" sz="2000" dirty="0">
              <a:latin typeface="Arial" pitchFamily="34" charset="0"/>
              <a:cs typeface="Arial" pitchFamily="34" charset="0"/>
            </a:endParaRPr>
          </a:p>
        </p:txBody>
      </p:sp>
      <p:sp>
        <p:nvSpPr>
          <p:cNvPr id="78" name="TextBox 77"/>
          <p:cNvSpPr txBox="1"/>
          <p:nvPr/>
        </p:nvSpPr>
        <p:spPr>
          <a:xfrm>
            <a:off x="500034" y="3786190"/>
            <a:ext cx="3429024" cy="400110"/>
          </a:xfrm>
          <a:prstGeom prst="rect">
            <a:avLst/>
          </a:prstGeom>
          <a:noFill/>
        </p:spPr>
        <p:txBody>
          <a:bodyPr wrap="square" rtlCol="0">
            <a:spAutoFit/>
          </a:bodyPr>
          <a:lstStyle/>
          <a:p>
            <a:pPr marL="457200" indent="-457200">
              <a:spcBef>
                <a:spcPts val="600"/>
              </a:spcBef>
            </a:pPr>
            <a:r>
              <a:rPr lang="en-US" sz="2000" dirty="0" smtClean="0">
                <a:latin typeface="Arial" pitchFamily="34" charset="0"/>
                <a:cs typeface="Arial" pitchFamily="34" charset="0"/>
              </a:rPr>
              <a:t>B. Độ cao.</a:t>
            </a:r>
          </a:p>
        </p:txBody>
      </p:sp>
      <p:sp>
        <p:nvSpPr>
          <p:cNvPr id="61" name="Right Arrow 60">
            <a:hlinkClick r:id="rId2" action="ppaction://hlinksldjump"/>
          </p:cNvPr>
          <p:cNvSpPr/>
          <p:nvPr/>
        </p:nvSpPr>
        <p:spPr>
          <a:xfrm>
            <a:off x="8072462" y="6286520"/>
            <a:ext cx="1071538" cy="57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16"/>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17"/>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18"/>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5"/>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6"/>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7"/>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8"/>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9"/>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10"/>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11"/>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12"/>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grpId="0" nodeType="withEffect">
                                  <p:stCondLst>
                                    <p:cond delay="0"/>
                                  </p:stCondLst>
                                  <p:childTnLst>
                                    <p:anim calcmode="discrete" valueType="str">
                                      <p:cBhvr>
                                        <p:cTn id="30" dur="750" fill="hold"/>
                                        <p:tgtEl>
                                          <p:spTgt spid="13"/>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0" nodeType="withEffect">
                                  <p:stCondLst>
                                    <p:cond delay="0"/>
                                  </p:stCondLst>
                                  <p:childTnLst>
                                    <p:anim calcmode="discrete" valueType="str">
                                      <p:cBhvr>
                                        <p:cTn id="32" dur="750" fill="hold"/>
                                        <p:tgtEl>
                                          <p:spTgt spid="14"/>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0" nodeType="withEffect">
                                  <p:stCondLst>
                                    <p:cond delay="0"/>
                                  </p:stCondLst>
                                  <p:childTnLst>
                                    <p:anim calcmode="discrete" valueType="str">
                                      <p:cBhvr>
                                        <p:cTn id="34" dur="750" fill="hold"/>
                                        <p:tgtEl>
                                          <p:spTgt spid="19"/>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0" nodeType="withEffect">
                                  <p:stCondLst>
                                    <p:cond delay="0"/>
                                  </p:stCondLst>
                                  <p:childTnLst>
                                    <p:anim calcmode="discrete" valueType="str">
                                      <p:cBhvr>
                                        <p:cTn id="36" dur="750" fill="hold"/>
                                        <p:tgtEl>
                                          <p:spTgt spid="20"/>
                                        </p:tgtEl>
                                        <p:attrNameLst>
                                          <p:attrName>style.visibility</p:attrName>
                                        </p:attrNameLst>
                                      </p:cBhvr>
                                      <p:tavLst>
                                        <p:tav tm="0">
                                          <p:val>
                                            <p:strVal val="hidden"/>
                                          </p:val>
                                        </p:tav>
                                        <p:tav tm="50000">
                                          <p:val>
                                            <p:strVal val="visible"/>
                                          </p:val>
                                        </p:tav>
                                      </p:tavLst>
                                    </p:anim>
                                  </p:childTnLst>
                                </p:cTn>
                              </p:par>
                              <p:par>
                                <p:cTn id="37" presetID="22" presetClass="entr" presetSubtype="1"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up)">
                                      <p:cBhvr>
                                        <p:cTn id="39" dur="500"/>
                                        <p:tgtEl>
                                          <p:spTgt spid="7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up)">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repeatCount="indefinite" fill="hold" grpId="1" nodeType="clickEffect">
                                  <p:stCondLst>
                                    <p:cond delay="0"/>
                                  </p:stCondLst>
                                  <p:childTnLst>
                                    <p:animClr clrSpc="rgb" dir="cw">
                                      <p:cBhvr override="childStyle">
                                        <p:cTn id="46" dur="500" fill="hold"/>
                                        <p:tgtEl>
                                          <p:spTgt spid="78"/>
                                        </p:tgtEl>
                                        <p:attrNameLst>
                                          <p:attrName>style.color</p:attrName>
                                        </p:attrNameLst>
                                      </p:cBhvr>
                                      <p:to>
                                        <a:schemeClr val="bg1"/>
                                      </p:to>
                                    </p:animClr>
                                  </p:childTnLst>
                                </p:cTn>
                              </p:par>
                            </p:childTnLst>
                          </p:cTn>
                        </p:par>
                      </p:childTnLst>
                    </p:cTn>
                  </p:par>
                  <p:par>
                    <p:cTn id="47" fill="hold">
                      <p:stCondLst>
                        <p:cond delay="indefinite"/>
                      </p:stCondLst>
                      <p:childTnLst>
                        <p:par>
                          <p:cTn id="48" fill="hold">
                            <p:stCondLst>
                              <p:cond delay="0"/>
                            </p:stCondLst>
                            <p:childTnLst>
                              <p:par>
                                <p:cTn id="49" presetID="8" presetClass="emph" presetSubtype="0" repeatCount="indefinite" fill="hold" nodeType="clickEffect">
                                  <p:stCondLst>
                                    <p:cond delay="0"/>
                                  </p:stCondLst>
                                  <p:endCondLst>
                                    <p:cond evt="onNext" delay="0">
                                      <p:tgtEl>
                                        <p:sldTgt/>
                                      </p:tgtEl>
                                    </p:cond>
                                  </p:endCondLst>
                                  <p:childTnLst>
                                    <p:animRot by="21600000">
                                      <p:cBhvr>
                                        <p:cTn id="50" dur="500" fill="hold"/>
                                        <p:tgtEl>
                                          <p:spTgt spid="2"/>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77" grpId="0"/>
      <p:bldP spid="78" grpId="0"/>
      <p:bldP spid="78"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le: Hollow 47">
            <a:extLst>
              <a:ext uri="{FF2B5EF4-FFF2-40B4-BE49-F238E27FC236}">
                <a16:creationId xmlns:a16="http://schemas.microsoft.com/office/drawing/2014/main" xmlns="" id="{E3D54819-135B-4400-85C7-559DC274E5D1}"/>
              </a:ext>
            </a:extLst>
          </p:cNvPr>
          <p:cNvSpPr/>
          <p:nvPr/>
        </p:nvSpPr>
        <p:spPr>
          <a:xfrm>
            <a:off x="4357686" y="959122"/>
            <a:ext cx="4734559" cy="4755894"/>
          </a:xfrm>
          <a:prstGeom prst="donut">
            <a:avLst>
              <a:gd name="adj" fmla="val 8303"/>
            </a:avLst>
          </a:prstGeom>
          <a:gradFill>
            <a:gsLst>
              <a:gs pos="23000">
                <a:srgbClr val="CAAA4A"/>
              </a:gs>
              <a:gs pos="3000">
                <a:schemeClr val="accent4">
                  <a:lumMod val="40000"/>
                  <a:lumOff val="60000"/>
                </a:schemeClr>
              </a:gs>
              <a:gs pos="100000">
                <a:schemeClr val="accent4">
                  <a:lumMod val="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xmlns="" id="{4BFA545F-BDFB-4F21-B9C4-52A5C51CA17C}"/>
              </a:ext>
            </a:extLst>
          </p:cNvPr>
          <p:cNvSpPr/>
          <p:nvPr/>
        </p:nvSpPr>
        <p:spPr>
          <a:xfrm>
            <a:off x="7495218" y="523928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18BD2B7B-9CDD-4F99-93AF-0BA245AE20E8}"/>
              </a:ext>
            </a:extLst>
          </p:cNvPr>
          <p:cNvSpPr/>
          <p:nvPr/>
        </p:nvSpPr>
        <p:spPr>
          <a:xfrm>
            <a:off x="5143351" y="4816922"/>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39B5CD56-4E24-4684-93D5-7A564DD14FE2}"/>
              </a:ext>
            </a:extLst>
          </p:cNvPr>
          <p:cNvSpPr/>
          <p:nvPr/>
        </p:nvSpPr>
        <p:spPr>
          <a:xfrm>
            <a:off x="6732487" y="541767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BAF5C720-9577-4A59-A89B-458DDB75E108}"/>
              </a:ext>
            </a:extLst>
          </p:cNvPr>
          <p:cNvSpPr/>
          <p:nvPr/>
        </p:nvSpPr>
        <p:spPr>
          <a:xfrm>
            <a:off x="5944937" y="531177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5C631C5B-944B-4197-979C-234FEF1C33F0}"/>
              </a:ext>
            </a:extLst>
          </p:cNvPr>
          <p:cNvSpPr/>
          <p:nvPr/>
        </p:nvSpPr>
        <p:spPr>
          <a:xfrm>
            <a:off x="8077296" y="4846774"/>
            <a:ext cx="186410" cy="18641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0081475A-370A-4CFA-889D-2813E0F43537}"/>
              </a:ext>
            </a:extLst>
          </p:cNvPr>
          <p:cNvSpPr/>
          <p:nvPr/>
        </p:nvSpPr>
        <p:spPr>
          <a:xfrm>
            <a:off x="4665552" y="4192065"/>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17EA30E2-A428-4FB3-A9A7-38230E70AD2A}"/>
              </a:ext>
            </a:extLst>
          </p:cNvPr>
          <p:cNvSpPr/>
          <p:nvPr/>
        </p:nvSpPr>
        <p:spPr>
          <a:xfrm>
            <a:off x="4627634" y="2506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ABB266B3-B9F1-47D3-8A9F-E8B1EE3A7091}"/>
              </a:ext>
            </a:extLst>
          </p:cNvPr>
          <p:cNvSpPr/>
          <p:nvPr/>
        </p:nvSpPr>
        <p:spPr>
          <a:xfrm>
            <a:off x="8681529" y="2508720"/>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F7BBB5D7-BB9A-4E3B-AC60-0614BD6522F7}"/>
              </a:ext>
            </a:extLst>
          </p:cNvPr>
          <p:cNvSpPr/>
          <p:nvPr/>
        </p:nvSpPr>
        <p:spPr>
          <a:xfrm>
            <a:off x="5048214" y="183102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50E80B4C-10A7-456B-8002-3E53F01556ED}"/>
              </a:ext>
            </a:extLst>
          </p:cNvPr>
          <p:cNvSpPr/>
          <p:nvPr/>
        </p:nvSpPr>
        <p:spPr>
          <a:xfrm>
            <a:off x="5622879" y="1330667"/>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82BA3D3E-54DB-4866-B06C-F2E510C4729F}"/>
              </a:ext>
            </a:extLst>
          </p:cNvPr>
          <p:cNvSpPr/>
          <p:nvPr/>
        </p:nvSpPr>
        <p:spPr>
          <a:xfrm>
            <a:off x="6536514" y="1088003"/>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89611AB5-830C-4D07-92A2-7DD13EB3B1F7}"/>
              </a:ext>
            </a:extLst>
          </p:cNvPr>
          <p:cNvSpPr/>
          <p:nvPr/>
        </p:nvSpPr>
        <p:spPr>
          <a:xfrm>
            <a:off x="7400415" y="123759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74C118DD-652B-4BB1-B6FF-F2EB8FD94DCF}"/>
              </a:ext>
            </a:extLst>
          </p:cNvPr>
          <p:cNvSpPr/>
          <p:nvPr/>
        </p:nvSpPr>
        <p:spPr>
          <a:xfrm>
            <a:off x="8198323" y="177070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49917499-75F4-4FFB-8BCF-C6AC78C62AF4}"/>
              </a:ext>
            </a:extLst>
          </p:cNvPr>
          <p:cNvSpPr/>
          <p:nvPr/>
        </p:nvSpPr>
        <p:spPr>
          <a:xfrm>
            <a:off x="8783290" y="3335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1F986433-E308-421C-A6C2-9A895BC1815F}"/>
              </a:ext>
            </a:extLst>
          </p:cNvPr>
          <p:cNvSpPr/>
          <p:nvPr/>
        </p:nvSpPr>
        <p:spPr>
          <a:xfrm>
            <a:off x="4503848" y="3338808"/>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E0E8CDA8-3A3C-443E-9C1C-4B9175D30A5D}"/>
              </a:ext>
            </a:extLst>
          </p:cNvPr>
          <p:cNvSpPr/>
          <p:nvPr/>
        </p:nvSpPr>
        <p:spPr>
          <a:xfrm>
            <a:off x="8601899" y="415438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1"/>
          <p:cNvGrpSpPr/>
          <p:nvPr/>
        </p:nvGrpSpPr>
        <p:grpSpPr>
          <a:xfrm>
            <a:off x="4474646" y="1287735"/>
            <a:ext cx="4393138" cy="4257053"/>
            <a:chOff x="1499178" y="851616"/>
            <a:chExt cx="6013751" cy="5827465"/>
          </a:xfrm>
        </p:grpSpPr>
        <p:grpSp>
          <p:nvGrpSpPr>
            <p:cNvPr id="3" name="Group 79"/>
            <p:cNvGrpSpPr/>
            <p:nvPr/>
          </p:nvGrpSpPr>
          <p:grpSpPr>
            <a:xfrm>
              <a:off x="1499178" y="851616"/>
              <a:ext cx="6013751" cy="5827465"/>
              <a:chOff x="1499178" y="851616"/>
              <a:chExt cx="6013751" cy="5827465"/>
            </a:xfrm>
          </p:grpSpPr>
          <p:grpSp>
            <p:nvGrpSpPr>
              <p:cNvPr id="21" name="Group 32"/>
              <p:cNvGrpSpPr/>
              <p:nvPr/>
            </p:nvGrpSpPr>
            <p:grpSpPr>
              <a:xfrm rot="8676806">
                <a:off x="3197738" y="4175117"/>
                <a:ext cx="2895482" cy="2503964"/>
                <a:chOff x="4106620" y="927557"/>
                <a:chExt cx="2895482" cy="2503964"/>
              </a:xfrm>
              <a:solidFill>
                <a:srgbClr val="FF0000"/>
              </a:solidFill>
            </p:grpSpPr>
            <p:sp>
              <p:nvSpPr>
                <p:cNvPr id="49"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0"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1"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2"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2" name="Group 28"/>
              <p:cNvGrpSpPr/>
              <p:nvPr/>
            </p:nvGrpSpPr>
            <p:grpSpPr>
              <a:xfrm>
                <a:off x="4123245" y="960807"/>
                <a:ext cx="2895482" cy="2503964"/>
                <a:chOff x="4106620" y="927557"/>
                <a:chExt cx="2895482" cy="2503964"/>
              </a:xfrm>
              <a:solidFill>
                <a:schemeClr val="accent4"/>
              </a:solidFill>
            </p:grpSpPr>
            <p:sp>
              <p:nvSpPr>
                <p:cNvPr id="45"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6"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7"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8"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8" name="Group 29"/>
              <p:cNvGrpSpPr/>
              <p:nvPr/>
            </p:nvGrpSpPr>
            <p:grpSpPr>
              <a:xfrm rot="12992623">
                <a:off x="1499178" y="2991793"/>
                <a:ext cx="2895482" cy="2503964"/>
                <a:chOff x="4106620" y="927557"/>
                <a:chExt cx="2895482" cy="2503964"/>
              </a:xfrm>
            </p:grpSpPr>
            <p:sp>
              <p:nvSpPr>
                <p:cNvPr id="41"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2"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3"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4"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9" name="Group 37"/>
              <p:cNvGrpSpPr/>
              <p:nvPr/>
            </p:nvGrpSpPr>
            <p:grpSpPr>
              <a:xfrm rot="4294792">
                <a:off x="4813206" y="2881051"/>
                <a:ext cx="2895482" cy="2503964"/>
                <a:chOff x="4106620" y="927557"/>
                <a:chExt cx="2895482" cy="2503964"/>
              </a:xfrm>
              <a:solidFill>
                <a:srgbClr val="CC3399"/>
              </a:solidFill>
            </p:grpSpPr>
            <p:sp>
              <p:nvSpPr>
                <p:cNvPr id="37"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8"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9"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0"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0" name="Group 42"/>
              <p:cNvGrpSpPr/>
              <p:nvPr/>
            </p:nvGrpSpPr>
            <p:grpSpPr>
              <a:xfrm rot="17305959">
                <a:off x="2064430" y="1047375"/>
                <a:ext cx="2895482" cy="2503964"/>
                <a:chOff x="4106620" y="927557"/>
                <a:chExt cx="2895482" cy="2503964"/>
              </a:xfrm>
              <a:solidFill>
                <a:srgbClr val="FF33CC"/>
              </a:solidFill>
            </p:grpSpPr>
            <p:sp>
              <p:nvSpPr>
                <p:cNvPr id="33"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4"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5"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6"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sp>
          <p:nvSpPr>
            <p:cNvPr id="23" name="TextBox 22">
              <a:extLst>
                <a:ext uri="{FF2B5EF4-FFF2-40B4-BE49-F238E27FC236}">
                  <a16:creationId xmlns:a16="http://schemas.microsoft.com/office/drawing/2014/main" xmlns="" id="{7BEBF2C2-BC6A-4E4B-BA42-08E0016198E1}"/>
                </a:ext>
              </a:extLst>
            </p:cNvPr>
            <p:cNvSpPr txBox="1"/>
            <p:nvPr/>
          </p:nvSpPr>
          <p:spPr>
            <a:xfrm rot="2130107">
              <a:off x="4866963" y="1338005"/>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tràng pháo tay </a:t>
              </a:r>
              <a:endParaRPr lang="en-US" b="1" dirty="0">
                <a:latin typeface="Arial" pitchFamily="34" charset="0"/>
                <a:cs typeface="Arial" pitchFamily="34" charset="0"/>
              </a:endParaRPr>
            </a:p>
          </p:txBody>
        </p:sp>
        <p:sp>
          <p:nvSpPr>
            <p:cNvPr id="24" name="TextBox 23">
              <a:extLst>
                <a:ext uri="{FF2B5EF4-FFF2-40B4-BE49-F238E27FC236}">
                  <a16:creationId xmlns:a16="http://schemas.microsoft.com/office/drawing/2014/main" xmlns="" id="{7BEBF2C2-BC6A-4E4B-BA42-08E0016198E1}"/>
                </a:ext>
              </a:extLst>
            </p:cNvPr>
            <p:cNvSpPr txBox="1"/>
            <p:nvPr/>
          </p:nvSpPr>
          <p:spPr>
            <a:xfrm rot="19280519">
              <a:off x="2791557" y="1923042"/>
              <a:ext cx="1284980" cy="884760"/>
            </a:xfrm>
            <a:prstGeom prst="rect">
              <a:avLst/>
            </a:prstGeom>
            <a:noFill/>
          </p:spPr>
          <p:txBody>
            <a:bodyPr wrap="square" rtlCol="0">
              <a:spAutoFit/>
            </a:bodyPr>
            <a:lstStyle/>
            <a:p>
              <a:pPr algn="ctr"/>
              <a:r>
                <a:rPr lang="en-US" b="1" dirty="0" smtClean="0">
                  <a:latin typeface="Arial" pitchFamily="34" charset="0"/>
                  <a:cs typeface="Arial" pitchFamily="34" charset="0"/>
                </a:rPr>
                <a:t>1 cây kẹo</a:t>
              </a:r>
            </a:p>
          </p:txBody>
        </p:sp>
        <p:sp>
          <p:nvSpPr>
            <p:cNvPr id="25" name="TextBox 24">
              <a:extLst>
                <a:ext uri="{FF2B5EF4-FFF2-40B4-BE49-F238E27FC236}">
                  <a16:creationId xmlns:a16="http://schemas.microsoft.com/office/drawing/2014/main" xmlns="" id="{7BEBF2C2-BC6A-4E4B-BA42-08E0016198E1}"/>
                </a:ext>
              </a:extLst>
            </p:cNvPr>
            <p:cNvSpPr txBox="1"/>
            <p:nvPr/>
          </p:nvSpPr>
          <p:spPr>
            <a:xfrm rot="6317929">
              <a:off x="5374621" y="32109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trả lời thêm 1 câu hỏi</a:t>
              </a:r>
              <a:endParaRPr lang="en-US" b="1" dirty="0">
                <a:latin typeface="Arial" pitchFamily="34" charset="0"/>
                <a:cs typeface="Arial" pitchFamily="34" charset="0"/>
              </a:endParaRPr>
            </a:p>
          </p:txBody>
        </p:sp>
        <p:sp>
          <p:nvSpPr>
            <p:cNvPr id="26" name="TextBox 25">
              <a:extLst>
                <a:ext uri="{FF2B5EF4-FFF2-40B4-BE49-F238E27FC236}">
                  <a16:creationId xmlns:a16="http://schemas.microsoft.com/office/drawing/2014/main" xmlns="" id="{7BEBF2C2-BC6A-4E4B-BA42-08E0016198E1}"/>
                </a:ext>
              </a:extLst>
            </p:cNvPr>
            <p:cNvSpPr txBox="1"/>
            <p:nvPr/>
          </p:nvSpPr>
          <p:spPr>
            <a:xfrm rot="15010375">
              <a:off x="2202398" y="3702826"/>
              <a:ext cx="1697195" cy="1263943"/>
            </a:xfrm>
            <a:prstGeom prst="rect">
              <a:avLst/>
            </a:prstGeom>
            <a:noFill/>
          </p:spPr>
          <p:txBody>
            <a:bodyPr wrap="square" rtlCol="0">
              <a:spAutoFit/>
            </a:bodyPr>
            <a:lstStyle/>
            <a:p>
              <a:pPr algn="ctr"/>
              <a:r>
                <a:rPr lang="en-US" b="1" dirty="0" smtClean="0">
                  <a:latin typeface="Arial" pitchFamily="34" charset="0"/>
                  <a:cs typeface="Arial" pitchFamily="34" charset="0"/>
                </a:rPr>
                <a:t>chúc bạn may mắn lần sau</a:t>
              </a:r>
              <a:endParaRPr lang="en-US" b="1" dirty="0">
                <a:latin typeface="Arial" pitchFamily="34" charset="0"/>
                <a:cs typeface="Arial" pitchFamily="34" charset="0"/>
              </a:endParaRPr>
            </a:p>
          </p:txBody>
        </p:sp>
        <p:sp>
          <p:nvSpPr>
            <p:cNvPr id="27" name="TextBox 26">
              <a:extLst>
                <a:ext uri="{FF2B5EF4-FFF2-40B4-BE49-F238E27FC236}">
                  <a16:creationId xmlns:a16="http://schemas.microsoft.com/office/drawing/2014/main" xmlns="" id="{7BEBF2C2-BC6A-4E4B-BA42-08E0016198E1}"/>
                </a:ext>
              </a:extLst>
            </p:cNvPr>
            <p:cNvSpPr txBox="1"/>
            <p:nvPr/>
          </p:nvSpPr>
          <p:spPr>
            <a:xfrm rot="9754394">
              <a:off x="4127046" y="43572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phần quà đặc biệt</a:t>
              </a:r>
              <a:endParaRPr lang="en-US" b="1" dirty="0">
                <a:latin typeface="Arial" pitchFamily="34" charset="0"/>
                <a:cs typeface="Arial" pitchFamily="34" charset="0"/>
              </a:endParaRPr>
            </a:p>
          </p:txBody>
        </p:sp>
      </p:grpSp>
      <p:sp>
        <p:nvSpPr>
          <p:cNvPr id="53" name="Oval 52">
            <a:extLst>
              <a:ext uri="{FF2B5EF4-FFF2-40B4-BE49-F238E27FC236}">
                <a16:creationId xmlns:a16="http://schemas.microsoft.com/office/drawing/2014/main" xmlns="" id="{15A3A460-81CF-41C4-9C26-F68BDE996993}"/>
              </a:ext>
            </a:extLst>
          </p:cNvPr>
          <p:cNvSpPr/>
          <p:nvPr/>
        </p:nvSpPr>
        <p:spPr>
          <a:xfrm>
            <a:off x="6562074" y="3169208"/>
            <a:ext cx="296079" cy="296079"/>
          </a:xfrm>
          <a:prstGeom prst="ellipse">
            <a:avLst/>
          </a:prstGeom>
          <a:gradFill flip="none" rotWithShape="1">
            <a:gsLst>
              <a:gs pos="51000">
                <a:srgbClr val="CAAA4A"/>
              </a:gs>
              <a:gs pos="3000">
                <a:schemeClr val="accent4">
                  <a:lumMod val="40000"/>
                  <a:lumOff val="60000"/>
                </a:schemeClr>
              </a:gs>
              <a:gs pos="100000">
                <a:schemeClr val="accent4">
                  <a:lumMod val="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dkEdge">
            <a:bevelT w="228600" h="381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63"/>
          <p:cNvGrpSpPr/>
          <p:nvPr/>
        </p:nvGrpSpPr>
        <p:grpSpPr>
          <a:xfrm>
            <a:off x="6461512" y="642918"/>
            <a:ext cx="385086" cy="857256"/>
            <a:chOff x="1543708" y="1571612"/>
            <a:chExt cx="385086" cy="857256"/>
          </a:xfrm>
        </p:grpSpPr>
        <p:sp>
          <p:nvSpPr>
            <p:cNvPr id="62" name="Down Arrow 61"/>
            <p:cNvSpPr/>
            <p:nvPr/>
          </p:nvSpPr>
          <p:spPr>
            <a:xfrm>
              <a:off x="1543708" y="1714488"/>
              <a:ext cx="385086" cy="714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614014" y="1571612"/>
              <a:ext cx="214314"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7"/>
          <p:cNvGrpSpPr/>
          <p:nvPr/>
        </p:nvGrpSpPr>
        <p:grpSpPr>
          <a:xfrm>
            <a:off x="0" y="14490"/>
            <a:ext cx="9144000" cy="714380"/>
            <a:chOff x="0" y="14490"/>
            <a:chExt cx="9144000" cy="714380"/>
          </a:xfrm>
        </p:grpSpPr>
        <p:sp>
          <p:nvSpPr>
            <p:cNvPr id="69" name="Up Ribbon 68"/>
            <p:cNvSpPr/>
            <p:nvPr/>
          </p:nvSpPr>
          <p:spPr>
            <a:xfrm>
              <a:off x="0" y="14490"/>
              <a:ext cx="9144000" cy="71438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2428860" y="14490"/>
              <a:ext cx="428628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C000"/>
                  </a:solidFill>
                  <a:effectLst>
                    <a:outerShdw blurRad="50800" dist="39000" dir="5460000" algn="tl">
                      <a:srgbClr val="000000">
                        <a:alpha val="38000"/>
                      </a:srgbClr>
                    </a:outerShdw>
                  </a:effectLst>
                </a:rPr>
                <a:t>VÒNG QUAY MAY MẮN</a:t>
              </a:r>
              <a:endParaRPr lang="en-US" sz="3200" b="1" cap="none" spc="0" dirty="0">
                <a:ln w="11430"/>
                <a:solidFill>
                  <a:srgbClr val="FFC000"/>
                </a:solidFill>
                <a:effectLst>
                  <a:outerShdw blurRad="50800" dist="39000" dir="5460000" algn="tl">
                    <a:srgbClr val="000000">
                      <a:alpha val="38000"/>
                    </a:srgbClr>
                  </a:outerShdw>
                </a:effectLst>
              </a:endParaRPr>
            </a:p>
          </p:txBody>
        </p:sp>
      </p:grpSp>
      <p:sp>
        <p:nvSpPr>
          <p:cNvPr id="74" name="Vertical Scroll 73"/>
          <p:cNvSpPr/>
          <p:nvPr/>
        </p:nvSpPr>
        <p:spPr>
          <a:xfrm>
            <a:off x="0" y="785794"/>
            <a:ext cx="4572032" cy="578645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500034" y="1500174"/>
            <a:ext cx="3429024" cy="5170646"/>
          </a:xfrm>
          <a:prstGeom prst="rect">
            <a:avLst/>
          </a:prstGeom>
          <a:noFill/>
        </p:spPr>
        <p:txBody>
          <a:bodyPr wrap="square" rtlCol="0">
            <a:spAutoFit/>
          </a:bodyPr>
          <a:lstStyle/>
          <a:p>
            <a:pPr algn="just">
              <a:spcBef>
                <a:spcPts val="600"/>
              </a:spcBef>
            </a:pPr>
            <a:r>
              <a:rPr lang="en-US" sz="2000" b="1" i="1" dirty="0" smtClean="0">
                <a:latin typeface="Arial" pitchFamily="34" charset="0"/>
                <a:cs typeface="Arial" pitchFamily="34" charset="0"/>
              </a:rPr>
              <a:t>Câu 10. Vật nào sau đây dao động với tần số lớn nhất ?</a:t>
            </a:r>
            <a:endParaRPr lang="en-US" sz="2000" dirty="0" smtClean="0">
              <a:latin typeface="Arial" pitchFamily="34" charset="0"/>
              <a:cs typeface="Arial" pitchFamily="34" charset="0"/>
            </a:endParaRPr>
          </a:p>
          <a:p>
            <a:pPr algn="just">
              <a:spcBef>
                <a:spcPts val="600"/>
              </a:spcBef>
            </a:pPr>
            <a:r>
              <a:rPr lang="en-US" sz="2000" dirty="0" smtClean="0">
                <a:latin typeface="Arial" pitchFamily="34" charset="0"/>
                <a:cs typeface="Arial" pitchFamily="34" charset="0"/>
              </a:rPr>
              <a:t>  </a:t>
            </a:r>
          </a:p>
          <a:p>
            <a:pPr algn="just">
              <a:spcBef>
                <a:spcPts val="600"/>
              </a:spcBef>
            </a:pPr>
            <a:endParaRPr lang="en-US" sz="2000" dirty="0" smtClean="0">
              <a:latin typeface="Arial" pitchFamily="34" charset="0"/>
              <a:cs typeface="Arial" pitchFamily="34" charset="0"/>
            </a:endParaRPr>
          </a:p>
          <a:p>
            <a:pPr algn="just">
              <a:spcBef>
                <a:spcPts val="600"/>
              </a:spcBef>
            </a:pPr>
            <a:endParaRPr lang="en-US" sz="2000" dirty="0" smtClean="0">
              <a:latin typeface="Arial" pitchFamily="34" charset="0"/>
              <a:cs typeface="Arial" pitchFamily="34" charset="0"/>
            </a:endParaRPr>
          </a:p>
          <a:p>
            <a:pPr algn="just">
              <a:spcBef>
                <a:spcPts val="600"/>
              </a:spcBef>
            </a:pPr>
            <a:r>
              <a:rPr lang="en-US" sz="2000" dirty="0" smtClean="0">
                <a:latin typeface="Arial" pitchFamily="34" charset="0"/>
                <a:cs typeface="Arial" pitchFamily="34" charset="0"/>
              </a:rPr>
              <a:t> B. trong một phút, con lắc thực hiện được 3000 dao động.</a:t>
            </a:r>
          </a:p>
          <a:p>
            <a:pPr algn="just">
              <a:spcBef>
                <a:spcPts val="600"/>
              </a:spcBef>
            </a:pPr>
            <a:r>
              <a:rPr lang="en-US" sz="2000" dirty="0" smtClean="0">
                <a:latin typeface="Arial" pitchFamily="34" charset="0"/>
                <a:cs typeface="Arial" pitchFamily="34" charset="0"/>
              </a:rPr>
              <a:t> C. trong 5 giây, mặt trống thực hiện được 500 dao động.</a:t>
            </a:r>
          </a:p>
          <a:p>
            <a:pPr algn="just">
              <a:spcBef>
                <a:spcPts val="600"/>
              </a:spcBef>
            </a:pPr>
            <a:r>
              <a:rPr lang="en-US" sz="2000" dirty="0" smtClean="0">
                <a:latin typeface="Arial" pitchFamily="34" charset="0"/>
                <a:cs typeface="Arial" pitchFamily="34" charset="0"/>
              </a:rPr>
              <a:t> D. trong 20 giây, dây chun thực hiện được 1200 dao động.</a:t>
            </a:r>
            <a:endParaRPr lang="en-US" sz="2000" dirty="0">
              <a:latin typeface="Arial" pitchFamily="34" charset="0"/>
              <a:cs typeface="Arial" pitchFamily="34" charset="0"/>
            </a:endParaRPr>
          </a:p>
        </p:txBody>
      </p:sp>
      <p:sp>
        <p:nvSpPr>
          <p:cNvPr id="78" name="TextBox 77"/>
          <p:cNvSpPr txBox="1"/>
          <p:nvPr/>
        </p:nvSpPr>
        <p:spPr>
          <a:xfrm>
            <a:off x="500034" y="2571744"/>
            <a:ext cx="3429024" cy="1015663"/>
          </a:xfrm>
          <a:prstGeom prst="rect">
            <a:avLst/>
          </a:prstGeom>
          <a:noFill/>
        </p:spPr>
        <p:txBody>
          <a:bodyPr wrap="square" rtlCol="0">
            <a:spAutoFit/>
          </a:bodyPr>
          <a:lstStyle/>
          <a:p>
            <a:pPr indent="-457200" algn="just">
              <a:spcBef>
                <a:spcPts val="600"/>
              </a:spcBef>
            </a:pPr>
            <a:r>
              <a:rPr lang="en-US" sz="2000" dirty="0" smtClean="0">
                <a:latin typeface="Arial" pitchFamily="34" charset="0"/>
                <a:cs typeface="Arial" pitchFamily="34" charset="0"/>
              </a:rPr>
              <a:t> A. trong một giây, dây đàn thực hiện được 200 dao động.</a:t>
            </a:r>
          </a:p>
        </p:txBody>
      </p:sp>
      <p:sp>
        <p:nvSpPr>
          <p:cNvPr id="61" name="Right Arrow 60">
            <a:hlinkClick r:id="rId2" action="ppaction://hlinksldjump"/>
          </p:cNvPr>
          <p:cNvSpPr/>
          <p:nvPr/>
        </p:nvSpPr>
        <p:spPr>
          <a:xfrm>
            <a:off x="8072462" y="6286520"/>
            <a:ext cx="1071538" cy="57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16"/>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17"/>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18"/>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5"/>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6"/>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7"/>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8"/>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9"/>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10"/>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11"/>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12"/>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grpId="0" nodeType="withEffect">
                                  <p:stCondLst>
                                    <p:cond delay="0"/>
                                  </p:stCondLst>
                                  <p:childTnLst>
                                    <p:anim calcmode="discrete" valueType="str">
                                      <p:cBhvr>
                                        <p:cTn id="30" dur="750" fill="hold"/>
                                        <p:tgtEl>
                                          <p:spTgt spid="13"/>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0" nodeType="withEffect">
                                  <p:stCondLst>
                                    <p:cond delay="0"/>
                                  </p:stCondLst>
                                  <p:childTnLst>
                                    <p:anim calcmode="discrete" valueType="str">
                                      <p:cBhvr>
                                        <p:cTn id="32" dur="750" fill="hold"/>
                                        <p:tgtEl>
                                          <p:spTgt spid="14"/>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0" nodeType="withEffect">
                                  <p:stCondLst>
                                    <p:cond delay="0"/>
                                  </p:stCondLst>
                                  <p:childTnLst>
                                    <p:anim calcmode="discrete" valueType="str">
                                      <p:cBhvr>
                                        <p:cTn id="34" dur="750" fill="hold"/>
                                        <p:tgtEl>
                                          <p:spTgt spid="19"/>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0" nodeType="withEffect">
                                  <p:stCondLst>
                                    <p:cond delay="0"/>
                                  </p:stCondLst>
                                  <p:childTnLst>
                                    <p:anim calcmode="discrete" valueType="str">
                                      <p:cBhvr>
                                        <p:cTn id="36" dur="750" fill="hold"/>
                                        <p:tgtEl>
                                          <p:spTgt spid="20"/>
                                        </p:tgtEl>
                                        <p:attrNameLst>
                                          <p:attrName>style.visibility</p:attrName>
                                        </p:attrNameLst>
                                      </p:cBhvr>
                                      <p:tavLst>
                                        <p:tav tm="0">
                                          <p:val>
                                            <p:strVal val="hidden"/>
                                          </p:val>
                                        </p:tav>
                                        <p:tav tm="50000">
                                          <p:val>
                                            <p:strVal val="visible"/>
                                          </p:val>
                                        </p:tav>
                                      </p:tavLst>
                                    </p:anim>
                                  </p:childTnLst>
                                </p:cTn>
                              </p:par>
                              <p:par>
                                <p:cTn id="37" presetID="22" presetClass="entr" presetSubtype="1"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up)">
                                      <p:cBhvr>
                                        <p:cTn id="39" dur="500"/>
                                        <p:tgtEl>
                                          <p:spTgt spid="7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up)">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repeatCount="indefinite" fill="hold" grpId="1" nodeType="clickEffect">
                                  <p:stCondLst>
                                    <p:cond delay="0"/>
                                  </p:stCondLst>
                                  <p:childTnLst>
                                    <p:animClr clrSpc="rgb" dir="cw">
                                      <p:cBhvr override="childStyle">
                                        <p:cTn id="46" dur="500" fill="hold"/>
                                        <p:tgtEl>
                                          <p:spTgt spid="78"/>
                                        </p:tgtEl>
                                        <p:attrNameLst>
                                          <p:attrName>style.color</p:attrName>
                                        </p:attrNameLst>
                                      </p:cBhvr>
                                      <p:to>
                                        <a:schemeClr val="bg1"/>
                                      </p:to>
                                    </p:animClr>
                                  </p:childTnLst>
                                </p:cTn>
                              </p:par>
                            </p:childTnLst>
                          </p:cTn>
                        </p:par>
                      </p:childTnLst>
                    </p:cTn>
                  </p:par>
                  <p:par>
                    <p:cTn id="47" fill="hold">
                      <p:stCondLst>
                        <p:cond delay="indefinite"/>
                      </p:stCondLst>
                      <p:childTnLst>
                        <p:par>
                          <p:cTn id="48" fill="hold">
                            <p:stCondLst>
                              <p:cond delay="0"/>
                            </p:stCondLst>
                            <p:childTnLst>
                              <p:par>
                                <p:cTn id="49" presetID="8" presetClass="emph" presetSubtype="0" repeatCount="indefinite" fill="hold" nodeType="clickEffect">
                                  <p:stCondLst>
                                    <p:cond delay="0"/>
                                  </p:stCondLst>
                                  <p:endCondLst>
                                    <p:cond evt="onNext" delay="0">
                                      <p:tgtEl>
                                        <p:sldTgt/>
                                      </p:tgtEl>
                                    </p:cond>
                                  </p:endCondLst>
                                  <p:childTnLst>
                                    <p:animRot by="21600000">
                                      <p:cBhvr>
                                        <p:cTn id="50" dur="500" fill="hold"/>
                                        <p:tgtEl>
                                          <p:spTgt spid="2"/>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77" grpId="0"/>
      <p:bldP spid="78" grpId="0"/>
      <p:bldP spid="78"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le: Hollow 47">
            <a:extLst>
              <a:ext uri="{FF2B5EF4-FFF2-40B4-BE49-F238E27FC236}">
                <a16:creationId xmlns:a16="http://schemas.microsoft.com/office/drawing/2014/main" xmlns="" id="{E3D54819-135B-4400-85C7-559DC274E5D1}"/>
              </a:ext>
            </a:extLst>
          </p:cNvPr>
          <p:cNvSpPr/>
          <p:nvPr/>
        </p:nvSpPr>
        <p:spPr>
          <a:xfrm>
            <a:off x="4357686" y="959122"/>
            <a:ext cx="4734559" cy="4755894"/>
          </a:xfrm>
          <a:prstGeom prst="donut">
            <a:avLst>
              <a:gd name="adj" fmla="val 8303"/>
            </a:avLst>
          </a:prstGeom>
          <a:gradFill>
            <a:gsLst>
              <a:gs pos="23000">
                <a:srgbClr val="CAAA4A"/>
              </a:gs>
              <a:gs pos="3000">
                <a:schemeClr val="accent4">
                  <a:lumMod val="40000"/>
                  <a:lumOff val="60000"/>
                </a:schemeClr>
              </a:gs>
              <a:gs pos="100000">
                <a:schemeClr val="accent4">
                  <a:lumMod val="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xmlns="" id="{4BFA545F-BDFB-4F21-B9C4-52A5C51CA17C}"/>
              </a:ext>
            </a:extLst>
          </p:cNvPr>
          <p:cNvSpPr/>
          <p:nvPr/>
        </p:nvSpPr>
        <p:spPr>
          <a:xfrm>
            <a:off x="7495218" y="523928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18BD2B7B-9CDD-4F99-93AF-0BA245AE20E8}"/>
              </a:ext>
            </a:extLst>
          </p:cNvPr>
          <p:cNvSpPr/>
          <p:nvPr/>
        </p:nvSpPr>
        <p:spPr>
          <a:xfrm>
            <a:off x="5143351" y="4816922"/>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39B5CD56-4E24-4684-93D5-7A564DD14FE2}"/>
              </a:ext>
            </a:extLst>
          </p:cNvPr>
          <p:cNvSpPr/>
          <p:nvPr/>
        </p:nvSpPr>
        <p:spPr>
          <a:xfrm>
            <a:off x="6732487" y="541767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BAF5C720-9577-4A59-A89B-458DDB75E108}"/>
              </a:ext>
            </a:extLst>
          </p:cNvPr>
          <p:cNvSpPr/>
          <p:nvPr/>
        </p:nvSpPr>
        <p:spPr>
          <a:xfrm>
            <a:off x="5944937" y="531177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5C631C5B-944B-4197-979C-234FEF1C33F0}"/>
              </a:ext>
            </a:extLst>
          </p:cNvPr>
          <p:cNvSpPr/>
          <p:nvPr/>
        </p:nvSpPr>
        <p:spPr>
          <a:xfrm>
            <a:off x="8077296" y="4846774"/>
            <a:ext cx="186410" cy="18641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0081475A-370A-4CFA-889D-2813E0F43537}"/>
              </a:ext>
            </a:extLst>
          </p:cNvPr>
          <p:cNvSpPr/>
          <p:nvPr/>
        </p:nvSpPr>
        <p:spPr>
          <a:xfrm>
            <a:off x="4665552" y="4192065"/>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17EA30E2-A428-4FB3-A9A7-38230E70AD2A}"/>
              </a:ext>
            </a:extLst>
          </p:cNvPr>
          <p:cNvSpPr/>
          <p:nvPr/>
        </p:nvSpPr>
        <p:spPr>
          <a:xfrm>
            <a:off x="4627634" y="2506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ABB266B3-B9F1-47D3-8A9F-E8B1EE3A7091}"/>
              </a:ext>
            </a:extLst>
          </p:cNvPr>
          <p:cNvSpPr/>
          <p:nvPr/>
        </p:nvSpPr>
        <p:spPr>
          <a:xfrm>
            <a:off x="8681529" y="2508720"/>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F7BBB5D7-BB9A-4E3B-AC60-0614BD6522F7}"/>
              </a:ext>
            </a:extLst>
          </p:cNvPr>
          <p:cNvSpPr/>
          <p:nvPr/>
        </p:nvSpPr>
        <p:spPr>
          <a:xfrm>
            <a:off x="5048214" y="183102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50E80B4C-10A7-456B-8002-3E53F01556ED}"/>
              </a:ext>
            </a:extLst>
          </p:cNvPr>
          <p:cNvSpPr/>
          <p:nvPr/>
        </p:nvSpPr>
        <p:spPr>
          <a:xfrm>
            <a:off x="5622879" y="1330667"/>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82BA3D3E-54DB-4866-B06C-F2E510C4729F}"/>
              </a:ext>
            </a:extLst>
          </p:cNvPr>
          <p:cNvSpPr/>
          <p:nvPr/>
        </p:nvSpPr>
        <p:spPr>
          <a:xfrm>
            <a:off x="6536514" y="1088003"/>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89611AB5-830C-4D07-92A2-7DD13EB3B1F7}"/>
              </a:ext>
            </a:extLst>
          </p:cNvPr>
          <p:cNvSpPr/>
          <p:nvPr/>
        </p:nvSpPr>
        <p:spPr>
          <a:xfrm>
            <a:off x="7400415" y="123759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74C118DD-652B-4BB1-B6FF-F2EB8FD94DCF}"/>
              </a:ext>
            </a:extLst>
          </p:cNvPr>
          <p:cNvSpPr/>
          <p:nvPr/>
        </p:nvSpPr>
        <p:spPr>
          <a:xfrm>
            <a:off x="8198323" y="177070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49917499-75F4-4FFB-8BCF-C6AC78C62AF4}"/>
              </a:ext>
            </a:extLst>
          </p:cNvPr>
          <p:cNvSpPr/>
          <p:nvPr/>
        </p:nvSpPr>
        <p:spPr>
          <a:xfrm>
            <a:off x="8783290" y="3335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1F986433-E308-421C-A6C2-9A895BC1815F}"/>
              </a:ext>
            </a:extLst>
          </p:cNvPr>
          <p:cNvSpPr/>
          <p:nvPr/>
        </p:nvSpPr>
        <p:spPr>
          <a:xfrm>
            <a:off x="4503848" y="3338808"/>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E0E8CDA8-3A3C-443E-9C1C-4B9175D30A5D}"/>
              </a:ext>
            </a:extLst>
          </p:cNvPr>
          <p:cNvSpPr/>
          <p:nvPr/>
        </p:nvSpPr>
        <p:spPr>
          <a:xfrm>
            <a:off x="8601899" y="415438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1"/>
          <p:cNvGrpSpPr/>
          <p:nvPr/>
        </p:nvGrpSpPr>
        <p:grpSpPr>
          <a:xfrm>
            <a:off x="4474646" y="1287735"/>
            <a:ext cx="4393138" cy="4257053"/>
            <a:chOff x="1499178" y="851616"/>
            <a:chExt cx="6013751" cy="5827465"/>
          </a:xfrm>
        </p:grpSpPr>
        <p:grpSp>
          <p:nvGrpSpPr>
            <p:cNvPr id="3" name="Group 79"/>
            <p:cNvGrpSpPr/>
            <p:nvPr/>
          </p:nvGrpSpPr>
          <p:grpSpPr>
            <a:xfrm>
              <a:off x="1499178" y="851616"/>
              <a:ext cx="6013751" cy="5827465"/>
              <a:chOff x="1499178" y="851616"/>
              <a:chExt cx="6013751" cy="5827465"/>
            </a:xfrm>
          </p:grpSpPr>
          <p:grpSp>
            <p:nvGrpSpPr>
              <p:cNvPr id="21" name="Group 32"/>
              <p:cNvGrpSpPr/>
              <p:nvPr/>
            </p:nvGrpSpPr>
            <p:grpSpPr>
              <a:xfrm rot="8676806">
                <a:off x="3197738" y="4175117"/>
                <a:ext cx="2895482" cy="2503964"/>
                <a:chOff x="4106620" y="927557"/>
                <a:chExt cx="2895482" cy="2503964"/>
              </a:xfrm>
              <a:solidFill>
                <a:srgbClr val="FF0000"/>
              </a:solidFill>
            </p:grpSpPr>
            <p:sp>
              <p:nvSpPr>
                <p:cNvPr id="49"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0"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1"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2"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2" name="Group 28"/>
              <p:cNvGrpSpPr/>
              <p:nvPr/>
            </p:nvGrpSpPr>
            <p:grpSpPr>
              <a:xfrm>
                <a:off x="4123245" y="960807"/>
                <a:ext cx="2895482" cy="2503964"/>
                <a:chOff x="4106620" y="927557"/>
                <a:chExt cx="2895482" cy="2503964"/>
              </a:xfrm>
              <a:solidFill>
                <a:schemeClr val="accent4"/>
              </a:solidFill>
            </p:grpSpPr>
            <p:sp>
              <p:nvSpPr>
                <p:cNvPr id="45"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6"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7"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8"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8" name="Group 29"/>
              <p:cNvGrpSpPr/>
              <p:nvPr/>
            </p:nvGrpSpPr>
            <p:grpSpPr>
              <a:xfrm rot="12992623">
                <a:off x="1499178" y="2991793"/>
                <a:ext cx="2895482" cy="2503964"/>
                <a:chOff x="4106620" y="927557"/>
                <a:chExt cx="2895482" cy="2503964"/>
              </a:xfrm>
            </p:grpSpPr>
            <p:sp>
              <p:nvSpPr>
                <p:cNvPr id="41"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2"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3"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4"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9" name="Group 37"/>
              <p:cNvGrpSpPr/>
              <p:nvPr/>
            </p:nvGrpSpPr>
            <p:grpSpPr>
              <a:xfrm rot="4294792">
                <a:off x="4813206" y="2881051"/>
                <a:ext cx="2895482" cy="2503964"/>
                <a:chOff x="4106620" y="927557"/>
                <a:chExt cx="2895482" cy="2503964"/>
              </a:xfrm>
              <a:solidFill>
                <a:srgbClr val="CC3399"/>
              </a:solidFill>
            </p:grpSpPr>
            <p:sp>
              <p:nvSpPr>
                <p:cNvPr id="37"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8"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9"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0"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0" name="Group 42"/>
              <p:cNvGrpSpPr/>
              <p:nvPr/>
            </p:nvGrpSpPr>
            <p:grpSpPr>
              <a:xfrm rot="17305959">
                <a:off x="2064430" y="1047375"/>
                <a:ext cx="2895482" cy="2503964"/>
                <a:chOff x="4106620" y="927557"/>
                <a:chExt cx="2895482" cy="2503964"/>
              </a:xfrm>
              <a:solidFill>
                <a:srgbClr val="FF33CC"/>
              </a:solidFill>
            </p:grpSpPr>
            <p:sp>
              <p:nvSpPr>
                <p:cNvPr id="33"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4"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5"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6"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sp>
          <p:nvSpPr>
            <p:cNvPr id="23" name="TextBox 22">
              <a:extLst>
                <a:ext uri="{FF2B5EF4-FFF2-40B4-BE49-F238E27FC236}">
                  <a16:creationId xmlns:a16="http://schemas.microsoft.com/office/drawing/2014/main" xmlns="" id="{7BEBF2C2-BC6A-4E4B-BA42-08E0016198E1}"/>
                </a:ext>
              </a:extLst>
            </p:cNvPr>
            <p:cNvSpPr txBox="1"/>
            <p:nvPr/>
          </p:nvSpPr>
          <p:spPr>
            <a:xfrm rot="2130107">
              <a:off x="4866963" y="1338005"/>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tràng pháo tay </a:t>
              </a:r>
              <a:endParaRPr lang="en-US" b="1" dirty="0">
                <a:latin typeface="Arial" pitchFamily="34" charset="0"/>
                <a:cs typeface="Arial" pitchFamily="34" charset="0"/>
              </a:endParaRPr>
            </a:p>
          </p:txBody>
        </p:sp>
        <p:sp>
          <p:nvSpPr>
            <p:cNvPr id="24" name="TextBox 23">
              <a:extLst>
                <a:ext uri="{FF2B5EF4-FFF2-40B4-BE49-F238E27FC236}">
                  <a16:creationId xmlns:a16="http://schemas.microsoft.com/office/drawing/2014/main" xmlns="" id="{7BEBF2C2-BC6A-4E4B-BA42-08E0016198E1}"/>
                </a:ext>
              </a:extLst>
            </p:cNvPr>
            <p:cNvSpPr txBox="1"/>
            <p:nvPr/>
          </p:nvSpPr>
          <p:spPr>
            <a:xfrm rot="19280519">
              <a:off x="2791557" y="1923042"/>
              <a:ext cx="1284980" cy="884760"/>
            </a:xfrm>
            <a:prstGeom prst="rect">
              <a:avLst/>
            </a:prstGeom>
            <a:noFill/>
          </p:spPr>
          <p:txBody>
            <a:bodyPr wrap="square" rtlCol="0">
              <a:spAutoFit/>
            </a:bodyPr>
            <a:lstStyle/>
            <a:p>
              <a:pPr algn="ctr"/>
              <a:r>
                <a:rPr lang="en-US" b="1" dirty="0" smtClean="0">
                  <a:latin typeface="Arial" pitchFamily="34" charset="0"/>
                  <a:cs typeface="Arial" pitchFamily="34" charset="0"/>
                </a:rPr>
                <a:t>1 cây kẹo</a:t>
              </a:r>
            </a:p>
          </p:txBody>
        </p:sp>
        <p:sp>
          <p:nvSpPr>
            <p:cNvPr id="25" name="TextBox 24">
              <a:extLst>
                <a:ext uri="{FF2B5EF4-FFF2-40B4-BE49-F238E27FC236}">
                  <a16:creationId xmlns:a16="http://schemas.microsoft.com/office/drawing/2014/main" xmlns="" id="{7BEBF2C2-BC6A-4E4B-BA42-08E0016198E1}"/>
                </a:ext>
              </a:extLst>
            </p:cNvPr>
            <p:cNvSpPr txBox="1"/>
            <p:nvPr/>
          </p:nvSpPr>
          <p:spPr>
            <a:xfrm rot="6317929">
              <a:off x="5374621" y="32109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trả lời thêm 1 câu hỏi</a:t>
              </a:r>
              <a:endParaRPr lang="en-US" b="1" dirty="0">
                <a:latin typeface="Arial" pitchFamily="34" charset="0"/>
                <a:cs typeface="Arial" pitchFamily="34" charset="0"/>
              </a:endParaRPr>
            </a:p>
          </p:txBody>
        </p:sp>
        <p:sp>
          <p:nvSpPr>
            <p:cNvPr id="26" name="TextBox 25">
              <a:extLst>
                <a:ext uri="{FF2B5EF4-FFF2-40B4-BE49-F238E27FC236}">
                  <a16:creationId xmlns:a16="http://schemas.microsoft.com/office/drawing/2014/main" xmlns="" id="{7BEBF2C2-BC6A-4E4B-BA42-08E0016198E1}"/>
                </a:ext>
              </a:extLst>
            </p:cNvPr>
            <p:cNvSpPr txBox="1"/>
            <p:nvPr/>
          </p:nvSpPr>
          <p:spPr>
            <a:xfrm rot="15010375">
              <a:off x="2202398" y="3702826"/>
              <a:ext cx="1697195" cy="1263943"/>
            </a:xfrm>
            <a:prstGeom prst="rect">
              <a:avLst/>
            </a:prstGeom>
            <a:noFill/>
          </p:spPr>
          <p:txBody>
            <a:bodyPr wrap="square" rtlCol="0">
              <a:spAutoFit/>
            </a:bodyPr>
            <a:lstStyle/>
            <a:p>
              <a:pPr algn="ctr"/>
              <a:r>
                <a:rPr lang="en-US" b="1" dirty="0" smtClean="0">
                  <a:latin typeface="Arial" pitchFamily="34" charset="0"/>
                  <a:cs typeface="Arial" pitchFamily="34" charset="0"/>
                </a:rPr>
                <a:t>chúc bạn may mắn lần sau</a:t>
              </a:r>
              <a:endParaRPr lang="en-US" b="1" dirty="0">
                <a:latin typeface="Arial" pitchFamily="34" charset="0"/>
                <a:cs typeface="Arial" pitchFamily="34" charset="0"/>
              </a:endParaRPr>
            </a:p>
          </p:txBody>
        </p:sp>
        <p:sp>
          <p:nvSpPr>
            <p:cNvPr id="27" name="TextBox 26">
              <a:extLst>
                <a:ext uri="{FF2B5EF4-FFF2-40B4-BE49-F238E27FC236}">
                  <a16:creationId xmlns:a16="http://schemas.microsoft.com/office/drawing/2014/main" xmlns="" id="{7BEBF2C2-BC6A-4E4B-BA42-08E0016198E1}"/>
                </a:ext>
              </a:extLst>
            </p:cNvPr>
            <p:cNvSpPr txBox="1"/>
            <p:nvPr/>
          </p:nvSpPr>
          <p:spPr>
            <a:xfrm rot="9754394">
              <a:off x="4127046" y="43572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phần quà đặc biệt</a:t>
              </a:r>
              <a:endParaRPr lang="en-US" b="1" dirty="0">
                <a:latin typeface="Arial" pitchFamily="34" charset="0"/>
                <a:cs typeface="Arial" pitchFamily="34" charset="0"/>
              </a:endParaRPr>
            </a:p>
          </p:txBody>
        </p:sp>
      </p:grpSp>
      <p:sp>
        <p:nvSpPr>
          <p:cNvPr id="53" name="Oval 52">
            <a:extLst>
              <a:ext uri="{FF2B5EF4-FFF2-40B4-BE49-F238E27FC236}">
                <a16:creationId xmlns:a16="http://schemas.microsoft.com/office/drawing/2014/main" xmlns="" id="{15A3A460-81CF-41C4-9C26-F68BDE996993}"/>
              </a:ext>
            </a:extLst>
          </p:cNvPr>
          <p:cNvSpPr/>
          <p:nvPr/>
        </p:nvSpPr>
        <p:spPr>
          <a:xfrm>
            <a:off x="6562074" y="3169208"/>
            <a:ext cx="296079" cy="296079"/>
          </a:xfrm>
          <a:prstGeom prst="ellipse">
            <a:avLst/>
          </a:prstGeom>
          <a:gradFill flip="none" rotWithShape="1">
            <a:gsLst>
              <a:gs pos="51000">
                <a:srgbClr val="CAAA4A"/>
              </a:gs>
              <a:gs pos="3000">
                <a:schemeClr val="accent4">
                  <a:lumMod val="40000"/>
                  <a:lumOff val="60000"/>
                </a:schemeClr>
              </a:gs>
              <a:gs pos="100000">
                <a:schemeClr val="accent4">
                  <a:lumMod val="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dkEdge">
            <a:bevelT w="228600" h="381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63"/>
          <p:cNvGrpSpPr/>
          <p:nvPr/>
        </p:nvGrpSpPr>
        <p:grpSpPr>
          <a:xfrm>
            <a:off x="6461512" y="642918"/>
            <a:ext cx="385086" cy="857256"/>
            <a:chOff x="1543708" y="1571612"/>
            <a:chExt cx="385086" cy="857256"/>
          </a:xfrm>
        </p:grpSpPr>
        <p:sp>
          <p:nvSpPr>
            <p:cNvPr id="62" name="Down Arrow 61"/>
            <p:cNvSpPr/>
            <p:nvPr/>
          </p:nvSpPr>
          <p:spPr>
            <a:xfrm>
              <a:off x="1543708" y="1714488"/>
              <a:ext cx="385086" cy="714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614014" y="1571612"/>
              <a:ext cx="214314"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7"/>
          <p:cNvGrpSpPr/>
          <p:nvPr/>
        </p:nvGrpSpPr>
        <p:grpSpPr>
          <a:xfrm>
            <a:off x="0" y="14490"/>
            <a:ext cx="9144000" cy="714380"/>
            <a:chOff x="0" y="14490"/>
            <a:chExt cx="9144000" cy="714380"/>
          </a:xfrm>
        </p:grpSpPr>
        <p:sp>
          <p:nvSpPr>
            <p:cNvPr id="69" name="Up Ribbon 68"/>
            <p:cNvSpPr/>
            <p:nvPr/>
          </p:nvSpPr>
          <p:spPr>
            <a:xfrm>
              <a:off x="0" y="14490"/>
              <a:ext cx="9144000" cy="71438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2428860" y="14490"/>
              <a:ext cx="428628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C000"/>
                  </a:solidFill>
                  <a:effectLst>
                    <a:outerShdw blurRad="50800" dist="39000" dir="5460000" algn="tl">
                      <a:srgbClr val="000000">
                        <a:alpha val="38000"/>
                      </a:srgbClr>
                    </a:outerShdw>
                  </a:effectLst>
                </a:rPr>
                <a:t>VÒNG QUAY MAY MẮN</a:t>
              </a:r>
              <a:endParaRPr lang="en-US" sz="3200" b="1" cap="none" spc="0" dirty="0">
                <a:ln w="11430"/>
                <a:solidFill>
                  <a:srgbClr val="FFC000"/>
                </a:solidFill>
                <a:effectLst>
                  <a:outerShdw blurRad="50800" dist="39000" dir="5460000" algn="tl">
                    <a:srgbClr val="000000">
                      <a:alpha val="38000"/>
                    </a:srgbClr>
                  </a:outerShdw>
                </a:effectLst>
              </a:endParaRPr>
            </a:p>
          </p:txBody>
        </p:sp>
      </p:grpSp>
      <p:sp>
        <p:nvSpPr>
          <p:cNvPr id="74" name="Vertical Scroll 73"/>
          <p:cNvSpPr/>
          <p:nvPr/>
        </p:nvSpPr>
        <p:spPr>
          <a:xfrm>
            <a:off x="0" y="785794"/>
            <a:ext cx="4572032" cy="578645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500034" y="1500174"/>
            <a:ext cx="3429024" cy="2939266"/>
          </a:xfrm>
          <a:prstGeom prst="rect">
            <a:avLst/>
          </a:prstGeom>
          <a:noFill/>
        </p:spPr>
        <p:txBody>
          <a:bodyPr wrap="square" rtlCol="0">
            <a:spAutoFit/>
          </a:bodyPr>
          <a:lstStyle/>
          <a:p>
            <a:pPr>
              <a:spcBef>
                <a:spcPts val="600"/>
              </a:spcBef>
            </a:pPr>
            <a:r>
              <a:rPr lang="en-US" sz="2000" b="1" i="1" dirty="0" smtClean="0">
                <a:latin typeface="Arial" pitchFamily="34" charset="0"/>
                <a:cs typeface="Arial" pitchFamily="34" charset="0"/>
              </a:rPr>
              <a:t>Câu 11. Khi nào ta nói, âm phát ra trầm ?</a:t>
            </a:r>
            <a:endParaRPr lang="en-US" sz="2000" dirty="0" smtClean="0">
              <a:latin typeface="Arial" pitchFamily="34" charset="0"/>
              <a:cs typeface="Arial" pitchFamily="34" charset="0"/>
            </a:endParaRPr>
          </a:p>
          <a:p>
            <a:pPr>
              <a:spcBef>
                <a:spcPts val="600"/>
              </a:spcBef>
            </a:pPr>
            <a:r>
              <a:rPr lang="en-US" sz="2000" dirty="0" smtClean="0">
                <a:latin typeface="Arial" pitchFamily="34" charset="0"/>
                <a:cs typeface="Arial" pitchFamily="34" charset="0"/>
              </a:rPr>
              <a:t>   A. Khi âm phát ra với tần số cao</a:t>
            </a:r>
          </a:p>
          <a:p>
            <a:pPr>
              <a:spcBef>
                <a:spcPts val="600"/>
              </a:spcBef>
            </a:pPr>
            <a:r>
              <a:rPr lang="en-US" sz="2000" dirty="0" smtClean="0">
                <a:latin typeface="Arial" pitchFamily="34" charset="0"/>
                <a:cs typeface="Arial" pitchFamily="34" charset="0"/>
              </a:rPr>
              <a:t>  </a:t>
            </a:r>
          </a:p>
          <a:p>
            <a:pPr>
              <a:spcBef>
                <a:spcPts val="600"/>
              </a:spcBef>
            </a:pPr>
            <a:r>
              <a:rPr lang="en-US" sz="2000" dirty="0" smtClean="0">
                <a:latin typeface="Arial" pitchFamily="34" charset="0"/>
                <a:cs typeface="Arial" pitchFamily="34" charset="0"/>
              </a:rPr>
              <a:t>  </a:t>
            </a:r>
          </a:p>
          <a:p>
            <a:pPr>
              <a:spcBef>
                <a:spcPts val="600"/>
              </a:spcBef>
            </a:pPr>
            <a:r>
              <a:rPr lang="en-US" sz="2000" dirty="0" smtClean="0">
                <a:latin typeface="Arial" pitchFamily="34" charset="0"/>
                <a:cs typeface="Arial" pitchFamily="34" charset="0"/>
              </a:rPr>
              <a:t>   C. Khi âm nghe to</a:t>
            </a:r>
          </a:p>
          <a:p>
            <a:pPr>
              <a:spcBef>
                <a:spcPts val="600"/>
              </a:spcBef>
            </a:pPr>
            <a:r>
              <a:rPr lang="en-US" sz="2000" dirty="0" smtClean="0">
                <a:latin typeface="Arial" pitchFamily="34" charset="0"/>
                <a:cs typeface="Arial" pitchFamily="34" charset="0"/>
              </a:rPr>
              <a:t>   D. Khi âm nghe nhỏ</a:t>
            </a:r>
            <a:endParaRPr lang="en-US" sz="2000" dirty="0">
              <a:latin typeface="Arial" pitchFamily="34" charset="0"/>
              <a:cs typeface="Arial" pitchFamily="34" charset="0"/>
            </a:endParaRPr>
          </a:p>
        </p:txBody>
      </p:sp>
      <p:sp>
        <p:nvSpPr>
          <p:cNvPr id="78" name="TextBox 77"/>
          <p:cNvSpPr txBox="1"/>
          <p:nvPr/>
        </p:nvSpPr>
        <p:spPr>
          <a:xfrm>
            <a:off x="500034" y="2893018"/>
            <a:ext cx="3429024" cy="707886"/>
          </a:xfrm>
          <a:prstGeom prst="rect">
            <a:avLst/>
          </a:prstGeom>
          <a:noFill/>
        </p:spPr>
        <p:txBody>
          <a:bodyPr wrap="square" rtlCol="0">
            <a:spAutoFit/>
          </a:bodyPr>
          <a:lstStyle/>
          <a:p>
            <a:pPr indent="-457200" algn="just">
              <a:spcBef>
                <a:spcPts val="600"/>
              </a:spcBef>
            </a:pPr>
            <a:r>
              <a:rPr lang="en-US" sz="2000" dirty="0" smtClean="0">
                <a:latin typeface="Arial" pitchFamily="34" charset="0"/>
                <a:cs typeface="Arial" pitchFamily="34" charset="0"/>
              </a:rPr>
              <a:t>  B. Khi âm phát ra với tần số thấp</a:t>
            </a:r>
          </a:p>
        </p:txBody>
      </p:sp>
      <p:sp>
        <p:nvSpPr>
          <p:cNvPr id="61" name="Right Arrow 60">
            <a:hlinkClick r:id="rId2" action="ppaction://hlinksldjump"/>
          </p:cNvPr>
          <p:cNvSpPr/>
          <p:nvPr/>
        </p:nvSpPr>
        <p:spPr>
          <a:xfrm>
            <a:off x="8072462" y="6286520"/>
            <a:ext cx="1071538" cy="57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16"/>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17"/>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18"/>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5"/>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6"/>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7"/>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8"/>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9"/>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10"/>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11"/>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12"/>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grpId="0" nodeType="withEffect">
                                  <p:stCondLst>
                                    <p:cond delay="0"/>
                                  </p:stCondLst>
                                  <p:childTnLst>
                                    <p:anim calcmode="discrete" valueType="str">
                                      <p:cBhvr>
                                        <p:cTn id="30" dur="750" fill="hold"/>
                                        <p:tgtEl>
                                          <p:spTgt spid="13"/>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0" nodeType="withEffect">
                                  <p:stCondLst>
                                    <p:cond delay="0"/>
                                  </p:stCondLst>
                                  <p:childTnLst>
                                    <p:anim calcmode="discrete" valueType="str">
                                      <p:cBhvr>
                                        <p:cTn id="32" dur="750" fill="hold"/>
                                        <p:tgtEl>
                                          <p:spTgt spid="14"/>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0" nodeType="withEffect">
                                  <p:stCondLst>
                                    <p:cond delay="0"/>
                                  </p:stCondLst>
                                  <p:childTnLst>
                                    <p:anim calcmode="discrete" valueType="str">
                                      <p:cBhvr>
                                        <p:cTn id="34" dur="750" fill="hold"/>
                                        <p:tgtEl>
                                          <p:spTgt spid="19"/>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0" nodeType="withEffect">
                                  <p:stCondLst>
                                    <p:cond delay="0"/>
                                  </p:stCondLst>
                                  <p:childTnLst>
                                    <p:anim calcmode="discrete" valueType="str">
                                      <p:cBhvr>
                                        <p:cTn id="36" dur="750" fill="hold"/>
                                        <p:tgtEl>
                                          <p:spTgt spid="20"/>
                                        </p:tgtEl>
                                        <p:attrNameLst>
                                          <p:attrName>style.visibility</p:attrName>
                                        </p:attrNameLst>
                                      </p:cBhvr>
                                      <p:tavLst>
                                        <p:tav tm="0">
                                          <p:val>
                                            <p:strVal val="hidden"/>
                                          </p:val>
                                        </p:tav>
                                        <p:tav tm="50000">
                                          <p:val>
                                            <p:strVal val="visible"/>
                                          </p:val>
                                        </p:tav>
                                      </p:tavLst>
                                    </p:anim>
                                  </p:childTnLst>
                                </p:cTn>
                              </p:par>
                              <p:par>
                                <p:cTn id="37" presetID="22" presetClass="entr" presetSubtype="1"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up)">
                                      <p:cBhvr>
                                        <p:cTn id="39" dur="500"/>
                                        <p:tgtEl>
                                          <p:spTgt spid="7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up)">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repeatCount="indefinite" fill="hold" grpId="1" nodeType="clickEffect">
                                  <p:stCondLst>
                                    <p:cond delay="0"/>
                                  </p:stCondLst>
                                  <p:childTnLst>
                                    <p:animClr clrSpc="rgb" dir="cw">
                                      <p:cBhvr override="childStyle">
                                        <p:cTn id="46" dur="500" fill="hold"/>
                                        <p:tgtEl>
                                          <p:spTgt spid="78"/>
                                        </p:tgtEl>
                                        <p:attrNameLst>
                                          <p:attrName>style.color</p:attrName>
                                        </p:attrNameLst>
                                      </p:cBhvr>
                                      <p:to>
                                        <a:schemeClr val="bg1"/>
                                      </p:to>
                                    </p:animClr>
                                  </p:childTnLst>
                                </p:cTn>
                              </p:par>
                            </p:childTnLst>
                          </p:cTn>
                        </p:par>
                      </p:childTnLst>
                    </p:cTn>
                  </p:par>
                  <p:par>
                    <p:cTn id="47" fill="hold">
                      <p:stCondLst>
                        <p:cond delay="indefinite"/>
                      </p:stCondLst>
                      <p:childTnLst>
                        <p:par>
                          <p:cTn id="48" fill="hold">
                            <p:stCondLst>
                              <p:cond delay="0"/>
                            </p:stCondLst>
                            <p:childTnLst>
                              <p:par>
                                <p:cTn id="49" presetID="8" presetClass="emph" presetSubtype="0" repeatCount="indefinite" fill="hold" nodeType="clickEffect">
                                  <p:stCondLst>
                                    <p:cond delay="0"/>
                                  </p:stCondLst>
                                  <p:endCondLst>
                                    <p:cond evt="onNext" delay="0">
                                      <p:tgtEl>
                                        <p:sldTgt/>
                                      </p:tgtEl>
                                    </p:cond>
                                  </p:endCondLst>
                                  <p:childTnLst>
                                    <p:animRot by="21600000">
                                      <p:cBhvr>
                                        <p:cTn id="50" dur="500" fill="hold"/>
                                        <p:tgtEl>
                                          <p:spTgt spid="2"/>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77" grpId="0"/>
      <p:bldP spid="78" grpId="0"/>
      <p:bldP spid="78"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le: Hollow 47">
            <a:extLst>
              <a:ext uri="{FF2B5EF4-FFF2-40B4-BE49-F238E27FC236}">
                <a16:creationId xmlns:a16="http://schemas.microsoft.com/office/drawing/2014/main" xmlns="" id="{E3D54819-135B-4400-85C7-559DC274E5D1}"/>
              </a:ext>
            </a:extLst>
          </p:cNvPr>
          <p:cNvSpPr/>
          <p:nvPr/>
        </p:nvSpPr>
        <p:spPr>
          <a:xfrm>
            <a:off x="4357686" y="959122"/>
            <a:ext cx="4734559" cy="4755894"/>
          </a:xfrm>
          <a:prstGeom prst="donut">
            <a:avLst>
              <a:gd name="adj" fmla="val 8303"/>
            </a:avLst>
          </a:prstGeom>
          <a:gradFill>
            <a:gsLst>
              <a:gs pos="23000">
                <a:srgbClr val="CAAA4A"/>
              </a:gs>
              <a:gs pos="3000">
                <a:schemeClr val="accent4">
                  <a:lumMod val="40000"/>
                  <a:lumOff val="60000"/>
                </a:schemeClr>
              </a:gs>
              <a:gs pos="100000">
                <a:schemeClr val="accent4">
                  <a:lumMod val="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xmlns="" id="{4BFA545F-BDFB-4F21-B9C4-52A5C51CA17C}"/>
              </a:ext>
            </a:extLst>
          </p:cNvPr>
          <p:cNvSpPr/>
          <p:nvPr/>
        </p:nvSpPr>
        <p:spPr>
          <a:xfrm>
            <a:off x="7495218" y="523928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18BD2B7B-9CDD-4F99-93AF-0BA245AE20E8}"/>
              </a:ext>
            </a:extLst>
          </p:cNvPr>
          <p:cNvSpPr/>
          <p:nvPr/>
        </p:nvSpPr>
        <p:spPr>
          <a:xfrm>
            <a:off x="5143351" y="4816922"/>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39B5CD56-4E24-4684-93D5-7A564DD14FE2}"/>
              </a:ext>
            </a:extLst>
          </p:cNvPr>
          <p:cNvSpPr/>
          <p:nvPr/>
        </p:nvSpPr>
        <p:spPr>
          <a:xfrm>
            <a:off x="6732487" y="541767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BAF5C720-9577-4A59-A89B-458DDB75E108}"/>
              </a:ext>
            </a:extLst>
          </p:cNvPr>
          <p:cNvSpPr/>
          <p:nvPr/>
        </p:nvSpPr>
        <p:spPr>
          <a:xfrm>
            <a:off x="5944937" y="531177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5C631C5B-944B-4197-979C-234FEF1C33F0}"/>
              </a:ext>
            </a:extLst>
          </p:cNvPr>
          <p:cNvSpPr/>
          <p:nvPr/>
        </p:nvSpPr>
        <p:spPr>
          <a:xfrm>
            <a:off x="8077296" y="4846774"/>
            <a:ext cx="186410" cy="18641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0081475A-370A-4CFA-889D-2813E0F43537}"/>
              </a:ext>
            </a:extLst>
          </p:cNvPr>
          <p:cNvSpPr/>
          <p:nvPr/>
        </p:nvSpPr>
        <p:spPr>
          <a:xfrm>
            <a:off x="4665552" y="4192065"/>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17EA30E2-A428-4FB3-A9A7-38230E70AD2A}"/>
              </a:ext>
            </a:extLst>
          </p:cNvPr>
          <p:cNvSpPr/>
          <p:nvPr/>
        </p:nvSpPr>
        <p:spPr>
          <a:xfrm>
            <a:off x="4627634" y="2506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ABB266B3-B9F1-47D3-8A9F-E8B1EE3A7091}"/>
              </a:ext>
            </a:extLst>
          </p:cNvPr>
          <p:cNvSpPr/>
          <p:nvPr/>
        </p:nvSpPr>
        <p:spPr>
          <a:xfrm>
            <a:off x="8681529" y="2508720"/>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F7BBB5D7-BB9A-4E3B-AC60-0614BD6522F7}"/>
              </a:ext>
            </a:extLst>
          </p:cNvPr>
          <p:cNvSpPr/>
          <p:nvPr/>
        </p:nvSpPr>
        <p:spPr>
          <a:xfrm>
            <a:off x="5048214" y="183102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50E80B4C-10A7-456B-8002-3E53F01556ED}"/>
              </a:ext>
            </a:extLst>
          </p:cNvPr>
          <p:cNvSpPr/>
          <p:nvPr/>
        </p:nvSpPr>
        <p:spPr>
          <a:xfrm>
            <a:off x="5622879" y="1330667"/>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82BA3D3E-54DB-4866-B06C-F2E510C4729F}"/>
              </a:ext>
            </a:extLst>
          </p:cNvPr>
          <p:cNvSpPr/>
          <p:nvPr/>
        </p:nvSpPr>
        <p:spPr>
          <a:xfrm>
            <a:off x="6536514" y="1088003"/>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89611AB5-830C-4D07-92A2-7DD13EB3B1F7}"/>
              </a:ext>
            </a:extLst>
          </p:cNvPr>
          <p:cNvSpPr/>
          <p:nvPr/>
        </p:nvSpPr>
        <p:spPr>
          <a:xfrm>
            <a:off x="7400415" y="123759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74C118DD-652B-4BB1-B6FF-F2EB8FD94DCF}"/>
              </a:ext>
            </a:extLst>
          </p:cNvPr>
          <p:cNvSpPr/>
          <p:nvPr/>
        </p:nvSpPr>
        <p:spPr>
          <a:xfrm>
            <a:off x="8198323" y="177070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49917499-75F4-4FFB-8BCF-C6AC78C62AF4}"/>
              </a:ext>
            </a:extLst>
          </p:cNvPr>
          <p:cNvSpPr/>
          <p:nvPr/>
        </p:nvSpPr>
        <p:spPr>
          <a:xfrm>
            <a:off x="8783290" y="3335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1F986433-E308-421C-A6C2-9A895BC1815F}"/>
              </a:ext>
            </a:extLst>
          </p:cNvPr>
          <p:cNvSpPr/>
          <p:nvPr/>
        </p:nvSpPr>
        <p:spPr>
          <a:xfrm>
            <a:off x="4503848" y="3338808"/>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E0E8CDA8-3A3C-443E-9C1C-4B9175D30A5D}"/>
              </a:ext>
            </a:extLst>
          </p:cNvPr>
          <p:cNvSpPr/>
          <p:nvPr/>
        </p:nvSpPr>
        <p:spPr>
          <a:xfrm>
            <a:off x="8601899" y="415438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1"/>
          <p:cNvGrpSpPr/>
          <p:nvPr/>
        </p:nvGrpSpPr>
        <p:grpSpPr>
          <a:xfrm>
            <a:off x="4474646" y="1287735"/>
            <a:ext cx="4393138" cy="4257053"/>
            <a:chOff x="1499178" y="851616"/>
            <a:chExt cx="6013751" cy="5827465"/>
          </a:xfrm>
        </p:grpSpPr>
        <p:grpSp>
          <p:nvGrpSpPr>
            <p:cNvPr id="3" name="Group 79"/>
            <p:cNvGrpSpPr/>
            <p:nvPr/>
          </p:nvGrpSpPr>
          <p:grpSpPr>
            <a:xfrm>
              <a:off x="1499178" y="851616"/>
              <a:ext cx="6013751" cy="5827465"/>
              <a:chOff x="1499178" y="851616"/>
              <a:chExt cx="6013751" cy="5827465"/>
            </a:xfrm>
          </p:grpSpPr>
          <p:grpSp>
            <p:nvGrpSpPr>
              <p:cNvPr id="21" name="Group 32"/>
              <p:cNvGrpSpPr/>
              <p:nvPr/>
            </p:nvGrpSpPr>
            <p:grpSpPr>
              <a:xfrm rot="8676806">
                <a:off x="3197738" y="4175117"/>
                <a:ext cx="2895482" cy="2503964"/>
                <a:chOff x="4106620" y="927557"/>
                <a:chExt cx="2895482" cy="2503964"/>
              </a:xfrm>
              <a:solidFill>
                <a:srgbClr val="FF0000"/>
              </a:solidFill>
            </p:grpSpPr>
            <p:sp>
              <p:nvSpPr>
                <p:cNvPr id="49"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0"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1"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2"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2" name="Group 28"/>
              <p:cNvGrpSpPr/>
              <p:nvPr/>
            </p:nvGrpSpPr>
            <p:grpSpPr>
              <a:xfrm>
                <a:off x="4123245" y="960807"/>
                <a:ext cx="2895482" cy="2503964"/>
                <a:chOff x="4106620" y="927557"/>
                <a:chExt cx="2895482" cy="2503964"/>
              </a:xfrm>
              <a:solidFill>
                <a:schemeClr val="accent4"/>
              </a:solidFill>
            </p:grpSpPr>
            <p:sp>
              <p:nvSpPr>
                <p:cNvPr id="45"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6"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7"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8"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8" name="Group 29"/>
              <p:cNvGrpSpPr/>
              <p:nvPr/>
            </p:nvGrpSpPr>
            <p:grpSpPr>
              <a:xfrm rot="12992623">
                <a:off x="1499178" y="2991793"/>
                <a:ext cx="2895482" cy="2503964"/>
                <a:chOff x="4106620" y="927557"/>
                <a:chExt cx="2895482" cy="2503964"/>
              </a:xfrm>
            </p:grpSpPr>
            <p:sp>
              <p:nvSpPr>
                <p:cNvPr id="41"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2"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3"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4"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9" name="Group 37"/>
              <p:cNvGrpSpPr/>
              <p:nvPr/>
            </p:nvGrpSpPr>
            <p:grpSpPr>
              <a:xfrm rot="4294792">
                <a:off x="4813206" y="2881051"/>
                <a:ext cx="2895482" cy="2503964"/>
                <a:chOff x="4106620" y="927557"/>
                <a:chExt cx="2895482" cy="2503964"/>
              </a:xfrm>
              <a:solidFill>
                <a:srgbClr val="CC3399"/>
              </a:solidFill>
            </p:grpSpPr>
            <p:sp>
              <p:nvSpPr>
                <p:cNvPr id="37"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8"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9"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0"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0" name="Group 42"/>
              <p:cNvGrpSpPr/>
              <p:nvPr/>
            </p:nvGrpSpPr>
            <p:grpSpPr>
              <a:xfrm rot="17305959">
                <a:off x="2064430" y="1047375"/>
                <a:ext cx="2895482" cy="2503964"/>
                <a:chOff x="4106620" y="927557"/>
                <a:chExt cx="2895482" cy="2503964"/>
              </a:xfrm>
              <a:solidFill>
                <a:srgbClr val="FF33CC"/>
              </a:solidFill>
            </p:grpSpPr>
            <p:sp>
              <p:nvSpPr>
                <p:cNvPr id="33"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4"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5"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6"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sp>
          <p:nvSpPr>
            <p:cNvPr id="23" name="TextBox 22">
              <a:extLst>
                <a:ext uri="{FF2B5EF4-FFF2-40B4-BE49-F238E27FC236}">
                  <a16:creationId xmlns:a16="http://schemas.microsoft.com/office/drawing/2014/main" xmlns="" id="{7BEBF2C2-BC6A-4E4B-BA42-08E0016198E1}"/>
                </a:ext>
              </a:extLst>
            </p:cNvPr>
            <p:cNvSpPr txBox="1"/>
            <p:nvPr/>
          </p:nvSpPr>
          <p:spPr>
            <a:xfrm rot="2130107">
              <a:off x="4866963" y="1338005"/>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tràng pháo tay </a:t>
              </a:r>
              <a:endParaRPr lang="en-US" b="1" dirty="0">
                <a:latin typeface="Arial" pitchFamily="34" charset="0"/>
                <a:cs typeface="Arial" pitchFamily="34" charset="0"/>
              </a:endParaRPr>
            </a:p>
          </p:txBody>
        </p:sp>
        <p:sp>
          <p:nvSpPr>
            <p:cNvPr id="24" name="TextBox 23">
              <a:extLst>
                <a:ext uri="{FF2B5EF4-FFF2-40B4-BE49-F238E27FC236}">
                  <a16:creationId xmlns:a16="http://schemas.microsoft.com/office/drawing/2014/main" xmlns="" id="{7BEBF2C2-BC6A-4E4B-BA42-08E0016198E1}"/>
                </a:ext>
              </a:extLst>
            </p:cNvPr>
            <p:cNvSpPr txBox="1"/>
            <p:nvPr/>
          </p:nvSpPr>
          <p:spPr>
            <a:xfrm rot="19280519">
              <a:off x="2791557" y="1923042"/>
              <a:ext cx="1284980" cy="884760"/>
            </a:xfrm>
            <a:prstGeom prst="rect">
              <a:avLst/>
            </a:prstGeom>
            <a:noFill/>
          </p:spPr>
          <p:txBody>
            <a:bodyPr wrap="square" rtlCol="0">
              <a:spAutoFit/>
            </a:bodyPr>
            <a:lstStyle/>
            <a:p>
              <a:pPr algn="ctr"/>
              <a:r>
                <a:rPr lang="en-US" b="1" dirty="0" smtClean="0">
                  <a:latin typeface="Arial" pitchFamily="34" charset="0"/>
                  <a:cs typeface="Arial" pitchFamily="34" charset="0"/>
                </a:rPr>
                <a:t>1 cây kẹo</a:t>
              </a:r>
            </a:p>
          </p:txBody>
        </p:sp>
        <p:sp>
          <p:nvSpPr>
            <p:cNvPr id="25" name="TextBox 24">
              <a:extLst>
                <a:ext uri="{FF2B5EF4-FFF2-40B4-BE49-F238E27FC236}">
                  <a16:creationId xmlns:a16="http://schemas.microsoft.com/office/drawing/2014/main" xmlns="" id="{7BEBF2C2-BC6A-4E4B-BA42-08E0016198E1}"/>
                </a:ext>
              </a:extLst>
            </p:cNvPr>
            <p:cNvSpPr txBox="1"/>
            <p:nvPr/>
          </p:nvSpPr>
          <p:spPr>
            <a:xfrm rot="6317929">
              <a:off x="5374621" y="32109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trả lời thêm 1 câu hỏi</a:t>
              </a:r>
              <a:endParaRPr lang="en-US" b="1" dirty="0">
                <a:latin typeface="Arial" pitchFamily="34" charset="0"/>
                <a:cs typeface="Arial" pitchFamily="34" charset="0"/>
              </a:endParaRPr>
            </a:p>
          </p:txBody>
        </p:sp>
        <p:sp>
          <p:nvSpPr>
            <p:cNvPr id="26" name="TextBox 25">
              <a:extLst>
                <a:ext uri="{FF2B5EF4-FFF2-40B4-BE49-F238E27FC236}">
                  <a16:creationId xmlns:a16="http://schemas.microsoft.com/office/drawing/2014/main" xmlns="" id="{7BEBF2C2-BC6A-4E4B-BA42-08E0016198E1}"/>
                </a:ext>
              </a:extLst>
            </p:cNvPr>
            <p:cNvSpPr txBox="1"/>
            <p:nvPr/>
          </p:nvSpPr>
          <p:spPr>
            <a:xfrm rot="15010375">
              <a:off x="2202398" y="3702826"/>
              <a:ext cx="1697195" cy="1263943"/>
            </a:xfrm>
            <a:prstGeom prst="rect">
              <a:avLst/>
            </a:prstGeom>
            <a:noFill/>
          </p:spPr>
          <p:txBody>
            <a:bodyPr wrap="square" rtlCol="0">
              <a:spAutoFit/>
            </a:bodyPr>
            <a:lstStyle/>
            <a:p>
              <a:pPr algn="ctr"/>
              <a:r>
                <a:rPr lang="en-US" b="1" dirty="0" smtClean="0">
                  <a:latin typeface="Arial" pitchFamily="34" charset="0"/>
                  <a:cs typeface="Arial" pitchFamily="34" charset="0"/>
                </a:rPr>
                <a:t>chúc bạn may mắn lần sau</a:t>
              </a:r>
              <a:endParaRPr lang="en-US" b="1" dirty="0">
                <a:latin typeface="Arial" pitchFamily="34" charset="0"/>
                <a:cs typeface="Arial" pitchFamily="34" charset="0"/>
              </a:endParaRPr>
            </a:p>
          </p:txBody>
        </p:sp>
        <p:sp>
          <p:nvSpPr>
            <p:cNvPr id="27" name="TextBox 26">
              <a:extLst>
                <a:ext uri="{FF2B5EF4-FFF2-40B4-BE49-F238E27FC236}">
                  <a16:creationId xmlns:a16="http://schemas.microsoft.com/office/drawing/2014/main" xmlns="" id="{7BEBF2C2-BC6A-4E4B-BA42-08E0016198E1}"/>
                </a:ext>
              </a:extLst>
            </p:cNvPr>
            <p:cNvSpPr txBox="1"/>
            <p:nvPr/>
          </p:nvSpPr>
          <p:spPr>
            <a:xfrm rot="9754394">
              <a:off x="4127046" y="43572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phần quà đặc biệt</a:t>
              </a:r>
              <a:endParaRPr lang="en-US" b="1" dirty="0">
                <a:latin typeface="Arial" pitchFamily="34" charset="0"/>
                <a:cs typeface="Arial" pitchFamily="34" charset="0"/>
              </a:endParaRPr>
            </a:p>
          </p:txBody>
        </p:sp>
      </p:grpSp>
      <p:sp>
        <p:nvSpPr>
          <p:cNvPr id="53" name="Oval 52">
            <a:extLst>
              <a:ext uri="{FF2B5EF4-FFF2-40B4-BE49-F238E27FC236}">
                <a16:creationId xmlns:a16="http://schemas.microsoft.com/office/drawing/2014/main" xmlns="" id="{15A3A460-81CF-41C4-9C26-F68BDE996993}"/>
              </a:ext>
            </a:extLst>
          </p:cNvPr>
          <p:cNvSpPr/>
          <p:nvPr/>
        </p:nvSpPr>
        <p:spPr>
          <a:xfrm>
            <a:off x="6562074" y="3169208"/>
            <a:ext cx="296079" cy="296079"/>
          </a:xfrm>
          <a:prstGeom prst="ellipse">
            <a:avLst/>
          </a:prstGeom>
          <a:gradFill flip="none" rotWithShape="1">
            <a:gsLst>
              <a:gs pos="51000">
                <a:srgbClr val="CAAA4A"/>
              </a:gs>
              <a:gs pos="3000">
                <a:schemeClr val="accent4">
                  <a:lumMod val="40000"/>
                  <a:lumOff val="60000"/>
                </a:schemeClr>
              </a:gs>
              <a:gs pos="100000">
                <a:schemeClr val="accent4">
                  <a:lumMod val="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dkEdge">
            <a:bevelT w="228600" h="381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63"/>
          <p:cNvGrpSpPr/>
          <p:nvPr/>
        </p:nvGrpSpPr>
        <p:grpSpPr>
          <a:xfrm>
            <a:off x="6461512" y="642918"/>
            <a:ext cx="385086" cy="857256"/>
            <a:chOff x="1543708" y="1571612"/>
            <a:chExt cx="385086" cy="857256"/>
          </a:xfrm>
        </p:grpSpPr>
        <p:sp>
          <p:nvSpPr>
            <p:cNvPr id="62" name="Down Arrow 61"/>
            <p:cNvSpPr/>
            <p:nvPr/>
          </p:nvSpPr>
          <p:spPr>
            <a:xfrm>
              <a:off x="1543708" y="1714488"/>
              <a:ext cx="385086" cy="714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614014" y="1571612"/>
              <a:ext cx="214314"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7"/>
          <p:cNvGrpSpPr/>
          <p:nvPr/>
        </p:nvGrpSpPr>
        <p:grpSpPr>
          <a:xfrm>
            <a:off x="0" y="14490"/>
            <a:ext cx="9144000" cy="714380"/>
            <a:chOff x="0" y="14490"/>
            <a:chExt cx="9144000" cy="714380"/>
          </a:xfrm>
        </p:grpSpPr>
        <p:sp>
          <p:nvSpPr>
            <p:cNvPr id="69" name="Up Ribbon 68"/>
            <p:cNvSpPr/>
            <p:nvPr/>
          </p:nvSpPr>
          <p:spPr>
            <a:xfrm>
              <a:off x="0" y="14490"/>
              <a:ext cx="9144000" cy="71438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2428860" y="14490"/>
              <a:ext cx="428628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C000"/>
                  </a:solidFill>
                  <a:effectLst>
                    <a:outerShdw blurRad="50800" dist="39000" dir="5460000" algn="tl">
                      <a:srgbClr val="000000">
                        <a:alpha val="38000"/>
                      </a:srgbClr>
                    </a:outerShdw>
                  </a:effectLst>
                </a:rPr>
                <a:t>VÒNG QUAY MAY MẮN</a:t>
              </a:r>
              <a:endParaRPr lang="en-US" sz="3200" b="1" cap="none" spc="0" dirty="0">
                <a:ln w="11430"/>
                <a:solidFill>
                  <a:srgbClr val="FFC000"/>
                </a:solidFill>
                <a:effectLst>
                  <a:outerShdw blurRad="50800" dist="39000" dir="5460000" algn="tl">
                    <a:srgbClr val="000000">
                      <a:alpha val="38000"/>
                    </a:srgbClr>
                  </a:outerShdw>
                </a:effectLst>
              </a:endParaRPr>
            </a:p>
          </p:txBody>
        </p:sp>
      </p:grpSp>
      <p:sp>
        <p:nvSpPr>
          <p:cNvPr id="74" name="Vertical Scroll 73"/>
          <p:cNvSpPr/>
          <p:nvPr/>
        </p:nvSpPr>
        <p:spPr>
          <a:xfrm>
            <a:off x="0" y="785794"/>
            <a:ext cx="4572032" cy="578645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500034" y="1500174"/>
            <a:ext cx="3429024" cy="2477601"/>
          </a:xfrm>
          <a:prstGeom prst="rect">
            <a:avLst/>
          </a:prstGeom>
          <a:noFill/>
        </p:spPr>
        <p:txBody>
          <a:bodyPr wrap="square" rtlCol="0">
            <a:spAutoFit/>
          </a:bodyPr>
          <a:lstStyle/>
          <a:p>
            <a:pPr>
              <a:spcBef>
                <a:spcPts val="600"/>
              </a:spcBef>
            </a:pPr>
            <a:r>
              <a:rPr lang="vi-VN" sz="2000" b="1" i="1" dirty="0" smtClean="0">
                <a:latin typeface="Arial" pitchFamily="34" charset="0"/>
                <a:cs typeface="Arial" pitchFamily="34" charset="0"/>
              </a:rPr>
              <a:t>Câu 12. </a:t>
            </a:r>
            <a:r>
              <a:rPr lang="en-US" sz="2000" b="1" i="1" dirty="0" smtClean="0">
                <a:latin typeface="Arial" pitchFamily="34" charset="0"/>
                <a:cs typeface="Arial" pitchFamily="34" charset="0"/>
              </a:rPr>
              <a:t>Biên độ dao động của âm càng lớn khi ?</a:t>
            </a:r>
            <a:endParaRPr lang="en-US" sz="2000" dirty="0" smtClean="0">
              <a:latin typeface="Arial" pitchFamily="34" charset="0"/>
              <a:cs typeface="Arial" pitchFamily="34" charset="0"/>
            </a:endParaRPr>
          </a:p>
          <a:p>
            <a:pPr algn="just">
              <a:spcBef>
                <a:spcPts val="600"/>
              </a:spcBef>
            </a:pPr>
            <a:r>
              <a:rPr lang="en-US" sz="2000" dirty="0" smtClean="0">
                <a:latin typeface="Arial" pitchFamily="34" charset="0"/>
                <a:cs typeface="Arial" pitchFamily="34" charset="0"/>
              </a:rPr>
              <a:t>A. vật dao động với tần số càng lớn.</a:t>
            </a:r>
          </a:p>
          <a:p>
            <a:pPr algn="just">
              <a:spcBef>
                <a:spcPts val="600"/>
              </a:spcBef>
            </a:pPr>
            <a:r>
              <a:rPr lang="en-US" sz="2000" dirty="0" smtClean="0">
                <a:latin typeface="Arial" pitchFamily="34" charset="0"/>
                <a:cs typeface="Arial" pitchFamily="34" charset="0"/>
              </a:rPr>
              <a:t>B. vật dao động với tần số càng nhanh.</a:t>
            </a:r>
          </a:p>
          <a:p>
            <a:pPr algn="just">
              <a:spcBef>
                <a:spcPts val="600"/>
              </a:spcBef>
            </a:pPr>
            <a:r>
              <a:rPr lang="en-US" sz="2000" dirty="0" smtClean="0">
                <a:latin typeface="Arial" pitchFamily="34" charset="0"/>
                <a:cs typeface="Arial" pitchFamily="34" charset="0"/>
              </a:rPr>
              <a:t>C. vật dao động càng chậm.</a:t>
            </a:r>
          </a:p>
        </p:txBody>
      </p:sp>
      <p:sp>
        <p:nvSpPr>
          <p:cNvPr id="78" name="TextBox 77"/>
          <p:cNvSpPr txBox="1"/>
          <p:nvPr/>
        </p:nvSpPr>
        <p:spPr>
          <a:xfrm>
            <a:off x="500034" y="4000504"/>
            <a:ext cx="3429024" cy="400110"/>
          </a:xfrm>
          <a:prstGeom prst="rect">
            <a:avLst/>
          </a:prstGeom>
          <a:noFill/>
        </p:spPr>
        <p:txBody>
          <a:bodyPr wrap="square" rtlCol="0">
            <a:spAutoFit/>
          </a:bodyPr>
          <a:lstStyle/>
          <a:p>
            <a:pPr algn="just">
              <a:spcBef>
                <a:spcPts val="600"/>
              </a:spcBef>
            </a:pPr>
            <a:r>
              <a:rPr lang="en-US" sz="2000" dirty="0" smtClean="0">
                <a:latin typeface="Arial" pitchFamily="34" charset="0"/>
                <a:cs typeface="Arial" pitchFamily="34" charset="0"/>
              </a:rPr>
              <a:t>D. vật dao động càng mạnh.</a:t>
            </a:r>
            <a:endParaRPr lang="en-US" sz="2000" dirty="0">
              <a:latin typeface="Arial" pitchFamily="34" charset="0"/>
              <a:cs typeface="Arial" pitchFamily="34" charset="0"/>
            </a:endParaRPr>
          </a:p>
        </p:txBody>
      </p:sp>
      <p:sp>
        <p:nvSpPr>
          <p:cNvPr id="61" name="Right Arrow 60">
            <a:hlinkClick r:id="rId2" action="ppaction://hlinksldjump"/>
          </p:cNvPr>
          <p:cNvSpPr/>
          <p:nvPr/>
        </p:nvSpPr>
        <p:spPr>
          <a:xfrm>
            <a:off x="8072462" y="6286520"/>
            <a:ext cx="1071538" cy="57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16"/>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17"/>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18"/>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5"/>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6"/>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7"/>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8"/>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9"/>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10"/>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11"/>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12"/>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grpId="0" nodeType="withEffect">
                                  <p:stCondLst>
                                    <p:cond delay="0"/>
                                  </p:stCondLst>
                                  <p:childTnLst>
                                    <p:anim calcmode="discrete" valueType="str">
                                      <p:cBhvr>
                                        <p:cTn id="30" dur="750" fill="hold"/>
                                        <p:tgtEl>
                                          <p:spTgt spid="13"/>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0" nodeType="withEffect">
                                  <p:stCondLst>
                                    <p:cond delay="0"/>
                                  </p:stCondLst>
                                  <p:childTnLst>
                                    <p:anim calcmode="discrete" valueType="str">
                                      <p:cBhvr>
                                        <p:cTn id="32" dur="750" fill="hold"/>
                                        <p:tgtEl>
                                          <p:spTgt spid="14"/>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0" nodeType="withEffect">
                                  <p:stCondLst>
                                    <p:cond delay="0"/>
                                  </p:stCondLst>
                                  <p:childTnLst>
                                    <p:anim calcmode="discrete" valueType="str">
                                      <p:cBhvr>
                                        <p:cTn id="34" dur="750" fill="hold"/>
                                        <p:tgtEl>
                                          <p:spTgt spid="19"/>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0" nodeType="withEffect">
                                  <p:stCondLst>
                                    <p:cond delay="0"/>
                                  </p:stCondLst>
                                  <p:childTnLst>
                                    <p:anim calcmode="discrete" valueType="str">
                                      <p:cBhvr>
                                        <p:cTn id="36" dur="750" fill="hold"/>
                                        <p:tgtEl>
                                          <p:spTgt spid="20"/>
                                        </p:tgtEl>
                                        <p:attrNameLst>
                                          <p:attrName>style.visibility</p:attrName>
                                        </p:attrNameLst>
                                      </p:cBhvr>
                                      <p:tavLst>
                                        <p:tav tm="0">
                                          <p:val>
                                            <p:strVal val="hidden"/>
                                          </p:val>
                                        </p:tav>
                                        <p:tav tm="50000">
                                          <p:val>
                                            <p:strVal val="visible"/>
                                          </p:val>
                                        </p:tav>
                                      </p:tavLst>
                                    </p:anim>
                                  </p:childTnLst>
                                </p:cTn>
                              </p:par>
                              <p:par>
                                <p:cTn id="37" presetID="22" presetClass="entr" presetSubtype="1"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up)">
                                      <p:cBhvr>
                                        <p:cTn id="39" dur="500"/>
                                        <p:tgtEl>
                                          <p:spTgt spid="7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up)">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repeatCount="indefinite" fill="hold" grpId="1" nodeType="clickEffect">
                                  <p:stCondLst>
                                    <p:cond delay="0"/>
                                  </p:stCondLst>
                                  <p:childTnLst>
                                    <p:animClr clrSpc="rgb" dir="cw">
                                      <p:cBhvr override="childStyle">
                                        <p:cTn id="46" dur="500" fill="hold"/>
                                        <p:tgtEl>
                                          <p:spTgt spid="78"/>
                                        </p:tgtEl>
                                        <p:attrNameLst>
                                          <p:attrName>style.color</p:attrName>
                                        </p:attrNameLst>
                                      </p:cBhvr>
                                      <p:to>
                                        <a:schemeClr val="bg1"/>
                                      </p:to>
                                    </p:animClr>
                                  </p:childTnLst>
                                </p:cTn>
                              </p:par>
                            </p:childTnLst>
                          </p:cTn>
                        </p:par>
                      </p:childTnLst>
                    </p:cTn>
                  </p:par>
                  <p:par>
                    <p:cTn id="47" fill="hold">
                      <p:stCondLst>
                        <p:cond delay="indefinite"/>
                      </p:stCondLst>
                      <p:childTnLst>
                        <p:par>
                          <p:cTn id="48" fill="hold">
                            <p:stCondLst>
                              <p:cond delay="0"/>
                            </p:stCondLst>
                            <p:childTnLst>
                              <p:par>
                                <p:cTn id="49" presetID="8" presetClass="emph" presetSubtype="0" repeatCount="indefinite" fill="hold" nodeType="clickEffect">
                                  <p:stCondLst>
                                    <p:cond delay="0"/>
                                  </p:stCondLst>
                                  <p:endCondLst>
                                    <p:cond evt="onNext" delay="0">
                                      <p:tgtEl>
                                        <p:sldTgt/>
                                      </p:tgtEl>
                                    </p:cond>
                                  </p:endCondLst>
                                  <p:childTnLst>
                                    <p:animRot by="21600000">
                                      <p:cBhvr>
                                        <p:cTn id="50" dur="500" fill="hold"/>
                                        <p:tgtEl>
                                          <p:spTgt spid="2"/>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77" grpId="0"/>
      <p:bldP spid="78" grpId="0"/>
      <p:bldP spid="78"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2"/>
          <p:cNvSpPr>
            <a:spLocks noChangeArrowheads="1"/>
          </p:cNvSpPr>
          <p:nvPr/>
        </p:nvSpPr>
        <p:spPr bwMode="auto">
          <a:xfrm>
            <a:off x="0" y="1"/>
            <a:ext cx="9144000" cy="760095"/>
          </a:xfrm>
          <a:prstGeom prst="plaque">
            <a:avLst>
              <a:gd name="adj" fmla="val 16667"/>
            </a:avLst>
          </a:prstGeom>
          <a:gradFill rotWithShape="1">
            <a:gsLst>
              <a:gs pos="0">
                <a:srgbClr val="002F2F"/>
              </a:gs>
              <a:gs pos="100000">
                <a:srgbClr val="006666"/>
              </a:gs>
            </a:gsLst>
            <a:path path="shape">
              <a:fillToRect l="50000" t="50000" r="50000" b="50000"/>
            </a:path>
          </a:gradFill>
          <a:ln w="9525">
            <a:solidFill>
              <a:srgbClr val="FF9933"/>
            </a:solidFill>
            <a:miter lim="800000"/>
            <a:headEnd/>
            <a:tailEnd/>
          </a:ln>
          <a:effectLst/>
        </p:spPr>
        <p:txBody>
          <a:bodyPr wrap="square">
            <a:spAutoFit/>
          </a:bodyPr>
          <a:lstStyle/>
          <a:p>
            <a:pPr algn="ctr"/>
            <a:r>
              <a:rPr lang="en-US" altLang="en-US" sz="1600" b="1" dirty="0" smtClean="0">
                <a:solidFill>
                  <a:srgbClr val="FFFF00"/>
                </a:solidFill>
                <a:latin typeface="Arial" pitchFamily="34" charset="0"/>
                <a:cs typeface="Arial" pitchFamily="34" charset="0"/>
              </a:rPr>
              <a:t> CHỦ ĐỀ 5: ÂM THANH</a:t>
            </a:r>
          </a:p>
          <a:p>
            <a:pPr algn="ctr"/>
            <a:r>
              <a:rPr lang="en-US" sz="1600" b="1" dirty="0" smtClean="0">
                <a:solidFill>
                  <a:srgbClr val="FFFF00"/>
                </a:solidFill>
                <a:latin typeface="Arial" pitchFamily="34" charset="0"/>
                <a:cs typeface="Arial" pitchFamily="34" charset="0"/>
              </a:rPr>
              <a:t>                      BÀI 10: BIÊN ĐỘ,  TẦN SỐ, ĐỘ TO VÀ ĐỘ CAO CỦA ÂM</a:t>
            </a:r>
            <a:endParaRPr lang="en-US" sz="1600" b="1" dirty="0">
              <a:solidFill>
                <a:srgbClr val="FFFF00"/>
              </a:solidFill>
              <a:latin typeface="Arial" pitchFamily="34" charset="0"/>
              <a:cs typeface="Arial" pitchFamily="34" charset="0"/>
            </a:endParaRPr>
          </a:p>
        </p:txBody>
      </p:sp>
      <p:cxnSp>
        <p:nvCxnSpPr>
          <p:cNvPr id="10" name="Straight Connector 9"/>
          <p:cNvCxnSpPr>
            <a:stCxn id="4" idx="2"/>
          </p:cNvCxnSpPr>
          <p:nvPr/>
        </p:nvCxnSpPr>
        <p:spPr>
          <a:xfrm rot="5400000">
            <a:off x="1523048" y="3809048"/>
            <a:ext cx="6097904" cy="1588"/>
          </a:xfrm>
          <a:prstGeom prst="line">
            <a:avLst/>
          </a:prstGeom>
          <a:ln w="25400" cmpd="sng">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849" y="785794"/>
            <a:ext cx="3127651" cy="338554"/>
          </a:xfrm>
          <a:prstGeom prst="rect">
            <a:avLst/>
          </a:prstGeom>
          <a:noFill/>
        </p:spPr>
        <p:txBody>
          <a:bodyPr wrap="none" rtlCol="0">
            <a:spAutoFit/>
          </a:bodyPr>
          <a:lstStyle/>
          <a:p>
            <a:r>
              <a:rPr lang="en-US" sz="1600" b="1" dirty="0" smtClean="0">
                <a:latin typeface="Arial" pitchFamily="34" charset="0"/>
                <a:cs typeface="Arial" pitchFamily="34" charset="0"/>
              </a:rPr>
              <a:t>I. </a:t>
            </a:r>
            <a:r>
              <a:rPr lang="nl-NL" sz="1600" b="1" dirty="0" smtClean="0">
                <a:latin typeface="Arial" pitchFamily="34" charset="0"/>
                <a:cs typeface="Arial" pitchFamily="34" charset="0"/>
              </a:rPr>
              <a:t>BIÊN ĐỘ VÀ ĐỘ TO CỦA ÂM</a:t>
            </a:r>
            <a:endParaRPr lang="en-US" sz="1600" dirty="0">
              <a:latin typeface="Arial" pitchFamily="34" charset="0"/>
              <a:cs typeface="Arial" pitchFamily="34" charset="0"/>
            </a:endParaRPr>
          </a:p>
        </p:txBody>
      </p:sp>
      <p:sp>
        <p:nvSpPr>
          <p:cNvPr id="9" name="TextBox 8"/>
          <p:cNvSpPr txBox="1"/>
          <p:nvPr/>
        </p:nvSpPr>
        <p:spPr>
          <a:xfrm>
            <a:off x="1" y="1142984"/>
            <a:ext cx="4572000"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1. Biên độ dao động là độ lệch lớn nhất của   vật dao động so với vị trí cân bằng.</a:t>
            </a:r>
          </a:p>
        </p:txBody>
      </p:sp>
      <p:sp>
        <p:nvSpPr>
          <p:cNvPr id="16" name="TextBox 15"/>
          <p:cNvSpPr txBox="1"/>
          <p:nvPr/>
        </p:nvSpPr>
        <p:spPr>
          <a:xfrm>
            <a:off x="-32" y="1701216"/>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to của âm:</a:t>
            </a:r>
          </a:p>
        </p:txBody>
      </p:sp>
      <p:sp>
        <p:nvSpPr>
          <p:cNvPr id="17" name="TextBox 16"/>
          <p:cNvSpPr txBox="1"/>
          <p:nvPr/>
        </p:nvSpPr>
        <p:spPr>
          <a:xfrm>
            <a:off x="71406" y="2000240"/>
            <a:ext cx="4500562" cy="1077218"/>
          </a:xfrm>
          <a:prstGeom prst="rect">
            <a:avLst/>
          </a:prstGeom>
          <a:noFill/>
        </p:spPr>
        <p:txBody>
          <a:bodyPr wrap="square" rtlCol="0">
            <a:spAutoFit/>
          </a:bodyPr>
          <a:lstStyle/>
          <a:p>
            <a:pPr algn="just"/>
            <a:r>
              <a:rPr lang="en-US" sz="1600" b="1" dirty="0" smtClean="0">
                <a:latin typeface="Arial" pitchFamily="34" charset="0"/>
                <a:cs typeface="Arial" pitchFamily="34" charset="0"/>
              </a:rPr>
              <a:t>- Dao động càng </a:t>
            </a:r>
            <a:r>
              <a:rPr lang="en-US" sz="1600" b="1" dirty="0" smtClean="0">
                <a:solidFill>
                  <a:srgbClr val="FF0000"/>
                </a:solidFill>
                <a:latin typeface="Arial" pitchFamily="34" charset="0"/>
                <a:cs typeface="Arial" pitchFamily="34" charset="0"/>
              </a:rPr>
              <a:t>mạnh</a:t>
            </a:r>
            <a:r>
              <a:rPr lang="en-US" sz="1600" b="1" dirty="0" smtClean="0">
                <a:latin typeface="Arial" pitchFamily="34" charset="0"/>
                <a:cs typeface="Arial" pitchFamily="34" charset="0"/>
              </a:rPr>
              <a:t>, biên độ dao động của vật phát ra âm </a:t>
            </a:r>
            <a:r>
              <a:rPr lang="en-US" sz="1600" b="1" dirty="0" smtClean="0">
                <a:solidFill>
                  <a:srgbClr val="FF0000"/>
                </a:solidFill>
                <a:latin typeface="Arial" pitchFamily="34" charset="0"/>
                <a:cs typeface="Arial" pitchFamily="34" charset="0"/>
              </a:rPr>
              <a:t>càng lớn </a:t>
            </a:r>
            <a:r>
              <a:rPr lang="en-US" sz="1600" b="1" dirty="0" smtClean="0">
                <a:latin typeface="Arial" pitchFamily="34" charset="0"/>
                <a:cs typeface="Arial" pitchFamily="34" charset="0"/>
              </a:rPr>
              <a:t>, âm </a:t>
            </a:r>
            <a:r>
              <a:rPr lang="en-US" sz="1600" b="1" dirty="0" smtClean="0">
                <a:solidFill>
                  <a:srgbClr val="FF0000"/>
                </a:solidFill>
                <a:latin typeface="Arial" pitchFamily="34" charset="0"/>
                <a:cs typeface="Arial" pitchFamily="34" charset="0"/>
              </a:rPr>
              <a:t>càng to</a:t>
            </a:r>
          </a:p>
          <a:p>
            <a:pPr algn="just"/>
            <a:r>
              <a:rPr lang="en-US" sz="1600" b="1" dirty="0" smtClean="0">
                <a:latin typeface="Arial" pitchFamily="34" charset="0"/>
                <a:cs typeface="Arial" pitchFamily="34" charset="0"/>
              </a:rPr>
              <a:t>- Dao động càng </a:t>
            </a:r>
            <a:r>
              <a:rPr lang="en-US" sz="1600" b="1" dirty="0" smtClean="0">
                <a:solidFill>
                  <a:schemeClr val="tx2"/>
                </a:solidFill>
                <a:latin typeface="Arial" pitchFamily="34" charset="0"/>
                <a:cs typeface="Arial" pitchFamily="34" charset="0"/>
              </a:rPr>
              <a:t>yếu</a:t>
            </a:r>
            <a:r>
              <a:rPr lang="en-US" sz="1600" b="1" dirty="0" smtClean="0">
                <a:latin typeface="Arial" pitchFamily="34" charset="0"/>
                <a:cs typeface="Arial" pitchFamily="34" charset="0"/>
              </a:rPr>
              <a:t>, biên độ dao động của vật phát ra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a:t>
            </a:r>
          </a:p>
        </p:txBody>
      </p:sp>
      <p:sp>
        <p:nvSpPr>
          <p:cNvPr id="8" name="TextBox 7"/>
          <p:cNvSpPr txBox="1"/>
          <p:nvPr/>
        </p:nvSpPr>
        <p:spPr>
          <a:xfrm>
            <a:off x="-42442" y="3019008"/>
            <a:ext cx="3278846" cy="338554"/>
          </a:xfrm>
          <a:prstGeom prst="rect">
            <a:avLst/>
          </a:prstGeom>
          <a:noFill/>
        </p:spPr>
        <p:txBody>
          <a:bodyPr wrap="none" rtlCol="0">
            <a:spAutoFit/>
          </a:bodyPr>
          <a:lstStyle/>
          <a:p>
            <a:r>
              <a:rPr lang="en-US" sz="1600" b="1" dirty="0" smtClean="0">
                <a:latin typeface="Arial" pitchFamily="34" charset="0"/>
                <a:cs typeface="Arial" pitchFamily="34" charset="0"/>
              </a:rPr>
              <a:t>II. </a:t>
            </a:r>
            <a:r>
              <a:rPr lang="nl-NL" sz="1600" b="1" dirty="0" smtClean="0">
                <a:latin typeface="Arial" pitchFamily="34" charset="0"/>
                <a:cs typeface="Arial" pitchFamily="34" charset="0"/>
              </a:rPr>
              <a:t>TẦN SỐ VÀ ĐỘ CAO CỦA ÂM</a:t>
            </a:r>
            <a:endParaRPr lang="en-US" sz="1600" b="1" dirty="0">
              <a:latin typeface="Arial" pitchFamily="34" charset="0"/>
              <a:cs typeface="Arial" pitchFamily="34" charset="0"/>
            </a:endParaRPr>
          </a:p>
        </p:txBody>
      </p:sp>
      <p:sp>
        <p:nvSpPr>
          <p:cNvPr id="11" name="TextBox 10"/>
          <p:cNvSpPr txBox="1"/>
          <p:nvPr/>
        </p:nvSpPr>
        <p:spPr>
          <a:xfrm>
            <a:off x="-32" y="3275732"/>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1. Tần số:</a:t>
            </a:r>
          </a:p>
        </p:txBody>
      </p:sp>
      <p:sp>
        <p:nvSpPr>
          <p:cNvPr id="19" name="TextBox 18"/>
          <p:cNvSpPr txBox="1"/>
          <p:nvPr/>
        </p:nvSpPr>
        <p:spPr>
          <a:xfrm>
            <a:off x="71406" y="3519074"/>
            <a:ext cx="3352969" cy="338554"/>
          </a:xfrm>
          <a:prstGeom prst="rect">
            <a:avLst/>
          </a:prstGeom>
          <a:noFill/>
        </p:spPr>
        <p:txBody>
          <a:bodyPr wrap="none" rtlCol="0">
            <a:spAutoFit/>
          </a:bodyPr>
          <a:lstStyle/>
          <a:p>
            <a:r>
              <a:rPr lang="en-US" sz="1600" b="1" dirty="0" smtClean="0">
                <a:latin typeface="Arial" pitchFamily="34" charset="0"/>
                <a:cs typeface="Arial" pitchFamily="34" charset="0"/>
              </a:rPr>
              <a:t>- Là số dao động trong một giây.</a:t>
            </a:r>
          </a:p>
        </p:txBody>
      </p:sp>
      <p:sp>
        <p:nvSpPr>
          <p:cNvPr id="28" name="TextBox 27"/>
          <p:cNvSpPr txBox="1"/>
          <p:nvPr/>
        </p:nvSpPr>
        <p:spPr>
          <a:xfrm>
            <a:off x="71406" y="4429132"/>
            <a:ext cx="3818674" cy="338554"/>
          </a:xfrm>
          <a:prstGeom prst="rect">
            <a:avLst/>
          </a:prstGeom>
          <a:noFill/>
        </p:spPr>
        <p:txBody>
          <a:bodyPr wrap="none" rtlCol="0">
            <a:spAutoFit/>
          </a:bodyPr>
          <a:lstStyle/>
          <a:p>
            <a:r>
              <a:rPr lang="en-US" sz="1600" b="1" dirty="0" smtClean="0">
                <a:latin typeface="Arial" pitchFamily="34" charset="0"/>
                <a:cs typeface="Arial" pitchFamily="34" charset="0"/>
              </a:rPr>
              <a:t>- Đơn vị của tần số là Héc, kí hiệu Hz.</a:t>
            </a:r>
          </a:p>
        </p:txBody>
      </p:sp>
      <p:sp>
        <p:nvSpPr>
          <p:cNvPr id="29" name="Notched Right Arrow 28"/>
          <p:cNvSpPr/>
          <p:nvPr/>
        </p:nvSpPr>
        <p:spPr>
          <a:xfrm>
            <a:off x="0" y="4793086"/>
            <a:ext cx="214314" cy="142876"/>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76844" y="4702184"/>
            <a:ext cx="4395156"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Vật </a:t>
            </a:r>
            <a:r>
              <a:rPr lang="en-US" sz="1600" b="1" dirty="0" smtClean="0">
                <a:solidFill>
                  <a:srgbClr val="C00000"/>
                </a:solidFill>
                <a:latin typeface="Arial" pitchFamily="34" charset="0"/>
                <a:cs typeface="Arial" pitchFamily="34" charset="0"/>
              </a:rPr>
              <a:t>dao động nhanh </a:t>
            </a:r>
            <a:r>
              <a:rPr lang="en-US" sz="1600" b="1" dirty="0" smtClean="0">
                <a:latin typeface="Arial" pitchFamily="34" charset="0"/>
                <a:cs typeface="Arial" pitchFamily="34" charset="0"/>
              </a:rPr>
              <a:t>thì </a:t>
            </a:r>
            <a:r>
              <a:rPr lang="en-US" sz="1600" b="1" dirty="0" smtClean="0">
                <a:solidFill>
                  <a:srgbClr val="C00000"/>
                </a:solidFill>
                <a:latin typeface="Arial" pitchFamily="34" charset="0"/>
                <a:cs typeface="Arial" pitchFamily="34" charset="0"/>
              </a:rPr>
              <a:t>tần số lớn </a:t>
            </a:r>
            <a:r>
              <a:rPr lang="en-US" sz="1600" b="1" dirty="0" smtClean="0">
                <a:latin typeface="Arial" pitchFamily="34" charset="0"/>
                <a:cs typeface="Arial" pitchFamily="34" charset="0"/>
              </a:rPr>
              <a:t>và ngược lại</a:t>
            </a:r>
          </a:p>
        </p:txBody>
      </p:sp>
      <p:grpSp>
        <p:nvGrpSpPr>
          <p:cNvPr id="2" name="Group 30"/>
          <p:cNvGrpSpPr/>
          <p:nvPr/>
        </p:nvGrpSpPr>
        <p:grpSpPr>
          <a:xfrm>
            <a:off x="214282" y="3850864"/>
            <a:ext cx="4174438" cy="649706"/>
            <a:chOff x="239682" y="4975236"/>
            <a:chExt cx="4174438" cy="649706"/>
          </a:xfrm>
        </p:grpSpPr>
        <p:sp>
          <p:nvSpPr>
            <p:cNvPr id="32" name="TextBox 31"/>
            <p:cNvSpPr txBox="1"/>
            <p:nvPr/>
          </p:nvSpPr>
          <p:spPr>
            <a:xfrm>
              <a:off x="239682" y="5118112"/>
              <a:ext cx="1080745" cy="338554"/>
            </a:xfrm>
            <a:prstGeom prst="rect">
              <a:avLst/>
            </a:prstGeom>
            <a:noFill/>
          </p:spPr>
          <p:txBody>
            <a:bodyPr wrap="none" rtlCol="0">
              <a:spAutoFit/>
            </a:bodyPr>
            <a:lstStyle/>
            <a:p>
              <a:r>
                <a:rPr lang="en-US" sz="1600" b="1" dirty="0" smtClean="0">
                  <a:latin typeface="Arial" pitchFamily="34" charset="0"/>
                  <a:cs typeface="Arial" pitchFamily="34" charset="0"/>
                </a:rPr>
                <a:t>Tần số = </a:t>
              </a:r>
            </a:p>
          </p:txBody>
        </p:sp>
        <p:sp>
          <p:nvSpPr>
            <p:cNvPr id="33" name="TextBox 32"/>
            <p:cNvSpPr txBox="1"/>
            <p:nvPr/>
          </p:nvSpPr>
          <p:spPr>
            <a:xfrm>
              <a:off x="1860726" y="4975236"/>
              <a:ext cx="1425390" cy="338554"/>
            </a:xfrm>
            <a:prstGeom prst="rect">
              <a:avLst/>
            </a:prstGeom>
            <a:noFill/>
          </p:spPr>
          <p:txBody>
            <a:bodyPr wrap="none" rtlCol="0">
              <a:spAutoFit/>
            </a:bodyPr>
            <a:lstStyle/>
            <a:p>
              <a:r>
                <a:rPr lang="en-US" sz="1600" b="1" dirty="0" smtClean="0">
                  <a:latin typeface="Arial" pitchFamily="34" charset="0"/>
                  <a:cs typeface="Arial" pitchFamily="34" charset="0"/>
                </a:rPr>
                <a:t>Số dao động</a:t>
              </a:r>
            </a:p>
          </p:txBody>
        </p:sp>
        <p:sp>
          <p:nvSpPr>
            <p:cNvPr id="34" name="TextBox 33"/>
            <p:cNvSpPr txBox="1"/>
            <p:nvPr/>
          </p:nvSpPr>
          <p:spPr>
            <a:xfrm>
              <a:off x="1071538" y="5286388"/>
              <a:ext cx="3342582" cy="338554"/>
            </a:xfrm>
            <a:prstGeom prst="rect">
              <a:avLst/>
            </a:prstGeom>
            <a:noFill/>
          </p:spPr>
          <p:txBody>
            <a:bodyPr wrap="none" rtlCol="0">
              <a:spAutoFit/>
            </a:bodyPr>
            <a:lstStyle/>
            <a:p>
              <a:r>
                <a:rPr lang="en-US" sz="1600" b="1" dirty="0" smtClean="0">
                  <a:latin typeface="Arial" pitchFamily="34" charset="0"/>
                  <a:cs typeface="Arial" pitchFamily="34" charset="0"/>
                </a:rPr>
                <a:t>Thời gian thực hiện dao động(</a:t>
              </a:r>
              <a:r>
                <a:rPr lang="en-US" sz="1600" b="1" dirty="0" smtClean="0">
                  <a:solidFill>
                    <a:srgbClr val="C00000"/>
                  </a:solidFill>
                  <a:latin typeface="Arial" pitchFamily="34" charset="0"/>
                  <a:cs typeface="Arial" pitchFamily="34" charset="0"/>
                </a:rPr>
                <a:t>s</a:t>
              </a:r>
              <a:r>
                <a:rPr lang="en-US" sz="1600" b="1" dirty="0" smtClean="0">
                  <a:latin typeface="Arial" pitchFamily="34" charset="0"/>
                  <a:cs typeface="Arial" pitchFamily="34" charset="0"/>
                </a:rPr>
                <a:t>)</a:t>
              </a:r>
            </a:p>
          </p:txBody>
        </p:sp>
        <p:cxnSp>
          <p:nvCxnSpPr>
            <p:cNvPr id="35" name="Straight Connector 34"/>
            <p:cNvCxnSpPr/>
            <p:nvPr/>
          </p:nvCxnSpPr>
          <p:spPr>
            <a:xfrm>
              <a:off x="1214414" y="5286388"/>
              <a:ext cx="3143272" cy="2495"/>
            </a:xfrm>
            <a:prstGeom prst="line">
              <a:avLst/>
            </a:prstGeom>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32" y="5233586"/>
            <a:ext cx="214314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cao của âm:</a:t>
            </a:r>
          </a:p>
        </p:txBody>
      </p:sp>
      <p:sp>
        <p:nvSpPr>
          <p:cNvPr id="22" name="TextBox 21"/>
          <p:cNvSpPr txBox="1"/>
          <p:nvPr/>
        </p:nvSpPr>
        <p:spPr>
          <a:xfrm>
            <a:off x="142844" y="5500702"/>
            <a:ext cx="4395156"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Vật </a:t>
            </a:r>
            <a:r>
              <a:rPr lang="en-US" sz="1600" b="1" dirty="0" smtClean="0">
                <a:solidFill>
                  <a:srgbClr val="C00000"/>
                </a:solidFill>
                <a:latin typeface="Arial" pitchFamily="34" charset="0"/>
                <a:cs typeface="Arial" pitchFamily="34" charset="0"/>
              </a:rPr>
              <a:t>dao động nhanh </a:t>
            </a:r>
            <a:r>
              <a:rPr lang="en-US" sz="1600" b="1" dirty="0" smtClean="0">
                <a:latin typeface="Arial" pitchFamily="34" charset="0"/>
                <a:cs typeface="Arial" pitchFamily="34" charset="0"/>
              </a:rPr>
              <a:t>thì </a:t>
            </a:r>
            <a:r>
              <a:rPr lang="en-US" sz="1600" b="1" dirty="0" smtClean="0">
                <a:solidFill>
                  <a:srgbClr val="C00000"/>
                </a:solidFill>
                <a:latin typeface="Arial" pitchFamily="34" charset="0"/>
                <a:cs typeface="Arial" pitchFamily="34" charset="0"/>
              </a:rPr>
              <a:t>tần số lớn, âm càng cao </a:t>
            </a:r>
            <a:r>
              <a:rPr lang="en-US" sz="1600" b="1" dirty="0" smtClean="0">
                <a:latin typeface="Arial" pitchFamily="34" charset="0"/>
                <a:cs typeface="Arial" pitchFamily="34" charset="0"/>
              </a:rPr>
              <a:t>và ngược lại</a:t>
            </a:r>
          </a:p>
        </p:txBody>
      </p:sp>
      <p:sp>
        <p:nvSpPr>
          <p:cNvPr id="24" name="TextBox 23"/>
          <p:cNvSpPr txBox="1"/>
          <p:nvPr/>
        </p:nvSpPr>
        <p:spPr>
          <a:xfrm>
            <a:off x="0" y="6000768"/>
            <a:ext cx="1546129" cy="369332"/>
          </a:xfrm>
          <a:prstGeom prst="rect">
            <a:avLst/>
          </a:prstGeom>
          <a:noFill/>
        </p:spPr>
        <p:txBody>
          <a:bodyPr wrap="none" rtlCol="0">
            <a:spAutoFit/>
          </a:bodyPr>
          <a:lstStyle/>
          <a:p>
            <a:r>
              <a:rPr lang="en-US" b="1" dirty="0" smtClean="0"/>
              <a:t>III. VẬN DỤNG</a:t>
            </a:r>
            <a:endParaRPr lang="en-US" dirty="0"/>
          </a:p>
        </p:txBody>
      </p:sp>
      <p:sp>
        <p:nvSpPr>
          <p:cNvPr id="25" name="TextBox 24"/>
          <p:cNvSpPr txBox="1"/>
          <p:nvPr/>
        </p:nvSpPr>
        <p:spPr>
          <a:xfrm>
            <a:off x="4533932" y="857232"/>
            <a:ext cx="4572000" cy="2308324"/>
          </a:xfrm>
          <a:prstGeom prst="rect">
            <a:avLst/>
          </a:prstGeom>
          <a:noFill/>
        </p:spPr>
        <p:txBody>
          <a:bodyPr wrap="square" rtlCol="0">
            <a:spAutoFit/>
          </a:bodyPr>
          <a:lstStyle/>
          <a:p>
            <a:pPr algn="ctr"/>
            <a:r>
              <a:rPr lang="en-US" sz="1600" b="1" u="sng" dirty="0" smtClean="0">
                <a:solidFill>
                  <a:srgbClr val="FF0000"/>
                </a:solidFill>
                <a:latin typeface="Arial" pitchFamily="34" charset="0"/>
                <a:cs typeface="Arial" pitchFamily="34" charset="0"/>
              </a:rPr>
              <a:t>Hoạt động nhóm (3 phút)</a:t>
            </a:r>
          </a:p>
          <a:p>
            <a:pPr algn="just"/>
            <a:endParaRPr lang="en-US" sz="1600" b="1" dirty="0" smtClean="0">
              <a:latin typeface="Arial" pitchFamily="34" charset="0"/>
              <a:cs typeface="Arial" pitchFamily="34" charset="0"/>
            </a:endParaRPr>
          </a:p>
          <a:p>
            <a:pPr algn="just"/>
            <a:r>
              <a:rPr lang="en-US" sz="1600" b="1" dirty="0" smtClean="0">
                <a:latin typeface="Arial" pitchFamily="34" charset="0"/>
                <a:cs typeface="Arial" pitchFamily="34" charset="0"/>
              </a:rPr>
              <a:t>+ </a:t>
            </a:r>
            <a:r>
              <a:rPr lang="vi-VN" sz="1600" b="1" dirty="0" smtClean="0">
                <a:latin typeface="Arial" pitchFamily="34" charset="0"/>
                <a:cs typeface="Arial" pitchFamily="34" charset="0"/>
              </a:rPr>
              <a:t>Đặt một ít mảnh vụn giấy hoặc xốp nhẹ lên mặt trống rồi dùng dùi trống đánh vào mặt trống.</a:t>
            </a:r>
            <a:endParaRPr lang="en-US" sz="1600" b="1" dirty="0" smtClean="0">
              <a:latin typeface="Arial" pitchFamily="34" charset="0"/>
              <a:cs typeface="Arial" pitchFamily="34" charset="0"/>
            </a:endParaRPr>
          </a:p>
          <a:p>
            <a:pPr algn="just"/>
            <a:r>
              <a:rPr lang="en-US" sz="1600" b="1" dirty="0" smtClean="0">
                <a:latin typeface="Arial" pitchFamily="34" charset="0"/>
                <a:cs typeface="Arial" pitchFamily="34" charset="0"/>
              </a:rPr>
              <a:t>+ </a:t>
            </a:r>
            <a:r>
              <a:rPr lang="vi-VN" sz="1600" b="1" dirty="0" smtClean="0">
                <a:latin typeface="Arial" pitchFamily="34" charset="0"/>
                <a:cs typeface="Arial" pitchFamily="34" charset="0"/>
              </a:rPr>
              <a:t>Các mảnh vụn này nảy lên cao hay thấp khi em đánh trống mạnh, nhẹ? Tiếng trống nghe to hay nhỏ khi các mảnh vụn nảy lên cao, thấp?</a:t>
            </a:r>
            <a:endParaRPr lang="en-US" sz="1600" b="1"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81"/>
          <p:cNvSpPr>
            <a:spLocks noChangeArrowheads="1"/>
          </p:cNvSpPr>
          <p:nvPr/>
        </p:nvSpPr>
        <p:spPr bwMode="auto">
          <a:xfrm>
            <a:off x="1000100" y="571480"/>
            <a:ext cx="7715304" cy="4500594"/>
          </a:xfrm>
          <a:prstGeom prst="cloudCallout">
            <a:avLst>
              <a:gd name="adj1" fmla="val -59097"/>
              <a:gd name="adj2" fmla="val 58657"/>
            </a:avLst>
          </a:prstGeom>
          <a:solidFill>
            <a:schemeClr val="accent1"/>
          </a:solidFill>
          <a:ln w="9525">
            <a:solidFill>
              <a:schemeClr val="tx1"/>
            </a:solidFill>
            <a:round/>
            <a:headEnd/>
            <a:tailEnd/>
          </a:ln>
          <a:effectLst/>
        </p:spPr>
        <p:txBody>
          <a:bodyPr/>
          <a:lstStyle/>
          <a:p>
            <a:pPr algn="ctr"/>
            <a:r>
              <a:rPr lang="en-US" sz="3200" b="1" dirty="0" smtClean="0">
                <a:solidFill>
                  <a:schemeClr val="bg1"/>
                </a:solidFill>
                <a:latin typeface="Arial" pitchFamily="34" charset="0"/>
                <a:cs typeface="Arial" pitchFamily="34" charset="0"/>
              </a:rPr>
              <a:t>Vì sao bạn nữ thường phát ra âm cao hơn bạn nam?</a:t>
            </a:r>
          </a:p>
          <a:p>
            <a:pPr algn="ctr"/>
            <a:endParaRPr lang="en-US" sz="3200" b="1" dirty="0" smtClean="0">
              <a:solidFill>
                <a:schemeClr val="bg1"/>
              </a:solidFill>
              <a:latin typeface="Arial" pitchFamily="34" charset="0"/>
              <a:cs typeface="Arial" pitchFamily="34" charset="0"/>
            </a:endParaRPr>
          </a:p>
          <a:p>
            <a:pPr algn="ctr"/>
            <a:r>
              <a:rPr lang="en-US" sz="3200" b="1" dirty="0" smtClean="0">
                <a:solidFill>
                  <a:schemeClr val="bg1"/>
                </a:solidFill>
                <a:latin typeface="Arial" pitchFamily="34" charset="0"/>
                <a:cs typeface="Arial" pitchFamily="34" charset="0"/>
              </a:rPr>
              <a:t> Khi nào vật phát ra âm to, khi nào vật phát ra âm nhỏ? </a:t>
            </a:r>
            <a:endParaRPr lang="en-US" sz="3200" b="1" dirty="0">
              <a:solidFill>
                <a:schemeClr val="bg1"/>
              </a:solidFill>
              <a:latin typeface="Arial" pitchFamily="34" charset="0"/>
              <a:cs typeface="Arial" pitchFamily="34" charset="0"/>
            </a:endParaRPr>
          </a:p>
        </p:txBody>
      </p:sp>
      <p:sp>
        <p:nvSpPr>
          <p:cNvPr id="7" name="Rectangle 6"/>
          <p:cNvSpPr/>
          <p:nvPr/>
        </p:nvSpPr>
        <p:spPr>
          <a:xfrm>
            <a:off x="1857356" y="1285860"/>
            <a:ext cx="71438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a:t>
            </a:r>
            <a:endPar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8" name="Rectangle 7"/>
          <p:cNvSpPr/>
          <p:nvPr/>
        </p:nvSpPr>
        <p:spPr>
          <a:xfrm>
            <a:off x="1857356" y="3250208"/>
            <a:ext cx="71438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a:t>
            </a:r>
            <a:endPar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17" presetClass="entr" presetSubtype="10" repeatCount="indefinite"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2000" fill="hold"/>
                                        <p:tgtEl>
                                          <p:spTgt spid="7"/>
                                        </p:tgtEl>
                                        <p:attrNameLst>
                                          <p:attrName>ppt_w</p:attrName>
                                        </p:attrNameLst>
                                      </p:cBhvr>
                                      <p:tavLst>
                                        <p:tav tm="0">
                                          <p:val>
                                            <p:fltVal val="0"/>
                                          </p:val>
                                        </p:tav>
                                        <p:tav tm="100000">
                                          <p:val>
                                            <p:strVal val="#ppt_w"/>
                                          </p:val>
                                        </p:tav>
                                      </p:tavLst>
                                    </p:anim>
                                    <p:anim calcmode="lin" valueType="num">
                                      <p:cBhvr>
                                        <p:cTn id="11" dur="2000" fill="hold"/>
                                        <p:tgtEl>
                                          <p:spTgt spid="7"/>
                                        </p:tgtEl>
                                        <p:attrNameLst>
                                          <p:attrName>ppt_h</p:attrName>
                                        </p:attrNameLst>
                                      </p:cBhvr>
                                      <p:tavLst>
                                        <p:tav tm="0">
                                          <p:val>
                                            <p:strVal val="#ppt_h"/>
                                          </p:val>
                                        </p:tav>
                                        <p:tav tm="100000">
                                          <p:val>
                                            <p:strVal val="#ppt_h"/>
                                          </p:val>
                                        </p:tav>
                                      </p:tavLst>
                                    </p:anim>
                                  </p:childTnLst>
                                </p:cTn>
                              </p:par>
                              <p:par>
                                <p:cTn id="12" presetID="17" presetClass="entr" presetSubtype="10" repeatCount="indefinite"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2000" fill="hold"/>
                                        <p:tgtEl>
                                          <p:spTgt spid="8"/>
                                        </p:tgtEl>
                                        <p:attrNameLst>
                                          <p:attrName>ppt_w</p:attrName>
                                        </p:attrNameLst>
                                      </p:cBhvr>
                                      <p:tavLst>
                                        <p:tav tm="0">
                                          <p:val>
                                            <p:fltVal val="0"/>
                                          </p:val>
                                        </p:tav>
                                        <p:tav tm="100000">
                                          <p:val>
                                            <p:strVal val="#ppt_w"/>
                                          </p:val>
                                        </p:tav>
                                      </p:tavLst>
                                    </p:anim>
                                    <p:anim calcmode="lin" valueType="num">
                                      <p:cBhvr>
                                        <p:cTn id="15"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2"/>
          <p:cNvSpPr>
            <a:spLocks noChangeArrowheads="1"/>
          </p:cNvSpPr>
          <p:nvPr/>
        </p:nvSpPr>
        <p:spPr bwMode="auto">
          <a:xfrm>
            <a:off x="0" y="1"/>
            <a:ext cx="9144000" cy="760095"/>
          </a:xfrm>
          <a:prstGeom prst="plaque">
            <a:avLst>
              <a:gd name="adj" fmla="val 16667"/>
            </a:avLst>
          </a:prstGeom>
          <a:gradFill rotWithShape="1">
            <a:gsLst>
              <a:gs pos="0">
                <a:srgbClr val="002F2F"/>
              </a:gs>
              <a:gs pos="100000">
                <a:srgbClr val="006666"/>
              </a:gs>
            </a:gsLst>
            <a:path path="shape">
              <a:fillToRect l="50000" t="50000" r="50000" b="50000"/>
            </a:path>
          </a:gradFill>
          <a:ln w="9525">
            <a:solidFill>
              <a:srgbClr val="FF9933"/>
            </a:solidFill>
            <a:miter lim="800000"/>
            <a:headEnd/>
            <a:tailEnd/>
          </a:ln>
          <a:effectLst/>
        </p:spPr>
        <p:txBody>
          <a:bodyPr wrap="square">
            <a:spAutoFit/>
          </a:bodyPr>
          <a:lstStyle/>
          <a:p>
            <a:pPr algn="ctr"/>
            <a:r>
              <a:rPr lang="en-US" altLang="en-US" sz="1600" b="1" dirty="0" smtClean="0">
                <a:solidFill>
                  <a:srgbClr val="FFFF00"/>
                </a:solidFill>
                <a:latin typeface="Arial" pitchFamily="34" charset="0"/>
                <a:cs typeface="Arial" pitchFamily="34" charset="0"/>
              </a:rPr>
              <a:t> CHỦ ĐỀ 5: ÂM THANH</a:t>
            </a:r>
          </a:p>
          <a:p>
            <a:pPr algn="ctr"/>
            <a:r>
              <a:rPr lang="en-US" sz="1600" b="1" dirty="0" smtClean="0">
                <a:solidFill>
                  <a:srgbClr val="FFFF00"/>
                </a:solidFill>
                <a:latin typeface="Arial" pitchFamily="34" charset="0"/>
                <a:cs typeface="Arial" pitchFamily="34" charset="0"/>
              </a:rPr>
              <a:t>                      BÀI 10: BIÊN ĐỘ,  TẦN SỐ, ĐỘ TO VÀ ĐỘ CAO CỦA ÂM</a:t>
            </a:r>
            <a:endParaRPr lang="en-US" sz="1600" b="1" dirty="0">
              <a:solidFill>
                <a:srgbClr val="FFFF00"/>
              </a:solidFill>
              <a:latin typeface="Arial" pitchFamily="34" charset="0"/>
              <a:cs typeface="Arial" pitchFamily="34" charset="0"/>
            </a:endParaRPr>
          </a:p>
        </p:txBody>
      </p:sp>
      <p:cxnSp>
        <p:nvCxnSpPr>
          <p:cNvPr id="10" name="Straight Connector 9"/>
          <p:cNvCxnSpPr>
            <a:stCxn id="4" idx="2"/>
          </p:cNvCxnSpPr>
          <p:nvPr/>
        </p:nvCxnSpPr>
        <p:spPr>
          <a:xfrm rot="5400000">
            <a:off x="1523048" y="3809048"/>
            <a:ext cx="6097904" cy="1588"/>
          </a:xfrm>
          <a:prstGeom prst="line">
            <a:avLst/>
          </a:prstGeom>
          <a:ln w="25400" cmpd="sng">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849" y="785794"/>
            <a:ext cx="3127651" cy="338554"/>
          </a:xfrm>
          <a:prstGeom prst="rect">
            <a:avLst/>
          </a:prstGeom>
          <a:noFill/>
        </p:spPr>
        <p:txBody>
          <a:bodyPr wrap="none" rtlCol="0">
            <a:spAutoFit/>
          </a:bodyPr>
          <a:lstStyle/>
          <a:p>
            <a:r>
              <a:rPr lang="en-US" sz="1600" b="1" dirty="0" smtClean="0">
                <a:latin typeface="Arial" pitchFamily="34" charset="0"/>
                <a:cs typeface="Arial" pitchFamily="34" charset="0"/>
              </a:rPr>
              <a:t>I. </a:t>
            </a:r>
            <a:r>
              <a:rPr lang="nl-NL" sz="1600" b="1" dirty="0" smtClean="0">
                <a:latin typeface="Arial" pitchFamily="34" charset="0"/>
                <a:cs typeface="Arial" pitchFamily="34" charset="0"/>
              </a:rPr>
              <a:t>BIÊN ĐỘ VÀ ĐỘ TO CỦA ÂM</a:t>
            </a:r>
            <a:endParaRPr lang="en-US" sz="1600" dirty="0">
              <a:latin typeface="Arial" pitchFamily="34" charset="0"/>
              <a:cs typeface="Arial" pitchFamily="34" charset="0"/>
            </a:endParaRPr>
          </a:p>
        </p:txBody>
      </p:sp>
      <p:sp>
        <p:nvSpPr>
          <p:cNvPr id="9" name="TextBox 8"/>
          <p:cNvSpPr txBox="1"/>
          <p:nvPr/>
        </p:nvSpPr>
        <p:spPr>
          <a:xfrm>
            <a:off x="1" y="1142984"/>
            <a:ext cx="4572000"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1. Biên độ dao động là độ lệch lớn nhất của   vật dao động so với vị trí cân bằng.</a:t>
            </a:r>
          </a:p>
        </p:txBody>
      </p:sp>
      <p:sp>
        <p:nvSpPr>
          <p:cNvPr id="16" name="TextBox 15"/>
          <p:cNvSpPr txBox="1"/>
          <p:nvPr/>
        </p:nvSpPr>
        <p:spPr>
          <a:xfrm>
            <a:off x="-32" y="1701216"/>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to của âm:</a:t>
            </a:r>
          </a:p>
        </p:txBody>
      </p:sp>
      <p:sp>
        <p:nvSpPr>
          <p:cNvPr id="17" name="TextBox 16"/>
          <p:cNvSpPr txBox="1"/>
          <p:nvPr/>
        </p:nvSpPr>
        <p:spPr>
          <a:xfrm>
            <a:off x="71406" y="2000240"/>
            <a:ext cx="4500562" cy="1077218"/>
          </a:xfrm>
          <a:prstGeom prst="rect">
            <a:avLst/>
          </a:prstGeom>
          <a:noFill/>
        </p:spPr>
        <p:txBody>
          <a:bodyPr wrap="square" rtlCol="0">
            <a:spAutoFit/>
          </a:bodyPr>
          <a:lstStyle/>
          <a:p>
            <a:pPr algn="just"/>
            <a:r>
              <a:rPr lang="en-US" sz="1600" b="1" dirty="0" smtClean="0">
                <a:latin typeface="Arial" pitchFamily="34" charset="0"/>
                <a:cs typeface="Arial" pitchFamily="34" charset="0"/>
              </a:rPr>
              <a:t>- Dao động càng </a:t>
            </a:r>
            <a:r>
              <a:rPr lang="en-US" sz="1600" b="1" dirty="0" smtClean="0">
                <a:solidFill>
                  <a:srgbClr val="FF0000"/>
                </a:solidFill>
                <a:latin typeface="Arial" pitchFamily="34" charset="0"/>
                <a:cs typeface="Arial" pitchFamily="34" charset="0"/>
              </a:rPr>
              <a:t>mạnh</a:t>
            </a:r>
            <a:r>
              <a:rPr lang="en-US" sz="1600" b="1" dirty="0" smtClean="0">
                <a:latin typeface="Arial" pitchFamily="34" charset="0"/>
                <a:cs typeface="Arial" pitchFamily="34" charset="0"/>
              </a:rPr>
              <a:t>, biên độ dao động của vật phát ra âm </a:t>
            </a:r>
            <a:r>
              <a:rPr lang="en-US" sz="1600" b="1" dirty="0" smtClean="0">
                <a:solidFill>
                  <a:srgbClr val="FF0000"/>
                </a:solidFill>
                <a:latin typeface="Arial" pitchFamily="34" charset="0"/>
                <a:cs typeface="Arial" pitchFamily="34" charset="0"/>
              </a:rPr>
              <a:t>càng lớn </a:t>
            </a:r>
            <a:r>
              <a:rPr lang="en-US" sz="1600" b="1" dirty="0" smtClean="0">
                <a:latin typeface="Arial" pitchFamily="34" charset="0"/>
                <a:cs typeface="Arial" pitchFamily="34" charset="0"/>
              </a:rPr>
              <a:t>, âm </a:t>
            </a:r>
            <a:r>
              <a:rPr lang="en-US" sz="1600" b="1" dirty="0" smtClean="0">
                <a:solidFill>
                  <a:srgbClr val="FF0000"/>
                </a:solidFill>
                <a:latin typeface="Arial" pitchFamily="34" charset="0"/>
                <a:cs typeface="Arial" pitchFamily="34" charset="0"/>
              </a:rPr>
              <a:t>càng to</a:t>
            </a:r>
          </a:p>
          <a:p>
            <a:pPr algn="just"/>
            <a:r>
              <a:rPr lang="en-US" sz="1600" b="1" dirty="0" smtClean="0">
                <a:latin typeface="Arial" pitchFamily="34" charset="0"/>
                <a:cs typeface="Arial" pitchFamily="34" charset="0"/>
              </a:rPr>
              <a:t>- Dao động càng </a:t>
            </a:r>
            <a:r>
              <a:rPr lang="en-US" sz="1600" b="1" dirty="0" smtClean="0">
                <a:solidFill>
                  <a:schemeClr val="tx2"/>
                </a:solidFill>
                <a:latin typeface="Arial" pitchFamily="34" charset="0"/>
                <a:cs typeface="Arial" pitchFamily="34" charset="0"/>
              </a:rPr>
              <a:t>yếu</a:t>
            </a:r>
            <a:r>
              <a:rPr lang="en-US" sz="1600" b="1" dirty="0" smtClean="0">
                <a:latin typeface="Arial" pitchFamily="34" charset="0"/>
                <a:cs typeface="Arial" pitchFamily="34" charset="0"/>
              </a:rPr>
              <a:t>, biên độ dao động của vật phát ra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a:t>
            </a:r>
          </a:p>
        </p:txBody>
      </p:sp>
      <p:sp>
        <p:nvSpPr>
          <p:cNvPr id="8" name="TextBox 7"/>
          <p:cNvSpPr txBox="1"/>
          <p:nvPr/>
        </p:nvSpPr>
        <p:spPr>
          <a:xfrm>
            <a:off x="-42442" y="3019008"/>
            <a:ext cx="3278846" cy="338554"/>
          </a:xfrm>
          <a:prstGeom prst="rect">
            <a:avLst/>
          </a:prstGeom>
          <a:noFill/>
        </p:spPr>
        <p:txBody>
          <a:bodyPr wrap="none" rtlCol="0">
            <a:spAutoFit/>
          </a:bodyPr>
          <a:lstStyle/>
          <a:p>
            <a:r>
              <a:rPr lang="en-US" sz="1600" b="1" dirty="0" smtClean="0">
                <a:latin typeface="Arial" pitchFamily="34" charset="0"/>
                <a:cs typeface="Arial" pitchFamily="34" charset="0"/>
              </a:rPr>
              <a:t>II. </a:t>
            </a:r>
            <a:r>
              <a:rPr lang="nl-NL" sz="1600" b="1" dirty="0" smtClean="0">
                <a:latin typeface="Arial" pitchFamily="34" charset="0"/>
                <a:cs typeface="Arial" pitchFamily="34" charset="0"/>
              </a:rPr>
              <a:t>TẦN SỐ VÀ ĐỘ CAO CỦA ÂM</a:t>
            </a:r>
            <a:endParaRPr lang="en-US" sz="1600" b="1" dirty="0">
              <a:latin typeface="Arial" pitchFamily="34" charset="0"/>
              <a:cs typeface="Arial" pitchFamily="34" charset="0"/>
            </a:endParaRPr>
          </a:p>
        </p:txBody>
      </p:sp>
      <p:sp>
        <p:nvSpPr>
          <p:cNvPr id="11" name="TextBox 10"/>
          <p:cNvSpPr txBox="1"/>
          <p:nvPr/>
        </p:nvSpPr>
        <p:spPr>
          <a:xfrm>
            <a:off x="-32" y="3275732"/>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1. Tần số:</a:t>
            </a:r>
          </a:p>
        </p:txBody>
      </p:sp>
      <p:sp>
        <p:nvSpPr>
          <p:cNvPr id="19" name="TextBox 18"/>
          <p:cNvSpPr txBox="1"/>
          <p:nvPr/>
        </p:nvSpPr>
        <p:spPr>
          <a:xfrm>
            <a:off x="71406" y="3519074"/>
            <a:ext cx="3352969" cy="338554"/>
          </a:xfrm>
          <a:prstGeom prst="rect">
            <a:avLst/>
          </a:prstGeom>
          <a:noFill/>
        </p:spPr>
        <p:txBody>
          <a:bodyPr wrap="none" rtlCol="0">
            <a:spAutoFit/>
          </a:bodyPr>
          <a:lstStyle/>
          <a:p>
            <a:r>
              <a:rPr lang="en-US" sz="1600" b="1" dirty="0" smtClean="0">
                <a:latin typeface="Arial" pitchFamily="34" charset="0"/>
                <a:cs typeface="Arial" pitchFamily="34" charset="0"/>
              </a:rPr>
              <a:t>- Là số dao động trong một giây.</a:t>
            </a:r>
          </a:p>
        </p:txBody>
      </p:sp>
      <p:sp>
        <p:nvSpPr>
          <p:cNvPr id="28" name="TextBox 27"/>
          <p:cNvSpPr txBox="1"/>
          <p:nvPr/>
        </p:nvSpPr>
        <p:spPr>
          <a:xfrm>
            <a:off x="71406" y="4429132"/>
            <a:ext cx="3818674" cy="338554"/>
          </a:xfrm>
          <a:prstGeom prst="rect">
            <a:avLst/>
          </a:prstGeom>
          <a:noFill/>
        </p:spPr>
        <p:txBody>
          <a:bodyPr wrap="none" rtlCol="0">
            <a:spAutoFit/>
          </a:bodyPr>
          <a:lstStyle/>
          <a:p>
            <a:r>
              <a:rPr lang="en-US" sz="1600" b="1" dirty="0" smtClean="0">
                <a:latin typeface="Arial" pitchFamily="34" charset="0"/>
                <a:cs typeface="Arial" pitchFamily="34" charset="0"/>
              </a:rPr>
              <a:t>- Đơn vị của tần số là Héc, kí hiệu Hz.</a:t>
            </a:r>
          </a:p>
        </p:txBody>
      </p:sp>
      <p:sp>
        <p:nvSpPr>
          <p:cNvPr id="29" name="Notched Right Arrow 28"/>
          <p:cNvSpPr/>
          <p:nvPr/>
        </p:nvSpPr>
        <p:spPr>
          <a:xfrm>
            <a:off x="0" y="4793086"/>
            <a:ext cx="214314" cy="142876"/>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76844" y="4702184"/>
            <a:ext cx="4395156"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Vật </a:t>
            </a:r>
            <a:r>
              <a:rPr lang="en-US" sz="1600" b="1" dirty="0" smtClean="0">
                <a:solidFill>
                  <a:srgbClr val="C00000"/>
                </a:solidFill>
                <a:latin typeface="Arial" pitchFamily="34" charset="0"/>
                <a:cs typeface="Arial" pitchFamily="34" charset="0"/>
              </a:rPr>
              <a:t>dao động nhanh </a:t>
            </a:r>
            <a:r>
              <a:rPr lang="en-US" sz="1600" b="1" dirty="0" smtClean="0">
                <a:latin typeface="Arial" pitchFamily="34" charset="0"/>
                <a:cs typeface="Arial" pitchFamily="34" charset="0"/>
              </a:rPr>
              <a:t>thì </a:t>
            </a:r>
            <a:r>
              <a:rPr lang="en-US" sz="1600" b="1" dirty="0" smtClean="0">
                <a:solidFill>
                  <a:srgbClr val="C00000"/>
                </a:solidFill>
                <a:latin typeface="Arial" pitchFamily="34" charset="0"/>
                <a:cs typeface="Arial" pitchFamily="34" charset="0"/>
              </a:rPr>
              <a:t>tần số lớn </a:t>
            </a:r>
            <a:r>
              <a:rPr lang="en-US" sz="1600" b="1" dirty="0" smtClean="0">
                <a:latin typeface="Arial" pitchFamily="34" charset="0"/>
                <a:cs typeface="Arial" pitchFamily="34" charset="0"/>
              </a:rPr>
              <a:t>và ngược lại</a:t>
            </a:r>
          </a:p>
        </p:txBody>
      </p:sp>
      <p:grpSp>
        <p:nvGrpSpPr>
          <p:cNvPr id="2" name="Group 30"/>
          <p:cNvGrpSpPr/>
          <p:nvPr/>
        </p:nvGrpSpPr>
        <p:grpSpPr>
          <a:xfrm>
            <a:off x="214282" y="3850864"/>
            <a:ext cx="4174438" cy="649706"/>
            <a:chOff x="239682" y="4975236"/>
            <a:chExt cx="4174438" cy="649706"/>
          </a:xfrm>
        </p:grpSpPr>
        <p:sp>
          <p:nvSpPr>
            <p:cNvPr id="32" name="TextBox 31"/>
            <p:cNvSpPr txBox="1"/>
            <p:nvPr/>
          </p:nvSpPr>
          <p:spPr>
            <a:xfrm>
              <a:off x="239682" y="5118112"/>
              <a:ext cx="1080745" cy="338554"/>
            </a:xfrm>
            <a:prstGeom prst="rect">
              <a:avLst/>
            </a:prstGeom>
            <a:noFill/>
          </p:spPr>
          <p:txBody>
            <a:bodyPr wrap="none" rtlCol="0">
              <a:spAutoFit/>
            </a:bodyPr>
            <a:lstStyle/>
            <a:p>
              <a:r>
                <a:rPr lang="en-US" sz="1600" b="1" dirty="0" smtClean="0">
                  <a:latin typeface="Arial" pitchFamily="34" charset="0"/>
                  <a:cs typeface="Arial" pitchFamily="34" charset="0"/>
                </a:rPr>
                <a:t>Tần số = </a:t>
              </a:r>
            </a:p>
          </p:txBody>
        </p:sp>
        <p:sp>
          <p:nvSpPr>
            <p:cNvPr id="33" name="TextBox 32"/>
            <p:cNvSpPr txBox="1"/>
            <p:nvPr/>
          </p:nvSpPr>
          <p:spPr>
            <a:xfrm>
              <a:off x="1860726" y="4975236"/>
              <a:ext cx="1425390" cy="338554"/>
            </a:xfrm>
            <a:prstGeom prst="rect">
              <a:avLst/>
            </a:prstGeom>
            <a:noFill/>
          </p:spPr>
          <p:txBody>
            <a:bodyPr wrap="none" rtlCol="0">
              <a:spAutoFit/>
            </a:bodyPr>
            <a:lstStyle/>
            <a:p>
              <a:r>
                <a:rPr lang="en-US" sz="1600" b="1" dirty="0" smtClean="0">
                  <a:latin typeface="Arial" pitchFamily="34" charset="0"/>
                  <a:cs typeface="Arial" pitchFamily="34" charset="0"/>
                </a:rPr>
                <a:t>Số dao động</a:t>
              </a:r>
            </a:p>
          </p:txBody>
        </p:sp>
        <p:sp>
          <p:nvSpPr>
            <p:cNvPr id="34" name="TextBox 33"/>
            <p:cNvSpPr txBox="1"/>
            <p:nvPr/>
          </p:nvSpPr>
          <p:spPr>
            <a:xfrm>
              <a:off x="1071538" y="5286388"/>
              <a:ext cx="3342582" cy="338554"/>
            </a:xfrm>
            <a:prstGeom prst="rect">
              <a:avLst/>
            </a:prstGeom>
            <a:noFill/>
          </p:spPr>
          <p:txBody>
            <a:bodyPr wrap="none" rtlCol="0">
              <a:spAutoFit/>
            </a:bodyPr>
            <a:lstStyle/>
            <a:p>
              <a:r>
                <a:rPr lang="en-US" sz="1600" b="1" dirty="0" smtClean="0">
                  <a:latin typeface="Arial" pitchFamily="34" charset="0"/>
                  <a:cs typeface="Arial" pitchFamily="34" charset="0"/>
                </a:rPr>
                <a:t>Thời gian thực hiện dao động(</a:t>
              </a:r>
              <a:r>
                <a:rPr lang="en-US" sz="1600" b="1" dirty="0" smtClean="0">
                  <a:solidFill>
                    <a:srgbClr val="C00000"/>
                  </a:solidFill>
                  <a:latin typeface="Arial" pitchFamily="34" charset="0"/>
                  <a:cs typeface="Arial" pitchFamily="34" charset="0"/>
                </a:rPr>
                <a:t>s</a:t>
              </a:r>
              <a:r>
                <a:rPr lang="en-US" sz="1600" b="1" dirty="0" smtClean="0">
                  <a:latin typeface="Arial" pitchFamily="34" charset="0"/>
                  <a:cs typeface="Arial" pitchFamily="34" charset="0"/>
                </a:rPr>
                <a:t>)</a:t>
              </a:r>
            </a:p>
          </p:txBody>
        </p:sp>
        <p:cxnSp>
          <p:nvCxnSpPr>
            <p:cNvPr id="35" name="Straight Connector 34"/>
            <p:cNvCxnSpPr/>
            <p:nvPr/>
          </p:nvCxnSpPr>
          <p:spPr>
            <a:xfrm>
              <a:off x="1214414" y="5286388"/>
              <a:ext cx="3143272" cy="2495"/>
            </a:xfrm>
            <a:prstGeom prst="line">
              <a:avLst/>
            </a:prstGeom>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32" y="5233586"/>
            <a:ext cx="214314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cao của âm:</a:t>
            </a:r>
          </a:p>
        </p:txBody>
      </p:sp>
      <p:sp>
        <p:nvSpPr>
          <p:cNvPr id="22" name="TextBox 21"/>
          <p:cNvSpPr txBox="1"/>
          <p:nvPr/>
        </p:nvSpPr>
        <p:spPr>
          <a:xfrm>
            <a:off x="142844" y="5500702"/>
            <a:ext cx="4395156"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Vật </a:t>
            </a:r>
            <a:r>
              <a:rPr lang="en-US" sz="1600" b="1" dirty="0" smtClean="0">
                <a:solidFill>
                  <a:srgbClr val="C00000"/>
                </a:solidFill>
                <a:latin typeface="Arial" pitchFamily="34" charset="0"/>
                <a:cs typeface="Arial" pitchFamily="34" charset="0"/>
              </a:rPr>
              <a:t>dao động nhanh </a:t>
            </a:r>
            <a:r>
              <a:rPr lang="en-US" sz="1600" b="1" dirty="0" smtClean="0">
                <a:latin typeface="Arial" pitchFamily="34" charset="0"/>
                <a:cs typeface="Arial" pitchFamily="34" charset="0"/>
              </a:rPr>
              <a:t>thì </a:t>
            </a:r>
            <a:r>
              <a:rPr lang="en-US" sz="1600" b="1" dirty="0" smtClean="0">
                <a:solidFill>
                  <a:srgbClr val="C00000"/>
                </a:solidFill>
                <a:latin typeface="Arial" pitchFamily="34" charset="0"/>
                <a:cs typeface="Arial" pitchFamily="34" charset="0"/>
              </a:rPr>
              <a:t>tần số lớn, âm càng cao </a:t>
            </a:r>
            <a:r>
              <a:rPr lang="en-US" sz="1600" b="1" dirty="0" smtClean="0">
                <a:latin typeface="Arial" pitchFamily="34" charset="0"/>
                <a:cs typeface="Arial" pitchFamily="34" charset="0"/>
              </a:rPr>
              <a:t>và ngược lại</a:t>
            </a:r>
          </a:p>
        </p:txBody>
      </p:sp>
      <p:sp>
        <p:nvSpPr>
          <p:cNvPr id="24" name="TextBox 23"/>
          <p:cNvSpPr txBox="1"/>
          <p:nvPr/>
        </p:nvSpPr>
        <p:spPr>
          <a:xfrm>
            <a:off x="0" y="6000768"/>
            <a:ext cx="1546129" cy="369332"/>
          </a:xfrm>
          <a:prstGeom prst="rect">
            <a:avLst/>
          </a:prstGeom>
          <a:noFill/>
        </p:spPr>
        <p:txBody>
          <a:bodyPr wrap="none" rtlCol="0">
            <a:spAutoFit/>
          </a:bodyPr>
          <a:lstStyle/>
          <a:p>
            <a:r>
              <a:rPr lang="en-US" b="1" dirty="0" smtClean="0"/>
              <a:t>III. VẬN DỤNG</a:t>
            </a:r>
            <a:endParaRPr lang="en-US" dirty="0"/>
          </a:p>
        </p:txBody>
      </p:sp>
      <p:sp>
        <p:nvSpPr>
          <p:cNvPr id="25" name="TextBox 24"/>
          <p:cNvSpPr txBox="1"/>
          <p:nvPr/>
        </p:nvSpPr>
        <p:spPr>
          <a:xfrm>
            <a:off x="4533932" y="857232"/>
            <a:ext cx="4572000" cy="830997"/>
          </a:xfrm>
          <a:prstGeom prst="rect">
            <a:avLst/>
          </a:prstGeom>
          <a:noFill/>
        </p:spPr>
        <p:txBody>
          <a:bodyPr wrap="square" rtlCol="0">
            <a:spAutoFit/>
          </a:bodyPr>
          <a:lstStyle/>
          <a:p>
            <a:pPr algn="ctr"/>
            <a:r>
              <a:rPr lang="en-US" sz="1600" b="1" u="sng" dirty="0" smtClean="0">
                <a:solidFill>
                  <a:srgbClr val="FF0000"/>
                </a:solidFill>
                <a:latin typeface="Arial" pitchFamily="34" charset="0"/>
                <a:cs typeface="Arial" pitchFamily="34" charset="0"/>
              </a:rPr>
              <a:t>Hoạt động nhóm thực hiện ở nhà theo nhóm và báo cáo kết quả hôm sau cùng với sản phẩm nhóm như H10.5: </a:t>
            </a:r>
          </a:p>
        </p:txBody>
      </p:sp>
      <p:sp>
        <p:nvSpPr>
          <p:cNvPr id="23" name="TextBox 22"/>
          <p:cNvSpPr txBox="1"/>
          <p:nvPr/>
        </p:nvSpPr>
        <p:spPr>
          <a:xfrm>
            <a:off x="4643438" y="4071942"/>
            <a:ext cx="4500562" cy="2031325"/>
          </a:xfrm>
          <a:prstGeom prst="rect">
            <a:avLst/>
          </a:prstGeom>
          <a:noFill/>
        </p:spPr>
        <p:txBody>
          <a:bodyPr wrap="square" rtlCol="0">
            <a:spAutoFit/>
          </a:bodyPr>
          <a:lstStyle/>
          <a:p>
            <a:pPr algn="ctr"/>
            <a:r>
              <a:rPr lang="en-US" b="1" dirty="0" smtClean="0">
                <a:latin typeface="Arial" pitchFamily="34" charset="0"/>
                <a:cs typeface="Arial" pitchFamily="34" charset="0"/>
              </a:rPr>
              <a:t>TRẢ LỜI CÂU HỎI:</a:t>
            </a:r>
          </a:p>
          <a:p>
            <a:pPr algn="just"/>
            <a:r>
              <a:rPr lang="en-US" b="1" dirty="0" smtClean="0">
                <a:latin typeface="Arial" pitchFamily="34" charset="0"/>
                <a:cs typeface="Arial" pitchFamily="34" charset="0"/>
              </a:rPr>
              <a:t>a. Việc bịt và để hở các lỗ trên ống hút có ảnh hưởng đến độ cao của âm thanh tạo ra không?</a:t>
            </a:r>
          </a:p>
          <a:p>
            <a:pPr algn="just"/>
            <a:r>
              <a:rPr lang="en-US" b="1" dirty="0" smtClean="0">
                <a:latin typeface="Arial" pitchFamily="34" charset="0"/>
                <a:cs typeface="Arial" pitchFamily="34" charset="0"/>
              </a:rPr>
              <a:t>b. Khi mở dần từng lỗ, bắt đầu từ đầu bằng của ống, độ cao của âm tăng lên hay giảm dần?</a:t>
            </a:r>
          </a:p>
        </p:txBody>
      </p:sp>
      <p:pic>
        <p:nvPicPr>
          <p:cNvPr id="26" name="Picture 25" descr="Dùng kéo cắt phẳng một đầu của ống hút có một đầu vát, cẩn thận khoét các lỗ"/>
          <p:cNvPicPr/>
          <p:nvPr/>
        </p:nvPicPr>
        <p:blipFill>
          <a:blip r:embed="rId2">
            <a:extLst>
              <a:ext uri="{28A0092B-C50C-407E-A947-70E740481C1C}">
                <a14:useLocalDpi xmlns:a14="http://schemas.microsoft.com/office/drawing/2010/main" val="0"/>
              </a:ext>
            </a:extLst>
          </a:blip>
          <a:srcRect/>
          <a:stretch>
            <a:fillRect/>
          </a:stretch>
        </p:blipFill>
        <p:spPr bwMode="auto">
          <a:xfrm>
            <a:off x="4714876" y="1714488"/>
            <a:ext cx="4286248" cy="200026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2" presetClass="entr" presetSubtype="8"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2" name="Picture 8" descr="Cover"/>
          <p:cNvPicPr>
            <a:picLocks noChangeAspect="1" noChangeArrowheads="1"/>
          </p:cNvPicPr>
          <p:nvPr/>
        </p:nvPicPr>
        <p:blipFill>
          <a:blip r:embed="rId2"/>
          <a:srcRect/>
          <a:stretch>
            <a:fillRect/>
          </a:stretch>
        </p:blipFill>
        <p:spPr bwMode="auto">
          <a:xfrm>
            <a:off x="1030288" y="3195638"/>
            <a:ext cx="8094662" cy="2878137"/>
          </a:xfrm>
          <a:prstGeom prst="rect">
            <a:avLst/>
          </a:prstGeom>
          <a:noFill/>
        </p:spPr>
      </p:pic>
      <p:pic>
        <p:nvPicPr>
          <p:cNvPr id="21511" name="Picture 7" descr="Cover"/>
          <p:cNvPicPr>
            <a:picLocks noChangeAspect="1" noChangeArrowheads="1"/>
          </p:cNvPicPr>
          <p:nvPr/>
        </p:nvPicPr>
        <p:blipFill>
          <a:blip r:embed="rId3"/>
          <a:srcRect/>
          <a:stretch>
            <a:fillRect/>
          </a:stretch>
        </p:blipFill>
        <p:spPr bwMode="auto">
          <a:xfrm>
            <a:off x="1030288" y="3128963"/>
            <a:ext cx="8094662" cy="1646237"/>
          </a:xfrm>
          <a:prstGeom prst="rect">
            <a:avLst/>
          </a:prstGeom>
          <a:noFill/>
        </p:spPr>
      </p:pic>
      <p:pic>
        <p:nvPicPr>
          <p:cNvPr id="21510" name="Picture 6" descr="Cover"/>
          <p:cNvPicPr>
            <a:picLocks noChangeAspect="1" noChangeArrowheads="1"/>
          </p:cNvPicPr>
          <p:nvPr/>
        </p:nvPicPr>
        <p:blipFill>
          <a:blip r:embed="rId4"/>
          <a:srcRect/>
          <a:stretch>
            <a:fillRect/>
          </a:stretch>
        </p:blipFill>
        <p:spPr bwMode="auto">
          <a:xfrm>
            <a:off x="1030288" y="2501900"/>
            <a:ext cx="8094662" cy="1231900"/>
          </a:xfrm>
          <a:prstGeom prst="rect">
            <a:avLst/>
          </a:prstGeom>
          <a:noFill/>
        </p:spPr>
      </p:pic>
      <p:pic>
        <p:nvPicPr>
          <p:cNvPr id="21509" name="Picture 5" descr="Cover"/>
          <p:cNvPicPr>
            <a:picLocks noChangeAspect="1" noChangeArrowheads="1"/>
          </p:cNvPicPr>
          <p:nvPr/>
        </p:nvPicPr>
        <p:blipFill>
          <a:blip r:embed="rId5"/>
          <a:srcRect/>
          <a:stretch>
            <a:fillRect/>
          </a:stretch>
        </p:blipFill>
        <p:spPr bwMode="auto">
          <a:xfrm>
            <a:off x="1011238" y="769938"/>
            <a:ext cx="8123237" cy="2963862"/>
          </a:xfrm>
          <a:prstGeom prst="rect">
            <a:avLst/>
          </a:prstGeom>
          <a:noFill/>
        </p:spPr>
      </p:pic>
      <p:pic>
        <p:nvPicPr>
          <p:cNvPr id="21508" name="Picture 4" descr="Cover"/>
          <p:cNvPicPr>
            <a:picLocks noChangeAspect="1" noChangeArrowheads="1"/>
          </p:cNvPicPr>
          <p:nvPr/>
        </p:nvPicPr>
        <p:blipFill>
          <a:blip r:embed="rId6"/>
          <a:srcRect/>
          <a:stretch>
            <a:fillRect/>
          </a:stretch>
        </p:blipFill>
        <p:spPr bwMode="auto">
          <a:xfrm>
            <a:off x="0" y="2522538"/>
            <a:ext cx="2589213" cy="18573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WordArt 2"/>
          <p:cNvSpPr>
            <a:spLocks noChangeArrowheads="1" noChangeShapeType="1" noTextEdit="1"/>
          </p:cNvSpPr>
          <p:nvPr/>
        </p:nvSpPr>
        <p:spPr bwMode="auto">
          <a:xfrm>
            <a:off x="1042988" y="593725"/>
            <a:ext cx="6934200" cy="1524000"/>
          </a:xfrm>
          <a:prstGeom prst="rect">
            <a:avLst/>
          </a:prstGeom>
        </p:spPr>
        <p:txBody>
          <a:bodyPr wrap="none" fromWordArt="1">
            <a:prstTxWarp prst="textCanUp">
              <a:avLst>
                <a:gd name="adj" fmla="val 85648"/>
              </a:avLst>
            </a:prstTxWarp>
          </a:bodyPr>
          <a:lstStyle/>
          <a:p>
            <a:pPr algn="ctr"/>
            <a:r>
              <a:rPr lang="en-US" sz="1800" b="1" kern="10">
                <a:ln w="9360" cap="sq">
                  <a:solidFill>
                    <a:srgbClr val="FF0000"/>
                  </a:solidFill>
                  <a:miter lim="800000"/>
                  <a:headEnd/>
                  <a:tailEnd/>
                </a:ln>
                <a:solidFill>
                  <a:srgbClr val="FF00FF"/>
                </a:solidFill>
                <a:effectLst>
                  <a:outerShdw dist="563925" dir="14050136" algn="ctr" rotWithShape="0">
                    <a:srgbClr val="C7DFD3">
                      <a:alpha val="80011"/>
                    </a:srgbClr>
                  </a:outerShdw>
                </a:effectLst>
                <a:latin typeface="Arial"/>
                <a:cs typeface="Arial"/>
              </a:rPr>
              <a:t>Tiết học kết thúc</a:t>
            </a:r>
          </a:p>
        </p:txBody>
      </p:sp>
      <p:pic>
        <p:nvPicPr>
          <p:cNvPr id="49155" name="Picture 3"/>
          <p:cNvPicPr>
            <a:picLocks noChangeAspect="1" noChangeArrowheads="1"/>
          </p:cNvPicPr>
          <p:nvPr/>
        </p:nvPicPr>
        <p:blipFill>
          <a:blip r:embed="rId2"/>
          <a:srcRect/>
          <a:stretch>
            <a:fillRect/>
          </a:stretch>
        </p:blipFill>
        <p:spPr bwMode="auto">
          <a:xfrm>
            <a:off x="-228600" y="0"/>
            <a:ext cx="9144000" cy="6858000"/>
          </a:xfrm>
          <a:prstGeom prst="rect">
            <a:avLst/>
          </a:prstGeom>
          <a:noFill/>
          <a:ln w="9525">
            <a:noFill/>
            <a:round/>
            <a:headEnd/>
            <a:tailEnd/>
          </a:ln>
          <a:effectLst/>
        </p:spPr>
      </p:pic>
      <p:sp>
        <p:nvSpPr>
          <p:cNvPr id="49156" name="Rectangle 4"/>
          <p:cNvSpPr>
            <a:spLocks noChangeArrowheads="1"/>
          </p:cNvSpPr>
          <p:nvPr/>
        </p:nvSpPr>
        <p:spPr bwMode="auto">
          <a:xfrm>
            <a:off x="381000" y="5286375"/>
            <a:ext cx="8763000" cy="396875"/>
          </a:xfrm>
          <a:prstGeom prst="rect">
            <a:avLst/>
          </a:prstGeom>
          <a:noFill/>
          <a:ln w="9525">
            <a:noFill/>
            <a:miter lim="800000"/>
            <a:headEnd/>
            <a:tailEnd/>
          </a:ln>
          <a:effectLst/>
        </p:spPr>
        <p:txBody>
          <a:bodyPr>
            <a:spAutoFit/>
          </a:bodyPr>
          <a:lstStyle/>
          <a:p>
            <a:pPr algn="ctr"/>
            <a:r>
              <a:rPr lang="en-US" sz="2000" b="1" dirty="0">
                <a:solidFill>
                  <a:srgbClr val="CC0000"/>
                </a:solidFill>
                <a:latin typeface="Arial" pitchFamily="34" charset="0"/>
                <a:cs typeface="Arial" pitchFamily="34" charset="0"/>
              </a:rPr>
              <a:t>CH</a:t>
            </a:r>
            <a:r>
              <a:rPr lang="vi-VN" sz="2000" b="1" dirty="0">
                <a:solidFill>
                  <a:srgbClr val="CC0000"/>
                </a:solidFill>
                <a:latin typeface="Arial" pitchFamily="34" charset="0"/>
                <a:cs typeface="Arial" pitchFamily="34" charset="0"/>
              </a:rPr>
              <a:t>Â</a:t>
            </a:r>
            <a:r>
              <a:rPr lang="en-US" sz="2000" b="1" dirty="0">
                <a:solidFill>
                  <a:srgbClr val="CC0000"/>
                </a:solidFill>
                <a:latin typeface="Arial" pitchFamily="34" charset="0"/>
                <a:cs typeface="Arial" pitchFamily="34" charset="0"/>
              </a:rPr>
              <a:t>N TH</a:t>
            </a:r>
            <a:r>
              <a:rPr lang="vi-VN" sz="2000" b="1" dirty="0">
                <a:solidFill>
                  <a:srgbClr val="CC0000"/>
                </a:solidFill>
                <a:latin typeface="Arial" pitchFamily="34" charset="0"/>
                <a:cs typeface="Arial" pitchFamily="34" charset="0"/>
              </a:rPr>
              <a:t>ÀNH</a:t>
            </a:r>
            <a:r>
              <a:rPr lang="en-US" sz="2000" b="1" dirty="0">
                <a:solidFill>
                  <a:srgbClr val="CC0000"/>
                </a:solidFill>
                <a:latin typeface="Arial" pitchFamily="34" charset="0"/>
                <a:cs typeface="Arial" pitchFamily="34" charset="0"/>
              </a:rPr>
              <a:t> C</a:t>
            </a:r>
            <a:r>
              <a:rPr lang="vi-VN" sz="2000" b="1" dirty="0">
                <a:solidFill>
                  <a:srgbClr val="CC0000"/>
                </a:solidFill>
                <a:latin typeface="Arial" pitchFamily="34" charset="0"/>
                <a:cs typeface="Arial" pitchFamily="34" charset="0"/>
              </a:rPr>
              <a:t>ẢM</a:t>
            </a:r>
            <a:r>
              <a:rPr lang="en-US" sz="2000" b="1" dirty="0">
                <a:solidFill>
                  <a:srgbClr val="CC0000"/>
                </a:solidFill>
                <a:latin typeface="Arial" pitchFamily="34" charset="0"/>
                <a:cs typeface="Arial" pitchFamily="34" charset="0"/>
              </a:rPr>
              <a:t> </a:t>
            </a:r>
            <a:r>
              <a:rPr lang="vi-VN" sz="2000" b="1" dirty="0">
                <a:solidFill>
                  <a:srgbClr val="CC0000"/>
                </a:solidFill>
                <a:latin typeface="Arial" pitchFamily="34" charset="0"/>
                <a:cs typeface="Arial" pitchFamily="34" charset="0"/>
              </a:rPr>
              <a:t>Ơ</a:t>
            </a:r>
            <a:r>
              <a:rPr lang="en-US" sz="2000" b="1" dirty="0">
                <a:solidFill>
                  <a:srgbClr val="CC0000"/>
                </a:solidFill>
                <a:latin typeface="Arial" pitchFamily="34" charset="0"/>
                <a:cs typeface="Arial" pitchFamily="34" charset="0"/>
              </a:rPr>
              <a:t>N C</a:t>
            </a:r>
            <a:r>
              <a:rPr lang="vi-VN" sz="2000" b="1" dirty="0">
                <a:solidFill>
                  <a:srgbClr val="CC0000"/>
                </a:solidFill>
                <a:latin typeface="Arial" pitchFamily="34" charset="0"/>
                <a:cs typeface="Arial" pitchFamily="34" charset="0"/>
              </a:rPr>
              <a:t>ÁC</a:t>
            </a:r>
            <a:r>
              <a:rPr lang="en-US" sz="2000" b="1" dirty="0">
                <a:solidFill>
                  <a:srgbClr val="CC0000"/>
                </a:solidFill>
                <a:latin typeface="Arial" pitchFamily="34" charset="0"/>
                <a:cs typeface="Arial" pitchFamily="34" charset="0"/>
              </a:rPr>
              <a:t> TH</a:t>
            </a:r>
            <a:r>
              <a:rPr lang="vi-VN" sz="2000" b="1" dirty="0">
                <a:solidFill>
                  <a:srgbClr val="CC0000"/>
                </a:solidFill>
                <a:latin typeface="Arial" pitchFamily="34" charset="0"/>
                <a:cs typeface="Arial" pitchFamily="34" charset="0"/>
              </a:rPr>
              <a:t>ẤY</a:t>
            </a:r>
            <a:r>
              <a:rPr lang="en-US" sz="2000" b="1" dirty="0">
                <a:solidFill>
                  <a:srgbClr val="CC0000"/>
                </a:solidFill>
                <a:latin typeface="Arial" pitchFamily="34" charset="0"/>
                <a:cs typeface="Arial" pitchFamily="34" charset="0"/>
              </a:rPr>
              <a:t> C</a:t>
            </a:r>
            <a:r>
              <a:rPr lang="vi-VN" sz="2000" b="1" dirty="0">
                <a:solidFill>
                  <a:srgbClr val="CC0000"/>
                </a:solidFill>
                <a:latin typeface="Arial" pitchFamily="34" charset="0"/>
                <a:cs typeface="Arial" pitchFamily="34" charset="0"/>
              </a:rPr>
              <a:t>Ô</a:t>
            </a:r>
            <a:r>
              <a:rPr lang="en-US" sz="2000" b="1" dirty="0">
                <a:solidFill>
                  <a:srgbClr val="CC0000"/>
                </a:solidFill>
                <a:latin typeface="Arial" pitchFamily="34" charset="0"/>
                <a:cs typeface="Arial" pitchFamily="34" charset="0"/>
              </a:rPr>
              <a:t> GI</a:t>
            </a:r>
            <a:r>
              <a:rPr lang="vi-VN" sz="2000" b="1" dirty="0">
                <a:solidFill>
                  <a:srgbClr val="CC0000"/>
                </a:solidFill>
                <a:latin typeface="Arial" pitchFamily="34" charset="0"/>
                <a:cs typeface="Arial" pitchFamily="34" charset="0"/>
              </a:rPr>
              <a:t>ÁO</a:t>
            </a:r>
            <a:r>
              <a:rPr lang="en-US" sz="2000" b="1" dirty="0">
                <a:solidFill>
                  <a:srgbClr val="CC0000"/>
                </a:solidFill>
                <a:latin typeface="Arial" pitchFamily="34" charset="0"/>
                <a:cs typeface="Arial" pitchFamily="34" charset="0"/>
              </a:rPr>
              <a:t> V</a:t>
            </a:r>
            <a:r>
              <a:rPr lang="vi-VN" sz="2000" b="1" dirty="0">
                <a:solidFill>
                  <a:srgbClr val="CC0000"/>
                </a:solidFill>
                <a:latin typeface="Arial" pitchFamily="34" charset="0"/>
                <a:cs typeface="Arial" pitchFamily="34" charset="0"/>
              </a:rPr>
              <a:t>À</a:t>
            </a:r>
            <a:r>
              <a:rPr lang="en-US" sz="2000" b="1" dirty="0">
                <a:solidFill>
                  <a:srgbClr val="CC0000"/>
                </a:solidFill>
                <a:latin typeface="Arial" pitchFamily="34" charset="0"/>
                <a:cs typeface="Arial" pitchFamily="34" charset="0"/>
              </a:rPr>
              <a:t> C</a:t>
            </a:r>
            <a:r>
              <a:rPr lang="vi-VN" sz="2000" b="1" dirty="0">
                <a:solidFill>
                  <a:srgbClr val="CC0000"/>
                </a:solidFill>
                <a:latin typeface="Arial" pitchFamily="34" charset="0"/>
                <a:cs typeface="Arial" pitchFamily="34" charset="0"/>
              </a:rPr>
              <a:t>ÁC</a:t>
            </a:r>
            <a:r>
              <a:rPr lang="en-US" sz="2000" b="1" dirty="0">
                <a:solidFill>
                  <a:srgbClr val="CC0000"/>
                </a:solidFill>
                <a:latin typeface="Arial" pitchFamily="34" charset="0"/>
                <a:cs typeface="Arial" pitchFamily="34" charset="0"/>
              </a:rPr>
              <a:t> EM</a:t>
            </a:r>
            <a:r>
              <a:rPr lang="vi-VN" sz="2000" b="1" dirty="0">
                <a:solidFill>
                  <a:srgbClr val="CC0000"/>
                </a:solidFill>
                <a:latin typeface="Arial" pitchFamily="34" charset="0"/>
                <a:cs typeface="Arial" pitchFamily="34" charset="0"/>
              </a:rPr>
              <a:t> !</a:t>
            </a:r>
          </a:p>
        </p:txBody>
      </p:sp>
      <p:sp>
        <p:nvSpPr>
          <p:cNvPr id="49157" name="WordArt 5"/>
          <p:cNvSpPr>
            <a:spLocks noChangeArrowheads="1" noChangeShapeType="1" noTextEdit="1"/>
          </p:cNvSpPr>
          <p:nvPr/>
        </p:nvSpPr>
        <p:spPr bwMode="auto">
          <a:xfrm>
            <a:off x="1195388" y="1143000"/>
            <a:ext cx="6934200" cy="1524000"/>
          </a:xfrm>
          <a:prstGeom prst="rect">
            <a:avLst/>
          </a:prstGeom>
        </p:spPr>
        <p:txBody>
          <a:bodyPr wrap="none" fromWordArt="1">
            <a:prstTxWarp prst="textCanUp">
              <a:avLst>
                <a:gd name="adj" fmla="val 85648"/>
              </a:avLst>
            </a:prstTxWarp>
          </a:bodyPr>
          <a:lstStyle/>
          <a:p>
            <a:pPr algn="ctr"/>
            <a:r>
              <a:rPr lang="en-US" sz="1800" b="1" kern="10" dirty="0">
                <a:ln w="9360" cap="sq">
                  <a:solidFill>
                    <a:srgbClr val="FF0000"/>
                  </a:solidFill>
                  <a:miter lim="800000"/>
                  <a:headEnd/>
                  <a:tailEnd/>
                </a:ln>
                <a:solidFill>
                  <a:srgbClr val="FF00FF"/>
                </a:solidFill>
                <a:effectLst>
                  <a:outerShdw dist="563925" dir="14050136" algn="ctr" rotWithShape="0">
                    <a:srgbClr val="C7DFD3">
                      <a:alpha val="80011"/>
                    </a:srgbClr>
                  </a:outerShdw>
                </a:effectLst>
                <a:latin typeface="Arial"/>
                <a:cs typeface="Arial"/>
              </a:rPr>
              <a:t>Tiết học kết thúc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indefinite" fill="hold" grpId="0" nodeType="withEffect">
                                  <p:stCondLst>
                                    <p:cond delay="0"/>
                                  </p:stCondLst>
                                  <p:childTnLst>
                                    <p:animClr clrSpc="rgb" dir="cw">
                                      <p:cBhvr>
                                        <p:cTn id="6" dur="500" fill="hold"/>
                                        <p:tgtEl>
                                          <p:spTgt spid="49157"/>
                                        </p:tgtEl>
                                        <p:attrNameLst>
                                          <p:attrName>style.color</p:attrName>
                                        </p:attrNameLst>
                                      </p:cBhvr>
                                      <p:to>
                                        <a:srgbClr val="FF9933"/>
                                      </p:to>
                                    </p:animClr>
                                    <p:set>
                                      <p:cBhvr>
                                        <p:cTn id="7" dur="500" fill="hold"/>
                                        <p:tgtEl>
                                          <p:spTgt spid="49157"/>
                                        </p:tgtEl>
                                        <p:attrNameLst>
                                          <p:attrName>fill.type</p:attrName>
                                        </p:attrNameLst>
                                      </p:cBhvr>
                                      <p:to>
                                        <p:strVal val="solid"/>
                                      </p:to>
                                    </p:set>
                                    <p:set>
                                      <p:cBhvr>
                                        <p:cTn id="8" dur="500" fill="hold"/>
                                        <p:tgtEl>
                                          <p:spTgt spid="49157"/>
                                        </p:tgtEl>
                                        <p:attrNameLst>
                                          <p:attrName>fill.on</p:attrName>
                                        </p:attrNameLst>
                                      </p:cBhvr>
                                      <p:to>
                                        <p:strVal val="true"/>
                                      </p:to>
                                    </p:set>
                                  </p:childTnLst>
                                </p:cTn>
                              </p:par>
                              <p:par>
                                <p:cTn id="9" presetID="3" presetClass="emph" presetSubtype="2" repeatCount="indefinite" fill="hold" grpId="0" nodeType="withEffect">
                                  <p:stCondLst>
                                    <p:cond delay="0"/>
                                  </p:stCondLst>
                                  <p:childTnLst>
                                    <p:animClr clrSpc="rgb" dir="cw">
                                      <p:cBhvr override="childStyle">
                                        <p:cTn id="10" dur="500" fill="hold"/>
                                        <p:tgtEl>
                                          <p:spTgt spid="4915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P spid="4915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2"/>
          <p:cNvSpPr>
            <a:spLocks noChangeArrowheads="1"/>
          </p:cNvSpPr>
          <p:nvPr/>
        </p:nvSpPr>
        <p:spPr bwMode="auto">
          <a:xfrm>
            <a:off x="0" y="1"/>
            <a:ext cx="9144000" cy="760095"/>
          </a:xfrm>
          <a:prstGeom prst="plaque">
            <a:avLst>
              <a:gd name="adj" fmla="val 16667"/>
            </a:avLst>
          </a:prstGeom>
          <a:gradFill rotWithShape="1">
            <a:gsLst>
              <a:gs pos="0">
                <a:srgbClr val="002F2F"/>
              </a:gs>
              <a:gs pos="100000">
                <a:srgbClr val="006666"/>
              </a:gs>
            </a:gsLst>
            <a:path path="shape">
              <a:fillToRect l="50000" t="50000" r="50000" b="50000"/>
            </a:path>
          </a:gradFill>
          <a:ln w="9525">
            <a:solidFill>
              <a:srgbClr val="FF9933"/>
            </a:solidFill>
            <a:miter lim="800000"/>
            <a:headEnd/>
            <a:tailEnd/>
          </a:ln>
          <a:effectLst/>
        </p:spPr>
        <p:txBody>
          <a:bodyPr wrap="square">
            <a:spAutoFit/>
          </a:bodyPr>
          <a:lstStyle/>
          <a:p>
            <a:pPr algn="ctr"/>
            <a:r>
              <a:rPr lang="en-US" altLang="en-US" sz="1600" b="1" dirty="0" smtClean="0">
                <a:solidFill>
                  <a:srgbClr val="FFFF00"/>
                </a:solidFill>
                <a:latin typeface="Arial" pitchFamily="34" charset="0"/>
                <a:cs typeface="Arial" pitchFamily="34" charset="0"/>
              </a:rPr>
              <a:t> CHỦ ĐỀ 5: ÂM THANH</a:t>
            </a:r>
          </a:p>
          <a:p>
            <a:pPr algn="ctr"/>
            <a:r>
              <a:rPr lang="en-US" sz="1600" b="1" dirty="0" smtClean="0">
                <a:solidFill>
                  <a:srgbClr val="FFFF00"/>
                </a:solidFill>
                <a:latin typeface="Arial" pitchFamily="34" charset="0"/>
                <a:cs typeface="Arial" pitchFamily="34" charset="0"/>
              </a:rPr>
              <a:t>                      BÀI 10: BIÊN ĐỘ,  TẦN SỐ, ĐỘ TO VÀ ĐỘ CAO CỦA ÂM</a:t>
            </a:r>
            <a:endParaRPr lang="en-US" sz="1600" b="1" dirty="0">
              <a:solidFill>
                <a:srgbClr val="FFFF00"/>
              </a:solidFill>
              <a:latin typeface="Arial" pitchFamily="34" charset="0"/>
              <a:cs typeface="Arial" pitchFamily="34" charset="0"/>
            </a:endParaRPr>
          </a:p>
        </p:txBody>
      </p:sp>
      <p:pic>
        <p:nvPicPr>
          <p:cNvPr id="3" name="Picture 8" descr="Cover"/>
          <p:cNvPicPr>
            <a:picLocks noChangeAspect="1" noChangeArrowheads="1"/>
          </p:cNvPicPr>
          <p:nvPr/>
        </p:nvPicPr>
        <p:blipFill>
          <a:blip r:embed="rId2"/>
          <a:srcRect/>
          <a:stretch>
            <a:fillRect/>
          </a:stretch>
        </p:blipFill>
        <p:spPr bwMode="auto">
          <a:xfrm>
            <a:off x="1003300" y="3592512"/>
            <a:ext cx="8121650" cy="3113088"/>
          </a:xfrm>
          <a:prstGeom prst="rect">
            <a:avLst/>
          </a:prstGeom>
          <a:noFill/>
        </p:spPr>
      </p:pic>
      <p:pic>
        <p:nvPicPr>
          <p:cNvPr id="5" name="Picture 7" descr="Cover"/>
          <p:cNvPicPr>
            <a:picLocks noChangeAspect="1" noChangeArrowheads="1"/>
          </p:cNvPicPr>
          <p:nvPr/>
        </p:nvPicPr>
        <p:blipFill>
          <a:blip r:embed="rId3"/>
          <a:srcRect/>
          <a:stretch>
            <a:fillRect/>
          </a:stretch>
        </p:blipFill>
        <p:spPr bwMode="auto">
          <a:xfrm>
            <a:off x="1003300" y="3527425"/>
            <a:ext cx="7886700" cy="1744662"/>
          </a:xfrm>
          <a:prstGeom prst="rect">
            <a:avLst/>
          </a:prstGeom>
          <a:noFill/>
        </p:spPr>
      </p:pic>
      <p:pic>
        <p:nvPicPr>
          <p:cNvPr id="6" name="Picture 6" descr="Cover"/>
          <p:cNvPicPr>
            <a:picLocks noChangeAspect="1" noChangeArrowheads="1"/>
          </p:cNvPicPr>
          <p:nvPr/>
        </p:nvPicPr>
        <p:blipFill>
          <a:blip r:embed="rId4"/>
          <a:srcRect/>
          <a:stretch>
            <a:fillRect/>
          </a:stretch>
        </p:blipFill>
        <p:spPr bwMode="auto">
          <a:xfrm>
            <a:off x="1003300" y="2917825"/>
            <a:ext cx="7886700" cy="1200150"/>
          </a:xfrm>
          <a:prstGeom prst="rect">
            <a:avLst/>
          </a:prstGeom>
          <a:noFill/>
        </p:spPr>
      </p:pic>
      <p:pic>
        <p:nvPicPr>
          <p:cNvPr id="7" name="Picture 5" descr="Cover"/>
          <p:cNvPicPr>
            <a:picLocks noChangeAspect="1" noChangeArrowheads="1"/>
          </p:cNvPicPr>
          <p:nvPr/>
        </p:nvPicPr>
        <p:blipFill>
          <a:blip r:embed="rId5"/>
          <a:srcRect/>
          <a:stretch>
            <a:fillRect/>
          </a:stretch>
        </p:blipFill>
        <p:spPr bwMode="auto">
          <a:xfrm>
            <a:off x="984250" y="1228725"/>
            <a:ext cx="7915275" cy="2889250"/>
          </a:xfrm>
          <a:prstGeom prst="rect">
            <a:avLst/>
          </a:prstGeom>
          <a:noFill/>
        </p:spPr>
      </p:pic>
      <p:pic>
        <p:nvPicPr>
          <p:cNvPr id="8" name="Picture 4" descr="Cover"/>
          <p:cNvPicPr>
            <a:picLocks noChangeAspect="1" noChangeArrowheads="1"/>
          </p:cNvPicPr>
          <p:nvPr/>
        </p:nvPicPr>
        <p:blipFill>
          <a:blip r:embed="rId6"/>
          <a:srcRect/>
          <a:stretch>
            <a:fillRect/>
          </a:stretch>
        </p:blipFill>
        <p:spPr bwMode="auto">
          <a:xfrm>
            <a:off x="0" y="2935287"/>
            <a:ext cx="2522538" cy="1809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ou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2"/>
          <p:cNvSpPr>
            <a:spLocks noChangeArrowheads="1"/>
          </p:cNvSpPr>
          <p:nvPr/>
        </p:nvSpPr>
        <p:spPr bwMode="auto">
          <a:xfrm>
            <a:off x="0" y="1"/>
            <a:ext cx="9144000" cy="760095"/>
          </a:xfrm>
          <a:prstGeom prst="plaque">
            <a:avLst>
              <a:gd name="adj" fmla="val 16667"/>
            </a:avLst>
          </a:prstGeom>
          <a:gradFill rotWithShape="1">
            <a:gsLst>
              <a:gs pos="0">
                <a:srgbClr val="002F2F"/>
              </a:gs>
              <a:gs pos="100000">
                <a:srgbClr val="006666"/>
              </a:gs>
            </a:gsLst>
            <a:path path="shape">
              <a:fillToRect l="50000" t="50000" r="50000" b="50000"/>
            </a:path>
          </a:gradFill>
          <a:ln w="9525">
            <a:solidFill>
              <a:srgbClr val="FF9933"/>
            </a:solidFill>
            <a:miter lim="800000"/>
            <a:headEnd/>
            <a:tailEnd/>
          </a:ln>
          <a:effectLst/>
        </p:spPr>
        <p:txBody>
          <a:bodyPr wrap="square">
            <a:spAutoFit/>
          </a:bodyPr>
          <a:lstStyle/>
          <a:p>
            <a:pPr algn="ctr"/>
            <a:r>
              <a:rPr lang="en-US" altLang="en-US" sz="1600" b="1" dirty="0" smtClean="0">
                <a:solidFill>
                  <a:srgbClr val="FFFF00"/>
                </a:solidFill>
                <a:latin typeface="Arial" pitchFamily="34" charset="0"/>
                <a:cs typeface="Arial" pitchFamily="34" charset="0"/>
              </a:rPr>
              <a:t> CHỦ ĐỀ 5: ÂM THANH</a:t>
            </a:r>
          </a:p>
          <a:p>
            <a:pPr algn="ctr"/>
            <a:r>
              <a:rPr lang="en-US" sz="1600" b="1" dirty="0" smtClean="0">
                <a:solidFill>
                  <a:srgbClr val="FFFF00"/>
                </a:solidFill>
                <a:latin typeface="Arial" pitchFamily="34" charset="0"/>
                <a:cs typeface="Arial" pitchFamily="34" charset="0"/>
              </a:rPr>
              <a:t>                      BÀI 10: BIÊN ĐỘ,  TẦN SỐ, ĐỘ TO VÀ ĐỘ CAO CỦA ÂM</a:t>
            </a:r>
            <a:endParaRPr lang="en-US" sz="1600" b="1" dirty="0">
              <a:solidFill>
                <a:srgbClr val="FFFF00"/>
              </a:solidFill>
              <a:latin typeface="Arial" pitchFamily="34" charset="0"/>
              <a:cs typeface="Arial" pitchFamily="34" charset="0"/>
            </a:endParaRPr>
          </a:p>
        </p:txBody>
      </p:sp>
      <p:cxnSp>
        <p:nvCxnSpPr>
          <p:cNvPr id="10" name="Straight Connector 9"/>
          <p:cNvCxnSpPr>
            <a:stCxn id="4" idx="2"/>
          </p:cNvCxnSpPr>
          <p:nvPr/>
        </p:nvCxnSpPr>
        <p:spPr>
          <a:xfrm rot="5400000">
            <a:off x="1523048" y="3809048"/>
            <a:ext cx="6097904" cy="1588"/>
          </a:xfrm>
          <a:prstGeom prst="line">
            <a:avLst/>
          </a:prstGeom>
          <a:ln w="25400" cmpd="sng">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849" y="785794"/>
            <a:ext cx="3127651" cy="338554"/>
          </a:xfrm>
          <a:prstGeom prst="rect">
            <a:avLst/>
          </a:prstGeom>
          <a:noFill/>
        </p:spPr>
        <p:txBody>
          <a:bodyPr wrap="none" rtlCol="0">
            <a:spAutoFit/>
          </a:bodyPr>
          <a:lstStyle/>
          <a:p>
            <a:r>
              <a:rPr lang="en-US" sz="1600" b="1" dirty="0" smtClean="0">
                <a:latin typeface="Arial" pitchFamily="34" charset="0"/>
                <a:cs typeface="Arial" pitchFamily="34" charset="0"/>
              </a:rPr>
              <a:t>I/ </a:t>
            </a:r>
            <a:r>
              <a:rPr lang="nl-NL" sz="1600" b="1" dirty="0" smtClean="0">
                <a:latin typeface="Arial" pitchFamily="34" charset="0"/>
                <a:cs typeface="Arial" pitchFamily="34" charset="0"/>
              </a:rPr>
              <a:t>BIÊN ĐỘ VÀ ĐỘ TO CỦA ÂM</a:t>
            </a:r>
            <a:endParaRPr lang="en-US" sz="1600" dirty="0">
              <a:latin typeface="Arial" pitchFamily="34" charset="0"/>
              <a:cs typeface="Arial" pitchFamily="34" charset="0"/>
            </a:endParaRPr>
          </a:p>
        </p:txBody>
      </p:sp>
      <p:pic>
        <p:nvPicPr>
          <p:cNvPr id="6" name="Picutre 561"/>
          <p:cNvPicPr/>
          <p:nvPr/>
        </p:nvPicPr>
        <p:blipFill>
          <a:blip r:embed="rId2"/>
          <a:stretch/>
        </p:blipFill>
        <p:spPr>
          <a:xfrm>
            <a:off x="4643438" y="3214686"/>
            <a:ext cx="4429124" cy="1500198"/>
          </a:xfrm>
          <a:prstGeom prst="rect">
            <a:avLst/>
          </a:prstGeom>
        </p:spPr>
      </p:pic>
      <p:sp>
        <p:nvSpPr>
          <p:cNvPr id="7" name="TextBox 6"/>
          <p:cNvSpPr txBox="1"/>
          <p:nvPr/>
        </p:nvSpPr>
        <p:spPr>
          <a:xfrm>
            <a:off x="4572000" y="2071678"/>
            <a:ext cx="4572000" cy="1077218"/>
          </a:xfrm>
          <a:prstGeom prst="rect">
            <a:avLst/>
          </a:prstGeom>
          <a:noFill/>
        </p:spPr>
        <p:txBody>
          <a:bodyPr wrap="square" rtlCol="0">
            <a:spAutoFit/>
          </a:bodyPr>
          <a:lstStyle/>
          <a:p>
            <a:pPr algn="just"/>
            <a:r>
              <a:rPr lang="en-US" sz="1600" b="1" u="sng" dirty="0" smtClean="0">
                <a:latin typeface="Arial" pitchFamily="34" charset="0"/>
                <a:cs typeface="Arial" pitchFamily="34" charset="0"/>
              </a:rPr>
              <a:t>Nhiệm vụ 1</a:t>
            </a:r>
            <a:r>
              <a:rPr lang="en-US" sz="1600" b="1" dirty="0" smtClean="0">
                <a:latin typeface="Arial" pitchFamily="34" charset="0"/>
                <a:cs typeface="Arial" pitchFamily="34" charset="0"/>
              </a:rPr>
              <a:t>: </a:t>
            </a:r>
          </a:p>
          <a:p>
            <a:pPr algn="just"/>
            <a:r>
              <a:rPr lang="en-US" sz="1600" b="1" dirty="0" smtClean="0">
                <a:latin typeface="Arial" pitchFamily="34" charset="0"/>
                <a:cs typeface="Arial" pitchFamily="34" charset="0"/>
              </a:rPr>
              <a:t>- Kéo căng 1 sợi dây cao su, dùng tay bật sợi dây cao su. Quan sát dây cao su và lắng nghe âm phát ra.</a:t>
            </a:r>
          </a:p>
        </p:txBody>
      </p:sp>
      <p:sp>
        <p:nvSpPr>
          <p:cNvPr id="9" name="TextBox 8"/>
          <p:cNvSpPr txBox="1"/>
          <p:nvPr/>
        </p:nvSpPr>
        <p:spPr>
          <a:xfrm>
            <a:off x="1" y="1142984"/>
            <a:ext cx="4572000"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1. Biên độ dao động là độ lệch lớn nhất của   vật dao động so với vị trí cân bằng.</a:t>
            </a:r>
          </a:p>
        </p:txBody>
      </p:sp>
      <p:sp>
        <p:nvSpPr>
          <p:cNvPr id="12" name="TextBox 11"/>
          <p:cNvSpPr txBox="1"/>
          <p:nvPr/>
        </p:nvSpPr>
        <p:spPr>
          <a:xfrm>
            <a:off x="4572000" y="5137864"/>
            <a:ext cx="4572000" cy="1077218"/>
          </a:xfrm>
          <a:prstGeom prst="rect">
            <a:avLst/>
          </a:prstGeom>
          <a:noFill/>
        </p:spPr>
        <p:txBody>
          <a:bodyPr wrap="square" rtlCol="0">
            <a:spAutoFit/>
          </a:bodyPr>
          <a:lstStyle/>
          <a:p>
            <a:pPr algn="just"/>
            <a:r>
              <a:rPr lang="en-US" sz="1600" b="1" dirty="0" smtClean="0">
                <a:latin typeface="Arial" pitchFamily="34" charset="0"/>
                <a:cs typeface="Arial" pitchFamily="34" charset="0"/>
              </a:rPr>
              <a:t>- Từ quan sát và lắng nghe trong thí nghiệm trên em hãy rút ra mối quan hệ giữa</a:t>
            </a:r>
            <a:r>
              <a:rPr lang="en-US" sz="1600" b="1" dirty="0" smtClean="0">
                <a:solidFill>
                  <a:srgbClr val="FF0000"/>
                </a:solidFill>
                <a:latin typeface="Arial" pitchFamily="34" charset="0"/>
                <a:cs typeface="Arial" pitchFamily="34" charset="0"/>
              </a:rPr>
              <a:t>: </a:t>
            </a:r>
            <a:r>
              <a:rPr lang="en-US" sz="1600" b="1" dirty="0" smtClean="0">
                <a:solidFill>
                  <a:srgbClr val="0070C0"/>
                </a:solidFill>
                <a:latin typeface="Arial" pitchFamily="34" charset="0"/>
                <a:cs typeface="Arial" pitchFamily="34" charset="0"/>
              </a:rPr>
              <a:t>Biên độ dao đông</a:t>
            </a:r>
            <a:r>
              <a:rPr lang="en-US" sz="1600" b="1" dirty="0" smtClean="0">
                <a:latin typeface="Arial" pitchFamily="34" charset="0"/>
                <a:cs typeface="Arial" pitchFamily="34" charset="0"/>
              </a:rPr>
              <a:t> – </a:t>
            </a:r>
            <a:r>
              <a:rPr lang="en-US" sz="1600" b="1" dirty="0" smtClean="0">
                <a:solidFill>
                  <a:srgbClr val="FF0000"/>
                </a:solidFill>
                <a:latin typeface="Arial" pitchFamily="34" charset="0"/>
                <a:cs typeface="Arial" pitchFamily="34" charset="0"/>
              </a:rPr>
              <a:t>Đặc điểm dao động của sợi dây cao su </a:t>
            </a:r>
            <a:r>
              <a:rPr lang="en-US" sz="1600" b="1" dirty="0" smtClean="0">
                <a:latin typeface="Arial" pitchFamily="34" charset="0"/>
                <a:cs typeface="Arial" pitchFamily="34" charset="0"/>
              </a:rPr>
              <a:t>– </a:t>
            </a:r>
            <a:r>
              <a:rPr lang="en-US" sz="1600" b="1" dirty="0" smtClean="0">
                <a:solidFill>
                  <a:srgbClr val="7030A0"/>
                </a:solidFill>
                <a:latin typeface="Arial" pitchFamily="34" charset="0"/>
                <a:cs typeface="Arial" pitchFamily="34" charset="0"/>
              </a:rPr>
              <a:t>độ to của âm</a:t>
            </a:r>
            <a:r>
              <a:rPr lang="en-US" sz="1600" b="1" dirty="0" smtClean="0">
                <a:latin typeface="Arial" pitchFamily="34" charset="0"/>
                <a:cs typeface="Arial" pitchFamily="34" charset="0"/>
              </a:rPr>
              <a:t>?</a:t>
            </a:r>
          </a:p>
        </p:txBody>
      </p:sp>
      <p:sp>
        <p:nvSpPr>
          <p:cNvPr id="13" name="Rounded Rectangle 12"/>
          <p:cNvSpPr/>
          <p:nvPr/>
        </p:nvSpPr>
        <p:spPr>
          <a:xfrm>
            <a:off x="4613458" y="857232"/>
            <a:ext cx="4500562" cy="92869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rgbClr val="C00000"/>
                </a:solidFill>
                <a:latin typeface="Arial" pitchFamily="34" charset="0"/>
                <a:cs typeface="Arial" pitchFamily="34" charset="0"/>
              </a:rPr>
              <a:t>Biên độ dao động của sợi dây cao su càng lớn- dây dao động càng mạnh- âm phát ra càng to ( Và ngược lại)</a:t>
            </a:r>
            <a:endParaRPr lang="en-US" sz="1600" b="1"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2" grpId="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2"/>
          <p:cNvSpPr>
            <a:spLocks noChangeArrowheads="1"/>
          </p:cNvSpPr>
          <p:nvPr/>
        </p:nvSpPr>
        <p:spPr bwMode="auto">
          <a:xfrm>
            <a:off x="0" y="1"/>
            <a:ext cx="9144000" cy="760095"/>
          </a:xfrm>
          <a:prstGeom prst="plaque">
            <a:avLst>
              <a:gd name="adj" fmla="val 16667"/>
            </a:avLst>
          </a:prstGeom>
          <a:gradFill rotWithShape="1">
            <a:gsLst>
              <a:gs pos="0">
                <a:srgbClr val="002F2F"/>
              </a:gs>
              <a:gs pos="100000">
                <a:srgbClr val="006666"/>
              </a:gs>
            </a:gsLst>
            <a:path path="shape">
              <a:fillToRect l="50000" t="50000" r="50000" b="50000"/>
            </a:path>
          </a:gradFill>
          <a:ln w="9525">
            <a:solidFill>
              <a:srgbClr val="FF9933"/>
            </a:solidFill>
            <a:miter lim="800000"/>
            <a:headEnd/>
            <a:tailEnd/>
          </a:ln>
          <a:effectLst/>
        </p:spPr>
        <p:txBody>
          <a:bodyPr wrap="square">
            <a:spAutoFit/>
          </a:bodyPr>
          <a:lstStyle/>
          <a:p>
            <a:pPr algn="ctr"/>
            <a:r>
              <a:rPr lang="en-US" altLang="en-US" sz="1600" b="1" dirty="0" smtClean="0">
                <a:solidFill>
                  <a:srgbClr val="FFFF00"/>
                </a:solidFill>
                <a:latin typeface="Arial" pitchFamily="34" charset="0"/>
                <a:cs typeface="Arial" pitchFamily="34" charset="0"/>
              </a:rPr>
              <a:t> CHỦ ĐỀ 5: ÂM THANH</a:t>
            </a:r>
          </a:p>
          <a:p>
            <a:pPr algn="ctr"/>
            <a:r>
              <a:rPr lang="en-US" sz="1600" b="1" dirty="0" smtClean="0">
                <a:solidFill>
                  <a:srgbClr val="FFFF00"/>
                </a:solidFill>
                <a:latin typeface="Arial" pitchFamily="34" charset="0"/>
                <a:cs typeface="Arial" pitchFamily="34" charset="0"/>
              </a:rPr>
              <a:t>                      BÀI 10: BIÊN ĐỘ,  TẦN SỐ, ĐỘ TO VÀ ĐỘ CAO CỦA ÂM</a:t>
            </a:r>
            <a:endParaRPr lang="en-US" sz="1600" b="1" dirty="0">
              <a:solidFill>
                <a:srgbClr val="FFFF00"/>
              </a:solidFill>
              <a:latin typeface="Arial" pitchFamily="34" charset="0"/>
              <a:cs typeface="Arial" pitchFamily="34" charset="0"/>
            </a:endParaRPr>
          </a:p>
        </p:txBody>
      </p:sp>
      <p:cxnSp>
        <p:nvCxnSpPr>
          <p:cNvPr id="10" name="Straight Connector 9"/>
          <p:cNvCxnSpPr>
            <a:stCxn id="4" idx="2"/>
          </p:cNvCxnSpPr>
          <p:nvPr/>
        </p:nvCxnSpPr>
        <p:spPr>
          <a:xfrm rot="5400000">
            <a:off x="1523048" y="3809048"/>
            <a:ext cx="6097904" cy="1588"/>
          </a:xfrm>
          <a:prstGeom prst="line">
            <a:avLst/>
          </a:prstGeom>
          <a:ln w="25400" cmpd="sng">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849" y="785794"/>
            <a:ext cx="3127651" cy="338554"/>
          </a:xfrm>
          <a:prstGeom prst="rect">
            <a:avLst/>
          </a:prstGeom>
          <a:noFill/>
        </p:spPr>
        <p:txBody>
          <a:bodyPr wrap="none" rtlCol="0">
            <a:spAutoFit/>
          </a:bodyPr>
          <a:lstStyle/>
          <a:p>
            <a:r>
              <a:rPr lang="en-US" sz="1600" b="1" dirty="0" smtClean="0">
                <a:latin typeface="Arial" pitchFamily="34" charset="0"/>
                <a:cs typeface="Arial" pitchFamily="34" charset="0"/>
              </a:rPr>
              <a:t>I/ </a:t>
            </a:r>
            <a:r>
              <a:rPr lang="nl-NL" sz="1600" b="1" dirty="0" smtClean="0">
                <a:latin typeface="Arial" pitchFamily="34" charset="0"/>
                <a:cs typeface="Arial" pitchFamily="34" charset="0"/>
              </a:rPr>
              <a:t>BIÊN ĐỘ VÀ ĐỘ TO CỦA ÂM</a:t>
            </a:r>
            <a:endParaRPr lang="en-US" sz="1600" dirty="0">
              <a:latin typeface="Arial" pitchFamily="34" charset="0"/>
              <a:cs typeface="Arial" pitchFamily="34" charset="0"/>
            </a:endParaRPr>
          </a:p>
        </p:txBody>
      </p:sp>
      <p:sp>
        <p:nvSpPr>
          <p:cNvPr id="9" name="TextBox 8"/>
          <p:cNvSpPr txBox="1"/>
          <p:nvPr/>
        </p:nvSpPr>
        <p:spPr>
          <a:xfrm>
            <a:off x="1" y="1142984"/>
            <a:ext cx="4572000"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1. Biên độ dao động là độ lệch lớn nhất của   vật dao động so với vị trí cân bằng.</a:t>
            </a:r>
          </a:p>
        </p:txBody>
      </p:sp>
      <p:sp>
        <p:nvSpPr>
          <p:cNvPr id="11" name="TextBox 10"/>
          <p:cNvSpPr txBox="1"/>
          <p:nvPr/>
        </p:nvSpPr>
        <p:spPr>
          <a:xfrm>
            <a:off x="4572000" y="2143116"/>
            <a:ext cx="4572000" cy="1815882"/>
          </a:xfrm>
          <a:prstGeom prst="rect">
            <a:avLst/>
          </a:prstGeom>
          <a:noFill/>
        </p:spPr>
        <p:txBody>
          <a:bodyPr wrap="square" rtlCol="0">
            <a:spAutoFit/>
          </a:bodyPr>
          <a:lstStyle/>
          <a:p>
            <a:pPr algn="just"/>
            <a:r>
              <a:rPr lang="en-US" sz="1600" b="1" u="sng" dirty="0" smtClean="0">
                <a:latin typeface="Arial" pitchFamily="34" charset="0"/>
                <a:cs typeface="Arial" pitchFamily="34" charset="0"/>
              </a:rPr>
              <a:t>Nhiệm vụ 2</a:t>
            </a:r>
            <a:r>
              <a:rPr lang="en-US" sz="1600" b="1" dirty="0" smtClean="0">
                <a:latin typeface="Arial" pitchFamily="34" charset="0"/>
                <a:cs typeface="Arial" pitchFamily="34" charset="0"/>
              </a:rPr>
              <a:t>:</a:t>
            </a:r>
          </a:p>
          <a:p>
            <a:pPr algn="just"/>
            <a:r>
              <a:rPr lang="en-US" sz="1600" b="1" dirty="0" smtClean="0">
                <a:latin typeface="Arial" pitchFamily="34" charset="0"/>
                <a:cs typeface="Arial" pitchFamily="34" charset="0"/>
              </a:rPr>
              <a:t>- Sử dụng sợi dây chun quấn xung quanh hộp nhựa. Dùng ngón tay gảy nhẹ - mạnh dây chun. Quan sát biên độ dao động của dây chun và lắng nghe độ to của âm phát ra kết hợp làm thí nghiệm như H10.1 hoàn thành kết quả vào phiếu học tập 1:</a:t>
            </a:r>
          </a:p>
        </p:txBody>
      </p:sp>
      <p:graphicFrame>
        <p:nvGraphicFramePr>
          <p:cNvPr id="14" name="Table 13"/>
          <p:cNvGraphicFramePr>
            <a:graphicFrameLocks noGrp="1"/>
          </p:cNvGraphicFramePr>
          <p:nvPr/>
        </p:nvGraphicFramePr>
        <p:xfrm>
          <a:off x="4714877" y="4559076"/>
          <a:ext cx="4286279" cy="1961298"/>
        </p:xfrm>
        <a:graphic>
          <a:graphicData uri="http://schemas.openxmlformats.org/drawingml/2006/table">
            <a:tbl>
              <a:tblPr/>
              <a:tblGrid>
                <a:gridCol w="1127945"/>
                <a:gridCol w="1576321"/>
                <a:gridCol w="1582013"/>
              </a:tblGrid>
              <a:tr h="555982">
                <a:tc>
                  <a:txBody>
                    <a:bodyPr/>
                    <a:lstStyle/>
                    <a:p>
                      <a:pPr algn="ctr">
                        <a:lnSpc>
                          <a:spcPct val="120000"/>
                        </a:lnSpc>
                        <a:spcBef>
                          <a:spcPts val="200"/>
                        </a:spcBef>
                        <a:spcAft>
                          <a:spcPts val="200"/>
                        </a:spcAft>
                      </a:pPr>
                      <a:r>
                        <a:rPr lang="en-US" sz="1600" b="1" dirty="0">
                          <a:solidFill>
                            <a:schemeClr val="tx1"/>
                          </a:solidFill>
                          <a:latin typeface="Arial" pitchFamily="34" charset="0"/>
                          <a:ea typeface="Calibri"/>
                          <a:cs typeface="Arial" pitchFamily="34" charset="0"/>
                        </a:rPr>
                        <a:t>Gảy dây chun/Gõ mặt trống</a:t>
                      </a:r>
                      <a:endParaRPr lang="en-US" sz="1600" dirty="0">
                        <a:solidFill>
                          <a:schemeClr val="tx1"/>
                        </a:solidFill>
                        <a:latin typeface="Arial" pitchFamily="34" charset="0"/>
                        <a:ea typeface="Calibri"/>
                        <a:cs typeface="Arial" pitchFamily="34" charset="0"/>
                      </a:endParaRPr>
                    </a:p>
                  </a:txBody>
                  <a:tcPr marL="0" marR="0" marT="0" marB="0">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CC"/>
                    </a:solidFill>
                  </a:tcPr>
                </a:tc>
                <a:tc>
                  <a:txBody>
                    <a:bodyPr/>
                    <a:lstStyle/>
                    <a:p>
                      <a:pPr algn="ctr">
                        <a:lnSpc>
                          <a:spcPct val="120000"/>
                        </a:lnSpc>
                        <a:spcBef>
                          <a:spcPts val="200"/>
                        </a:spcBef>
                        <a:spcAft>
                          <a:spcPts val="200"/>
                        </a:spcAft>
                      </a:pPr>
                      <a:r>
                        <a:rPr lang="en-US" sz="1600" b="1" dirty="0">
                          <a:solidFill>
                            <a:schemeClr val="tx1"/>
                          </a:solidFill>
                          <a:latin typeface="Arial" pitchFamily="34" charset="0"/>
                          <a:ea typeface="Calibri"/>
                          <a:cs typeface="Arial" pitchFamily="34" charset="0"/>
                        </a:rPr>
                        <a:t>Biên độ dao động của dây chun/quả cầu (lớn/nhỏ)</a:t>
                      </a:r>
                      <a:endParaRPr lang="en-US" sz="1600" dirty="0">
                        <a:solidFill>
                          <a:schemeClr val="tx1"/>
                        </a:solidFill>
                        <a:latin typeface="Arial" pitchFamily="34" charset="0"/>
                        <a:ea typeface="Calibri"/>
                        <a:cs typeface="Arial" pitchFamily="34" charset="0"/>
                      </a:endParaRPr>
                    </a:p>
                  </a:txBody>
                  <a:tcPr marL="89675" marR="89675" marT="44837" marB="44837">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CC"/>
                    </a:solidFill>
                  </a:tcPr>
                </a:tc>
                <a:tc>
                  <a:txBody>
                    <a:bodyPr/>
                    <a:lstStyle/>
                    <a:p>
                      <a:pPr algn="ctr">
                        <a:lnSpc>
                          <a:spcPct val="120000"/>
                        </a:lnSpc>
                        <a:spcBef>
                          <a:spcPts val="200"/>
                        </a:spcBef>
                        <a:spcAft>
                          <a:spcPts val="200"/>
                        </a:spcAft>
                      </a:pPr>
                      <a:r>
                        <a:rPr lang="en-US" sz="1600" b="1" dirty="0">
                          <a:solidFill>
                            <a:schemeClr val="tx1"/>
                          </a:solidFill>
                          <a:latin typeface="Arial" pitchFamily="34" charset="0"/>
                          <a:ea typeface="Calibri"/>
                          <a:cs typeface="Arial" pitchFamily="34" charset="0"/>
                        </a:rPr>
                        <a:t>Âm phát ra (to/nhỏ)</a:t>
                      </a:r>
                      <a:endParaRPr lang="en-US" sz="1600" dirty="0">
                        <a:solidFill>
                          <a:schemeClr val="tx1"/>
                        </a:solidFill>
                        <a:latin typeface="Arial" pitchFamily="34" charset="0"/>
                        <a:ea typeface="Calibri"/>
                        <a:cs typeface="Arial" pitchFamily="34" charset="0"/>
                      </a:endParaRPr>
                    </a:p>
                  </a:txBody>
                  <a:tcPr marL="89675" marR="89675" marT="44837" marB="44837">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CC"/>
                    </a:solidFill>
                  </a:tcPr>
                </a:tc>
              </a:tr>
              <a:tr h="265599">
                <a:tc>
                  <a:txBody>
                    <a:bodyPr/>
                    <a:lstStyle/>
                    <a:p>
                      <a:pPr algn="ctr">
                        <a:lnSpc>
                          <a:spcPct val="120000"/>
                        </a:lnSpc>
                        <a:spcBef>
                          <a:spcPts val="200"/>
                        </a:spcBef>
                        <a:spcAft>
                          <a:spcPts val="200"/>
                        </a:spcAft>
                      </a:pPr>
                      <a:r>
                        <a:rPr lang="en-US" sz="1600" b="1">
                          <a:solidFill>
                            <a:srgbClr val="FF0000"/>
                          </a:solidFill>
                          <a:latin typeface="Arial" pitchFamily="34" charset="0"/>
                          <a:ea typeface="Calibri"/>
                          <a:cs typeface="Arial" pitchFamily="34" charset="0"/>
                        </a:rPr>
                        <a:t>nhẹ</a:t>
                      </a:r>
                      <a:endParaRPr lang="en-US" sz="1600">
                        <a:solidFill>
                          <a:srgbClr val="FF0000"/>
                        </a:solidFill>
                        <a:latin typeface="Arial" pitchFamily="34" charset="0"/>
                        <a:ea typeface="Calibri"/>
                        <a:cs typeface="Arial" pitchFamily="34" charset="0"/>
                      </a:endParaRPr>
                    </a:p>
                  </a:txBody>
                  <a:tcPr marL="0" marR="0" marT="0" marB="0"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FF99"/>
                    </a:solidFill>
                  </a:tcPr>
                </a:tc>
                <a:tc>
                  <a:txBody>
                    <a:bodyPr/>
                    <a:lstStyle/>
                    <a:p>
                      <a:pPr>
                        <a:lnSpc>
                          <a:spcPct val="107000"/>
                        </a:lnSpc>
                      </a:pPr>
                      <a:endParaRPr lang="en-US" sz="1600">
                        <a:solidFill>
                          <a:schemeClr val="tx1"/>
                        </a:solidFill>
                        <a:latin typeface="Arial" pitchFamily="34" charset="0"/>
                        <a:ea typeface="Times New Roman"/>
                        <a:cs typeface="Arial" pitchFamily="34" charset="0"/>
                      </a:endParaRPr>
                    </a:p>
                  </a:txBody>
                  <a:tcPr marL="89675" marR="89675" marT="44837" marB="44837">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FF99"/>
                    </a:solidFill>
                  </a:tcPr>
                </a:tc>
                <a:tc>
                  <a:txBody>
                    <a:bodyPr/>
                    <a:lstStyle/>
                    <a:p>
                      <a:pPr>
                        <a:lnSpc>
                          <a:spcPct val="107000"/>
                        </a:lnSpc>
                      </a:pPr>
                      <a:endParaRPr lang="en-US" sz="1600">
                        <a:solidFill>
                          <a:schemeClr val="tx1"/>
                        </a:solidFill>
                        <a:latin typeface="Arial" pitchFamily="34" charset="0"/>
                        <a:ea typeface="Times New Roman"/>
                        <a:cs typeface="Arial" pitchFamily="34" charset="0"/>
                      </a:endParaRPr>
                    </a:p>
                  </a:txBody>
                  <a:tcPr marL="89675" marR="89675" marT="44837" marB="44837">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FF99"/>
                    </a:solidFill>
                  </a:tcPr>
                </a:tc>
              </a:tr>
              <a:tr h="265599">
                <a:tc>
                  <a:txBody>
                    <a:bodyPr/>
                    <a:lstStyle/>
                    <a:p>
                      <a:pPr algn="ctr">
                        <a:lnSpc>
                          <a:spcPct val="120000"/>
                        </a:lnSpc>
                        <a:spcBef>
                          <a:spcPts val="200"/>
                        </a:spcBef>
                        <a:spcAft>
                          <a:spcPts val="200"/>
                        </a:spcAft>
                      </a:pPr>
                      <a:r>
                        <a:rPr lang="en-US" sz="1600" b="1" dirty="0">
                          <a:solidFill>
                            <a:srgbClr val="FF0000"/>
                          </a:solidFill>
                          <a:latin typeface="Arial" pitchFamily="34" charset="0"/>
                          <a:ea typeface="Calibri"/>
                          <a:cs typeface="Arial" pitchFamily="34" charset="0"/>
                        </a:rPr>
                        <a:t>mạnh</a:t>
                      </a:r>
                      <a:endParaRPr lang="en-US" sz="1600" dirty="0">
                        <a:solidFill>
                          <a:srgbClr val="FF0000"/>
                        </a:solidFill>
                        <a:latin typeface="Arial" pitchFamily="34" charset="0"/>
                        <a:ea typeface="Calibri"/>
                        <a:cs typeface="Arial" pitchFamily="34" charset="0"/>
                      </a:endParaRPr>
                    </a:p>
                  </a:txBody>
                  <a:tcPr marL="0" marR="0" marT="0" marB="0"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FF99"/>
                    </a:solidFill>
                  </a:tcPr>
                </a:tc>
                <a:tc>
                  <a:txBody>
                    <a:bodyPr/>
                    <a:lstStyle/>
                    <a:p>
                      <a:pPr>
                        <a:lnSpc>
                          <a:spcPct val="107000"/>
                        </a:lnSpc>
                      </a:pPr>
                      <a:endParaRPr lang="en-US" sz="1600" dirty="0">
                        <a:solidFill>
                          <a:schemeClr val="tx1"/>
                        </a:solidFill>
                        <a:latin typeface="Arial" pitchFamily="34" charset="0"/>
                        <a:ea typeface="Times New Roman"/>
                        <a:cs typeface="Arial" pitchFamily="34" charset="0"/>
                      </a:endParaRPr>
                    </a:p>
                  </a:txBody>
                  <a:tcPr marL="89675" marR="89675" marT="44837" marB="44837">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FF99"/>
                    </a:solidFill>
                  </a:tcPr>
                </a:tc>
                <a:tc>
                  <a:txBody>
                    <a:bodyPr/>
                    <a:lstStyle/>
                    <a:p>
                      <a:pPr>
                        <a:lnSpc>
                          <a:spcPct val="107000"/>
                        </a:lnSpc>
                      </a:pPr>
                      <a:endParaRPr lang="en-US" sz="1600" dirty="0">
                        <a:solidFill>
                          <a:schemeClr val="tx1"/>
                        </a:solidFill>
                        <a:latin typeface="Arial" pitchFamily="34" charset="0"/>
                        <a:ea typeface="Times New Roman"/>
                        <a:cs typeface="Arial" pitchFamily="34" charset="0"/>
                      </a:endParaRPr>
                    </a:p>
                  </a:txBody>
                  <a:tcPr marL="89675" marR="89675" marT="44837" marB="44837">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FF99"/>
                    </a:solidFill>
                  </a:tcPr>
                </a:tc>
              </a:tr>
            </a:tbl>
          </a:graphicData>
        </a:graphic>
      </p:graphicFrame>
      <p:sp>
        <p:nvSpPr>
          <p:cNvPr id="15" name="Rectangle 1"/>
          <p:cNvSpPr>
            <a:spLocks noChangeArrowheads="1"/>
          </p:cNvSpPr>
          <p:nvPr/>
        </p:nvSpPr>
        <p:spPr bwMode="auto">
          <a:xfrm>
            <a:off x="5857884" y="4162920"/>
            <a:ext cx="207170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PHIẾU HỌC TẬP 1</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TextBox 15"/>
          <p:cNvSpPr txBox="1"/>
          <p:nvPr/>
        </p:nvSpPr>
        <p:spPr>
          <a:xfrm>
            <a:off x="-32" y="1701216"/>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to của âm:</a:t>
            </a:r>
          </a:p>
        </p:txBody>
      </p:sp>
      <p:sp>
        <p:nvSpPr>
          <p:cNvPr id="17" name="TextBox 16"/>
          <p:cNvSpPr txBox="1"/>
          <p:nvPr/>
        </p:nvSpPr>
        <p:spPr>
          <a:xfrm>
            <a:off x="71406" y="2000240"/>
            <a:ext cx="4500562" cy="1077218"/>
          </a:xfrm>
          <a:prstGeom prst="rect">
            <a:avLst/>
          </a:prstGeom>
          <a:noFill/>
        </p:spPr>
        <p:txBody>
          <a:bodyPr wrap="square" rtlCol="0">
            <a:spAutoFit/>
          </a:bodyPr>
          <a:lstStyle/>
          <a:p>
            <a:pPr algn="just"/>
            <a:r>
              <a:rPr lang="en-US" sz="1600" b="1" dirty="0" smtClean="0">
                <a:latin typeface="Arial" pitchFamily="34" charset="0"/>
                <a:cs typeface="Arial" pitchFamily="34" charset="0"/>
              </a:rPr>
              <a:t>- Dao động càng mạnh, biên độ dao động của vật phát ra âm …………. , âm   ………….</a:t>
            </a:r>
          </a:p>
          <a:p>
            <a:pPr algn="just"/>
            <a:r>
              <a:rPr lang="en-US" sz="1600" b="1" dirty="0" smtClean="0">
                <a:latin typeface="Arial" pitchFamily="34" charset="0"/>
                <a:cs typeface="Arial" pitchFamily="34" charset="0"/>
              </a:rPr>
              <a:t>-Dao động càng ……,, biên độ dao động của vật phát ra âm ..…………., âm …  ………….</a:t>
            </a:r>
          </a:p>
        </p:txBody>
      </p:sp>
      <p:sp>
        <p:nvSpPr>
          <p:cNvPr id="12" name="TextBox 11"/>
          <p:cNvSpPr txBox="1"/>
          <p:nvPr/>
        </p:nvSpPr>
        <p:spPr>
          <a:xfrm>
            <a:off x="1951679" y="2229068"/>
            <a:ext cx="1048685" cy="338554"/>
          </a:xfrm>
          <a:prstGeom prst="rect">
            <a:avLst/>
          </a:prstGeom>
          <a:solidFill>
            <a:schemeClr val="bg1"/>
          </a:solidFill>
        </p:spPr>
        <p:txBody>
          <a:bodyPr wrap="none" rtlCol="0">
            <a:spAutoFit/>
          </a:bodyPr>
          <a:lstStyle/>
          <a:p>
            <a:r>
              <a:rPr lang="en-US" sz="1600" b="1" dirty="0" smtClean="0">
                <a:solidFill>
                  <a:srgbClr val="FF0000"/>
                </a:solidFill>
                <a:latin typeface="Arial" pitchFamily="34" charset="0"/>
                <a:cs typeface="Arial" pitchFamily="34" charset="0"/>
              </a:rPr>
              <a:t>càng lớn</a:t>
            </a:r>
          </a:p>
        </p:txBody>
      </p:sp>
      <p:sp>
        <p:nvSpPr>
          <p:cNvPr id="13" name="TextBox 12"/>
          <p:cNvSpPr txBox="1"/>
          <p:nvPr/>
        </p:nvSpPr>
        <p:spPr>
          <a:xfrm>
            <a:off x="3373347" y="2229068"/>
            <a:ext cx="971741" cy="338554"/>
          </a:xfrm>
          <a:prstGeom prst="rect">
            <a:avLst/>
          </a:prstGeom>
          <a:solidFill>
            <a:schemeClr val="bg1"/>
          </a:solidFill>
        </p:spPr>
        <p:txBody>
          <a:bodyPr wrap="none" rtlCol="0">
            <a:spAutoFit/>
          </a:bodyPr>
          <a:lstStyle/>
          <a:p>
            <a:r>
              <a:rPr lang="en-US" sz="1600" b="1" dirty="0" smtClean="0">
                <a:solidFill>
                  <a:srgbClr val="FF0000"/>
                </a:solidFill>
                <a:latin typeface="Arial" pitchFamily="34" charset="0"/>
                <a:cs typeface="Arial" pitchFamily="34" charset="0"/>
              </a:rPr>
              <a:t>càng to </a:t>
            </a:r>
          </a:p>
        </p:txBody>
      </p:sp>
      <p:sp>
        <p:nvSpPr>
          <p:cNvPr id="18" name="TextBox 17"/>
          <p:cNvSpPr txBox="1"/>
          <p:nvPr/>
        </p:nvSpPr>
        <p:spPr>
          <a:xfrm>
            <a:off x="1714480" y="2491046"/>
            <a:ext cx="537327" cy="338554"/>
          </a:xfrm>
          <a:prstGeom prst="rect">
            <a:avLst/>
          </a:prstGeom>
          <a:solidFill>
            <a:schemeClr val="bg1"/>
          </a:solidFill>
        </p:spPr>
        <p:txBody>
          <a:bodyPr wrap="none" rtlCol="0">
            <a:spAutoFit/>
          </a:bodyPr>
          <a:lstStyle/>
          <a:p>
            <a:r>
              <a:rPr lang="en-US" sz="1600" b="1" dirty="0" smtClean="0">
                <a:solidFill>
                  <a:schemeClr val="tx2"/>
                </a:solidFill>
                <a:latin typeface="Arial" pitchFamily="34" charset="0"/>
                <a:cs typeface="Arial" pitchFamily="34" charset="0"/>
              </a:rPr>
              <a:t>yếu</a:t>
            </a:r>
          </a:p>
        </p:txBody>
      </p:sp>
      <p:sp>
        <p:nvSpPr>
          <p:cNvPr id="19" name="TextBox 18"/>
          <p:cNvSpPr txBox="1"/>
          <p:nvPr/>
        </p:nvSpPr>
        <p:spPr>
          <a:xfrm>
            <a:off x="1500166" y="2762284"/>
            <a:ext cx="1095172" cy="338554"/>
          </a:xfrm>
          <a:prstGeom prst="rect">
            <a:avLst/>
          </a:prstGeom>
          <a:solidFill>
            <a:schemeClr val="bg1"/>
          </a:solidFill>
        </p:spPr>
        <p:txBody>
          <a:bodyPr wrap="none" rtlCol="0">
            <a:spAutoFit/>
          </a:bodyPr>
          <a:lstStyle/>
          <a:p>
            <a:r>
              <a:rPr lang="en-US" sz="1600" b="1" dirty="0" smtClean="0">
                <a:solidFill>
                  <a:schemeClr val="tx2"/>
                </a:solidFill>
                <a:latin typeface="Arial" pitchFamily="34" charset="0"/>
                <a:cs typeface="Arial" pitchFamily="34" charset="0"/>
              </a:rPr>
              <a:t>càng nhỏ</a:t>
            </a:r>
          </a:p>
        </p:txBody>
      </p:sp>
      <p:sp>
        <p:nvSpPr>
          <p:cNvPr id="20" name="TextBox 19"/>
          <p:cNvSpPr txBox="1"/>
          <p:nvPr/>
        </p:nvSpPr>
        <p:spPr>
          <a:xfrm>
            <a:off x="3000364" y="2762284"/>
            <a:ext cx="1152880" cy="338554"/>
          </a:xfrm>
          <a:prstGeom prst="rect">
            <a:avLst/>
          </a:prstGeom>
          <a:solidFill>
            <a:schemeClr val="bg1"/>
          </a:solidFill>
        </p:spPr>
        <p:txBody>
          <a:bodyPr wrap="none" rtlCol="0">
            <a:spAutoFit/>
          </a:bodyPr>
          <a:lstStyle/>
          <a:p>
            <a:r>
              <a:rPr lang="en-US" sz="1600" b="1" dirty="0" smtClean="0">
                <a:solidFill>
                  <a:schemeClr val="tx2"/>
                </a:solidFill>
                <a:latin typeface="Arial" pitchFamily="34" charset="0"/>
                <a:cs typeface="Arial" pitchFamily="34" charset="0"/>
              </a:rPr>
              <a:t>càng nhỏ </a:t>
            </a:r>
          </a:p>
        </p:txBody>
      </p:sp>
      <p:sp>
        <p:nvSpPr>
          <p:cNvPr id="21" name="TextBox 20"/>
          <p:cNvSpPr txBox="1"/>
          <p:nvPr/>
        </p:nvSpPr>
        <p:spPr>
          <a:xfrm>
            <a:off x="6286512" y="6192212"/>
            <a:ext cx="513282" cy="338554"/>
          </a:xfrm>
          <a:prstGeom prst="rect">
            <a:avLst/>
          </a:prstGeom>
          <a:noFill/>
        </p:spPr>
        <p:txBody>
          <a:bodyPr wrap="none" rtlCol="0">
            <a:spAutoFit/>
          </a:bodyPr>
          <a:lstStyle/>
          <a:p>
            <a:r>
              <a:rPr lang="en-US" sz="1600" b="1" dirty="0" smtClean="0">
                <a:solidFill>
                  <a:srgbClr val="FF0000"/>
                </a:solidFill>
                <a:latin typeface="Arial" pitchFamily="34" charset="0"/>
                <a:cs typeface="Arial" pitchFamily="34" charset="0"/>
              </a:rPr>
              <a:t>lớn</a:t>
            </a:r>
          </a:p>
        </p:txBody>
      </p:sp>
      <p:sp>
        <p:nvSpPr>
          <p:cNvPr id="22" name="TextBox 21"/>
          <p:cNvSpPr txBox="1"/>
          <p:nvPr/>
        </p:nvSpPr>
        <p:spPr>
          <a:xfrm>
            <a:off x="6215074" y="5835022"/>
            <a:ext cx="559769" cy="338554"/>
          </a:xfrm>
          <a:prstGeom prst="rect">
            <a:avLst/>
          </a:prstGeom>
          <a:noFill/>
        </p:spPr>
        <p:txBody>
          <a:bodyPr wrap="none" rtlCol="0">
            <a:spAutoFit/>
          </a:bodyPr>
          <a:lstStyle/>
          <a:p>
            <a:r>
              <a:rPr lang="en-US" sz="1600" b="1" dirty="0" smtClean="0">
                <a:solidFill>
                  <a:srgbClr val="FF0000"/>
                </a:solidFill>
                <a:latin typeface="Arial" pitchFamily="34" charset="0"/>
                <a:cs typeface="Arial" pitchFamily="34" charset="0"/>
              </a:rPr>
              <a:t>nhỏ</a:t>
            </a:r>
          </a:p>
        </p:txBody>
      </p:sp>
      <p:sp>
        <p:nvSpPr>
          <p:cNvPr id="23" name="TextBox 22"/>
          <p:cNvSpPr txBox="1"/>
          <p:nvPr/>
        </p:nvSpPr>
        <p:spPr>
          <a:xfrm>
            <a:off x="7858148" y="5824630"/>
            <a:ext cx="559769" cy="338554"/>
          </a:xfrm>
          <a:prstGeom prst="rect">
            <a:avLst/>
          </a:prstGeom>
          <a:noFill/>
        </p:spPr>
        <p:txBody>
          <a:bodyPr wrap="none" rtlCol="0">
            <a:spAutoFit/>
          </a:bodyPr>
          <a:lstStyle/>
          <a:p>
            <a:r>
              <a:rPr lang="en-US" sz="1600" b="1" dirty="0" smtClean="0">
                <a:solidFill>
                  <a:srgbClr val="FF0000"/>
                </a:solidFill>
                <a:latin typeface="Arial" pitchFamily="34" charset="0"/>
                <a:cs typeface="Arial" pitchFamily="34" charset="0"/>
              </a:rPr>
              <a:t>nhỏ</a:t>
            </a:r>
          </a:p>
        </p:txBody>
      </p:sp>
      <p:sp>
        <p:nvSpPr>
          <p:cNvPr id="24" name="TextBox 23"/>
          <p:cNvSpPr txBox="1"/>
          <p:nvPr/>
        </p:nvSpPr>
        <p:spPr>
          <a:xfrm>
            <a:off x="7930718" y="6177698"/>
            <a:ext cx="378630" cy="338554"/>
          </a:xfrm>
          <a:prstGeom prst="rect">
            <a:avLst/>
          </a:prstGeom>
          <a:noFill/>
        </p:spPr>
        <p:txBody>
          <a:bodyPr wrap="none" rtlCol="0">
            <a:spAutoFit/>
          </a:bodyPr>
          <a:lstStyle/>
          <a:p>
            <a:r>
              <a:rPr lang="en-US" sz="1600" b="1" dirty="0" smtClean="0">
                <a:solidFill>
                  <a:srgbClr val="FF0000"/>
                </a:solidFill>
                <a:latin typeface="Arial" pitchFamily="34" charset="0"/>
                <a:cs typeface="Arial" pitchFamily="34" charset="0"/>
              </a:rPr>
              <a:t>to</a:t>
            </a:r>
          </a:p>
        </p:txBody>
      </p:sp>
      <p:sp>
        <p:nvSpPr>
          <p:cNvPr id="25" name="Rounded Rectangle 24"/>
          <p:cNvSpPr/>
          <p:nvPr/>
        </p:nvSpPr>
        <p:spPr>
          <a:xfrm>
            <a:off x="4613458" y="857232"/>
            <a:ext cx="4500562" cy="92869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rgbClr val="C00000"/>
                </a:solidFill>
                <a:latin typeface="Arial" pitchFamily="34" charset="0"/>
                <a:cs typeface="Arial" pitchFamily="34" charset="0"/>
              </a:rPr>
              <a:t>Biên độ dao động của sợi dây cao su càng lớn- dây dao động càng mạnh- âm phát ra càng to ( Và ngược lại)</a:t>
            </a:r>
            <a:endParaRPr lang="en-US" sz="1600" b="1" dirty="0">
              <a:solidFill>
                <a:srgbClr val="C00000"/>
              </a:solidFill>
              <a:latin typeface="Arial" pitchFamily="34" charset="0"/>
              <a:cs typeface="Arial" pitchFamily="34" charset="0"/>
            </a:endParaRPr>
          </a:p>
        </p:txBody>
      </p:sp>
      <p:pic>
        <p:nvPicPr>
          <p:cNvPr id="26" name="TN gõ trống.mp4">
            <a:hlinkClick r:id="" action="ppaction://media"/>
          </p:cNvPr>
          <p:cNvPicPr>
            <a:picLocks noRot="1" noChangeAspect="1"/>
          </p:cNvPicPr>
          <p:nvPr>
            <a:videoFile r:link="rId1"/>
          </p:nvPr>
        </p:nvPicPr>
        <p:blipFill>
          <a:blip r:embed="rId3" cstate="print"/>
          <a:stretch>
            <a:fillRect/>
          </a:stretch>
        </p:blipFill>
        <p:spPr>
          <a:xfrm>
            <a:off x="29980" y="3643314"/>
            <a:ext cx="4500562" cy="23574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500"/>
                            </p:stCondLst>
                            <p:childTnLst>
                              <p:par>
                                <p:cTn id="41" presetID="1" presetClass="mediacall" presetSubtype="0" fill="hold" nodeType="afterEffect">
                                  <p:stCondLst>
                                    <p:cond delay="0"/>
                                  </p:stCondLst>
                                  <p:childTnLst>
                                    <p:cmd type="call" cmd="playFrom(0.0)">
                                      <p:cBhvr>
                                        <p:cTn id="42" dur="10030" fill="hold"/>
                                        <p:tgtEl>
                                          <p:spTgt spid="26"/>
                                        </p:tgtEl>
                                      </p:cBhvr>
                                    </p:cmd>
                                  </p:childTnLst>
                                </p:cTn>
                              </p:par>
                            </p:childTnLst>
                          </p:cTn>
                        </p:par>
                      </p:childTnLst>
                    </p:cTn>
                  </p:par>
                  <p:par>
                    <p:cTn id="43" fill="hold">
                      <p:stCondLst>
                        <p:cond delay="indefinite"/>
                      </p:stCondLst>
                      <p:childTnLst>
                        <p:par>
                          <p:cTn id="44" fill="hold">
                            <p:stCondLst>
                              <p:cond delay="0"/>
                            </p:stCondLst>
                            <p:childTnLst>
                              <p:par>
                                <p:cTn id="45" presetID="2" presetClass="mediacall" presetSubtype="0" fill="hold" nodeType="clickEffect">
                                  <p:stCondLst>
                                    <p:cond delay="0"/>
                                  </p:stCondLst>
                                  <p:childTnLst>
                                    <p:cmd type="call" cmd="togglePause">
                                      <p:cBhvr>
                                        <p:cTn id="46" dur="1" fill="hold"/>
                                        <p:tgtEl>
                                          <p:spTgt spid="26"/>
                                        </p:tgtEl>
                                      </p:cBhvr>
                                    </p:cmd>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left)">
                                      <p:cBhvr>
                                        <p:cTn id="56" dur="500"/>
                                        <p:tgtEl>
                                          <p:spTgt spid="1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left)">
                                      <p:cBhvr>
                                        <p:cTn id="59" dur="500"/>
                                        <p:tgtEl>
                                          <p:spTgt spid="13"/>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left)">
                                      <p:cBhvr>
                                        <p:cTn id="65" dur="500"/>
                                        <p:tgtEl>
                                          <p:spTgt spid="18"/>
                                        </p:tgtEl>
                                      </p:cBhvr>
                                    </p:animEffect>
                                  </p:childTnLst>
                                </p:cTn>
                              </p:par>
                              <p:par>
                                <p:cTn id="66" presetID="22" presetClass="entr" presetSubtype="8" fill="hold"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left)">
                                      <p:cBhvr>
                                        <p:cTn id="6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69" fill="hold" display="0">
                  <p:stCondLst>
                    <p:cond delay="indefinite"/>
                  </p:stCondLst>
                  <p:endCondLst>
                    <p:cond evt="onNext" delay="0">
                      <p:tgtEl>
                        <p:sldTgt/>
                      </p:tgtEl>
                    </p:cond>
                    <p:cond evt="onPrev" delay="0">
                      <p:tgtEl>
                        <p:sldTgt/>
                      </p:tgtEl>
                    </p:cond>
                  </p:endCondLst>
                </p:cTn>
                <p:tgtEl>
                  <p:spTgt spid="26"/>
                </p:tgtEl>
              </p:cMediaNode>
            </p:video>
          </p:childTnLst>
        </p:cTn>
      </p:par>
    </p:tnLst>
    <p:bldLst>
      <p:bldP spid="11" grpId="0"/>
      <p:bldP spid="15" grpId="0"/>
      <p:bldP spid="16" grpId="0"/>
      <p:bldP spid="17" grpId="0"/>
      <p:bldP spid="12" grpId="0" animBg="1"/>
      <p:bldP spid="13" grpId="0" animBg="1"/>
      <p:bldP spid="18" grpId="0" animBg="1"/>
      <p:bldP spid="19" grpId="0" animBg="1"/>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2"/>
          <p:cNvSpPr>
            <a:spLocks noChangeArrowheads="1"/>
          </p:cNvSpPr>
          <p:nvPr/>
        </p:nvSpPr>
        <p:spPr bwMode="auto">
          <a:xfrm>
            <a:off x="0" y="1"/>
            <a:ext cx="9144000" cy="760095"/>
          </a:xfrm>
          <a:prstGeom prst="plaque">
            <a:avLst>
              <a:gd name="adj" fmla="val 16667"/>
            </a:avLst>
          </a:prstGeom>
          <a:gradFill rotWithShape="1">
            <a:gsLst>
              <a:gs pos="0">
                <a:srgbClr val="002F2F"/>
              </a:gs>
              <a:gs pos="100000">
                <a:srgbClr val="006666"/>
              </a:gs>
            </a:gsLst>
            <a:path path="shape">
              <a:fillToRect l="50000" t="50000" r="50000" b="50000"/>
            </a:path>
          </a:gradFill>
          <a:ln w="9525">
            <a:solidFill>
              <a:srgbClr val="FF9933"/>
            </a:solidFill>
            <a:miter lim="800000"/>
            <a:headEnd/>
            <a:tailEnd/>
          </a:ln>
          <a:effectLst/>
        </p:spPr>
        <p:txBody>
          <a:bodyPr wrap="square">
            <a:spAutoFit/>
          </a:bodyPr>
          <a:lstStyle/>
          <a:p>
            <a:pPr algn="ctr"/>
            <a:r>
              <a:rPr lang="en-US" altLang="en-US" sz="1600" b="1" dirty="0" smtClean="0">
                <a:solidFill>
                  <a:srgbClr val="FFFF00"/>
                </a:solidFill>
                <a:latin typeface="Arial" pitchFamily="34" charset="0"/>
                <a:cs typeface="Arial" pitchFamily="34" charset="0"/>
              </a:rPr>
              <a:t> CHỦ ĐỀ 5: ÂM THANH</a:t>
            </a:r>
          </a:p>
          <a:p>
            <a:pPr algn="ctr"/>
            <a:r>
              <a:rPr lang="en-US" sz="1600" b="1" dirty="0" smtClean="0">
                <a:solidFill>
                  <a:srgbClr val="FFFF00"/>
                </a:solidFill>
                <a:latin typeface="Arial" pitchFamily="34" charset="0"/>
                <a:cs typeface="Arial" pitchFamily="34" charset="0"/>
              </a:rPr>
              <a:t>                      BÀI 10: BIÊN ĐỘ,  TẦN SỐ, ĐỘ TO VÀ ĐỘ CAO CỦA ÂM</a:t>
            </a:r>
            <a:endParaRPr lang="en-US" sz="1600" b="1" dirty="0">
              <a:solidFill>
                <a:srgbClr val="FFFF00"/>
              </a:solidFill>
              <a:latin typeface="Arial" pitchFamily="34" charset="0"/>
              <a:cs typeface="Arial" pitchFamily="34" charset="0"/>
            </a:endParaRPr>
          </a:p>
        </p:txBody>
      </p:sp>
      <p:cxnSp>
        <p:nvCxnSpPr>
          <p:cNvPr id="10" name="Straight Connector 9"/>
          <p:cNvCxnSpPr>
            <a:stCxn id="4" idx="2"/>
          </p:cNvCxnSpPr>
          <p:nvPr/>
        </p:nvCxnSpPr>
        <p:spPr>
          <a:xfrm rot="5400000">
            <a:off x="1523048" y="3809048"/>
            <a:ext cx="6097904" cy="1588"/>
          </a:xfrm>
          <a:prstGeom prst="line">
            <a:avLst/>
          </a:prstGeom>
          <a:ln w="25400" cmpd="sng">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849" y="785794"/>
            <a:ext cx="3127651" cy="338554"/>
          </a:xfrm>
          <a:prstGeom prst="rect">
            <a:avLst/>
          </a:prstGeom>
          <a:noFill/>
        </p:spPr>
        <p:txBody>
          <a:bodyPr wrap="none" rtlCol="0">
            <a:spAutoFit/>
          </a:bodyPr>
          <a:lstStyle/>
          <a:p>
            <a:r>
              <a:rPr lang="en-US" sz="1600" b="1" dirty="0" smtClean="0">
                <a:latin typeface="Arial" pitchFamily="34" charset="0"/>
                <a:cs typeface="Arial" pitchFamily="34" charset="0"/>
              </a:rPr>
              <a:t>I/ </a:t>
            </a:r>
            <a:r>
              <a:rPr lang="nl-NL" sz="1600" b="1" dirty="0" smtClean="0">
                <a:latin typeface="Arial" pitchFamily="34" charset="0"/>
                <a:cs typeface="Arial" pitchFamily="34" charset="0"/>
              </a:rPr>
              <a:t>BIÊN ĐỘ VÀ ĐỘ TO CỦA ÂM</a:t>
            </a:r>
            <a:endParaRPr lang="en-US" sz="1600" dirty="0">
              <a:latin typeface="Arial" pitchFamily="34" charset="0"/>
              <a:cs typeface="Arial" pitchFamily="34" charset="0"/>
            </a:endParaRPr>
          </a:p>
        </p:txBody>
      </p:sp>
      <p:sp>
        <p:nvSpPr>
          <p:cNvPr id="9" name="TextBox 8"/>
          <p:cNvSpPr txBox="1"/>
          <p:nvPr/>
        </p:nvSpPr>
        <p:spPr>
          <a:xfrm>
            <a:off x="1" y="1142984"/>
            <a:ext cx="4572000"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1. Biên độ dao động là độ lệch lớn nhất của   vật dao động so với vị trí cân bằng.</a:t>
            </a:r>
          </a:p>
        </p:txBody>
      </p:sp>
      <p:sp>
        <p:nvSpPr>
          <p:cNvPr id="16" name="TextBox 15"/>
          <p:cNvSpPr txBox="1"/>
          <p:nvPr/>
        </p:nvSpPr>
        <p:spPr>
          <a:xfrm>
            <a:off x="-32" y="1701216"/>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to của âm:</a:t>
            </a:r>
          </a:p>
        </p:txBody>
      </p:sp>
      <p:sp>
        <p:nvSpPr>
          <p:cNvPr id="17" name="TextBox 16"/>
          <p:cNvSpPr txBox="1"/>
          <p:nvPr/>
        </p:nvSpPr>
        <p:spPr>
          <a:xfrm>
            <a:off x="71406" y="2000240"/>
            <a:ext cx="4500562" cy="1077218"/>
          </a:xfrm>
          <a:prstGeom prst="rect">
            <a:avLst/>
          </a:prstGeom>
          <a:noFill/>
        </p:spPr>
        <p:txBody>
          <a:bodyPr wrap="square" rtlCol="0">
            <a:spAutoFit/>
          </a:bodyPr>
          <a:lstStyle/>
          <a:p>
            <a:pPr algn="just"/>
            <a:r>
              <a:rPr lang="en-US" sz="1600" b="1" dirty="0" smtClean="0">
                <a:latin typeface="Arial" pitchFamily="34" charset="0"/>
                <a:cs typeface="Arial" pitchFamily="34" charset="0"/>
              </a:rPr>
              <a:t>- Dao động càng </a:t>
            </a:r>
            <a:r>
              <a:rPr lang="en-US" sz="1600" b="1" dirty="0" smtClean="0">
                <a:solidFill>
                  <a:srgbClr val="FF0000"/>
                </a:solidFill>
                <a:latin typeface="Arial" pitchFamily="34" charset="0"/>
                <a:cs typeface="Arial" pitchFamily="34" charset="0"/>
              </a:rPr>
              <a:t>mạnh</a:t>
            </a:r>
            <a:r>
              <a:rPr lang="en-US" sz="1600" b="1" dirty="0" smtClean="0">
                <a:latin typeface="Arial" pitchFamily="34" charset="0"/>
                <a:cs typeface="Arial" pitchFamily="34" charset="0"/>
              </a:rPr>
              <a:t>, biên độ dao động của vật phát ra âm </a:t>
            </a:r>
            <a:r>
              <a:rPr lang="en-US" sz="1600" b="1" dirty="0" smtClean="0">
                <a:solidFill>
                  <a:srgbClr val="FF0000"/>
                </a:solidFill>
                <a:latin typeface="Arial" pitchFamily="34" charset="0"/>
                <a:cs typeface="Arial" pitchFamily="34" charset="0"/>
              </a:rPr>
              <a:t>càng lớn </a:t>
            </a:r>
            <a:r>
              <a:rPr lang="en-US" sz="1600" b="1" dirty="0" smtClean="0">
                <a:latin typeface="Arial" pitchFamily="34" charset="0"/>
                <a:cs typeface="Arial" pitchFamily="34" charset="0"/>
              </a:rPr>
              <a:t>, âm </a:t>
            </a:r>
            <a:r>
              <a:rPr lang="en-US" sz="1600" b="1" dirty="0" smtClean="0">
                <a:solidFill>
                  <a:srgbClr val="FF0000"/>
                </a:solidFill>
                <a:latin typeface="Arial" pitchFamily="34" charset="0"/>
                <a:cs typeface="Arial" pitchFamily="34" charset="0"/>
              </a:rPr>
              <a:t>càng to</a:t>
            </a:r>
          </a:p>
          <a:p>
            <a:pPr algn="just"/>
            <a:r>
              <a:rPr lang="en-US" sz="1600" b="1" dirty="0" smtClean="0">
                <a:latin typeface="Arial" pitchFamily="34" charset="0"/>
                <a:cs typeface="Arial" pitchFamily="34" charset="0"/>
              </a:rPr>
              <a:t>- Dao động càng </a:t>
            </a:r>
            <a:r>
              <a:rPr lang="en-US" sz="1600" b="1" dirty="0" smtClean="0">
                <a:solidFill>
                  <a:schemeClr val="tx2"/>
                </a:solidFill>
                <a:latin typeface="Arial" pitchFamily="34" charset="0"/>
                <a:cs typeface="Arial" pitchFamily="34" charset="0"/>
              </a:rPr>
              <a:t>yếu</a:t>
            </a:r>
            <a:r>
              <a:rPr lang="en-US" sz="1600" b="1" dirty="0" smtClean="0">
                <a:latin typeface="Arial" pitchFamily="34" charset="0"/>
                <a:cs typeface="Arial" pitchFamily="34" charset="0"/>
              </a:rPr>
              <a:t>, biên độ dao động của vật phát ra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a:t>
            </a:r>
          </a:p>
        </p:txBody>
      </p:sp>
      <p:sp>
        <p:nvSpPr>
          <p:cNvPr id="25" name="TextBox 24"/>
          <p:cNvSpPr txBox="1"/>
          <p:nvPr/>
        </p:nvSpPr>
        <p:spPr>
          <a:xfrm>
            <a:off x="4643438" y="843961"/>
            <a:ext cx="4429124" cy="584775"/>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pPr algn="just"/>
            <a:r>
              <a:rPr lang="en-US" sz="1600" b="1" dirty="0" smtClean="0">
                <a:latin typeface="Arial" pitchFamily="34" charset="0"/>
                <a:cs typeface="Arial" pitchFamily="34" charset="0"/>
              </a:rPr>
              <a:t>  Khi gảy mạnh dây đàn thì tiếng đàn sẽ to hay nhỏ?</a:t>
            </a:r>
          </a:p>
        </p:txBody>
      </p:sp>
      <p:sp>
        <p:nvSpPr>
          <p:cNvPr id="26" name="Rectangle 25"/>
          <p:cNvSpPr/>
          <p:nvPr/>
        </p:nvSpPr>
        <p:spPr>
          <a:xfrm>
            <a:off x="4542972" y="814312"/>
            <a:ext cx="428628" cy="40011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a:t>
            </a:r>
            <a:endParaRPr lang="en-US"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pic>
        <p:nvPicPr>
          <p:cNvPr id="27" name="Picture 26" descr="ky-thuat-tay-trai-khi-choi-dan-guitar-e1508090528171.jpg"/>
          <p:cNvPicPr>
            <a:picLocks noChangeAspect="1"/>
          </p:cNvPicPr>
          <p:nvPr/>
        </p:nvPicPr>
        <p:blipFill>
          <a:blip r:embed="rId2"/>
          <a:srcRect/>
          <a:stretch>
            <a:fillRect/>
          </a:stretch>
        </p:blipFill>
        <p:spPr bwMode="auto">
          <a:xfrm>
            <a:off x="4743904" y="1571612"/>
            <a:ext cx="4214842" cy="2787656"/>
          </a:xfrm>
          <a:prstGeom prst="rect">
            <a:avLst/>
          </a:prstGeom>
          <a:noFill/>
          <a:ln w="9525">
            <a:noFill/>
            <a:miter lim="800000"/>
            <a:headEnd/>
            <a:tailEnd/>
          </a:ln>
        </p:spPr>
      </p:pic>
      <p:sp>
        <p:nvSpPr>
          <p:cNvPr id="29" name="TextBox 28"/>
          <p:cNvSpPr txBox="1"/>
          <p:nvPr/>
        </p:nvSpPr>
        <p:spPr>
          <a:xfrm>
            <a:off x="4643438" y="4630175"/>
            <a:ext cx="4429124" cy="646331"/>
          </a:xfrm>
          <a:prstGeom prst="rect">
            <a:avLst/>
          </a:prstGeom>
          <a:noFill/>
          <a:ln>
            <a:noFill/>
          </a:ln>
        </p:spPr>
        <p:txBody>
          <a:bodyPr wrap="square" rtlCol="0">
            <a:spAutoFit/>
          </a:bodyPr>
          <a:lstStyle/>
          <a:p>
            <a:pPr algn="just"/>
            <a:r>
              <a:rPr lang="en-US" b="1" dirty="0" smtClean="0">
                <a:solidFill>
                  <a:srgbClr val="C00000"/>
                </a:solidFill>
                <a:latin typeface="Arial" pitchFamily="34" charset="0"/>
                <a:cs typeface="Arial" pitchFamily="34" charset="0"/>
              </a:rPr>
              <a:t>+  Khi gảy mạnh dây đàn thì tiếng đàn sẽ 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repeatCount="indefinite"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2000" fill="hold"/>
                                        <p:tgtEl>
                                          <p:spTgt spid="26"/>
                                        </p:tgtEl>
                                        <p:attrNameLst>
                                          <p:attrName>ppt_w</p:attrName>
                                        </p:attrNameLst>
                                      </p:cBhvr>
                                      <p:tavLst>
                                        <p:tav tm="0">
                                          <p:val>
                                            <p:fltVal val="0"/>
                                          </p:val>
                                        </p:tav>
                                        <p:tav tm="100000">
                                          <p:val>
                                            <p:strVal val="#ppt_w"/>
                                          </p:val>
                                        </p:tav>
                                      </p:tavLst>
                                    </p:anim>
                                    <p:anim calcmode="lin" valueType="num">
                                      <p:cBhvr>
                                        <p:cTn id="8" dur="2000" fill="hold"/>
                                        <p:tgtEl>
                                          <p:spTgt spid="26"/>
                                        </p:tgtEl>
                                        <p:attrNameLst>
                                          <p:attrName>ppt_h</p:attrName>
                                        </p:attrNameLst>
                                      </p:cBhvr>
                                      <p:tavLst>
                                        <p:tav tm="0">
                                          <p:val>
                                            <p:strVal val="#ppt_h"/>
                                          </p:val>
                                        </p:tav>
                                        <p:tav tm="100000">
                                          <p:val>
                                            <p:strVal val="#ppt_h"/>
                                          </p:val>
                                        </p:tav>
                                      </p:tavLst>
                                    </p:anim>
                                  </p:childTnLst>
                                </p:cTn>
                              </p:par>
                              <p:par>
                                <p:cTn id="9" presetID="22" presetClass="entr" presetSubtype="8"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par>
                                <p:cTn id="12" presetID="23" presetClass="entr" presetSubtype="16"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2"/>
          <p:cNvSpPr>
            <a:spLocks noChangeArrowheads="1"/>
          </p:cNvSpPr>
          <p:nvPr/>
        </p:nvSpPr>
        <p:spPr bwMode="auto">
          <a:xfrm>
            <a:off x="0" y="1"/>
            <a:ext cx="9144000" cy="760095"/>
          </a:xfrm>
          <a:prstGeom prst="plaque">
            <a:avLst>
              <a:gd name="adj" fmla="val 16667"/>
            </a:avLst>
          </a:prstGeom>
          <a:gradFill rotWithShape="1">
            <a:gsLst>
              <a:gs pos="0">
                <a:srgbClr val="002F2F"/>
              </a:gs>
              <a:gs pos="100000">
                <a:srgbClr val="006666"/>
              </a:gs>
            </a:gsLst>
            <a:path path="shape">
              <a:fillToRect l="50000" t="50000" r="50000" b="50000"/>
            </a:path>
          </a:gradFill>
          <a:ln w="9525">
            <a:solidFill>
              <a:srgbClr val="FF9933"/>
            </a:solidFill>
            <a:miter lim="800000"/>
            <a:headEnd/>
            <a:tailEnd/>
          </a:ln>
          <a:effectLst/>
        </p:spPr>
        <p:txBody>
          <a:bodyPr wrap="square">
            <a:spAutoFit/>
          </a:bodyPr>
          <a:lstStyle/>
          <a:p>
            <a:pPr algn="ctr"/>
            <a:r>
              <a:rPr lang="en-US" altLang="en-US" sz="1600" b="1" dirty="0" smtClean="0">
                <a:solidFill>
                  <a:srgbClr val="FFFF00"/>
                </a:solidFill>
                <a:latin typeface="Arial" pitchFamily="34" charset="0"/>
                <a:cs typeface="Arial" pitchFamily="34" charset="0"/>
              </a:rPr>
              <a:t> CHỦ ĐỀ 5: ÂM THANH</a:t>
            </a:r>
          </a:p>
          <a:p>
            <a:pPr algn="ctr"/>
            <a:r>
              <a:rPr lang="en-US" sz="1600" b="1" dirty="0" smtClean="0">
                <a:solidFill>
                  <a:srgbClr val="FFFF00"/>
                </a:solidFill>
                <a:latin typeface="Arial" pitchFamily="34" charset="0"/>
                <a:cs typeface="Arial" pitchFamily="34" charset="0"/>
              </a:rPr>
              <a:t>                      BÀI 10: BIÊN ĐỘ,  TẦN SỐ, ĐỘ TO VÀ ĐỘ CAO CỦA ÂM</a:t>
            </a:r>
            <a:endParaRPr lang="en-US" sz="1600" b="1" dirty="0">
              <a:solidFill>
                <a:srgbClr val="FFFF00"/>
              </a:solidFill>
              <a:latin typeface="Arial" pitchFamily="34" charset="0"/>
              <a:cs typeface="Arial" pitchFamily="34" charset="0"/>
            </a:endParaRPr>
          </a:p>
        </p:txBody>
      </p:sp>
      <p:cxnSp>
        <p:nvCxnSpPr>
          <p:cNvPr id="10" name="Straight Connector 9"/>
          <p:cNvCxnSpPr>
            <a:stCxn id="4" idx="2"/>
          </p:cNvCxnSpPr>
          <p:nvPr/>
        </p:nvCxnSpPr>
        <p:spPr>
          <a:xfrm rot="5400000">
            <a:off x="1523048" y="3809048"/>
            <a:ext cx="6097904" cy="1588"/>
          </a:xfrm>
          <a:prstGeom prst="line">
            <a:avLst/>
          </a:prstGeom>
          <a:ln w="25400" cmpd="sng">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849" y="785794"/>
            <a:ext cx="3127651" cy="338554"/>
          </a:xfrm>
          <a:prstGeom prst="rect">
            <a:avLst/>
          </a:prstGeom>
          <a:noFill/>
        </p:spPr>
        <p:txBody>
          <a:bodyPr wrap="none" rtlCol="0">
            <a:spAutoFit/>
          </a:bodyPr>
          <a:lstStyle/>
          <a:p>
            <a:r>
              <a:rPr lang="en-US" sz="1600" b="1" dirty="0" smtClean="0">
                <a:latin typeface="Arial" pitchFamily="34" charset="0"/>
                <a:cs typeface="Arial" pitchFamily="34" charset="0"/>
              </a:rPr>
              <a:t>I/ </a:t>
            </a:r>
            <a:r>
              <a:rPr lang="nl-NL" sz="1600" b="1" dirty="0" smtClean="0">
                <a:latin typeface="Arial" pitchFamily="34" charset="0"/>
                <a:cs typeface="Arial" pitchFamily="34" charset="0"/>
              </a:rPr>
              <a:t>BIÊN ĐỘ VÀ ĐỘ TO CỦA ÂM</a:t>
            </a:r>
            <a:endParaRPr lang="en-US" sz="1600" dirty="0">
              <a:latin typeface="Arial" pitchFamily="34" charset="0"/>
              <a:cs typeface="Arial" pitchFamily="34" charset="0"/>
            </a:endParaRPr>
          </a:p>
        </p:txBody>
      </p:sp>
      <p:sp>
        <p:nvSpPr>
          <p:cNvPr id="9" name="TextBox 8"/>
          <p:cNvSpPr txBox="1"/>
          <p:nvPr/>
        </p:nvSpPr>
        <p:spPr>
          <a:xfrm>
            <a:off x="1" y="1142984"/>
            <a:ext cx="4572000"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1. Biên độ dao động là độ lệch lớn nhất của   vật dao động so với vị trí cân bằng.</a:t>
            </a:r>
          </a:p>
        </p:txBody>
      </p:sp>
      <p:sp>
        <p:nvSpPr>
          <p:cNvPr id="16" name="TextBox 15"/>
          <p:cNvSpPr txBox="1"/>
          <p:nvPr/>
        </p:nvSpPr>
        <p:spPr>
          <a:xfrm>
            <a:off x="-32" y="1701216"/>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to của âm:</a:t>
            </a:r>
          </a:p>
        </p:txBody>
      </p:sp>
      <p:sp>
        <p:nvSpPr>
          <p:cNvPr id="17" name="TextBox 16"/>
          <p:cNvSpPr txBox="1"/>
          <p:nvPr/>
        </p:nvSpPr>
        <p:spPr>
          <a:xfrm>
            <a:off x="71406" y="2000240"/>
            <a:ext cx="4500562" cy="1077218"/>
          </a:xfrm>
          <a:prstGeom prst="rect">
            <a:avLst/>
          </a:prstGeom>
          <a:noFill/>
        </p:spPr>
        <p:txBody>
          <a:bodyPr wrap="square" rtlCol="0">
            <a:spAutoFit/>
          </a:bodyPr>
          <a:lstStyle/>
          <a:p>
            <a:pPr algn="just"/>
            <a:r>
              <a:rPr lang="en-US" sz="1600" b="1" dirty="0" smtClean="0">
                <a:latin typeface="Arial" pitchFamily="34" charset="0"/>
                <a:cs typeface="Arial" pitchFamily="34" charset="0"/>
              </a:rPr>
              <a:t>- Dao động càng </a:t>
            </a:r>
            <a:r>
              <a:rPr lang="en-US" sz="1600" b="1" dirty="0" smtClean="0">
                <a:solidFill>
                  <a:srgbClr val="FF0000"/>
                </a:solidFill>
                <a:latin typeface="Arial" pitchFamily="34" charset="0"/>
                <a:cs typeface="Arial" pitchFamily="34" charset="0"/>
              </a:rPr>
              <a:t>mạnh</a:t>
            </a:r>
            <a:r>
              <a:rPr lang="en-US" sz="1600" b="1" dirty="0" smtClean="0">
                <a:latin typeface="Arial" pitchFamily="34" charset="0"/>
                <a:cs typeface="Arial" pitchFamily="34" charset="0"/>
              </a:rPr>
              <a:t>, biên độ dao động của vật phát ra âm </a:t>
            </a:r>
            <a:r>
              <a:rPr lang="en-US" sz="1600" b="1" dirty="0" smtClean="0">
                <a:solidFill>
                  <a:srgbClr val="FF0000"/>
                </a:solidFill>
                <a:latin typeface="Arial" pitchFamily="34" charset="0"/>
                <a:cs typeface="Arial" pitchFamily="34" charset="0"/>
              </a:rPr>
              <a:t>càng lớn </a:t>
            </a:r>
            <a:r>
              <a:rPr lang="en-US" sz="1600" b="1" dirty="0" smtClean="0">
                <a:latin typeface="Arial" pitchFamily="34" charset="0"/>
                <a:cs typeface="Arial" pitchFamily="34" charset="0"/>
              </a:rPr>
              <a:t>, âm </a:t>
            </a:r>
            <a:r>
              <a:rPr lang="en-US" sz="1600" b="1" dirty="0" smtClean="0">
                <a:solidFill>
                  <a:srgbClr val="FF0000"/>
                </a:solidFill>
                <a:latin typeface="Arial" pitchFamily="34" charset="0"/>
                <a:cs typeface="Arial" pitchFamily="34" charset="0"/>
              </a:rPr>
              <a:t>càng to</a:t>
            </a:r>
          </a:p>
          <a:p>
            <a:pPr algn="just"/>
            <a:r>
              <a:rPr lang="en-US" sz="1600" b="1" dirty="0" smtClean="0">
                <a:latin typeface="Arial" pitchFamily="34" charset="0"/>
                <a:cs typeface="Arial" pitchFamily="34" charset="0"/>
              </a:rPr>
              <a:t>- Dao động càng </a:t>
            </a:r>
            <a:r>
              <a:rPr lang="en-US" sz="1600" b="1" dirty="0" smtClean="0">
                <a:solidFill>
                  <a:schemeClr val="tx2"/>
                </a:solidFill>
                <a:latin typeface="Arial" pitchFamily="34" charset="0"/>
                <a:cs typeface="Arial" pitchFamily="34" charset="0"/>
              </a:rPr>
              <a:t>yếu</a:t>
            </a:r>
            <a:r>
              <a:rPr lang="en-US" sz="1600" b="1" dirty="0" smtClean="0">
                <a:latin typeface="Arial" pitchFamily="34" charset="0"/>
                <a:cs typeface="Arial" pitchFamily="34" charset="0"/>
              </a:rPr>
              <a:t>, biên độ dao động của vật phát ra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a:t>
            </a:r>
          </a:p>
        </p:txBody>
      </p:sp>
      <p:pic>
        <p:nvPicPr>
          <p:cNvPr id="8" name="Picutre 562"/>
          <p:cNvPicPr/>
          <p:nvPr/>
        </p:nvPicPr>
        <p:blipFill>
          <a:blip r:embed="rId2"/>
          <a:stretch/>
        </p:blipFill>
        <p:spPr>
          <a:xfrm>
            <a:off x="4601980" y="857232"/>
            <a:ext cx="4500562" cy="31432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2"/>
          <p:cNvSpPr>
            <a:spLocks noChangeArrowheads="1"/>
          </p:cNvSpPr>
          <p:nvPr/>
        </p:nvSpPr>
        <p:spPr bwMode="auto">
          <a:xfrm>
            <a:off x="0" y="1"/>
            <a:ext cx="9144000" cy="760095"/>
          </a:xfrm>
          <a:prstGeom prst="plaque">
            <a:avLst>
              <a:gd name="adj" fmla="val 16667"/>
            </a:avLst>
          </a:prstGeom>
          <a:gradFill rotWithShape="1">
            <a:gsLst>
              <a:gs pos="0">
                <a:srgbClr val="002F2F"/>
              </a:gs>
              <a:gs pos="100000">
                <a:srgbClr val="006666"/>
              </a:gs>
            </a:gsLst>
            <a:path path="shape">
              <a:fillToRect l="50000" t="50000" r="50000" b="50000"/>
            </a:path>
          </a:gradFill>
          <a:ln w="9525">
            <a:solidFill>
              <a:srgbClr val="FF9933"/>
            </a:solidFill>
            <a:miter lim="800000"/>
            <a:headEnd/>
            <a:tailEnd/>
          </a:ln>
          <a:effectLst/>
        </p:spPr>
        <p:txBody>
          <a:bodyPr wrap="square">
            <a:spAutoFit/>
          </a:bodyPr>
          <a:lstStyle/>
          <a:p>
            <a:pPr algn="ctr"/>
            <a:r>
              <a:rPr lang="en-US" altLang="en-US" sz="1600" b="1" dirty="0" smtClean="0">
                <a:solidFill>
                  <a:srgbClr val="FFFF00"/>
                </a:solidFill>
                <a:latin typeface="Arial" pitchFamily="34" charset="0"/>
                <a:cs typeface="Arial" pitchFamily="34" charset="0"/>
              </a:rPr>
              <a:t> CHỦ ĐỀ 5: ÂM THANH</a:t>
            </a:r>
          </a:p>
          <a:p>
            <a:pPr algn="ctr"/>
            <a:r>
              <a:rPr lang="en-US" sz="1600" b="1" dirty="0" smtClean="0">
                <a:solidFill>
                  <a:srgbClr val="FFFF00"/>
                </a:solidFill>
                <a:latin typeface="Arial" pitchFamily="34" charset="0"/>
                <a:cs typeface="Arial" pitchFamily="34" charset="0"/>
              </a:rPr>
              <a:t>                      BÀI 10: BIÊN ĐỘ,  TẦN SỐ, ĐỘ TO VÀ ĐỘ CAO CỦA ÂM</a:t>
            </a:r>
            <a:endParaRPr lang="en-US" sz="1600" b="1" dirty="0">
              <a:solidFill>
                <a:srgbClr val="FFFF00"/>
              </a:solidFill>
              <a:latin typeface="Arial" pitchFamily="34" charset="0"/>
              <a:cs typeface="Arial" pitchFamily="34" charset="0"/>
            </a:endParaRPr>
          </a:p>
        </p:txBody>
      </p:sp>
      <p:cxnSp>
        <p:nvCxnSpPr>
          <p:cNvPr id="10" name="Straight Connector 9"/>
          <p:cNvCxnSpPr>
            <a:stCxn id="4" idx="2"/>
          </p:cNvCxnSpPr>
          <p:nvPr/>
        </p:nvCxnSpPr>
        <p:spPr>
          <a:xfrm rot="5400000">
            <a:off x="1523048" y="3809048"/>
            <a:ext cx="6097904" cy="1588"/>
          </a:xfrm>
          <a:prstGeom prst="line">
            <a:avLst/>
          </a:prstGeom>
          <a:ln w="25400" cmpd="sng">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849" y="785794"/>
            <a:ext cx="3127651" cy="338554"/>
          </a:xfrm>
          <a:prstGeom prst="rect">
            <a:avLst/>
          </a:prstGeom>
          <a:noFill/>
        </p:spPr>
        <p:txBody>
          <a:bodyPr wrap="none" rtlCol="0">
            <a:spAutoFit/>
          </a:bodyPr>
          <a:lstStyle/>
          <a:p>
            <a:r>
              <a:rPr lang="en-US" sz="1600" b="1" dirty="0" smtClean="0">
                <a:latin typeface="Arial" pitchFamily="34" charset="0"/>
                <a:cs typeface="Arial" pitchFamily="34" charset="0"/>
              </a:rPr>
              <a:t>I/ </a:t>
            </a:r>
            <a:r>
              <a:rPr lang="nl-NL" sz="1600" b="1" dirty="0" smtClean="0">
                <a:latin typeface="Arial" pitchFamily="34" charset="0"/>
                <a:cs typeface="Arial" pitchFamily="34" charset="0"/>
              </a:rPr>
              <a:t>BIÊN ĐỘ VÀ ĐỘ TO CỦA ÂM</a:t>
            </a:r>
            <a:endParaRPr lang="en-US" sz="1600" dirty="0">
              <a:latin typeface="Arial" pitchFamily="34" charset="0"/>
              <a:cs typeface="Arial" pitchFamily="34" charset="0"/>
            </a:endParaRPr>
          </a:p>
        </p:txBody>
      </p:sp>
      <p:sp>
        <p:nvSpPr>
          <p:cNvPr id="9" name="TextBox 8"/>
          <p:cNvSpPr txBox="1"/>
          <p:nvPr/>
        </p:nvSpPr>
        <p:spPr>
          <a:xfrm>
            <a:off x="1" y="1142984"/>
            <a:ext cx="4572000"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1. Biên độ dao động là độ lệch lớn nhất của   vật dao động so với vị trí cân bằng.</a:t>
            </a:r>
          </a:p>
        </p:txBody>
      </p:sp>
      <p:sp>
        <p:nvSpPr>
          <p:cNvPr id="16" name="TextBox 15"/>
          <p:cNvSpPr txBox="1"/>
          <p:nvPr/>
        </p:nvSpPr>
        <p:spPr>
          <a:xfrm>
            <a:off x="-32" y="1701216"/>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to của âm:</a:t>
            </a:r>
          </a:p>
        </p:txBody>
      </p:sp>
      <p:sp>
        <p:nvSpPr>
          <p:cNvPr id="17" name="TextBox 16"/>
          <p:cNvSpPr txBox="1"/>
          <p:nvPr/>
        </p:nvSpPr>
        <p:spPr>
          <a:xfrm>
            <a:off x="71406" y="2000240"/>
            <a:ext cx="4500562" cy="1077218"/>
          </a:xfrm>
          <a:prstGeom prst="rect">
            <a:avLst/>
          </a:prstGeom>
          <a:noFill/>
        </p:spPr>
        <p:txBody>
          <a:bodyPr wrap="square" rtlCol="0">
            <a:spAutoFit/>
          </a:bodyPr>
          <a:lstStyle/>
          <a:p>
            <a:pPr algn="just"/>
            <a:r>
              <a:rPr lang="en-US" sz="1600" b="1" dirty="0" smtClean="0">
                <a:latin typeface="Arial" pitchFamily="34" charset="0"/>
                <a:cs typeface="Arial" pitchFamily="34" charset="0"/>
              </a:rPr>
              <a:t>- Dao động càng </a:t>
            </a:r>
            <a:r>
              <a:rPr lang="en-US" sz="1600" b="1" dirty="0" smtClean="0">
                <a:solidFill>
                  <a:srgbClr val="FF0000"/>
                </a:solidFill>
                <a:latin typeface="Arial" pitchFamily="34" charset="0"/>
                <a:cs typeface="Arial" pitchFamily="34" charset="0"/>
              </a:rPr>
              <a:t>mạnh</a:t>
            </a:r>
            <a:r>
              <a:rPr lang="en-US" sz="1600" b="1" dirty="0" smtClean="0">
                <a:latin typeface="Arial" pitchFamily="34" charset="0"/>
                <a:cs typeface="Arial" pitchFamily="34" charset="0"/>
              </a:rPr>
              <a:t>, biên độ dao động của vật phát ra âm </a:t>
            </a:r>
            <a:r>
              <a:rPr lang="en-US" sz="1600" b="1" dirty="0" smtClean="0">
                <a:solidFill>
                  <a:srgbClr val="FF0000"/>
                </a:solidFill>
                <a:latin typeface="Arial" pitchFamily="34" charset="0"/>
                <a:cs typeface="Arial" pitchFamily="34" charset="0"/>
              </a:rPr>
              <a:t>càng lớn </a:t>
            </a:r>
            <a:r>
              <a:rPr lang="en-US" sz="1600" b="1" dirty="0" smtClean="0">
                <a:latin typeface="Arial" pitchFamily="34" charset="0"/>
                <a:cs typeface="Arial" pitchFamily="34" charset="0"/>
              </a:rPr>
              <a:t>, âm </a:t>
            </a:r>
            <a:r>
              <a:rPr lang="en-US" sz="1600" b="1" dirty="0" smtClean="0">
                <a:solidFill>
                  <a:srgbClr val="FF0000"/>
                </a:solidFill>
                <a:latin typeface="Arial" pitchFamily="34" charset="0"/>
                <a:cs typeface="Arial" pitchFamily="34" charset="0"/>
              </a:rPr>
              <a:t>càng to</a:t>
            </a:r>
          </a:p>
          <a:p>
            <a:pPr algn="just"/>
            <a:r>
              <a:rPr lang="en-US" sz="1600" b="1" dirty="0" smtClean="0">
                <a:latin typeface="Arial" pitchFamily="34" charset="0"/>
                <a:cs typeface="Arial" pitchFamily="34" charset="0"/>
              </a:rPr>
              <a:t>- Dao động càng </a:t>
            </a:r>
            <a:r>
              <a:rPr lang="en-US" sz="1600" b="1" dirty="0" smtClean="0">
                <a:solidFill>
                  <a:schemeClr val="tx2"/>
                </a:solidFill>
                <a:latin typeface="Arial" pitchFamily="34" charset="0"/>
                <a:cs typeface="Arial" pitchFamily="34" charset="0"/>
              </a:rPr>
              <a:t>yếu</a:t>
            </a:r>
            <a:r>
              <a:rPr lang="en-US" sz="1600" b="1" dirty="0" smtClean="0">
                <a:latin typeface="Arial" pitchFamily="34" charset="0"/>
                <a:cs typeface="Arial" pitchFamily="34" charset="0"/>
              </a:rPr>
              <a:t>, biên độ dao động của vật phát ra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a:t>
            </a:r>
          </a:p>
        </p:txBody>
      </p:sp>
      <p:sp>
        <p:nvSpPr>
          <p:cNvPr id="8" name="TextBox 7"/>
          <p:cNvSpPr txBox="1"/>
          <p:nvPr/>
        </p:nvSpPr>
        <p:spPr>
          <a:xfrm>
            <a:off x="-42442" y="3019008"/>
            <a:ext cx="3278846" cy="338554"/>
          </a:xfrm>
          <a:prstGeom prst="rect">
            <a:avLst/>
          </a:prstGeom>
          <a:noFill/>
        </p:spPr>
        <p:txBody>
          <a:bodyPr wrap="none" rtlCol="0">
            <a:spAutoFit/>
          </a:bodyPr>
          <a:lstStyle/>
          <a:p>
            <a:r>
              <a:rPr lang="en-US" sz="1600" b="1" dirty="0" smtClean="0">
                <a:latin typeface="Arial" pitchFamily="34" charset="0"/>
                <a:cs typeface="Arial" pitchFamily="34" charset="0"/>
              </a:rPr>
              <a:t>II/ </a:t>
            </a:r>
            <a:r>
              <a:rPr lang="nl-NL" sz="1600" b="1" dirty="0" smtClean="0">
                <a:latin typeface="Arial" pitchFamily="34" charset="0"/>
                <a:cs typeface="Arial" pitchFamily="34" charset="0"/>
              </a:rPr>
              <a:t>TẦN SỐ VÀ ĐỘ CAO CỦA ÂM</a:t>
            </a:r>
            <a:endParaRPr lang="en-US" sz="1600" b="1" dirty="0">
              <a:latin typeface="Arial" pitchFamily="34" charset="0"/>
              <a:cs typeface="Arial" pitchFamily="34" charset="0"/>
            </a:endParaRPr>
          </a:p>
        </p:txBody>
      </p:sp>
      <p:sp>
        <p:nvSpPr>
          <p:cNvPr id="49" name="AutoShape 298"/>
          <p:cNvSpPr>
            <a:spLocks noChangeArrowheads="1"/>
          </p:cNvSpPr>
          <p:nvPr/>
        </p:nvSpPr>
        <p:spPr bwMode="auto">
          <a:xfrm>
            <a:off x="7932601" y="6486558"/>
            <a:ext cx="495300" cy="228600"/>
          </a:xfrm>
          <a:prstGeom prst="can">
            <a:avLst>
              <a:gd name="adj" fmla="val 50000"/>
            </a:avLst>
          </a:prstGeom>
          <a:gradFill rotWithShape="1">
            <a:gsLst>
              <a:gs pos="0">
                <a:srgbClr val="C0C0C0"/>
              </a:gs>
              <a:gs pos="50000">
                <a:srgbClr val="FFFFFF"/>
              </a:gs>
              <a:gs pos="100000">
                <a:srgbClr val="C0C0C0"/>
              </a:gs>
            </a:gsLst>
            <a:lin ang="0" scaled="1"/>
          </a:gradFill>
          <a:ln w="9525">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sp>
        <p:nvSpPr>
          <p:cNvPr id="50" name="AutoShape 302"/>
          <p:cNvSpPr>
            <a:spLocks noChangeArrowheads="1"/>
          </p:cNvSpPr>
          <p:nvPr/>
        </p:nvSpPr>
        <p:spPr bwMode="auto">
          <a:xfrm>
            <a:off x="8100877" y="6197633"/>
            <a:ext cx="180975" cy="363538"/>
          </a:xfrm>
          <a:prstGeom prst="can">
            <a:avLst>
              <a:gd name="adj" fmla="val 47578"/>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p>
            <a:pPr>
              <a:defRPr/>
            </a:pPr>
            <a:endParaRPr lang="vi-VN">
              <a:latin typeface="VNI-Times" pitchFamily="2" charset="0"/>
            </a:endParaRPr>
          </a:p>
        </p:txBody>
      </p:sp>
      <p:sp>
        <p:nvSpPr>
          <p:cNvPr id="51" name="AutoShape 303"/>
          <p:cNvSpPr>
            <a:spLocks noChangeArrowheads="1"/>
          </p:cNvSpPr>
          <p:nvPr/>
        </p:nvSpPr>
        <p:spPr bwMode="auto">
          <a:xfrm>
            <a:off x="8161201" y="3114708"/>
            <a:ext cx="76200" cy="3136900"/>
          </a:xfrm>
          <a:prstGeom prst="can">
            <a:avLst>
              <a:gd name="adj" fmla="val 88242"/>
            </a:avLst>
          </a:prstGeom>
          <a:gradFill rotWithShape="1">
            <a:gsLst>
              <a:gs pos="0">
                <a:srgbClr val="9D9D9D"/>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grpSp>
        <p:nvGrpSpPr>
          <p:cNvPr id="52" name="Group 306"/>
          <p:cNvGrpSpPr>
            <a:grpSpLocks/>
          </p:cNvGrpSpPr>
          <p:nvPr/>
        </p:nvGrpSpPr>
        <p:grpSpPr bwMode="auto">
          <a:xfrm>
            <a:off x="6824526" y="3225833"/>
            <a:ext cx="419100" cy="1773238"/>
            <a:chOff x="3792" y="1259"/>
            <a:chExt cx="264" cy="1117"/>
          </a:xfrm>
        </p:grpSpPr>
        <p:sp>
          <p:nvSpPr>
            <p:cNvPr id="53" name="Line 307" descr="Parchment"/>
            <p:cNvSpPr>
              <a:spLocks noChangeShapeType="1"/>
            </p:cNvSpPr>
            <p:nvPr/>
          </p:nvSpPr>
          <p:spPr bwMode="auto">
            <a:xfrm rot="72977">
              <a:off x="3924" y="1259"/>
              <a:ext cx="12" cy="829"/>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54" name="Oval 308" descr="Parchment"/>
            <p:cNvSpPr>
              <a:spLocks noChangeArrowheads="1"/>
            </p:cNvSpPr>
            <p:nvPr/>
          </p:nvSpPr>
          <p:spPr bwMode="auto">
            <a:xfrm rot="72977">
              <a:off x="3792" y="2112"/>
              <a:ext cx="264" cy="264"/>
            </a:xfrm>
            <a:prstGeom prst="ellipse">
              <a:avLst/>
            </a:prstGeom>
            <a:blipFill dpi="0" rotWithShape="1">
              <a:blip r:embed="rId2"/>
              <a:srcRect/>
              <a:tile tx="0" ty="0" sx="100000" sy="100000" flip="none" algn="tl"/>
            </a:blipFill>
            <a:ln w="6350">
              <a:solidFill>
                <a:schemeClr val="tx1"/>
              </a:solidFill>
              <a:prstDash val="dash"/>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grpSp>
      <p:sp>
        <p:nvSpPr>
          <p:cNvPr id="55" name="AutoShape 313"/>
          <p:cNvSpPr>
            <a:spLocks noChangeArrowheads="1"/>
          </p:cNvSpPr>
          <p:nvPr/>
        </p:nvSpPr>
        <p:spPr bwMode="auto">
          <a:xfrm rot="5400000">
            <a:off x="7328557" y="1724852"/>
            <a:ext cx="76200" cy="2703512"/>
          </a:xfrm>
          <a:prstGeom prst="can">
            <a:avLst>
              <a:gd name="adj" fmla="val 63403"/>
            </a:avLst>
          </a:prstGeom>
          <a:gradFill rotWithShape="1">
            <a:gsLst>
              <a:gs pos="0">
                <a:srgbClr val="9D9D9D"/>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sp>
        <p:nvSpPr>
          <p:cNvPr id="56" name="AutoShape 314"/>
          <p:cNvSpPr>
            <a:spLocks noChangeArrowheads="1"/>
          </p:cNvSpPr>
          <p:nvPr/>
        </p:nvSpPr>
        <p:spPr bwMode="auto">
          <a:xfrm>
            <a:off x="8065951" y="2943258"/>
            <a:ext cx="285750" cy="266700"/>
          </a:xfrm>
          <a:prstGeom prst="cube">
            <a:avLst>
              <a:gd name="adj" fmla="val 25000"/>
            </a:avLst>
          </a:prstGeom>
          <a:solidFill>
            <a:srgbClr val="9D9D9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sp>
        <p:nvSpPr>
          <p:cNvPr id="57" name="Oval 316"/>
          <p:cNvSpPr>
            <a:spLocks noChangeArrowheads="1"/>
          </p:cNvSpPr>
          <p:nvPr/>
        </p:nvSpPr>
        <p:spPr bwMode="auto">
          <a:xfrm flipH="1">
            <a:off x="6999151" y="3133758"/>
            <a:ext cx="76200" cy="76200"/>
          </a:xfrm>
          <a:prstGeom prst="ellipse">
            <a:avLst/>
          </a:prstGeom>
          <a:solidFill>
            <a:schemeClr val="tx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sp>
        <p:nvSpPr>
          <p:cNvPr id="58" name="Line 318"/>
          <p:cNvSpPr>
            <a:spLocks noChangeShapeType="1"/>
          </p:cNvSpPr>
          <p:nvPr/>
        </p:nvSpPr>
        <p:spPr bwMode="auto">
          <a:xfrm flipV="1">
            <a:off x="7037252" y="3019458"/>
            <a:ext cx="1587" cy="15240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9" name="AutoShape 319"/>
          <p:cNvSpPr>
            <a:spLocks noChangeArrowheads="1"/>
          </p:cNvSpPr>
          <p:nvPr/>
        </p:nvSpPr>
        <p:spPr bwMode="auto">
          <a:xfrm rot="5400000">
            <a:off x="8542201" y="2809908"/>
            <a:ext cx="76200" cy="533400"/>
          </a:xfrm>
          <a:prstGeom prst="can">
            <a:avLst>
              <a:gd name="adj" fmla="val 12509"/>
            </a:avLst>
          </a:prstGeom>
          <a:gradFill rotWithShape="1">
            <a:gsLst>
              <a:gs pos="0">
                <a:srgbClr val="9D9D9D"/>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sp>
        <p:nvSpPr>
          <p:cNvPr id="60" name="AutoShape 320"/>
          <p:cNvSpPr>
            <a:spLocks noChangeArrowheads="1"/>
          </p:cNvSpPr>
          <p:nvPr/>
        </p:nvSpPr>
        <p:spPr bwMode="auto">
          <a:xfrm>
            <a:off x="8161201" y="2447958"/>
            <a:ext cx="76200" cy="546100"/>
          </a:xfrm>
          <a:prstGeom prst="can">
            <a:avLst>
              <a:gd name="adj" fmla="val 15362"/>
            </a:avLst>
          </a:prstGeom>
          <a:gradFill rotWithShape="1">
            <a:gsLst>
              <a:gs pos="0">
                <a:srgbClr val="9D9D9D"/>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sp>
        <p:nvSpPr>
          <p:cNvPr id="61" name="Oval 324"/>
          <p:cNvSpPr>
            <a:spLocks noChangeArrowheads="1"/>
          </p:cNvSpPr>
          <p:nvPr/>
        </p:nvSpPr>
        <p:spPr bwMode="auto">
          <a:xfrm>
            <a:off x="8142151" y="3057558"/>
            <a:ext cx="76200" cy="76200"/>
          </a:xfrm>
          <a:prstGeom prst="ellipse">
            <a:avLst/>
          </a:prstGeom>
          <a:solidFill>
            <a:srgbClr val="006600"/>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grpSp>
        <p:nvGrpSpPr>
          <p:cNvPr id="62" name="Group 325"/>
          <p:cNvGrpSpPr>
            <a:grpSpLocks/>
          </p:cNvGrpSpPr>
          <p:nvPr/>
        </p:nvGrpSpPr>
        <p:grpSpPr bwMode="auto">
          <a:xfrm rot="19855591">
            <a:off x="5114788" y="1228758"/>
            <a:ext cx="3810000" cy="3810000"/>
            <a:chOff x="960" y="960"/>
            <a:chExt cx="2400" cy="2400"/>
          </a:xfrm>
        </p:grpSpPr>
        <p:sp>
          <p:nvSpPr>
            <p:cNvPr id="63" name="Oval 326"/>
            <p:cNvSpPr>
              <a:spLocks noChangeArrowheads="1"/>
            </p:cNvSpPr>
            <p:nvPr/>
          </p:nvSpPr>
          <p:spPr bwMode="auto">
            <a:xfrm>
              <a:off x="960" y="960"/>
              <a:ext cx="2400" cy="2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grpSp>
          <p:nvGrpSpPr>
            <p:cNvPr id="64" name="Group 327"/>
            <p:cNvGrpSpPr>
              <a:grpSpLocks/>
            </p:cNvGrpSpPr>
            <p:nvPr/>
          </p:nvGrpSpPr>
          <p:grpSpPr bwMode="auto">
            <a:xfrm>
              <a:off x="2016" y="2160"/>
              <a:ext cx="288" cy="1200"/>
              <a:chOff x="2016" y="2160"/>
              <a:chExt cx="288" cy="1200"/>
            </a:xfrm>
          </p:grpSpPr>
          <p:sp>
            <p:nvSpPr>
              <p:cNvPr id="65" name="Line 328"/>
              <p:cNvSpPr>
                <a:spLocks noChangeShapeType="1"/>
              </p:cNvSpPr>
              <p:nvPr/>
            </p:nvSpPr>
            <p:spPr bwMode="auto">
              <a:xfrm>
                <a:off x="2160" y="2160"/>
                <a:ext cx="0" cy="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6" name="Oval 329"/>
              <p:cNvSpPr>
                <a:spLocks noChangeArrowheads="1"/>
              </p:cNvSpPr>
              <p:nvPr/>
            </p:nvSpPr>
            <p:spPr bwMode="auto">
              <a:xfrm>
                <a:off x="2016" y="3072"/>
                <a:ext cx="288" cy="288"/>
              </a:xfrm>
              <a:prstGeom prst="ellipse">
                <a:avLst/>
              </a:prstGeom>
              <a:gradFill rotWithShape="1">
                <a:gsLst>
                  <a:gs pos="0">
                    <a:srgbClr val="CBCBCB"/>
                  </a:gs>
                  <a:gs pos="100000">
                    <a:srgbClr val="80808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grpSp>
      </p:grpSp>
      <p:grpSp>
        <p:nvGrpSpPr>
          <p:cNvPr id="67" name="Group 346"/>
          <p:cNvGrpSpPr>
            <a:grpSpLocks/>
          </p:cNvGrpSpPr>
          <p:nvPr/>
        </p:nvGrpSpPr>
        <p:grpSpPr bwMode="auto">
          <a:xfrm rot="3841857">
            <a:off x="7723845" y="4331527"/>
            <a:ext cx="1065212" cy="882650"/>
            <a:chOff x="3765" y="1482"/>
            <a:chExt cx="750" cy="556"/>
          </a:xfrm>
        </p:grpSpPr>
        <p:sp>
          <p:nvSpPr>
            <p:cNvPr id="68" name="Freeform 347"/>
            <p:cNvSpPr>
              <a:spLocks/>
            </p:cNvSpPr>
            <p:nvPr/>
          </p:nvSpPr>
          <p:spPr bwMode="auto">
            <a:xfrm rot="-5668726">
              <a:off x="3813" y="1607"/>
              <a:ext cx="200" cy="232"/>
            </a:xfrm>
            <a:custGeom>
              <a:avLst/>
              <a:gdLst>
                <a:gd name="T0" fmla="*/ 1 w 268"/>
                <a:gd name="T1" fmla="*/ 1 h 334"/>
                <a:gd name="T2" fmla="*/ 0 w 268"/>
                <a:gd name="T3" fmla="*/ 0 h 334"/>
                <a:gd name="T4" fmla="*/ 1 w 268"/>
                <a:gd name="T5" fmla="*/ 1 h 334"/>
                <a:gd name="T6" fmla="*/ 1 w 268"/>
                <a:gd name="T7" fmla="*/ 1 h 334"/>
                <a:gd name="T8" fmla="*/ 1 w 268"/>
                <a:gd name="T9" fmla="*/ 1 h 334"/>
                <a:gd name="T10" fmla="*/ 1 w 268"/>
                <a:gd name="T11" fmla="*/ 1 h 334"/>
                <a:gd name="T12" fmla="*/ 1 w 268"/>
                <a:gd name="T13" fmla="*/ 1 h 334"/>
                <a:gd name="T14" fmla="*/ 1 w 268"/>
                <a:gd name="T15" fmla="*/ 1 h 334"/>
                <a:gd name="T16" fmla="*/ 1 w 268"/>
                <a:gd name="T17" fmla="*/ 1 h 334"/>
                <a:gd name="T18" fmla="*/ 1 w 268"/>
                <a:gd name="T19" fmla="*/ 1 h 334"/>
                <a:gd name="T20" fmla="*/ 1 w 268"/>
                <a:gd name="T21" fmla="*/ 1 h 334"/>
                <a:gd name="T22" fmla="*/ 1 w 268"/>
                <a:gd name="T23" fmla="*/ 1 h 334"/>
                <a:gd name="T24" fmla="*/ 1 w 268"/>
                <a:gd name="T25" fmla="*/ 1 h 334"/>
                <a:gd name="T26" fmla="*/ 1 w 268"/>
                <a:gd name="T27" fmla="*/ 1 h 334"/>
                <a:gd name="T28" fmla="*/ 1 w 268"/>
                <a:gd name="T29" fmla="*/ 1 h 334"/>
                <a:gd name="T30" fmla="*/ 1 w 268"/>
                <a:gd name="T31" fmla="*/ 1 h 334"/>
                <a:gd name="T32" fmla="*/ 1 w 268"/>
                <a:gd name="T33" fmla="*/ 1 h 334"/>
                <a:gd name="T34" fmla="*/ 1 w 268"/>
                <a:gd name="T35" fmla="*/ 1 h 334"/>
                <a:gd name="T36" fmla="*/ 1 w 268"/>
                <a:gd name="T37" fmla="*/ 1 h 334"/>
                <a:gd name="T38" fmla="*/ 1 w 268"/>
                <a:gd name="T39" fmla="*/ 1 h 3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8"/>
                <a:gd name="T61" fmla="*/ 0 h 334"/>
                <a:gd name="T62" fmla="*/ 268 w 268"/>
                <a:gd name="T63" fmla="*/ 334 h 3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8" h="334">
                  <a:moveTo>
                    <a:pt x="136" y="206"/>
                  </a:moveTo>
                  <a:lnTo>
                    <a:pt x="0" y="0"/>
                  </a:lnTo>
                  <a:lnTo>
                    <a:pt x="24" y="5"/>
                  </a:lnTo>
                  <a:lnTo>
                    <a:pt x="48" y="11"/>
                  </a:lnTo>
                  <a:lnTo>
                    <a:pt x="68" y="26"/>
                  </a:lnTo>
                  <a:lnTo>
                    <a:pt x="78" y="36"/>
                  </a:lnTo>
                  <a:lnTo>
                    <a:pt x="116" y="58"/>
                  </a:lnTo>
                  <a:lnTo>
                    <a:pt x="144" y="78"/>
                  </a:lnTo>
                  <a:lnTo>
                    <a:pt x="166" y="96"/>
                  </a:lnTo>
                  <a:lnTo>
                    <a:pt x="188" y="110"/>
                  </a:lnTo>
                  <a:lnTo>
                    <a:pt x="196" y="136"/>
                  </a:lnTo>
                  <a:lnTo>
                    <a:pt x="204" y="160"/>
                  </a:lnTo>
                  <a:lnTo>
                    <a:pt x="216" y="186"/>
                  </a:lnTo>
                  <a:lnTo>
                    <a:pt x="230" y="220"/>
                  </a:lnTo>
                  <a:lnTo>
                    <a:pt x="246" y="244"/>
                  </a:lnTo>
                  <a:lnTo>
                    <a:pt x="256" y="270"/>
                  </a:lnTo>
                  <a:lnTo>
                    <a:pt x="268" y="334"/>
                  </a:lnTo>
                  <a:lnTo>
                    <a:pt x="238" y="330"/>
                  </a:lnTo>
                  <a:lnTo>
                    <a:pt x="204" y="322"/>
                  </a:lnTo>
                  <a:lnTo>
                    <a:pt x="136" y="206"/>
                  </a:lnTo>
                  <a:close/>
                </a:path>
              </a:pathLst>
            </a:custGeom>
            <a:solidFill>
              <a:srgbClr val="FFBFB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vi-VN"/>
            </a:p>
          </p:txBody>
        </p:sp>
        <p:sp>
          <p:nvSpPr>
            <p:cNvPr id="69" name="Freeform 348"/>
            <p:cNvSpPr>
              <a:spLocks/>
            </p:cNvSpPr>
            <p:nvPr/>
          </p:nvSpPr>
          <p:spPr bwMode="auto">
            <a:xfrm rot="-5668726">
              <a:off x="3848" y="1471"/>
              <a:ext cx="484" cy="650"/>
            </a:xfrm>
            <a:custGeom>
              <a:avLst/>
              <a:gdLst>
                <a:gd name="T0" fmla="*/ 1 w 651"/>
                <a:gd name="T1" fmla="*/ 1 h 934"/>
                <a:gd name="T2" fmla="*/ 1 w 651"/>
                <a:gd name="T3" fmla="*/ 1 h 934"/>
                <a:gd name="T4" fmla="*/ 1 w 651"/>
                <a:gd name="T5" fmla="*/ 1 h 934"/>
                <a:gd name="T6" fmla="*/ 1 w 651"/>
                <a:gd name="T7" fmla="*/ 1 h 934"/>
                <a:gd name="T8" fmla="*/ 1 w 651"/>
                <a:gd name="T9" fmla="*/ 1 h 934"/>
                <a:gd name="T10" fmla="*/ 1 w 651"/>
                <a:gd name="T11" fmla="*/ 1 h 934"/>
                <a:gd name="T12" fmla="*/ 1 w 651"/>
                <a:gd name="T13" fmla="*/ 1 h 934"/>
                <a:gd name="T14" fmla="*/ 1 w 651"/>
                <a:gd name="T15" fmla="*/ 1 h 934"/>
                <a:gd name="T16" fmla="*/ 1 w 651"/>
                <a:gd name="T17" fmla="*/ 1 h 934"/>
                <a:gd name="T18" fmla="*/ 1 w 651"/>
                <a:gd name="T19" fmla="*/ 1 h 934"/>
                <a:gd name="T20" fmla="*/ 1 w 651"/>
                <a:gd name="T21" fmla="*/ 1 h 934"/>
                <a:gd name="T22" fmla="*/ 1 w 651"/>
                <a:gd name="T23" fmla="*/ 1 h 934"/>
                <a:gd name="T24" fmla="*/ 1 w 651"/>
                <a:gd name="T25" fmla="*/ 1 h 934"/>
                <a:gd name="T26" fmla="*/ 1 w 651"/>
                <a:gd name="T27" fmla="*/ 1 h 934"/>
                <a:gd name="T28" fmla="*/ 1 w 651"/>
                <a:gd name="T29" fmla="*/ 1 h 934"/>
                <a:gd name="T30" fmla="*/ 1 w 651"/>
                <a:gd name="T31" fmla="*/ 1 h 934"/>
                <a:gd name="T32" fmla="*/ 1 w 651"/>
                <a:gd name="T33" fmla="*/ 1 h 934"/>
                <a:gd name="T34" fmla="*/ 1 w 651"/>
                <a:gd name="T35" fmla="*/ 1 h 934"/>
                <a:gd name="T36" fmla="*/ 1 w 651"/>
                <a:gd name="T37" fmla="*/ 1 h 934"/>
                <a:gd name="T38" fmla="*/ 1 w 651"/>
                <a:gd name="T39" fmla="*/ 1 h 934"/>
                <a:gd name="T40" fmla="*/ 1 w 651"/>
                <a:gd name="T41" fmla="*/ 1 h 934"/>
                <a:gd name="T42" fmla="*/ 1 w 651"/>
                <a:gd name="T43" fmla="*/ 1 h 934"/>
                <a:gd name="T44" fmla="*/ 1 w 651"/>
                <a:gd name="T45" fmla="*/ 1 h 934"/>
                <a:gd name="T46" fmla="*/ 1 w 651"/>
                <a:gd name="T47" fmla="*/ 1 h 934"/>
                <a:gd name="T48" fmla="*/ 1 w 651"/>
                <a:gd name="T49" fmla="*/ 1 h 934"/>
                <a:gd name="T50" fmla="*/ 1 w 651"/>
                <a:gd name="T51" fmla="*/ 1 h 934"/>
                <a:gd name="T52" fmla="*/ 1 w 651"/>
                <a:gd name="T53" fmla="*/ 1 h 934"/>
                <a:gd name="T54" fmla="*/ 1 w 651"/>
                <a:gd name="T55" fmla="*/ 1 h 934"/>
                <a:gd name="T56" fmla="*/ 1 w 651"/>
                <a:gd name="T57" fmla="*/ 1 h 934"/>
                <a:gd name="T58" fmla="*/ 1 w 651"/>
                <a:gd name="T59" fmla="*/ 1 h 934"/>
                <a:gd name="T60" fmla="*/ 1 w 651"/>
                <a:gd name="T61" fmla="*/ 1 h 934"/>
                <a:gd name="T62" fmla="*/ 1 w 651"/>
                <a:gd name="T63" fmla="*/ 1 h 934"/>
                <a:gd name="T64" fmla="*/ 1 w 651"/>
                <a:gd name="T65" fmla="*/ 1 h 934"/>
                <a:gd name="T66" fmla="*/ 1 w 651"/>
                <a:gd name="T67" fmla="*/ 1 h 934"/>
                <a:gd name="T68" fmla="*/ 1 w 651"/>
                <a:gd name="T69" fmla="*/ 1 h 934"/>
                <a:gd name="T70" fmla="*/ 1 w 651"/>
                <a:gd name="T71" fmla="*/ 1 h 934"/>
                <a:gd name="T72" fmla="*/ 1 w 651"/>
                <a:gd name="T73" fmla="*/ 1 h 934"/>
                <a:gd name="T74" fmla="*/ 1 w 651"/>
                <a:gd name="T75" fmla="*/ 1 h 934"/>
                <a:gd name="T76" fmla="*/ 1 w 651"/>
                <a:gd name="T77" fmla="*/ 1 h 934"/>
                <a:gd name="T78" fmla="*/ 1 w 651"/>
                <a:gd name="T79" fmla="*/ 1 h 934"/>
                <a:gd name="T80" fmla="*/ 1 w 651"/>
                <a:gd name="T81" fmla="*/ 1 h 934"/>
                <a:gd name="T82" fmla="*/ 1 w 651"/>
                <a:gd name="T83" fmla="*/ 1 h 934"/>
                <a:gd name="T84" fmla="*/ 1 w 651"/>
                <a:gd name="T85" fmla="*/ 1 h 934"/>
                <a:gd name="T86" fmla="*/ 1 w 651"/>
                <a:gd name="T87" fmla="*/ 1 h 934"/>
                <a:gd name="T88" fmla="*/ 1 w 651"/>
                <a:gd name="T89" fmla="*/ 1 h 934"/>
                <a:gd name="T90" fmla="*/ 1 w 651"/>
                <a:gd name="T91" fmla="*/ 1 h 934"/>
                <a:gd name="T92" fmla="*/ 1 w 651"/>
                <a:gd name="T93" fmla="*/ 1 h 934"/>
                <a:gd name="T94" fmla="*/ 1 w 651"/>
                <a:gd name="T95" fmla="*/ 1 h 934"/>
                <a:gd name="T96" fmla="*/ 1 w 651"/>
                <a:gd name="T97" fmla="*/ 1 h 934"/>
                <a:gd name="T98" fmla="*/ 1 w 651"/>
                <a:gd name="T99" fmla="*/ 1 h 9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51"/>
                <a:gd name="T151" fmla="*/ 0 h 934"/>
                <a:gd name="T152" fmla="*/ 651 w 651"/>
                <a:gd name="T153" fmla="*/ 934 h 9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51" h="934">
                  <a:moveTo>
                    <a:pt x="254" y="496"/>
                  </a:moveTo>
                  <a:lnTo>
                    <a:pt x="232" y="508"/>
                  </a:lnTo>
                  <a:lnTo>
                    <a:pt x="212" y="514"/>
                  </a:lnTo>
                  <a:lnTo>
                    <a:pt x="182" y="512"/>
                  </a:lnTo>
                  <a:lnTo>
                    <a:pt x="150" y="504"/>
                  </a:lnTo>
                  <a:lnTo>
                    <a:pt x="110" y="482"/>
                  </a:lnTo>
                  <a:lnTo>
                    <a:pt x="102" y="452"/>
                  </a:lnTo>
                  <a:lnTo>
                    <a:pt x="92" y="440"/>
                  </a:lnTo>
                  <a:lnTo>
                    <a:pt x="74" y="430"/>
                  </a:lnTo>
                  <a:lnTo>
                    <a:pt x="52" y="412"/>
                  </a:lnTo>
                  <a:lnTo>
                    <a:pt x="32" y="406"/>
                  </a:lnTo>
                  <a:lnTo>
                    <a:pt x="10" y="410"/>
                  </a:lnTo>
                  <a:lnTo>
                    <a:pt x="0" y="418"/>
                  </a:lnTo>
                  <a:lnTo>
                    <a:pt x="10" y="440"/>
                  </a:lnTo>
                  <a:lnTo>
                    <a:pt x="18" y="464"/>
                  </a:lnTo>
                  <a:lnTo>
                    <a:pt x="24" y="484"/>
                  </a:lnTo>
                  <a:lnTo>
                    <a:pt x="34" y="504"/>
                  </a:lnTo>
                  <a:lnTo>
                    <a:pt x="44" y="534"/>
                  </a:lnTo>
                  <a:lnTo>
                    <a:pt x="54" y="550"/>
                  </a:lnTo>
                  <a:lnTo>
                    <a:pt x="74" y="580"/>
                  </a:lnTo>
                  <a:lnTo>
                    <a:pt x="102" y="604"/>
                  </a:lnTo>
                  <a:lnTo>
                    <a:pt x="116" y="628"/>
                  </a:lnTo>
                  <a:lnTo>
                    <a:pt x="150" y="666"/>
                  </a:lnTo>
                  <a:lnTo>
                    <a:pt x="182" y="696"/>
                  </a:lnTo>
                  <a:lnTo>
                    <a:pt x="206" y="719"/>
                  </a:lnTo>
                  <a:lnTo>
                    <a:pt x="242" y="756"/>
                  </a:lnTo>
                  <a:lnTo>
                    <a:pt x="286" y="796"/>
                  </a:lnTo>
                  <a:lnTo>
                    <a:pt x="306" y="816"/>
                  </a:lnTo>
                  <a:lnTo>
                    <a:pt x="328" y="829"/>
                  </a:lnTo>
                  <a:lnTo>
                    <a:pt x="340" y="856"/>
                  </a:lnTo>
                  <a:lnTo>
                    <a:pt x="348" y="875"/>
                  </a:lnTo>
                  <a:lnTo>
                    <a:pt x="354" y="893"/>
                  </a:lnTo>
                  <a:lnTo>
                    <a:pt x="365" y="909"/>
                  </a:lnTo>
                  <a:lnTo>
                    <a:pt x="380" y="925"/>
                  </a:lnTo>
                  <a:lnTo>
                    <a:pt x="389" y="934"/>
                  </a:lnTo>
                  <a:lnTo>
                    <a:pt x="403" y="921"/>
                  </a:lnTo>
                  <a:lnTo>
                    <a:pt x="416" y="909"/>
                  </a:lnTo>
                  <a:lnTo>
                    <a:pt x="444" y="889"/>
                  </a:lnTo>
                  <a:lnTo>
                    <a:pt x="483" y="864"/>
                  </a:lnTo>
                  <a:lnTo>
                    <a:pt x="508" y="850"/>
                  </a:lnTo>
                  <a:lnTo>
                    <a:pt x="538" y="833"/>
                  </a:lnTo>
                  <a:lnTo>
                    <a:pt x="573" y="821"/>
                  </a:lnTo>
                  <a:lnTo>
                    <a:pt x="603" y="814"/>
                  </a:lnTo>
                  <a:lnTo>
                    <a:pt x="630" y="816"/>
                  </a:lnTo>
                  <a:lnTo>
                    <a:pt x="651" y="820"/>
                  </a:lnTo>
                  <a:lnTo>
                    <a:pt x="619" y="785"/>
                  </a:lnTo>
                  <a:lnTo>
                    <a:pt x="609" y="772"/>
                  </a:lnTo>
                  <a:lnTo>
                    <a:pt x="590" y="757"/>
                  </a:lnTo>
                  <a:lnTo>
                    <a:pt x="581" y="745"/>
                  </a:lnTo>
                  <a:lnTo>
                    <a:pt x="577" y="735"/>
                  </a:lnTo>
                  <a:lnTo>
                    <a:pt x="580" y="709"/>
                  </a:lnTo>
                  <a:lnTo>
                    <a:pt x="587" y="630"/>
                  </a:lnTo>
                  <a:lnTo>
                    <a:pt x="577" y="541"/>
                  </a:lnTo>
                  <a:lnTo>
                    <a:pt x="577" y="484"/>
                  </a:lnTo>
                  <a:lnTo>
                    <a:pt x="580" y="456"/>
                  </a:lnTo>
                  <a:lnTo>
                    <a:pt x="580" y="428"/>
                  </a:lnTo>
                  <a:lnTo>
                    <a:pt x="582" y="410"/>
                  </a:lnTo>
                  <a:lnTo>
                    <a:pt x="580" y="395"/>
                  </a:lnTo>
                  <a:lnTo>
                    <a:pt x="584" y="382"/>
                  </a:lnTo>
                  <a:lnTo>
                    <a:pt x="580" y="384"/>
                  </a:lnTo>
                  <a:lnTo>
                    <a:pt x="580" y="376"/>
                  </a:lnTo>
                  <a:lnTo>
                    <a:pt x="572" y="336"/>
                  </a:lnTo>
                  <a:lnTo>
                    <a:pt x="556" y="330"/>
                  </a:lnTo>
                  <a:lnTo>
                    <a:pt x="542" y="338"/>
                  </a:lnTo>
                  <a:lnTo>
                    <a:pt x="522" y="312"/>
                  </a:lnTo>
                  <a:lnTo>
                    <a:pt x="494" y="324"/>
                  </a:lnTo>
                  <a:lnTo>
                    <a:pt x="474" y="288"/>
                  </a:lnTo>
                  <a:lnTo>
                    <a:pt x="458" y="266"/>
                  </a:lnTo>
                  <a:lnTo>
                    <a:pt x="444" y="234"/>
                  </a:lnTo>
                  <a:lnTo>
                    <a:pt x="430" y="206"/>
                  </a:lnTo>
                  <a:lnTo>
                    <a:pt x="412" y="170"/>
                  </a:lnTo>
                  <a:lnTo>
                    <a:pt x="388" y="136"/>
                  </a:lnTo>
                  <a:lnTo>
                    <a:pt x="370" y="122"/>
                  </a:lnTo>
                  <a:lnTo>
                    <a:pt x="356" y="106"/>
                  </a:lnTo>
                  <a:lnTo>
                    <a:pt x="344" y="94"/>
                  </a:lnTo>
                  <a:lnTo>
                    <a:pt x="334" y="84"/>
                  </a:lnTo>
                  <a:lnTo>
                    <a:pt x="322" y="72"/>
                  </a:lnTo>
                  <a:lnTo>
                    <a:pt x="310" y="58"/>
                  </a:lnTo>
                  <a:lnTo>
                    <a:pt x="298" y="48"/>
                  </a:lnTo>
                  <a:lnTo>
                    <a:pt x="286" y="40"/>
                  </a:lnTo>
                  <a:lnTo>
                    <a:pt x="274" y="24"/>
                  </a:lnTo>
                  <a:lnTo>
                    <a:pt x="260" y="14"/>
                  </a:lnTo>
                  <a:lnTo>
                    <a:pt x="244" y="0"/>
                  </a:lnTo>
                  <a:lnTo>
                    <a:pt x="232" y="20"/>
                  </a:lnTo>
                  <a:lnTo>
                    <a:pt x="232" y="46"/>
                  </a:lnTo>
                  <a:lnTo>
                    <a:pt x="240" y="86"/>
                  </a:lnTo>
                  <a:lnTo>
                    <a:pt x="268" y="126"/>
                  </a:lnTo>
                  <a:lnTo>
                    <a:pt x="288" y="152"/>
                  </a:lnTo>
                  <a:lnTo>
                    <a:pt x="304" y="180"/>
                  </a:lnTo>
                  <a:lnTo>
                    <a:pt x="320" y="204"/>
                  </a:lnTo>
                  <a:lnTo>
                    <a:pt x="330" y="238"/>
                  </a:lnTo>
                  <a:lnTo>
                    <a:pt x="338" y="276"/>
                  </a:lnTo>
                  <a:lnTo>
                    <a:pt x="362" y="320"/>
                  </a:lnTo>
                  <a:lnTo>
                    <a:pt x="368" y="354"/>
                  </a:lnTo>
                  <a:lnTo>
                    <a:pt x="358" y="378"/>
                  </a:lnTo>
                  <a:lnTo>
                    <a:pt x="346" y="404"/>
                  </a:lnTo>
                  <a:lnTo>
                    <a:pt x="322" y="442"/>
                  </a:lnTo>
                  <a:lnTo>
                    <a:pt x="306" y="462"/>
                  </a:lnTo>
                  <a:lnTo>
                    <a:pt x="283" y="478"/>
                  </a:lnTo>
                  <a:lnTo>
                    <a:pt x="254" y="496"/>
                  </a:lnTo>
                  <a:close/>
                </a:path>
              </a:pathLst>
            </a:custGeom>
            <a:solidFill>
              <a:srgbClr val="FFBFB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vi-VN"/>
            </a:p>
          </p:txBody>
        </p:sp>
        <p:sp>
          <p:nvSpPr>
            <p:cNvPr id="70" name="Freeform 349"/>
            <p:cNvSpPr>
              <a:spLocks/>
            </p:cNvSpPr>
            <p:nvPr/>
          </p:nvSpPr>
          <p:spPr bwMode="auto">
            <a:xfrm rot="-5668726">
              <a:off x="4047" y="1600"/>
              <a:ext cx="5" cy="79"/>
            </a:xfrm>
            <a:custGeom>
              <a:avLst/>
              <a:gdLst>
                <a:gd name="T0" fmla="*/ 0 w 20"/>
                <a:gd name="T1" fmla="*/ 0 h 336"/>
                <a:gd name="T2" fmla="*/ 0 w 20"/>
                <a:gd name="T3" fmla="*/ 0 h 336"/>
                <a:gd name="T4" fmla="*/ 0 w 20"/>
                <a:gd name="T5" fmla="*/ 0 h 336"/>
                <a:gd name="T6" fmla="*/ 0 w 20"/>
                <a:gd name="T7" fmla="*/ 0 h 336"/>
                <a:gd name="T8" fmla="*/ 0 60000 65536"/>
                <a:gd name="T9" fmla="*/ 0 60000 65536"/>
                <a:gd name="T10" fmla="*/ 0 60000 65536"/>
                <a:gd name="T11" fmla="*/ 0 60000 65536"/>
                <a:gd name="T12" fmla="*/ 0 w 20"/>
                <a:gd name="T13" fmla="*/ 0 h 336"/>
                <a:gd name="T14" fmla="*/ 20 w 20"/>
                <a:gd name="T15" fmla="*/ 336 h 336"/>
              </a:gdLst>
              <a:ahLst/>
              <a:cxnLst>
                <a:cxn ang="T8">
                  <a:pos x="T0" y="T1"/>
                </a:cxn>
                <a:cxn ang="T9">
                  <a:pos x="T2" y="T3"/>
                </a:cxn>
                <a:cxn ang="T10">
                  <a:pos x="T4" y="T5"/>
                </a:cxn>
                <a:cxn ang="T11">
                  <a:pos x="T6" y="T7"/>
                </a:cxn>
              </a:cxnLst>
              <a:rect l="T12" t="T13" r="T14" b="T15"/>
              <a:pathLst>
                <a:path w="20" h="336">
                  <a:moveTo>
                    <a:pt x="9" y="0"/>
                  </a:moveTo>
                  <a:lnTo>
                    <a:pt x="20" y="52"/>
                  </a:lnTo>
                  <a:lnTo>
                    <a:pt x="1" y="241"/>
                  </a:lnTo>
                  <a:lnTo>
                    <a:pt x="0" y="33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vi-VN"/>
            </a:p>
          </p:txBody>
        </p:sp>
        <p:sp>
          <p:nvSpPr>
            <p:cNvPr id="71" name="Freeform 350"/>
            <p:cNvSpPr>
              <a:spLocks/>
            </p:cNvSpPr>
            <p:nvPr/>
          </p:nvSpPr>
          <p:spPr bwMode="auto">
            <a:xfrm rot="-5668726">
              <a:off x="4081" y="1994"/>
              <a:ext cx="18" cy="39"/>
            </a:xfrm>
            <a:custGeom>
              <a:avLst/>
              <a:gdLst>
                <a:gd name="T0" fmla="*/ 0 w 70"/>
                <a:gd name="T1" fmla="*/ 0 h 169"/>
                <a:gd name="T2" fmla="*/ 0 w 70"/>
                <a:gd name="T3" fmla="*/ 0 h 169"/>
                <a:gd name="T4" fmla="*/ 0 w 70"/>
                <a:gd name="T5" fmla="*/ 0 h 169"/>
                <a:gd name="T6" fmla="*/ 0 w 70"/>
                <a:gd name="T7" fmla="*/ 0 h 169"/>
                <a:gd name="T8" fmla="*/ 0 w 70"/>
                <a:gd name="T9" fmla="*/ 0 h 169"/>
                <a:gd name="T10" fmla="*/ 0 w 70"/>
                <a:gd name="T11" fmla="*/ 0 h 169"/>
                <a:gd name="T12" fmla="*/ 0 w 70"/>
                <a:gd name="T13" fmla="*/ 0 h 169"/>
                <a:gd name="T14" fmla="*/ 0 60000 65536"/>
                <a:gd name="T15" fmla="*/ 0 60000 65536"/>
                <a:gd name="T16" fmla="*/ 0 60000 65536"/>
                <a:gd name="T17" fmla="*/ 0 60000 65536"/>
                <a:gd name="T18" fmla="*/ 0 60000 65536"/>
                <a:gd name="T19" fmla="*/ 0 60000 65536"/>
                <a:gd name="T20" fmla="*/ 0 60000 65536"/>
                <a:gd name="T21" fmla="*/ 0 w 70"/>
                <a:gd name="T22" fmla="*/ 0 h 169"/>
                <a:gd name="T23" fmla="*/ 70 w 70"/>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vi-VN"/>
            </a:p>
          </p:txBody>
        </p:sp>
        <p:sp>
          <p:nvSpPr>
            <p:cNvPr id="72" name="Freeform 351"/>
            <p:cNvSpPr>
              <a:spLocks/>
            </p:cNvSpPr>
            <p:nvPr/>
          </p:nvSpPr>
          <p:spPr bwMode="auto">
            <a:xfrm rot="-2506963">
              <a:off x="3899" y="1791"/>
              <a:ext cx="11" cy="23"/>
            </a:xfrm>
            <a:custGeom>
              <a:avLst/>
              <a:gdLst>
                <a:gd name="T0" fmla="*/ 0 w 50"/>
                <a:gd name="T1" fmla="*/ 0 h 93"/>
                <a:gd name="T2" fmla="*/ 0 w 50"/>
                <a:gd name="T3" fmla="*/ 0 h 93"/>
                <a:gd name="T4" fmla="*/ 0 w 50"/>
                <a:gd name="T5" fmla="*/ 0 h 93"/>
                <a:gd name="T6" fmla="*/ 0 w 50"/>
                <a:gd name="T7" fmla="*/ 0 h 93"/>
                <a:gd name="T8" fmla="*/ 0 w 50"/>
                <a:gd name="T9" fmla="*/ 0 h 93"/>
                <a:gd name="T10" fmla="*/ 0 60000 65536"/>
                <a:gd name="T11" fmla="*/ 0 60000 65536"/>
                <a:gd name="T12" fmla="*/ 0 60000 65536"/>
                <a:gd name="T13" fmla="*/ 0 60000 65536"/>
                <a:gd name="T14" fmla="*/ 0 60000 65536"/>
                <a:gd name="T15" fmla="*/ 0 w 50"/>
                <a:gd name="T16" fmla="*/ 0 h 93"/>
                <a:gd name="T17" fmla="*/ 50 w 50"/>
                <a:gd name="T18" fmla="*/ 93 h 93"/>
              </a:gdLst>
              <a:ahLst/>
              <a:cxnLst>
                <a:cxn ang="T10">
                  <a:pos x="T0" y="T1"/>
                </a:cxn>
                <a:cxn ang="T11">
                  <a:pos x="T2" y="T3"/>
                </a:cxn>
                <a:cxn ang="T12">
                  <a:pos x="T4" y="T5"/>
                </a:cxn>
                <a:cxn ang="T13">
                  <a:pos x="T6" y="T7"/>
                </a:cxn>
                <a:cxn ang="T14">
                  <a:pos x="T8" y="T9"/>
                </a:cxn>
              </a:cxnLst>
              <a:rect l="T15" t="T16" r="T17" b="T18"/>
              <a:pathLst>
                <a:path w="50" h="93">
                  <a:moveTo>
                    <a:pt x="0" y="0"/>
                  </a:moveTo>
                  <a:lnTo>
                    <a:pt x="0" y="32"/>
                  </a:lnTo>
                  <a:lnTo>
                    <a:pt x="6" y="57"/>
                  </a:lnTo>
                  <a:lnTo>
                    <a:pt x="25" y="82"/>
                  </a:lnTo>
                  <a:lnTo>
                    <a:pt x="50" y="9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vi-VN"/>
            </a:p>
          </p:txBody>
        </p:sp>
        <p:grpSp>
          <p:nvGrpSpPr>
            <p:cNvPr id="73" name="Group 352"/>
            <p:cNvGrpSpPr>
              <a:grpSpLocks/>
            </p:cNvGrpSpPr>
            <p:nvPr/>
          </p:nvGrpSpPr>
          <p:grpSpPr bwMode="auto">
            <a:xfrm rot="8522798">
              <a:off x="4299" y="1482"/>
              <a:ext cx="216" cy="258"/>
              <a:chOff x="2457" y="2549"/>
              <a:chExt cx="557" cy="547"/>
            </a:xfrm>
          </p:grpSpPr>
          <p:sp>
            <p:nvSpPr>
              <p:cNvPr id="76" name="Freeform 353"/>
              <p:cNvSpPr>
                <a:spLocks/>
              </p:cNvSpPr>
              <p:nvPr/>
            </p:nvSpPr>
            <p:spPr bwMode="auto">
              <a:xfrm>
                <a:off x="2457" y="2549"/>
                <a:ext cx="557" cy="547"/>
              </a:xfrm>
              <a:custGeom>
                <a:avLst/>
                <a:gdLst>
                  <a:gd name="T0" fmla="*/ 1 w 1112"/>
                  <a:gd name="T1" fmla="*/ 1 h 1094"/>
                  <a:gd name="T2" fmla="*/ 1 w 1112"/>
                  <a:gd name="T3" fmla="*/ 1 h 1094"/>
                  <a:gd name="T4" fmla="*/ 1 w 1112"/>
                  <a:gd name="T5" fmla="*/ 1 h 1094"/>
                  <a:gd name="T6" fmla="*/ 1 w 1112"/>
                  <a:gd name="T7" fmla="*/ 1 h 1094"/>
                  <a:gd name="T8" fmla="*/ 1 w 1112"/>
                  <a:gd name="T9" fmla="*/ 1 h 1094"/>
                  <a:gd name="T10" fmla="*/ 1 w 1112"/>
                  <a:gd name="T11" fmla="*/ 1 h 1094"/>
                  <a:gd name="T12" fmla="*/ 1 w 1112"/>
                  <a:gd name="T13" fmla="*/ 1 h 1094"/>
                  <a:gd name="T14" fmla="*/ 1 w 1112"/>
                  <a:gd name="T15" fmla="*/ 1 h 1094"/>
                  <a:gd name="T16" fmla="*/ 1 w 1112"/>
                  <a:gd name="T17" fmla="*/ 1 h 1094"/>
                  <a:gd name="T18" fmla="*/ 1 w 1112"/>
                  <a:gd name="T19" fmla="*/ 1 h 1094"/>
                  <a:gd name="T20" fmla="*/ 1 w 1112"/>
                  <a:gd name="T21" fmla="*/ 1 h 1094"/>
                  <a:gd name="T22" fmla="*/ 1 w 1112"/>
                  <a:gd name="T23" fmla="*/ 1 h 1094"/>
                  <a:gd name="T24" fmla="*/ 1 w 1112"/>
                  <a:gd name="T25" fmla="*/ 1 h 1094"/>
                  <a:gd name="T26" fmla="*/ 0 w 1112"/>
                  <a:gd name="T27" fmla="*/ 0 h 1094"/>
                  <a:gd name="T28" fmla="*/ 1 w 1112"/>
                  <a:gd name="T29" fmla="*/ 1 h 1094"/>
                  <a:gd name="T30" fmla="*/ 1 w 1112"/>
                  <a:gd name="T31" fmla="*/ 1 h 1094"/>
                  <a:gd name="T32" fmla="*/ 1 w 1112"/>
                  <a:gd name="T33" fmla="*/ 1 h 1094"/>
                  <a:gd name="T34" fmla="*/ 1 w 1112"/>
                  <a:gd name="T35" fmla="*/ 1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2"/>
                  <a:gd name="T55" fmla="*/ 0 h 1094"/>
                  <a:gd name="T56" fmla="*/ 1112 w 1112"/>
                  <a:gd name="T57" fmla="*/ 1094 h 10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round/>
                <a:headEnd/>
                <a:tailEnd/>
              </a:ln>
            </p:spPr>
            <p:txBody>
              <a:bodyPr rot="1080000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vi-VN"/>
              </a:p>
            </p:txBody>
          </p:sp>
          <p:sp>
            <p:nvSpPr>
              <p:cNvPr id="77" name="Oval 354"/>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rot="1080000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grpSp>
        <p:sp>
          <p:nvSpPr>
            <p:cNvPr id="74" name="Freeform 355"/>
            <p:cNvSpPr>
              <a:spLocks/>
            </p:cNvSpPr>
            <p:nvPr/>
          </p:nvSpPr>
          <p:spPr bwMode="auto">
            <a:xfrm rot="-5668726">
              <a:off x="3851" y="1632"/>
              <a:ext cx="101" cy="153"/>
            </a:xfrm>
            <a:custGeom>
              <a:avLst/>
              <a:gdLst>
                <a:gd name="T0" fmla="*/ 0 w 136"/>
                <a:gd name="T1" fmla="*/ 0 h 220"/>
                <a:gd name="T2" fmla="*/ 1 w 136"/>
                <a:gd name="T3" fmla="*/ 1 h 220"/>
                <a:gd name="T4" fmla="*/ 1 w 136"/>
                <a:gd name="T5" fmla="*/ 1 h 220"/>
                <a:gd name="T6" fmla="*/ 1 w 136"/>
                <a:gd name="T7" fmla="*/ 1 h 220"/>
                <a:gd name="T8" fmla="*/ 1 w 136"/>
                <a:gd name="T9" fmla="*/ 1 h 220"/>
                <a:gd name="T10" fmla="*/ 0 60000 65536"/>
                <a:gd name="T11" fmla="*/ 0 60000 65536"/>
                <a:gd name="T12" fmla="*/ 0 60000 65536"/>
                <a:gd name="T13" fmla="*/ 0 60000 65536"/>
                <a:gd name="T14" fmla="*/ 0 60000 65536"/>
                <a:gd name="T15" fmla="*/ 0 w 136"/>
                <a:gd name="T16" fmla="*/ 0 h 220"/>
                <a:gd name="T17" fmla="*/ 136 w 136"/>
                <a:gd name="T18" fmla="*/ 220 h 220"/>
              </a:gdLst>
              <a:ahLst/>
              <a:cxnLst>
                <a:cxn ang="T10">
                  <a:pos x="T0" y="T1"/>
                </a:cxn>
                <a:cxn ang="T11">
                  <a:pos x="T2" y="T3"/>
                </a:cxn>
                <a:cxn ang="T12">
                  <a:pos x="T4" y="T5"/>
                </a:cxn>
                <a:cxn ang="T13">
                  <a:pos x="T6" y="T7"/>
                </a:cxn>
                <a:cxn ang="T14">
                  <a:pos x="T8" y="T9"/>
                </a:cxn>
              </a:cxnLst>
              <a:rect l="T15" t="T16" r="T17" b="T18"/>
              <a:pathLst>
                <a:path w="136" h="220">
                  <a:moveTo>
                    <a:pt x="0" y="0"/>
                  </a:moveTo>
                  <a:cubicBezTo>
                    <a:pt x="11" y="11"/>
                    <a:pt x="48" y="43"/>
                    <a:pt x="64" y="68"/>
                  </a:cubicBezTo>
                  <a:cubicBezTo>
                    <a:pt x="80" y="93"/>
                    <a:pt x="88" y="131"/>
                    <a:pt x="96" y="150"/>
                  </a:cubicBezTo>
                  <a:cubicBezTo>
                    <a:pt x="104" y="169"/>
                    <a:pt x="105" y="168"/>
                    <a:pt x="112" y="180"/>
                  </a:cubicBezTo>
                  <a:cubicBezTo>
                    <a:pt x="119" y="192"/>
                    <a:pt x="131" y="212"/>
                    <a:pt x="136" y="2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vi-VN"/>
            </a:p>
          </p:txBody>
        </p:sp>
        <p:sp>
          <p:nvSpPr>
            <p:cNvPr id="75" name="Freeform 356"/>
            <p:cNvSpPr>
              <a:spLocks/>
            </p:cNvSpPr>
            <p:nvPr/>
          </p:nvSpPr>
          <p:spPr bwMode="auto">
            <a:xfrm rot="-5668726">
              <a:off x="3770" y="1854"/>
              <a:ext cx="40" cy="24"/>
            </a:xfrm>
            <a:custGeom>
              <a:avLst/>
              <a:gdLst>
                <a:gd name="T0" fmla="*/ 0 w 54"/>
                <a:gd name="T1" fmla="*/ 0 h 34"/>
                <a:gd name="T2" fmla="*/ 1 w 54"/>
                <a:gd name="T3" fmla="*/ 1 h 34"/>
                <a:gd name="T4" fmla="*/ 1 w 54"/>
                <a:gd name="T5" fmla="*/ 1 h 34"/>
                <a:gd name="T6" fmla="*/ 0 60000 65536"/>
                <a:gd name="T7" fmla="*/ 0 60000 65536"/>
                <a:gd name="T8" fmla="*/ 0 60000 65536"/>
                <a:gd name="T9" fmla="*/ 0 w 54"/>
                <a:gd name="T10" fmla="*/ 0 h 34"/>
                <a:gd name="T11" fmla="*/ 54 w 54"/>
                <a:gd name="T12" fmla="*/ 34 h 34"/>
              </a:gdLst>
              <a:ahLst/>
              <a:cxnLst>
                <a:cxn ang="T6">
                  <a:pos x="T0" y="T1"/>
                </a:cxn>
                <a:cxn ang="T7">
                  <a:pos x="T2" y="T3"/>
                </a:cxn>
                <a:cxn ang="T8">
                  <a:pos x="T4" y="T5"/>
                </a:cxn>
              </a:cxnLst>
              <a:rect l="T9" t="T10" r="T11" b="T12"/>
              <a:pathLst>
                <a:path w="54" h="34">
                  <a:moveTo>
                    <a:pt x="0" y="0"/>
                  </a:moveTo>
                  <a:cubicBezTo>
                    <a:pt x="5" y="5"/>
                    <a:pt x="21" y="24"/>
                    <a:pt x="30" y="29"/>
                  </a:cubicBezTo>
                  <a:cubicBezTo>
                    <a:pt x="39" y="34"/>
                    <a:pt x="46" y="33"/>
                    <a:pt x="54" y="2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vi-VN"/>
            </a:p>
          </p:txBody>
        </p:sp>
      </p:grpSp>
      <p:sp>
        <p:nvSpPr>
          <p:cNvPr id="78" name="Freeform 79"/>
          <p:cNvSpPr>
            <a:spLocks/>
          </p:cNvSpPr>
          <p:nvPr/>
        </p:nvSpPr>
        <p:spPr bwMode="auto">
          <a:xfrm rot="20932956">
            <a:off x="6307002" y="4694271"/>
            <a:ext cx="1582737" cy="431800"/>
          </a:xfrm>
          <a:custGeom>
            <a:avLst/>
            <a:gdLst>
              <a:gd name="T0" fmla="*/ 2147483647 w 997"/>
              <a:gd name="T1" fmla="*/ 2147483647 h 235"/>
              <a:gd name="T2" fmla="*/ 2147483647 w 997"/>
              <a:gd name="T3" fmla="*/ 2147483647 h 235"/>
              <a:gd name="T4" fmla="*/ 2147483647 w 997"/>
              <a:gd name="T5" fmla="*/ 2147483647 h 235"/>
              <a:gd name="T6" fmla="*/ 2147483647 w 997"/>
              <a:gd name="T7" fmla="*/ 2147483647 h 235"/>
              <a:gd name="T8" fmla="*/ 2147483647 w 997"/>
              <a:gd name="T9" fmla="*/ 2147483647 h 235"/>
              <a:gd name="T10" fmla="*/ 0 w 997"/>
              <a:gd name="T11" fmla="*/ 0 h 235"/>
              <a:gd name="T12" fmla="*/ 0 60000 65536"/>
              <a:gd name="T13" fmla="*/ 0 60000 65536"/>
              <a:gd name="T14" fmla="*/ 0 60000 65536"/>
              <a:gd name="T15" fmla="*/ 0 60000 65536"/>
              <a:gd name="T16" fmla="*/ 0 60000 65536"/>
              <a:gd name="T17" fmla="*/ 0 60000 65536"/>
              <a:gd name="T18" fmla="*/ 0 w 997"/>
              <a:gd name="T19" fmla="*/ 0 h 235"/>
              <a:gd name="T20" fmla="*/ 997 w 997"/>
              <a:gd name="T21" fmla="*/ 235 h 235"/>
            </a:gdLst>
            <a:ahLst/>
            <a:cxnLst>
              <a:cxn ang="T12">
                <a:pos x="T0" y="T1"/>
              </a:cxn>
              <a:cxn ang="T13">
                <a:pos x="T2" y="T3"/>
              </a:cxn>
              <a:cxn ang="T14">
                <a:pos x="T4" y="T5"/>
              </a:cxn>
              <a:cxn ang="T15">
                <a:pos x="T6" y="T7"/>
              </a:cxn>
              <a:cxn ang="T16">
                <a:pos x="T8" y="T9"/>
              </a:cxn>
              <a:cxn ang="T17">
                <a:pos x="T10" y="T11"/>
              </a:cxn>
            </a:cxnLst>
            <a:rect l="T18" t="T19" r="T20" b="T21"/>
            <a:pathLst>
              <a:path w="997" h="235">
                <a:moveTo>
                  <a:pt x="997" y="181"/>
                </a:moveTo>
                <a:cubicBezTo>
                  <a:pt x="944" y="200"/>
                  <a:pt x="891" y="219"/>
                  <a:pt x="816" y="227"/>
                </a:cubicBezTo>
                <a:cubicBezTo>
                  <a:pt x="741" y="235"/>
                  <a:pt x="635" y="235"/>
                  <a:pt x="544" y="227"/>
                </a:cubicBezTo>
                <a:cubicBezTo>
                  <a:pt x="453" y="219"/>
                  <a:pt x="348" y="204"/>
                  <a:pt x="272" y="181"/>
                </a:cubicBezTo>
                <a:cubicBezTo>
                  <a:pt x="196" y="158"/>
                  <a:pt x="135" y="120"/>
                  <a:pt x="90" y="90"/>
                </a:cubicBezTo>
                <a:cubicBezTo>
                  <a:pt x="45" y="60"/>
                  <a:pt x="22" y="30"/>
                  <a:pt x="0" y="0"/>
                </a:cubicBezTo>
              </a:path>
            </a:pathLst>
          </a:custGeom>
          <a:noFill/>
          <a:ln w="38100">
            <a:solidFill>
              <a:srgbClr val="FF33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vi-VN"/>
          </a:p>
        </p:txBody>
      </p:sp>
      <p:grpSp>
        <p:nvGrpSpPr>
          <p:cNvPr id="79" name="Group 306"/>
          <p:cNvGrpSpPr>
            <a:grpSpLocks/>
          </p:cNvGrpSpPr>
          <p:nvPr/>
        </p:nvGrpSpPr>
        <p:grpSpPr bwMode="auto">
          <a:xfrm rot="1560555">
            <a:off x="6391138" y="3170272"/>
            <a:ext cx="419100" cy="1773237"/>
            <a:chOff x="3792" y="1259"/>
            <a:chExt cx="264" cy="1117"/>
          </a:xfrm>
        </p:grpSpPr>
        <p:sp>
          <p:nvSpPr>
            <p:cNvPr id="80" name="Line 307" descr="Parchment"/>
            <p:cNvSpPr>
              <a:spLocks noChangeShapeType="1"/>
            </p:cNvSpPr>
            <p:nvPr/>
          </p:nvSpPr>
          <p:spPr bwMode="auto">
            <a:xfrm rot="72977">
              <a:off x="3924" y="1259"/>
              <a:ext cx="12" cy="829"/>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81" name="Oval 308" descr="Parchment"/>
            <p:cNvSpPr>
              <a:spLocks noChangeArrowheads="1"/>
            </p:cNvSpPr>
            <p:nvPr/>
          </p:nvSpPr>
          <p:spPr bwMode="auto">
            <a:xfrm rot="72977">
              <a:off x="3792" y="2112"/>
              <a:ext cx="264" cy="264"/>
            </a:xfrm>
            <a:prstGeom prst="ellipse">
              <a:avLst/>
            </a:prstGeom>
            <a:blipFill dpi="0" rotWithShape="1">
              <a:blip r:embed="rId2"/>
              <a:srcRect/>
              <a:tile tx="0" ty="0" sx="100000" sy="100000" flip="none" algn="tl"/>
            </a:blipFill>
            <a:ln w="6350">
              <a:solidFill>
                <a:schemeClr val="tx1"/>
              </a:solidFill>
              <a:prstDash val="dash"/>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grpSp>
      <p:grpSp>
        <p:nvGrpSpPr>
          <p:cNvPr id="82" name="Group 306"/>
          <p:cNvGrpSpPr>
            <a:grpSpLocks/>
          </p:cNvGrpSpPr>
          <p:nvPr/>
        </p:nvGrpSpPr>
        <p:grpSpPr bwMode="auto">
          <a:xfrm rot="19864388">
            <a:off x="7310301" y="3135347"/>
            <a:ext cx="419100" cy="1773237"/>
            <a:chOff x="3792" y="1259"/>
            <a:chExt cx="264" cy="1117"/>
          </a:xfrm>
        </p:grpSpPr>
        <p:sp>
          <p:nvSpPr>
            <p:cNvPr id="83" name="Line 307" descr="Parchment"/>
            <p:cNvSpPr>
              <a:spLocks noChangeShapeType="1"/>
            </p:cNvSpPr>
            <p:nvPr/>
          </p:nvSpPr>
          <p:spPr bwMode="auto">
            <a:xfrm rot="72977">
              <a:off x="3924" y="1259"/>
              <a:ext cx="12" cy="829"/>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84" name="Oval 308" descr="Parchment"/>
            <p:cNvSpPr>
              <a:spLocks noChangeArrowheads="1"/>
            </p:cNvSpPr>
            <p:nvPr/>
          </p:nvSpPr>
          <p:spPr bwMode="auto">
            <a:xfrm rot="72977">
              <a:off x="3792" y="2112"/>
              <a:ext cx="264" cy="264"/>
            </a:xfrm>
            <a:prstGeom prst="ellipse">
              <a:avLst/>
            </a:prstGeom>
            <a:blipFill dpi="0" rotWithShape="1">
              <a:blip r:embed="rId2"/>
              <a:srcRect/>
              <a:tile tx="0" ty="0" sx="100000" sy="100000" flip="none" algn="tl"/>
            </a:blipFill>
            <a:ln w="6350">
              <a:solidFill>
                <a:schemeClr val="tx1"/>
              </a:solidFill>
              <a:prstDash val="dash"/>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grpSp>
      <p:sp>
        <p:nvSpPr>
          <p:cNvPr id="85" name="Freeform 108"/>
          <p:cNvSpPr>
            <a:spLocks/>
          </p:cNvSpPr>
          <p:nvPr/>
        </p:nvSpPr>
        <p:spPr bwMode="auto">
          <a:xfrm rot="321237" flipH="1">
            <a:off x="6302238" y="4838733"/>
            <a:ext cx="1657350" cy="381000"/>
          </a:xfrm>
          <a:custGeom>
            <a:avLst/>
            <a:gdLst>
              <a:gd name="T0" fmla="*/ 2147483647 w 997"/>
              <a:gd name="T1" fmla="*/ 2147483647 h 235"/>
              <a:gd name="T2" fmla="*/ 2147483647 w 997"/>
              <a:gd name="T3" fmla="*/ 2147483647 h 235"/>
              <a:gd name="T4" fmla="*/ 2147483647 w 997"/>
              <a:gd name="T5" fmla="*/ 2147483647 h 235"/>
              <a:gd name="T6" fmla="*/ 2147483647 w 997"/>
              <a:gd name="T7" fmla="*/ 2147483647 h 235"/>
              <a:gd name="T8" fmla="*/ 2147483647 w 997"/>
              <a:gd name="T9" fmla="*/ 2147483647 h 235"/>
              <a:gd name="T10" fmla="*/ 0 w 997"/>
              <a:gd name="T11" fmla="*/ 0 h 235"/>
              <a:gd name="T12" fmla="*/ 0 60000 65536"/>
              <a:gd name="T13" fmla="*/ 0 60000 65536"/>
              <a:gd name="T14" fmla="*/ 0 60000 65536"/>
              <a:gd name="T15" fmla="*/ 0 60000 65536"/>
              <a:gd name="T16" fmla="*/ 0 60000 65536"/>
              <a:gd name="T17" fmla="*/ 0 60000 65536"/>
              <a:gd name="T18" fmla="*/ 0 w 997"/>
              <a:gd name="T19" fmla="*/ 0 h 235"/>
              <a:gd name="T20" fmla="*/ 997 w 997"/>
              <a:gd name="T21" fmla="*/ 235 h 235"/>
            </a:gdLst>
            <a:ahLst/>
            <a:cxnLst>
              <a:cxn ang="T12">
                <a:pos x="T0" y="T1"/>
              </a:cxn>
              <a:cxn ang="T13">
                <a:pos x="T2" y="T3"/>
              </a:cxn>
              <a:cxn ang="T14">
                <a:pos x="T4" y="T5"/>
              </a:cxn>
              <a:cxn ang="T15">
                <a:pos x="T6" y="T7"/>
              </a:cxn>
              <a:cxn ang="T16">
                <a:pos x="T8" y="T9"/>
              </a:cxn>
              <a:cxn ang="T17">
                <a:pos x="T10" y="T11"/>
              </a:cxn>
            </a:cxnLst>
            <a:rect l="T18" t="T19" r="T20" b="T21"/>
            <a:pathLst>
              <a:path w="997" h="235">
                <a:moveTo>
                  <a:pt x="997" y="181"/>
                </a:moveTo>
                <a:cubicBezTo>
                  <a:pt x="944" y="200"/>
                  <a:pt x="891" y="219"/>
                  <a:pt x="816" y="227"/>
                </a:cubicBezTo>
                <a:cubicBezTo>
                  <a:pt x="741" y="235"/>
                  <a:pt x="635" y="235"/>
                  <a:pt x="544" y="227"/>
                </a:cubicBezTo>
                <a:cubicBezTo>
                  <a:pt x="453" y="219"/>
                  <a:pt x="348" y="204"/>
                  <a:pt x="272" y="181"/>
                </a:cubicBezTo>
                <a:cubicBezTo>
                  <a:pt x="196" y="158"/>
                  <a:pt x="135" y="120"/>
                  <a:pt x="90" y="90"/>
                </a:cubicBezTo>
                <a:cubicBezTo>
                  <a:pt x="45" y="60"/>
                  <a:pt x="22" y="30"/>
                  <a:pt x="0" y="0"/>
                </a:cubicBezTo>
              </a:path>
            </a:pathLst>
          </a:custGeom>
          <a:noFill/>
          <a:ln w="38100">
            <a:solidFill>
              <a:srgbClr val="FF33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vi-VN"/>
          </a:p>
        </p:txBody>
      </p:sp>
      <p:sp>
        <p:nvSpPr>
          <p:cNvPr id="86" name="Rectangle 110"/>
          <p:cNvSpPr>
            <a:spLocks noChangeArrowheads="1"/>
          </p:cNvSpPr>
          <p:nvPr/>
        </p:nvSpPr>
        <p:spPr bwMode="auto">
          <a:xfrm>
            <a:off x="6159363" y="5343558"/>
            <a:ext cx="16573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a:t>Một dao động </a:t>
            </a:r>
          </a:p>
        </p:txBody>
      </p:sp>
      <p:sp>
        <p:nvSpPr>
          <p:cNvPr id="87" name="Rectangle 125"/>
          <p:cNvSpPr>
            <a:spLocks noChangeArrowheads="1"/>
          </p:cNvSpPr>
          <p:nvPr/>
        </p:nvSpPr>
        <p:spPr bwMode="auto">
          <a:xfrm>
            <a:off x="7815126" y="4064033"/>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200" b="1">
                <a:solidFill>
                  <a:srgbClr val="FF3300"/>
                </a:solidFill>
              </a:rPr>
              <a:t>1</a:t>
            </a:r>
          </a:p>
        </p:txBody>
      </p:sp>
      <p:sp>
        <p:nvSpPr>
          <p:cNvPr id="88" name="Rectangle 126"/>
          <p:cNvSpPr>
            <a:spLocks noChangeArrowheads="1"/>
          </p:cNvSpPr>
          <p:nvPr/>
        </p:nvSpPr>
        <p:spPr bwMode="auto">
          <a:xfrm>
            <a:off x="5870438" y="4191033"/>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200" b="1">
                <a:solidFill>
                  <a:srgbClr val="FF3300"/>
                </a:solidFill>
              </a:rPr>
              <a:t>2</a:t>
            </a:r>
          </a:p>
        </p:txBody>
      </p:sp>
      <p:sp>
        <p:nvSpPr>
          <p:cNvPr id="90" name="TextBox 89"/>
          <p:cNvSpPr txBox="1"/>
          <p:nvPr/>
        </p:nvSpPr>
        <p:spPr>
          <a:xfrm>
            <a:off x="4572000" y="714356"/>
            <a:ext cx="4572000" cy="584775"/>
          </a:xfrm>
          <a:prstGeom prst="rect">
            <a:avLst/>
          </a:prstGeom>
          <a:noFill/>
        </p:spPr>
        <p:txBody>
          <a:bodyPr wrap="square" rtlCol="0">
            <a:spAutoFit/>
          </a:bodyPr>
          <a:lstStyle/>
          <a:p>
            <a:pPr algn="just"/>
            <a:r>
              <a:rPr lang="en-US" sz="1600" b="1" u="sng" dirty="0" smtClean="0">
                <a:latin typeface="Arial" pitchFamily="34" charset="0"/>
                <a:cs typeface="Arial" pitchFamily="34" charset="0"/>
              </a:rPr>
              <a:t>Nhiệm vụ 3</a:t>
            </a:r>
            <a:r>
              <a:rPr lang="en-US" sz="1600" b="1" dirty="0" smtClean="0">
                <a:latin typeface="Arial" pitchFamily="34" charset="0"/>
                <a:cs typeface="Arial" pitchFamily="34" charset="0"/>
              </a:rPr>
              <a:t>: Tiến hành thí nghiệm như hình 10.2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wipe(left)">
                                      <p:cBhvr>
                                        <p:cTn id="12" dur="500"/>
                                        <p:tgtEl>
                                          <p:spTgt spid="9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strips(downLeft)">
                                      <p:cBhvr>
                                        <p:cTn id="17" dur="500"/>
                                        <p:tgtEl>
                                          <p:spTgt spid="49"/>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strips(downLeft)">
                                      <p:cBhvr>
                                        <p:cTn id="20" dur="500"/>
                                        <p:tgtEl>
                                          <p:spTgt spid="50"/>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strips(downLeft)">
                                      <p:cBhvr>
                                        <p:cTn id="23" dur="500"/>
                                        <p:tgtEl>
                                          <p:spTgt spid="51"/>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strips(downLeft)">
                                      <p:cBhvr>
                                        <p:cTn id="26" dur="500"/>
                                        <p:tgtEl>
                                          <p:spTgt spid="56"/>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strips(downLeft)">
                                      <p:cBhvr>
                                        <p:cTn id="29" dur="500"/>
                                        <p:tgtEl>
                                          <p:spTgt spid="59"/>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strips(downLeft)">
                                      <p:cBhvr>
                                        <p:cTn id="32" dur="500"/>
                                        <p:tgtEl>
                                          <p:spTgt spid="60"/>
                                        </p:tgtEl>
                                      </p:cBhvr>
                                    </p:animEffect>
                                  </p:childTnLst>
                                </p:cTn>
                              </p:par>
                              <p:par>
                                <p:cTn id="33" presetID="18" presetClass="entr" presetSubtype="12" fill="hold" grpId="0" nodeType="with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strips(downLeft)">
                                      <p:cBhvr>
                                        <p:cTn id="35" dur="500"/>
                                        <p:tgtEl>
                                          <p:spTgt spid="61"/>
                                        </p:tgtEl>
                                      </p:cBhvr>
                                    </p:animEffect>
                                  </p:childTnLst>
                                </p:cTn>
                              </p:par>
                              <p:par>
                                <p:cTn id="36" presetID="18" presetClass="entr" presetSubtype="12" fill="hold" grpId="0" nodeType="with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strips(downLeft)">
                                      <p:cBhvr>
                                        <p:cTn id="38" dur="500"/>
                                        <p:tgtEl>
                                          <p:spTgt spid="55"/>
                                        </p:tgtEl>
                                      </p:cBhvr>
                                    </p:animEffect>
                                  </p:childTnLst>
                                </p:cTn>
                              </p:par>
                              <p:par>
                                <p:cTn id="39" presetID="18" presetClass="entr" presetSubtype="12" fill="hold" grpId="0" nodeType="with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strips(downLeft)">
                                      <p:cBhvr>
                                        <p:cTn id="41" dur="500"/>
                                        <p:tgtEl>
                                          <p:spTgt spid="57"/>
                                        </p:tgtEl>
                                      </p:cBhvr>
                                    </p:animEffect>
                                  </p:childTnLst>
                                </p:cTn>
                              </p:par>
                              <p:par>
                                <p:cTn id="42" presetID="18" presetClass="entr" presetSubtype="12" fill="hold" nodeType="with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strips(downLeft)">
                                      <p:cBhvr>
                                        <p:cTn id="44" dur="500"/>
                                        <p:tgtEl>
                                          <p:spTgt spid="58"/>
                                        </p:tgtEl>
                                      </p:cBhvr>
                                    </p:animEffect>
                                  </p:childTnLst>
                                </p:cTn>
                              </p:par>
                              <p:par>
                                <p:cTn id="45" presetID="18" presetClass="entr" presetSubtype="12" fill="hold" nodeType="with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strips(downLeft)">
                                      <p:cBhvr>
                                        <p:cTn id="47" dur="500"/>
                                        <p:tgtEl>
                                          <p:spTgt spid="52"/>
                                        </p:tgtEl>
                                      </p:cBhvr>
                                    </p:animEffect>
                                  </p:childTnLst>
                                </p:cTn>
                              </p:par>
                              <p:par>
                                <p:cTn id="48" presetID="18" presetClass="entr" presetSubtype="12" fill="hold" nodeType="withEffect">
                                  <p:stCondLst>
                                    <p:cond delay="0"/>
                                  </p:stCondLst>
                                  <p:childTnLst>
                                    <p:set>
                                      <p:cBhvr>
                                        <p:cTn id="49" dur="1" fill="hold">
                                          <p:stCondLst>
                                            <p:cond delay="0"/>
                                          </p:stCondLst>
                                        </p:cTn>
                                        <p:tgtEl>
                                          <p:spTgt spid="62"/>
                                        </p:tgtEl>
                                        <p:attrNameLst>
                                          <p:attrName>style.visibility</p:attrName>
                                        </p:attrNameLst>
                                      </p:cBhvr>
                                      <p:to>
                                        <p:strVal val="visible"/>
                                      </p:to>
                                    </p:set>
                                    <p:animEffect transition="in" filter="strips(downLeft)">
                                      <p:cBhvr>
                                        <p:cTn id="50" dur="1000"/>
                                        <p:tgtEl>
                                          <p:spTgt spid="62"/>
                                        </p:tgtEl>
                                      </p:cBhvr>
                                    </p:animEffect>
                                  </p:childTnLst>
                                </p:cTn>
                              </p:par>
                              <p:par>
                                <p:cTn id="51" presetID="18" presetClass="entr" presetSubtype="12" fill="hold"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strips(downLeft)">
                                      <p:cBhvr>
                                        <p:cTn id="53" dur="1000"/>
                                        <p:tgtEl>
                                          <p:spTgt spid="67"/>
                                        </p:tgtEl>
                                      </p:cBhvr>
                                    </p:animEffect>
                                  </p:childTnLst>
                                </p:cTn>
                              </p:par>
                            </p:childTnLst>
                          </p:cTn>
                        </p:par>
                      </p:childTnLst>
                    </p:cTn>
                  </p:par>
                  <p:par>
                    <p:cTn id="54" fill="hold">
                      <p:stCondLst>
                        <p:cond delay="indefinite"/>
                      </p:stCondLst>
                      <p:childTnLst>
                        <p:par>
                          <p:cTn id="55" fill="hold">
                            <p:stCondLst>
                              <p:cond delay="0"/>
                            </p:stCondLst>
                            <p:childTnLst>
                              <p:par>
                                <p:cTn id="56" presetID="0" presetClass="path" presetSubtype="0" accel="50000" decel="50000" fill="hold" nodeType="clickEffect">
                                  <p:stCondLst>
                                    <p:cond delay="0"/>
                                  </p:stCondLst>
                                  <p:childTnLst>
                                    <p:animMotion origin="layout" path="M -1.94444E-6 3.3526E-6 C 0.04983 -0.01943 0.1 -0.03862 0.15452 -0.04023 C 0.20903 -0.04162 0.26771 -0.0259 0.32674 -0.00971 " pathEditMode="relative" rAng="0" ptsTypes="aaA">
                                      <p:cBhvr>
                                        <p:cTn id="57" dur="2000" fill="hold"/>
                                        <p:tgtEl>
                                          <p:spTgt spid="67"/>
                                        </p:tgtEl>
                                        <p:attrNameLst>
                                          <p:attrName>ppt_x</p:attrName>
                                          <p:attrName>ppt_y</p:attrName>
                                        </p:attrNameLst>
                                      </p:cBhvr>
                                      <p:rCtr x="16337" y="-2081"/>
                                    </p:animMotion>
                                  </p:childTnLst>
                                </p:cTn>
                              </p:par>
                              <p:par>
                                <p:cTn id="58" presetID="8" presetClass="emph" presetSubtype="0" repeatCount="indefinite" autoRev="1" fill="hold" nodeType="withEffect">
                                  <p:stCondLst>
                                    <p:cond delay="0"/>
                                  </p:stCondLst>
                                  <p:childTnLst>
                                    <p:animRot by="3600000">
                                      <p:cBhvr>
                                        <p:cTn id="59" dur="2000" fill="hold"/>
                                        <p:tgtEl>
                                          <p:spTgt spid="62"/>
                                        </p:tgtEl>
                                        <p:attrNameLst>
                                          <p:attrName>r</p:attrName>
                                        </p:attrNameLst>
                                      </p:cBhvr>
                                    </p:animRot>
                                  </p:childTnLst>
                                </p:cTn>
                              </p:par>
                              <p:par>
                                <p:cTn id="60" presetID="18" presetClass="entr" presetSubtype="12" fill="hold" nodeType="withEffect">
                                  <p:stCondLst>
                                    <p:cond delay="0"/>
                                  </p:stCondLst>
                                  <p:childTnLst>
                                    <p:set>
                                      <p:cBhvr>
                                        <p:cTn id="61" dur="1" fill="hold">
                                          <p:stCondLst>
                                            <p:cond delay="0"/>
                                          </p:stCondLst>
                                        </p:cTn>
                                        <p:tgtEl>
                                          <p:spTgt spid="82"/>
                                        </p:tgtEl>
                                        <p:attrNameLst>
                                          <p:attrName>style.visibility</p:attrName>
                                        </p:attrNameLst>
                                      </p:cBhvr>
                                      <p:to>
                                        <p:strVal val="visible"/>
                                      </p:to>
                                    </p:set>
                                    <p:animEffect transition="in" filter="strips(downLeft)">
                                      <p:cBhvr>
                                        <p:cTn id="62" dur="500"/>
                                        <p:tgtEl>
                                          <p:spTgt spid="82"/>
                                        </p:tgtEl>
                                      </p:cBhvr>
                                    </p:animEffect>
                                  </p:childTnLst>
                                </p:cTn>
                              </p:par>
                              <p:par>
                                <p:cTn id="63" presetID="18" presetClass="entr" presetSubtype="12" fill="hold" grpId="0" nodeType="with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strips(downLeft)">
                                      <p:cBhvr>
                                        <p:cTn id="65" dur="1000"/>
                                        <p:tgtEl>
                                          <p:spTgt spid="78"/>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87"/>
                                        </p:tgtEl>
                                        <p:attrNameLst>
                                          <p:attrName>style.visibility</p:attrName>
                                        </p:attrNameLst>
                                      </p:cBhvr>
                                      <p:to>
                                        <p:strVal val="visible"/>
                                      </p:to>
                                    </p:set>
                                    <p:animEffect transition="in" filter="dissolve">
                                      <p:cBhvr>
                                        <p:cTn id="68" dur="500"/>
                                        <p:tgtEl>
                                          <p:spTgt spid="87"/>
                                        </p:tgtEl>
                                      </p:cBhvr>
                                    </p:animEffect>
                                  </p:childTnLst>
                                </p:cTn>
                              </p:par>
                              <p:par>
                                <p:cTn id="69" presetID="5" presetClass="entr" presetSubtype="10" fill="hold" nodeType="withEffect">
                                  <p:stCondLst>
                                    <p:cond delay="1000"/>
                                  </p:stCondLst>
                                  <p:childTnLst>
                                    <p:set>
                                      <p:cBhvr>
                                        <p:cTn id="70" dur="1" fill="hold">
                                          <p:stCondLst>
                                            <p:cond delay="0"/>
                                          </p:stCondLst>
                                        </p:cTn>
                                        <p:tgtEl>
                                          <p:spTgt spid="79"/>
                                        </p:tgtEl>
                                        <p:attrNameLst>
                                          <p:attrName>style.visibility</p:attrName>
                                        </p:attrNameLst>
                                      </p:cBhvr>
                                      <p:to>
                                        <p:strVal val="visible"/>
                                      </p:to>
                                    </p:set>
                                    <p:animEffect transition="in" filter="checkerboard(across)">
                                      <p:cBhvr>
                                        <p:cTn id="71" dur="500"/>
                                        <p:tgtEl>
                                          <p:spTgt spid="79"/>
                                        </p:tgtEl>
                                      </p:cBhvr>
                                    </p:animEffect>
                                  </p:childTnLst>
                                </p:cTn>
                              </p:par>
                              <p:par>
                                <p:cTn id="72" presetID="9" presetClass="entr" presetSubtype="0" fill="hold" grpId="0" nodeType="withEffect">
                                  <p:stCondLst>
                                    <p:cond delay="1000"/>
                                  </p:stCondLst>
                                  <p:childTnLst>
                                    <p:set>
                                      <p:cBhvr>
                                        <p:cTn id="73" dur="1" fill="hold">
                                          <p:stCondLst>
                                            <p:cond delay="0"/>
                                          </p:stCondLst>
                                        </p:cTn>
                                        <p:tgtEl>
                                          <p:spTgt spid="88"/>
                                        </p:tgtEl>
                                        <p:attrNameLst>
                                          <p:attrName>style.visibility</p:attrName>
                                        </p:attrNameLst>
                                      </p:cBhvr>
                                      <p:to>
                                        <p:strVal val="visible"/>
                                      </p:to>
                                    </p:set>
                                    <p:animEffect transition="in" filter="dissolve">
                                      <p:cBhvr>
                                        <p:cTn id="74" dur="500"/>
                                        <p:tgtEl>
                                          <p:spTgt spid="88"/>
                                        </p:tgtEl>
                                      </p:cBhvr>
                                    </p:animEffect>
                                  </p:childTnLst>
                                </p:cTn>
                              </p:par>
                              <p:par>
                                <p:cTn id="75" presetID="20" presetClass="entr" presetSubtype="0" fill="hold" grpId="0" nodeType="withEffect">
                                  <p:stCondLst>
                                    <p:cond delay="1000"/>
                                  </p:stCondLst>
                                  <p:childTnLst>
                                    <p:set>
                                      <p:cBhvr>
                                        <p:cTn id="76" dur="1" fill="hold">
                                          <p:stCondLst>
                                            <p:cond delay="0"/>
                                          </p:stCondLst>
                                        </p:cTn>
                                        <p:tgtEl>
                                          <p:spTgt spid="85"/>
                                        </p:tgtEl>
                                        <p:attrNameLst>
                                          <p:attrName>style.visibility</p:attrName>
                                        </p:attrNameLst>
                                      </p:cBhvr>
                                      <p:to>
                                        <p:strVal val="visible"/>
                                      </p:to>
                                    </p:set>
                                    <p:animEffect transition="in" filter="wedge">
                                      <p:cBhvr>
                                        <p:cTn id="77" dur="2000"/>
                                        <p:tgtEl>
                                          <p:spTgt spid="85"/>
                                        </p:tgtEl>
                                      </p:cBhvr>
                                    </p:animEffect>
                                  </p:childTnLst>
                                </p:cTn>
                              </p:par>
                              <p:par>
                                <p:cTn id="78" presetID="18" presetClass="exit" presetSubtype="12" fill="hold" nodeType="withEffect">
                                  <p:stCondLst>
                                    <p:cond delay="1600"/>
                                  </p:stCondLst>
                                  <p:childTnLst>
                                    <p:animEffect transition="out" filter="strips(downLeft)">
                                      <p:cBhvr>
                                        <p:cTn id="79" dur="5000"/>
                                        <p:tgtEl>
                                          <p:spTgt spid="62"/>
                                        </p:tgtEl>
                                      </p:cBhvr>
                                    </p:animEffect>
                                    <p:set>
                                      <p:cBhvr>
                                        <p:cTn id="80" dur="1" fill="hold">
                                          <p:stCondLst>
                                            <p:cond delay="4999"/>
                                          </p:stCondLst>
                                        </p:cTn>
                                        <p:tgtEl>
                                          <p:spTgt spid="62"/>
                                        </p:tgtEl>
                                        <p:attrNameLst>
                                          <p:attrName>style.visibility</p:attrName>
                                        </p:attrNameLst>
                                      </p:cBhvr>
                                      <p:to>
                                        <p:strVal val="hidden"/>
                                      </p:to>
                                    </p:set>
                                  </p:childTnLst>
                                </p:cTn>
                              </p:par>
                              <p:par>
                                <p:cTn id="81" presetID="8" presetClass="entr" presetSubtype="16" fill="hold" grpId="0" nodeType="withEffect">
                                  <p:stCondLst>
                                    <p:cond delay="1000"/>
                                  </p:stCondLst>
                                  <p:childTnLst>
                                    <p:set>
                                      <p:cBhvr>
                                        <p:cTn id="82" dur="1" fill="hold">
                                          <p:stCondLst>
                                            <p:cond delay="0"/>
                                          </p:stCondLst>
                                        </p:cTn>
                                        <p:tgtEl>
                                          <p:spTgt spid="86"/>
                                        </p:tgtEl>
                                        <p:attrNameLst>
                                          <p:attrName>style.visibility</p:attrName>
                                        </p:attrNameLst>
                                      </p:cBhvr>
                                      <p:to>
                                        <p:strVal val="visible"/>
                                      </p:to>
                                    </p:set>
                                    <p:animEffect transition="in" filter="diamond(in)">
                                      <p:cBhvr>
                                        <p:cTn id="83" dur="50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5" grpId="0" animBg="1"/>
      <p:bldP spid="56" grpId="0" animBg="1"/>
      <p:bldP spid="57" grpId="0" animBg="1"/>
      <p:bldP spid="59" grpId="0" animBg="1"/>
      <p:bldP spid="60" grpId="0" animBg="1"/>
      <p:bldP spid="61" grpId="0" animBg="1"/>
      <p:bldP spid="78" grpId="0" animBg="1"/>
      <p:bldP spid="85" grpId="0" animBg="1"/>
      <p:bldP spid="86" grpId="0"/>
      <p:bldP spid="87" grpId="0"/>
      <p:bldP spid="88" grpId="0"/>
      <p:bldP spid="9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676</TotalTime>
  <Words>3781</Words>
  <Application>Microsoft Office PowerPoint</Application>
  <PresentationFormat>On-screen Show (4:3)</PresentationFormat>
  <Paragraphs>428</Paragraphs>
  <Slides>32</Slides>
  <Notes>1</Notes>
  <HiddenSlides>0</HiddenSlides>
  <MMClips>2</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MyPC</dc:creator>
  <cp:lastModifiedBy>AutoBVT</cp:lastModifiedBy>
  <cp:revision>183</cp:revision>
  <dcterms:created xsi:type="dcterms:W3CDTF">2022-07-21T14:53:48Z</dcterms:created>
  <dcterms:modified xsi:type="dcterms:W3CDTF">2024-12-04T01:59:06Z</dcterms:modified>
</cp:coreProperties>
</file>