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72" r:id="rId2"/>
    <p:sldId id="256" r:id="rId3"/>
    <p:sldId id="257" r:id="rId4"/>
    <p:sldId id="293" r:id="rId5"/>
    <p:sldId id="294" r:id="rId6"/>
    <p:sldId id="295" r:id="rId7"/>
    <p:sldId id="292" r:id="rId8"/>
    <p:sldId id="273" r:id="rId9"/>
    <p:sldId id="298" r:id="rId10"/>
    <p:sldId id="299" r:id="rId11"/>
    <p:sldId id="300" r:id="rId12"/>
    <p:sldId id="301" r:id="rId13"/>
    <p:sldId id="302" r:id="rId14"/>
    <p:sldId id="276" r:id="rId15"/>
    <p:sldId id="274" r:id="rId16"/>
    <p:sldId id="279" r:id="rId17"/>
    <p:sldId id="277" r:id="rId18"/>
    <p:sldId id="275" r:id="rId19"/>
    <p:sldId id="278" r:id="rId20"/>
    <p:sldId id="303" r:id="rId21"/>
    <p:sldId id="305" r:id="rId22"/>
    <p:sldId id="304" r:id="rId23"/>
    <p:sldId id="306" r:id="rId24"/>
    <p:sldId id="280" r:id="rId25"/>
    <p:sldId id="319" r:id="rId26"/>
    <p:sldId id="320" r:id="rId27"/>
    <p:sldId id="308" r:id="rId28"/>
    <p:sldId id="310" r:id="rId29"/>
    <p:sldId id="307" r:id="rId30"/>
    <p:sldId id="311" r:id="rId31"/>
    <p:sldId id="283" r:id="rId32"/>
    <p:sldId id="312" r:id="rId33"/>
    <p:sldId id="313" r:id="rId34"/>
    <p:sldId id="309" r:id="rId35"/>
    <p:sldId id="315" r:id="rId36"/>
    <p:sldId id="314" r:id="rId37"/>
    <p:sldId id="289" r:id="rId38"/>
    <p:sldId id="316" r:id="rId39"/>
    <p:sldId id="288" r:id="rId40"/>
    <p:sldId id="317" r:id="rId41"/>
    <p:sldId id="291" r:id="rId42"/>
    <p:sldId id="321" r:id="rId43"/>
    <p:sldId id="318" r:id="rId44"/>
    <p:sldId id="323" r:id="rId45"/>
    <p:sldId id="324" r:id="rId46"/>
    <p:sldId id="325" r:id="rId47"/>
    <p:sldId id="326" r:id="rId48"/>
    <p:sldId id="327" r:id="rId49"/>
  </p:sldIdLst>
  <p:sldSz cx="18288000" cy="10287000"/>
  <p:notesSz cx="6858000" cy="9144000"/>
  <p:embeddedFontLst>
    <p:embeddedFont>
      <p:font typeface="Roboto Condensed" charset="0"/>
      <p:regular r:id="rId51"/>
      <p:bold r:id="rId52"/>
      <p:italic r:id="rId53"/>
      <p:boldItalic r:id="rId54"/>
    </p:embeddedFont>
    <p:embeddedFont>
      <p:font typeface="Dekko" charset="0"/>
      <p:regular r:id="rId55"/>
    </p:embeddedFont>
    <p:embeddedFont>
      <p:font typeface="Cambria" pitchFamily="18" charset="0"/>
      <p:regular r:id="rId56"/>
      <p:bold r:id="rId57"/>
      <p:italic r:id="rId58"/>
      <p:boldItalic r:id="rId59"/>
    </p:embeddedFont>
    <p:embeddedFont>
      <p:font typeface="#9Slide05 FS Blonde Script" charset="0"/>
      <p:italic r:id="rId60"/>
    </p:embeddedFont>
    <p:embeddedFont>
      <p:font typeface="Muli" charset="0"/>
      <p:regular r:id="rId61"/>
    </p:embeddedFont>
    <p:embeddedFont>
      <p:font typeface="#9Slide07 SVNGuerrilla" charset="0"/>
      <p:regular r:id="rId62"/>
    </p:embeddedFont>
    <p:embeddedFont>
      <p:font typeface="Roboto" charset="0"/>
      <p:regular r:id="rId63"/>
      <p:bold r:id="rId64"/>
      <p:italic r:id="rId65"/>
      <p:boldItalic r:id="rId66"/>
    </p:embeddedFont>
    <p:embeddedFont>
      <p:font typeface="#9Slide05 Fourth Medium" charset="0"/>
      <p:bold r:id="rId67"/>
    </p:embeddedFont>
    <p:embeddedFont>
      <p:font typeface="Calibri" pitchFamily="34" charset="0"/>
      <p:regular r:id="rId68"/>
      <p:bold r:id="rId69"/>
      <p:italic r:id="rId70"/>
      <p:boldItalic r:id="rId71"/>
    </p:embeddedFont>
    <p:embeddedFont>
      <p:font typeface="#9Slide05 Dinh Tran" charset="0"/>
      <p:regular r:id="rId72"/>
    </p:embeddedFont>
    <p:embeddedFont>
      <p:font typeface="#9Slide03 Jura SemiBold" charset="0"/>
      <p:bold r:id="rId73"/>
    </p:embeddedFont>
    <p:embeddedFont>
      <p:font typeface="#9Slide07 IcielKoni" charset="0"/>
      <p:bold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9F96"/>
    <a:srgbClr val="5140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636" autoAdjust="0"/>
  </p:normalViewPr>
  <p:slideViewPr>
    <p:cSldViewPr>
      <p:cViewPr>
        <p:scale>
          <a:sx n="40" d="100"/>
          <a:sy n="40" d="100"/>
        </p:scale>
        <p:origin x="-1704" y="-6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67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C313B-7B7B-4CCF-9038-6B91C8FD0025}"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C1057A8E-05A1-462F-A2E3-29D79D351A58}">
      <dgm:prSet phldrT="[Text]" custT="1"/>
      <dgm:spPr/>
      <dgm:t>
        <a:bodyPr/>
        <a:lstStyle/>
        <a:p>
          <a:pPr algn="just"/>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endParaRPr lang="en-US" sz="4400" dirty="0">
            <a:latin typeface="Times New Roman" panose="02020603050405020304" pitchFamily="18" charset="0"/>
            <a:cs typeface="Times New Roman" panose="02020603050405020304" pitchFamily="18" charset="0"/>
          </a:endParaRPr>
        </a:p>
      </dgm:t>
    </dgm:pt>
    <dgm:pt modelId="{CD813938-B655-4C1D-B063-8BABAA258A64}" type="par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6429C0E0-3C18-4AC4-A664-AD773484384D}" type="sib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16EF3D80-772A-4402-982D-CDB37A91491D}">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endParaRPr lang="en-US" sz="4400" dirty="0">
            <a:latin typeface="Times New Roman" panose="02020603050405020304" pitchFamily="18" charset="0"/>
            <a:cs typeface="Times New Roman" panose="02020603050405020304" pitchFamily="18" charset="0"/>
          </a:endParaRPr>
        </a:p>
      </dgm:t>
    </dgm:pt>
    <dgm:pt modelId="{B9CE3002-6B65-4F75-923C-64FAD969E82D}" type="par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9EF3CDC-27D1-4CFD-B7AA-D4D79E10D444}" type="sib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D371C0-0B2F-4885-ADFF-0B818B657B1A}">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do</a:t>
          </a:r>
        </a:p>
      </dgm:t>
    </dgm:pt>
    <dgm:pt modelId="{31548622-5A0E-4568-AB64-39151E5E436A}" type="par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45A1C61F-1441-4614-A0F6-CDAF43CABA4E}" type="sib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F2CA428F-85E5-43EB-9544-28A50F35711F}">
      <dgm:prSet phldrT="[Text]" custT="1"/>
      <dgm:spPr/>
      <dgm:t>
        <a:bodyPr/>
        <a:lstStyle/>
        <a:p>
          <a:pPr algn="just"/>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endParaRPr lang="en-US" sz="4400" dirty="0">
            <a:latin typeface="Times New Roman" panose="02020603050405020304" pitchFamily="18" charset="0"/>
            <a:cs typeface="Times New Roman" panose="02020603050405020304" pitchFamily="18" charset="0"/>
          </a:endParaRPr>
        </a:p>
      </dgm:t>
    </dgm:pt>
    <dgm:pt modelId="{1324C588-0A77-4554-A6C3-055CE0966FDB}" type="par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A16494AB-B92C-4173-BEDD-D4E12272837A}" type="sib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185F96-5F76-458D-8808-A881F136DDB0}" type="pres">
      <dgm:prSet presAssocID="{38FC313B-7B7B-4CCF-9038-6B91C8FD0025}" presName="Name0" presStyleCnt="0">
        <dgm:presLayoutVars>
          <dgm:dir/>
          <dgm:resizeHandles val="exact"/>
        </dgm:presLayoutVars>
      </dgm:prSet>
      <dgm:spPr/>
      <dgm:t>
        <a:bodyPr/>
        <a:lstStyle/>
        <a:p>
          <a:endParaRPr lang="en-US"/>
        </a:p>
      </dgm:t>
    </dgm:pt>
    <dgm:pt modelId="{10B7BDD4-8081-4F82-8153-64ED45DDFE67}" type="pres">
      <dgm:prSet presAssocID="{C1057A8E-05A1-462F-A2E3-29D79D351A58}" presName="composite" presStyleCnt="0"/>
      <dgm:spPr/>
    </dgm:pt>
    <dgm:pt modelId="{C15F6D43-8197-470B-A6E4-8268312AB533}" type="pres">
      <dgm:prSet presAssocID="{C1057A8E-05A1-462F-A2E3-29D79D351A58}" presName="rect1" presStyleLbl="trAlignAcc1" presStyleIdx="0" presStyleCnt="4">
        <dgm:presLayoutVars>
          <dgm:bulletEnabled val="1"/>
        </dgm:presLayoutVars>
      </dgm:prSet>
      <dgm:spPr/>
      <dgm:t>
        <a:bodyPr/>
        <a:lstStyle/>
        <a:p>
          <a:endParaRPr lang="en-US"/>
        </a:p>
      </dgm:t>
    </dgm:pt>
    <dgm:pt modelId="{97BEA3DC-DE61-48CD-9C96-4741559B5F24}" type="pres">
      <dgm:prSet presAssocID="{C1057A8E-05A1-462F-A2E3-29D79D351A58}" presName="rect2" presStyleLbl="fgImgPlace1" presStyleIdx="0" presStyleCnt="4"/>
      <dgm:spPr/>
    </dgm:pt>
    <dgm:pt modelId="{8F6C2622-21E6-4644-B546-6FA30B914AA1}" type="pres">
      <dgm:prSet presAssocID="{6429C0E0-3C18-4AC4-A664-AD773484384D}" presName="sibTrans" presStyleCnt="0"/>
      <dgm:spPr/>
    </dgm:pt>
    <dgm:pt modelId="{F2076EDA-F042-4B0C-9149-65929B100393}" type="pres">
      <dgm:prSet presAssocID="{16EF3D80-772A-4402-982D-CDB37A91491D}" presName="composite" presStyleCnt="0"/>
      <dgm:spPr/>
    </dgm:pt>
    <dgm:pt modelId="{CCC1FA15-D3DC-4174-B0AC-B9663C0AEC4D}" type="pres">
      <dgm:prSet presAssocID="{16EF3D80-772A-4402-982D-CDB37A91491D}" presName="rect1" presStyleLbl="trAlignAcc1" presStyleIdx="1" presStyleCnt="4">
        <dgm:presLayoutVars>
          <dgm:bulletEnabled val="1"/>
        </dgm:presLayoutVars>
      </dgm:prSet>
      <dgm:spPr/>
      <dgm:t>
        <a:bodyPr/>
        <a:lstStyle/>
        <a:p>
          <a:endParaRPr lang="en-US"/>
        </a:p>
      </dgm:t>
    </dgm:pt>
    <dgm:pt modelId="{CE100147-CBE4-405D-A183-BF42F7D92E1C}" type="pres">
      <dgm:prSet presAssocID="{16EF3D80-772A-4402-982D-CDB37A91491D}" presName="rect2" presStyleLbl="fgImgPlace1" presStyleIdx="1" presStyleCnt="4"/>
      <dgm:spPr/>
    </dgm:pt>
    <dgm:pt modelId="{356B7848-8467-4806-BD5B-A8059CD9BA13}" type="pres">
      <dgm:prSet presAssocID="{89EF3CDC-27D1-4CFD-B7AA-D4D79E10D444}" presName="sibTrans" presStyleCnt="0"/>
      <dgm:spPr/>
    </dgm:pt>
    <dgm:pt modelId="{36B8F922-C758-4426-AFE8-895E545EED22}" type="pres">
      <dgm:prSet presAssocID="{8DD371C0-0B2F-4885-ADFF-0B818B657B1A}" presName="composite" presStyleCnt="0"/>
      <dgm:spPr/>
    </dgm:pt>
    <dgm:pt modelId="{AFBC07B8-4056-4709-A2D7-573A6E96A025}" type="pres">
      <dgm:prSet presAssocID="{8DD371C0-0B2F-4885-ADFF-0B818B657B1A}" presName="rect1" presStyleLbl="trAlignAcc1" presStyleIdx="2" presStyleCnt="4">
        <dgm:presLayoutVars>
          <dgm:bulletEnabled val="1"/>
        </dgm:presLayoutVars>
      </dgm:prSet>
      <dgm:spPr/>
      <dgm:t>
        <a:bodyPr/>
        <a:lstStyle/>
        <a:p>
          <a:endParaRPr lang="en-US"/>
        </a:p>
      </dgm:t>
    </dgm:pt>
    <dgm:pt modelId="{9930FA4F-8C8C-4E10-91B1-2CDD6E2CF29C}" type="pres">
      <dgm:prSet presAssocID="{8DD371C0-0B2F-4885-ADFF-0B818B657B1A}" presName="rect2" presStyleLbl="fgImgPlace1" presStyleIdx="2" presStyleCnt="4"/>
      <dgm:spPr/>
    </dgm:pt>
    <dgm:pt modelId="{D2E0F9CE-32BB-4311-B0E6-66D9D4B98584}" type="pres">
      <dgm:prSet presAssocID="{45A1C61F-1441-4614-A0F6-CDAF43CABA4E}" presName="sibTrans" presStyleCnt="0"/>
      <dgm:spPr/>
    </dgm:pt>
    <dgm:pt modelId="{49432401-3D97-4D29-B216-81398E3399F4}" type="pres">
      <dgm:prSet presAssocID="{F2CA428F-85E5-43EB-9544-28A50F35711F}" presName="composite" presStyleCnt="0"/>
      <dgm:spPr/>
    </dgm:pt>
    <dgm:pt modelId="{ACBEF3C7-91A5-4F1A-A112-6741D647CED6}" type="pres">
      <dgm:prSet presAssocID="{F2CA428F-85E5-43EB-9544-28A50F35711F}" presName="rect1" presStyleLbl="trAlignAcc1" presStyleIdx="3" presStyleCnt="4">
        <dgm:presLayoutVars>
          <dgm:bulletEnabled val="1"/>
        </dgm:presLayoutVars>
      </dgm:prSet>
      <dgm:spPr/>
      <dgm:t>
        <a:bodyPr/>
        <a:lstStyle/>
        <a:p>
          <a:endParaRPr lang="en-US"/>
        </a:p>
      </dgm:t>
    </dgm:pt>
    <dgm:pt modelId="{81C5DF66-1ADA-4815-A6BC-3983CD58CBCE}" type="pres">
      <dgm:prSet presAssocID="{F2CA428F-85E5-43EB-9544-28A50F35711F}" presName="rect2" presStyleLbl="fgImgPlace1" presStyleIdx="3" presStyleCnt="4"/>
      <dgm:spPr/>
    </dgm:pt>
  </dgm:ptLst>
  <dgm:cxnLst>
    <dgm:cxn modelId="{0CA3B872-AB05-499B-93B8-D880E0C2490D}" srcId="{38FC313B-7B7B-4CCF-9038-6B91C8FD0025}" destId="{C1057A8E-05A1-462F-A2E3-29D79D351A58}" srcOrd="0" destOrd="0" parTransId="{CD813938-B655-4C1D-B063-8BABAA258A64}" sibTransId="{6429C0E0-3C18-4AC4-A664-AD773484384D}"/>
    <dgm:cxn modelId="{EB989E59-00C9-41E4-A051-4B4FFE8BEEAE}" type="presOf" srcId="{16EF3D80-772A-4402-982D-CDB37A91491D}" destId="{CCC1FA15-D3DC-4174-B0AC-B9663C0AEC4D}" srcOrd="0" destOrd="0" presId="urn:microsoft.com/office/officeart/2008/layout/PictureStrips"/>
    <dgm:cxn modelId="{50B6B2E9-42B4-438C-A84E-B2B6E350B172}" type="presOf" srcId="{F2CA428F-85E5-43EB-9544-28A50F35711F}" destId="{ACBEF3C7-91A5-4F1A-A112-6741D647CED6}" srcOrd="0" destOrd="0" presId="urn:microsoft.com/office/officeart/2008/layout/PictureStrips"/>
    <dgm:cxn modelId="{2A5FFFB7-4B80-4BD2-8E02-64F520758D0C}" type="presOf" srcId="{8DD371C0-0B2F-4885-ADFF-0B818B657B1A}" destId="{AFBC07B8-4056-4709-A2D7-573A6E96A025}" srcOrd="0" destOrd="0" presId="urn:microsoft.com/office/officeart/2008/layout/PictureStrips"/>
    <dgm:cxn modelId="{FA032BFB-FC5A-462F-94C6-A117B6CF83FD}" srcId="{38FC313B-7B7B-4CCF-9038-6B91C8FD0025}" destId="{8DD371C0-0B2F-4885-ADFF-0B818B657B1A}" srcOrd="2" destOrd="0" parTransId="{31548622-5A0E-4568-AB64-39151E5E436A}" sibTransId="{45A1C61F-1441-4614-A0F6-CDAF43CABA4E}"/>
    <dgm:cxn modelId="{AFB0FB3F-6A4D-4B32-A407-F49787B6BD45}" type="presOf" srcId="{C1057A8E-05A1-462F-A2E3-29D79D351A58}" destId="{C15F6D43-8197-470B-A6E4-8268312AB533}" srcOrd="0" destOrd="0" presId="urn:microsoft.com/office/officeart/2008/layout/PictureStrips"/>
    <dgm:cxn modelId="{45DD9958-D917-443C-8AE3-C02024AD0C42}" srcId="{38FC313B-7B7B-4CCF-9038-6B91C8FD0025}" destId="{F2CA428F-85E5-43EB-9544-28A50F35711F}" srcOrd="3" destOrd="0" parTransId="{1324C588-0A77-4554-A6C3-055CE0966FDB}" sibTransId="{A16494AB-B92C-4173-BEDD-D4E12272837A}"/>
    <dgm:cxn modelId="{4534E86B-5FB9-41FA-B71D-11020868076C}" srcId="{38FC313B-7B7B-4CCF-9038-6B91C8FD0025}" destId="{16EF3D80-772A-4402-982D-CDB37A91491D}" srcOrd="1" destOrd="0" parTransId="{B9CE3002-6B65-4F75-923C-64FAD969E82D}" sibTransId="{89EF3CDC-27D1-4CFD-B7AA-D4D79E10D444}"/>
    <dgm:cxn modelId="{109A4FE1-0D1F-45AA-8ADD-79C2BF857C80}" type="presOf" srcId="{38FC313B-7B7B-4CCF-9038-6B91C8FD0025}" destId="{8D185F96-5F76-458D-8808-A881F136DDB0}" srcOrd="0" destOrd="0" presId="urn:microsoft.com/office/officeart/2008/layout/PictureStrips"/>
    <dgm:cxn modelId="{853E6D80-3307-4B27-AA6B-FAC257950A7C}" type="presParOf" srcId="{8D185F96-5F76-458D-8808-A881F136DDB0}" destId="{10B7BDD4-8081-4F82-8153-64ED45DDFE67}" srcOrd="0" destOrd="0" presId="urn:microsoft.com/office/officeart/2008/layout/PictureStrips"/>
    <dgm:cxn modelId="{27D2379A-8D12-4079-B731-E16AF6A072D4}" type="presParOf" srcId="{10B7BDD4-8081-4F82-8153-64ED45DDFE67}" destId="{C15F6D43-8197-470B-A6E4-8268312AB533}" srcOrd="0" destOrd="0" presId="urn:microsoft.com/office/officeart/2008/layout/PictureStrips"/>
    <dgm:cxn modelId="{90DAC3AF-2061-42D1-ADB5-746078D4B78E}" type="presParOf" srcId="{10B7BDD4-8081-4F82-8153-64ED45DDFE67}" destId="{97BEA3DC-DE61-48CD-9C96-4741559B5F24}" srcOrd="1" destOrd="0" presId="urn:microsoft.com/office/officeart/2008/layout/PictureStrips"/>
    <dgm:cxn modelId="{18A55E7E-D358-4232-AA94-94E72748486F}" type="presParOf" srcId="{8D185F96-5F76-458D-8808-A881F136DDB0}" destId="{8F6C2622-21E6-4644-B546-6FA30B914AA1}" srcOrd="1" destOrd="0" presId="urn:microsoft.com/office/officeart/2008/layout/PictureStrips"/>
    <dgm:cxn modelId="{ED388EF9-2CAC-406C-B878-311F8F57D6BF}" type="presParOf" srcId="{8D185F96-5F76-458D-8808-A881F136DDB0}" destId="{F2076EDA-F042-4B0C-9149-65929B100393}" srcOrd="2" destOrd="0" presId="urn:microsoft.com/office/officeart/2008/layout/PictureStrips"/>
    <dgm:cxn modelId="{958408E1-AA71-41F5-B827-828B08B1EAE6}" type="presParOf" srcId="{F2076EDA-F042-4B0C-9149-65929B100393}" destId="{CCC1FA15-D3DC-4174-B0AC-B9663C0AEC4D}" srcOrd="0" destOrd="0" presId="urn:microsoft.com/office/officeart/2008/layout/PictureStrips"/>
    <dgm:cxn modelId="{78836373-C7D2-40DF-B0CF-8DA5AECFD662}" type="presParOf" srcId="{F2076EDA-F042-4B0C-9149-65929B100393}" destId="{CE100147-CBE4-405D-A183-BF42F7D92E1C}" srcOrd="1" destOrd="0" presId="urn:microsoft.com/office/officeart/2008/layout/PictureStrips"/>
    <dgm:cxn modelId="{77898BB8-E1B2-4DE1-A8FF-9175BF7D14E8}" type="presParOf" srcId="{8D185F96-5F76-458D-8808-A881F136DDB0}" destId="{356B7848-8467-4806-BD5B-A8059CD9BA13}" srcOrd="3" destOrd="0" presId="urn:microsoft.com/office/officeart/2008/layout/PictureStrips"/>
    <dgm:cxn modelId="{8C78DF24-DDDC-42C2-87DE-340056F60069}" type="presParOf" srcId="{8D185F96-5F76-458D-8808-A881F136DDB0}" destId="{36B8F922-C758-4426-AFE8-895E545EED22}" srcOrd="4" destOrd="0" presId="urn:microsoft.com/office/officeart/2008/layout/PictureStrips"/>
    <dgm:cxn modelId="{50BDAA00-5A9C-4851-8A83-794342C930B3}" type="presParOf" srcId="{36B8F922-C758-4426-AFE8-895E545EED22}" destId="{AFBC07B8-4056-4709-A2D7-573A6E96A025}" srcOrd="0" destOrd="0" presId="urn:microsoft.com/office/officeart/2008/layout/PictureStrips"/>
    <dgm:cxn modelId="{BD74148D-EB0A-4263-A26A-70D98287424D}" type="presParOf" srcId="{36B8F922-C758-4426-AFE8-895E545EED22}" destId="{9930FA4F-8C8C-4E10-91B1-2CDD6E2CF29C}" srcOrd="1" destOrd="0" presId="urn:microsoft.com/office/officeart/2008/layout/PictureStrips"/>
    <dgm:cxn modelId="{B4D700E3-24F5-4F07-ACF0-1197A2948D9B}" type="presParOf" srcId="{8D185F96-5F76-458D-8808-A881F136DDB0}" destId="{D2E0F9CE-32BB-4311-B0E6-66D9D4B98584}" srcOrd="5" destOrd="0" presId="urn:microsoft.com/office/officeart/2008/layout/PictureStrips"/>
    <dgm:cxn modelId="{DAD56245-40F4-4484-A5A0-72FBF193EB5B}" type="presParOf" srcId="{8D185F96-5F76-458D-8808-A881F136DDB0}" destId="{49432401-3D97-4D29-B216-81398E3399F4}" srcOrd="6" destOrd="0" presId="urn:microsoft.com/office/officeart/2008/layout/PictureStrips"/>
    <dgm:cxn modelId="{174B6C6B-6523-4513-9DF6-7BB6AAC7B536}" type="presParOf" srcId="{49432401-3D97-4D29-B216-81398E3399F4}" destId="{ACBEF3C7-91A5-4F1A-A112-6741D647CED6}" srcOrd="0" destOrd="0" presId="urn:microsoft.com/office/officeart/2008/layout/PictureStrips"/>
    <dgm:cxn modelId="{CDC14F5B-B004-49F3-8869-9F0EF2F25B00}" type="presParOf" srcId="{49432401-3D97-4D29-B216-81398E3399F4}" destId="{81C5DF66-1ADA-4815-A6BC-3983CD58CBC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721D8-4CF7-4706-8623-1F5D9823C37F}"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FFD3F-9725-4C26-B78F-75518D3C32D7}" type="slidenum">
              <a:rPr lang="en-US" smtClean="0"/>
              <a:t>‹#›</a:t>
            </a:fld>
            <a:endParaRPr lang="en-US"/>
          </a:p>
        </p:txBody>
      </p:sp>
    </p:spTree>
    <p:extLst>
      <p:ext uri="{BB962C8B-B14F-4D97-AF65-F5344CB8AC3E}">
        <p14:creationId xmlns:p14="http://schemas.microsoft.com/office/powerpoint/2010/main" val="20663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buddhistart.vn/vuot-vu-mo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333333"/>
                </a:solidFill>
                <a:effectLst/>
                <a:latin typeface="times new roman" panose="02020603050405020304" pitchFamily="18" charset="0"/>
              </a:rPr>
              <a:t>Nụ cười mang nhiều ẩn ý khác nhau tùy vào từng thời điểm và bối cảnh. Hàng trăm khán giả bật cười vì sự hài hước, hóm hỉnh của một danh hài. Người mẹ nở nụ cười mãn nguyện đầy hạnh phúc khi thấy đứa con mình chào đời. Cụ bà bán hàng rong cười vui mừng khi đã bán hết hàng trong ngày. Vị bác sĩ cười nhẹ nhõm vì đã cứu chữa bệnh nhân qua khỏi cơn nguy kịch... Có vô số lý do để con người có thể nở nụ cười, do đó, một nụ cười luôn mang trong mình vô vàn ý nghĩa. Chúng ta có thể cười vì hạnh phúc, vì mãn nguyện, chúng ta có thể cười để làm quen với người lạ hoặc đơn giản chỉ cười gượng vì phép lịch sự xã giao. Dù với bất kỳ lý do nào, thì nụ cười vẫn là một loại vũ khí lợi hại để chiếm lấy cảm tình từ người khác và là chiếc chìa khóa thần kỳ mở cửa những trái tim xa lạ.</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Bên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đó</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nụ</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cười</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còn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được</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bật</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ra</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từ</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những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phản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ứng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lành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mạnh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của</a:t>
            </a:r>
            <a:r>
              <a:rPr lang="en-US" b="0" i="1" dirty="0">
                <a:solidFill>
                  <a:srgbClr val="333333"/>
                </a:solidFill>
                <a:effectLst/>
                <a:latin typeface="times new roman" panose="02020603050405020304" pitchFamily="18" charset="0"/>
              </a:rPr>
              <a:t> con </a:t>
            </a:r>
            <a:r>
              <a:rPr lang="en-US" b="0" i="1" dirty="0" err="1">
                <a:solidFill>
                  <a:srgbClr val="333333"/>
                </a:solidFill>
                <a:effectLst/>
                <a:latin typeface="times new roman" panose="02020603050405020304" pitchFamily="18" charset="0"/>
              </a:rPr>
              <a:t>người</a:t>
            </a:r>
            <a:r>
              <a:rPr lang="en-US" b="0" i="1" dirty="0">
                <a:solidFill>
                  <a:srgbClr val="333333"/>
                </a:solidFill>
                <a:effectLst/>
                <a:latin typeface="times new roman" panose="02020603050405020304" pitchFamily="18" charset="0"/>
              </a:rPr>
              <a:t> </a:t>
            </a:r>
            <a:r>
              <a:rPr lang="vi-VN" b="0" i="1" dirty="0">
                <a:solidFill>
                  <a:srgbClr val="333333"/>
                </a:solidFill>
                <a:effectLst/>
                <a:latin typeface="Roboto" panose="02000000000000000000" pitchFamily="2" charset="0"/>
              </a:rPr>
              <a:t>nhằm giễu cợt, mỉa mai, châm biếm, đả kích những cái chưa hay, chưa đẹp hoặc cái tiêu cực, xấu xa nhưng mục đích cao nhất của nó là hướng tới cuộc sống tốt đẹp hơn</a:t>
            </a:r>
            <a:r>
              <a:rPr lang="en-US" b="0" i="1"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Tiếng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cười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đó</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được</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thể</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hiện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như</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thế</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nào</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trong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thơ</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Cùng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đến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với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chủ</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điểm</a:t>
            </a:r>
            <a:r>
              <a:rPr lang="en-US" b="0" i="0" dirty="0">
                <a:solidFill>
                  <a:srgbClr val="333333"/>
                </a:solidFill>
                <a:effectLst/>
                <a:latin typeface="Roboto" panose="02000000000000000000" pitchFamily="2" charset="0"/>
              </a:rPr>
              <a:t> 4.</a:t>
            </a:r>
            <a:endParaRPr lang="en-US" i="1" dirty="0"/>
          </a:p>
        </p:txBody>
      </p:sp>
      <p:sp>
        <p:nvSpPr>
          <p:cNvPr id="4" name="Slide Number Placeholder 3"/>
          <p:cNvSpPr>
            <a:spLocks noGrp="1"/>
          </p:cNvSpPr>
          <p:nvPr>
            <p:ph type="sldNum" sz="quarter" idx="5"/>
          </p:nvPr>
        </p:nvSpPr>
        <p:spPr/>
        <p:txBody>
          <a:bodyPr/>
          <a:lstStyle/>
          <a:p>
            <a:fld id="{778FFD3F-9725-4C26-B78F-75518D3C32D7}" type="slidenum">
              <a:rPr lang="en-US" smtClean="0"/>
              <a:t>1</a:t>
            </a:fld>
            <a:endParaRPr lang="en-US"/>
          </a:p>
        </p:txBody>
      </p:sp>
    </p:spTree>
    <p:extLst>
      <p:ext uri="{BB962C8B-B14F-4D97-AF65-F5344CB8AC3E}">
        <p14:creationId xmlns:p14="http://schemas.microsoft.com/office/powerpoint/2010/main" val="175963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endParaRPr lang="en-US" dirty="0"/>
          </a:p>
          <a:p>
            <a:pPr algn="l"/>
            <a:r>
              <a:rPr lang="vi-VN" b="0" i="0" dirty="0">
                <a:solidFill>
                  <a:srgbClr val="111111"/>
                </a:solidFill>
                <a:effectLst/>
                <a:latin typeface="Times New Roman" panose="02020603050405020304" pitchFamily="18" charset="0"/>
              </a:rPr>
              <a:t>Bài thơ này được viết trong một thời điểm vợ chồng ông Tú đang gặp nhiều khó khăn, túng bấn. Ông Tú thích rượu. Nhưng buổi sáng hôm ấy các chai, nậm trong nhà ông không còn một giọt rượu nào. Người ông bần thần, chân tay rời rạc như đồ giả khiến ông không sao cầm bút viết nổi một chữ. Ông cứ đứng lên ngồi xuống, ra ra vào vào ngóng vợ, y như trẻ con ngóng mẹ.</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Bà Tú cắp thúng từ chợ Rồng về đến cửa, ông Tú đã ra đón, gãi đầu gãi tai, nói: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Tôi mong bà phỏng cả mắt, bà có thấy sốt ruột nóng gan không?</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Có chuyện gì vậy ông? - Bà Tú ngạc nhiên hỏi.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Hôm nay tôi có nhu cầu uống với bà mấy chén rượu, tạo cảm hứng viết một bài thơ tặng bà. Tôi vừa tìm ra tứ...</a:t>
            </a:r>
            <a:endParaRPr lang="vi-VN" b="0" i="0" dirty="0">
              <a:solidFill>
                <a:srgbClr val="111111"/>
              </a:solidFill>
              <a:effectLst/>
              <a:latin typeface="Arial" panose="020B0604020202020204" pitchFamily="34" charset="0"/>
            </a:endParaRPr>
          </a:p>
          <a:p>
            <a:r>
              <a:rPr lang="en-US" dirty="0" err="1"/>
              <a:t>Đọc</a:t>
            </a:r>
            <a:r>
              <a:rPr lang="en-US" dirty="0"/>
              <a:t> </a:t>
            </a:r>
            <a:r>
              <a:rPr lang="en-US" dirty="0" err="1"/>
              <a:t>thêm</a:t>
            </a:r>
            <a:r>
              <a:rPr lang="en-US" dirty="0"/>
              <a:t>: https://cand.com.vn/Tu-lieu-van-hoa/Nom-na-kieu-ong-Tu-Thanh-Nam-i328020/</a:t>
            </a:r>
          </a:p>
        </p:txBody>
      </p:sp>
      <p:sp>
        <p:nvSpPr>
          <p:cNvPr id="4" name="Slide Number Placeholder 3"/>
          <p:cNvSpPr>
            <a:spLocks noGrp="1"/>
          </p:cNvSpPr>
          <p:nvPr>
            <p:ph type="sldNum" sz="quarter" idx="5"/>
          </p:nvPr>
        </p:nvSpPr>
        <p:spPr/>
        <p:txBody>
          <a:bodyPr/>
          <a:lstStyle/>
          <a:p>
            <a:fld id="{778FFD3F-9725-4C26-B78F-75518D3C32D7}" type="slidenum">
              <a:rPr lang="en-US" smtClean="0"/>
              <a:t>10</a:t>
            </a:fld>
            <a:endParaRPr lang="en-US"/>
          </a:p>
        </p:txBody>
      </p:sp>
    </p:spTree>
    <p:extLst>
      <p:ext uri="{BB962C8B-B14F-4D97-AF65-F5344CB8AC3E}">
        <p14:creationId xmlns:p14="http://schemas.microsoft.com/office/powerpoint/2010/main" val="1859051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dirty="0"/>
              <a:t> ý </a:t>
            </a:r>
            <a:r>
              <a:rPr lang="en-US" dirty="0" err="1"/>
              <a:t>thêm</a:t>
            </a:r>
            <a:r>
              <a:rPr lang="en-US" dirty="0"/>
              <a:t> </a:t>
            </a:r>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3362291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dirty="0"/>
              <a:t>Đây là bài thơ làm theo vần đã được quy định trước, để xướng hoạ với nhau. Căn cứ theo nội dung bài thơ, có ý kiến cho rằng tác giả làm bài này khi vua Hàm Nghi xuất bôn, các quan lại ngơ ngác như gái không chồng, muốn tâm sự mà e tai mắt của Pháp, bèn truyền miệng nhau một đầu đề thơ hạn vần “không chồng trông bông lông”.</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416836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b="0" i="0" dirty="0">
                <a:solidFill>
                  <a:srgbClr val="343A40"/>
                </a:solidFill>
                <a:effectLst/>
                <a:latin typeface="NotoSerif"/>
              </a:rPr>
              <a:t>Tú Mỡ vạch trần chiêu bài “Khai hóa” giả hiệu, chính sách áp bức, bóc lột tàn nhẫn, lừa phỉnh của thực dân Pháp, điểm mặt các tên Công sứ Bắc Ninh, Đốc lý Hà Nội, phơi bày bộ mặt thật của những nghị gật ở Viện Dân biểu trong những bài </a:t>
            </a:r>
            <a:r>
              <a:rPr lang="vi-VN" b="0" i="1" dirty="0">
                <a:solidFill>
                  <a:srgbClr val="343A40"/>
                </a:solidFill>
                <a:effectLst/>
                <a:latin typeface="NotoSerif"/>
              </a:rPr>
              <a:t>Dân ngu phú, Đóng thuế thân, Thuế đàn bà góa, Sòng bạc công khai, Văn tế bảo hộ, Đi lọng, Khuyên các ông quan lớn, </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13</a:t>
            </a:fld>
            <a:endParaRPr lang="en-US"/>
          </a:p>
        </p:txBody>
      </p:sp>
    </p:spTree>
    <p:extLst>
      <p:ext uri="{BB962C8B-B14F-4D97-AF65-F5344CB8AC3E}">
        <p14:creationId xmlns:p14="http://schemas.microsoft.com/office/powerpoint/2010/main" val="3876539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Khởi</a:t>
            </a:r>
            <a:r>
              <a:rPr lang="en-US" dirty="0"/>
              <a:t> </a:t>
            </a:r>
            <a:r>
              <a:rPr lang="en-US" dirty="0" err="1"/>
              <a:t>động</a:t>
            </a:r>
            <a:r>
              <a:rPr lang="en-US" dirty="0"/>
              <a:t> </a:t>
            </a:r>
            <a:r>
              <a:rPr lang="en-US" dirty="0" err="1"/>
              <a:t>văn</a:t>
            </a:r>
            <a:r>
              <a:rPr lang="en-US" dirty="0"/>
              <a:t> </a:t>
            </a:r>
            <a:r>
              <a:rPr lang="en-US" dirty="0" err="1"/>
              <a:t>bản</a:t>
            </a:r>
            <a:r>
              <a:rPr lang="en-US" dirty="0"/>
              <a:t> 1</a:t>
            </a:r>
          </a:p>
          <a:p>
            <a:endParaRPr lang="en-US" dirty="0"/>
          </a:p>
          <a:p>
            <a:r>
              <a:rPr lang="vi-VN" b="0" i="0" dirty="0">
                <a:solidFill>
                  <a:srgbClr val="000000"/>
                </a:solidFill>
                <a:effectLst/>
                <a:latin typeface="OpenSans"/>
              </a:rPr>
              <a:t>Nhà nước phong kiến xưa tổ chức các kỳ thi cho sĩ tử tham gia nhằm tìm ra người tài giỏi để phục vụ cho triều đình và giúp ích cho đất nước.</a:t>
            </a:r>
            <a:endParaRPr lang="en-US" b="0" i="0" dirty="0">
              <a:solidFill>
                <a:srgbClr val="000000"/>
              </a:solidFill>
              <a:effectLst/>
              <a:latin typeface="OpenSans"/>
            </a:endParaRPr>
          </a:p>
          <a:p>
            <a:r>
              <a:rPr lang="vi-VN" b="0" i="0" dirty="0">
                <a:solidFill>
                  <a:srgbClr val="000000"/>
                </a:solidFill>
                <a:effectLst/>
                <a:latin typeface="OpenSans"/>
              </a:rPr>
              <a:t>Mục đích của lễ xướng danh là tôn vinh, khen ngợi những người thi đỗ được đề tên trên bảng vàng.</a:t>
            </a:r>
            <a:br>
              <a:rPr lang="vi-VN" b="0" i="0" dirty="0">
                <a:solidFill>
                  <a:srgbClr val="000000"/>
                </a:solidFill>
                <a:effectLst/>
                <a:latin typeface="OpenSans"/>
              </a:rPr>
            </a:br>
            <a:r>
              <a:rPr lang="vi-VN" b="0" i="0" dirty="0">
                <a:solidFill>
                  <a:srgbClr val="000000"/>
                </a:solidFill>
                <a:effectLst/>
                <a:latin typeface="OpenSans"/>
              </a:rPr>
              <a:t/>
            </a:r>
            <a:br>
              <a:rPr lang="vi-VN" b="0" i="0" dirty="0">
                <a:solidFill>
                  <a:srgbClr val="000000"/>
                </a:solidFill>
                <a:effectLst/>
                <a:latin typeface="OpenSans"/>
              </a:rPr>
            </a:br>
            <a:r>
              <a:rPr lang="vi-VN" b="0" i="0" dirty="0">
                <a:solidFill>
                  <a:srgbClr val="000000"/>
                </a:solidFill>
                <a:effectLst/>
                <a:latin typeface="OpenSans"/>
              </a:rPr>
              <a:t>Trần Tế Xương cay nhất là chuyện thi cử. Tài giỏi như ông mà phải đến lần thi thứ tám mới đậu vét được cái tú tài. Mà Tú tài thời đó thì được tiếng là “ông Tú” nhưng chỉ được “làm quan tại gia”, “ăn lương vợ”. Nhưng không được thênh thênh trên đường hoạn lộ chưa hẳn đã là rủi, thì ông Tú Xương làm thơ, làm thi sĩ, thành thi hào! Bài thơ “Lễ xướng danh khoa thi Đinh Dậu” là một đòn trời giáng của Tú Xương vào chế độ thi cử mạt vận, hổ lốn, ô nhục của thời thực dân mới đặt chân cai trị đất nước ta</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14</a:t>
            </a:fld>
            <a:endParaRPr lang="en-US"/>
          </a:p>
        </p:txBody>
      </p:sp>
    </p:spTree>
    <p:extLst>
      <p:ext uri="{BB962C8B-B14F-4D97-AF65-F5344CB8AC3E}">
        <p14:creationId xmlns:p14="http://schemas.microsoft.com/office/powerpoint/2010/main" val="370191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15</a:t>
            </a:fld>
            <a:endParaRPr lang="en-US"/>
          </a:p>
        </p:txBody>
      </p:sp>
    </p:spTree>
    <p:extLst>
      <p:ext uri="{BB962C8B-B14F-4D97-AF65-F5344CB8AC3E}">
        <p14:creationId xmlns:p14="http://schemas.microsoft.com/office/powerpoint/2010/main" val="1957188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16</a:t>
            </a:fld>
            <a:endParaRPr lang="en-US"/>
          </a:p>
        </p:txBody>
      </p:sp>
    </p:spTree>
    <p:extLst>
      <p:ext uri="{BB962C8B-B14F-4D97-AF65-F5344CB8AC3E}">
        <p14:creationId xmlns:p14="http://schemas.microsoft.com/office/powerpoint/2010/main" val="36228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17</a:t>
            </a:fld>
            <a:endParaRPr lang="en-US"/>
          </a:p>
        </p:txBody>
      </p:sp>
    </p:spTree>
    <p:extLst>
      <p:ext uri="{BB962C8B-B14F-4D97-AF65-F5344CB8AC3E}">
        <p14:creationId xmlns:p14="http://schemas.microsoft.com/office/powerpoint/2010/main" val="183144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18</a:t>
            </a:fld>
            <a:endParaRPr lang="en-US"/>
          </a:p>
        </p:txBody>
      </p:sp>
    </p:spTree>
    <p:extLst>
      <p:ext uri="{BB962C8B-B14F-4D97-AF65-F5344CB8AC3E}">
        <p14:creationId xmlns:p14="http://schemas.microsoft.com/office/powerpoint/2010/main" val="102316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Tp</a:t>
            </a:r>
            <a:r>
              <a:rPr lang="en-US" dirty="0"/>
              <a:t>: </a:t>
            </a:r>
            <a:r>
              <a:rPr lang="en-US" dirty="0" err="1"/>
              <a:t>xuất</a:t>
            </a:r>
            <a:r>
              <a:rPr lang="en-US" dirty="0"/>
              <a:t> </a:t>
            </a:r>
            <a:r>
              <a:rPr lang="en-US" dirty="0" err="1"/>
              <a:t>xứ</a:t>
            </a:r>
            <a:r>
              <a:rPr lang="en-US" dirty="0"/>
              <a:t>, </a:t>
            </a:r>
            <a:r>
              <a:rPr lang="en-US" dirty="0" err="1"/>
              <a:t>thể</a:t>
            </a:r>
            <a:r>
              <a:rPr lang="en-US" dirty="0"/>
              <a:t> </a:t>
            </a:r>
            <a:r>
              <a:rPr lang="en-US" dirty="0" err="1"/>
              <a:t>thơ</a:t>
            </a:r>
            <a:r>
              <a:rPr lang="en-US" dirty="0"/>
              <a:t>, </a:t>
            </a:r>
            <a:r>
              <a:rPr lang="en-US" dirty="0" err="1"/>
              <a:t>bố</a:t>
            </a:r>
            <a:r>
              <a:rPr lang="en-US" dirty="0"/>
              <a:t> </a:t>
            </a:r>
            <a:r>
              <a:rPr lang="en-US" dirty="0" err="1"/>
              <a:t>cục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19</a:t>
            </a:fld>
            <a:endParaRPr lang="en-US"/>
          </a:p>
        </p:txBody>
      </p:sp>
    </p:spTree>
    <p:extLst>
      <p:ext uri="{BB962C8B-B14F-4D97-AF65-F5344CB8AC3E}">
        <p14:creationId xmlns:p14="http://schemas.microsoft.com/office/powerpoint/2010/main" val="363054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a:t>
            </a:fld>
            <a:endParaRPr lang="en-US"/>
          </a:p>
        </p:txBody>
      </p:sp>
    </p:spTree>
    <p:extLst>
      <p:ext uri="{BB962C8B-B14F-4D97-AF65-F5344CB8AC3E}">
        <p14:creationId xmlns:p14="http://schemas.microsoft.com/office/powerpoint/2010/main" val="1387072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đoạn</a:t>
            </a:r>
            <a:r>
              <a:rPr lang="en-GB" b="0" i="0" spc="10" dirty="0">
                <a:solidFill>
                  <a:srgbClr val="242A2E"/>
                </a:solidFill>
                <a:effectLst/>
                <a:latin typeface="Roboto" panose="02000000000000000000" pitchFamily="2" charset="0"/>
              </a:rPr>
              <a:t> bi </a:t>
            </a:r>
            <a:r>
              <a:rPr lang="en-GB" b="0" i="0" spc="10" dirty="0" err="1">
                <a:solidFill>
                  <a:srgbClr val="242A2E"/>
                </a:solidFill>
                <a:effectLst/>
                <a:latin typeface="Roboto" panose="02000000000000000000" pitchFamily="2" charset="0"/>
              </a:rPr>
              <a:t>phẫn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yêu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1873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đánh</a:t>
            </a:r>
            <a:r>
              <a:rPr lang="en-GB" b="0" i="0" spc="10" dirty="0">
                <a:solidFill>
                  <a:srgbClr val="242A2E"/>
                </a:solidFill>
                <a:effectLst/>
                <a:latin typeface="Roboto" panose="02000000000000000000" pitchFamily="2" charset="0"/>
              </a:rPr>
              <a:t> Hà </a:t>
            </a:r>
            <a:r>
              <a:rPr lang="en-GB" b="0" i="0" spc="10" dirty="0" err="1">
                <a:solidFill>
                  <a:srgbClr val="242A2E"/>
                </a:solidFill>
                <a:effectLst/>
                <a:latin typeface="Roboto" panose="02000000000000000000" pitchFamily="2" charset="0"/>
              </a:rPr>
              <a:t>Nội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công</a:t>
            </a:r>
            <a:r>
              <a:rPr lang="en-GB" b="0" i="0" spc="10" dirty="0">
                <a:solidFill>
                  <a:srgbClr val="242A2E"/>
                </a:solidFill>
                <a:effectLst/>
                <a:latin typeface="Roboto" panose="02000000000000000000" pitchFamily="2" charset="0"/>
              </a:rPr>
              <a:t> Nam </a:t>
            </a:r>
            <a:r>
              <a:rPr lang="en-GB" b="0" i="0" spc="10" dirty="0" err="1">
                <a:solidFill>
                  <a:srgbClr val="242A2E"/>
                </a:solidFill>
                <a:effectLst/>
                <a:latin typeface="Roboto" panose="02000000000000000000" pitchFamily="2" charset="0"/>
              </a:rPr>
              <a:t>Định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1884 </a:t>
            </a:r>
            <a:r>
              <a:rPr lang="en-GB" b="0" i="0" spc="10" dirty="0" err="1">
                <a:solidFill>
                  <a:srgbClr val="242A2E"/>
                </a:solidFill>
                <a:effectLst/>
                <a:latin typeface="Roboto" panose="02000000000000000000" pitchFamily="2" charset="0"/>
              </a:rPr>
              <a:t>triều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Nguyễn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ta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cũng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bao </a:t>
            </a:r>
            <a:r>
              <a:rPr lang="en-GB" b="0" i="0" spc="10" dirty="0" err="1">
                <a:solidFill>
                  <a:srgbClr val="242A2E"/>
                </a:solidFill>
                <a:effectLst/>
                <a:latin typeface="Roboto" panose="02000000000000000000" pitchFamily="2" charset="0"/>
              </a:rPr>
              <a:t>nho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trẻ</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mang </a:t>
            </a:r>
            <a:r>
              <a:rPr lang="en-GB" b="0" i="0" spc="10" dirty="0" err="1">
                <a:solidFill>
                  <a:srgbClr val="242A2E"/>
                </a:solidFill>
                <a:effectLst/>
                <a:latin typeface="Roboto" panose="02000000000000000000" pitchFamily="2" charset="0"/>
              </a:rPr>
              <a:t>khát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vọng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a:t>
            </a:r>
            <a:r>
              <a:rPr lang="en-GB" b="0" i="0" spc="10" dirty="0" err="1">
                <a:solidFill>
                  <a:srgbClr val="242A2E"/>
                </a:solidFill>
                <a:effectLst/>
                <a:latin typeface="Roboto" panose="02000000000000000000" pitchFamily="2" charset="0"/>
              </a:rPr>
              <a:t>lúc</a:t>
            </a:r>
            <a:r>
              <a:rPr lang="en-GB" b="0" i="0" spc="10" dirty="0">
                <a:solidFill>
                  <a:srgbClr val="242A2E"/>
                </a:solidFill>
                <a:effectLst/>
                <a:latin typeface="Roboto" panose="02000000000000000000" pitchFamily="2" charset="0"/>
              </a:rPr>
              <a:t> 16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tám</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1888, 1891, 1894, 1897, 1900, 1903, 1906).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phóng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khoáng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tuân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khuôn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nghiệp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cộng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chọn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6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1894, </a:t>
            </a:r>
            <a:r>
              <a:rPr lang="en-GB" b="0" i="0" spc="10" dirty="0" err="1">
                <a:solidFill>
                  <a:srgbClr val="242A2E"/>
                </a:solidFill>
                <a:effectLst/>
                <a:latin typeface="Roboto" panose="02000000000000000000" pitchFamily="2" charset="0"/>
              </a:rPr>
              <a:t>khi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24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đỗ</a:t>
            </a:r>
            <a:r>
              <a:rPr lang="en-GB" b="0" i="0" spc="10" dirty="0">
                <a:solidFill>
                  <a:srgbClr val="242A2E"/>
                </a:solidFill>
                <a:effectLst/>
                <a:latin typeface="Roboto" panose="02000000000000000000" pitchFamily="2" charset="0"/>
              </a:rPr>
              <a:t> Tú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lấy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mong </a:t>
            </a:r>
            <a:r>
              <a:rPr lang="en-GB" b="0" i="0" spc="10" dirty="0" err="1">
                <a:solidFill>
                  <a:srgbClr val="242A2E"/>
                </a:solidFill>
                <a:effectLst/>
                <a:latin typeface="Roboto" panose="02000000000000000000" pitchFamily="2" charset="0"/>
              </a:rPr>
              <a:t>chăm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chỉ</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đèn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tủi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bút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cảnh</a:t>
            </a:r>
            <a:r>
              <a:rPr lang="en-GB" b="0" i="0" spc="10" dirty="0">
                <a:solidFill>
                  <a:srgbClr val="242A2E"/>
                </a:solidFill>
                <a:effectLst/>
                <a:latin typeface="Roboto" panose="02000000000000000000" pitchFamily="2" charset="0"/>
              </a:rPr>
              <a:t> </a:t>
            </a:r>
            <a:r>
              <a:rPr lang="en-GB" b="0" i="1" spc="10" dirty="0">
                <a:solidFill>
                  <a:srgbClr val="242A2E"/>
                </a:solidFill>
                <a:effectLst/>
                <a:latin typeface="Roboto" panose="02000000000000000000" pitchFamily="2" charset="0"/>
              </a:rPr>
              <a:t>“</a:t>
            </a:r>
            <a:r>
              <a:rPr lang="en-GB" b="0" i="1" spc="10" dirty="0" err="1">
                <a:solidFill>
                  <a:srgbClr val="242A2E"/>
                </a:solidFill>
                <a:effectLst/>
                <a:latin typeface="Roboto" panose="02000000000000000000" pitchFamily="2" charset="0"/>
              </a:rPr>
              <a:t>thua</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mãi</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anh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em</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cánh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Bắc</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Kỳ</a:t>
            </a:r>
            <a:r>
              <a:rPr lang="en-GB" b="0" i="1" spc="10" dirty="0">
                <a:solidFill>
                  <a:srgbClr val="242A2E"/>
                </a:solidFill>
                <a:effectLst/>
                <a:latin typeface="Roboto" panose="02000000000000000000" pitchFamily="2" charset="0"/>
              </a:rPr>
              <a: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cùng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18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1906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còn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Cao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cay </a:t>
            </a:r>
            <a:r>
              <a:rPr lang="en-GB" b="0" i="0" spc="10" dirty="0" err="1">
                <a:solidFill>
                  <a:srgbClr val="242A2E"/>
                </a:solidFill>
                <a:effectLst/>
                <a:latin typeface="Roboto" panose="02000000000000000000" pitchFamily="2" charset="0"/>
              </a:rPr>
              <a:t>đắng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Khổng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nhiễu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chấp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trường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đang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chi </a:t>
            </a:r>
            <a:r>
              <a:rPr lang="en-GB" b="0" i="0" spc="10" dirty="0" err="1">
                <a:solidFill>
                  <a:srgbClr val="242A2E"/>
                </a:solidFill>
                <a:effectLst/>
                <a:latin typeface="Roboto" panose="02000000000000000000" pitchFamily="2" charset="0"/>
              </a:rPr>
              <a:t>phối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sắc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bởi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hoặc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đảo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lộn</a:t>
            </a:r>
            <a:r>
              <a:rPr lang="en-GB" b="0" i="0" spc="10" dirty="0">
                <a:solidFill>
                  <a:srgbClr val="242A2E"/>
                </a:solidFill>
                <a:effectLst/>
                <a:latin typeface="Roboto" panose="02000000000000000000" pitchFamily="2" charset="0"/>
              </a:rPr>
              <a:t>.</a:t>
            </a:r>
          </a:p>
          <a:p>
            <a:r>
              <a:rPr lang="en-GB" b="0" i="0" spc="10" dirty="0" err="1">
                <a:solidFill>
                  <a:srgbClr val="242A2E"/>
                </a:solidFill>
                <a:effectLst/>
                <a:latin typeface="Roboto" panose="02000000000000000000" pitchFamily="2" charset="0"/>
              </a:rPr>
              <a:t>Đọc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https://baonamdinh.vn/channel/5093/202008/ky-niem-150-nam-ngay-sinh-nha-tho-tran-te-xuong-5-9-1870-5-9-2020-nha-tho-tran-te-xuong-mot-nhan-cach-van-hoa-2539412/</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20</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21</a:t>
            </a:fld>
            <a:endParaRPr lang="en-US"/>
          </a:p>
        </p:txBody>
      </p:sp>
    </p:spTree>
    <p:extLst>
      <p:ext uri="{BB962C8B-B14F-4D97-AF65-F5344CB8AC3E}">
        <p14:creationId xmlns:p14="http://schemas.microsoft.com/office/powerpoint/2010/main" val="198944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22</a:t>
            </a:fld>
            <a:endParaRPr lang="en-US"/>
          </a:p>
        </p:txBody>
      </p:sp>
    </p:spTree>
    <p:extLst>
      <p:ext uri="{BB962C8B-B14F-4D97-AF65-F5344CB8AC3E}">
        <p14:creationId xmlns:p14="http://schemas.microsoft.com/office/powerpoint/2010/main" val="1505397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latin typeface="Times New Roman" panose="02020603050405020304" pitchFamily="18" charset="0"/>
                <a:cs typeface="Times New Roman" panose="02020603050405020304" pitchFamily="18" charset="0"/>
              </a:rPr>
              <a:t>Bố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r>
              <a:rPr lang="vi-VN" sz="1200" dirty="0">
                <a:latin typeface="Times New Roman" panose="02020603050405020304" pitchFamily="18" charset="0"/>
                <a:cs typeface="Times New Roman" panose="02020603050405020304" pitchFamily="18" charset="0"/>
              </a:rPr>
              <a:t>- Đề (hai câu đầu): giới thiệu chung về vấn đề nói tới, ở đây là kì thi Hương được diễn ra năm 1897 có “Trường Nam thi lẫn với trường Hà”.</a:t>
            </a:r>
          </a:p>
          <a:p>
            <a:pPr algn="just"/>
            <a:r>
              <a:rPr lang="vi-VN" sz="1200" dirty="0">
                <a:latin typeface="Times New Roman" panose="02020603050405020304" pitchFamily="18" charset="0"/>
                <a:cs typeface="Times New Roman" panose="02020603050405020304" pitchFamily="18" charset="0"/>
              </a:rPr>
              <a:t>- Thực (câu 3 và câu 4): nêu cụ thể hơn nội dung đã đề cập ở hai câu đề, ở đây là hình ảnh các nhân vật trong kì thi.</a:t>
            </a:r>
          </a:p>
          <a:p>
            <a:pPr algn="just"/>
            <a:r>
              <a:rPr lang="vi-VN" sz="1200" dirty="0">
                <a:latin typeface="Times New Roman" panose="02020603050405020304" pitchFamily="18" charset="0"/>
                <a:cs typeface="Times New Roman" panose="02020603050405020304" pitchFamily="18" charset="0"/>
              </a:rPr>
              <a:t>- Luận (câu 5 và câu 6): bàn luận, mở rộng vấn đề, ở đây là sự hiện diện của những người nước ngoài “phủ bóng” lên khung cảnh của kì thi, khiến hình ảnh những nhân vật chính của kì thi trong hai câu thực – sĩ tử, quan trường – càng trở nên tội nghiệp, thảm hại)</a:t>
            </a:r>
          </a:p>
          <a:p>
            <a:pPr algn="just"/>
            <a:r>
              <a:rPr lang="vi-VN" sz="1200" dirty="0">
                <a:latin typeface="Times New Roman" panose="02020603050405020304" pitchFamily="18" charset="0"/>
                <a:cs typeface="Times New Roman" panose="02020603050405020304" pitchFamily="18" charset="0"/>
              </a:rPr>
              <a:t>- Kết (hai câu cuối): tổng kết vấn đề, tác giả muốn nhắc nhở các “nhân tài đất Bắc” về thực trạng bi hài của kì thi nói riêng và của đất nước nói chung trong hoàn cảnh thực dân Pháp đô hộ.</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23</a:t>
            </a:fld>
            <a:endParaRPr lang="en-US"/>
          </a:p>
        </p:txBody>
      </p:sp>
    </p:spTree>
    <p:extLst>
      <p:ext uri="{BB962C8B-B14F-4D97-AF65-F5344CB8AC3E}">
        <p14:creationId xmlns:p14="http://schemas.microsoft.com/office/powerpoint/2010/main" val="2390481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24</a:t>
            </a:fld>
            <a:endParaRPr lang="en-US"/>
          </a:p>
        </p:txBody>
      </p:sp>
    </p:spTree>
    <p:extLst>
      <p:ext uri="{BB962C8B-B14F-4D97-AF65-F5344CB8AC3E}">
        <p14:creationId xmlns:p14="http://schemas.microsoft.com/office/powerpoint/2010/main" val="4211581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25</a:t>
            </a:fld>
            <a:endParaRPr lang="en-US"/>
          </a:p>
        </p:txBody>
      </p:sp>
    </p:spTree>
    <p:extLst>
      <p:ext uri="{BB962C8B-B14F-4D97-AF65-F5344CB8AC3E}">
        <p14:creationId xmlns:p14="http://schemas.microsoft.com/office/powerpoint/2010/main" val="2454194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26</a:t>
            </a:fld>
            <a:endParaRPr lang="en-US"/>
          </a:p>
        </p:txBody>
      </p:sp>
    </p:spTree>
    <p:extLst>
      <p:ext uri="{BB962C8B-B14F-4D97-AF65-F5344CB8AC3E}">
        <p14:creationId xmlns:p14="http://schemas.microsoft.com/office/powerpoint/2010/main" val="1250527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kỉ</a:t>
            </a:r>
            <a:r>
              <a:rPr lang="en-US" sz="1200" dirty="0">
                <a:latin typeface="Times New Roman" panose="02020603050405020304" pitchFamily="18" charset="0"/>
                <a:cs typeface="Times New Roman" panose="02020603050405020304" pitchFamily="18" charset="0"/>
              </a:rPr>
              <a:t> XIX?</a:t>
            </a:r>
            <a:endParaRPr lang="en-US" dirty="0"/>
          </a:p>
          <a:p>
            <a:r>
              <a:rPr lang="en-US" dirty="0" err="1"/>
              <a:t>Từ</a:t>
            </a:r>
            <a:r>
              <a:rPr lang="en-US" dirty="0"/>
              <a:t> “</a:t>
            </a:r>
            <a:r>
              <a:rPr lang="en-US" dirty="0" err="1"/>
              <a:t>lẫn</a:t>
            </a:r>
            <a:r>
              <a:rPr lang="en-US" dirty="0"/>
              <a:t>” </a:t>
            </a:r>
            <a:r>
              <a:rPr lang="en-US" dirty="0" err="1"/>
              <a:t>có</a:t>
            </a:r>
            <a:r>
              <a:rPr lang="en-US" dirty="0"/>
              <a:t> ý </a:t>
            </a:r>
            <a:r>
              <a:rPr lang="en-US" dirty="0" err="1"/>
              <a:t>nghĩa</a:t>
            </a:r>
            <a:r>
              <a:rPr lang="en-US" dirty="0"/>
              <a:t> </a:t>
            </a:r>
            <a:r>
              <a:rPr lang="en-US" dirty="0" err="1"/>
              <a:t>gì</a:t>
            </a:r>
            <a:r>
              <a:rPr lang="en-US" dirty="0"/>
              <a:t>?</a:t>
            </a:r>
            <a:r>
              <a:rPr lang="vi-VN" dirty="0"/>
              <a:t> Qua đó, tác giả bộc lộ thái độ gì trước chế độ thi cử ở nước ta cuối thế kỉ XIX?</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27</a:t>
            </a:fld>
            <a:endParaRPr lang="en-US"/>
          </a:p>
        </p:txBody>
      </p:sp>
    </p:spTree>
    <p:extLst>
      <p:ext uri="{BB962C8B-B14F-4D97-AF65-F5344CB8AC3E}">
        <p14:creationId xmlns:p14="http://schemas.microsoft.com/office/powerpoint/2010/main" val="3456512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Giáo</a:t>
            </a:r>
            <a:r>
              <a:rPr lang="vi-VN" baseline="0" dirty="0"/>
              <a:t> án của Thảo Nguyên 0979818956</a:t>
            </a:r>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28</a:t>
            </a:fld>
            <a:endParaRPr lang="en-US"/>
          </a:p>
        </p:txBody>
      </p:sp>
    </p:spTree>
    <p:extLst>
      <p:ext uri="{BB962C8B-B14F-4D97-AF65-F5344CB8AC3E}">
        <p14:creationId xmlns:p14="http://schemas.microsoft.com/office/powerpoint/2010/main" val="199415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a:t>
            </a:r>
          </a:p>
          <a:p>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Ậm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ọe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miệng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thét</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a:t>
            </a:r>
            <a:endParaRPr lang="vi-VN"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29</a:t>
            </a:fld>
            <a:endParaRPr lang="en-US"/>
          </a:p>
        </p:txBody>
      </p:sp>
    </p:spTree>
    <p:extLst>
      <p:ext uri="{BB962C8B-B14F-4D97-AF65-F5344CB8AC3E}">
        <p14:creationId xmlns:p14="http://schemas.microsoft.com/office/powerpoint/2010/main" val="211217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Thơ</a:t>
            </a:r>
            <a:r>
              <a:rPr lang="en-US" dirty="0"/>
              <a:t> </a:t>
            </a:r>
            <a:r>
              <a:rPr lang="en-US" dirty="0" err="1"/>
              <a:t>trào</a:t>
            </a:r>
            <a:r>
              <a:rPr lang="en-US" dirty="0"/>
              <a:t> </a:t>
            </a:r>
            <a:r>
              <a:rPr lang="en-US" dirty="0" err="1"/>
              <a:t>phúng</a:t>
            </a:r>
            <a:r>
              <a:rPr lang="en-US" dirty="0"/>
              <a:t> </a:t>
            </a:r>
            <a:r>
              <a:rPr lang="en-US" dirty="0" err="1"/>
              <a:t>chuyển</a:t>
            </a:r>
            <a:r>
              <a:rPr lang="en-US" dirty="0"/>
              <a:t> </a:t>
            </a:r>
            <a:r>
              <a:rPr lang="en-US" dirty="0" err="1"/>
              <a:t>tải</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dưới</a:t>
            </a:r>
            <a:r>
              <a:rPr lang="en-US" dirty="0"/>
              <a:t> </a:t>
            </a:r>
            <a:r>
              <a:rPr lang="en-US" dirty="0" err="1"/>
              <a:t>hình</a:t>
            </a:r>
            <a:r>
              <a:rPr lang="en-US" dirty="0"/>
              <a:t> </a:t>
            </a:r>
            <a:r>
              <a:rPr lang="en-US" dirty="0" err="1"/>
              <a:t>thức</a:t>
            </a:r>
            <a:r>
              <a:rPr lang="en-US" dirty="0"/>
              <a:t> </a:t>
            </a:r>
            <a:r>
              <a:rPr lang="en-US" dirty="0" err="1"/>
              <a:t>ngôn</a:t>
            </a:r>
            <a:r>
              <a:rPr lang="en-US" dirty="0"/>
              <a:t> </a:t>
            </a:r>
            <a:r>
              <a:rPr lang="en-US" dirty="0" err="1"/>
              <a:t>ngữ</a:t>
            </a:r>
            <a:r>
              <a:rPr lang="en-US" dirty="0"/>
              <a:t> </a:t>
            </a:r>
            <a:r>
              <a:rPr lang="en-US" dirty="0" err="1"/>
              <a:t>thi</a:t>
            </a:r>
            <a:r>
              <a:rPr lang="en-US" dirty="0"/>
              <a:t> ca. Trong </a:t>
            </a:r>
            <a:r>
              <a:rPr lang="en-US" dirty="0" err="1"/>
              <a:t>bài</a:t>
            </a:r>
            <a:r>
              <a:rPr lang="en-US" dirty="0"/>
              <a:t> </a:t>
            </a:r>
            <a:r>
              <a:rPr lang="en-US" dirty="0" err="1"/>
              <a:t>học</a:t>
            </a:r>
            <a:r>
              <a:rPr lang="en-US" dirty="0"/>
              <a:t> </a:t>
            </a:r>
            <a:r>
              <a:rPr lang="en-US" dirty="0" err="1"/>
              <a:t>này</a:t>
            </a:r>
            <a:r>
              <a:rPr lang="en-US" dirty="0"/>
              <a:t>, </a:t>
            </a:r>
            <a:r>
              <a:rPr lang="en-US" dirty="0" err="1"/>
              <a:t>em</a:t>
            </a:r>
            <a:r>
              <a:rPr lang="en-US" dirty="0"/>
              <a:t> </a:t>
            </a:r>
            <a:r>
              <a:rPr lang="en-US" dirty="0" err="1"/>
              <a:t>sẽ</a:t>
            </a:r>
            <a:r>
              <a:rPr lang="en-US" dirty="0"/>
              <a:t> </a:t>
            </a:r>
            <a:r>
              <a:rPr lang="en-US" dirty="0" err="1"/>
              <a:t>được</a:t>
            </a:r>
            <a:r>
              <a:rPr lang="en-US" dirty="0"/>
              <a:t> </a:t>
            </a:r>
            <a:r>
              <a:rPr lang="en-US" dirty="0" err="1"/>
              <a:t>đọc</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sáng</a:t>
            </a:r>
            <a:r>
              <a:rPr lang="en-US" dirty="0"/>
              <a:t> </a:t>
            </a:r>
            <a:r>
              <a:rPr lang="en-US" dirty="0" err="1"/>
              <a:t>tác</a:t>
            </a:r>
            <a:r>
              <a:rPr lang="en-US" dirty="0"/>
              <a:t> </a:t>
            </a:r>
            <a:r>
              <a:rPr lang="en-US" dirty="0" err="1"/>
              <a:t>theo</a:t>
            </a:r>
            <a:r>
              <a:rPr lang="en-US" dirty="0"/>
              <a:t> </a:t>
            </a:r>
            <a:r>
              <a:rPr lang="en-US" dirty="0" err="1"/>
              <a:t>thể</a:t>
            </a:r>
            <a:r>
              <a:rPr lang="en-US" dirty="0"/>
              <a:t> </a:t>
            </a:r>
            <a:r>
              <a:rPr lang="en-US" dirty="0" err="1"/>
              <a:t>thơ</a:t>
            </a:r>
            <a:r>
              <a:rPr lang="en-US" dirty="0"/>
              <a:t> </a:t>
            </a:r>
            <a:r>
              <a:rPr lang="en-US" dirty="0" err="1"/>
              <a:t>thất</a:t>
            </a:r>
            <a:r>
              <a:rPr lang="en-US" dirty="0"/>
              <a:t> </a:t>
            </a:r>
            <a:r>
              <a:rPr lang="en-US" dirty="0" err="1"/>
              <a:t>ngôn</a:t>
            </a:r>
            <a:r>
              <a:rPr lang="en-US" dirty="0"/>
              <a:t> </a:t>
            </a:r>
            <a:r>
              <a:rPr lang="en-US" dirty="0" err="1"/>
              <a:t>bát</a:t>
            </a:r>
            <a:r>
              <a:rPr lang="en-US" dirty="0"/>
              <a:t> </a:t>
            </a:r>
            <a:r>
              <a:rPr lang="en-US" dirty="0" err="1"/>
              <a:t>cú</a:t>
            </a:r>
            <a:r>
              <a:rPr lang="en-US" dirty="0"/>
              <a:t> </a:t>
            </a:r>
            <a:r>
              <a:rPr lang="en-US" dirty="0" err="1"/>
              <a:t>và</a:t>
            </a:r>
            <a:r>
              <a:rPr lang="en-US" dirty="0"/>
              <a:t> </a:t>
            </a:r>
            <a:r>
              <a:rPr lang="en-US" dirty="0" err="1"/>
              <a:t>thất</a:t>
            </a:r>
            <a:r>
              <a:rPr lang="en-US" dirty="0"/>
              <a:t> </a:t>
            </a:r>
            <a:r>
              <a:rPr lang="en-US" dirty="0" err="1"/>
              <a:t>ngôn</a:t>
            </a:r>
            <a:r>
              <a:rPr lang="en-US" dirty="0"/>
              <a:t> </a:t>
            </a:r>
            <a:r>
              <a:rPr lang="en-US" dirty="0" err="1"/>
              <a:t>tứ</a:t>
            </a:r>
            <a:r>
              <a:rPr lang="en-US" dirty="0"/>
              <a:t> </a:t>
            </a:r>
            <a:r>
              <a:rPr lang="en-US" dirty="0" err="1"/>
              <a:t>tuyệt</a:t>
            </a:r>
            <a:r>
              <a:rPr lang="en-US" dirty="0"/>
              <a:t>. </a:t>
            </a:r>
            <a:r>
              <a:rPr lang="en-US" dirty="0" err="1"/>
              <a:t>Bên</a:t>
            </a:r>
            <a:r>
              <a:rPr lang="en-US" dirty="0"/>
              <a:t> </a:t>
            </a:r>
            <a:r>
              <a:rPr lang="en-US" dirty="0" err="1"/>
              <a:t>cạnh</a:t>
            </a:r>
            <a:r>
              <a:rPr lang="en-US" dirty="0"/>
              <a:t> </a:t>
            </a:r>
            <a:r>
              <a:rPr lang="en-US" dirty="0" err="1"/>
              <a:t>đó</a:t>
            </a:r>
            <a:r>
              <a:rPr lang="en-US" dirty="0"/>
              <a:t> ,</a:t>
            </a:r>
            <a:r>
              <a:rPr lang="en-US" dirty="0" err="1"/>
              <a:t>em</a:t>
            </a:r>
            <a:r>
              <a:rPr lang="en-US" dirty="0"/>
              <a:t> </a:t>
            </a:r>
            <a:r>
              <a:rPr lang="en-US" dirty="0" err="1"/>
              <a:t>cũng</a:t>
            </a:r>
            <a:r>
              <a:rPr lang="en-US" dirty="0"/>
              <a:t> </a:t>
            </a:r>
            <a:r>
              <a:rPr lang="en-US" dirty="0" err="1"/>
              <a:t>sẽ</a:t>
            </a:r>
            <a:r>
              <a:rPr lang="en-US" dirty="0"/>
              <a:t> </a:t>
            </a:r>
            <a:r>
              <a:rPr lang="en-US" dirty="0" err="1"/>
              <a:t>được</a:t>
            </a:r>
            <a:r>
              <a:rPr lang="en-US" dirty="0"/>
              <a:t> </a:t>
            </a:r>
            <a:r>
              <a:rPr lang="en-US" dirty="0" err="1"/>
              <a:t>tiếp</a:t>
            </a:r>
            <a:r>
              <a:rPr lang="en-US" dirty="0"/>
              <a:t> </a:t>
            </a:r>
            <a:r>
              <a:rPr lang="en-US" dirty="0" err="1"/>
              <a:t>cận</a:t>
            </a:r>
            <a:r>
              <a:rPr lang="en-US" dirty="0"/>
              <a:t> </a:t>
            </a:r>
            <a:r>
              <a:rPr lang="en-US" dirty="0" err="1"/>
              <a:t>một</a:t>
            </a:r>
            <a:r>
              <a:rPr lang="en-US" dirty="0"/>
              <a:t> </a:t>
            </a:r>
            <a:r>
              <a:rPr lang="en-US" dirty="0" err="1"/>
              <a:t>văn</a:t>
            </a:r>
            <a:r>
              <a:rPr lang="en-US" dirty="0"/>
              <a:t> </a:t>
            </a:r>
            <a:r>
              <a:rPr lang="en-US" dirty="0" err="1"/>
              <a:t>bản</a:t>
            </a:r>
            <a:r>
              <a:rPr lang="en-US" dirty="0"/>
              <a:t> </a:t>
            </a:r>
            <a:r>
              <a:rPr lang="en-US" dirty="0" err="1"/>
              <a:t>thuyết</a:t>
            </a:r>
            <a:r>
              <a:rPr lang="en-US" dirty="0"/>
              <a:t> </a:t>
            </a:r>
            <a:r>
              <a:rPr lang="en-US" dirty="0" err="1"/>
              <a:t>minh</a:t>
            </a:r>
            <a:r>
              <a:rPr lang="en-US" dirty="0"/>
              <a:t> </a:t>
            </a:r>
            <a:r>
              <a:rPr lang="en-US" dirty="0" err="1"/>
              <a:t>cung</a:t>
            </a:r>
            <a:r>
              <a:rPr lang="en-US" dirty="0"/>
              <a:t> </a:t>
            </a:r>
            <a:r>
              <a:rPr lang="en-US" dirty="0" err="1"/>
              <a:t>cấp</a:t>
            </a:r>
            <a:r>
              <a:rPr lang="en-US" dirty="0"/>
              <a:t> </a:t>
            </a:r>
            <a:r>
              <a:rPr lang="en-US" dirty="0" err="1"/>
              <a:t>thông</a:t>
            </a:r>
            <a:r>
              <a:rPr lang="en-US" dirty="0"/>
              <a:t> tin </a:t>
            </a:r>
            <a:r>
              <a:rPr lang="en-US" dirty="0" err="1"/>
              <a:t>về</a:t>
            </a:r>
            <a:r>
              <a:rPr lang="en-US" dirty="0"/>
              <a:t> </a:t>
            </a:r>
            <a:r>
              <a:rPr lang="en-US" dirty="0" err="1"/>
              <a:t>một</a:t>
            </a:r>
            <a:r>
              <a:rPr lang="en-US" dirty="0"/>
              <a:t> </a:t>
            </a:r>
            <a:r>
              <a:rPr lang="en-US" dirty="0" err="1"/>
              <a:t>số</a:t>
            </a:r>
            <a:r>
              <a:rPr lang="en-US" dirty="0"/>
              <a:t> </a:t>
            </a:r>
            <a:r>
              <a:rPr lang="en-US" dirty="0" err="1"/>
              <a:t>giọng</a:t>
            </a:r>
            <a:r>
              <a:rPr lang="en-US" dirty="0"/>
              <a:t> </a:t>
            </a:r>
            <a:r>
              <a:rPr lang="en-US" dirty="0" err="1"/>
              <a:t>điệu</a:t>
            </a:r>
            <a:r>
              <a:rPr lang="en-US" dirty="0"/>
              <a:t> </a:t>
            </a:r>
            <a:r>
              <a:rPr lang="en-US" dirty="0" err="1"/>
              <a:t>của</a:t>
            </a:r>
            <a:r>
              <a:rPr lang="en-US" dirty="0"/>
              <a:t> </a:t>
            </a:r>
            <a:r>
              <a:rPr lang="en-US" dirty="0" err="1"/>
              <a:t>tiếng</a:t>
            </a:r>
            <a:r>
              <a:rPr lang="en-US" dirty="0"/>
              <a:t> </a:t>
            </a:r>
            <a:r>
              <a:rPr lang="en-US" dirty="0" err="1"/>
              <a:t>cười</a:t>
            </a:r>
            <a:r>
              <a:rPr lang="en-US" dirty="0"/>
              <a:t> </a:t>
            </a:r>
            <a:r>
              <a:rPr lang="en-US" dirty="0" err="1"/>
              <a:t>để</a:t>
            </a:r>
            <a:r>
              <a:rPr lang="en-US" dirty="0"/>
              <a:t> </a:t>
            </a:r>
            <a:r>
              <a:rPr lang="en-US" dirty="0" err="1"/>
              <a:t>hiểu</a:t>
            </a:r>
            <a:r>
              <a:rPr lang="en-US" dirty="0"/>
              <a:t> </a:t>
            </a:r>
            <a:r>
              <a:rPr lang="en-US" dirty="0" err="1"/>
              <a:t>sâu</a:t>
            </a:r>
            <a:r>
              <a:rPr lang="en-US" dirty="0"/>
              <a:t> </a:t>
            </a:r>
            <a:r>
              <a:rPr lang="en-US" dirty="0" err="1"/>
              <a:t>hơn</a:t>
            </a:r>
            <a:r>
              <a:rPr lang="en-US" dirty="0"/>
              <a:t> </a:t>
            </a:r>
            <a:r>
              <a:rPr lang="en-US" dirty="0" err="1"/>
              <a:t>các</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và</a:t>
            </a:r>
            <a:r>
              <a:rPr lang="en-US" dirty="0"/>
              <a:t> </a:t>
            </a:r>
            <a:r>
              <a:rPr lang="en-US" dirty="0" err="1"/>
              <a:t>cảm</a:t>
            </a:r>
            <a:r>
              <a:rPr lang="en-US" dirty="0"/>
              <a:t> </a:t>
            </a:r>
            <a:r>
              <a:rPr lang="en-US" dirty="0" err="1"/>
              <a:t>nhận</a:t>
            </a:r>
            <a:r>
              <a:rPr lang="en-US" dirty="0"/>
              <a:t> </a:t>
            </a:r>
            <a:r>
              <a:rPr lang="en-US" dirty="0" err="1"/>
              <a:t>rõ</a:t>
            </a:r>
            <a:r>
              <a:rPr lang="en-US" dirty="0"/>
              <a:t> </a:t>
            </a:r>
            <a:r>
              <a:rPr lang="en-US" dirty="0" err="1"/>
              <a:t>nét</a:t>
            </a:r>
            <a:r>
              <a:rPr lang="en-US" dirty="0"/>
              <a:t> </a:t>
            </a:r>
            <a:r>
              <a:rPr lang="en-US" dirty="0" err="1"/>
              <a:t>hơn</a:t>
            </a:r>
            <a:r>
              <a:rPr lang="en-US" dirty="0"/>
              <a:t> ý </a:t>
            </a:r>
            <a:r>
              <a:rPr lang="en-US" dirty="0" err="1"/>
              <a:t>nghĩa</a:t>
            </a:r>
            <a:r>
              <a:rPr lang="en-US" dirty="0"/>
              <a:t>, </a:t>
            </a:r>
            <a:r>
              <a:rPr lang="en-US" dirty="0" err="1"/>
              <a:t>giá</a:t>
            </a:r>
            <a:r>
              <a:rPr lang="en-US" dirty="0"/>
              <a:t> </a:t>
            </a:r>
            <a:r>
              <a:rPr lang="en-US" dirty="0" err="1"/>
              <a:t>trị</a:t>
            </a:r>
            <a:r>
              <a:rPr lang="en-US" dirty="0"/>
              <a:t> </a:t>
            </a:r>
            <a:r>
              <a:rPr lang="en-US" dirty="0" err="1"/>
              <a:t>tốt</a:t>
            </a:r>
            <a:r>
              <a:rPr lang="en-US" dirty="0"/>
              <a:t> </a:t>
            </a:r>
            <a:r>
              <a:rPr lang="en-US" dirty="0" err="1"/>
              <a:t>đẹp</a:t>
            </a:r>
            <a:r>
              <a:rPr lang="en-US" dirty="0"/>
              <a:t> </a:t>
            </a:r>
            <a:r>
              <a:rPr lang="en-US" dirty="0" err="1"/>
              <a:t>mà</a:t>
            </a:r>
            <a:r>
              <a:rPr lang="en-US" dirty="0"/>
              <a:t> </a:t>
            </a:r>
            <a:r>
              <a:rPr lang="en-US" dirty="0" err="1"/>
              <a:t>tiếng</a:t>
            </a:r>
            <a:r>
              <a:rPr lang="en-US" dirty="0"/>
              <a:t> </a:t>
            </a:r>
            <a:r>
              <a:rPr lang="en-US" dirty="0" err="1"/>
              <a:t>cười</a:t>
            </a:r>
            <a:r>
              <a:rPr lang="en-US" dirty="0"/>
              <a:t> </a:t>
            </a:r>
            <a:r>
              <a:rPr lang="en-US" dirty="0" err="1"/>
              <a:t>đem</a:t>
            </a:r>
            <a:r>
              <a:rPr lang="en-US" dirty="0"/>
              <a:t> </a:t>
            </a:r>
            <a:r>
              <a:rPr lang="en-US" dirty="0" err="1"/>
              <a:t>lại</a:t>
            </a:r>
            <a:r>
              <a:rPr lang="en-US" dirty="0"/>
              <a:t> </a:t>
            </a:r>
            <a:r>
              <a:rPr lang="en-US" dirty="0" err="1"/>
              <a:t>cho</a:t>
            </a:r>
            <a:r>
              <a:rPr lang="en-US" dirty="0"/>
              <a:t> </a:t>
            </a:r>
            <a:r>
              <a:rPr lang="en-US" dirty="0" err="1"/>
              <a:t>cuộc</a:t>
            </a:r>
            <a:r>
              <a:rPr lang="en-US" dirty="0"/>
              <a:t> </a:t>
            </a:r>
            <a:r>
              <a:rPr lang="en-US" dirty="0" err="1"/>
              <a:t>đời</a:t>
            </a:r>
            <a:r>
              <a:rPr lang="en-US" dirty="0"/>
              <a:t>.</a:t>
            </a: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a:t>
            </a:fld>
            <a:endParaRPr lang="en-US"/>
          </a:p>
        </p:txBody>
      </p:sp>
    </p:spTree>
    <p:extLst>
      <p:ext uri="{BB962C8B-B14F-4D97-AF65-F5344CB8AC3E}">
        <p14:creationId xmlns:p14="http://schemas.microsoft.com/office/powerpoint/2010/main" val="3809932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latin typeface="Times New Roman" panose="02020603050405020304" pitchFamily="18" charset="0"/>
                <a:cs typeface="Times New Roman" panose="02020603050405020304" pitchFamily="18" charset="0"/>
                <a:sym typeface="Wingdings" panose="05000000000000000000" pitchFamily="2" charset="2"/>
              </a:rPr>
              <a:t>Khắc sâu ấn tượng về sự nhếch nhác (lôi thôi) của các sĩ tử và cách nói năng tỏ vẻ ra oai (ậm ọe) của đám quan trường, đồng thời tạo hiệu quả gây cười: những “nhân tài” trong một kì thi quan trọng của quốc gia (sĩ tử, quan trường) nhưng thật nhếch nhác, kém cỏi, thảm hại (tiếng cười đến từ mâu thuẫn giữa cái danh (nhân tài) với cái thực (yếu kém) trực tiếp cảm nhận được.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30</a:t>
            </a:fld>
            <a:endParaRPr lang="en-US"/>
          </a:p>
        </p:txBody>
      </p:sp>
    </p:spTree>
    <p:extLst>
      <p:ext uri="{BB962C8B-B14F-4D97-AF65-F5344CB8AC3E}">
        <p14:creationId xmlns:p14="http://schemas.microsoft.com/office/powerpoint/2010/main" val="223798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quan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sứ</a:t>
            </a:r>
            <a:r>
              <a:rPr lang="en-US" sz="1200" i="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mụ</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đầm</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31</a:t>
            </a:fld>
            <a:endParaRPr lang="en-US"/>
          </a:p>
        </p:txBody>
      </p:sp>
    </p:spTree>
    <p:extLst>
      <p:ext uri="{BB962C8B-B14F-4D97-AF65-F5344CB8AC3E}">
        <p14:creationId xmlns:p14="http://schemas.microsoft.com/office/powerpoint/2010/main" val="3263136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32</a:t>
            </a:fld>
            <a:endParaRPr lang="en-US"/>
          </a:p>
        </p:txBody>
      </p:sp>
    </p:spTree>
    <p:extLst>
      <p:ext uri="{BB962C8B-B14F-4D97-AF65-F5344CB8AC3E}">
        <p14:creationId xmlns:p14="http://schemas.microsoft.com/office/powerpoint/2010/main" val="3365425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33</a:t>
            </a:fld>
            <a:endParaRPr lang="en-US"/>
          </a:p>
        </p:txBody>
      </p:sp>
    </p:spTree>
    <p:extLst>
      <p:ext uri="{BB962C8B-B14F-4D97-AF65-F5344CB8AC3E}">
        <p14:creationId xmlns:p14="http://schemas.microsoft.com/office/powerpoint/2010/main" val="289372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Nhắc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a:t>
            </a:r>
          </a:p>
          <a:p>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Ngoảnh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niềm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endParaRPr lang="en-US" sz="1200" dirty="0">
              <a:latin typeface="Times New Roman" panose="02020603050405020304" pitchFamily="18" charset="0"/>
              <a:cs typeface="Times New Roman" panose="02020603050405020304" pitchFamily="18" charset="0"/>
            </a:endParaRPr>
          </a:p>
          <a:p>
            <a:r>
              <a:rPr lang="vi-VN" sz="1200" dirty="0">
                <a:latin typeface="Times New Roman" panose="02020603050405020304" pitchFamily="18" charset="0"/>
                <a:cs typeface="Times New Roman" panose="02020603050405020304" pitchFamily="18" charset="0"/>
              </a:rPr>
              <a:t>Cảm xúc chủ đạo của tác giả trong bài thơ này là gì?</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34</a:t>
            </a:fld>
            <a:endParaRPr lang="en-US"/>
          </a:p>
        </p:txBody>
      </p:sp>
    </p:spTree>
    <p:extLst>
      <p:ext uri="{BB962C8B-B14F-4D97-AF65-F5344CB8AC3E}">
        <p14:creationId xmlns:p14="http://schemas.microsoft.com/office/powerpoint/2010/main" val="4082385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35</a:t>
            </a:fld>
            <a:endParaRPr lang="en-US"/>
          </a:p>
        </p:txBody>
      </p:sp>
    </p:spTree>
    <p:extLst>
      <p:ext uri="{BB962C8B-B14F-4D97-AF65-F5344CB8AC3E}">
        <p14:creationId xmlns:p14="http://schemas.microsoft.com/office/powerpoint/2010/main" val="3503101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cảm</a:t>
            </a:r>
            <a:r>
              <a:rPr lang="en-US" dirty="0"/>
              <a:t> </a:t>
            </a:r>
            <a:r>
              <a:rPr lang="en-US" dirty="0" err="1"/>
              <a:t>xúc</a:t>
            </a:r>
            <a:r>
              <a:rPr lang="en-US" dirty="0"/>
              <a:t> </a:t>
            </a:r>
            <a:r>
              <a:rPr lang="en-US" dirty="0" err="1"/>
              <a:t>đặc</a:t>
            </a:r>
            <a:r>
              <a:rPr lang="en-US" dirty="0"/>
              <a:t> </a:t>
            </a:r>
            <a:r>
              <a:rPr lang="en-US" dirty="0" err="1"/>
              <a:t>biệt</a:t>
            </a:r>
            <a:r>
              <a:rPr lang="en-US" dirty="0"/>
              <a:t> </a:t>
            </a:r>
            <a:r>
              <a:rPr lang="en-US" dirty="0" err="1"/>
              <a:t>thường</a:t>
            </a:r>
            <a:r>
              <a:rPr lang="en-US" dirty="0"/>
              <a:t> </a:t>
            </a:r>
            <a:r>
              <a:rPr lang="en-US" dirty="0" err="1"/>
              <a:t>thấy</a:t>
            </a:r>
            <a:r>
              <a:rPr lang="en-US" dirty="0"/>
              <a:t> </a:t>
            </a:r>
            <a:r>
              <a:rPr lang="en-US" dirty="0" err="1"/>
              <a:t>trong</a:t>
            </a:r>
            <a:r>
              <a:rPr lang="en-US" dirty="0"/>
              <a:t> </a:t>
            </a:r>
            <a:r>
              <a:rPr lang="en-US" dirty="0" err="1"/>
              <a:t>sáng</a:t>
            </a:r>
            <a:r>
              <a:rPr lang="en-US" dirty="0"/>
              <a:t> </a:t>
            </a:r>
            <a:r>
              <a:rPr lang="en-US" dirty="0" err="1"/>
              <a:t>tác</a:t>
            </a:r>
            <a:r>
              <a:rPr lang="en-US" dirty="0"/>
              <a:t> </a:t>
            </a:r>
            <a:r>
              <a:rPr lang="en-US" dirty="0" err="1"/>
              <a:t>của</a:t>
            </a:r>
            <a:r>
              <a:rPr lang="en-US" dirty="0"/>
              <a:t> </a:t>
            </a:r>
            <a:r>
              <a:rPr lang="en-US" dirty="0" err="1"/>
              <a:t>Trần</a:t>
            </a:r>
            <a:r>
              <a:rPr lang="en-US" dirty="0"/>
              <a:t> </a:t>
            </a:r>
            <a:r>
              <a:rPr lang="en-US" dirty="0" err="1"/>
              <a:t>Tế</a:t>
            </a:r>
            <a:r>
              <a:rPr lang="en-US" dirty="0"/>
              <a:t> </a:t>
            </a:r>
            <a:r>
              <a:rPr lang="en-US" dirty="0" err="1"/>
              <a:t>Xương</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luôn</a:t>
            </a:r>
            <a:r>
              <a:rPr lang="en-US" dirty="0"/>
              <a:t> </a:t>
            </a:r>
            <a:r>
              <a:rPr lang="en-US" dirty="0" err="1"/>
              <a:t>hòa</a:t>
            </a:r>
            <a:r>
              <a:rPr lang="en-US" dirty="0"/>
              <a:t> </a:t>
            </a:r>
            <a:r>
              <a:rPr lang="en-US" dirty="0" err="1"/>
              <a:t>cùng</a:t>
            </a:r>
            <a:r>
              <a:rPr lang="en-US" dirty="0"/>
              <a:t> </a:t>
            </a:r>
            <a:r>
              <a:rPr lang="en-US" dirty="0" err="1"/>
              <a:t>tiếng</a:t>
            </a:r>
            <a:r>
              <a:rPr lang="en-US" dirty="0"/>
              <a:t> </a:t>
            </a:r>
            <a:r>
              <a:rPr lang="en-US" dirty="0" err="1"/>
              <a:t>khóc</a:t>
            </a:r>
            <a:r>
              <a:rPr lang="en-US" dirty="0"/>
              <a:t> </a:t>
            </a:r>
            <a:r>
              <a:rPr lang="en-US" dirty="0" err="1"/>
              <a:t>đau</a:t>
            </a:r>
            <a:r>
              <a:rPr lang="en-US" dirty="0"/>
              <a:t> </a:t>
            </a:r>
            <a:r>
              <a:rPr lang="en-US" dirty="0" err="1"/>
              <a:t>xót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36</a:t>
            </a:fld>
            <a:endParaRPr lang="en-US"/>
          </a:p>
        </p:txBody>
      </p:sp>
    </p:spTree>
    <p:extLst>
      <p:ext uri="{BB962C8B-B14F-4D97-AF65-F5344CB8AC3E}">
        <p14:creationId xmlns:p14="http://schemas.microsoft.com/office/powerpoint/2010/main" val="380894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37</a:t>
            </a:fld>
            <a:endParaRPr lang="en-US"/>
          </a:p>
        </p:txBody>
      </p:sp>
    </p:spTree>
    <p:extLst>
      <p:ext uri="{BB962C8B-B14F-4D97-AF65-F5344CB8AC3E}">
        <p14:creationId xmlns:p14="http://schemas.microsoft.com/office/powerpoint/2010/main" val="1685162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38</a:t>
            </a:fld>
            <a:endParaRPr lang="en-US"/>
          </a:p>
        </p:txBody>
      </p:sp>
    </p:spTree>
    <p:extLst>
      <p:ext uri="{BB962C8B-B14F-4D97-AF65-F5344CB8AC3E}">
        <p14:creationId xmlns:p14="http://schemas.microsoft.com/office/powerpoint/2010/main" val="83421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39</a:t>
            </a:fld>
            <a:endParaRPr lang="en-US"/>
          </a:p>
        </p:txBody>
      </p:sp>
    </p:spTree>
    <p:extLst>
      <p:ext uri="{BB962C8B-B14F-4D97-AF65-F5344CB8AC3E}">
        <p14:creationId xmlns:p14="http://schemas.microsoft.com/office/powerpoint/2010/main" val="164660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4</a:t>
            </a:fld>
            <a:endParaRPr lang="en-US"/>
          </a:p>
        </p:txBody>
      </p:sp>
    </p:spTree>
    <p:extLst>
      <p:ext uri="{BB962C8B-B14F-4D97-AF65-F5344CB8AC3E}">
        <p14:creationId xmlns:p14="http://schemas.microsoft.com/office/powerpoint/2010/main" val="349284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40</a:t>
            </a:fld>
            <a:endParaRPr lang="en-US"/>
          </a:p>
        </p:txBody>
      </p:sp>
    </p:spTree>
    <p:extLst>
      <p:ext uri="{BB962C8B-B14F-4D97-AF65-F5344CB8AC3E}">
        <p14:creationId xmlns:p14="http://schemas.microsoft.com/office/powerpoint/2010/main" val="948619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41</a:t>
            </a:fld>
            <a:endParaRPr lang="en-US"/>
          </a:p>
        </p:txBody>
      </p:sp>
    </p:spTree>
    <p:extLst>
      <p:ext uri="{BB962C8B-B14F-4D97-AF65-F5344CB8AC3E}">
        <p14:creationId xmlns:p14="http://schemas.microsoft.com/office/powerpoint/2010/main" val="909039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333333"/>
                </a:solidFill>
                <a:effectLst/>
                <a:latin typeface="Quicksand"/>
              </a:rPr>
              <a:t>Theo định nghĩa trong  từ điển tiếng Việt thì </a:t>
            </a:r>
            <a:r>
              <a:rPr lang="vi-VN" b="1" i="0" u="none" strike="noStrike" dirty="0">
                <a:solidFill>
                  <a:srgbClr val="0000FF"/>
                </a:solidFill>
                <a:effectLst/>
                <a:latin typeface="Quicksand"/>
                <a:hlinkClick r:id="rId3"/>
              </a:rPr>
              <a:t>vượt vũ môn</a:t>
            </a:r>
            <a:r>
              <a:rPr lang="vi-VN" b="0" i="0" dirty="0">
                <a:solidFill>
                  <a:srgbClr val="333333"/>
                </a:solidFill>
                <a:effectLst/>
                <a:latin typeface="Quicksand"/>
              </a:rPr>
              <a:t> là một cụm từ dùng để chỉ người học trò đi thi được đỗ đạt vinh hiển; cũng dùng để ví người thành đạt hoặc được thỏa chí, toại nguyện. Đây là một cụm từ cũ có từ điển tích cá chép hóa rồng.</a:t>
            </a:r>
            <a:endParaRPr lang="vi-VN" b="1" i="0" dirty="0">
              <a:solidFill>
                <a:srgbClr val="333333"/>
              </a:solidFill>
              <a:effectLst/>
              <a:latin typeface="Quicksand"/>
            </a:endParaRPr>
          </a:p>
          <a:p>
            <a:r>
              <a:rPr lang="en-US" dirty="0" err="1"/>
              <a:t>Các</a:t>
            </a:r>
            <a:r>
              <a:rPr lang="en-US" dirty="0"/>
              <a:t> </a:t>
            </a:r>
            <a:r>
              <a:rPr lang="en-US" dirty="0" err="1"/>
              <a:t>em</a:t>
            </a:r>
            <a:r>
              <a:rPr lang="en-US" dirty="0"/>
              <a:t> </a:t>
            </a:r>
            <a:r>
              <a:rPr lang="en-US" dirty="0" err="1"/>
              <a:t>hãy</a:t>
            </a:r>
            <a:r>
              <a:rPr lang="en-US" dirty="0"/>
              <a:t>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nhanh</a:t>
            </a:r>
            <a:r>
              <a:rPr lang="en-US" dirty="0"/>
              <a:t> </a:t>
            </a:r>
            <a:r>
              <a:rPr lang="en-US" dirty="0" err="1"/>
              <a:t>dưới</a:t>
            </a:r>
            <a:r>
              <a:rPr lang="en-US" dirty="0"/>
              <a:t> </a:t>
            </a:r>
            <a:r>
              <a:rPr lang="en-US" dirty="0" err="1"/>
              <a:t>đây</a:t>
            </a:r>
            <a:r>
              <a:rPr lang="en-US" dirty="0"/>
              <a:t> </a:t>
            </a:r>
            <a:r>
              <a:rPr lang="en-US" dirty="0" err="1"/>
              <a:t>để</a:t>
            </a:r>
            <a:r>
              <a:rPr lang="en-US" dirty="0"/>
              <a:t> </a:t>
            </a:r>
            <a:r>
              <a:rPr lang="en-US" dirty="0" err="1"/>
              <a:t>cùng</a:t>
            </a:r>
            <a:r>
              <a:rPr lang="en-US" dirty="0"/>
              <a:t> </a:t>
            </a:r>
            <a:r>
              <a:rPr lang="en-US" dirty="0" err="1"/>
              <a:t>cá</a:t>
            </a:r>
            <a:r>
              <a:rPr lang="en-US" dirty="0"/>
              <a:t> </a:t>
            </a:r>
            <a:r>
              <a:rPr lang="en-US" dirty="0" err="1"/>
              <a:t>chép</a:t>
            </a:r>
            <a:r>
              <a:rPr lang="en-US" dirty="0"/>
              <a:t> </a:t>
            </a:r>
            <a:r>
              <a:rPr lang="en-US" dirty="0" err="1"/>
              <a:t>vượt</a:t>
            </a:r>
            <a:r>
              <a:rPr lang="en-US" dirty="0"/>
              <a:t> qua </a:t>
            </a:r>
            <a:r>
              <a:rPr lang="en-US" dirty="0" err="1"/>
              <a:t>vũ</a:t>
            </a:r>
            <a:r>
              <a:rPr lang="en-US" dirty="0"/>
              <a:t> </a:t>
            </a:r>
            <a:r>
              <a:rPr lang="en-US" dirty="0" err="1"/>
              <a:t>môn</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42</a:t>
            </a:fld>
            <a:endParaRPr lang="en-US"/>
          </a:p>
        </p:txBody>
      </p:sp>
    </p:spTree>
    <p:extLst>
      <p:ext uri="{BB962C8B-B14F-4D97-AF65-F5344CB8AC3E}">
        <p14:creationId xmlns:p14="http://schemas.microsoft.com/office/powerpoint/2010/main" val="810190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43</a:t>
            </a:fld>
            <a:endParaRPr lang="en-US"/>
          </a:p>
        </p:txBody>
      </p:sp>
    </p:spTree>
    <p:extLst>
      <p:ext uri="{BB962C8B-B14F-4D97-AF65-F5344CB8AC3E}">
        <p14:creationId xmlns:p14="http://schemas.microsoft.com/office/powerpoint/2010/main" val="818985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44</a:t>
            </a:fld>
            <a:endParaRPr lang="en-US"/>
          </a:p>
        </p:txBody>
      </p:sp>
    </p:spTree>
    <p:extLst>
      <p:ext uri="{BB962C8B-B14F-4D97-AF65-F5344CB8AC3E}">
        <p14:creationId xmlns:p14="http://schemas.microsoft.com/office/powerpoint/2010/main" val="1865571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45</a:t>
            </a:fld>
            <a:endParaRPr lang="en-US"/>
          </a:p>
        </p:txBody>
      </p:sp>
    </p:spTree>
    <p:extLst>
      <p:ext uri="{BB962C8B-B14F-4D97-AF65-F5344CB8AC3E}">
        <p14:creationId xmlns:p14="http://schemas.microsoft.com/office/powerpoint/2010/main" val="2727997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46</a:t>
            </a:fld>
            <a:endParaRPr lang="en-US"/>
          </a:p>
        </p:txBody>
      </p:sp>
    </p:spTree>
    <p:extLst>
      <p:ext uri="{BB962C8B-B14F-4D97-AF65-F5344CB8AC3E}">
        <p14:creationId xmlns:p14="http://schemas.microsoft.com/office/powerpoint/2010/main" val="971637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47</a:t>
            </a:fld>
            <a:endParaRPr lang="en-US"/>
          </a:p>
        </p:txBody>
      </p:sp>
    </p:spTree>
    <p:extLst>
      <p:ext uri="{BB962C8B-B14F-4D97-AF65-F5344CB8AC3E}">
        <p14:creationId xmlns:p14="http://schemas.microsoft.com/office/powerpoint/2010/main" val="1703153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48</a:t>
            </a:fld>
            <a:endParaRPr lang="en-US"/>
          </a:p>
        </p:txBody>
      </p:sp>
    </p:spTree>
    <p:extLst>
      <p:ext uri="{BB962C8B-B14F-4D97-AF65-F5344CB8AC3E}">
        <p14:creationId xmlns:p14="http://schemas.microsoft.com/office/powerpoint/2010/main" val="120481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Phát biểu cảm nghĩ của em sau khi nghe bài thơ (tiếng cười hài hước, có pha chút mỉa mai, châm biếm</a:t>
            </a:r>
            <a:r>
              <a:rPr lang="en-US" dirty="0"/>
              <a:t>)</a:t>
            </a:r>
            <a:endParaRPr lang="vi-VN" dirty="0"/>
          </a:p>
          <a:p>
            <a:r>
              <a:rPr lang="vi-VN" dirty="0"/>
              <a:t>Đối tượng tiếng cười trong bài thơ: thói ham mê lô đề, cờ bạc.</a:t>
            </a:r>
          </a:p>
          <a:p>
            <a:r>
              <a:rPr lang="vi-VN" dirty="0"/>
              <a:t>Mục đích vì một cuộc sống tốt đẹp hơn của bài thơ: muốn không rách nát phải chừa Đề - Lô</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5</a:t>
            </a:fld>
            <a:endParaRPr lang="en-US"/>
          </a:p>
        </p:txBody>
      </p:sp>
    </p:spTree>
    <p:extLst>
      <p:ext uri="{BB962C8B-B14F-4D97-AF65-F5344CB8AC3E}">
        <p14:creationId xmlns:p14="http://schemas.microsoft.com/office/powerpoint/2010/main" val="3123626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6</a:t>
            </a:fld>
            <a:endParaRPr lang="en-US"/>
          </a:p>
        </p:txBody>
      </p:sp>
    </p:spTree>
    <p:extLst>
      <p:ext uri="{BB962C8B-B14F-4D97-AF65-F5344CB8AC3E}">
        <p14:creationId xmlns:p14="http://schemas.microsoft.com/office/powerpoint/2010/main" val="11317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172504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hiểu</a:t>
            </a:r>
            <a:r>
              <a:rPr lang="en-US" dirty="0"/>
              <a:t> </a:t>
            </a:r>
            <a:r>
              <a:rPr lang="en-US" dirty="0" err="1"/>
              <a:t>thế</a:t>
            </a:r>
            <a:r>
              <a:rPr lang="en-US" dirty="0"/>
              <a:t> </a:t>
            </a:r>
            <a:r>
              <a:rPr lang="en-US" dirty="0" err="1"/>
              <a:t>nào</a:t>
            </a:r>
            <a:r>
              <a:rPr lang="en-US" dirty="0"/>
              <a:t> </a:t>
            </a:r>
            <a:r>
              <a:rPr lang="en-US" dirty="0" err="1"/>
              <a:t>về</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về</a:t>
            </a:r>
            <a:r>
              <a:rPr lang="en-US" dirty="0"/>
              <a:t> </a:t>
            </a:r>
            <a:r>
              <a:rPr lang="en-US" dirty="0" err="1"/>
              <a:t>nội</a:t>
            </a:r>
            <a:r>
              <a:rPr lang="en-US" dirty="0"/>
              <a:t> dung, </a:t>
            </a:r>
            <a:r>
              <a:rPr lang="en-US" dirty="0" err="1"/>
              <a:t>nghệ</a:t>
            </a:r>
            <a:r>
              <a:rPr lang="en-US" dirty="0"/>
              <a:t> </a:t>
            </a:r>
            <a:r>
              <a:rPr lang="en-US" dirty="0" err="1"/>
              <a:t>thuật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166741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9</a:t>
            </a:fld>
            <a:endParaRPr lang="en-US"/>
          </a:p>
        </p:txBody>
      </p:sp>
    </p:spTree>
    <p:extLst>
      <p:ext uri="{BB962C8B-B14F-4D97-AF65-F5344CB8AC3E}">
        <p14:creationId xmlns:p14="http://schemas.microsoft.com/office/powerpoint/2010/main" val="2791926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46.png"/><Relationship Id="rId4" Type="http://schemas.openxmlformats.org/officeDocument/2006/relationships/image" Target="../media/image59.sv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50.png"/></Relationships>
</file>

<file path=ppt/slides/_rels/slide4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50.png"/></Relationships>
</file>

<file path=ppt/slides/_rels/slide4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50.png"/></Relationships>
</file>

<file path=ppt/slides/_rels/slide4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xmlns="" id="{C3A31FDF-818D-74E8-EFD3-64A0C001BCAA}"/>
              </a:ext>
            </a:extLst>
          </p:cNvPr>
          <p:cNvSpPr txBox="1"/>
          <p:nvPr/>
        </p:nvSpPr>
        <p:spPr>
          <a:xfrm>
            <a:off x="2286000" y="723900"/>
            <a:ext cx="14224687" cy="1231106"/>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Chuyên</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mục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cuộc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sống</a:t>
            </a:r>
            <a:endParaRPr lang="en-US" sz="8000" dirty="0">
              <a:solidFill>
                <a:srgbClr val="683E38"/>
              </a:solidFill>
              <a:latin typeface="#9Slide07 SVNGuerrilla" panose="00000500000000000000" pitchFamily="2" charset="0"/>
            </a:endParaRPr>
          </a:p>
        </p:txBody>
      </p:sp>
      <p:sp>
        <p:nvSpPr>
          <p:cNvPr id="3" name="TextBox 11">
            <a:extLst>
              <a:ext uri="{FF2B5EF4-FFF2-40B4-BE49-F238E27FC236}">
                <a16:creationId xmlns:a16="http://schemas.microsoft.com/office/drawing/2014/main" xmlns="" id="{4577171B-8DC2-2331-DC56-1E0FD0695D3D}"/>
              </a:ext>
            </a:extLst>
          </p:cNvPr>
          <p:cNvSpPr txBox="1"/>
          <p:nvPr/>
        </p:nvSpPr>
        <p:spPr>
          <a:xfrm>
            <a:off x="2031656" y="2746176"/>
            <a:ext cx="14224687" cy="1231106"/>
          </a:xfrm>
          <a:prstGeom prst="rect">
            <a:avLst/>
          </a:prstGeom>
        </p:spPr>
        <p:txBody>
          <a:bodyPr wrap="square" lIns="0" tIns="0" rIns="0" bIns="0" rtlCol="0" anchor="t">
            <a:spAutoFit/>
          </a:bodyPr>
          <a:lstStyle/>
          <a:p>
            <a:pPr algn="ctr"/>
            <a:r>
              <a:rPr lang="en-US" sz="8000" dirty="0">
                <a:solidFill>
                  <a:srgbClr val="683E38"/>
                </a:solidFill>
                <a:latin typeface="#9Slide07 SVNGuerrilla" panose="00000500000000000000" pitchFamily="2" charset="0"/>
              </a:rPr>
              <a:t>Ý </a:t>
            </a:r>
            <a:r>
              <a:rPr lang="en-US" sz="8000" dirty="0" err="1">
                <a:solidFill>
                  <a:srgbClr val="683E38"/>
                </a:solidFill>
                <a:latin typeface="#9Slide07 SVNGuerrilla" panose="00000500000000000000" pitchFamily="2" charset="0"/>
              </a:rPr>
              <a:t>nghĩa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của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nụ</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endParaRPr lang="en-US" sz="8000" dirty="0">
              <a:solidFill>
                <a:srgbClr val="683E38"/>
              </a:solidFill>
              <a:latin typeface="#9Slide07 SVNGuerrilla" panose="00000500000000000000" pitchFamily="2" charset="0"/>
            </a:endParaRPr>
          </a:p>
        </p:txBody>
      </p:sp>
      <p:sp>
        <p:nvSpPr>
          <p:cNvPr id="4" name="Freeform 9">
            <a:extLst>
              <a:ext uri="{FF2B5EF4-FFF2-40B4-BE49-F238E27FC236}">
                <a16:creationId xmlns:a16="http://schemas.microsoft.com/office/drawing/2014/main" xmlns="" id="{25C2A824-1DAB-540D-732E-D297FED0570A}"/>
              </a:ext>
            </a:extLst>
          </p:cNvPr>
          <p:cNvSpPr/>
          <p:nvPr/>
        </p:nvSpPr>
        <p:spPr>
          <a:xfrm>
            <a:off x="429196" y="1714500"/>
            <a:ext cx="3713607" cy="4114800"/>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TextBox 12">
            <a:extLst>
              <a:ext uri="{FF2B5EF4-FFF2-40B4-BE49-F238E27FC236}">
                <a16:creationId xmlns:a16="http://schemas.microsoft.com/office/drawing/2014/main" xmlns="" id="{8A5E7866-3368-5001-7953-763C238FB5BE}"/>
              </a:ext>
            </a:extLst>
          </p:cNvPr>
          <p:cNvSpPr txBox="1"/>
          <p:nvPr/>
        </p:nvSpPr>
        <p:spPr>
          <a:xfrm>
            <a:off x="1066800" y="5294056"/>
            <a:ext cx="15697200" cy="2031325"/>
          </a:xfrm>
          <a:prstGeom prst="rect">
            <a:avLst/>
          </a:prstGeom>
        </p:spPr>
        <p:txBody>
          <a:bodyPr wrap="square" lIns="0" tIns="0" rIns="0" bIns="0" rtlCol="0" anchor="t">
            <a:spAutoFit/>
          </a:bodyPr>
          <a:lstStyle/>
          <a:p>
            <a:pPr algn="ctr"/>
            <a:r>
              <a:rPr lang="en-US" sz="6600" i="1" dirty="0">
                <a:solidFill>
                  <a:srgbClr val="683E38"/>
                </a:solidFill>
                <a:latin typeface="#9Slide05 FS Blonde Script" panose="03000503000000000000" pitchFamily="65" charset="0"/>
              </a:rPr>
              <a:t>Theo </a:t>
            </a:r>
            <a:r>
              <a:rPr lang="en-US" sz="6600" i="1" dirty="0" err="1">
                <a:solidFill>
                  <a:srgbClr val="683E38"/>
                </a:solidFill>
                <a:latin typeface="#9Slide05 FS Blonde Script" panose="03000503000000000000" pitchFamily="65" charset="0"/>
              </a:rPr>
              <a:t>em</a:t>
            </a:r>
            <a:r>
              <a:rPr lang="en-US" sz="6600" i="1" dirty="0">
                <a:solidFill>
                  <a:srgbClr val="683E38"/>
                </a:solidFill>
                <a:latin typeface="#9Slide05 FS Blonde Script" panose="03000503000000000000" pitchFamily="65" charset="0"/>
              </a:rPr>
              <a:t>,</a:t>
            </a:r>
          </a:p>
          <a:p>
            <a:pPr algn="ct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nụ</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cười</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có</a:t>
            </a:r>
            <a:r>
              <a:rPr lang="en-US" sz="6600" i="1" dirty="0">
                <a:solidFill>
                  <a:srgbClr val="683E38"/>
                </a:solidFill>
                <a:latin typeface="#9Slide05 FS Blonde Script" panose="03000503000000000000" pitchFamily="65" charset="0"/>
              </a:rPr>
              <a:t> ý </a:t>
            </a:r>
            <a:r>
              <a:rPr lang="en-US" sz="6600" i="1" dirty="0" err="1">
                <a:solidFill>
                  <a:srgbClr val="683E38"/>
                </a:solidFill>
                <a:latin typeface="#9Slide05 FS Blonde Script" panose="03000503000000000000" pitchFamily="65" charset="0"/>
              </a:rPr>
              <a:t>nghĩa</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như</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thế</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nào</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trong</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cuộc</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sống</a:t>
            </a:r>
            <a:r>
              <a:rPr lang="en-US" sz="6600" i="1" dirty="0">
                <a:solidFill>
                  <a:srgbClr val="683E38"/>
                </a:solidFill>
                <a:latin typeface="#9Slide05 FS Blonde Script" panose="03000503000000000000" pitchFamily="65" charset="0"/>
              </a:rPr>
              <a:t>?</a:t>
            </a:r>
            <a:endParaRPr lang="en-US" sz="6600" dirty="0">
              <a:solidFill>
                <a:srgbClr val="683E38"/>
              </a:solidFill>
              <a:latin typeface="#9Slide05 FS Blonde Script" panose="03000503000000000000" pitchFamily="65" charset="0"/>
            </a:endParaRPr>
          </a:p>
        </p:txBody>
      </p:sp>
    </p:spTree>
    <p:extLst>
      <p:ext uri="{BB962C8B-B14F-4D97-AF65-F5344CB8AC3E}">
        <p14:creationId xmlns:p14="http://schemas.microsoft.com/office/powerpoint/2010/main" val="1690802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9D80C9EF-3CC6-4ECC-9C2D-9D0396C96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1FAC232-7972-D490-16B1-47E50C7CCF76}"/>
              </a:ext>
            </a:extLst>
          </p:cNvPr>
          <p:cNvSpPr txBox="1"/>
          <p:nvPr/>
        </p:nvSpPr>
        <p:spPr>
          <a:xfrm>
            <a:off x="1193292" y="580395"/>
            <a:ext cx="15212698" cy="19508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dirty="0">
                <a:latin typeface="#9Slide05 Fourth Medium" panose="00000600000000000000" pitchFamily="2" charset="0"/>
                <a:ea typeface="+mj-ea"/>
                <a:cs typeface="+mj-cs"/>
              </a:rPr>
              <a:t>Ba </a:t>
            </a:r>
            <a:r>
              <a:rPr lang="en-US" sz="7200" dirty="0" err="1">
                <a:latin typeface="#9Slide05 Fourth Medium" panose="00000600000000000000" pitchFamily="2" charset="0"/>
                <a:ea typeface="+mj-ea"/>
                <a:cs typeface="+mj-cs"/>
              </a:rPr>
              <a:t>cái</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lăng</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nhăng</a:t>
            </a:r>
            <a:endParaRPr lang="en-US" sz="7200" dirty="0">
              <a:latin typeface="#9Slide05 Fourth Medium" panose="00000600000000000000" pitchFamily="2" charset="0"/>
              <a:ea typeface="+mj-ea"/>
              <a:cs typeface="+mj-cs"/>
            </a:endParaRPr>
          </a:p>
        </p:txBody>
      </p:sp>
      <p:sp>
        <p:nvSpPr>
          <p:cNvPr id="13" name="Rectangle 12">
            <a:extLst>
              <a:ext uri="{FF2B5EF4-FFF2-40B4-BE49-F238E27FC236}">
                <a16:creationId xmlns:a16="http://schemas.microsoft.com/office/drawing/2014/main" xmlns="" id="{5DA32751-37A2-45C0-BE94-63D375E270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3" y="2998267"/>
            <a:ext cx="17181892" cy="1172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04618"/>
            <a:ext cx="17075043" cy="64019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36708F9-849E-0D6A-25C4-4F06274173E1}"/>
              </a:ext>
            </a:extLst>
          </p:cNvPr>
          <p:cNvPicPr>
            <a:picLocks noChangeAspect="1"/>
          </p:cNvPicPr>
          <p:nvPr/>
        </p:nvPicPr>
        <p:blipFill rotWithShape="1">
          <a:blip r:embed="rId3"/>
          <a:srcRect l="13027" r="14975"/>
          <a:stretch/>
        </p:blipFill>
        <p:spPr>
          <a:xfrm>
            <a:off x="745378" y="3787072"/>
            <a:ext cx="7725416" cy="5571366"/>
          </a:xfrm>
          <a:prstGeom prst="rect">
            <a:avLst/>
          </a:prstGeom>
        </p:spPr>
      </p:pic>
      <p:sp>
        <p:nvSpPr>
          <p:cNvPr id="3" name="TextBox 2">
            <a:extLst>
              <a:ext uri="{FF2B5EF4-FFF2-40B4-BE49-F238E27FC236}">
                <a16:creationId xmlns:a16="http://schemas.microsoft.com/office/drawing/2014/main" xmlns="" id="{F44B9CA9-F72C-DD2D-FA68-EA9154A905B0}"/>
              </a:ext>
            </a:extLst>
          </p:cNvPr>
          <p:cNvSpPr txBox="1"/>
          <p:nvPr/>
        </p:nvSpPr>
        <p:spPr>
          <a:xfrm>
            <a:off x="8799641" y="3764144"/>
            <a:ext cx="8293206" cy="5459175"/>
          </a:xfrm>
          <a:prstGeom prst="rect">
            <a:avLst/>
          </a:prstGeom>
        </p:spPr>
        <p:txBody>
          <a:bodyPr vert="horz" lIns="91440" tIns="45720" rIns="91440" bIns="45720" rtlCol="0" anchor="ctr">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a:latin typeface="Times New Roman" panose="02020603050405020304" pitchFamily="18" charset="0"/>
                <a:cs typeface="Times New Roman" panose="02020603050405020304" pitchFamily="18" charset="0"/>
              </a:rPr>
              <a:t>Ba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quấy</a:t>
            </a:r>
            <a:r>
              <a:rPr lang="en-US" sz="4400" dirty="0">
                <a:latin typeface="Times New Roman" panose="02020603050405020304" pitchFamily="18" charset="0"/>
                <a:cs typeface="Times New Roman" panose="02020603050405020304" pitchFamily="18" charset="0"/>
              </a:rPr>
              <a:t> ta</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nấy</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xmlns="" id="{5A55FBCD-CD42-40F5-8A1B-3203F9CAEE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6842060" y="3469541"/>
            <a:ext cx="1172550"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43032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xmlns=""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2. </a:t>
            </a:r>
            <a:r>
              <a:rPr lang="en-US" sz="6000" b="1" dirty="0" err="1">
                <a:solidFill>
                  <a:srgbClr val="683E38"/>
                </a:solidFill>
                <a:latin typeface="Times New Roman" panose="02020603050405020304" pitchFamily="18" charset="0"/>
                <a:cs typeface="Times New Roman" panose="02020603050405020304" pitchFamily="18" charset="0"/>
              </a:rPr>
              <a:t>Đặc</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trưng</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xmlns="" id="{5EA69529-C195-E018-5848-3E3084CBC922}"/>
              </a:ext>
            </a:extLst>
          </p:cNvPr>
          <p:cNvGraphicFramePr/>
          <p:nvPr>
            <p:extLst>
              <p:ext uri="{D42A27DB-BD31-4B8C-83A1-F6EECF244321}">
                <p14:modId xmlns:p14="http://schemas.microsoft.com/office/powerpoint/2010/main" val="2064780636"/>
              </p:ext>
            </p:extLst>
          </p:nvPr>
        </p:nvGraphicFramePr>
        <p:xfrm>
          <a:off x="152400" y="1493202"/>
          <a:ext cx="17907000" cy="774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643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Muốn lấy chồng của Nguyễn Khuyến">
            <a:extLst>
              <a:ext uri="{FF2B5EF4-FFF2-40B4-BE49-F238E27FC236}">
                <a16:creationId xmlns:a16="http://schemas.microsoft.com/office/drawing/2014/main" xmlns="" id="{5F3D4A03-90E6-B2B8-5CD5-97F1353E7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05" r="723"/>
          <a:stretch/>
        </p:blipFill>
        <p:spPr bwMode="auto">
          <a:xfrm>
            <a:off x="7772400" y="-9268"/>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a:extLst>
              <a:ext uri="{FF2B5EF4-FFF2-40B4-BE49-F238E27FC236}">
                <a16:creationId xmlns:a16="http://schemas.microsoft.com/office/drawing/2014/main" xmlns="" id="{E0255F08-E539-37A2-81E7-58354D071DB1}"/>
              </a:ext>
            </a:extLst>
          </p:cNvPr>
          <p:cNvPicPr>
            <a:picLocks noChangeAspect="1"/>
          </p:cNvPicPr>
          <p:nvPr/>
        </p:nvPicPr>
        <p:blipFill>
          <a:blip r:embed="rId4"/>
          <a:srcRect l="26315" r="26315"/>
          <a:stretch>
            <a:fillRect/>
          </a:stretch>
        </p:blipFill>
        <p:spPr>
          <a:xfrm rot="-5400000">
            <a:off x="-471961" y="-1024917"/>
            <a:ext cx="10541705" cy="12573003"/>
          </a:xfrm>
          <a:prstGeom prst="rect">
            <a:avLst/>
          </a:prstGeom>
        </p:spPr>
      </p:pic>
      <p:sp>
        <p:nvSpPr>
          <p:cNvPr id="4" name="TextBox 3">
            <a:extLst>
              <a:ext uri="{FF2B5EF4-FFF2-40B4-BE49-F238E27FC236}">
                <a16:creationId xmlns:a16="http://schemas.microsoft.com/office/drawing/2014/main" xmlns="" id="{6A7FAF7B-D5A8-1BD5-2A55-2DDC4BE834C9}"/>
              </a:ext>
            </a:extLst>
          </p:cNvPr>
          <p:cNvSpPr txBox="1"/>
          <p:nvPr/>
        </p:nvSpPr>
        <p:spPr>
          <a:xfrm>
            <a:off x="1257300" y="547687"/>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Muốn</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lấy</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chồng</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xmlns="" id="{C256CE37-A657-69D3-4E31-8A6D98E4FE83}"/>
              </a:ext>
            </a:extLst>
          </p:cNvPr>
          <p:cNvSpPr txBox="1"/>
          <p:nvPr/>
        </p:nvSpPr>
        <p:spPr>
          <a:xfrm>
            <a:off x="685800" y="3397555"/>
            <a:ext cx="9410700" cy="5614143"/>
          </a:xfrm>
          <a:prstGeom prst="rect">
            <a:avLst/>
          </a:prstGeom>
        </p:spPr>
        <p:txBody>
          <a:bodyPr vert="horz" lIns="91440" tIns="45720" rIns="91440" bIns="45720" rtlCol="0">
            <a:noAutofit/>
          </a:bodyPr>
          <a:lstStyle/>
          <a:p>
            <a:pPr>
              <a:lnSpc>
                <a:spcPct val="90000"/>
              </a:lnSpc>
              <a:spcAft>
                <a:spcPts val="600"/>
              </a:spcAft>
            </a:pPr>
            <a:r>
              <a:rPr lang="en-US" sz="4400" b="0" i="1" dirty="0" err="1">
                <a:effectLst/>
                <a:latin typeface="Times New Roman" panose="02020603050405020304" pitchFamily="18" charset="0"/>
                <a:cs typeface="Times New Roman" panose="02020603050405020304" pitchFamily="18" charset="0"/>
              </a:rPr>
              <a:t>Bực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phòng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không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chưng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một</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tấm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Trên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rồng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mây</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ngao</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đợi</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nước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ngẩn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Mua </a:t>
            </a:r>
            <a:r>
              <a:rPr lang="en-US" sz="4400" b="0" i="1" dirty="0" err="1">
                <a:effectLst/>
                <a:latin typeface="Times New Roman" panose="02020603050405020304" pitchFamily="18" charset="0"/>
                <a:cs typeface="Times New Roman" panose="02020603050405020304" pitchFamily="18" charset="0"/>
              </a:rPr>
              <a:t>vui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lắm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lúc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gượng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muộn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nhiều</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phen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Vẫn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như</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cánh</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Giang </a:t>
            </a:r>
            <a:r>
              <a:rPr lang="en-US" sz="4400" b="0" i="1" dirty="0" err="1">
                <a:effectLst/>
                <a:latin typeface="Times New Roman" panose="02020603050405020304" pitchFamily="18" charset="0"/>
                <a:cs typeface="Times New Roman" panose="02020603050405020304" pitchFamily="18" charset="0"/>
              </a:rPr>
              <a:t>sơn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gánh</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nhẹ</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Khuyến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215679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A7FAF7B-D5A8-1BD5-2A55-2DDC4BE834C9}"/>
              </a:ext>
            </a:extLst>
          </p:cNvPr>
          <p:cNvSpPr txBox="1"/>
          <p:nvPr/>
        </p:nvSpPr>
        <p:spPr>
          <a:xfrm>
            <a:off x="7010400" y="-647700"/>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Đóng</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thuế</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thân</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xmlns="" id="{C256CE37-A657-69D3-4E31-8A6D98E4FE83}"/>
              </a:ext>
            </a:extLst>
          </p:cNvPr>
          <p:cNvSpPr txBox="1"/>
          <p:nvPr/>
        </p:nvSpPr>
        <p:spPr>
          <a:xfrm>
            <a:off x="762000" y="2348757"/>
            <a:ext cx="94107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Biết cơ đầu tháng tiền chưa cạn</a:t>
            </a:r>
            <a:r>
              <a:rPr lang="vi-VN" sz="4400" i="1" dirty="0">
                <a:latin typeface="+mj-lt"/>
              </a:rPr>
              <a:t/>
            </a:r>
            <a:br>
              <a:rPr lang="vi-VN" sz="4400" i="1" dirty="0">
                <a:latin typeface="+mj-lt"/>
              </a:rPr>
            </a:br>
            <a:r>
              <a:rPr lang="vi-VN" sz="4400" b="0" i="1" dirty="0">
                <a:effectLst/>
                <a:latin typeface="+mj-lt"/>
              </a:rPr>
              <a:t>Toà thuế Hà Thành rất mẫn cán</a:t>
            </a:r>
            <a:r>
              <a:rPr lang="vi-VN" sz="4400" i="1" dirty="0">
                <a:latin typeface="+mj-lt"/>
              </a:rPr>
              <a:t/>
            </a:r>
            <a:br>
              <a:rPr lang="vi-VN" sz="4400" i="1" dirty="0">
                <a:latin typeface="+mj-lt"/>
              </a:rPr>
            </a:br>
            <a:r>
              <a:rPr lang="vi-VN" sz="4400" b="0" i="1" dirty="0">
                <a:effectLst/>
                <a:latin typeface="+mj-lt"/>
              </a:rPr>
              <a:t>Giục giã các thầy đóng thuế thân</a:t>
            </a:r>
            <a:r>
              <a:rPr lang="vi-VN" sz="4400" i="1" dirty="0">
                <a:latin typeface="+mj-lt"/>
              </a:rPr>
              <a:t/>
            </a:r>
            <a:br>
              <a:rPr lang="vi-VN" sz="4400" i="1" dirty="0">
                <a:latin typeface="+mj-lt"/>
              </a:rPr>
            </a:br>
            <a:r>
              <a:rPr lang="vi-VN" sz="4400" b="0" i="1" dirty="0">
                <a:effectLst/>
                <a:latin typeface="+mj-lt"/>
              </a:rPr>
              <a:t>Khiến mình trong dạ đâm ngao ngán!</a:t>
            </a:r>
            <a:r>
              <a:rPr lang="vi-VN" sz="4400" i="1" dirty="0">
                <a:latin typeface="+mj-lt"/>
              </a:rPr>
              <a:t/>
            </a:r>
            <a:br>
              <a:rPr lang="vi-VN" sz="4400" i="1" dirty="0">
                <a:latin typeface="+mj-lt"/>
              </a:rPr>
            </a:br>
            <a:r>
              <a:rPr lang="vi-VN" sz="4400" i="1" dirty="0">
                <a:latin typeface="+mj-lt"/>
              </a:rPr>
              <a:t/>
            </a:r>
            <a:br>
              <a:rPr lang="vi-VN" sz="4400" i="1" dirty="0">
                <a:latin typeface="+mj-lt"/>
              </a:rPr>
            </a:br>
            <a:r>
              <a:rPr lang="vi-VN" sz="4400" b="0" i="1" dirty="0">
                <a:effectLst/>
                <a:latin typeface="+mj-lt"/>
              </a:rPr>
              <a:t>Ơn nhờ cái miệng mấy "ông dân"</a:t>
            </a:r>
            <a:r>
              <a:rPr lang="vi-VN" sz="4400" i="1" dirty="0">
                <a:latin typeface="+mj-lt"/>
              </a:rPr>
              <a:t/>
            </a:r>
            <a:br>
              <a:rPr lang="vi-VN" sz="4400" i="1" dirty="0">
                <a:latin typeface="+mj-lt"/>
              </a:rPr>
            </a:br>
            <a:r>
              <a:rPr lang="vi-VN" sz="4400" b="0" i="1" dirty="0">
                <a:effectLst/>
                <a:latin typeface="+mj-lt"/>
              </a:rPr>
              <a:t>Sưu tớ năm nay gấp bộn phần:</a:t>
            </a:r>
            <a:r>
              <a:rPr lang="vi-VN" sz="4400" i="1" dirty="0">
                <a:latin typeface="+mj-lt"/>
              </a:rPr>
              <a:t/>
            </a:r>
            <a:br>
              <a:rPr lang="vi-VN" sz="4400" i="1" dirty="0">
                <a:latin typeface="+mj-lt"/>
              </a:rPr>
            </a:br>
            <a:r>
              <a:rPr lang="vi-VN" sz="4400" b="0" i="1" dirty="0">
                <a:effectLst/>
                <a:latin typeface="+mj-lt"/>
              </a:rPr>
              <a:t>Hai chục bảy đồng, đau quá hoạn!</a:t>
            </a:r>
            <a:r>
              <a:rPr lang="vi-VN" sz="4400" i="1" dirty="0">
                <a:latin typeface="+mj-lt"/>
              </a:rPr>
              <a:t/>
            </a:r>
            <a:br>
              <a:rPr lang="vi-VN" sz="4400" i="1" dirty="0">
                <a:latin typeface="+mj-lt"/>
              </a:rPr>
            </a:br>
            <a:r>
              <a:rPr lang="vi-VN" sz="4400" b="0" i="1" dirty="0">
                <a:effectLst/>
                <a:latin typeface="+mj-lt"/>
              </a:rPr>
              <a:t>Cắn răng nộp vậy, dám lần khân</a:t>
            </a:r>
            <a:r>
              <a:rPr lang="vi-VN" sz="4400" i="1" dirty="0">
                <a:latin typeface="+mj-lt"/>
              </a:rPr>
              <a:t/>
            </a:r>
            <a:br>
              <a:rPr lang="vi-VN" sz="4400" i="1" dirty="0">
                <a:latin typeface="+mj-lt"/>
              </a:rPr>
            </a:br>
            <a:r>
              <a:rPr lang="vi-VN" sz="4400" i="1" dirty="0">
                <a:latin typeface="+mj-lt"/>
              </a:rPr>
              <a:t/>
            </a:r>
            <a:br>
              <a:rPr lang="vi-VN" sz="4400" i="1" dirty="0">
                <a:latin typeface="+mj-lt"/>
              </a:rPr>
            </a:br>
            <a:endParaRPr lang="en-US" sz="4400" i="1" dirty="0">
              <a:latin typeface="+mj-lt"/>
              <a:cs typeface="Times New Roman" panose="02020603050405020304" pitchFamily="18" charset="0"/>
            </a:endParaRPr>
          </a:p>
        </p:txBody>
      </p:sp>
      <p:sp>
        <p:nvSpPr>
          <p:cNvPr id="2" name="TextBox 1">
            <a:extLst>
              <a:ext uri="{FF2B5EF4-FFF2-40B4-BE49-F238E27FC236}">
                <a16:creationId xmlns:a16="http://schemas.microsoft.com/office/drawing/2014/main" xmlns="" id="{FAFEAF43-B5A3-FFBC-651F-BE7BCA6B2A51}"/>
              </a:ext>
            </a:extLst>
          </p:cNvPr>
          <p:cNvSpPr txBox="1"/>
          <p:nvPr/>
        </p:nvSpPr>
        <p:spPr>
          <a:xfrm>
            <a:off x="9372600" y="2312716"/>
            <a:ext cx="86106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Lấy bát họ con vừa giốc ống</a:t>
            </a:r>
            <a:r>
              <a:rPr lang="vi-VN" sz="4400" i="1" dirty="0">
                <a:latin typeface="+mj-lt"/>
              </a:rPr>
              <a:t/>
            </a:r>
            <a:br>
              <a:rPr lang="vi-VN" sz="4400" i="1" dirty="0">
                <a:latin typeface="+mj-lt"/>
              </a:rPr>
            </a:br>
            <a:r>
              <a:rPr lang="vi-VN" sz="4400" b="0" i="1" dirty="0">
                <a:effectLst/>
                <a:latin typeface="+mj-lt"/>
              </a:rPr>
              <a:t>Gạt thầm giọt lệ đem đi cống...</a:t>
            </a:r>
            <a:r>
              <a:rPr lang="vi-VN" sz="4400" i="1" dirty="0">
                <a:latin typeface="+mj-lt"/>
              </a:rPr>
              <a:t/>
            </a:r>
            <a:br>
              <a:rPr lang="vi-VN" sz="4400" i="1" dirty="0">
                <a:latin typeface="+mj-lt"/>
              </a:rPr>
            </a:br>
            <a:r>
              <a:rPr lang="vi-VN" sz="4400" b="0" i="1" dirty="0">
                <a:effectLst/>
                <a:latin typeface="+mj-lt"/>
              </a:rPr>
              <a:t>Làm tròn bổn phận một thằng dân</a:t>
            </a:r>
            <a:r>
              <a:rPr lang="vi-VN" sz="4400" i="1" dirty="0">
                <a:latin typeface="+mj-lt"/>
              </a:rPr>
              <a:t/>
            </a:r>
            <a:br>
              <a:rPr lang="vi-VN" sz="4400" i="1" dirty="0">
                <a:latin typeface="+mj-lt"/>
              </a:rPr>
            </a:br>
            <a:r>
              <a:rPr lang="vi-VN" sz="4400" b="0" i="1" dirty="0">
                <a:effectLst/>
                <a:latin typeface="+mj-lt"/>
              </a:rPr>
              <a:t>Có những đoàn trùm vô sở vọng</a:t>
            </a:r>
            <a:r>
              <a:rPr lang="vi-VN" sz="4400" i="1" dirty="0">
                <a:latin typeface="+mj-lt"/>
              </a:rPr>
              <a:t/>
            </a:r>
            <a:br>
              <a:rPr lang="vi-VN" sz="4400" i="1" dirty="0">
                <a:latin typeface="+mj-lt"/>
              </a:rPr>
            </a:br>
            <a:r>
              <a:rPr lang="vi-VN" sz="4400" i="1" dirty="0">
                <a:latin typeface="+mj-lt"/>
              </a:rPr>
              <a:t/>
            </a:r>
            <a:br>
              <a:rPr lang="vi-VN" sz="4400" i="1" dirty="0">
                <a:latin typeface="+mj-lt"/>
              </a:rPr>
            </a:br>
            <a:r>
              <a:rPr lang="vi-VN" sz="4400" b="0" i="1" dirty="0">
                <a:effectLst/>
                <a:latin typeface="+mj-lt"/>
              </a:rPr>
              <a:t>Ngẫm nghĩ, song le cũng tự hào</a:t>
            </a:r>
            <a:r>
              <a:rPr lang="vi-VN" sz="4400" i="1" dirty="0">
                <a:latin typeface="+mj-lt"/>
              </a:rPr>
              <a:t/>
            </a:r>
            <a:br>
              <a:rPr lang="vi-VN" sz="4400" i="1" dirty="0">
                <a:latin typeface="+mj-lt"/>
              </a:rPr>
            </a:br>
            <a:r>
              <a:rPr lang="vi-VN" sz="4400" b="0" i="1" dirty="0">
                <a:effectLst/>
                <a:latin typeface="+mj-lt"/>
              </a:rPr>
              <a:t>Dân mình há chịu kém ai sao!</a:t>
            </a:r>
            <a:r>
              <a:rPr lang="vi-VN" sz="4400" i="1" dirty="0">
                <a:latin typeface="+mj-lt"/>
              </a:rPr>
              <a:t/>
            </a:r>
            <a:br>
              <a:rPr lang="vi-VN" sz="4400" i="1" dirty="0">
                <a:latin typeface="+mj-lt"/>
              </a:rPr>
            </a:br>
            <a:r>
              <a:rPr lang="vi-VN" sz="4400" b="0" i="1" dirty="0">
                <a:effectLst/>
                <a:latin typeface="+mj-lt"/>
              </a:rPr>
              <a:t>Tự do bình đẳng tuy thua thiệt</a:t>
            </a:r>
            <a:r>
              <a:rPr lang="vi-VN" sz="4400" i="1" dirty="0">
                <a:latin typeface="+mj-lt"/>
              </a:rPr>
              <a:t/>
            </a:r>
            <a:br>
              <a:rPr lang="vi-VN" sz="4400" i="1" dirty="0">
                <a:latin typeface="+mj-lt"/>
              </a:rPr>
            </a:br>
            <a:r>
              <a:rPr lang="vi-VN" sz="4400" b="0" i="1" dirty="0">
                <a:effectLst/>
                <a:latin typeface="+mj-lt"/>
              </a:rPr>
              <a:t>Nhưng đã bằng người cái... thuế cao!</a:t>
            </a:r>
            <a:endParaRPr lang="en-US" sz="4400" b="0" i="1" dirty="0">
              <a:effectLst/>
              <a:latin typeface="+mj-lt"/>
            </a:endParaRP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(Tú </a:t>
            </a:r>
            <a:r>
              <a:rPr lang="en-US" sz="4400" dirty="0" err="1">
                <a:latin typeface="Times New Roman" panose="02020603050405020304" pitchFamily="18" charset="0"/>
                <a:cs typeface="Times New Roman" panose="02020603050405020304" pitchFamily="18" charset="0"/>
              </a:rPr>
              <a:t>Mỡ</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213603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CDD8E39-EA14-4679-9655-1BFF5A7B63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10DA7D10-16A1-E60A-A77A-97BD712F2B9D}"/>
              </a:ext>
            </a:extLst>
          </p:cNvPr>
          <p:cNvPicPr>
            <a:picLocks noChangeAspect="1"/>
          </p:cNvPicPr>
          <p:nvPr/>
        </p:nvPicPr>
        <p:blipFill rotWithShape="1">
          <a:blip r:embed="rId3"/>
          <a:srcRect t="11067"/>
          <a:stretch/>
        </p:blipFill>
        <p:spPr>
          <a:xfrm>
            <a:off x="20" y="10"/>
            <a:ext cx="18287980" cy="10286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extBox 1">
            <a:extLst>
              <a:ext uri="{FF2B5EF4-FFF2-40B4-BE49-F238E27FC236}">
                <a16:creationId xmlns:a16="http://schemas.microsoft.com/office/drawing/2014/main" xmlns="" id="{31A10197-975E-1665-3993-0E9D29BD2300}"/>
              </a:ext>
            </a:extLst>
          </p:cNvPr>
          <p:cNvSpPr txBox="1"/>
          <p:nvPr/>
        </p:nvSpPr>
        <p:spPr>
          <a:xfrm>
            <a:off x="8610600" y="5448300"/>
            <a:ext cx="8328134" cy="2471737"/>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2. Sau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0050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B1595A09-E336-4D1B-9B3A-06A2287A54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ài thơ: Lễ xướng danh khoa Đinh Dậu (1897) (Trần Tế Xương - 陳濟昌)">
            <a:extLst>
              <a:ext uri="{FF2B5EF4-FFF2-40B4-BE49-F238E27FC236}">
                <a16:creationId xmlns:a16="http://schemas.microsoft.com/office/drawing/2014/main" xmlns="" id="{153E25A2-64B9-43BB-1E3F-2CEA20E35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 t="24676" r="1250" b="22849"/>
          <a:stretch/>
        </p:blipFill>
        <p:spPr bwMode="auto">
          <a:xfrm>
            <a:off x="-23446" y="0"/>
            <a:ext cx="18311446"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xmlns="" id="{3540989C-C7B8-473B-BF87-6F2DA6A90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E47EB152-2579-A24E-0E0C-F4D8B02ECDF8}"/>
              </a:ext>
            </a:extLst>
          </p:cNvPr>
          <p:cNvSpPr txBox="1"/>
          <p:nvPr/>
        </p:nvSpPr>
        <p:spPr>
          <a:xfrm>
            <a:off x="6858000" y="7187325"/>
            <a:ext cx="10974327" cy="2822859"/>
          </a:xfrm>
          <a:prstGeom prst="rect">
            <a:avLst/>
          </a:prstGeom>
        </p:spPr>
        <p:txBody>
          <a:bodyPr vert="horz" lIns="91440" tIns="45720" rIns="91440" bIns="45720" rtlCol="0" anchor="ctr">
            <a:normAutofit/>
          </a:bodyPr>
          <a:lstStyle/>
          <a:p>
            <a:pPr>
              <a:lnSpc>
                <a:spcPct val="90000"/>
              </a:lnSpc>
              <a:spcAft>
                <a:spcPts val="600"/>
              </a:spcAft>
            </a:pPr>
            <a:r>
              <a:rPr lang="en-US" sz="6600" dirty="0" err="1">
                <a:latin typeface="#9Slide07 SVNGuerrilla" panose="00000500000000000000" pitchFamily="2" charset="0"/>
              </a:rPr>
              <a:t>Lễ</a:t>
            </a:r>
            <a:r>
              <a:rPr lang="en-US" sz="6600" dirty="0">
                <a:latin typeface="#9Slide07 SVNGuerrilla" panose="00000500000000000000" pitchFamily="2" charset="0"/>
              </a:rPr>
              <a:t> </a:t>
            </a:r>
            <a:r>
              <a:rPr lang="en-US" sz="6600" dirty="0" err="1">
                <a:latin typeface="#9Slide07 SVNGuerrilla" panose="00000500000000000000" pitchFamily="2" charset="0"/>
              </a:rPr>
              <a:t>xướng</a:t>
            </a:r>
            <a:r>
              <a:rPr lang="en-US" sz="6600" dirty="0">
                <a:latin typeface="#9Slide07 SVNGuerrilla" panose="00000500000000000000" pitchFamily="2" charset="0"/>
              </a:rPr>
              <a:t> </a:t>
            </a:r>
            <a:r>
              <a:rPr lang="en-US" sz="6600" dirty="0" err="1">
                <a:latin typeface="#9Slide07 SVNGuerrilla" panose="00000500000000000000" pitchFamily="2" charset="0"/>
              </a:rPr>
              <a:t>danh</a:t>
            </a:r>
            <a:r>
              <a:rPr lang="en-US" sz="6600" dirty="0">
                <a:latin typeface="#9Slide07 SVNGuerrilla" panose="00000500000000000000" pitchFamily="2" charset="0"/>
              </a:rPr>
              <a:t> khoa </a:t>
            </a:r>
            <a:r>
              <a:rPr lang="en-US" sz="6600" dirty="0" err="1">
                <a:latin typeface="#9Slide07 SVNGuerrilla" panose="00000500000000000000" pitchFamily="2" charset="0"/>
              </a:rPr>
              <a:t>Đinh</a:t>
            </a:r>
            <a:r>
              <a:rPr lang="en-US" sz="6600" dirty="0">
                <a:latin typeface="#9Slide07 SVNGuerrilla" panose="00000500000000000000" pitchFamily="2" charset="0"/>
              </a:rPr>
              <a:t> </a:t>
            </a:r>
            <a:r>
              <a:rPr lang="en-US" sz="6600" dirty="0" err="1">
                <a:latin typeface="#9Slide07 SVNGuerrilla" panose="00000500000000000000" pitchFamily="2" charset="0"/>
              </a:rPr>
              <a:t>Dậu</a:t>
            </a:r>
            <a:endParaRPr lang="en-US" sz="6600" dirty="0">
              <a:latin typeface="#9Slide07 SVNGuerrilla" panose="00000500000000000000" pitchFamily="2" charset="0"/>
            </a:endParaRPr>
          </a:p>
          <a:p>
            <a:pPr algn="r">
              <a:lnSpc>
                <a:spcPct val="90000"/>
              </a:lnSpc>
              <a:spcAft>
                <a:spcPts val="600"/>
              </a:spcAft>
            </a:pPr>
            <a:r>
              <a:rPr lang="en-US" sz="6000" dirty="0">
                <a:latin typeface="#9Slide07 SVNGuerrilla" panose="00000500000000000000" pitchFamily="2" charset="0"/>
              </a:rPr>
              <a:t>- </a:t>
            </a:r>
            <a:r>
              <a:rPr lang="en-US" sz="6000" dirty="0" err="1">
                <a:latin typeface="#9Slide07 SVNGuerrilla" panose="00000500000000000000" pitchFamily="2" charset="0"/>
              </a:rPr>
              <a:t>Trần</a:t>
            </a:r>
            <a:r>
              <a:rPr lang="en-US" sz="6000" dirty="0">
                <a:latin typeface="#9Slide07 SVNGuerrilla" panose="00000500000000000000" pitchFamily="2" charset="0"/>
              </a:rPr>
              <a:t> </a:t>
            </a:r>
            <a:r>
              <a:rPr lang="en-US" sz="6000" dirty="0" err="1">
                <a:latin typeface="#9Slide07 SVNGuerrilla" panose="00000500000000000000" pitchFamily="2" charset="0"/>
              </a:rPr>
              <a:t>Tế</a:t>
            </a:r>
            <a:r>
              <a:rPr lang="en-US" sz="6000" dirty="0">
                <a:latin typeface="#9Slide07 SVNGuerrilla" panose="00000500000000000000" pitchFamily="2" charset="0"/>
              </a:rPr>
              <a:t> </a:t>
            </a:r>
            <a:r>
              <a:rPr lang="en-US" sz="6000" dirty="0" err="1">
                <a:latin typeface="#9Slide07 SVNGuerrilla" panose="00000500000000000000" pitchFamily="2" charset="0"/>
              </a:rPr>
              <a:t>Xương</a:t>
            </a:r>
            <a:r>
              <a:rPr lang="en-US" sz="6000" dirty="0">
                <a:latin typeface="#9Slide07 SVNGuerrilla" panose="00000500000000000000" pitchFamily="2" charset="0"/>
              </a:rPr>
              <a:t>- </a:t>
            </a:r>
          </a:p>
        </p:txBody>
      </p:sp>
      <p:sp>
        <p:nvSpPr>
          <p:cNvPr id="3" name="TextBox 2">
            <a:extLst>
              <a:ext uri="{FF2B5EF4-FFF2-40B4-BE49-F238E27FC236}">
                <a16:creationId xmlns:a16="http://schemas.microsoft.com/office/drawing/2014/main" xmlns="" id="{2E3CA949-2990-14C1-DF47-D7D6BD6B164F}"/>
              </a:ext>
            </a:extLst>
          </p:cNvPr>
          <p:cNvSpPr txBox="1"/>
          <p:nvPr/>
        </p:nvSpPr>
        <p:spPr>
          <a:xfrm>
            <a:off x="2120600" y="7048500"/>
            <a:ext cx="3939275" cy="2098835"/>
          </a:xfrm>
          <a:prstGeom prst="rect">
            <a:avLst/>
          </a:prstGeom>
        </p:spPr>
        <p:txBody>
          <a:bodyPr vert="horz" lIns="91440" tIns="45720" rIns="91440" bIns="45720" rtlCol="0" anchor="ctr">
            <a:normAutofit/>
          </a:bodyPr>
          <a:lstStyle/>
          <a:p>
            <a:pPr>
              <a:lnSpc>
                <a:spcPct val="90000"/>
              </a:lnSpc>
              <a:spcAft>
                <a:spcPts val="600"/>
              </a:spcAft>
            </a:pPr>
            <a:r>
              <a:rPr lang="en-US" sz="6000" dirty="0">
                <a:solidFill>
                  <a:srgbClr val="514053"/>
                </a:solidFill>
                <a:latin typeface="#9Slide07 SVNGuerrilla" panose="00000500000000000000" pitchFamily="2" charset="0"/>
              </a:rPr>
              <a:t>Văn </a:t>
            </a:r>
            <a:r>
              <a:rPr lang="en-US" sz="6000" dirty="0" err="1">
                <a:solidFill>
                  <a:srgbClr val="514053"/>
                </a:solidFill>
                <a:latin typeface="#9Slide07 SVNGuerrilla" panose="00000500000000000000" pitchFamily="2" charset="0"/>
              </a:rPr>
              <a:t>bản</a:t>
            </a:r>
            <a:endParaRPr lang="en-US" sz="6000" dirty="0">
              <a:solidFill>
                <a:srgbClr val="514053"/>
              </a:solidFill>
              <a:latin typeface="#9Slide07 SVNGuerrilla" panose="00000500000000000000" pitchFamily="2" charset="0"/>
            </a:endParaRPr>
          </a:p>
        </p:txBody>
      </p:sp>
    </p:spTree>
    <p:extLst>
      <p:ext uri="{BB962C8B-B14F-4D97-AF65-F5344CB8AC3E}">
        <p14:creationId xmlns:p14="http://schemas.microsoft.com/office/powerpoint/2010/main" val="320854711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xmlns="" id="{870A1295-61BC-4214-AA3E-D39667302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3C3893D7-9A9C-2F62-D95A-D4DDEEE03500}"/>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 </a:t>
            </a:r>
            <a:r>
              <a:rPr lang="en-US" sz="8000" dirty="0" err="1">
                <a:latin typeface="#9Slide07 SVNGuerrilla" panose="00000500000000000000" pitchFamily="2" charset="0"/>
                <a:ea typeface="+mj-ea"/>
                <a:cs typeface="+mj-cs"/>
              </a:rPr>
              <a:t>Tìm</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hiểu</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chung</a:t>
            </a:r>
            <a:endParaRPr lang="en-US" sz="8000" dirty="0">
              <a:latin typeface="#9Slide07 SVNGuerrilla" panose="00000500000000000000" pitchFamily="2" charset="0"/>
              <a:ea typeface="+mj-ea"/>
              <a:cs typeface="+mj-cs"/>
            </a:endParaRPr>
          </a:p>
        </p:txBody>
      </p:sp>
      <p:pic>
        <p:nvPicPr>
          <p:cNvPr id="2050" name="Picture 2" descr="Văn phân tích: Lễ Xướng Danh Khoa Thi Đinh Dậu">
            <a:extLst>
              <a:ext uri="{FF2B5EF4-FFF2-40B4-BE49-F238E27FC236}">
                <a16:creationId xmlns:a16="http://schemas.microsoft.com/office/drawing/2014/main" xmlns="" id="{9EBE2D0B-D323-111A-7885-A45B2CD46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970" b="15833"/>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xmlns="" id="{0B139475-2B26-4CA9-9413-DE741E49F7B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4412717"/>
            <a:ext cx="18283427" cy="2743199"/>
            <a:chOff x="-305" y="3144820"/>
            <a:chExt cx="9182100" cy="1551136"/>
          </a:xfrm>
        </p:grpSpPr>
        <p:sp useBgFill="1">
          <p:nvSpPr>
            <p:cNvPr id="2058" name="Freeform: Shape 2057">
              <a:extLst>
                <a:ext uri="{FF2B5EF4-FFF2-40B4-BE49-F238E27FC236}">
                  <a16:creationId xmlns:a16="http://schemas.microsoft.com/office/drawing/2014/main" xmlns="" id="{16C6BF63-6277-4C39-BE5D-3C341662CE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59" name="Freeform: Shape 2058">
              <a:extLst>
                <a:ext uri="{FF2B5EF4-FFF2-40B4-BE49-F238E27FC236}">
                  <a16:creationId xmlns:a16="http://schemas.microsoft.com/office/drawing/2014/main" xmlns="" id="{6EA3BAD9-C130-4A9C-9086-20D132A6CF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xmlns="" id="{2587D38B-9E07-4A8B-B285-5FEBF6A60D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61" name="Freeform: Shape 2060">
              <a:extLst>
                <a:ext uri="{FF2B5EF4-FFF2-40B4-BE49-F238E27FC236}">
                  <a16:creationId xmlns:a16="http://schemas.microsoft.com/office/drawing/2014/main" xmlns="" id="{5EF4DD4B-217B-4346-A2B8-4327936399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1923060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A10197-975E-1665-3993-0E9D29BD2300}"/>
              </a:ext>
            </a:extLst>
          </p:cNvPr>
          <p:cNvSpPr txBox="1"/>
          <p:nvPr/>
        </p:nvSpPr>
        <p:spPr>
          <a:xfrm>
            <a:off x="7696200" y="419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xmlns="" id="{68ED800E-FA39-AE72-5C28-CC9CB3729E07}"/>
              </a:ext>
            </a:extLst>
          </p:cNvPr>
          <p:cNvSpPr txBox="1">
            <a:spLocks/>
          </p:cNvSpPr>
          <p:nvPr/>
        </p:nvSpPr>
        <p:spPr>
          <a:xfrm>
            <a:off x="914400" y="2019300"/>
            <a:ext cx="101346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4400" dirty="0">
                <a:latin typeface="Times New Roman" panose="02020603050405020304" pitchFamily="18" charset="0"/>
                <a:ea typeface="Cambria" panose="02040503050406030204" pitchFamily="18" charset="0"/>
                <a:cs typeface="Times New Roman" panose="02020603050405020304" pitchFamily="18" charset="0"/>
              </a:rPr>
              <a:t>: 4/3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dirty="0">
                <a:latin typeface="Times New Roman" panose="02020603050405020304" pitchFamily="18" charset="0"/>
                <a:ea typeface="Cambria" panose="02040503050406030204" pitchFamily="18" charset="0"/>
                <a:cs typeface="Times New Roman" panose="02020603050405020304" pitchFamily="18" charset="0"/>
              </a:rPr>
              <a:t> 3/4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giễu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cợt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63979392-98BF-906B-B83A-1E4A134A64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820400" y="1436077"/>
            <a:ext cx="8817778" cy="9658350"/>
          </a:xfrm>
          <a:prstGeom prst="rect">
            <a:avLst/>
          </a:prstGeom>
        </p:spPr>
      </p:pic>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FF72EB9B-95BC-0D5F-4628-623FF319A5DB}"/>
              </a:ext>
            </a:extLst>
          </p:cNvPr>
          <p:cNvSpPr txBox="1"/>
          <p:nvPr/>
        </p:nvSpPr>
        <p:spPr>
          <a:xfrm>
            <a:off x="858739" y="357808"/>
            <a:ext cx="16527780" cy="21516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b="1" dirty="0" err="1">
                <a:latin typeface="#9Slide05 FS Blonde Script" panose="03000503000000000000" pitchFamily="65" charset="0"/>
                <a:ea typeface="+mj-ea"/>
                <a:cs typeface="+mj-cs"/>
              </a:rPr>
              <a:t>Lễ</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xướng</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danh</a:t>
            </a:r>
            <a:r>
              <a:rPr lang="en-US" sz="6900" b="1" dirty="0">
                <a:latin typeface="#9Slide05 FS Blonde Script" panose="03000503000000000000" pitchFamily="65" charset="0"/>
                <a:ea typeface="+mj-ea"/>
                <a:cs typeface="+mj-cs"/>
              </a:rPr>
              <a:t> khoa </a:t>
            </a:r>
            <a:r>
              <a:rPr lang="en-US" sz="6900" b="1" dirty="0" err="1">
                <a:latin typeface="#9Slide05 FS Blonde Script" panose="03000503000000000000" pitchFamily="65" charset="0"/>
                <a:ea typeface="+mj-ea"/>
                <a:cs typeface="+mj-cs"/>
              </a:rPr>
              <a:t>Đinh</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Dậu</a:t>
            </a:r>
            <a:endParaRPr lang="en-US" sz="6900" b="1" dirty="0">
              <a:latin typeface="#9Slide05 FS Blonde Script" panose="03000503000000000000" pitchFamily="65" charset="0"/>
              <a:ea typeface="+mj-ea"/>
              <a:cs typeface="+mj-cs"/>
            </a:endParaRPr>
          </a:p>
          <a:p>
            <a:pPr>
              <a:lnSpc>
                <a:spcPct val="90000"/>
              </a:lnSpc>
              <a:spcBef>
                <a:spcPct val="0"/>
              </a:spcBef>
              <a:spcAft>
                <a:spcPts val="600"/>
              </a:spcAft>
            </a:pPr>
            <a:r>
              <a:rPr lang="en-US" sz="6900" b="1" dirty="0">
                <a:latin typeface="#9Slide05 FS Blonde Script" panose="03000503000000000000" pitchFamily="65" charset="0"/>
                <a:ea typeface="+mj-ea"/>
                <a:cs typeface="+mj-cs"/>
              </a:rPr>
              <a:t>-</a:t>
            </a:r>
            <a:r>
              <a:rPr lang="en-US" sz="6900" b="1" dirty="0" err="1">
                <a:latin typeface="#9Slide05 FS Blonde Script" panose="03000503000000000000" pitchFamily="65" charset="0"/>
                <a:ea typeface="+mj-ea"/>
                <a:cs typeface="+mj-cs"/>
              </a:rPr>
              <a:t>Trần</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Tế</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Xương</a:t>
            </a:r>
            <a:r>
              <a:rPr lang="en-US" sz="6900" b="1" dirty="0">
                <a:latin typeface="#9Slide05 FS Blonde Script" panose="03000503000000000000" pitchFamily="65" charset="0"/>
                <a:ea typeface="+mj-ea"/>
                <a:cs typeface="+mj-cs"/>
              </a:rPr>
              <a:t>-</a:t>
            </a:r>
          </a:p>
        </p:txBody>
      </p:sp>
      <p:sp>
        <p:nvSpPr>
          <p:cNvPr id="11"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 name="connsiteX0" fmla="*/ 0 w 16459200"/>
              <a:gd name="connsiteY0" fmla="*/ 0 h 27432"/>
              <a:gd name="connsiteX1" fmla="*/ 356616 w 16459200"/>
              <a:gd name="connsiteY1" fmla="*/ 0 h 27432"/>
              <a:gd name="connsiteX2" fmla="*/ 548640 w 16459200"/>
              <a:gd name="connsiteY2" fmla="*/ 0 h 27432"/>
              <a:gd name="connsiteX3" fmla="*/ 905256 w 16459200"/>
              <a:gd name="connsiteY3" fmla="*/ 0 h 27432"/>
              <a:gd name="connsiteX4" fmla="*/ 1591056 w 16459200"/>
              <a:gd name="connsiteY4" fmla="*/ 0 h 27432"/>
              <a:gd name="connsiteX5" fmla="*/ 2441448 w 16459200"/>
              <a:gd name="connsiteY5" fmla="*/ 0 h 27432"/>
              <a:gd name="connsiteX6" fmla="*/ 3456432 w 16459200"/>
              <a:gd name="connsiteY6" fmla="*/ 0 h 27432"/>
              <a:gd name="connsiteX7" fmla="*/ 4471416 w 16459200"/>
              <a:gd name="connsiteY7" fmla="*/ 0 h 27432"/>
              <a:gd name="connsiteX8" fmla="*/ 4992624 w 16459200"/>
              <a:gd name="connsiteY8" fmla="*/ 0 h 27432"/>
              <a:gd name="connsiteX9" fmla="*/ 5843016 w 16459200"/>
              <a:gd name="connsiteY9" fmla="*/ 0 h 27432"/>
              <a:gd name="connsiteX10" fmla="*/ 6528816 w 16459200"/>
              <a:gd name="connsiteY10" fmla="*/ 0 h 27432"/>
              <a:gd name="connsiteX11" fmla="*/ 7050024 w 16459200"/>
              <a:gd name="connsiteY11" fmla="*/ 0 h 27432"/>
              <a:gd name="connsiteX12" fmla="*/ 7900416 w 16459200"/>
              <a:gd name="connsiteY12" fmla="*/ 0 h 27432"/>
              <a:gd name="connsiteX13" fmla="*/ 8092440 w 16459200"/>
              <a:gd name="connsiteY13" fmla="*/ 0 h 27432"/>
              <a:gd name="connsiteX14" fmla="*/ 8613648 w 16459200"/>
              <a:gd name="connsiteY14" fmla="*/ 0 h 27432"/>
              <a:gd name="connsiteX15" fmla="*/ 9299448 w 16459200"/>
              <a:gd name="connsiteY15" fmla="*/ 0 h 27432"/>
              <a:gd name="connsiteX16" fmla="*/ 10149840 w 16459200"/>
              <a:gd name="connsiteY16" fmla="*/ 0 h 27432"/>
              <a:gd name="connsiteX17" fmla="*/ 10835640 w 16459200"/>
              <a:gd name="connsiteY17" fmla="*/ 0 h 27432"/>
              <a:gd name="connsiteX18" fmla="*/ 11850624 w 16459200"/>
              <a:gd name="connsiteY18" fmla="*/ 0 h 27432"/>
              <a:gd name="connsiteX19" fmla="*/ 12042648 w 16459200"/>
              <a:gd name="connsiteY19" fmla="*/ 0 h 27432"/>
              <a:gd name="connsiteX20" fmla="*/ 12728448 w 16459200"/>
              <a:gd name="connsiteY20" fmla="*/ 0 h 27432"/>
              <a:gd name="connsiteX21" fmla="*/ 12920472 w 16459200"/>
              <a:gd name="connsiteY21" fmla="*/ 0 h 27432"/>
              <a:gd name="connsiteX22" fmla="*/ 13935456 w 16459200"/>
              <a:gd name="connsiteY22" fmla="*/ 0 h 27432"/>
              <a:gd name="connsiteX23" fmla="*/ 14292072 w 16459200"/>
              <a:gd name="connsiteY23" fmla="*/ 0 h 27432"/>
              <a:gd name="connsiteX24" fmla="*/ 14484096 w 16459200"/>
              <a:gd name="connsiteY24" fmla="*/ 0 h 27432"/>
              <a:gd name="connsiteX25" fmla="*/ 15169896 w 16459200"/>
              <a:gd name="connsiteY25" fmla="*/ 0 h 27432"/>
              <a:gd name="connsiteX26" fmla="*/ 15526512 w 16459200"/>
              <a:gd name="connsiteY26" fmla="*/ 0 h 27432"/>
              <a:gd name="connsiteX27" fmla="*/ 16459200 w 16459200"/>
              <a:gd name="connsiteY27" fmla="*/ 0 h 27432"/>
              <a:gd name="connsiteX28" fmla="*/ 16459200 w 16459200"/>
              <a:gd name="connsiteY28" fmla="*/ 27432 h 27432"/>
              <a:gd name="connsiteX29" fmla="*/ 16102584 w 16459200"/>
              <a:gd name="connsiteY29" fmla="*/ 27432 h 27432"/>
              <a:gd name="connsiteX30" fmla="*/ 15416784 w 16459200"/>
              <a:gd name="connsiteY30" fmla="*/ 27432 h 27432"/>
              <a:gd name="connsiteX31" fmla="*/ 15060168 w 16459200"/>
              <a:gd name="connsiteY31" fmla="*/ 27432 h 27432"/>
              <a:gd name="connsiteX32" fmla="*/ 14617964 w 16459200"/>
              <a:gd name="connsiteY32" fmla="*/ 27432 h 27432"/>
              <a:gd name="connsiteX33" fmla="*/ 14209776 w 16459200"/>
              <a:gd name="connsiteY33" fmla="*/ 27432 h 27432"/>
              <a:gd name="connsiteX34" fmla="*/ 13688568 w 16459200"/>
              <a:gd name="connsiteY34" fmla="*/ 27432 h 27432"/>
              <a:gd name="connsiteX35" fmla="*/ 13331952 w 16459200"/>
              <a:gd name="connsiteY35" fmla="*/ 27432 h 27432"/>
              <a:gd name="connsiteX36" fmla="*/ 13139928 w 16459200"/>
              <a:gd name="connsiteY36" fmla="*/ 27432 h 27432"/>
              <a:gd name="connsiteX37" fmla="*/ 12454128 w 16459200"/>
              <a:gd name="connsiteY37" fmla="*/ 27432 h 27432"/>
              <a:gd name="connsiteX38" fmla="*/ 11603736 w 16459200"/>
              <a:gd name="connsiteY38" fmla="*/ 27432 h 27432"/>
              <a:gd name="connsiteX39" fmla="*/ 10917936 w 16459200"/>
              <a:gd name="connsiteY39" fmla="*/ 27432 h 27432"/>
              <a:gd name="connsiteX40" fmla="*/ 9902952 w 16459200"/>
              <a:gd name="connsiteY40" fmla="*/ 27432 h 27432"/>
              <a:gd name="connsiteX41" fmla="*/ 9381744 w 16459200"/>
              <a:gd name="connsiteY41" fmla="*/ 27432 h 27432"/>
              <a:gd name="connsiteX42" fmla="*/ 9189720 w 16459200"/>
              <a:gd name="connsiteY42" fmla="*/ 27432 h 27432"/>
              <a:gd name="connsiteX43" fmla="*/ 8997696 w 16459200"/>
              <a:gd name="connsiteY43" fmla="*/ 27432 h 27432"/>
              <a:gd name="connsiteX44" fmla="*/ 8147304 w 16459200"/>
              <a:gd name="connsiteY44" fmla="*/ 27432 h 27432"/>
              <a:gd name="connsiteX45" fmla="*/ 7461504 w 16459200"/>
              <a:gd name="connsiteY45" fmla="*/ 27432 h 27432"/>
              <a:gd name="connsiteX46" fmla="*/ 6446520 w 16459200"/>
              <a:gd name="connsiteY46" fmla="*/ 27432 h 27432"/>
              <a:gd name="connsiteX47" fmla="*/ 5760720 w 16459200"/>
              <a:gd name="connsiteY47" fmla="*/ 27432 h 27432"/>
              <a:gd name="connsiteX48" fmla="*/ 4910328 w 16459200"/>
              <a:gd name="connsiteY48" fmla="*/ 27432 h 27432"/>
              <a:gd name="connsiteX49" fmla="*/ 4224528 w 16459200"/>
              <a:gd name="connsiteY49" fmla="*/ 27432 h 27432"/>
              <a:gd name="connsiteX50" fmla="*/ 3538728 w 16459200"/>
              <a:gd name="connsiteY50" fmla="*/ 27432 h 27432"/>
              <a:gd name="connsiteX51" fmla="*/ 3017520 w 16459200"/>
              <a:gd name="connsiteY51" fmla="*/ 27432 h 27432"/>
              <a:gd name="connsiteX52" fmla="*/ 2167128 w 16459200"/>
              <a:gd name="connsiteY52" fmla="*/ 27432 h 27432"/>
              <a:gd name="connsiteX53" fmla="*/ 1481328 w 16459200"/>
              <a:gd name="connsiteY53" fmla="*/ 27432 h 27432"/>
              <a:gd name="connsiteX54" fmla="*/ 630936 w 16459200"/>
              <a:gd name="connsiteY54" fmla="*/ 27432 h 27432"/>
              <a:gd name="connsiteX55" fmla="*/ 0 w 16459200"/>
              <a:gd name="connsiteY55" fmla="*/ 27432 h 27432"/>
              <a:gd name="connsiteX56" fmla="*/ 0 w 16459200"/>
              <a:gd name="connsiteY5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459200" h="27432" fill="none" extrusionOk="0">
                <a:moveTo>
                  <a:pt x="0" y="0"/>
                </a:moveTo>
                <a:cubicBezTo>
                  <a:pt x="45970" y="3775"/>
                  <a:pt x="136146" y="570"/>
                  <a:pt x="192024" y="0"/>
                </a:cubicBezTo>
                <a:cubicBezTo>
                  <a:pt x="310430" y="-38800"/>
                  <a:pt x="755545" y="2243"/>
                  <a:pt x="1042416" y="0"/>
                </a:cubicBezTo>
                <a:cubicBezTo>
                  <a:pt x="1365809" y="-27232"/>
                  <a:pt x="1435985" y="5847"/>
                  <a:pt x="1728216" y="0"/>
                </a:cubicBezTo>
                <a:cubicBezTo>
                  <a:pt x="2024401" y="5511"/>
                  <a:pt x="1876238" y="4458"/>
                  <a:pt x="1920240" y="0"/>
                </a:cubicBezTo>
                <a:cubicBezTo>
                  <a:pt x="1976840" y="9859"/>
                  <a:pt x="2329344" y="-5099"/>
                  <a:pt x="2441448" y="0"/>
                </a:cubicBezTo>
                <a:cubicBezTo>
                  <a:pt x="2561364" y="74"/>
                  <a:pt x="2629118" y="3810"/>
                  <a:pt x="2798064" y="0"/>
                </a:cubicBezTo>
                <a:cubicBezTo>
                  <a:pt x="2936498" y="-36917"/>
                  <a:pt x="3273769" y="41111"/>
                  <a:pt x="3648456" y="0"/>
                </a:cubicBezTo>
                <a:cubicBezTo>
                  <a:pt x="4021664" y="6540"/>
                  <a:pt x="3865080" y="-4381"/>
                  <a:pt x="4005072" y="0"/>
                </a:cubicBezTo>
                <a:cubicBezTo>
                  <a:pt x="4210707" y="19454"/>
                  <a:pt x="4718566" y="55273"/>
                  <a:pt x="5020056" y="0"/>
                </a:cubicBezTo>
                <a:cubicBezTo>
                  <a:pt x="5375357" y="-47961"/>
                  <a:pt x="5134530" y="-1272"/>
                  <a:pt x="5212080" y="0"/>
                </a:cubicBezTo>
                <a:cubicBezTo>
                  <a:pt x="5291032" y="-6300"/>
                  <a:pt x="5458067" y="832"/>
                  <a:pt x="5568696" y="0"/>
                </a:cubicBezTo>
                <a:cubicBezTo>
                  <a:pt x="5653624" y="-8926"/>
                  <a:pt x="5960201" y="-4703"/>
                  <a:pt x="6089904" y="0"/>
                </a:cubicBezTo>
                <a:cubicBezTo>
                  <a:pt x="6240062" y="-10936"/>
                  <a:pt x="6476897" y="-10595"/>
                  <a:pt x="6611112" y="0"/>
                </a:cubicBezTo>
                <a:cubicBezTo>
                  <a:pt x="6765548" y="-55596"/>
                  <a:pt x="7179348" y="38179"/>
                  <a:pt x="7461504" y="0"/>
                </a:cubicBezTo>
                <a:cubicBezTo>
                  <a:pt x="7700768" y="12605"/>
                  <a:pt x="8031611" y="-39547"/>
                  <a:pt x="8476488" y="0"/>
                </a:cubicBezTo>
                <a:cubicBezTo>
                  <a:pt x="8948948" y="-5758"/>
                  <a:pt x="9002738" y="-33701"/>
                  <a:pt x="9326880" y="0"/>
                </a:cubicBezTo>
                <a:cubicBezTo>
                  <a:pt x="9644707" y="42194"/>
                  <a:pt x="9573035" y="-12375"/>
                  <a:pt x="9683496" y="0"/>
                </a:cubicBezTo>
                <a:cubicBezTo>
                  <a:pt x="9799497" y="16488"/>
                  <a:pt x="9804412" y="7476"/>
                  <a:pt x="9875520" y="0"/>
                </a:cubicBezTo>
                <a:cubicBezTo>
                  <a:pt x="9944764" y="-10764"/>
                  <a:pt x="9975992" y="-8421"/>
                  <a:pt x="10067544" y="0"/>
                </a:cubicBezTo>
                <a:cubicBezTo>
                  <a:pt x="10160631" y="22382"/>
                  <a:pt x="10254053" y="19993"/>
                  <a:pt x="10424160" y="0"/>
                </a:cubicBezTo>
                <a:cubicBezTo>
                  <a:pt x="10589408" y="14616"/>
                  <a:pt x="10697229" y="-4106"/>
                  <a:pt x="10945368" y="0"/>
                </a:cubicBezTo>
                <a:cubicBezTo>
                  <a:pt x="11197976" y="-8998"/>
                  <a:pt x="11487747" y="27795"/>
                  <a:pt x="11795760" y="0"/>
                </a:cubicBezTo>
                <a:cubicBezTo>
                  <a:pt x="12092205" y="-27583"/>
                  <a:pt x="12027222" y="20647"/>
                  <a:pt x="12152376" y="0"/>
                </a:cubicBezTo>
                <a:cubicBezTo>
                  <a:pt x="12290050" y="-35983"/>
                  <a:pt x="12700887" y="-31532"/>
                  <a:pt x="12838176" y="0"/>
                </a:cubicBezTo>
                <a:cubicBezTo>
                  <a:pt x="12990336" y="67738"/>
                  <a:pt x="13365466" y="-106002"/>
                  <a:pt x="13853160" y="0"/>
                </a:cubicBezTo>
                <a:cubicBezTo>
                  <a:pt x="14357545" y="30045"/>
                  <a:pt x="14016803" y="-254"/>
                  <a:pt x="14209776" y="0"/>
                </a:cubicBezTo>
                <a:cubicBezTo>
                  <a:pt x="14392615" y="-1141"/>
                  <a:pt x="14665634" y="-41377"/>
                  <a:pt x="14895576" y="0"/>
                </a:cubicBezTo>
                <a:cubicBezTo>
                  <a:pt x="15152973" y="17178"/>
                  <a:pt x="15443051" y="31923"/>
                  <a:pt x="15581376" y="0"/>
                </a:cubicBezTo>
                <a:cubicBezTo>
                  <a:pt x="15739137" y="206"/>
                  <a:pt x="15702768" y="-4008"/>
                  <a:pt x="15773400" y="0"/>
                </a:cubicBezTo>
                <a:cubicBezTo>
                  <a:pt x="15874068" y="10409"/>
                  <a:pt x="16164163" y="-52356"/>
                  <a:pt x="16459200" y="0"/>
                </a:cubicBezTo>
                <a:cubicBezTo>
                  <a:pt x="16459350" y="9605"/>
                  <a:pt x="16460586" y="14204"/>
                  <a:pt x="16459200" y="27432"/>
                </a:cubicBezTo>
                <a:cubicBezTo>
                  <a:pt x="16262294" y="121578"/>
                  <a:pt x="16002885" y="65954"/>
                  <a:pt x="15444216" y="27432"/>
                </a:cubicBezTo>
                <a:cubicBezTo>
                  <a:pt x="14945203" y="-9613"/>
                  <a:pt x="15239487" y="81751"/>
                  <a:pt x="15087600" y="27432"/>
                </a:cubicBezTo>
                <a:cubicBezTo>
                  <a:pt x="14967658" y="32345"/>
                  <a:pt x="14598318" y="56460"/>
                  <a:pt x="14401800" y="27432"/>
                </a:cubicBezTo>
                <a:cubicBezTo>
                  <a:pt x="14247220" y="-16907"/>
                  <a:pt x="13968966" y="54357"/>
                  <a:pt x="13551408" y="27432"/>
                </a:cubicBezTo>
                <a:cubicBezTo>
                  <a:pt x="13171285" y="47172"/>
                  <a:pt x="13253064" y="23727"/>
                  <a:pt x="13030200" y="27432"/>
                </a:cubicBezTo>
                <a:cubicBezTo>
                  <a:pt x="12831941" y="71969"/>
                  <a:pt x="12613976" y="30835"/>
                  <a:pt x="12179808" y="27432"/>
                </a:cubicBezTo>
                <a:cubicBezTo>
                  <a:pt x="11762858" y="22712"/>
                  <a:pt x="11559365" y="6999"/>
                  <a:pt x="11329416" y="27432"/>
                </a:cubicBezTo>
                <a:cubicBezTo>
                  <a:pt x="11040097" y="24940"/>
                  <a:pt x="10746505" y="1895"/>
                  <a:pt x="10479024" y="27432"/>
                </a:cubicBezTo>
                <a:cubicBezTo>
                  <a:pt x="10232846" y="5190"/>
                  <a:pt x="9979053" y="42421"/>
                  <a:pt x="9793224" y="27432"/>
                </a:cubicBezTo>
                <a:cubicBezTo>
                  <a:pt x="9598285" y="29836"/>
                  <a:pt x="9530077" y="22633"/>
                  <a:pt x="9436608" y="27432"/>
                </a:cubicBezTo>
                <a:cubicBezTo>
                  <a:pt x="9346886" y="52519"/>
                  <a:pt x="9154502" y="32273"/>
                  <a:pt x="9079992" y="27432"/>
                </a:cubicBezTo>
                <a:cubicBezTo>
                  <a:pt x="9055868" y="18902"/>
                  <a:pt x="8577508" y="36492"/>
                  <a:pt x="8229600" y="27432"/>
                </a:cubicBezTo>
                <a:cubicBezTo>
                  <a:pt x="7868340" y="15049"/>
                  <a:pt x="7847931" y="1635"/>
                  <a:pt x="7543800" y="27432"/>
                </a:cubicBezTo>
                <a:cubicBezTo>
                  <a:pt x="7245763" y="57455"/>
                  <a:pt x="7260553" y="24471"/>
                  <a:pt x="7187184" y="27432"/>
                </a:cubicBezTo>
                <a:cubicBezTo>
                  <a:pt x="7091137" y="29675"/>
                  <a:pt x="6895156" y="-2912"/>
                  <a:pt x="6830568" y="27432"/>
                </a:cubicBezTo>
                <a:cubicBezTo>
                  <a:pt x="6748211" y="31867"/>
                  <a:pt x="6650165" y="50665"/>
                  <a:pt x="6473952" y="27432"/>
                </a:cubicBezTo>
                <a:cubicBezTo>
                  <a:pt x="6309195" y="24012"/>
                  <a:pt x="6117764" y="44136"/>
                  <a:pt x="5788152" y="27432"/>
                </a:cubicBezTo>
                <a:cubicBezTo>
                  <a:pt x="5611164" y="42277"/>
                  <a:pt x="5577496" y="44029"/>
                  <a:pt x="5431536" y="27432"/>
                </a:cubicBezTo>
                <a:cubicBezTo>
                  <a:pt x="5338932" y="7931"/>
                  <a:pt x="5011131" y="-1233"/>
                  <a:pt x="4910328" y="27432"/>
                </a:cubicBezTo>
                <a:cubicBezTo>
                  <a:pt x="4813774" y="41701"/>
                  <a:pt x="4530496" y="50254"/>
                  <a:pt x="4389120" y="27432"/>
                </a:cubicBezTo>
                <a:cubicBezTo>
                  <a:pt x="4230513" y="21679"/>
                  <a:pt x="3576545" y="43299"/>
                  <a:pt x="3374136" y="27432"/>
                </a:cubicBezTo>
                <a:cubicBezTo>
                  <a:pt x="3119673" y="27283"/>
                  <a:pt x="3044853" y="48937"/>
                  <a:pt x="2852928" y="27432"/>
                </a:cubicBezTo>
                <a:cubicBezTo>
                  <a:pt x="2664325" y="13912"/>
                  <a:pt x="2459404" y="34719"/>
                  <a:pt x="2331720" y="27432"/>
                </a:cubicBezTo>
                <a:cubicBezTo>
                  <a:pt x="2188674" y="-39978"/>
                  <a:pt x="1603208" y="68864"/>
                  <a:pt x="1316736" y="27432"/>
                </a:cubicBezTo>
                <a:cubicBezTo>
                  <a:pt x="1037451" y="-13609"/>
                  <a:pt x="1184772" y="39256"/>
                  <a:pt x="1124712" y="27432"/>
                </a:cubicBezTo>
                <a:cubicBezTo>
                  <a:pt x="1067496" y="40038"/>
                  <a:pt x="581890" y="33344"/>
                  <a:pt x="0" y="27432"/>
                </a:cubicBezTo>
                <a:cubicBezTo>
                  <a:pt x="-581" y="16543"/>
                  <a:pt x="-545" y="13299"/>
                  <a:pt x="0" y="0"/>
                </a:cubicBezTo>
                <a:close/>
              </a:path>
              <a:path w="16459200" h="27432" stroke="0" extrusionOk="0">
                <a:moveTo>
                  <a:pt x="0" y="0"/>
                </a:moveTo>
                <a:cubicBezTo>
                  <a:pt x="166282" y="-1698"/>
                  <a:pt x="255403" y="13323"/>
                  <a:pt x="356616" y="0"/>
                </a:cubicBezTo>
                <a:cubicBezTo>
                  <a:pt x="462998" y="-10857"/>
                  <a:pt x="483204" y="8821"/>
                  <a:pt x="548640" y="0"/>
                </a:cubicBezTo>
                <a:cubicBezTo>
                  <a:pt x="614733" y="-12064"/>
                  <a:pt x="810463" y="-3939"/>
                  <a:pt x="905256" y="0"/>
                </a:cubicBezTo>
                <a:cubicBezTo>
                  <a:pt x="1037017" y="-58778"/>
                  <a:pt x="1313683" y="-4484"/>
                  <a:pt x="1591056" y="0"/>
                </a:cubicBezTo>
                <a:cubicBezTo>
                  <a:pt x="1869961" y="-22469"/>
                  <a:pt x="2041737" y="-30760"/>
                  <a:pt x="2441448" y="0"/>
                </a:cubicBezTo>
                <a:cubicBezTo>
                  <a:pt x="2862636" y="36799"/>
                  <a:pt x="2986233" y="5807"/>
                  <a:pt x="3456432" y="0"/>
                </a:cubicBezTo>
                <a:cubicBezTo>
                  <a:pt x="3889169" y="18845"/>
                  <a:pt x="4191152" y="1514"/>
                  <a:pt x="4471416" y="0"/>
                </a:cubicBezTo>
                <a:cubicBezTo>
                  <a:pt x="4758710" y="-45039"/>
                  <a:pt x="4810795" y="-7528"/>
                  <a:pt x="4992624" y="0"/>
                </a:cubicBezTo>
                <a:cubicBezTo>
                  <a:pt x="5189250" y="21815"/>
                  <a:pt x="5425580" y="-11497"/>
                  <a:pt x="5843016" y="0"/>
                </a:cubicBezTo>
                <a:cubicBezTo>
                  <a:pt x="6258202" y="-42388"/>
                  <a:pt x="6240169" y="-5752"/>
                  <a:pt x="6528816" y="0"/>
                </a:cubicBezTo>
                <a:cubicBezTo>
                  <a:pt x="6815611" y="16904"/>
                  <a:pt x="6868042" y="-6109"/>
                  <a:pt x="7050024" y="0"/>
                </a:cubicBezTo>
                <a:cubicBezTo>
                  <a:pt x="7257539" y="-45689"/>
                  <a:pt x="7512912" y="-10084"/>
                  <a:pt x="7900416" y="0"/>
                </a:cubicBezTo>
                <a:cubicBezTo>
                  <a:pt x="8264782" y="37016"/>
                  <a:pt x="8031486" y="7176"/>
                  <a:pt x="8092440" y="0"/>
                </a:cubicBezTo>
                <a:cubicBezTo>
                  <a:pt x="8112207" y="-46863"/>
                  <a:pt x="8360801" y="32894"/>
                  <a:pt x="8613648" y="0"/>
                </a:cubicBezTo>
                <a:cubicBezTo>
                  <a:pt x="8843062" y="-34397"/>
                  <a:pt x="9077058" y="-3663"/>
                  <a:pt x="9299448" y="0"/>
                </a:cubicBezTo>
                <a:cubicBezTo>
                  <a:pt x="9572142" y="-57424"/>
                  <a:pt x="9835029" y="20528"/>
                  <a:pt x="10149840" y="0"/>
                </a:cubicBezTo>
                <a:cubicBezTo>
                  <a:pt x="10430655" y="-26462"/>
                  <a:pt x="10516681" y="26916"/>
                  <a:pt x="10835640" y="0"/>
                </a:cubicBezTo>
                <a:cubicBezTo>
                  <a:pt x="11137780" y="-70147"/>
                  <a:pt x="11569742" y="61089"/>
                  <a:pt x="11850624" y="0"/>
                </a:cubicBezTo>
                <a:cubicBezTo>
                  <a:pt x="12103186" y="-25552"/>
                  <a:pt x="11997036" y="4259"/>
                  <a:pt x="12042648" y="0"/>
                </a:cubicBezTo>
                <a:cubicBezTo>
                  <a:pt x="12095756" y="-16439"/>
                  <a:pt x="12424002" y="14355"/>
                  <a:pt x="12728448" y="0"/>
                </a:cubicBezTo>
                <a:cubicBezTo>
                  <a:pt x="13028989" y="-2179"/>
                  <a:pt x="12873869" y="-16315"/>
                  <a:pt x="12920472" y="0"/>
                </a:cubicBezTo>
                <a:cubicBezTo>
                  <a:pt x="12957045" y="-64455"/>
                  <a:pt x="13507991" y="-12601"/>
                  <a:pt x="13935456" y="0"/>
                </a:cubicBezTo>
                <a:cubicBezTo>
                  <a:pt x="14403507" y="32753"/>
                  <a:pt x="14223161" y="9120"/>
                  <a:pt x="14292072" y="0"/>
                </a:cubicBezTo>
                <a:cubicBezTo>
                  <a:pt x="14360960" y="-7083"/>
                  <a:pt x="14444441" y="3509"/>
                  <a:pt x="14484096" y="0"/>
                </a:cubicBezTo>
                <a:cubicBezTo>
                  <a:pt x="14525161" y="-38559"/>
                  <a:pt x="14940932" y="-37948"/>
                  <a:pt x="15169896" y="0"/>
                </a:cubicBezTo>
                <a:cubicBezTo>
                  <a:pt x="15431604" y="27823"/>
                  <a:pt x="15425201" y="12617"/>
                  <a:pt x="15526512" y="0"/>
                </a:cubicBezTo>
                <a:cubicBezTo>
                  <a:pt x="15671516" y="12557"/>
                  <a:pt x="16080478" y="-1239"/>
                  <a:pt x="16459200" y="0"/>
                </a:cubicBezTo>
                <a:cubicBezTo>
                  <a:pt x="16458684" y="8351"/>
                  <a:pt x="16458889" y="13822"/>
                  <a:pt x="16459200" y="27432"/>
                </a:cubicBezTo>
                <a:cubicBezTo>
                  <a:pt x="16330006" y="11746"/>
                  <a:pt x="16229386" y="48707"/>
                  <a:pt x="16102584" y="27432"/>
                </a:cubicBezTo>
                <a:cubicBezTo>
                  <a:pt x="15996839" y="21952"/>
                  <a:pt x="15572854" y="78432"/>
                  <a:pt x="15416784" y="27432"/>
                </a:cubicBezTo>
                <a:cubicBezTo>
                  <a:pt x="15264634" y="-6827"/>
                  <a:pt x="15180952" y="23436"/>
                  <a:pt x="15060168" y="27432"/>
                </a:cubicBezTo>
                <a:cubicBezTo>
                  <a:pt x="14920912" y="7429"/>
                  <a:pt x="14782986" y="6896"/>
                  <a:pt x="14617964" y="27432"/>
                </a:cubicBezTo>
                <a:cubicBezTo>
                  <a:pt x="14452942" y="47968"/>
                  <a:pt x="14354138" y="27221"/>
                  <a:pt x="14209776" y="27432"/>
                </a:cubicBezTo>
                <a:cubicBezTo>
                  <a:pt x="13999108" y="24448"/>
                  <a:pt x="13821974" y="44066"/>
                  <a:pt x="13688568" y="27432"/>
                </a:cubicBezTo>
                <a:cubicBezTo>
                  <a:pt x="13580534" y="1472"/>
                  <a:pt x="13480950" y="27929"/>
                  <a:pt x="13331952" y="27432"/>
                </a:cubicBezTo>
                <a:cubicBezTo>
                  <a:pt x="13200406" y="22563"/>
                  <a:pt x="13235265" y="18984"/>
                  <a:pt x="13139928" y="27432"/>
                </a:cubicBezTo>
                <a:cubicBezTo>
                  <a:pt x="13072180" y="3574"/>
                  <a:pt x="12666484" y="-8043"/>
                  <a:pt x="12454128" y="27432"/>
                </a:cubicBezTo>
                <a:cubicBezTo>
                  <a:pt x="12190148" y="29661"/>
                  <a:pt x="11949037" y="-15371"/>
                  <a:pt x="11603736" y="27432"/>
                </a:cubicBezTo>
                <a:cubicBezTo>
                  <a:pt x="11227081" y="59490"/>
                  <a:pt x="11210580" y="15415"/>
                  <a:pt x="10917936" y="27432"/>
                </a:cubicBezTo>
                <a:cubicBezTo>
                  <a:pt x="10628961" y="52481"/>
                  <a:pt x="10358242" y="-17245"/>
                  <a:pt x="9902952" y="27432"/>
                </a:cubicBezTo>
                <a:cubicBezTo>
                  <a:pt x="9459432" y="59637"/>
                  <a:pt x="9540894" y="31016"/>
                  <a:pt x="9381744" y="27432"/>
                </a:cubicBezTo>
                <a:cubicBezTo>
                  <a:pt x="9221037" y="17791"/>
                  <a:pt x="9272073" y="13675"/>
                  <a:pt x="9189720" y="27432"/>
                </a:cubicBezTo>
                <a:cubicBezTo>
                  <a:pt x="9102025" y="30245"/>
                  <a:pt x="9033499" y="25708"/>
                  <a:pt x="8997696" y="27432"/>
                </a:cubicBezTo>
                <a:cubicBezTo>
                  <a:pt x="9044498" y="33492"/>
                  <a:pt x="8607532" y="-69744"/>
                  <a:pt x="8147304" y="27432"/>
                </a:cubicBezTo>
                <a:cubicBezTo>
                  <a:pt x="7726529" y="63653"/>
                  <a:pt x="7757389" y="58126"/>
                  <a:pt x="7461504" y="27432"/>
                </a:cubicBezTo>
                <a:cubicBezTo>
                  <a:pt x="7162449" y="-16528"/>
                  <a:pt x="6737789" y="13044"/>
                  <a:pt x="6446520" y="27432"/>
                </a:cubicBezTo>
                <a:cubicBezTo>
                  <a:pt x="6181237" y="49729"/>
                  <a:pt x="6082220" y="-9897"/>
                  <a:pt x="5760720" y="27432"/>
                </a:cubicBezTo>
                <a:cubicBezTo>
                  <a:pt x="5449525" y="95597"/>
                  <a:pt x="5191600" y="40251"/>
                  <a:pt x="4910328" y="27432"/>
                </a:cubicBezTo>
                <a:cubicBezTo>
                  <a:pt x="4622795" y="90478"/>
                  <a:pt x="4505887" y="23437"/>
                  <a:pt x="4224528" y="27432"/>
                </a:cubicBezTo>
                <a:cubicBezTo>
                  <a:pt x="3916031" y="72077"/>
                  <a:pt x="3773546" y="7270"/>
                  <a:pt x="3538728" y="27432"/>
                </a:cubicBezTo>
                <a:cubicBezTo>
                  <a:pt x="3304576" y="35542"/>
                  <a:pt x="3174267" y="15572"/>
                  <a:pt x="3017520" y="27432"/>
                </a:cubicBezTo>
                <a:cubicBezTo>
                  <a:pt x="2852710" y="34877"/>
                  <a:pt x="2334554" y="44615"/>
                  <a:pt x="2167128" y="27432"/>
                </a:cubicBezTo>
                <a:cubicBezTo>
                  <a:pt x="1940664" y="42796"/>
                  <a:pt x="1777423" y="27837"/>
                  <a:pt x="1481328" y="27432"/>
                </a:cubicBezTo>
                <a:cubicBezTo>
                  <a:pt x="1170566" y="35957"/>
                  <a:pt x="938349" y="72983"/>
                  <a:pt x="630936" y="27432"/>
                </a:cubicBezTo>
                <a:cubicBezTo>
                  <a:pt x="288700" y="-7739"/>
                  <a:pt x="162882" y="4073"/>
                  <a:pt x="0" y="27432"/>
                </a:cubicBezTo>
                <a:cubicBezTo>
                  <a:pt x="-1924" y="23079"/>
                  <a:pt x="-570" y="14097"/>
                  <a:pt x="0" y="0"/>
                </a:cubicBezTo>
                <a:close/>
              </a:path>
              <a:path w="16459200" h="27432" fill="none" stroke="0" extrusionOk="0">
                <a:moveTo>
                  <a:pt x="0" y="0"/>
                </a:moveTo>
                <a:cubicBezTo>
                  <a:pt x="44226" y="-5709"/>
                  <a:pt x="125892" y="-9255"/>
                  <a:pt x="192024" y="0"/>
                </a:cubicBezTo>
                <a:cubicBezTo>
                  <a:pt x="176672" y="-2813"/>
                  <a:pt x="700462" y="34887"/>
                  <a:pt x="1042416" y="0"/>
                </a:cubicBezTo>
                <a:cubicBezTo>
                  <a:pt x="1374922" y="-29532"/>
                  <a:pt x="1421307" y="12899"/>
                  <a:pt x="1728216" y="0"/>
                </a:cubicBezTo>
                <a:cubicBezTo>
                  <a:pt x="2024345" y="-5396"/>
                  <a:pt x="1867685" y="5522"/>
                  <a:pt x="1920240" y="0"/>
                </a:cubicBezTo>
                <a:cubicBezTo>
                  <a:pt x="1991324" y="3803"/>
                  <a:pt x="2324629" y="-27818"/>
                  <a:pt x="2441448" y="0"/>
                </a:cubicBezTo>
                <a:cubicBezTo>
                  <a:pt x="2552524" y="-5594"/>
                  <a:pt x="2624824" y="19524"/>
                  <a:pt x="2798064" y="0"/>
                </a:cubicBezTo>
                <a:cubicBezTo>
                  <a:pt x="2974091" y="-4512"/>
                  <a:pt x="3241068" y="-22217"/>
                  <a:pt x="3648456" y="0"/>
                </a:cubicBezTo>
                <a:cubicBezTo>
                  <a:pt x="4007333" y="-14303"/>
                  <a:pt x="3868467" y="-32075"/>
                  <a:pt x="4005072" y="0"/>
                </a:cubicBezTo>
                <a:cubicBezTo>
                  <a:pt x="4189353" y="-58753"/>
                  <a:pt x="4630032" y="3880"/>
                  <a:pt x="5020056" y="0"/>
                </a:cubicBezTo>
                <a:cubicBezTo>
                  <a:pt x="5367216" y="-49446"/>
                  <a:pt x="5138660" y="155"/>
                  <a:pt x="5212080" y="0"/>
                </a:cubicBezTo>
                <a:cubicBezTo>
                  <a:pt x="5311862" y="7613"/>
                  <a:pt x="5443021" y="-4993"/>
                  <a:pt x="5568696" y="0"/>
                </a:cubicBezTo>
                <a:cubicBezTo>
                  <a:pt x="5714237" y="574"/>
                  <a:pt x="5951047" y="21085"/>
                  <a:pt x="6089904" y="0"/>
                </a:cubicBezTo>
                <a:cubicBezTo>
                  <a:pt x="6209956" y="-8225"/>
                  <a:pt x="6486965" y="11684"/>
                  <a:pt x="6611112" y="0"/>
                </a:cubicBezTo>
                <a:cubicBezTo>
                  <a:pt x="6741037" y="-32973"/>
                  <a:pt x="7216607" y="-22200"/>
                  <a:pt x="7461504" y="0"/>
                </a:cubicBezTo>
                <a:cubicBezTo>
                  <a:pt x="7700990" y="-68815"/>
                  <a:pt x="8012726" y="-64571"/>
                  <a:pt x="8476488" y="0"/>
                </a:cubicBezTo>
                <a:cubicBezTo>
                  <a:pt x="8954745" y="-10560"/>
                  <a:pt x="9002864" y="-29599"/>
                  <a:pt x="9326880" y="0"/>
                </a:cubicBezTo>
                <a:cubicBezTo>
                  <a:pt x="9635015" y="50058"/>
                  <a:pt x="9566317" y="-17484"/>
                  <a:pt x="9683496" y="0"/>
                </a:cubicBezTo>
                <a:cubicBezTo>
                  <a:pt x="9799378" y="15106"/>
                  <a:pt x="9804105" y="8248"/>
                  <a:pt x="9875520" y="0"/>
                </a:cubicBezTo>
                <a:cubicBezTo>
                  <a:pt x="9945376" y="-12157"/>
                  <a:pt x="9974625" y="-14711"/>
                  <a:pt x="10067544" y="0"/>
                </a:cubicBezTo>
                <a:cubicBezTo>
                  <a:pt x="10151373" y="-2002"/>
                  <a:pt x="10254745" y="-9789"/>
                  <a:pt x="10424160" y="0"/>
                </a:cubicBezTo>
                <a:cubicBezTo>
                  <a:pt x="10609277" y="-5177"/>
                  <a:pt x="10699723" y="5190"/>
                  <a:pt x="10945368" y="0"/>
                </a:cubicBezTo>
                <a:cubicBezTo>
                  <a:pt x="11196842" y="-18795"/>
                  <a:pt x="11508591" y="56176"/>
                  <a:pt x="11795760" y="0"/>
                </a:cubicBezTo>
                <a:cubicBezTo>
                  <a:pt x="12095247" y="-36236"/>
                  <a:pt x="12026428" y="18655"/>
                  <a:pt x="12152376" y="0"/>
                </a:cubicBezTo>
                <a:cubicBezTo>
                  <a:pt x="12250489" y="-3867"/>
                  <a:pt x="12700775" y="5938"/>
                  <a:pt x="12838176" y="0"/>
                </a:cubicBezTo>
                <a:cubicBezTo>
                  <a:pt x="12916085" y="-49508"/>
                  <a:pt x="13417104" y="-46214"/>
                  <a:pt x="13853160" y="0"/>
                </a:cubicBezTo>
                <a:cubicBezTo>
                  <a:pt x="14342210" y="49954"/>
                  <a:pt x="14053585" y="9560"/>
                  <a:pt x="14209776" y="0"/>
                </a:cubicBezTo>
                <a:cubicBezTo>
                  <a:pt x="14437390" y="14518"/>
                  <a:pt x="14649886" y="-14627"/>
                  <a:pt x="14895576" y="0"/>
                </a:cubicBezTo>
                <a:cubicBezTo>
                  <a:pt x="15155197" y="37536"/>
                  <a:pt x="15446770" y="25603"/>
                  <a:pt x="15581376" y="0"/>
                </a:cubicBezTo>
                <a:cubicBezTo>
                  <a:pt x="15745873" y="-941"/>
                  <a:pt x="15695083" y="-11038"/>
                  <a:pt x="15773400" y="0"/>
                </a:cubicBezTo>
                <a:cubicBezTo>
                  <a:pt x="15795651" y="30972"/>
                  <a:pt x="16135646" y="-5143"/>
                  <a:pt x="16459200" y="0"/>
                </a:cubicBezTo>
                <a:cubicBezTo>
                  <a:pt x="16459040" y="8959"/>
                  <a:pt x="16459453" y="14716"/>
                  <a:pt x="16459200" y="27432"/>
                </a:cubicBezTo>
                <a:cubicBezTo>
                  <a:pt x="16263301" y="66135"/>
                  <a:pt x="15900127" y="76490"/>
                  <a:pt x="15444216" y="27432"/>
                </a:cubicBezTo>
                <a:cubicBezTo>
                  <a:pt x="14968465" y="3529"/>
                  <a:pt x="15265587" y="25922"/>
                  <a:pt x="15087600" y="27432"/>
                </a:cubicBezTo>
                <a:cubicBezTo>
                  <a:pt x="14953119" y="8195"/>
                  <a:pt x="14572839" y="101238"/>
                  <a:pt x="14401800" y="27432"/>
                </a:cubicBezTo>
                <a:cubicBezTo>
                  <a:pt x="14263033" y="-31952"/>
                  <a:pt x="13926958" y="-8253"/>
                  <a:pt x="13551408" y="27432"/>
                </a:cubicBezTo>
                <a:cubicBezTo>
                  <a:pt x="13171078" y="47444"/>
                  <a:pt x="13249594" y="33073"/>
                  <a:pt x="13030200" y="27432"/>
                </a:cubicBezTo>
                <a:cubicBezTo>
                  <a:pt x="12832461" y="54405"/>
                  <a:pt x="12548120" y="47137"/>
                  <a:pt x="12179808" y="27432"/>
                </a:cubicBezTo>
                <a:cubicBezTo>
                  <a:pt x="11757626" y="35033"/>
                  <a:pt x="11591636" y="14065"/>
                  <a:pt x="11329416" y="27432"/>
                </a:cubicBezTo>
                <a:cubicBezTo>
                  <a:pt x="11080550" y="85572"/>
                  <a:pt x="10710937" y="66941"/>
                  <a:pt x="10479024" y="27432"/>
                </a:cubicBezTo>
                <a:cubicBezTo>
                  <a:pt x="10224514" y="39288"/>
                  <a:pt x="10009859" y="26995"/>
                  <a:pt x="9793224" y="27432"/>
                </a:cubicBezTo>
                <a:cubicBezTo>
                  <a:pt x="9599608" y="38837"/>
                  <a:pt x="9536245" y="23070"/>
                  <a:pt x="9436608" y="27432"/>
                </a:cubicBezTo>
                <a:cubicBezTo>
                  <a:pt x="9325130" y="41287"/>
                  <a:pt x="9193993" y="12989"/>
                  <a:pt x="9079992" y="27432"/>
                </a:cubicBezTo>
                <a:cubicBezTo>
                  <a:pt x="9005044" y="8178"/>
                  <a:pt x="8640041" y="31040"/>
                  <a:pt x="8229600" y="27432"/>
                </a:cubicBezTo>
                <a:cubicBezTo>
                  <a:pt x="7863385" y="13382"/>
                  <a:pt x="7848215" y="6910"/>
                  <a:pt x="7543800" y="27432"/>
                </a:cubicBezTo>
                <a:cubicBezTo>
                  <a:pt x="7242325" y="44759"/>
                  <a:pt x="7276084" y="28032"/>
                  <a:pt x="7187184" y="27432"/>
                </a:cubicBezTo>
                <a:cubicBezTo>
                  <a:pt x="7116436" y="40134"/>
                  <a:pt x="6901452" y="19091"/>
                  <a:pt x="6830568" y="27432"/>
                </a:cubicBezTo>
                <a:cubicBezTo>
                  <a:pt x="6748570" y="46901"/>
                  <a:pt x="6652906" y="43055"/>
                  <a:pt x="6473952" y="27432"/>
                </a:cubicBezTo>
                <a:cubicBezTo>
                  <a:pt x="6284037" y="4454"/>
                  <a:pt x="6153115" y="49701"/>
                  <a:pt x="5788152" y="27432"/>
                </a:cubicBezTo>
                <a:cubicBezTo>
                  <a:pt x="5615550" y="18889"/>
                  <a:pt x="5604675" y="10131"/>
                  <a:pt x="5431536" y="27432"/>
                </a:cubicBezTo>
                <a:cubicBezTo>
                  <a:pt x="5316931" y="42355"/>
                  <a:pt x="5017803" y="3714"/>
                  <a:pt x="4910328" y="27432"/>
                </a:cubicBezTo>
                <a:cubicBezTo>
                  <a:pt x="4806277" y="12814"/>
                  <a:pt x="4555395" y="53582"/>
                  <a:pt x="4389120" y="27432"/>
                </a:cubicBezTo>
                <a:cubicBezTo>
                  <a:pt x="4168975" y="2788"/>
                  <a:pt x="3576185" y="39020"/>
                  <a:pt x="3374136" y="27432"/>
                </a:cubicBezTo>
                <a:cubicBezTo>
                  <a:pt x="3134177" y="15127"/>
                  <a:pt x="3043454" y="55011"/>
                  <a:pt x="2852928" y="27432"/>
                </a:cubicBezTo>
                <a:cubicBezTo>
                  <a:pt x="2649026" y="37187"/>
                  <a:pt x="2424871" y="47401"/>
                  <a:pt x="2331720" y="27432"/>
                </a:cubicBezTo>
                <a:cubicBezTo>
                  <a:pt x="2221252" y="11373"/>
                  <a:pt x="1611214" y="79382"/>
                  <a:pt x="1316736" y="27432"/>
                </a:cubicBezTo>
                <a:cubicBezTo>
                  <a:pt x="1039391" y="-1383"/>
                  <a:pt x="1199293" y="43958"/>
                  <a:pt x="1124712" y="27432"/>
                </a:cubicBezTo>
                <a:cubicBezTo>
                  <a:pt x="1036751" y="-99955"/>
                  <a:pt x="505177" y="49806"/>
                  <a:pt x="0" y="27432"/>
                </a:cubicBezTo>
                <a:cubicBezTo>
                  <a:pt x="-793" y="16462"/>
                  <a:pt x="-422" y="1324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C5DD69A5-1073-B0D8-AEBA-CDEC87FEA044}"/>
              </a:ext>
            </a:extLst>
          </p:cNvPr>
          <p:cNvSpPr txBox="1"/>
          <p:nvPr/>
        </p:nvSpPr>
        <p:spPr>
          <a:xfrm>
            <a:off x="917378" y="3272526"/>
            <a:ext cx="10070328" cy="6211062"/>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8AB2D7B0-13C0-F434-D976-5C43F0B24BF8}"/>
              </a:ext>
            </a:extLst>
          </p:cNvPr>
          <p:cNvPicPr>
            <a:picLocks noChangeAspect="1"/>
          </p:cNvPicPr>
          <p:nvPr/>
        </p:nvPicPr>
        <p:blipFill rotWithShape="1">
          <a:blip r:embed="rId3"/>
          <a:srcRect l="22773" r="14452" b="-1"/>
          <a:stretch/>
        </p:blipFill>
        <p:spPr>
          <a:xfrm>
            <a:off x="11513487" y="3140964"/>
            <a:ext cx="5911596" cy="6144768"/>
          </a:xfrm>
          <a:prstGeom prst="rect">
            <a:avLst/>
          </a:prstGeom>
        </p:spPr>
      </p:pic>
    </p:spTree>
    <p:extLst>
      <p:ext uri="{BB962C8B-B14F-4D97-AF65-F5344CB8AC3E}">
        <p14:creationId xmlns:p14="http://schemas.microsoft.com/office/powerpoint/2010/main" val="156172451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7" name="Freeform 8">
            <a:extLst>
              <a:ext uri="{FF2B5EF4-FFF2-40B4-BE49-F238E27FC236}">
                <a16:creationId xmlns:a16="http://schemas.microsoft.com/office/drawing/2014/main" xmlns="" id="{240E3BA6-C9DC-DFEE-A90E-27A655982233}"/>
              </a:ext>
            </a:extLst>
          </p:cNvPr>
          <p:cNvSpPr/>
          <p:nvPr/>
        </p:nvSpPr>
        <p:spPr>
          <a:xfrm>
            <a:off x="11811000" y="-72390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xmlns="" id="{B9D85E05-E7A0-153E-79B3-E71B59454A75}"/>
              </a:ext>
            </a:extLst>
          </p:cNvPr>
          <p:cNvPicPr>
            <a:picLocks noChangeAspect="1"/>
          </p:cNvPicPr>
          <p:nvPr/>
        </p:nvPicPr>
        <p:blipFill>
          <a:blip r:embed="rId5"/>
          <a:stretch>
            <a:fillRect/>
          </a:stretch>
        </p:blipFill>
        <p:spPr>
          <a:xfrm>
            <a:off x="1219200" y="1409700"/>
            <a:ext cx="6120404" cy="8744223"/>
          </a:xfrm>
          <a:prstGeom prst="rect">
            <a:avLst/>
          </a:prstGeom>
        </p:spPr>
      </p:pic>
      <p:grpSp>
        <p:nvGrpSpPr>
          <p:cNvPr id="9" name="Group 5">
            <a:extLst>
              <a:ext uri="{FF2B5EF4-FFF2-40B4-BE49-F238E27FC236}">
                <a16:creationId xmlns:a16="http://schemas.microsoft.com/office/drawing/2014/main" xmlns="" id="{A0C6AF44-8AB6-CA6C-4EA5-91389701AD53}"/>
              </a:ext>
            </a:extLst>
          </p:cNvPr>
          <p:cNvGrpSpPr/>
          <p:nvPr/>
        </p:nvGrpSpPr>
        <p:grpSpPr>
          <a:xfrm>
            <a:off x="8458200" y="2705100"/>
            <a:ext cx="8991600" cy="4876800"/>
            <a:chOff x="0" y="0"/>
            <a:chExt cx="14777713" cy="2254270"/>
          </a:xfrm>
        </p:grpSpPr>
        <p:sp>
          <p:nvSpPr>
            <p:cNvPr id="10" name="Freeform 6">
              <a:extLst>
                <a:ext uri="{FF2B5EF4-FFF2-40B4-BE49-F238E27FC236}">
                  <a16:creationId xmlns:a16="http://schemas.microsoft.com/office/drawing/2014/main" xmlns="" id="{B1A2CB9F-0023-324B-4A63-DC2FBFFE6A0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txBody>
            <a:bodyPr/>
            <a:lstStyle/>
            <a:p>
              <a:endParaRPr lang="en-US"/>
            </a:p>
          </p:txBody>
        </p:sp>
        <p:sp>
          <p:nvSpPr>
            <p:cNvPr id="11" name="TextBox 7">
              <a:extLst>
                <a:ext uri="{FF2B5EF4-FFF2-40B4-BE49-F238E27FC236}">
                  <a16:creationId xmlns:a16="http://schemas.microsoft.com/office/drawing/2014/main" xmlns="" id="{E4A88B3A-DFD4-9476-FD65-748B7AAEF505}"/>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2" name="TextBox 11">
            <a:extLst>
              <a:ext uri="{FF2B5EF4-FFF2-40B4-BE49-F238E27FC236}">
                <a16:creationId xmlns:a16="http://schemas.microsoft.com/office/drawing/2014/main" xmlns="" id="{A7B153BF-5175-CF1A-DF78-CFA79DC1F238}"/>
              </a:ext>
            </a:extLst>
          </p:cNvPr>
          <p:cNvSpPr txBox="1"/>
          <p:nvPr/>
        </p:nvSpPr>
        <p:spPr>
          <a:xfrm>
            <a:off x="8458200" y="32549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91917" y="1269016"/>
            <a:ext cx="15781683" cy="8055665"/>
          </a:xfrm>
          <a:custGeom>
            <a:avLst/>
            <a:gdLst/>
            <a:ahLst/>
            <a:cxnLst/>
            <a:rect l="l" t="t" r="r" b="b"/>
            <a:pathLst>
              <a:path w="12922113" h="6706749">
                <a:moveTo>
                  <a:pt x="0" y="0"/>
                </a:moveTo>
                <a:lnTo>
                  <a:pt x="12922113" y="0"/>
                </a:lnTo>
                <a:lnTo>
                  <a:pt x="12922113" y="6706749"/>
                </a:lnTo>
                <a:lnTo>
                  <a:pt x="0" y="67067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852739" y="6456717"/>
            <a:ext cx="3610804" cy="4472843"/>
          </a:xfrm>
          <a:custGeom>
            <a:avLst/>
            <a:gdLst/>
            <a:ahLst/>
            <a:cxnLst/>
            <a:rect l="l" t="t" r="r" b="b"/>
            <a:pathLst>
              <a:path w="3610804" h="4472843">
                <a:moveTo>
                  <a:pt x="0" y="0"/>
                </a:moveTo>
                <a:lnTo>
                  <a:pt x="3610804" y="0"/>
                </a:lnTo>
                <a:lnTo>
                  <a:pt x="3610804" y="4472843"/>
                </a:lnTo>
                <a:lnTo>
                  <a:pt x="0" y="44728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TextBox 11"/>
          <p:cNvSpPr txBox="1"/>
          <p:nvPr/>
        </p:nvSpPr>
        <p:spPr>
          <a:xfrm>
            <a:off x="2310713" y="1744341"/>
            <a:ext cx="14224687" cy="2462213"/>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Bài</a:t>
            </a:r>
            <a:r>
              <a:rPr lang="en-US" sz="8000" dirty="0">
                <a:solidFill>
                  <a:srgbClr val="683E38"/>
                </a:solidFill>
                <a:latin typeface="#9Slide07 SVNGuerrilla" panose="00000500000000000000" pitchFamily="2" charset="0"/>
              </a:rPr>
              <a:t> 4: </a:t>
            </a:r>
          </a:p>
          <a:p>
            <a:pPr algn="ctr"/>
            <a:r>
              <a:rPr lang="en-US" sz="8000" dirty="0" err="1">
                <a:solidFill>
                  <a:srgbClr val="683E38"/>
                </a:solidFill>
                <a:latin typeface="#9Slide07 SVNGuerrilla" panose="00000500000000000000" pitchFamily="2" charset="0"/>
              </a:rPr>
              <a:t>Tiếng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trào</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phúng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trong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thơ</a:t>
            </a:r>
            <a:endParaRPr lang="en-US" sz="8000" dirty="0">
              <a:solidFill>
                <a:srgbClr val="683E38"/>
              </a:solidFill>
              <a:latin typeface="#9Slide07 SVNGuerrilla" panose="00000500000000000000" pitchFamily="2" charset="0"/>
            </a:endParaRPr>
          </a:p>
        </p:txBody>
      </p:sp>
      <p:sp>
        <p:nvSpPr>
          <p:cNvPr id="12" name="TextBox 12"/>
          <p:cNvSpPr txBox="1"/>
          <p:nvPr/>
        </p:nvSpPr>
        <p:spPr>
          <a:xfrm>
            <a:off x="4038600" y="5143500"/>
            <a:ext cx="12134493" cy="2215991"/>
          </a:xfrm>
          <a:prstGeom prst="rect">
            <a:avLst/>
          </a:prstGeom>
        </p:spPr>
        <p:txBody>
          <a:bodyPr wrap="square" lIns="0" tIns="0" rIns="0" bIns="0" rtlCol="0" anchor="t">
            <a:spAutoFit/>
          </a:bodyPr>
          <a:lstStyle/>
          <a:p>
            <a:pPr algn="r"/>
            <a:r>
              <a:rPr lang="en-US" sz="4800" i="1" dirty="0" err="1">
                <a:solidFill>
                  <a:srgbClr val="683E38"/>
                </a:solidFill>
                <a:latin typeface="Dekko"/>
              </a:rPr>
              <a:t>Tiếng</a:t>
            </a:r>
            <a:r>
              <a:rPr lang="en-US" sz="4800" i="1" dirty="0">
                <a:solidFill>
                  <a:srgbClr val="683E38"/>
                </a:solidFill>
                <a:latin typeface="Dekko"/>
              </a:rPr>
              <a:t> </a:t>
            </a:r>
            <a:r>
              <a:rPr lang="en-US" sz="4800" i="1" dirty="0" err="1">
                <a:solidFill>
                  <a:srgbClr val="683E38"/>
                </a:solidFill>
                <a:latin typeface="Dekko"/>
              </a:rPr>
              <a:t>cười</a:t>
            </a:r>
            <a:r>
              <a:rPr lang="en-US" sz="4800" i="1" dirty="0">
                <a:solidFill>
                  <a:srgbClr val="683E38"/>
                </a:solidFill>
                <a:latin typeface="Dekko"/>
              </a:rPr>
              <a:t> </a:t>
            </a:r>
            <a:r>
              <a:rPr lang="en-US" sz="4800" i="1" dirty="0" err="1">
                <a:solidFill>
                  <a:srgbClr val="683E38"/>
                </a:solidFill>
                <a:latin typeface="Dekko"/>
              </a:rPr>
              <a:t>là</a:t>
            </a:r>
            <a:r>
              <a:rPr lang="en-US" sz="4800" i="1" dirty="0">
                <a:solidFill>
                  <a:srgbClr val="683E38"/>
                </a:solidFill>
                <a:latin typeface="Dekko"/>
              </a:rPr>
              <a:t> </a:t>
            </a:r>
            <a:r>
              <a:rPr lang="en-US" sz="4800" i="1" dirty="0" err="1">
                <a:solidFill>
                  <a:srgbClr val="683E38"/>
                </a:solidFill>
                <a:latin typeface="Dekko"/>
              </a:rPr>
              <a:t>một</a:t>
            </a:r>
            <a:r>
              <a:rPr lang="en-US" sz="4800" i="1" dirty="0">
                <a:solidFill>
                  <a:srgbClr val="683E38"/>
                </a:solidFill>
                <a:latin typeface="Dekko"/>
              </a:rPr>
              <a:t> </a:t>
            </a:r>
            <a:r>
              <a:rPr lang="en-US" sz="4800" i="1" dirty="0" err="1">
                <a:solidFill>
                  <a:srgbClr val="683E38"/>
                </a:solidFill>
                <a:latin typeface="Dekko"/>
              </a:rPr>
              <a:t>trong</a:t>
            </a:r>
            <a:r>
              <a:rPr lang="en-US" sz="4800" i="1" dirty="0">
                <a:solidFill>
                  <a:srgbClr val="683E38"/>
                </a:solidFill>
                <a:latin typeface="Dekko"/>
              </a:rPr>
              <a:t> </a:t>
            </a:r>
            <a:r>
              <a:rPr lang="en-US" sz="4800" i="1" dirty="0" err="1">
                <a:solidFill>
                  <a:srgbClr val="683E38"/>
                </a:solidFill>
                <a:latin typeface="Dekko"/>
              </a:rPr>
              <a:t>những</a:t>
            </a:r>
            <a:r>
              <a:rPr lang="en-US" sz="4800" i="1" dirty="0">
                <a:solidFill>
                  <a:srgbClr val="683E38"/>
                </a:solidFill>
                <a:latin typeface="Dekko"/>
              </a:rPr>
              <a:t> </a:t>
            </a:r>
            <a:r>
              <a:rPr lang="en-US" sz="4800" i="1" dirty="0" err="1">
                <a:solidFill>
                  <a:srgbClr val="683E38"/>
                </a:solidFill>
                <a:latin typeface="Dekko"/>
              </a:rPr>
              <a:t>đặc</a:t>
            </a:r>
            <a:r>
              <a:rPr lang="en-US" sz="4800" i="1" dirty="0">
                <a:solidFill>
                  <a:srgbClr val="683E38"/>
                </a:solidFill>
                <a:latin typeface="Dekko"/>
              </a:rPr>
              <a:t> </a:t>
            </a:r>
            <a:r>
              <a:rPr lang="en-US" sz="4800" i="1" dirty="0" err="1">
                <a:solidFill>
                  <a:srgbClr val="683E38"/>
                </a:solidFill>
                <a:latin typeface="Dekko"/>
              </a:rPr>
              <a:t>quyền</a:t>
            </a:r>
            <a:r>
              <a:rPr lang="en-US" sz="4800" i="1" dirty="0">
                <a:solidFill>
                  <a:srgbClr val="683E38"/>
                </a:solidFill>
                <a:latin typeface="Dekko"/>
              </a:rPr>
              <a:t> </a:t>
            </a:r>
            <a:r>
              <a:rPr lang="en-US" sz="4800" i="1" dirty="0" err="1">
                <a:solidFill>
                  <a:srgbClr val="683E38"/>
                </a:solidFill>
                <a:latin typeface="Dekko"/>
              </a:rPr>
              <a:t>của</a:t>
            </a:r>
            <a:r>
              <a:rPr lang="en-US" sz="4800" i="1" dirty="0">
                <a:solidFill>
                  <a:srgbClr val="683E38"/>
                </a:solidFill>
                <a:latin typeface="Dekko"/>
              </a:rPr>
              <a:t> </a:t>
            </a:r>
            <a:r>
              <a:rPr lang="en-US" sz="4800" i="1" dirty="0" err="1">
                <a:solidFill>
                  <a:srgbClr val="683E38"/>
                </a:solidFill>
                <a:latin typeface="Dekko"/>
              </a:rPr>
              <a:t>lí</a:t>
            </a:r>
            <a:r>
              <a:rPr lang="en-US" sz="4800" i="1" dirty="0">
                <a:solidFill>
                  <a:srgbClr val="683E38"/>
                </a:solidFill>
                <a:latin typeface="Dekko"/>
              </a:rPr>
              <a:t> </a:t>
            </a:r>
            <a:r>
              <a:rPr lang="en-US" sz="4800" i="1" dirty="0" err="1">
                <a:solidFill>
                  <a:srgbClr val="683E38"/>
                </a:solidFill>
                <a:latin typeface="Dekko"/>
              </a:rPr>
              <a:t>trí</a:t>
            </a:r>
            <a:r>
              <a:rPr lang="en-US" sz="4800" i="1" dirty="0">
                <a:solidFill>
                  <a:srgbClr val="683E38"/>
                </a:solidFill>
                <a:latin typeface="Dekko"/>
              </a:rPr>
              <a:t>, </a:t>
            </a:r>
            <a:r>
              <a:rPr lang="en-US" sz="4800" i="1" dirty="0" err="1">
                <a:solidFill>
                  <a:srgbClr val="683E38"/>
                </a:solidFill>
                <a:latin typeface="Dekko"/>
              </a:rPr>
              <a:t>chỉ</a:t>
            </a:r>
            <a:r>
              <a:rPr lang="en-US" sz="4800" i="1" dirty="0">
                <a:solidFill>
                  <a:srgbClr val="683E38"/>
                </a:solidFill>
                <a:latin typeface="Dekko"/>
              </a:rPr>
              <a:t> </a:t>
            </a:r>
            <a:r>
              <a:rPr lang="en-US" sz="4800" i="1" dirty="0" err="1">
                <a:solidFill>
                  <a:srgbClr val="683E38"/>
                </a:solidFill>
                <a:latin typeface="Dekko"/>
              </a:rPr>
              <a:t>xuất</a:t>
            </a:r>
            <a:r>
              <a:rPr lang="en-US" sz="4800" i="1" dirty="0">
                <a:solidFill>
                  <a:srgbClr val="683E38"/>
                </a:solidFill>
                <a:latin typeface="Dekko"/>
              </a:rPr>
              <a:t> </a:t>
            </a:r>
            <a:r>
              <a:rPr lang="en-US" sz="4800" i="1" dirty="0" err="1">
                <a:solidFill>
                  <a:srgbClr val="683E38"/>
                </a:solidFill>
                <a:latin typeface="Dekko"/>
              </a:rPr>
              <a:t>hiện</a:t>
            </a:r>
            <a:r>
              <a:rPr lang="en-US" sz="4800" i="1" dirty="0">
                <a:solidFill>
                  <a:srgbClr val="683E38"/>
                </a:solidFill>
                <a:latin typeface="Dekko"/>
              </a:rPr>
              <a:t> ở </a:t>
            </a:r>
            <a:r>
              <a:rPr lang="en-US" sz="4800" i="1" dirty="0" err="1">
                <a:solidFill>
                  <a:srgbClr val="683E38"/>
                </a:solidFill>
                <a:latin typeface="Dekko"/>
              </a:rPr>
              <a:t>loài</a:t>
            </a:r>
            <a:r>
              <a:rPr lang="en-US" sz="4800" i="1" dirty="0">
                <a:solidFill>
                  <a:srgbClr val="683E38"/>
                </a:solidFill>
                <a:latin typeface="Dekko"/>
              </a:rPr>
              <a:t> </a:t>
            </a:r>
            <a:r>
              <a:rPr lang="en-US" sz="4800" i="1" dirty="0" err="1">
                <a:solidFill>
                  <a:srgbClr val="683E38"/>
                </a:solidFill>
                <a:latin typeface="Dekko"/>
              </a:rPr>
              <a:t>người</a:t>
            </a:r>
            <a:r>
              <a:rPr lang="en-US" sz="4800" i="1" dirty="0">
                <a:solidFill>
                  <a:srgbClr val="683E38"/>
                </a:solidFill>
                <a:latin typeface="Dekko"/>
              </a:rPr>
              <a:t>.</a:t>
            </a:r>
          </a:p>
          <a:p>
            <a:pPr algn="r"/>
            <a:r>
              <a:rPr lang="en-US" sz="4800" dirty="0" err="1">
                <a:solidFill>
                  <a:srgbClr val="683E38"/>
                </a:solidFill>
                <a:latin typeface="Dekko"/>
              </a:rPr>
              <a:t>Thô-mát</a:t>
            </a:r>
            <a:r>
              <a:rPr lang="en-US" sz="4800" dirty="0">
                <a:solidFill>
                  <a:srgbClr val="683E38"/>
                </a:solidFill>
                <a:latin typeface="Dekko"/>
              </a:rPr>
              <a:t> Ca-</a:t>
            </a:r>
            <a:r>
              <a:rPr lang="en-US" sz="4800" dirty="0" err="1">
                <a:solidFill>
                  <a:srgbClr val="683E38"/>
                </a:solidFill>
                <a:latin typeface="Dekko"/>
              </a:rPr>
              <a:t>lai</a:t>
            </a:r>
            <a:r>
              <a:rPr lang="en-US" sz="4800" dirty="0">
                <a:solidFill>
                  <a:srgbClr val="683E38"/>
                </a:solidFill>
                <a:latin typeface="Dekko"/>
              </a:rPr>
              <a:t> (Thomas </a:t>
            </a:r>
            <a:r>
              <a:rPr lang="en-US" sz="4800" dirty="0" err="1">
                <a:solidFill>
                  <a:srgbClr val="683E38"/>
                </a:solidFill>
                <a:latin typeface="Dekko"/>
              </a:rPr>
              <a:t>Carlye</a:t>
            </a:r>
            <a:r>
              <a:rPr lang="en-US" sz="4800" dirty="0">
                <a:solidFill>
                  <a:srgbClr val="683E38"/>
                </a:solidFill>
                <a:latin typeface="Dekko"/>
              </a:rPr>
              <a:t>)</a:t>
            </a:r>
          </a:p>
        </p:txBody>
      </p:sp>
      <p:sp>
        <p:nvSpPr>
          <p:cNvPr id="2" name="Freeform 10">
            <a:extLst>
              <a:ext uri="{FF2B5EF4-FFF2-40B4-BE49-F238E27FC236}">
                <a16:creationId xmlns:a16="http://schemas.microsoft.com/office/drawing/2014/main" xmlns="" id="{4CA5B9B6-7BBF-5868-1182-7AE15F038371}"/>
              </a:ext>
            </a:extLst>
          </p:cNvPr>
          <p:cNvSpPr/>
          <p:nvPr/>
        </p:nvSpPr>
        <p:spPr>
          <a:xfrm>
            <a:off x="14819184" y="164565"/>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6616CBF6-0F24-05F9-E178-D6601AC01BDB}"/>
              </a:ext>
            </a:extLst>
          </p:cNvPr>
          <p:cNvSpPr txBox="1"/>
          <p:nvPr/>
        </p:nvSpPr>
        <p:spPr>
          <a:xfrm>
            <a:off x="1130005" y="8343900"/>
            <a:ext cx="43434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(1870-1907)</a:t>
            </a:r>
          </a:p>
        </p:txBody>
      </p:sp>
      <p:pic>
        <p:nvPicPr>
          <p:cNvPr id="5" name="Picture 4">
            <a:extLst>
              <a:ext uri="{FF2B5EF4-FFF2-40B4-BE49-F238E27FC236}">
                <a16:creationId xmlns:a16="http://schemas.microsoft.com/office/drawing/2014/main" xmlns="" id="{FB0460A3-57FB-6202-090E-89FE59D40B58}"/>
              </a:ext>
            </a:extLst>
          </p:cNvPr>
          <p:cNvPicPr>
            <a:picLocks noChangeAspect="1"/>
          </p:cNvPicPr>
          <p:nvPr/>
        </p:nvPicPr>
        <p:blipFill>
          <a:blip r:embed="rId3"/>
          <a:stretch>
            <a:fillRect/>
          </a:stretch>
        </p:blipFill>
        <p:spPr>
          <a:xfrm>
            <a:off x="1366761" y="2628900"/>
            <a:ext cx="3869887" cy="5604290"/>
          </a:xfrm>
          <a:prstGeom prst="rect">
            <a:avLst/>
          </a:prstGeom>
        </p:spPr>
      </p:pic>
      <p:sp>
        <p:nvSpPr>
          <p:cNvPr id="6" name="TextBox 5">
            <a:extLst>
              <a:ext uri="{FF2B5EF4-FFF2-40B4-BE49-F238E27FC236}">
                <a16:creationId xmlns:a16="http://schemas.microsoft.com/office/drawing/2014/main" xmlns="" id="{7D3AEE2E-C8CC-987D-A8CC-E0EE92E1A702}"/>
              </a:ext>
            </a:extLst>
          </p:cNvPr>
          <p:cNvSpPr txBox="1"/>
          <p:nvPr/>
        </p:nvSpPr>
        <p:spPr>
          <a:xfrm>
            <a:off x="6623538" y="1832074"/>
            <a:ext cx="10972800"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Định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đỗ</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XX.</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Lấp</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86AA2DA-281A-4806-8977-D617AEAC83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64185774-6FC0-4B8D-A8DB-A885468896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61967" y="0"/>
            <a:ext cx="3726033" cy="10287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xmlns="" id="{B4F224CC-03ED-F6E9-0868-AB85C4FD0DD0}"/>
              </a:ext>
            </a:extLst>
          </p:cNvPr>
          <p:cNvSpPr txBox="1"/>
          <p:nvPr/>
        </p:nvSpPr>
        <p:spPr>
          <a:xfrm>
            <a:off x="-220828" y="1714500"/>
            <a:ext cx="10591799" cy="7724254"/>
          </a:xfrm>
          <a:prstGeom prst="rect">
            <a:avLst/>
          </a:prstGeom>
        </p:spPr>
        <p:txBody>
          <a:bodyPr vert="horz" lIns="91440" tIns="45720" rIns="91440" bIns="45720" rtlCol="0">
            <a:normAutofit/>
          </a:bodyPr>
          <a:lstStyle/>
          <a:p>
            <a:pPr algn="ctr" fontAlgn="base">
              <a:spcAft>
                <a:spcPts val="600"/>
              </a:spcAft>
            </a:pPr>
            <a:r>
              <a:rPr lang="en-US" sz="3800" b="0" i="1" spc="10" dirty="0">
                <a:effectLst/>
                <a:latin typeface="#9Slide03 Jura SemiBold" panose="00000700000000000000" pitchFamily="2" charset="0"/>
              </a:rPr>
              <a:t>“</a:t>
            </a:r>
            <a:r>
              <a:rPr lang="en-US" sz="3800" b="0" i="1" spc="10" dirty="0" err="1">
                <a:effectLst/>
                <a:latin typeface="#9Slide03 Jura SemiBold" panose="00000700000000000000" pitchFamily="2" charset="0"/>
              </a:rPr>
              <a:t>Thật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giả</a:t>
            </a:r>
            <a:r>
              <a:rPr lang="en-US" sz="3800" b="0" i="1" spc="10" dirty="0">
                <a:effectLst/>
                <a:latin typeface="#9Slide03 Jura SemiBold" panose="00000700000000000000" pitchFamily="2" charset="0"/>
              </a:rPr>
              <a:t> Thành Nam, </a:t>
            </a:r>
            <a:r>
              <a:rPr lang="en-US" sz="3800" b="0" i="1" spc="10" dirty="0" err="1">
                <a:effectLst/>
                <a:latin typeface="#9Slide03 Jura SemiBold" panose="00000700000000000000" pitchFamily="2" charset="0"/>
              </a:rPr>
              <a:t>buổi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nhiễu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nhương</a:t>
            </a:r>
            <a:r>
              <a:rPr lang="en-US" sz="3800" b="0" i="1" spc="10" dirty="0">
                <a:effectLst/>
                <a:latin typeface="#9Slide03 Jura SemiBold" panose="00000700000000000000" pitchFamily="2" charset="0"/>
              </a:rPr>
              <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Đèn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xanh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ngọn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rạng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văn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Trường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lòng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chua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chát</a:t>
            </a:r>
            <a:r>
              <a:rPr lang="en-US" sz="3800" b="0" i="1" spc="10" dirty="0">
                <a:effectLst/>
                <a:latin typeface="#9Slide03 Jura SemiBold" panose="00000700000000000000" pitchFamily="2" charset="0"/>
              </a:rPr>
              <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Cảnh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sống</a:t>
            </a:r>
            <a:r>
              <a:rPr lang="en-US" sz="3800" b="0" i="1" spc="10" dirty="0">
                <a:effectLst/>
                <a:latin typeface="#9Slide03 Jura SemiBold" panose="00000700000000000000" pitchFamily="2" charset="0"/>
              </a:rPr>
              <a:t> long </a:t>
            </a:r>
            <a:r>
              <a:rPr lang="en-US" sz="3800" b="0" i="1" spc="10" dirty="0" err="1">
                <a:effectLst/>
                <a:latin typeface="#9Slide03 Jura SemiBold" panose="00000700000000000000" pitchFamily="2" charset="0"/>
              </a:rPr>
              <a:t>đong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dạ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vấn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Sắc</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sảo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tâm</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hồn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ưa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đả</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kích</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Thiết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nghệ</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thuật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nặng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yêu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Tài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cao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phận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không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Ngạo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nghễ</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đàn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Tú </a:t>
            </a:r>
            <a:r>
              <a:rPr lang="en-US" sz="3800" b="0" i="1" spc="10" dirty="0" err="1">
                <a:effectLst/>
                <a:latin typeface="#9Slide03 Jura SemiBold" panose="00000700000000000000" pitchFamily="2" charset="0"/>
              </a:rPr>
              <a:t>Xương</a:t>
            </a:r>
            <a:r>
              <a:rPr lang="en-US" sz="3800" b="0" i="1" spc="10" dirty="0">
                <a:effectLst/>
                <a:latin typeface="#9Slide03 Jura SemiBold" panose="00000700000000000000" pitchFamily="2" charset="0"/>
              </a:rPr>
              <a:t>”.</a:t>
            </a:r>
            <a:endParaRPr lang="en-US" sz="3800" i="1" dirty="0">
              <a:latin typeface="#9Slide03 Jura SemiBold" panose="00000700000000000000" pitchFamily="2" charset="0"/>
            </a:endParaRPr>
          </a:p>
          <a:p>
            <a:pPr algn="r" fontAlgn="base">
              <a:spcAft>
                <a:spcPts val="600"/>
              </a:spcAft>
            </a:pPr>
            <a:r>
              <a:rPr lang="en-US" sz="3800" b="0" spc="10" dirty="0" err="1">
                <a:effectLst/>
                <a:latin typeface="#9Slide03 Jura SemiBold" panose="00000700000000000000" pitchFamily="2" charset="0"/>
              </a:rPr>
              <a:t>Nguyễn</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Công</a:t>
            </a:r>
            <a:r>
              <a:rPr lang="en-US" sz="3800" b="0" spc="10" dirty="0">
                <a:effectLst/>
                <a:latin typeface="#9Slide03 Jura SemiBold" panose="00000700000000000000" pitchFamily="2" charset="0"/>
              </a:rPr>
              <a:t> Thành</a:t>
            </a:r>
            <a:r>
              <a:rPr lang="en-US" sz="3800" b="0" dirty="0">
                <a:effectLst/>
                <a:latin typeface="#9Slide03 Jura SemiBold" panose="00000700000000000000" pitchFamily="2" charset="0"/>
              </a:rPr>
              <a:t/>
            </a:r>
            <a:br>
              <a:rPr lang="en-US" sz="3800" b="0" dirty="0">
                <a:effectLst/>
                <a:latin typeface="#9Slide03 Jura SemiBold" panose="00000700000000000000" pitchFamily="2" charset="0"/>
              </a:rPr>
            </a:br>
            <a:r>
              <a:rPr lang="en-US" sz="3800" b="0" spc="10" dirty="0">
                <a:effectLst/>
                <a:latin typeface="#9Slide03 Jura SemiBold" panose="00000700000000000000" pitchFamily="2" charset="0"/>
              </a:rPr>
              <a:t>(</a:t>
            </a:r>
            <a:r>
              <a:rPr lang="en-US" sz="3800" b="0" spc="10" dirty="0" err="1">
                <a:effectLst/>
                <a:latin typeface="#9Slide03 Jura SemiBold" panose="00000700000000000000" pitchFamily="2" charset="0"/>
              </a:rPr>
              <a:t>Chủ</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tịch</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Hội</a:t>
            </a:r>
            <a:r>
              <a:rPr lang="en-US" sz="3800" b="0" spc="10" dirty="0">
                <a:effectLst/>
                <a:latin typeface="#9Slide03 Jura SemiBold" panose="00000700000000000000" pitchFamily="2" charset="0"/>
              </a:rPr>
              <a:t> VHNT </a:t>
            </a:r>
            <a:r>
              <a:rPr lang="en-US" sz="3800" b="0" spc="10" dirty="0" err="1">
                <a:effectLst/>
                <a:latin typeface="#9Slide03 Jura SemiBold" panose="00000700000000000000" pitchFamily="2" charset="0"/>
              </a:rPr>
              <a:t>tỉnh</a:t>
            </a:r>
            <a:r>
              <a:rPr lang="en-US" sz="3800" b="0" spc="10" dirty="0">
                <a:effectLst/>
                <a:latin typeface="#9Slide03 Jura SemiBold" panose="00000700000000000000" pitchFamily="2" charset="0"/>
              </a:rPr>
              <a:t>)</a:t>
            </a:r>
            <a:endParaRPr lang="en-US" sz="3800" b="0" dirty="0">
              <a:effectLst/>
              <a:latin typeface="#9Slide03 Jura SemiBold" panose="00000700000000000000" pitchFamily="2" charset="0"/>
            </a:endParaRPr>
          </a:p>
        </p:txBody>
      </p:sp>
      <p:sp>
        <p:nvSpPr>
          <p:cNvPr id="13" name="Freeform: Shape 12">
            <a:extLst>
              <a:ext uri="{FF2B5EF4-FFF2-40B4-BE49-F238E27FC236}">
                <a16:creationId xmlns:a16="http://schemas.microsoft.com/office/drawing/2014/main" xmlns="" id="{B7D3B4FC-79F4-47D2-9D79-DA876E6AD8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91482" y="3033744"/>
            <a:ext cx="6996820" cy="606590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Google Shape;369;p13">
            <a:extLst>
              <a:ext uri="{FF2B5EF4-FFF2-40B4-BE49-F238E27FC236}">
                <a16:creationId xmlns:a16="http://schemas.microsoft.com/office/drawing/2014/main" xmlns="" id="{BA488B4A-6FA7-162B-9B12-3898EAFF9BE0}"/>
              </a:ext>
            </a:extLst>
          </p:cNvPr>
          <p:cNvPicPr preferRelativeResize="0"/>
          <p:nvPr/>
        </p:nvPicPr>
        <p:blipFill rotWithShape="1">
          <a:blip r:embed="rId3"/>
          <a:srcRect l="10948" r="11223" b="-1"/>
          <a:stretch/>
        </p:blipFill>
        <p:spPr>
          <a:xfrm>
            <a:off x="10524564" y="3275043"/>
            <a:ext cx="6536844" cy="5599411"/>
          </a:xfrm>
          <a:prstGeom prst="rect">
            <a:avLst/>
          </a:prstGeom>
          <a:noFill/>
        </p:spPr>
      </p:pic>
      <p:sp>
        <p:nvSpPr>
          <p:cNvPr id="15" name="Rectangle 6">
            <a:extLst>
              <a:ext uri="{FF2B5EF4-FFF2-40B4-BE49-F238E27FC236}">
                <a16:creationId xmlns:a16="http://schemas.microsoft.com/office/drawing/2014/main" xmlns="" id="{EFF9196C-3887-4B80-8671-3CA6705C18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17814" y="8760534"/>
            <a:ext cx="1544153" cy="678220"/>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4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xmlns=""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xmlns="" id="{D8E1052B-9BC5-B377-83BB-247B3DE6D2C9}"/>
              </a:ext>
            </a:extLst>
          </p:cNvPr>
          <p:cNvSpPr txBox="1"/>
          <p:nvPr/>
        </p:nvSpPr>
        <p:spPr>
          <a:xfrm>
            <a:off x="1905000" y="28575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xmlns=""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585D865-448C-C1AB-F709-A9077E3F9FF2}"/>
              </a:ext>
            </a:extLst>
          </p:cNvPr>
          <p:cNvSpPr txBox="1"/>
          <p:nvPr/>
        </p:nvSpPr>
        <p:spPr>
          <a:xfrm>
            <a:off x="5219700" y="2857500"/>
            <a:ext cx="119253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Vịnh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Đinh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1897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a:t>
            </a:r>
          </a:p>
        </p:txBody>
      </p:sp>
      <p:sp>
        <p:nvSpPr>
          <p:cNvPr id="9" name="Google Shape;388;p14">
            <a:extLst>
              <a:ext uri="{FF2B5EF4-FFF2-40B4-BE49-F238E27FC236}">
                <a16:creationId xmlns:a16="http://schemas.microsoft.com/office/drawing/2014/main" xmlns="" id="{835D133B-93D1-CAC7-BA2D-754F48468D62}"/>
              </a:ext>
            </a:extLst>
          </p:cNvPr>
          <p:cNvSpPr/>
          <p:nvPr/>
        </p:nvSpPr>
        <p:spPr>
          <a:xfrm flipH="1">
            <a:off x="8231135" y="6327791"/>
            <a:ext cx="10056865" cy="3912536"/>
          </a:xfrm>
          <a:custGeom>
            <a:avLst/>
            <a:gdLst/>
            <a:ahLst/>
            <a:cxnLst/>
            <a:rect l="l" t="t" r="r" b="b"/>
            <a:pathLst>
              <a:path w="11676680" h="6551413" extrusionOk="0">
                <a:moveTo>
                  <a:pt x="11676680" y="0"/>
                </a:moveTo>
                <a:lnTo>
                  <a:pt x="0" y="0"/>
                </a:lnTo>
                <a:lnTo>
                  <a:pt x="0" y="6551413"/>
                </a:lnTo>
                <a:lnTo>
                  <a:pt x="11676680" y="6551413"/>
                </a:lnTo>
                <a:lnTo>
                  <a:pt x="11676680" y="0"/>
                </a:lnTo>
                <a:close/>
              </a:path>
            </a:pathLst>
          </a:custGeom>
          <a:blipFill rotWithShape="1">
            <a:blip r:embed="rId5">
              <a:alphaModFix/>
            </a:blip>
            <a:stretch>
              <a:fillRect l="-2550" t="-11314" b="-28540"/>
            </a:stretch>
          </a:blipFill>
          <a:ln>
            <a:noFill/>
          </a:ln>
        </p:spPr>
        <p:txBody>
          <a:bodyPr/>
          <a:lstStyle/>
          <a:p>
            <a:endParaRPr lang="en-US"/>
          </a:p>
        </p:txBody>
      </p:sp>
      <p:sp>
        <p:nvSpPr>
          <p:cNvPr id="11" name="TextBox 10">
            <a:extLst>
              <a:ext uri="{FF2B5EF4-FFF2-40B4-BE49-F238E27FC236}">
                <a16:creationId xmlns:a16="http://schemas.microsoft.com/office/drawing/2014/main" xmlns="" id="{1E2564C9-F796-AC3F-D82F-45E384B333F7}"/>
              </a:ext>
            </a:extLst>
          </p:cNvPr>
          <p:cNvSpPr txBox="1"/>
          <p:nvPr/>
        </p:nvSpPr>
        <p:spPr>
          <a:xfrm>
            <a:off x="1905000" y="594307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3CACB50C-A8A3-2CCD-3D07-5D9E834D1CD9}"/>
              </a:ext>
            </a:extLst>
          </p:cNvPr>
          <p:cNvSpPr txBox="1"/>
          <p:nvPr/>
        </p:nvSpPr>
        <p:spPr>
          <a:xfrm>
            <a:off x="5219700" y="5943070"/>
            <a:ext cx="119253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8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xmlns=""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xmlns="" id="{D8E1052B-9BC5-B377-83BB-247B3DE6D2C9}"/>
              </a:ext>
            </a:extLst>
          </p:cNvPr>
          <p:cNvSpPr txBox="1"/>
          <p:nvPr/>
        </p:nvSpPr>
        <p:spPr>
          <a:xfrm>
            <a:off x="1905000" y="28575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xmlns=""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E365BE38-E26E-41A9-AA50-1B2454E36E47}"/>
              </a:ext>
            </a:extLst>
          </p:cNvPr>
          <p:cNvSpPr txBox="1"/>
          <p:nvPr/>
        </p:nvSpPr>
        <p:spPr>
          <a:xfrm>
            <a:off x="3048000" y="3771900"/>
            <a:ext cx="14020800" cy="4832092"/>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Đề (hai câu đầu): giới thiệu </a:t>
            </a:r>
            <a:r>
              <a:rPr lang="en-US" sz="4400" dirty="0" err="1">
                <a:latin typeface="Times New Roman" panose="02020603050405020304" pitchFamily="18" charset="0"/>
                <a:cs typeface="Times New Roman" panose="02020603050405020304" pitchFamily="18" charset="0"/>
              </a:rPr>
              <a:t>về</a:t>
            </a:r>
            <a:r>
              <a:rPr lang="vi-VN" sz="4400" dirty="0">
                <a:latin typeface="Times New Roman" panose="02020603050405020304" pitchFamily="18" charset="0"/>
                <a:cs typeface="Times New Roman" panose="02020603050405020304" pitchFamily="18" charset="0"/>
              </a:rPr>
              <a:t> kì thi Hương được diễn ra năm 1897 </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Thực (câu 3 và câu 4): hình ảnh các nhân vật trong kì thi.</a:t>
            </a:r>
          </a:p>
          <a:p>
            <a:pPr algn="just"/>
            <a:r>
              <a:rPr lang="vi-VN" sz="4400" dirty="0">
                <a:latin typeface="Times New Roman" panose="02020603050405020304" pitchFamily="18" charset="0"/>
                <a:cs typeface="Times New Roman" panose="02020603050405020304" pitchFamily="18" charset="0"/>
              </a:rPr>
              <a:t>- Luận (câu 5 và câu 6): sự hiện diện của những người nước ngoài “phủ bóng” lên khung cảnh của kì thi</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Kết (hai câu cuối): thực trạng bi hài của kì thi nói riêng và của đất nước nói chung trong hoàn cảnh thực dân Pháp đô hộ.</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99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barn(inVertical)">
                                      <p:cBhvr>
                                        <p:cTn id="2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văn 8 Lễ xướng danh khoa Đinh Dậu Kết nối tri thức">
            <a:extLst>
              <a:ext uri="{FF2B5EF4-FFF2-40B4-BE49-F238E27FC236}">
                <a16:creationId xmlns:a16="http://schemas.microsoft.com/office/drawing/2014/main" xmlns="" id="{B9DE5247-A49D-104E-F242-B809130321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3C3893D7-9A9C-2F62-D95A-D4DDEEE03500}"/>
              </a:ext>
            </a:extLst>
          </p:cNvPr>
          <p:cNvSpPr txBox="1"/>
          <p:nvPr/>
        </p:nvSpPr>
        <p:spPr>
          <a:xfrm>
            <a:off x="0" y="7975860"/>
            <a:ext cx="17602200"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solidFill>
                  <a:schemeClr val="tx1">
                    <a:lumMod val="85000"/>
                    <a:lumOff val="15000"/>
                  </a:schemeClr>
                </a:solidFill>
                <a:latin typeface="#9Slide07 SVNGuerrilla" panose="00000500000000000000" pitchFamily="2" charset="0"/>
                <a:ea typeface="+mj-ea"/>
                <a:cs typeface="+mj-cs"/>
              </a:rPr>
              <a:t>II. </a:t>
            </a:r>
            <a:r>
              <a:rPr lang="en-US" sz="7200" dirty="0" err="1">
                <a:solidFill>
                  <a:schemeClr val="tx1">
                    <a:lumMod val="85000"/>
                    <a:lumOff val="15000"/>
                  </a:schemeClr>
                </a:solidFill>
                <a:latin typeface="#9Slide07 SVNGuerrilla" panose="00000500000000000000" pitchFamily="2" charset="0"/>
                <a:ea typeface="+mj-ea"/>
                <a:cs typeface="+mj-cs"/>
              </a:rPr>
              <a:t>Khám</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phá</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văn</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bản</a:t>
            </a:r>
            <a:endParaRPr lang="en-US" sz="72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23702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345032E-663B-41F3-83FA-03E700CF1A5E}"/>
              </a:ext>
            </a:extLst>
          </p:cNvPr>
          <p:cNvPicPr>
            <a:picLocks noChangeAspect="1"/>
          </p:cNvPicPr>
          <p:nvPr/>
        </p:nvPicPr>
        <p:blipFill>
          <a:blip r:embed="rId3"/>
          <a:stretch>
            <a:fillRect/>
          </a:stretch>
        </p:blipFill>
        <p:spPr>
          <a:xfrm>
            <a:off x="1828800" y="196516"/>
            <a:ext cx="6477000" cy="9532346"/>
          </a:xfrm>
          <a:prstGeom prst="rect">
            <a:avLst/>
          </a:prstGeom>
        </p:spPr>
      </p:pic>
      <p:pic>
        <p:nvPicPr>
          <p:cNvPr id="5" name="Picture 4">
            <a:extLst>
              <a:ext uri="{FF2B5EF4-FFF2-40B4-BE49-F238E27FC236}">
                <a16:creationId xmlns:a16="http://schemas.microsoft.com/office/drawing/2014/main" xmlns="" id="{01EAF02E-7D0F-B092-2CD3-E04CF89C6C0F}"/>
              </a:ext>
            </a:extLst>
          </p:cNvPr>
          <p:cNvPicPr>
            <a:picLocks noChangeAspect="1"/>
          </p:cNvPicPr>
          <p:nvPr/>
        </p:nvPicPr>
        <p:blipFill>
          <a:blip r:embed="rId4"/>
          <a:stretch>
            <a:fillRect/>
          </a:stretch>
        </p:blipFill>
        <p:spPr>
          <a:xfrm>
            <a:off x="9677400" y="196516"/>
            <a:ext cx="6324600" cy="9532346"/>
          </a:xfrm>
          <a:prstGeom prst="rect">
            <a:avLst/>
          </a:prstGeom>
        </p:spPr>
      </p:pic>
    </p:spTree>
    <p:extLst>
      <p:ext uri="{BB962C8B-B14F-4D97-AF65-F5344CB8AC3E}">
        <p14:creationId xmlns:p14="http://schemas.microsoft.com/office/powerpoint/2010/main" val="320565968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BA5D960-8C1A-7F53-B7FA-FF1592D446CC}"/>
              </a:ext>
            </a:extLst>
          </p:cNvPr>
          <p:cNvPicPr>
            <a:picLocks noChangeAspect="1"/>
          </p:cNvPicPr>
          <p:nvPr/>
        </p:nvPicPr>
        <p:blipFill>
          <a:blip r:embed="rId3"/>
          <a:stretch>
            <a:fillRect/>
          </a:stretch>
        </p:blipFill>
        <p:spPr>
          <a:xfrm>
            <a:off x="1905000" y="266700"/>
            <a:ext cx="6767660" cy="9601200"/>
          </a:xfrm>
          <a:prstGeom prst="rect">
            <a:avLst/>
          </a:prstGeom>
        </p:spPr>
      </p:pic>
      <p:pic>
        <p:nvPicPr>
          <p:cNvPr id="5" name="Picture 4">
            <a:extLst>
              <a:ext uri="{FF2B5EF4-FFF2-40B4-BE49-F238E27FC236}">
                <a16:creationId xmlns:a16="http://schemas.microsoft.com/office/drawing/2014/main" xmlns="" id="{6FB72C01-F705-45B2-50A1-8CFFFE73AB9F}"/>
              </a:ext>
            </a:extLst>
          </p:cNvPr>
          <p:cNvPicPr>
            <a:picLocks noChangeAspect="1"/>
          </p:cNvPicPr>
          <p:nvPr/>
        </p:nvPicPr>
        <p:blipFill>
          <a:blip r:embed="rId4"/>
          <a:stretch>
            <a:fillRect/>
          </a:stretch>
        </p:blipFill>
        <p:spPr>
          <a:xfrm>
            <a:off x="9131968" y="264695"/>
            <a:ext cx="6767660" cy="9601200"/>
          </a:xfrm>
          <a:prstGeom prst="rect">
            <a:avLst/>
          </a:prstGeom>
        </p:spPr>
      </p:pic>
    </p:spTree>
    <p:extLst>
      <p:ext uri="{BB962C8B-B14F-4D97-AF65-F5344CB8AC3E}">
        <p14:creationId xmlns:p14="http://schemas.microsoft.com/office/powerpoint/2010/main" val="163903558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xmlns=""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am Định, 28-12-1897 - Khoa thi Hương năm Đinh Dậu - Các t… | Flickr">
            <a:extLst>
              <a:ext uri="{FF2B5EF4-FFF2-40B4-BE49-F238E27FC236}">
                <a16:creationId xmlns:a16="http://schemas.microsoft.com/office/drawing/2014/main" xmlns="" id="{DAAF7964-7E0C-6909-A3EF-633658D6D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0"/>
          <a:stretch/>
        </p:blipFill>
        <p:spPr bwMode="auto">
          <a:xfrm>
            <a:off x="1"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xmlns=""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D66ECAD3-4074-8C36-18D9-379DEC39EB0E}"/>
              </a:ext>
            </a:extLst>
          </p:cNvPr>
          <p:cNvSpPr txBox="1"/>
          <p:nvPr/>
        </p:nvSpPr>
        <p:spPr>
          <a:xfrm>
            <a:off x="11887200" y="419100"/>
            <a:ext cx="6003897" cy="5538042"/>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8800" b="1" dirty="0">
                <a:latin typeface="#9Slide07 SVNGuerrilla" panose="00000500000000000000" pitchFamily="2" charset="0"/>
                <a:ea typeface="+mj-ea"/>
                <a:cs typeface="+mj-cs"/>
              </a:rPr>
              <a:t>1. Hai </a:t>
            </a:r>
            <a:r>
              <a:rPr lang="en-US" sz="8800" b="1" dirty="0" err="1">
                <a:latin typeface="#9Slide07 SVNGuerrilla" panose="00000500000000000000" pitchFamily="2" charset="0"/>
                <a:ea typeface="+mj-ea"/>
                <a:cs typeface="+mj-cs"/>
              </a:rPr>
              <a:t>câu</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đề</a:t>
            </a:r>
            <a:endParaRPr lang="en-US" sz="88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379295512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FA09B3C-A8DB-B721-8A48-6D58A70A0CA9}"/>
              </a:ext>
            </a:extLst>
          </p:cNvPr>
          <p:cNvSpPr txBox="1"/>
          <p:nvPr/>
        </p:nvSpPr>
        <p:spPr>
          <a:xfrm>
            <a:off x="4724400" y="495300"/>
            <a:ext cx="10070328" cy="17185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p:txBody>
      </p:sp>
      <p:sp>
        <p:nvSpPr>
          <p:cNvPr id="3" name="TextBox 2">
            <a:extLst>
              <a:ext uri="{FF2B5EF4-FFF2-40B4-BE49-F238E27FC236}">
                <a16:creationId xmlns:a16="http://schemas.microsoft.com/office/drawing/2014/main" xmlns="" id="{AE8FC0C5-736E-5546-E1F1-8C28170F6899}"/>
              </a:ext>
            </a:extLst>
          </p:cNvPr>
          <p:cNvSpPr txBox="1"/>
          <p:nvPr/>
        </p:nvSpPr>
        <p:spPr>
          <a:xfrm>
            <a:off x="838200" y="3009900"/>
            <a:ext cx="92583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Sự kiện: theo lệ thường thời phong kiến cứ ba năm có một khoa thi Hương</a:t>
            </a:r>
          </a:p>
        </p:txBody>
      </p:sp>
      <p:sp>
        <p:nvSpPr>
          <p:cNvPr id="4" name="TextBox 3">
            <a:extLst>
              <a:ext uri="{FF2B5EF4-FFF2-40B4-BE49-F238E27FC236}">
                <a16:creationId xmlns:a16="http://schemas.microsoft.com/office/drawing/2014/main" xmlns="" id="{4113B66B-748F-1160-D81E-AABB95C44A48}"/>
              </a:ext>
            </a:extLst>
          </p:cNvPr>
          <p:cNvSpPr txBox="1"/>
          <p:nvPr/>
        </p:nvSpPr>
        <p:spPr>
          <a:xfrm>
            <a:off x="1143000" y="4764184"/>
            <a:ext cx="89535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sự kiện tưởng như không có gì đặc biệt, chỉ có tính chất thông báo</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3D1FCD9C-686F-1B34-300F-092B562BCEC6}"/>
              </a:ext>
            </a:extLst>
          </p:cNvPr>
          <p:cNvSpPr txBox="1"/>
          <p:nvPr/>
        </p:nvSpPr>
        <p:spPr>
          <a:xfrm>
            <a:off x="838200" y="6515100"/>
            <a:ext cx="92583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0" i="0" u="none" strike="noStrike" cap="none" dirty="0">
                <a:latin typeface="+mj-lt"/>
                <a:ea typeface="Roboto Condensed"/>
                <a:cs typeface="Roboto Condensed"/>
                <a:sym typeface="Roboto Condensed"/>
              </a:rPr>
              <a:t>- Từ “lẫn”: thể hiện sự ô hợp, hỗn tạp của kì thi. </a:t>
            </a:r>
            <a:r>
              <a:rPr lang="vi-VN" sz="4400" b="0" i="0" u="none" strike="noStrike" cap="none" dirty="0">
                <a:latin typeface="+mj-lt"/>
                <a:ea typeface="Roboto Condensed"/>
                <a:cs typeface="Roboto Condensed"/>
                <a:sym typeface="Wingdings" panose="05000000000000000000" pitchFamily="2" charset="2"/>
              </a:rPr>
              <a:t> </a:t>
            </a:r>
            <a:r>
              <a:rPr lang="vi-VN" sz="4400" b="0" i="0" u="none" strike="noStrike" cap="none" dirty="0">
                <a:latin typeface="+mj-lt"/>
                <a:ea typeface="Roboto Condensed"/>
                <a:cs typeface="Roboto Condensed"/>
                <a:sym typeface="Roboto Condensed"/>
              </a:rPr>
              <a:t>điều bất thường của kì thi.</a:t>
            </a:r>
            <a:endParaRPr lang="vi-VN" sz="4400" b="0" i="0" u="none" strike="noStrike" cap="none" dirty="0">
              <a:latin typeface="+mj-lt"/>
              <a:ea typeface="Arial"/>
              <a:cs typeface="Arial"/>
              <a:sym typeface="Arial"/>
            </a:endParaRPr>
          </a:p>
        </p:txBody>
      </p:sp>
      <p:sp>
        <p:nvSpPr>
          <p:cNvPr id="7" name="Oval 6">
            <a:extLst>
              <a:ext uri="{FF2B5EF4-FFF2-40B4-BE49-F238E27FC236}">
                <a16:creationId xmlns:a16="http://schemas.microsoft.com/office/drawing/2014/main" xmlns="" id="{4D56A70C-2079-E601-BAB8-D8901C7A7407}"/>
              </a:ext>
            </a:extLst>
          </p:cNvPr>
          <p:cNvSpPr/>
          <p:nvPr/>
        </p:nvSpPr>
        <p:spPr>
          <a:xfrm>
            <a:off x="8458200" y="1104900"/>
            <a:ext cx="838200" cy="990600"/>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558F84BE-BFDD-E54F-5611-5BEFE78CD2F6}"/>
              </a:ext>
            </a:extLst>
          </p:cNvPr>
          <p:cNvSpPr txBox="1"/>
          <p:nvPr/>
        </p:nvSpPr>
        <p:spPr>
          <a:xfrm>
            <a:off x="8191500" y="2068069"/>
            <a:ext cx="1905000" cy="707886"/>
          </a:xfrm>
          <a:prstGeom prst="rect">
            <a:avLst/>
          </a:prstGeom>
          <a:noFill/>
        </p:spPr>
        <p:txBody>
          <a:bodyPr wrap="square" rtlCol="0">
            <a:spAutoFit/>
          </a:bodyPr>
          <a:lstStyle/>
          <a:p>
            <a:pPr algn="just"/>
            <a:r>
              <a:rPr lang="vi-VN" sz="40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lẫn lộn</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BC8A7CEE-BCB7-CE93-4B3F-81CF6302F734}"/>
              </a:ext>
            </a:extLst>
          </p:cNvPr>
          <p:cNvSpPr txBox="1"/>
          <p:nvPr/>
        </p:nvSpPr>
        <p:spPr>
          <a:xfrm>
            <a:off x="12496800" y="3733175"/>
            <a:ext cx="5061857" cy="4358116"/>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latin typeface="Times New Roman" panose="02020603050405020304" pitchFamily="18" charset="0"/>
                <a:ea typeface="Roboto Condensed"/>
                <a:cs typeface="Times New Roman" panose="02020603050405020304" pitchFamily="18" charset="0"/>
                <a:sym typeface="Roboto Condensed"/>
              </a:rPr>
              <a:t>V</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ới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kiểu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câu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có</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tính</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chất</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kể</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lại</a:t>
            </a:r>
            <a:r>
              <a:rPr lang="vi-VN" sz="4400" b="1" dirty="0">
                <a:latin typeface="Times New Roman" panose="02020603050405020304" pitchFamily="18" charset="0"/>
                <a:ea typeface="Roboto Condensed"/>
                <a:cs typeface="Times New Roman" panose="02020603050405020304" pitchFamily="18" charset="0"/>
                <a:sym typeface="Roboto Condensed"/>
              </a:rPr>
              <a:t>, hai câu đề cho thấy</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kì</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với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tất</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cả</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ô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hợp</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hỗn</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tạp</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thiếu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nghiêm</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túc</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trong</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buổi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giao</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thời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a:t>
            </a:r>
          </a:p>
        </p:txBody>
      </p:sp>
      <p:sp>
        <p:nvSpPr>
          <p:cNvPr id="11" name="Right Brace 10">
            <a:extLst>
              <a:ext uri="{FF2B5EF4-FFF2-40B4-BE49-F238E27FC236}">
                <a16:creationId xmlns:a16="http://schemas.microsoft.com/office/drawing/2014/main" xmlns="" id="{CAAE8A4E-2BC6-56C9-AF3F-34B92FA8D2C7}"/>
              </a:ext>
            </a:extLst>
          </p:cNvPr>
          <p:cNvSpPr/>
          <p:nvPr/>
        </p:nvSpPr>
        <p:spPr>
          <a:xfrm>
            <a:off x="10210800" y="3009900"/>
            <a:ext cx="2057400" cy="5181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xmlns="" id="{B7638FFC-AADF-25D5-CE06-409DBDECA1A0}"/>
              </a:ext>
            </a:extLst>
          </p:cNvPr>
          <p:cNvSpPr txBox="1"/>
          <p:nvPr/>
        </p:nvSpPr>
        <p:spPr>
          <a:xfrm>
            <a:off x="762000" y="8648700"/>
            <a:ext cx="169164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Thái độ mỉa mai, châm biếm kín đáo cùng nỗi buồn sầu, lo lắng của tác giả trước cảnh đất nước bị mất quyền độc lập, tự chủ. </a:t>
            </a:r>
            <a:endParaRPr lang="en-US"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Roboto Condensed"/>
            </a:endParaRPr>
          </a:p>
        </p:txBody>
      </p:sp>
    </p:spTree>
    <p:extLst>
      <p:ext uri="{BB962C8B-B14F-4D97-AF65-F5344CB8AC3E}">
        <p14:creationId xmlns:p14="http://schemas.microsoft.com/office/powerpoint/2010/main" val="25784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animBg="1"/>
      <p:bldP spid="8" grpId="0"/>
      <p:bldP spid="10" grpId="0"/>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C867835-A917-4A2B-8424-3AFAF74363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xmlns="" id="{D66ECAD3-4074-8C36-18D9-379DEC39EB0E}"/>
              </a:ext>
            </a:extLst>
          </p:cNvPr>
          <p:cNvSpPr txBox="1"/>
          <p:nvPr/>
        </p:nvSpPr>
        <p:spPr>
          <a:xfrm>
            <a:off x="768927" y="3372394"/>
            <a:ext cx="9137073" cy="29348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9600" b="1" dirty="0">
                <a:latin typeface="#9Slide07 SVNGuerrilla" panose="00000500000000000000" pitchFamily="2" charset="0"/>
                <a:ea typeface="+mj-ea"/>
                <a:cs typeface="+mj-cs"/>
              </a:rPr>
              <a:t>2</a:t>
            </a:r>
            <a:r>
              <a:rPr lang="en-US" sz="9600" b="1" kern="1200" dirty="0">
                <a:solidFill>
                  <a:schemeClr val="tx1"/>
                </a:solidFill>
                <a:latin typeface="#9Slide07 SVNGuerrilla" panose="00000500000000000000" pitchFamily="2" charset="0"/>
                <a:ea typeface="+mj-ea"/>
                <a:cs typeface="+mj-cs"/>
              </a:rPr>
              <a:t>. Hai </a:t>
            </a:r>
            <a:r>
              <a:rPr lang="en-US" sz="9600" b="1" kern="1200" dirty="0" err="1">
                <a:solidFill>
                  <a:schemeClr val="tx1"/>
                </a:solidFill>
                <a:latin typeface="#9Slide07 SVNGuerrilla" panose="00000500000000000000" pitchFamily="2" charset="0"/>
                <a:ea typeface="+mj-ea"/>
                <a:cs typeface="+mj-cs"/>
              </a:rPr>
              <a:t>câu</a:t>
            </a:r>
            <a:r>
              <a:rPr lang="en-US" sz="9600" b="1" kern="1200" dirty="0">
                <a:solidFill>
                  <a:schemeClr val="tx1"/>
                </a:solidFill>
                <a:latin typeface="#9Slide07 SVNGuerrilla" panose="00000500000000000000" pitchFamily="2" charset="0"/>
                <a:ea typeface="+mj-ea"/>
                <a:cs typeface="+mj-cs"/>
              </a:rPr>
              <a:t> </a:t>
            </a:r>
            <a:r>
              <a:rPr lang="en-US" sz="9600" b="1" dirty="0" err="1">
                <a:latin typeface="#9Slide07 SVNGuerrilla" panose="00000500000000000000" pitchFamily="2" charset="0"/>
                <a:ea typeface="+mj-ea"/>
                <a:cs typeface="+mj-cs"/>
              </a:rPr>
              <a:t>thực</a:t>
            </a:r>
            <a:endParaRPr lang="en-US" sz="9600" b="1" kern="1200" dirty="0">
              <a:solidFill>
                <a:schemeClr val="tx1"/>
              </a:solidFill>
              <a:latin typeface="#9Slide07 SVNGuerrilla" panose="00000500000000000000" pitchFamily="2" charset="0"/>
              <a:ea typeface="+mj-ea"/>
              <a:cs typeface="+mj-cs"/>
            </a:endParaRPr>
          </a:p>
        </p:txBody>
      </p:sp>
      <p:pic>
        <p:nvPicPr>
          <p:cNvPr id="3" name="Picture 2">
            <a:extLst>
              <a:ext uri="{FF2B5EF4-FFF2-40B4-BE49-F238E27FC236}">
                <a16:creationId xmlns:a16="http://schemas.microsoft.com/office/drawing/2014/main" xmlns="" id="{EFDB248B-72B8-9E2D-8833-D7F17403D003}"/>
              </a:ext>
            </a:extLst>
          </p:cNvPr>
          <p:cNvPicPr>
            <a:picLocks noChangeAspect="1"/>
          </p:cNvPicPr>
          <p:nvPr/>
        </p:nvPicPr>
        <p:blipFill>
          <a:blip r:embed="rId3"/>
          <a:stretch>
            <a:fillRect/>
          </a:stretch>
        </p:blipFill>
        <p:spPr>
          <a:xfrm>
            <a:off x="10875994" y="965200"/>
            <a:ext cx="6351016" cy="8356599"/>
          </a:xfrm>
          <a:prstGeom prst="rect">
            <a:avLst/>
          </a:prstGeom>
        </p:spPr>
      </p:pic>
    </p:spTree>
    <p:extLst>
      <p:ext uri="{BB962C8B-B14F-4D97-AF65-F5344CB8AC3E}">
        <p14:creationId xmlns:p14="http://schemas.microsoft.com/office/powerpoint/2010/main" val="334489460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xmlns="" r:embed="rId4"/>
                </a:ext>
              </a:extLst>
            </a:blip>
            <a:stretch>
              <a:fillRect t="-48685" r="-145"/>
            </a:stretch>
          </a:blipFill>
        </p:spPr>
        <p:txBody>
          <a:bodyPr/>
          <a:lstStyle/>
          <a:p>
            <a:endParaRPr lang="en-US"/>
          </a:p>
        </p:txBody>
      </p:sp>
      <p:sp>
        <p:nvSpPr>
          <p:cNvPr id="5" name="TextBox 5"/>
          <p:cNvSpPr txBox="1"/>
          <p:nvPr/>
        </p:nvSpPr>
        <p:spPr>
          <a:xfrm>
            <a:off x="1295400" y="1257300"/>
            <a:ext cx="6858000" cy="5309146"/>
          </a:xfrm>
          <a:prstGeom prst="rect">
            <a:avLst/>
          </a:prstGeom>
        </p:spPr>
        <p:txBody>
          <a:bodyPr wrap="square" lIns="0" tIns="0" rIns="0" bIns="0" rtlCol="0" anchor="t">
            <a:spAutoFit/>
          </a:bodyPr>
          <a:lstStyle/>
          <a:p>
            <a:pPr algn="ctr"/>
            <a:r>
              <a:rPr lang="en-US" sz="11500" dirty="0">
                <a:solidFill>
                  <a:srgbClr val="683E38"/>
                </a:solidFill>
                <a:latin typeface="#9Slide07 SVNGuerrilla" panose="00000500000000000000" pitchFamily="2" charset="0"/>
              </a:rPr>
              <a:t>I. </a:t>
            </a:r>
          </a:p>
          <a:p>
            <a:pPr algn="ctr"/>
            <a:r>
              <a:rPr lang="vi-VN" sz="11500" dirty="0">
                <a:solidFill>
                  <a:srgbClr val="683E38"/>
                </a:solidFill>
                <a:latin typeface="#9Slide07 SVNGuerrilla" panose="00000500000000000000" pitchFamily="2" charset="0"/>
              </a:rPr>
              <a:t>Giới thiệu bài học</a:t>
            </a:r>
            <a:endParaRPr lang="en-US" sz="11500" dirty="0">
              <a:solidFill>
                <a:srgbClr val="683E38"/>
              </a:solidFill>
              <a:latin typeface="#9Slide07 SVNGuerrilla" panose="00000500000000000000" pitchFamily="2" charset="0"/>
            </a:endParaRPr>
          </a:p>
        </p:txBody>
      </p:sp>
      <p:sp>
        <p:nvSpPr>
          <p:cNvPr id="2" name="Freeform 2">
            <a:extLst>
              <a:ext uri="{FF2B5EF4-FFF2-40B4-BE49-F238E27FC236}">
                <a16:creationId xmlns:a16="http://schemas.microsoft.com/office/drawing/2014/main" xmlns="" id="{CFC9FB66-DDCE-DBC4-9537-47EF433E000A}"/>
              </a:ext>
            </a:extLst>
          </p:cNvPr>
          <p:cNvSpPr/>
          <p:nvPr/>
        </p:nvSpPr>
        <p:spPr>
          <a:xfrm>
            <a:off x="9372600" y="2324100"/>
            <a:ext cx="9440996" cy="8048213"/>
          </a:xfrm>
          <a:custGeom>
            <a:avLst/>
            <a:gdLst/>
            <a:ahLst/>
            <a:cxnLst/>
            <a:rect l="l" t="t" r="r" b="b"/>
            <a:pathLst>
              <a:path w="4412323" h="3546404">
                <a:moveTo>
                  <a:pt x="0" y="0"/>
                </a:moveTo>
                <a:lnTo>
                  <a:pt x="4412323" y="0"/>
                </a:lnTo>
                <a:lnTo>
                  <a:pt x="4412323" y="3546404"/>
                </a:lnTo>
                <a:lnTo>
                  <a:pt x="0" y="35464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A825698-D2D8-8C02-5562-4B0C591395CE}"/>
              </a:ext>
            </a:extLst>
          </p:cNvPr>
          <p:cNvSpPr txBox="1"/>
          <p:nvPr/>
        </p:nvSpPr>
        <p:spPr>
          <a:xfrm>
            <a:off x="5562600" y="72126"/>
            <a:ext cx="10070328" cy="16423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409;p16">
            <a:extLst>
              <a:ext uri="{FF2B5EF4-FFF2-40B4-BE49-F238E27FC236}">
                <a16:creationId xmlns:a16="http://schemas.microsoft.com/office/drawing/2014/main" xmlns="" id="{29DC5DA1-8555-EA1F-D68B-965B026D6C3F}"/>
              </a:ext>
            </a:extLst>
          </p:cNvPr>
          <p:cNvSpPr/>
          <p:nvPr/>
        </p:nvSpPr>
        <p:spPr>
          <a:xfrm>
            <a:off x="-76200" y="7339018"/>
            <a:ext cx="5638800" cy="2722677"/>
          </a:xfrm>
          <a:custGeom>
            <a:avLst/>
            <a:gdLst/>
            <a:ahLst/>
            <a:cxnLst/>
            <a:rect l="l" t="t" r="r" b="b"/>
            <a:pathLst>
              <a:path w="9489980" h="5143500" extrusionOk="0">
                <a:moveTo>
                  <a:pt x="0" y="0"/>
                </a:moveTo>
                <a:lnTo>
                  <a:pt x="9489980" y="0"/>
                </a:lnTo>
                <a:lnTo>
                  <a:pt x="9489980" y="5143500"/>
                </a:lnTo>
                <a:lnTo>
                  <a:pt x="0" y="5143500"/>
                </a:lnTo>
                <a:lnTo>
                  <a:pt x="0" y="0"/>
                </a:lnTo>
                <a:close/>
              </a:path>
            </a:pathLst>
          </a:custGeom>
          <a:blipFill rotWithShape="1">
            <a:blip r:embed="rId3">
              <a:alphaModFix/>
            </a:blip>
            <a:stretch>
              <a:fillRect l="-2313" b="-16848"/>
            </a:stretch>
          </a:blipFill>
          <a:ln>
            <a:noFill/>
          </a:ln>
        </p:spPr>
        <p:txBody>
          <a:bodyPr/>
          <a:lstStyle/>
          <a:p>
            <a:endParaRPr lang="en-US"/>
          </a:p>
        </p:txBody>
      </p:sp>
      <p:sp>
        <p:nvSpPr>
          <p:cNvPr id="4" name="TextBox 3">
            <a:extLst>
              <a:ext uri="{FF2B5EF4-FFF2-40B4-BE49-F238E27FC236}">
                <a16:creationId xmlns:a16="http://schemas.microsoft.com/office/drawing/2014/main" xmlns="" id="{C991AF4E-E69E-EB4C-4C32-2EB4C43D371D}"/>
              </a:ext>
            </a:extLst>
          </p:cNvPr>
          <p:cNvSpPr txBox="1"/>
          <p:nvPr/>
        </p:nvSpPr>
        <p:spPr>
          <a:xfrm>
            <a:off x="5334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tử</a:t>
            </a:r>
            <a:r>
              <a:rPr lang="en-US" sz="4400" b="1" dirty="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461EDA05-3A36-EDC4-0644-075435D56116}"/>
              </a:ext>
            </a:extLst>
          </p:cNvPr>
          <p:cNvSpPr txBox="1"/>
          <p:nvPr/>
        </p:nvSpPr>
        <p:spPr>
          <a:xfrm>
            <a:off x="244929" y="2433938"/>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C73A862-28FA-6F7E-B07C-0762E9DA9FAA}"/>
              </a:ext>
            </a:extLst>
          </p:cNvPr>
          <p:cNvSpPr txBox="1"/>
          <p:nvPr/>
        </p:nvSpPr>
        <p:spPr>
          <a:xfrm>
            <a:off x="576943" y="416226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trường</a:t>
            </a:r>
            <a:endParaRPr lang="vi-VN"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2C00C2C2-5321-A2BE-9AC7-8BE827527BA4}"/>
              </a:ext>
            </a:extLst>
          </p:cNvPr>
          <p:cNvSpPr txBox="1"/>
          <p:nvPr/>
        </p:nvSpPr>
        <p:spPr>
          <a:xfrm>
            <a:off x="315686" y="4932194"/>
            <a:ext cx="52578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endParaRPr lang="vi-VN" sz="44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5AC7F608-2B43-32F2-EFD5-8977EF60D1CE}"/>
              </a:ext>
            </a:extLst>
          </p:cNvPr>
          <p:cNvSpPr txBox="1"/>
          <p:nvPr/>
        </p:nvSpPr>
        <p:spPr>
          <a:xfrm>
            <a:off x="244928" y="3420800"/>
            <a:ext cx="653686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nhác</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48F03191-FB41-BFCA-B3A1-2413C4599DBE}"/>
              </a:ext>
            </a:extLst>
          </p:cNvPr>
          <p:cNvSpPr txBox="1"/>
          <p:nvPr/>
        </p:nvSpPr>
        <p:spPr>
          <a:xfrm>
            <a:off x="244928" y="5794330"/>
            <a:ext cx="653687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vờ</a:t>
            </a:r>
            <a:endParaRPr lang="vi-VN" sz="4400" dirty="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9A2BD1A1-9EB6-8F58-F519-8544427A052A}"/>
              </a:ext>
            </a:extLst>
          </p:cNvPr>
          <p:cNvCxnSpPr>
            <a:cxnSpLocks/>
          </p:cNvCxnSpPr>
          <p:nvPr/>
        </p:nvCxnSpPr>
        <p:spPr>
          <a:xfrm>
            <a:off x="6934200" y="1773280"/>
            <a:ext cx="0" cy="5467600"/>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xmlns="" id="{F7B5CE96-D282-71C5-6918-57FA8F50281E}"/>
              </a:ext>
            </a:extLst>
          </p:cNvPr>
          <p:cNvSpPr txBox="1"/>
          <p:nvPr/>
        </p:nvSpPr>
        <p:spPr>
          <a:xfrm>
            <a:off x="71628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AB61DB73-3443-9733-9959-1CA901DF85C1}"/>
              </a:ext>
            </a:extLst>
          </p:cNvPr>
          <p:cNvSpPr txBox="1"/>
          <p:nvPr/>
        </p:nvSpPr>
        <p:spPr>
          <a:xfrm>
            <a:off x="7592785" y="2433938"/>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rPr>
              <a:t>“lôi thôi sĩ tử”, “ậm ọe quan trường”.</a:t>
            </a:r>
          </a:p>
        </p:txBody>
      </p:sp>
      <p:sp>
        <p:nvSpPr>
          <p:cNvPr id="16" name="TextBox 15">
            <a:extLst>
              <a:ext uri="{FF2B5EF4-FFF2-40B4-BE49-F238E27FC236}">
                <a16:creationId xmlns:a16="http://schemas.microsoft.com/office/drawing/2014/main" xmlns="" id="{41A1BB51-C423-2D0B-371B-9BD0F5AE20CD}"/>
              </a:ext>
            </a:extLst>
          </p:cNvPr>
          <p:cNvSpPr txBox="1"/>
          <p:nvPr/>
        </p:nvSpPr>
        <p:spPr>
          <a:xfrm>
            <a:off x="7592784" y="3915022"/>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Đối: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 sĩ 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&gt;&lt;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 quan trường.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7" name="TextBox 16">
            <a:extLst>
              <a:ext uri="{FF2B5EF4-FFF2-40B4-BE49-F238E27FC236}">
                <a16:creationId xmlns:a16="http://schemas.microsoft.com/office/drawing/2014/main" xmlns="" id="{74B89897-30CE-F0EB-BA07-C0DF2AA8F282}"/>
              </a:ext>
            </a:extLst>
          </p:cNvPr>
          <p:cNvSpPr txBox="1"/>
          <p:nvPr/>
        </p:nvSpPr>
        <p:spPr>
          <a:xfrm>
            <a:off x="7614563" y="5468294"/>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Sử dụng từ láy tượng thanh và tượng hình: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8" name="Google Shape;522;p21">
            <a:extLst>
              <a:ext uri="{FF2B5EF4-FFF2-40B4-BE49-F238E27FC236}">
                <a16:creationId xmlns:a16="http://schemas.microsoft.com/office/drawing/2014/main" xmlns="" id="{945FA2DE-92CE-1C4D-F845-8EB34F208514}"/>
              </a:ext>
            </a:extLst>
          </p:cNvPr>
          <p:cNvSpPr txBox="1"/>
          <p:nvPr/>
        </p:nvSpPr>
        <p:spPr>
          <a:xfrm>
            <a:off x="5715001" y="7339018"/>
            <a:ext cx="12268198" cy="28520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xộn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ô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hợp</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dù</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đây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kì</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trọng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0" marR="0" lvl="0" indent="0" algn="just" rtl="0">
              <a:lnSpc>
                <a:spcPct val="100000"/>
              </a:lnSpc>
              <a:spcBef>
                <a:spcPts val="40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Phản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ánh</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suy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vong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nền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học</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vấn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lỗi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19302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8">
                                            <p:txEl>
                                              <p:pRg st="0" end="0"/>
                                            </p:txEl>
                                          </p:spTgt>
                                        </p:tgtEl>
                                        <p:attrNameLst>
                                          <p:attrName>style.visibility</p:attrName>
                                        </p:attrNameLst>
                                      </p:cBhvr>
                                      <p:to>
                                        <p:strVal val="visible"/>
                                      </p:to>
                                    </p:set>
                                    <p:animEffect transition="in" filter="barn(inVertical)">
                                      <p:cBhvr>
                                        <p:cTn id="66" dur="500"/>
                                        <p:tgtEl>
                                          <p:spTgt spid="18">
                                            <p:txEl>
                                              <p:pRg st="0" end="0"/>
                                            </p:txEl>
                                          </p:spTgt>
                                        </p:tgtEl>
                                      </p:cBhvr>
                                    </p:animEffect>
                                  </p:childTnLst>
                                </p:cTn>
                              </p:par>
                              <p:par>
                                <p:cTn id="67" presetID="16" presetClass="entr" presetSubtype="21" fill="hold" nodeType="withEffect">
                                  <p:stCondLst>
                                    <p:cond delay="0"/>
                                  </p:stCondLst>
                                  <p:childTnLst>
                                    <p:set>
                                      <p:cBhvr>
                                        <p:cTn id="68" dur="1" fill="hold">
                                          <p:stCondLst>
                                            <p:cond delay="0"/>
                                          </p:stCondLst>
                                        </p:cTn>
                                        <p:tgtEl>
                                          <p:spTgt spid="18">
                                            <p:txEl>
                                              <p:pRg st="1" end="1"/>
                                            </p:txEl>
                                          </p:spTgt>
                                        </p:tgtEl>
                                        <p:attrNameLst>
                                          <p:attrName>style.visibility</p:attrName>
                                        </p:attrNameLst>
                                      </p:cBhvr>
                                      <p:to>
                                        <p:strVal val="visible"/>
                                      </p:to>
                                    </p:set>
                                    <p:animEffect transition="in" filter="barn(inVertical)">
                                      <p:cBhvr>
                                        <p:cTn id="6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3" grpId="0"/>
      <p:bldP spid="14"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ăm Đinh Dậu (2017) nhớ về vị đỗ đầu khoa thi Hương Đinh Dậu (1837) ở  trường thi Nghệ An | Nghiên Cứu Lịch Sử">
            <a:extLst>
              <a:ext uri="{FF2B5EF4-FFF2-40B4-BE49-F238E27FC236}">
                <a16:creationId xmlns:a16="http://schemas.microsoft.com/office/drawing/2014/main" xmlns="" id="{7875CCEA-94BF-2E6F-DEB4-5329E7F563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3"/>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xmlns="" id="{B4916930-E76E-4100-9DCF-4981566A3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E47DC4F5-782D-E28B-87DC-E962CBF333C6}"/>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3.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dirty="0" err="1">
                <a:solidFill>
                  <a:schemeClr val="tx1">
                    <a:lumMod val="75000"/>
                    <a:lumOff val="25000"/>
                  </a:schemeClr>
                </a:solidFill>
                <a:latin typeface="#9Slide07 SVNGuerrilla" panose="00000500000000000000" pitchFamily="2" charset="0"/>
                <a:ea typeface="+mj-ea"/>
                <a:cs typeface="+mj-cs"/>
              </a:rPr>
              <a:t>luận</a:t>
            </a:r>
            <a:endParaRPr lang="en-US" sz="9900" b="1" dirty="0">
              <a:solidFill>
                <a:schemeClr val="tx1">
                  <a:lumMod val="75000"/>
                  <a:lumOff val="25000"/>
                </a:schemeClr>
              </a:solidFill>
              <a:latin typeface="#9Slide07 SVNGuerrilla" panose="00000500000000000000" pitchFamily="2" charset="0"/>
              <a:ea typeface="+mj-ea"/>
              <a:cs typeface="+mj-cs"/>
            </a:endParaRPr>
          </a:p>
        </p:txBody>
      </p:sp>
    </p:spTree>
    <p:extLst>
      <p:ext uri="{BB962C8B-B14F-4D97-AF65-F5344CB8AC3E}">
        <p14:creationId xmlns:p14="http://schemas.microsoft.com/office/powerpoint/2010/main" val="3277943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3F4C791A-BC3B-11ED-239F-A192C48A9936}"/>
              </a:ext>
            </a:extLst>
          </p:cNvPr>
          <p:cNvSpPr txBox="1"/>
          <p:nvPr/>
        </p:nvSpPr>
        <p:spPr>
          <a:xfrm>
            <a:off x="190395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sứ</a:t>
            </a:r>
            <a:endParaRPr lang="vi-VN"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AB8CDD51-9120-ABDA-7FC7-24EA96013576}"/>
              </a:ext>
            </a:extLst>
          </p:cNvPr>
          <p:cNvSpPr txBox="1"/>
          <p:nvPr/>
        </p:nvSpPr>
        <p:spPr>
          <a:xfrm>
            <a:off x="161548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endParaRPr lang="vi-VN" sz="44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BBE79674-05B0-0C16-4FF5-F0A42034B225}"/>
              </a:ext>
            </a:extLst>
          </p:cNvPr>
          <p:cNvSpPr txBox="1"/>
          <p:nvPr/>
        </p:nvSpPr>
        <p:spPr>
          <a:xfrm>
            <a:off x="1151812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đầm</a:t>
            </a:r>
            <a:endParaRPr lang="vi-VN"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6F7A8DC-EC8B-6F83-C037-6D4AD91281FF}"/>
              </a:ext>
            </a:extLst>
          </p:cNvPr>
          <p:cNvSpPr txBox="1"/>
          <p:nvPr/>
        </p:nvSpPr>
        <p:spPr>
          <a:xfrm>
            <a:off x="1122965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endParaRPr lang="vi-VN" sz="4400"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D87430B-0537-0141-DAF1-24BBA6A92DFA}"/>
              </a:ext>
            </a:extLst>
          </p:cNvPr>
          <p:cNvSpPr txBox="1"/>
          <p:nvPr/>
        </p:nvSpPr>
        <p:spPr>
          <a:xfrm>
            <a:off x="653143" y="3519886"/>
            <a:ext cx="7086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nghiêm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đình</a:t>
            </a:r>
            <a:endParaRPr lang="vi-VN"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0A48C8C4-C8DF-95F6-F035-17C2572B8A90}"/>
              </a:ext>
            </a:extLst>
          </p:cNvPr>
          <p:cNvSpPr txBox="1"/>
          <p:nvPr/>
        </p:nvSpPr>
        <p:spPr>
          <a:xfrm>
            <a:off x="9144000" y="3519886"/>
            <a:ext cx="84582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lòe</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loẹt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lăng</a:t>
            </a:r>
            <a:endParaRPr lang="vi-VN"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0BE8950A-667A-BC8B-915B-0EA502F1994C}"/>
              </a:ext>
            </a:extLst>
          </p:cNvPr>
          <p:cNvSpPr txBox="1"/>
          <p:nvPr/>
        </p:nvSpPr>
        <p:spPr>
          <a:xfrm>
            <a:off x="653143" y="5095422"/>
            <a:ext cx="17025257"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Phô</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kệch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cỡm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phù</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lễ</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kích</a:t>
            </a:r>
            <a:endParaRPr lang="vi-VN" sz="44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A3DCDCB-468C-5DC5-4353-400A2AB9C928}"/>
              </a:ext>
            </a:extLst>
          </p:cNvPr>
          <p:cNvSpPr/>
          <p:nvPr/>
        </p:nvSpPr>
        <p:spPr>
          <a:xfrm>
            <a:off x="1615487"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Cờ</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0B077043-5CDA-061E-1E1F-AFE33E1DAB62}"/>
              </a:ext>
            </a:extLst>
          </p:cNvPr>
          <p:cNvSpPr/>
          <p:nvPr/>
        </p:nvSpPr>
        <p:spPr>
          <a:xfrm>
            <a:off x="1615487"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Váy</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8D8085CB-AF53-3317-CDA7-4AFAD5E8E594}"/>
              </a:ext>
            </a:extLst>
          </p:cNvPr>
          <p:cNvSpPr txBox="1"/>
          <p:nvPr/>
        </p:nvSpPr>
        <p:spPr>
          <a:xfrm>
            <a:off x="243887" y="7734300"/>
            <a:ext cx="13716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Đối</a:t>
            </a:r>
            <a:endParaRPr lang="vi-VN" sz="44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C8F2CB07-E178-DFFA-8929-14E780B07AA9}"/>
              </a:ext>
            </a:extLst>
          </p:cNvPr>
          <p:cNvSpPr/>
          <p:nvPr/>
        </p:nvSpPr>
        <p:spPr>
          <a:xfrm>
            <a:off x="4428403"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Trời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36F542A5-C43E-43B7-92BB-499834B98CD8}"/>
              </a:ext>
            </a:extLst>
          </p:cNvPr>
          <p:cNvSpPr/>
          <p:nvPr/>
        </p:nvSpPr>
        <p:spPr>
          <a:xfrm>
            <a:off x="4428403"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Đất</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162F9D97-44FB-7FC2-6E77-C066B43CEE5D}"/>
              </a:ext>
            </a:extLst>
          </p:cNvPr>
          <p:cNvSpPr/>
          <p:nvPr/>
        </p:nvSpPr>
        <p:spPr>
          <a:xfrm>
            <a:off x="7252205"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Quan </a:t>
            </a:r>
            <a:r>
              <a:rPr lang="en-US" sz="4400" dirty="0" err="1">
                <a:solidFill>
                  <a:schemeClr val="tx1"/>
                </a:solidFill>
                <a:latin typeface="Times New Roman" panose="02020603050405020304" pitchFamily="18" charset="0"/>
                <a:cs typeface="Times New Roman" panose="02020603050405020304" pitchFamily="18" charset="0"/>
              </a:rPr>
              <a:t>sứ</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934C9E86-E124-A2D5-DC59-3B1051D5D5BD}"/>
              </a:ext>
            </a:extLst>
          </p:cNvPr>
          <p:cNvSpPr/>
          <p:nvPr/>
        </p:nvSpPr>
        <p:spPr>
          <a:xfrm>
            <a:off x="7252205"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Mụ</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đầm</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E6399903-93EE-D8A8-3399-4765FF1E5599}"/>
              </a:ext>
            </a:extLst>
          </p:cNvPr>
          <p:cNvSpPr txBox="1"/>
          <p:nvPr/>
        </p:nvSpPr>
        <p:spPr>
          <a:xfrm>
            <a:off x="9912484" y="7395745"/>
            <a:ext cx="7772399"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châm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biếm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bọn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endParaRPr lang="vi-VN" sz="4400" b="1"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xmlns="" id="{B5CC2B6A-F91F-47E0-DC89-704F3E361CA0}"/>
              </a:ext>
            </a:extLst>
          </p:cNvPr>
          <p:cNvCxnSpPr>
            <a:cxnSpLocks/>
          </p:cNvCxnSpPr>
          <p:nvPr/>
        </p:nvCxnSpPr>
        <p:spPr>
          <a:xfrm>
            <a:off x="8534400" y="1756674"/>
            <a:ext cx="0" cy="320976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596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barn(inVertical)">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0">
                                            <p:txEl>
                                              <p:pRg st="0" end="0"/>
                                            </p:txEl>
                                          </p:spTgt>
                                        </p:tgtEl>
                                        <p:attrNameLst>
                                          <p:attrName>style.visibility</p:attrName>
                                        </p:attrNameLst>
                                      </p:cBhvr>
                                      <p:to>
                                        <p:strVal val="visible"/>
                                      </p:to>
                                    </p:set>
                                    <p:animEffect transition="in" filter="barn(inVertical)">
                                      <p:cBhvr>
                                        <p:cTn id="7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P spid="13" grpId="0" animBg="1"/>
      <p:bldP spid="14" grpId="0" animBg="1"/>
      <p:bldP spid="15" grpId="0"/>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87462F40-BE51-B711-CDE0-1AD4AA22A8C1}"/>
              </a:ext>
            </a:extLst>
          </p:cNvPr>
          <p:cNvSpPr txBox="1"/>
          <p:nvPr/>
        </p:nvSpPr>
        <p:spPr>
          <a:xfrm>
            <a:off x="815340" y="3314700"/>
            <a:ext cx="1053846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Vạch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tùy</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bấy</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báo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hiệu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sút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lượng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ngầm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chua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B15DE321-DB02-6C6A-074F-037848FD97A8}"/>
              </a:ext>
            </a:extLst>
          </p:cNvPr>
          <p:cNvPicPr>
            <a:picLocks noChangeAspect="1"/>
          </p:cNvPicPr>
          <p:nvPr/>
        </p:nvPicPr>
        <p:blipFill>
          <a:blip r:embed="rId3"/>
          <a:stretch>
            <a:fillRect/>
          </a:stretch>
        </p:blipFill>
        <p:spPr>
          <a:xfrm>
            <a:off x="11783976" y="1943100"/>
            <a:ext cx="5703924" cy="7848600"/>
          </a:xfrm>
          <a:prstGeom prst="rect">
            <a:avLst/>
          </a:prstGeom>
        </p:spPr>
      </p:pic>
    </p:spTree>
    <p:extLst>
      <p:ext uri="{BB962C8B-B14F-4D97-AF65-F5344CB8AC3E}">
        <p14:creationId xmlns:p14="http://schemas.microsoft.com/office/powerpoint/2010/main" val="352577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47DC4F5-782D-E28B-87DC-E962CBF333C6}"/>
              </a:ext>
            </a:extLst>
          </p:cNvPr>
          <p:cNvSpPr txBox="1"/>
          <p:nvPr/>
        </p:nvSpPr>
        <p:spPr>
          <a:xfrm>
            <a:off x="7086600" y="300990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4.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a:solidFill>
                  <a:schemeClr val="tx1">
                    <a:lumMod val="75000"/>
                    <a:lumOff val="25000"/>
                  </a:schemeClr>
                </a:solidFill>
                <a:latin typeface="#9Slide07 SVNGuerrilla" panose="00000500000000000000" pitchFamily="2" charset="0"/>
                <a:ea typeface="+mj-ea"/>
                <a:cs typeface="+mj-cs"/>
              </a:rPr>
              <a:t>Kết</a:t>
            </a:r>
            <a:endParaRPr lang="en-US" sz="9900" b="1" dirty="0">
              <a:solidFill>
                <a:schemeClr val="tx1">
                  <a:lumMod val="75000"/>
                  <a:lumOff val="25000"/>
                </a:schemeClr>
              </a:solidFill>
              <a:latin typeface="#9Slide07 SVNGuerrilla" panose="00000500000000000000" pitchFamily="2" charset="0"/>
              <a:ea typeface="+mj-ea"/>
              <a:cs typeface="+mj-cs"/>
            </a:endParaRPr>
          </a:p>
        </p:txBody>
      </p:sp>
      <p:pic>
        <p:nvPicPr>
          <p:cNvPr id="6146" name="Picture 2" descr="Năm Đinh Dậu (2017) nhớ về vị đỗ đầu khoa thi Hương Đinh Dậu (1837) ở  trường thi Nghệ An | Nghiên Cứu Lịch Sử">
            <a:extLst>
              <a:ext uri="{FF2B5EF4-FFF2-40B4-BE49-F238E27FC236}">
                <a16:creationId xmlns:a16="http://schemas.microsoft.com/office/drawing/2014/main" xmlns="" id="{8F13098F-37C2-18FD-F85C-8A3C4CCEA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1346"/>
            <a:ext cx="7010400" cy="9231802"/>
          </a:xfrm>
          <a:custGeom>
            <a:avLst/>
            <a:gdLst>
              <a:gd name="connsiteX0" fmla="*/ 0 w 7010400"/>
              <a:gd name="connsiteY0" fmla="*/ 0 h 9231802"/>
              <a:gd name="connsiteX1" fmla="*/ 567205 w 7010400"/>
              <a:gd name="connsiteY1" fmla="*/ 0 h 9231802"/>
              <a:gd name="connsiteX2" fmla="*/ 1274618 w 7010400"/>
              <a:gd name="connsiteY2" fmla="*/ 0 h 9231802"/>
              <a:gd name="connsiteX3" fmla="*/ 1841823 w 7010400"/>
              <a:gd name="connsiteY3" fmla="*/ 0 h 9231802"/>
              <a:gd name="connsiteX4" fmla="*/ 2479132 w 7010400"/>
              <a:gd name="connsiteY4" fmla="*/ 0 h 9231802"/>
              <a:gd name="connsiteX5" fmla="*/ 2906129 w 7010400"/>
              <a:gd name="connsiteY5" fmla="*/ 0 h 9231802"/>
              <a:gd name="connsiteX6" fmla="*/ 3543439 w 7010400"/>
              <a:gd name="connsiteY6" fmla="*/ 0 h 9231802"/>
              <a:gd name="connsiteX7" fmla="*/ 4250852 w 7010400"/>
              <a:gd name="connsiteY7" fmla="*/ 0 h 9231802"/>
              <a:gd name="connsiteX8" fmla="*/ 4747953 w 7010400"/>
              <a:gd name="connsiteY8" fmla="*/ 0 h 9231802"/>
              <a:gd name="connsiteX9" fmla="*/ 5525470 w 7010400"/>
              <a:gd name="connsiteY9" fmla="*/ 0 h 9231802"/>
              <a:gd name="connsiteX10" fmla="*/ 6232883 w 7010400"/>
              <a:gd name="connsiteY10" fmla="*/ 0 h 9231802"/>
              <a:gd name="connsiteX11" fmla="*/ 7010400 w 7010400"/>
              <a:gd name="connsiteY11" fmla="*/ 0 h 9231802"/>
              <a:gd name="connsiteX12" fmla="*/ 7010400 w 7010400"/>
              <a:gd name="connsiteY12" fmla="*/ 382460 h 9231802"/>
              <a:gd name="connsiteX13" fmla="*/ 7010400 w 7010400"/>
              <a:gd name="connsiteY13" fmla="*/ 857239 h 9231802"/>
              <a:gd name="connsiteX14" fmla="*/ 7010400 w 7010400"/>
              <a:gd name="connsiteY14" fmla="*/ 1516653 h 9231802"/>
              <a:gd name="connsiteX15" fmla="*/ 7010400 w 7010400"/>
              <a:gd name="connsiteY15" fmla="*/ 1991432 h 9231802"/>
              <a:gd name="connsiteX16" fmla="*/ 7010400 w 7010400"/>
              <a:gd name="connsiteY16" fmla="*/ 2466210 h 9231802"/>
              <a:gd name="connsiteX17" fmla="*/ 7010400 w 7010400"/>
              <a:gd name="connsiteY17" fmla="*/ 3033306 h 9231802"/>
              <a:gd name="connsiteX18" fmla="*/ 7010400 w 7010400"/>
              <a:gd name="connsiteY18" fmla="*/ 3785039 h 9231802"/>
              <a:gd name="connsiteX19" fmla="*/ 7010400 w 7010400"/>
              <a:gd name="connsiteY19" fmla="*/ 4536771 h 9231802"/>
              <a:gd name="connsiteX20" fmla="*/ 7010400 w 7010400"/>
              <a:gd name="connsiteY20" fmla="*/ 5011550 h 9231802"/>
              <a:gd name="connsiteX21" fmla="*/ 7010400 w 7010400"/>
              <a:gd name="connsiteY21" fmla="*/ 5855600 h 9231802"/>
              <a:gd name="connsiteX22" fmla="*/ 7010400 w 7010400"/>
              <a:gd name="connsiteY22" fmla="*/ 6422697 h 9231802"/>
              <a:gd name="connsiteX23" fmla="*/ 7010400 w 7010400"/>
              <a:gd name="connsiteY23" fmla="*/ 7174429 h 9231802"/>
              <a:gd name="connsiteX24" fmla="*/ 7010400 w 7010400"/>
              <a:gd name="connsiteY24" fmla="*/ 7649207 h 9231802"/>
              <a:gd name="connsiteX25" fmla="*/ 7010400 w 7010400"/>
              <a:gd name="connsiteY25" fmla="*/ 8493258 h 9231802"/>
              <a:gd name="connsiteX26" fmla="*/ 7010400 w 7010400"/>
              <a:gd name="connsiteY26" fmla="*/ 9231802 h 9231802"/>
              <a:gd name="connsiteX27" fmla="*/ 6583403 w 7010400"/>
              <a:gd name="connsiteY27" fmla="*/ 9231802 h 9231802"/>
              <a:gd name="connsiteX28" fmla="*/ 6086302 w 7010400"/>
              <a:gd name="connsiteY28" fmla="*/ 9231802 h 9231802"/>
              <a:gd name="connsiteX29" fmla="*/ 5659305 w 7010400"/>
              <a:gd name="connsiteY29" fmla="*/ 9231802 h 9231802"/>
              <a:gd name="connsiteX30" fmla="*/ 5162204 w 7010400"/>
              <a:gd name="connsiteY30" fmla="*/ 9231802 h 9231802"/>
              <a:gd name="connsiteX31" fmla="*/ 4594999 w 7010400"/>
              <a:gd name="connsiteY31" fmla="*/ 9231802 h 9231802"/>
              <a:gd name="connsiteX32" fmla="*/ 4168001 w 7010400"/>
              <a:gd name="connsiteY32" fmla="*/ 9231802 h 9231802"/>
              <a:gd name="connsiteX33" fmla="*/ 3741004 w 7010400"/>
              <a:gd name="connsiteY33" fmla="*/ 9231802 h 9231802"/>
              <a:gd name="connsiteX34" fmla="*/ 3173799 w 7010400"/>
              <a:gd name="connsiteY34" fmla="*/ 9231802 h 9231802"/>
              <a:gd name="connsiteX35" fmla="*/ 2746802 w 7010400"/>
              <a:gd name="connsiteY35" fmla="*/ 9231802 h 9231802"/>
              <a:gd name="connsiteX36" fmla="*/ 1969285 w 7010400"/>
              <a:gd name="connsiteY36" fmla="*/ 9231802 h 9231802"/>
              <a:gd name="connsiteX37" fmla="*/ 1191768 w 7010400"/>
              <a:gd name="connsiteY37" fmla="*/ 9231802 h 9231802"/>
              <a:gd name="connsiteX38" fmla="*/ 0 w 7010400"/>
              <a:gd name="connsiteY38" fmla="*/ 9231802 h 9231802"/>
              <a:gd name="connsiteX39" fmla="*/ 0 w 7010400"/>
              <a:gd name="connsiteY39" fmla="*/ 8572388 h 9231802"/>
              <a:gd name="connsiteX40" fmla="*/ 0 w 7010400"/>
              <a:gd name="connsiteY40" fmla="*/ 7820655 h 9231802"/>
              <a:gd name="connsiteX41" fmla="*/ 0 w 7010400"/>
              <a:gd name="connsiteY41" fmla="*/ 7253559 h 9231802"/>
              <a:gd name="connsiteX42" fmla="*/ 0 w 7010400"/>
              <a:gd name="connsiteY42" fmla="*/ 6778780 h 9231802"/>
              <a:gd name="connsiteX43" fmla="*/ 0 w 7010400"/>
              <a:gd name="connsiteY43" fmla="*/ 6304002 h 9231802"/>
              <a:gd name="connsiteX44" fmla="*/ 0 w 7010400"/>
              <a:gd name="connsiteY44" fmla="*/ 5829224 h 9231802"/>
              <a:gd name="connsiteX45" fmla="*/ 0 w 7010400"/>
              <a:gd name="connsiteY45" fmla="*/ 5262127 h 9231802"/>
              <a:gd name="connsiteX46" fmla="*/ 0 w 7010400"/>
              <a:gd name="connsiteY46" fmla="*/ 4510395 h 9231802"/>
              <a:gd name="connsiteX47" fmla="*/ 0 w 7010400"/>
              <a:gd name="connsiteY47" fmla="*/ 3943298 h 9231802"/>
              <a:gd name="connsiteX48" fmla="*/ 0 w 7010400"/>
              <a:gd name="connsiteY48" fmla="*/ 3283884 h 9231802"/>
              <a:gd name="connsiteX49" fmla="*/ 0 w 7010400"/>
              <a:gd name="connsiteY49" fmla="*/ 2901423 h 9231802"/>
              <a:gd name="connsiteX50" fmla="*/ 0 w 7010400"/>
              <a:gd name="connsiteY50" fmla="*/ 2149691 h 9231802"/>
              <a:gd name="connsiteX51" fmla="*/ 0 w 7010400"/>
              <a:gd name="connsiteY51" fmla="*/ 1767231 h 9231802"/>
              <a:gd name="connsiteX52" fmla="*/ 0 w 7010400"/>
              <a:gd name="connsiteY52" fmla="*/ 1015498 h 9231802"/>
              <a:gd name="connsiteX53" fmla="*/ 0 w 7010400"/>
              <a:gd name="connsiteY53" fmla="*/ 0 h 923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010400" h="9231802" extrusionOk="0">
                <a:moveTo>
                  <a:pt x="0" y="0"/>
                </a:moveTo>
                <a:cubicBezTo>
                  <a:pt x="221722" y="8874"/>
                  <a:pt x="319930" y="-17514"/>
                  <a:pt x="567205" y="0"/>
                </a:cubicBezTo>
                <a:cubicBezTo>
                  <a:pt x="814481" y="17514"/>
                  <a:pt x="966162" y="-22629"/>
                  <a:pt x="1274618" y="0"/>
                </a:cubicBezTo>
                <a:cubicBezTo>
                  <a:pt x="1583074" y="22629"/>
                  <a:pt x="1687555" y="23736"/>
                  <a:pt x="1841823" y="0"/>
                </a:cubicBezTo>
                <a:cubicBezTo>
                  <a:pt x="1996091" y="-23736"/>
                  <a:pt x="2283285" y="-16941"/>
                  <a:pt x="2479132" y="0"/>
                </a:cubicBezTo>
                <a:cubicBezTo>
                  <a:pt x="2674979" y="16941"/>
                  <a:pt x="2704216" y="3854"/>
                  <a:pt x="2906129" y="0"/>
                </a:cubicBezTo>
                <a:cubicBezTo>
                  <a:pt x="3108042" y="-3854"/>
                  <a:pt x="3413742" y="-29033"/>
                  <a:pt x="3543439" y="0"/>
                </a:cubicBezTo>
                <a:cubicBezTo>
                  <a:pt x="3673136" y="29033"/>
                  <a:pt x="4063251" y="6171"/>
                  <a:pt x="4250852" y="0"/>
                </a:cubicBezTo>
                <a:cubicBezTo>
                  <a:pt x="4438453" y="-6171"/>
                  <a:pt x="4561641" y="11325"/>
                  <a:pt x="4747953" y="0"/>
                </a:cubicBezTo>
                <a:cubicBezTo>
                  <a:pt x="4934265" y="-11325"/>
                  <a:pt x="5346433" y="15873"/>
                  <a:pt x="5525470" y="0"/>
                </a:cubicBezTo>
                <a:cubicBezTo>
                  <a:pt x="5704507" y="-15873"/>
                  <a:pt x="5951269" y="19172"/>
                  <a:pt x="6232883" y="0"/>
                </a:cubicBezTo>
                <a:cubicBezTo>
                  <a:pt x="6514497" y="-19172"/>
                  <a:pt x="6668128" y="-889"/>
                  <a:pt x="7010400" y="0"/>
                </a:cubicBezTo>
                <a:cubicBezTo>
                  <a:pt x="7023837" y="107283"/>
                  <a:pt x="7016968" y="256824"/>
                  <a:pt x="7010400" y="382460"/>
                </a:cubicBezTo>
                <a:cubicBezTo>
                  <a:pt x="7003832" y="508096"/>
                  <a:pt x="7028476" y="714628"/>
                  <a:pt x="7010400" y="857239"/>
                </a:cubicBezTo>
                <a:cubicBezTo>
                  <a:pt x="6992324" y="999850"/>
                  <a:pt x="7008666" y="1287243"/>
                  <a:pt x="7010400" y="1516653"/>
                </a:cubicBezTo>
                <a:cubicBezTo>
                  <a:pt x="7012134" y="1746063"/>
                  <a:pt x="6987058" y="1794691"/>
                  <a:pt x="7010400" y="1991432"/>
                </a:cubicBezTo>
                <a:cubicBezTo>
                  <a:pt x="7033742" y="2188173"/>
                  <a:pt x="7008947" y="2307371"/>
                  <a:pt x="7010400" y="2466210"/>
                </a:cubicBezTo>
                <a:cubicBezTo>
                  <a:pt x="7011853" y="2625049"/>
                  <a:pt x="7031486" y="2802630"/>
                  <a:pt x="7010400" y="3033306"/>
                </a:cubicBezTo>
                <a:cubicBezTo>
                  <a:pt x="6989314" y="3263982"/>
                  <a:pt x="6974540" y="3612081"/>
                  <a:pt x="7010400" y="3785039"/>
                </a:cubicBezTo>
                <a:cubicBezTo>
                  <a:pt x="7046260" y="3957997"/>
                  <a:pt x="6986062" y="4348000"/>
                  <a:pt x="7010400" y="4536771"/>
                </a:cubicBezTo>
                <a:cubicBezTo>
                  <a:pt x="7034738" y="4725542"/>
                  <a:pt x="7010290" y="4823219"/>
                  <a:pt x="7010400" y="5011550"/>
                </a:cubicBezTo>
                <a:cubicBezTo>
                  <a:pt x="7010510" y="5199881"/>
                  <a:pt x="6991746" y="5595854"/>
                  <a:pt x="7010400" y="5855600"/>
                </a:cubicBezTo>
                <a:cubicBezTo>
                  <a:pt x="7029055" y="6115346"/>
                  <a:pt x="6986749" y="6189118"/>
                  <a:pt x="7010400" y="6422697"/>
                </a:cubicBezTo>
                <a:cubicBezTo>
                  <a:pt x="7034051" y="6656276"/>
                  <a:pt x="7044573" y="6954036"/>
                  <a:pt x="7010400" y="7174429"/>
                </a:cubicBezTo>
                <a:cubicBezTo>
                  <a:pt x="6976227" y="7394822"/>
                  <a:pt x="7000285" y="7435254"/>
                  <a:pt x="7010400" y="7649207"/>
                </a:cubicBezTo>
                <a:cubicBezTo>
                  <a:pt x="7020515" y="7863160"/>
                  <a:pt x="6996302" y="8093095"/>
                  <a:pt x="7010400" y="8493258"/>
                </a:cubicBezTo>
                <a:cubicBezTo>
                  <a:pt x="7024498" y="8893422"/>
                  <a:pt x="6994545" y="8989290"/>
                  <a:pt x="7010400" y="9231802"/>
                </a:cubicBezTo>
                <a:cubicBezTo>
                  <a:pt x="6857838" y="9212804"/>
                  <a:pt x="6792379" y="9229737"/>
                  <a:pt x="6583403" y="9231802"/>
                </a:cubicBezTo>
                <a:cubicBezTo>
                  <a:pt x="6374427" y="9233867"/>
                  <a:pt x="6282844" y="9220316"/>
                  <a:pt x="6086302" y="9231802"/>
                </a:cubicBezTo>
                <a:cubicBezTo>
                  <a:pt x="5889760" y="9243288"/>
                  <a:pt x="5815848" y="9214955"/>
                  <a:pt x="5659305" y="9231802"/>
                </a:cubicBezTo>
                <a:cubicBezTo>
                  <a:pt x="5502762" y="9248649"/>
                  <a:pt x="5266755" y="9255801"/>
                  <a:pt x="5162204" y="9231802"/>
                </a:cubicBezTo>
                <a:cubicBezTo>
                  <a:pt x="5057653" y="9207803"/>
                  <a:pt x="4843976" y="9219335"/>
                  <a:pt x="4594999" y="9231802"/>
                </a:cubicBezTo>
                <a:cubicBezTo>
                  <a:pt x="4346022" y="9244269"/>
                  <a:pt x="4379538" y="9242844"/>
                  <a:pt x="4168001" y="9231802"/>
                </a:cubicBezTo>
                <a:cubicBezTo>
                  <a:pt x="3956464" y="9220760"/>
                  <a:pt x="3857401" y="9230062"/>
                  <a:pt x="3741004" y="9231802"/>
                </a:cubicBezTo>
                <a:cubicBezTo>
                  <a:pt x="3624607" y="9233542"/>
                  <a:pt x="3346200" y="9258993"/>
                  <a:pt x="3173799" y="9231802"/>
                </a:cubicBezTo>
                <a:cubicBezTo>
                  <a:pt x="3001398" y="9204611"/>
                  <a:pt x="2855001" y="9235419"/>
                  <a:pt x="2746802" y="9231802"/>
                </a:cubicBezTo>
                <a:cubicBezTo>
                  <a:pt x="2638603" y="9228185"/>
                  <a:pt x="2329652" y="9261693"/>
                  <a:pt x="1969285" y="9231802"/>
                </a:cubicBezTo>
                <a:cubicBezTo>
                  <a:pt x="1608918" y="9201911"/>
                  <a:pt x="1438938" y="9231478"/>
                  <a:pt x="1191768" y="9231802"/>
                </a:cubicBezTo>
                <a:cubicBezTo>
                  <a:pt x="944598" y="9232126"/>
                  <a:pt x="491933" y="9275190"/>
                  <a:pt x="0" y="9231802"/>
                </a:cubicBezTo>
                <a:cubicBezTo>
                  <a:pt x="32532" y="9059692"/>
                  <a:pt x="-11916" y="8894491"/>
                  <a:pt x="0" y="8572388"/>
                </a:cubicBezTo>
                <a:cubicBezTo>
                  <a:pt x="11916" y="8250285"/>
                  <a:pt x="37118" y="8032353"/>
                  <a:pt x="0" y="7820655"/>
                </a:cubicBezTo>
                <a:cubicBezTo>
                  <a:pt x="-37118" y="7608957"/>
                  <a:pt x="5431" y="7383326"/>
                  <a:pt x="0" y="7253559"/>
                </a:cubicBezTo>
                <a:cubicBezTo>
                  <a:pt x="-5431" y="7123792"/>
                  <a:pt x="18757" y="7008710"/>
                  <a:pt x="0" y="6778780"/>
                </a:cubicBezTo>
                <a:cubicBezTo>
                  <a:pt x="-18757" y="6548850"/>
                  <a:pt x="-5930" y="6436112"/>
                  <a:pt x="0" y="6304002"/>
                </a:cubicBezTo>
                <a:cubicBezTo>
                  <a:pt x="5930" y="6171892"/>
                  <a:pt x="20801" y="5937530"/>
                  <a:pt x="0" y="5829224"/>
                </a:cubicBezTo>
                <a:cubicBezTo>
                  <a:pt x="-20801" y="5720918"/>
                  <a:pt x="-10580" y="5459217"/>
                  <a:pt x="0" y="5262127"/>
                </a:cubicBezTo>
                <a:cubicBezTo>
                  <a:pt x="10580" y="5065037"/>
                  <a:pt x="-35098" y="4824695"/>
                  <a:pt x="0" y="4510395"/>
                </a:cubicBezTo>
                <a:cubicBezTo>
                  <a:pt x="35098" y="4196095"/>
                  <a:pt x="4053" y="4186203"/>
                  <a:pt x="0" y="3943298"/>
                </a:cubicBezTo>
                <a:cubicBezTo>
                  <a:pt x="-4053" y="3700393"/>
                  <a:pt x="-4644" y="3549005"/>
                  <a:pt x="0" y="3283884"/>
                </a:cubicBezTo>
                <a:cubicBezTo>
                  <a:pt x="4644" y="3018763"/>
                  <a:pt x="-5935" y="3042407"/>
                  <a:pt x="0" y="2901423"/>
                </a:cubicBezTo>
                <a:cubicBezTo>
                  <a:pt x="5935" y="2760439"/>
                  <a:pt x="21194" y="2381783"/>
                  <a:pt x="0" y="2149691"/>
                </a:cubicBezTo>
                <a:cubicBezTo>
                  <a:pt x="-21194" y="1917599"/>
                  <a:pt x="-6745" y="1923026"/>
                  <a:pt x="0" y="1767231"/>
                </a:cubicBezTo>
                <a:cubicBezTo>
                  <a:pt x="6745" y="1611436"/>
                  <a:pt x="14531" y="1344775"/>
                  <a:pt x="0" y="1015498"/>
                </a:cubicBezTo>
                <a:cubicBezTo>
                  <a:pt x="-14531" y="686221"/>
                  <a:pt x="-31438" y="479792"/>
                  <a:pt x="0" y="0"/>
                </a:cubicBezTo>
                <a:close/>
              </a:path>
            </a:pathLst>
          </a:custGeom>
          <a:noFill/>
          <a:ln>
            <a:solidFill>
              <a:schemeClr val="tx1"/>
            </a:solidFill>
            <a:extLst>
              <a:ext uri="{C807C97D-BFC1-408E-A445-0C87EB9F89A2}">
                <ask:lineSketchStyleProps xmlns:ask="http://schemas.microsoft.com/office/drawing/2018/sketchyshapes" xmlns="" sd="105794557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7820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xmlns="" id="{6D862AAF-C8C5-7A89-1AB1-EE5933B45C4A}"/>
              </a:ext>
            </a:extLst>
          </p:cNvPr>
          <p:cNvSpPr txBox="1"/>
          <p:nvPr/>
        </p:nvSpPr>
        <p:spPr>
          <a:xfrm>
            <a:off x="457200" y="32385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Bắc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xmlns="" id="{D362BB2B-3124-1B3B-48A9-634D37BEFD6B}"/>
              </a:ext>
            </a:extLst>
          </p:cNvPr>
          <p:cNvSpPr txBox="1"/>
          <p:nvPr/>
        </p:nvSpPr>
        <p:spPr>
          <a:xfrm>
            <a:off x="6096000" y="2032058"/>
            <a:ext cx="11430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chẳng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phải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cười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giễu</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6" name="Google Shape;568;p23">
            <a:extLst>
              <a:ext uri="{FF2B5EF4-FFF2-40B4-BE49-F238E27FC236}">
                <a16:creationId xmlns:a16="http://schemas.microsoft.com/office/drawing/2014/main" xmlns="" id="{0B52480A-EF82-482A-3E25-61D05C1BA611}"/>
              </a:ext>
            </a:extLst>
          </p:cNvPr>
          <p:cNvSpPr txBox="1"/>
          <p:nvPr/>
        </p:nvSpPr>
        <p:spPr>
          <a:xfrm>
            <a:off x="6096000" y="3742247"/>
            <a:ext cx="11430000" cy="2239453"/>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gồm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những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tác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giả</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7" name="Google Shape;565;p23">
            <a:extLst>
              <a:ext uri="{FF2B5EF4-FFF2-40B4-BE49-F238E27FC236}">
                <a16:creationId xmlns:a16="http://schemas.microsoft.com/office/drawing/2014/main" xmlns="" id="{6942F715-8136-2519-0DA4-E18B026B2553}"/>
              </a:ext>
            </a:extLst>
          </p:cNvPr>
          <p:cNvSpPr txBox="1"/>
          <p:nvPr/>
        </p:nvSpPr>
        <p:spPr>
          <a:xfrm>
            <a:off x="457200" y="62103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ngoảnh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cổ</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8" name="Google Shape;568;p23">
            <a:extLst>
              <a:ext uri="{FF2B5EF4-FFF2-40B4-BE49-F238E27FC236}">
                <a16:creationId xmlns:a16="http://schemas.microsoft.com/office/drawing/2014/main" xmlns="" id="{97A5FB67-ED43-FB0D-37AD-FA467640C225}"/>
              </a:ext>
            </a:extLst>
          </p:cNvPr>
          <p:cNvSpPr txBox="1"/>
          <p:nvPr/>
        </p:nvSpPr>
        <p:spPr>
          <a:xfrm>
            <a:off x="6096000" y="61939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không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cam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sống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mãi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trong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nô</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lệ</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9" name="Google Shape;565;p23">
            <a:extLst>
              <a:ext uri="{FF2B5EF4-FFF2-40B4-BE49-F238E27FC236}">
                <a16:creationId xmlns:a16="http://schemas.microsoft.com/office/drawing/2014/main" xmlns="" id="{E2C6D207-AEDE-3B10-C50A-F407D2425EA2}"/>
              </a:ext>
            </a:extLst>
          </p:cNvPr>
          <p:cNvSpPr txBox="1"/>
          <p:nvPr/>
        </p:nvSpPr>
        <p:spPr>
          <a:xfrm>
            <a:off x="457200" y="80391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10" name="Google Shape;568;p23">
            <a:extLst>
              <a:ext uri="{FF2B5EF4-FFF2-40B4-BE49-F238E27FC236}">
                <a16:creationId xmlns:a16="http://schemas.microsoft.com/office/drawing/2014/main" xmlns="" id="{48AB6B00-71C4-CCE2-9EB7-AC3C2012B072}"/>
              </a:ext>
            </a:extLst>
          </p:cNvPr>
          <p:cNvSpPr txBox="1"/>
          <p:nvPr/>
        </p:nvSpPr>
        <p:spPr>
          <a:xfrm>
            <a:off x="6096000" y="80227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Hiện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23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7" grpId="0" animBg="1"/>
      <p:bldP spid="8" grpId="0"/>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xmlns="" id="{6D862AAF-C8C5-7A89-1AB1-EE5933B45C4A}"/>
              </a:ext>
            </a:extLst>
          </p:cNvPr>
          <p:cNvSpPr txBox="1"/>
          <p:nvPr/>
        </p:nvSpPr>
        <p:spPr>
          <a:xfrm>
            <a:off x="2057400" y="3297805"/>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spcBef>
                <a:spcPts val="0"/>
              </a:spcBef>
              <a:spcAft>
                <a:spcPts val="0"/>
              </a:spcAft>
              <a:buClr>
                <a:schemeClr val="dk1"/>
              </a:buClr>
              <a:buSzPts val="2500"/>
              <a:buFont typeface="Roboto Condensed"/>
              <a:buNone/>
            </a:pP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thái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1"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p>
          <a:p>
            <a:pPr marL="0" marR="0" lvl="0" indent="0" algn="just" rtl="0">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Ngao</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ngán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sút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p>
          <a:p>
            <a:pPr marL="0" marR="0" lvl="0" indent="0" algn="just" rtl="0">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mỉa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mai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phẫn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uất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đương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con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khoa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riêng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ông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xmlns="" id="{D362BB2B-3124-1B3B-48A9-634D37BEFD6B}"/>
              </a:ext>
            </a:extLst>
          </p:cNvPr>
          <p:cNvSpPr txBox="1"/>
          <p:nvPr/>
        </p:nvSpPr>
        <p:spPr>
          <a:xfrm>
            <a:off x="2057400" y="6134100"/>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Hai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câu</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cuối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các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về</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cũng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chính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mình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5" name="Oval 4">
            <a:extLst>
              <a:ext uri="{FF2B5EF4-FFF2-40B4-BE49-F238E27FC236}">
                <a16:creationId xmlns:a16="http://schemas.microsoft.com/office/drawing/2014/main" xmlns="" id="{8610CEE2-9496-127C-419C-75402B9B0600}"/>
              </a:ext>
            </a:extLst>
          </p:cNvPr>
          <p:cNvSpPr/>
          <p:nvPr/>
        </p:nvSpPr>
        <p:spPr>
          <a:xfrm>
            <a:off x="-3441032"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AC29D914-DFDB-3B57-FF09-252F5EDC64CF}"/>
              </a:ext>
            </a:extLst>
          </p:cNvPr>
          <p:cNvSpPr txBox="1"/>
          <p:nvPr/>
        </p:nvSpPr>
        <p:spPr>
          <a:xfrm>
            <a:off x="2057400" y="8343900"/>
            <a:ext cx="15621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hòa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khóc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endParaRPr lang="en-US" sz="4400" b="1" dirty="0"/>
          </a:p>
        </p:txBody>
      </p:sp>
    </p:spTree>
    <p:extLst>
      <p:ext uri="{BB962C8B-B14F-4D97-AF65-F5344CB8AC3E}">
        <p14:creationId xmlns:p14="http://schemas.microsoft.com/office/powerpoint/2010/main" val="255454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ường khoa cử từ đây dứt hẳn... - Tuổi Trẻ Online">
            <a:extLst>
              <a:ext uri="{FF2B5EF4-FFF2-40B4-BE49-F238E27FC236}">
                <a16:creationId xmlns:a16="http://schemas.microsoft.com/office/drawing/2014/main" xmlns="" id="{D9300C34-33D8-277C-5DE3-4CBE16340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366"/>
          <a:stretch/>
        </p:blipFill>
        <p:spPr bwMode="auto">
          <a:xfrm>
            <a:off x="0" y="3771900"/>
            <a:ext cx="18288000" cy="66934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1A10197-975E-1665-3993-0E9D29BD2300}"/>
              </a:ext>
            </a:extLst>
          </p:cNvPr>
          <p:cNvSpPr txBox="1"/>
          <p:nvPr/>
        </p:nvSpPr>
        <p:spPr>
          <a:xfrm>
            <a:off x="1219200" y="1958777"/>
            <a:ext cx="16611600" cy="769441"/>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Nhân vật nào trong bài thơ để lại ấn tượng cho em nhiều nhất? Vì sao?</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23530A90-D8DE-E75F-8415-DF2C9DF29027}"/>
              </a:ext>
            </a:extLst>
          </p:cNvPr>
          <p:cNvSpPr txBox="1"/>
          <p:nvPr/>
        </p:nvSpPr>
        <p:spPr>
          <a:xfrm>
            <a:off x="533400" y="266700"/>
            <a:ext cx="16611600" cy="1569660"/>
          </a:xfrm>
          <a:prstGeom prst="rect">
            <a:avLst/>
          </a:prstGeom>
          <a:noFill/>
        </p:spPr>
        <p:txBody>
          <a:bodyPr wrap="square" rtlCol="0">
            <a:spAutoFit/>
          </a:bodyPr>
          <a:lstStyle/>
          <a:p>
            <a:pPr algn="ctr"/>
            <a:r>
              <a:rPr lang="en-US" sz="9600" dirty="0">
                <a:solidFill>
                  <a:schemeClr val="accent6">
                    <a:lumMod val="50000"/>
                  </a:schemeClr>
                </a:solidFill>
                <a:latin typeface="#9Slide07 IcielKoni" pitchFamily="2" charset="0"/>
                <a:cs typeface="Times New Roman" panose="02020603050405020304" pitchFamily="18" charset="0"/>
              </a:rPr>
              <a:t>CHIA SẺ</a:t>
            </a:r>
          </a:p>
        </p:txBody>
      </p:sp>
    </p:spTree>
    <p:extLst>
      <p:ext uri="{BB962C8B-B14F-4D97-AF65-F5344CB8AC3E}">
        <p14:creationId xmlns:p14="http://schemas.microsoft.com/office/powerpoint/2010/main" val="206674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xmlns="" id="{870A1295-61BC-4214-AA3E-D39667302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Vịnh khoa thi hương của Trần Tế Xương - HocTotNguVan.vn">
            <a:extLst>
              <a:ext uri="{FF2B5EF4-FFF2-40B4-BE49-F238E27FC236}">
                <a16:creationId xmlns:a16="http://schemas.microsoft.com/office/drawing/2014/main" xmlns="" id="{B8615FF9-B489-E26F-97C0-368AC34FE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28" b="21809"/>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68" name="Group 2067">
            <a:extLst>
              <a:ext uri="{FF2B5EF4-FFF2-40B4-BE49-F238E27FC236}">
                <a16:creationId xmlns:a16="http://schemas.microsoft.com/office/drawing/2014/main" xmlns="" id="{0B139475-2B26-4CA9-9413-DE741E49F7B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4412717"/>
            <a:ext cx="18283427" cy="2743199"/>
            <a:chOff x="-305" y="3144820"/>
            <a:chExt cx="9182100" cy="1551136"/>
          </a:xfrm>
        </p:grpSpPr>
        <p:sp useBgFill="1">
          <p:nvSpPr>
            <p:cNvPr id="2069" name="Freeform: Shape 2068">
              <a:extLst>
                <a:ext uri="{FF2B5EF4-FFF2-40B4-BE49-F238E27FC236}">
                  <a16:creationId xmlns:a16="http://schemas.microsoft.com/office/drawing/2014/main" xmlns="" id="{16C6BF63-6277-4C39-BE5D-3C341662CE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70" name="Freeform: Shape 2069">
              <a:extLst>
                <a:ext uri="{FF2B5EF4-FFF2-40B4-BE49-F238E27FC236}">
                  <a16:creationId xmlns:a16="http://schemas.microsoft.com/office/drawing/2014/main" xmlns="" id="{6EA3BAD9-C130-4A9C-9086-20D132A6CF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1" name="Freeform: Shape 2070">
              <a:extLst>
                <a:ext uri="{FF2B5EF4-FFF2-40B4-BE49-F238E27FC236}">
                  <a16:creationId xmlns:a16="http://schemas.microsoft.com/office/drawing/2014/main" xmlns="" id="{2587D38B-9E07-4A8B-B285-5FEBF6A60D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72" name="Freeform: Shape 2071">
              <a:extLst>
                <a:ext uri="{FF2B5EF4-FFF2-40B4-BE49-F238E27FC236}">
                  <a16:creationId xmlns:a16="http://schemas.microsoft.com/office/drawing/2014/main" xmlns="" id="{5EF4DD4B-217B-4346-A2B8-4327936399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xmlns="" id="{1292D554-639B-0F02-48C7-D331F92FF167}"/>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III. </a:t>
            </a:r>
            <a:r>
              <a:rPr lang="en-US" sz="8000" dirty="0" err="1">
                <a:latin typeface="#9Slide07 SVNGuerrilla" panose="00000500000000000000" pitchFamily="2" charset="0"/>
                <a:ea typeface="+mj-ea"/>
                <a:cs typeface="+mj-cs"/>
              </a:rPr>
              <a:t>Tổng</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kết</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86502068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A3997260-BB92-615A-47BB-85FEC0452586}"/>
              </a:ext>
            </a:extLst>
          </p:cNvPr>
          <p:cNvSpPr/>
          <p:nvPr/>
        </p:nvSpPr>
        <p:spPr>
          <a:xfrm>
            <a:off x="-1219200" y="67437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xmlns="" id="{31A10197-975E-1665-3993-0E9D29BD2300}"/>
              </a:ext>
            </a:extLst>
          </p:cNvPr>
          <p:cNvSpPr txBox="1"/>
          <p:nvPr/>
        </p:nvSpPr>
        <p:spPr>
          <a:xfrm>
            <a:off x="1219200" y="865415"/>
            <a:ext cx="10765482"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4656EF8A-429E-B791-AD71-B8F1C4A64041}"/>
              </a:ext>
            </a:extLst>
          </p:cNvPr>
          <p:cNvSpPr txBox="1"/>
          <p:nvPr/>
        </p:nvSpPr>
        <p:spPr>
          <a:xfrm>
            <a:off x="1305796" y="5083629"/>
            <a:ext cx="10678886"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a:p>
            <a:pPr algn="just"/>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endParaRPr lang="en-US" sz="4400" dirty="0">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xmlns="" id="{C02263C1-EF8E-C689-8E49-EA9DA8B9DADA}"/>
              </a:ext>
            </a:extLst>
          </p:cNvPr>
          <p:cNvSpPr/>
          <p:nvPr/>
        </p:nvSpPr>
        <p:spPr>
          <a:xfrm>
            <a:off x="13030200" y="1714500"/>
            <a:ext cx="3919347" cy="8229600"/>
          </a:xfrm>
          <a:custGeom>
            <a:avLst/>
            <a:gdLst/>
            <a:ahLst/>
            <a:cxnLst/>
            <a:rect l="l" t="t" r="r" b="b"/>
            <a:pathLst>
              <a:path w="3919347" h="8229600">
                <a:moveTo>
                  <a:pt x="0" y="0"/>
                </a:moveTo>
                <a:lnTo>
                  <a:pt x="3919347" y="0"/>
                </a:lnTo>
                <a:lnTo>
                  <a:pt x="3919347" y="8229600"/>
                </a:lnTo>
                <a:lnTo>
                  <a:pt x="0" y="8229600"/>
                </a:lnTo>
                <a:lnTo>
                  <a:pt x="0" y="0"/>
                </a:lnTo>
                <a:close/>
              </a:path>
            </a:pathLst>
          </a:custGeom>
          <a:blipFill>
            <a:blip r:embed="rId5"/>
            <a:stretch>
              <a:fillRect/>
            </a:stretch>
          </a:blipFill>
        </p:spPr>
        <p:txBody>
          <a:bodyPr/>
          <a:lstStyle/>
          <a:p>
            <a:endParaRPr lang="en-US"/>
          </a:p>
        </p:txBody>
      </p:sp>
      <p:sp>
        <p:nvSpPr>
          <p:cNvPr id="6" name="Freeform 10">
            <a:extLst>
              <a:ext uri="{FF2B5EF4-FFF2-40B4-BE49-F238E27FC236}">
                <a16:creationId xmlns:a16="http://schemas.microsoft.com/office/drawing/2014/main" xmlns="" id="{3F861F8E-9594-A785-DAD5-B639EE30007B}"/>
              </a:ext>
            </a:extLst>
          </p:cNvPr>
          <p:cNvSpPr/>
          <p:nvPr/>
        </p:nvSpPr>
        <p:spPr>
          <a:xfrm>
            <a:off x="15773400" y="-388510"/>
            <a:ext cx="3171422" cy="1462819"/>
          </a:xfrm>
          <a:custGeom>
            <a:avLst/>
            <a:gdLst/>
            <a:ahLst/>
            <a:cxnLst/>
            <a:rect l="l" t="t" r="r" b="b"/>
            <a:pathLst>
              <a:path w="3171422" h="1462819">
                <a:moveTo>
                  <a:pt x="0" y="0"/>
                </a:moveTo>
                <a:lnTo>
                  <a:pt x="3171423" y="0"/>
                </a:lnTo>
                <a:lnTo>
                  <a:pt x="3171423" y="1462819"/>
                </a:lnTo>
                <a:lnTo>
                  <a:pt x="0" y="1462819"/>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54337853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19917D0-FD9F-32D4-B518-25ED2AD82B4A}"/>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1. </a:t>
            </a:r>
            <a:r>
              <a:rPr lang="vi-VN" sz="4800" b="1" dirty="0">
                <a:latin typeface="Times New Roman" panose="02020603050405020304" pitchFamily="18" charset="0"/>
                <a:cs typeface="Times New Roman" panose="02020603050405020304" pitchFamily="18" charset="0"/>
              </a:rPr>
              <a:t>Chủ đề</a:t>
            </a:r>
            <a:endParaRPr lang="en-US" sz="4800" b="1" dirty="0">
              <a:latin typeface="Times New Roman" panose="02020603050405020304" pitchFamily="18" charset="0"/>
              <a:cs typeface="Times New Roman" panose="02020603050405020304" pitchFamily="18" charset="0"/>
            </a:endParaRPr>
          </a:p>
        </p:txBody>
      </p:sp>
      <p:sp>
        <p:nvSpPr>
          <p:cNvPr id="4" name="TextBox 11">
            <a:extLst>
              <a:ext uri="{FF2B5EF4-FFF2-40B4-BE49-F238E27FC236}">
                <a16:creationId xmlns:a16="http://schemas.microsoft.com/office/drawing/2014/main" xmlns="" id="{F32E05F1-B2D9-7C76-9FC4-68CF09AD5D70}"/>
              </a:ext>
            </a:extLst>
          </p:cNvPr>
          <p:cNvSpPr txBox="1"/>
          <p:nvPr/>
        </p:nvSpPr>
        <p:spPr>
          <a:xfrm>
            <a:off x="2133600" y="1943100"/>
            <a:ext cx="14224687" cy="1015663"/>
          </a:xfrm>
          <a:prstGeom prst="rect">
            <a:avLst/>
          </a:prstGeom>
        </p:spPr>
        <p:txBody>
          <a:bodyPr wrap="square" lIns="0" tIns="0" rIns="0" bIns="0" rtlCol="0" anchor="t">
            <a:spAutoFit/>
          </a:bodyPr>
          <a:lstStyle/>
          <a:p>
            <a:pPr algn="ctr"/>
            <a:r>
              <a:rPr lang="en-US" sz="6600" dirty="0" err="1">
                <a:solidFill>
                  <a:srgbClr val="683E38"/>
                </a:solidFill>
                <a:latin typeface="#9Slide07 SVNGuerrilla" panose="00000500000000000000" pitchFamily="2" charset="0"/>
              </a:rPr>
              <a:t>Tiếng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cười</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trào</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phúng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trong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thơ</a:t>
            </a:r>
            <a:endParaRPr lang="en-US" sz="6600" dirty="0">
              <a:solidFill>
                <a:srgbClr val="683E38"/>
              </a:solidFill>
              <a:latin typeface="#9Slide07 SVNGuerrilla" panose="00000500000000000000" pitchFamily="2" charset="0"/>
            </a:endParaRPr>
          </a:p>
        </p:txBody>
      </p:sp>
      <p:sp>
        <p:nvSpPr>
          <p:cNvPr id="5" name="Freeform 4">
            <a:extLst>
              <a:ext uri="{FF2B5EF4-FFF2-40B4-BE49-F238E27FC236}">
                <a16:creationId xmlns:a16="http://schemas.microsoft.com/office/drawing/2014/main" xmlns="" id="{E2F81D5A-AA15-2812-0C5F-526A86EC7746}"/>
              </a:ext>
            </a:extLst>
          </p:cNvPr>
          <p:cNvSpPr/>
          <p:nvPr/>
        </p:nvSpPr>
        <p:spPr>
          <a:xfrm>
            <a:off x="304800" y="4152900"/>
            <a:ext cx="5943600" cy="4343400"/>
          </a:xfrm>
          <a:custGeom>
            <a:avLst/>
            <a:gdLst/>
            <a:ahLst/>
            <a:cxnLst/>
            <a:rect l="l" t="t" r="r" b="b"/>
            <a:pathLst>
              <a:path w="5432079" h="4114800">
                <a:moveTo>
                  <a:pt x="0" y="0"/>
                </a:moveTo>
                <a:lnTo>
                  <a:pt x="5432079" y="0"/>
                </a:lnTo>
                <a:lnTo>
                  <a:pt x="54320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xmlns="" id="{0D38103E-096D-2E1C-F66C-04D1AD4094FD}"/>
              </a:ext>
            </a:extLst>
          </p:cNvPr>
          <p:cNvSpPr txBox="1"/>
          <p:nvPr/>
        </p:nvSpPr>
        <p:spPr>
          <a:xfrm>
            <a:off x="6858000" y="3695700"/>
            <a:ext cx="10248900"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7" name="Rectangle 2076">
            <a:extLst>
              <a:ext uri="{FF2B5EF4-FFF2-40B4-BE49-F238E27FC236}">
                <a16:creationId xmlns:a16="http://schemas.microsoft.com/office/drawing/2014/main" xmlns=""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p 10 Bài văn phân tích tác phẩm &quot;Vịnh khoa thi Hương&quot; của Trần Tế Xương -  toplist.vn">
            <a:extLst>
              <a:ext uri="{FF2B5EF4-FFF2-40B4-BE49-F238E27FC236}">
                <a16:creationId xmlns:a16="http://schemas.microsoft.com/office/drawing/2014/main" xmlns="" id="{1BAD741B-74C4-85B2-E6E1-8D839EF405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 t="3715" r="-170"/>
          <a:stretch/>
        </p:blipFill>
        <p:spPr bwMode="auto">
          <a:xfrm>
            <a:off x="4574" y="0"/>
            <a:ext cx="14890514" cy="10287000"/>
          </a:xfrm>
          <a:prstGeom prst="rect">
            <a:avLst/>
          </a:prstGeom>
          <a:noFill/>
          <a:extLst>
            <a:ext uri="{909E8E84-426E-40DD-AFC4-6F175D3DCCD1}">
              <a14:hiddenFill xmlns:a14="http://schemas.microsoft.com/office/drawing/2010/main">
                <a:solidFill>
                  <a:srgbClr val="FFFFFF"/>
                </a:solidFill>
              </a14:hiddenFill>
            </a:ext>
          </a:extLst>
        </p:spPr>
      </p:pic>
      <p:sp>
        <p:nvSpPr>
          <p:cNvPr id="2079" name="Rectangle 2078">
            <a:extLst>
              <a:ext uri="{FF2B5EF4-FFF2-40B4-BE49-F238E27FC236}">
                <a16:creationId xmlns:a16="http://schemas.microsoft.com/office/drawing/2014/main" xmlns=""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C5F45DC5-1D01-C49C-AE83-7346877DEA56}"/>
              </a:ext>
            </a:extLst>
          </p:cNvPr>
          <p:cNvSpPr txBox="1"/>
          <p:nvPr/>
        </p:nvSpPr>
        <p:spPr>
          <a:xfrm>
            <a:off x="6781800" y="4393008"/>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IV. </a:t>
            </a:r>
            <a:r>
              <a:rPr lang="en-US" sz="8000" dirty="0" err="1">
                <a:latin typeface="#9Slide07 SVNGuerrilla" panose="00000500000000000000" pitchFamily="2" charset="0"/>
                <a:ea typeface="+mj-ea"/>
                <a:cs typeface="+mj-cs"/>
              </a:rPr>
              <a:t>Luyện</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tập</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539939385"/>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A10197-975E-1665-3993-0E9D29BD2300}"/>
              </a:ext>
            </a:extLst>
          </p:cNvPr>
          <p:cNvSpPr txBox="1"/>
          <p:nvPr/>
        </p:nvSpPr>
        <p:spPr>
          <a:xfrm>
            <a:off x="1295400" y="3226117"/>
            <a:ext cx="7543800" cy="3477875"/>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Viết đoạn văn (khoảng 7-9 câu) phân tích một chi tiết có tính chất trào phúng mà em ấn tượng nhất trong bài thơ “Lễ xướng danh khoa Đinh Dậu”</a:t>
            </a:r>
            <a:endParaRPr lang="en-US" sz="4400"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xmlns="" id="{198DAA63-1CA3-F7C9-1E87-3D3D3E1760D6}"/>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5">
            <a:extLst>
              <a:ext uri="{FF2B5EF4-FFF2-40B4-BE49-F238E27FC236}">
                <a16:creationId xmlns:a16="http://schemas.microsoft.com/office/drawing/2014/main" xmlns="" id="{AAB49767-819E-6473-54E7-B4C931847188}"/>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xmlns="" id="{D78C7200-ADDD-0A7A-3E7C-E622FC73BEA3}"/>
              </a:ext>
            </a:extLst>
          </p:cNvPr>
          <p:cNvPicPr>
            <a:picLocks noChangeAspect="1"/>
          </p:cNvPicPr>
          <p:nvPr/>
        </p:nvPicPr>
        <p:blipFill>
          <a:blip r:embed="rId7"/>
          <a:stretch>
            <a:fillRect/>
          </a:stretch>
        </p:blipFill>
        <p:spPr>
          <a:xfrm>
            <a:off x="9906000" y="342900"/>
            <a:ext cx="6400800" cy="9244310"/>
          </a:xfrm>
          <a:prstGeom prst="rect">
            <a:avLst/>
          </a:prstGeom>
        </p:spPr>
      </p:pic>
    </p:spTree>
    <p:extLst>
      <p:ext uri="{BB962C8B-B14F-4D97-AF65-F5344CB8AC3E}">
        <p14:creationId xmlns:p14="http://schemas.microsoft.com/office/powerpoint/2010/main" val="38255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á chép vượt vũ môn - Báo Công an Nhân dân điện tử">
            <a:extLst>
              <a:ext uri="{FF2B5EF4-FFF2-40B4-BE49-F238E27FC236}">
                <a16:creationId xmlns:a16="http://schemas.microsoft.com/office/drawing/2014/main" xmlns="" id="{CADFA38C-294C-A8F3-F17D-AB9E30CEC9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4"/>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0">
            <a:extLst>
              <a:ext uri="{FF2B5EF4-FFF2-40B4-BE49-F238E27FC236}">
                <a16:creationId xmlns:a16="http://schemas.microsoft.com/office/drawing/2014/main" xmlns="" id="{B4916930-E76E-4100-9DCF-4981566A3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38B2D5F8-9203-99A7-A404-17F179B0D93E}"/>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3300" dirty="0" err="1">
                <a:solidFill>
                  <a:schemeClr val="accent6">
                    <a:lumMod val="50000"/>
                  </a:schemeClr>
                </a:solidFill>
                <a:latin typeface="#9Slide07 IcielKoni" pitchFamily="2" charset="0"/>
                <a:ea typeface="+mj-ea"/>
                <a:cs typeface="+mj-cs"/>
              </a:rPr>
              <a:t>Vượt</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vũ</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môn</a:t>
            </a:r>
            <a:endParaRPr lang="en-US" sz="13300" dirty="0">
              <a:solidFill>
                <a:schemeClr val="accent6">
                  <a:lumMod val="50000"/>
                </a:schemeClr>
              </a:solidFill>
              <a:latin typeface="#9Slide07 IcielKoni" pitchFamily="2" charset="0"/>
              <a:ea typeface="+mj-ea"/>
              <a:cs typeface="+mj-cs"/>
            </a:endParaRPr>
          </a:p>
        </p:txBody>
      </p:sp>
    </p:spTree>
    <p:extLst>
      <p:ext uri="{BB962C8B-B14F-4D97-AF65-F5344CB8AC3E}">
        <p14:creationId xmlns:p14="http://schemas.microsoft.com/office/powerpoint/2010/main" val="2670587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xmlns=""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xmlns=""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xmlns=""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03089D9E-AAAC-5869-B748-F7D3A5420ECC}"/>
              </a:ext>
            </a:extLst>
          </p:cNvPr>
          <p:cNvSpPr txBox="1"/>
          <p:nvPr/>
        </p:nvSpPr>
        <p:spPr>
          <a:xfrm>
            <a:off x="1752600" y="3695700"/>
            <a:ext cx="14478000" cy="3186963"/>
          </a:xfrm>
          <a:prstGeom prst="rect">
            <a:avLst/>
          </a:prstGeom>
          <a:noFill/>
        </p:spPr>
        <p:txBody>
          <a:bodyPr wrap="square">
            <a:spAutoFit/>
          </a:bodyPr>
          <a:lstStyle/>
          <a:p>
            <a:pPr marL="0" marR="0" algn="just">
              <a:lnSpc>
                <a:spcPct val="25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cú</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5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Ngũ</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xmlns=""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xmlns=""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53600" y="4000500"/>
            <a:ext cx="1143000" cy="1143000"/>
          </a:xfrm>
          <a:prstGeom prst="rect">
            <a:avLst/>
          </a:prstGeom>
        </p:spPr>
      </p:pic>
    </p:spTree>
    <p:extLst>
      <p:ext uri="{BB962C8B-B14F-4D97-AF65-F5344CB8AC3E}">
        <p14:creationId xmlns:p14="http://schemas.microsoft.com/office/powerpoint/2010/main" val="28695326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xmlns=""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xmlns=""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xmlns=""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03089D9E-AAAC-5869-B748-F7D3A5420ECC}"/>
              </a:ext>
            </a:extLst>
          </p:cNvPr>
          <p:cNvSpPr txBox="1"/>
          <p:nvPr/>
        </p:nvSpPr>
        <p:spPr>
          <a:xfrm>
            <a:off x="2209800" y="3152224"/>
            <a:ext cx="14478000" cy="5509200"/>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Hà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ea typeface="Calibri" panose="020F0502020204030204" pitchFamily="34" charset="0"/>
                <a:cs typeface="Times New Roman" panose="02020603050405020304" pitchFamily="18" charset="0"/>
              </a:rPr>
              <a:t>Nam</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(1897)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xmlns=""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95350" y="5777619"/>
            <a:ext cx="1143000" cy="1143000"/>
          </a:xfrm>
          <a:prstGeom prst="rect">
            <a:avLst/>
          </a:prstGeom>
        </p:spPr>
      </p:pic>
    </p:spTree>
    <p:extLst>
      <p:ext uri="{BB962C8B-B14F-4D97-AF65-F5344CB8AC3E}">
        <p14:creationId xmlns:p14="http://schemas.microsoft.com/office/powerpoint/2010/main" val="37463703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xmlns=""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xmlns=""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xmlns=""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nháo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quặc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tưng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đeo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lọ</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Ậm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oẹ</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thét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loa”?</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xmlns=""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8000" y="3390900"/>
            <a:ext cx="1143000" cy="1143000"/>
          </a:xfrm>
          <a:prstGeom prst="rect">
            <a:avLst/>
          </a:prstGeom>
        </p:spPr>
      </p:pic>
    </p:spTree>
    <p:extLst>
      <p:ext uri="{BB962C8B-B14F-4D97-AF65-F5344CB8AC3E}">
        <p14:creationId xmlns:p14="http://schemas.microsoft.com/office/powerpoint/2010/main" val="28909409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xmlns=""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xmlns=""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xmlns=""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Chán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đớn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nuối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Phẫn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uất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ngậm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ngùi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xmlns=""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7425957"/>
            <a:ext cx="1143000" cy="1143000"/>
          </a:xfrm>
          <a:prstGeom prst="rect">
            <a:avLst/>
          </a:prstGeom>
        </p:spPr>
      </p:pic>
    </p:spTree>
    <p:extLst>
      <p:ext uri="{BB962C8B-B14F-4D97-AF65-F5344CB8AC3E}">
        <p14:creationId xmlns:p14="http://schemas.microsoft.com/office/powerpoint/2010/main" val="4249698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xmlns=""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xmlns=""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xmlns=""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03089D9E-AAAC-5869-B748-F7D3A5420ECC}"/>
              </a:ext>
            </a:extLst>
          </p:cNvPr>
          <p:cNvSpPr txBox="1"/>
          <p:nvPr/>
        </p:nvSpPr>
        <p:spPr>
          <a:xfrm>
            <a:off x="1866900" y="3302125"/>
            <a:ext cx="14478000" cy="6064674"/>
          </a:xfrm>
          <a:prstGeom prst="rect">
            <a:avLst/>
          </a:prstGeom>
          <a:noFill/>
        </p:spPr>
        <p:txBody>
          <a:bodyPr wrap="square">
            <a:spAutoFit/>
          </a:bodyPr>
          <a:lstStyle/>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A. Nhà nước ba năm mở một khoa/ Trường Nam thi lẫn với trường Hà.</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B. Lôi thôi sĩ tử vai đeo Lọ/ Ậm oẹ quan trường miệng thét loa.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C. Lọng cắm rợp trời quan sứ đến/ Váy lê quét đất mụ đầm ra.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D. Nhân tài đất Bắc nào ai đó/ Ngoảnh cổ mà trông cảnh nước nhà.</a:t>
            </a:r>
          </a:p>
        </p:txBody>
      </p:sp>
      <p:sp>
        <p:nvSpPr>
          <p:cNvPr id="3" name="Rectangle: Rounded Corners 2">
            <a:extLst>
              <a:ext uri="{FF2B5EF4-FFF2-40B4-BE49-F238E27FC236}">
                <a16:creationId xmlns:a16="http://schemas.microsoft.com/office/drawing/2014/main" xmlns=""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biếm</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lộc</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xmlns=""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100" y="6172200"/>
            <a:ext cx="1143000" cy="1143000"/>
          </a:xfrm>
          <a:prstGeom prst="rect">
            <a:avLst/>
          </a:prstGeom>
        </p:spPr>
      </p:pic>
    </p:spTree>
    <p:extLst>
      <p:ext uri="{BB962C8B-B14F-4D97-AF65-F5344CB8AC3E}">
        <p14:creationId xmlns:p14="http://schemas.microsoft.com/office/powerpoint/2010/main" val="3486276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xmlns=""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xmlns=""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xmlns=""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03089D9E-AAAC-5869-B748-F7D3A5420ECC}"/>
              </a:ext>
            </a:extLst>
          </p:cNvPr>
          <p:cNvSpPr txBox="1"/>
          <p:nvPr/>
        </p:nvSpPr>
        <p:spPr>
          <a:xfrm>
            <a:off x="1866900" y="3302125"/>
            <a:ext cx="14478000" cy="5839484"/>
          </a:xfrm>
          <a:prstGeom prst="rect">
            <a:avLst/>
          </a:prstGeom>
          <a:noFill/>
        </p:spPr>
        <p:txBody>
          <a:bodyPr wrap="square">
            <a:spAutoFit/>
          </a:bodyPr>
          <a:lstStyle/>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lễ</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xướng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đớn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chua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xót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nhăng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Ca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thí</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Dậu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xmlns=""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9572" y="7968530"/>
            <a:ext cx="1143000" cy="1143000"/>
          </a:xfrm>
          <a:prstGeom prst="rect">
            <a:avLst/>
          </a:prstGeom>
        </p:spPr>
      </p:pic>
    </p:spTree>
    <p:extLst>
      <p:ext uri="{BB962C8B-B14F-4D97-AF65-F5344CB8AC3E}">
        <p14:creationId xmlns:p14="http://schemas.microsoft.com/office/powerpoint/2010/main" val="218112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19917D0-FD9F-32D4-B518-25ED2AD82B4A}"/>
              </a:ext>
            </a:extLst>
          </p:cNvPr>
          <p:cNvSpPr txBox="1"/>
          <p:nvPr/>
        </p:nvSpPr>
        <p:spPr>
          <a:xfrm>
            <a:off x="381000" y="1333500"/>
            <a:ext cx="9601200" cy="5632311"/>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Bán nhà ra ngụ bờ đê</a:t>
            </a:r>
          </a:p>
          <a:p>
            <a:pPr algn="ctr"/>
            <a:r>
              <a:rPr lang="vi-VN" sz="4000" i="1" dirty="0">
                <a:latin typeface="Times New Roman" panose="02020603050405020304" pitchFamily="18" charset="0"/>
                <a:cs typeface="Times New Roman" panose="02020603050405020304" pitchFamily="18" charset="0"/>
              </a:rPr>
              <a:t>Không cần quạt máy tràn trề gió tươi</a:t>
            </a:r>
          </a:p>
          <a:p>
            <a:pPr algn="ctr"/>
            <a:r>
              <a:rPr lang="vi-VN" sz="4000" i="1" dirty="0">
                <a:latin typeface="Times New Roman" panose="02020603050405020304" pitchFamily="18" charset="0"/>
                <a:cs typeface="Times New Roman" panose="02020603050405020304" pitchFamily="18" charset="0"/>
              </a:rPr>
              <a:t>Đêm đen ngắm ánh sao trời</a:t>
            </a:r>
          </a:p>
          <a:p>
            <a:pPr algn="ctr"/>
            <a:r>
              <a:rPr lang="vi-VN" sz="4000" i="1" dirty="0">
                <a:latin typeface="Times New Roman" panose="02020603050405020304" pitchFamily="18" charset="0"/>
                <a:cs typeface="Times New Roman" panose="02020603050405020304" pitchFamily="18" charset="0"/>
              </a:rPr>
              <a:t>Nắng ngày rực rỡ rạng ngời chói chang</a:t>
            </a:r>
          </a:p>
          <a:p>
            <a:pPr algn="ctr"/>
            <a:endParaRPr lang="vi-VN" sz="4000" i="1" dirty="0">
              <a:latin typeface="Times New Roman" panose="02020603050405020304" pitchFamily="18" charset="0"/>
              <a:cs typeface="Times New Roman" panose="02020603050405020304" pitchFamily="18" charset="0"/>
            </a:endParaRPr>
          </a:p>
          <a:p>
            <a:pPr algn="ctr"/>
            <a:r>
              <a:rPr lang="vi-VN" sz="4000" i="1" dirty="0">
                <a:latin typeface="Times New Roman" panose="02020603050405020304" pitchFamily="18" charset="0"/>
                <a:cs typeface="Times New Roman" panose="02020603050405020304" pitchFamily="18" charset="0"/>
              </a:rPr>
              <a:t>Bữa ăn ngô sắn khoai lang </a:t>
            </a:r>
          </a:p>
          <a:p>
            <a:pPr algn="ctr"/>
            <a:r>
              <a:rPr lang="vi-VN" sz="4000" i="1" dirty="0">
                <a:latin typeface="Times New Roman" panose="02020603050405020304" pitchFamily="18" charset="0"/>
                <a:cs typeface="Times New Roman" panose="02020603050405020304" pitchFamily="18" charset="0"/>
              </a:rPr>
              <a:t>Con cái mấy đứa dở dang học hành</a:t>
            </a:r>
          </a:p>
          <a:p>
            <a:pPr algn="ctr"/>
            <a:r>
              <a:rPr lang="vi-VN" sz="4000" i="1" dirty="0">
                <a:latin typeface="Times New Roman" panose="02020603050405020304" pitchFamily="18" charset="0"/>
                <a:cs typeface="Times New Roman" panose="02020603050405020304" pitchFamily="18" charset="0"/>
              </a:rPr>
              <a:t>Vì đâu xuống dốc không phanh</a:t>
            </a:r>
          </a:p>
          <a:p>
            <a:pPr algn="ctr"/>
            <a:r>
              <a:rPr lang="vi-VN" sz="4000" i="1" dirty="0">
                <a:latin typeface="Times New Roman" panose="02020603050405020304" pitchFamily="18" charset="0"/>
                <a:cs typeface="Times New Roman" panose="02020603050405020304" pitchFamily="18" charset="0"/>
              </a:rPr>
              <a:t>Tài sản phút chốc bỗng thành khói bay</a:t>
            </a:r>
          </a:p>
        </p:txBody>
      </p:sp>
      <p:sp>
        <p:nvSpPr>
          <p:cNvPr id="4" name="TextBox 3">
            <a:extLst>
              <a:ext uri="{FF2B5EF4-FFF2-40B4-BE49-F238E27FC236}">
                <a16:creationId xmlns:a16="http://schemas.microsoft.com/office/drawing/2014/main" xmlns="" id="{40CDD566-E419-42E6-AAE2-118300B77A06}"/>
              </a:ext>
            </a:extLst>
          </p:cNvPr>
          <p:cNvSpPr txBox="1"/>
          <p:nvPr/>
        </p:nvSpPr>
        <p:spPr>
          <a:xfrm>
            <a:off x="6781800" y="0"/>
            <a:ext cx="5334000" cy="1569660"/>
          </a:xfrm>
          <a:prstGeom prst="rect">
            <a:avLst/>
          </a:prstGeom>
          <a:noFill/>
        </p:spPr>
        <p:txBody>
          <a:bodyPr wrap="square" rtlCol="0">
            <a:spAutoFit/>
          </a:bodyPr>
          <a:lstStyle/>
          <a:p>
            <a:r>
              <a:rPr lang="en-US" sz="9600" dirty="0" err="1">
                <a:latin typeface="#9Slide05 Dinh Tran" panose="02040603050506020204" pitchFamily="18" charset="0"/>
              </a:rPr>
              <a:t>Chỉ</a:t>
            </a:r>
            <a:r>
              <a:rPr lang="en-US" sz="9600" dirty="0">
                <a:latin typeface="#9Slide05 Dinh Tran" panose="02040603050506020204" pitchFamily="18" charset="0"/>
              </a:rPr>
              <a:t> </a:t>
            </a:r>
            <a:r>
              <a:rPr lang="en-US" sz="9600" dirty="0" err="1">
                <a:latin typeface="#9Slide05 Dinh Tran" panose="02040603050506020204" pitchFamily="18" charset="0"/>
              </a:rPr>
              <a:t>tại</a:t>
            </a:r>
            <a:r>
              <a:rPr lang="en-US" sz="9600" dirty="0">
                <a:latin typeface="#9Slide05 Dinh Tran" panose="02040603050506020204" pitchFamily="18" charset="0"/>
              </a:rPr>
              <a:t> </a:t>
            </a:r>
            <a:r>
              <a:rPr lang="en-US" sz="9600" dirty="0" err="1">
                <a:latin typeface="#9Slide05 Dinh Tran" panose="02040603050506020204" pitchFamily="18" charset="0"/>
              </a:rPr>
              <a:t>lô</a:t>
            </a:r>
            <a:r>
              <a:rPr lang="en-US" sz="9600" dirty="0">
                <a:latin typeface="#9Slide05 Dinh Tran" panose="02040603050506020204" pitchFamily="18" charset="0"/>
              </a:rPr>
              <a:t> </a:t>
            </a:r>
            <a:r>
              <a:rPr lang="en-US" sz="9600" dirty="0" err="1">
                <a:latin typeface="#9Slide05 Dinh Tran" panose="02040603050506020204" pitchFamily="18" charset="0"/>
              </a:rPr>
              <a:t>đề</a:t>
            </a:r>
            <a:endParaRPr lang="en-US" sz="9600" dirty="0">
              <a:latin typeface="#9Slide05 Dinh Tran" panose="02040603050506020204" pitchFamily="18" charset="0"/>
            </a:endParaRPr>
          </a:p>
        </p:txBody>
      </p:sp>
      <p:pic>
        <p:nvPicPr>
          <p:cNvPr id="1026" name="Picture 2" descr="Tìm hiểu về lô đề i9bet? Cách đăng ký tham gia lô đề online chi tiết">
            <a:extLst>
              <a:ext uri="{FF2B5EF4-FFF2-40B4-BE49-F238E27FC236}">
                <a16:creationId xmlns:a16="http://schemas.microsoft.com/office/drawing/2014/main" xmlns="" id="{3EAED18C-B3CC-75CF-AD67-6F7B1EF024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5017" y="1028700"/>
            <a:ext cx="9581983" cy="638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8E41088F-2AEF-5696-1FBE-4F3A0BFD99B7}"/>
              </a:ext>
            </a:extLst>
          </p:cNvPr>
          <p:cNvSpPr txBox="1"/>
          <p:nvPr/>
        </p:nvSpPr>
        <p:spPr>
          <a:xfrm>
            <a:off x="4343400" y="6896100"/>
            <a:ext cx="15925800" cy="2554545"/>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Thì ra tại cái máu say</a:t>
            </a:r>
          </a:p>
          <a:p>
            <a:pPr algn="ctr"/>
            <a:r>
              <a:rPr lang="vi-VN" sz="4000" i="1" dirty="0">
                <a:latin typeface="Times New Roman" panose="02020603050405020304" pitchFamily="18" charset="0"/>
                <a:cs typeface="Times New Roman" panose="02020603050405020304" pitchFamily="18" charset="0"/>
              </a:rPr>
              <a:t>Lô đề cờ bạc tối ngày say sưa</a:t>
            </a:r>
          </a:p>
          <a:p>
            <a:pPr algn="ctr"/>
            <a:r>
              <a:rPr lang="vi-VN" sz="4000" i="1" dirty="0">
                <a:latin typeface="Times New Roman" panose="02020603050405020304" pitchFamily="18" charset="0"/>
                <a:cs typeface="Times New Roman" panose="02020603050405020304" pitchFamily="18" charset="0"/>
              </a:rPr>
              <a:t>Bỏ ngay cay cú ăn thua</a:t>
            </a:r>
          </a:p>
          <a:p>
            <a:pPr algn="ctr"/>
            <a:r>
              <a:rPr lang="vi-VN" sz="4000" i="1" dirty="0">
                <a:latin typeface="Times New Roman" panose="02020603050405020304" pitchFamily="18" charset="0"/>
                <a:cs typeface="Times New Roman" panose="02020603050405020304" pitchFamily="18" charset="0"/>
              </a:rPr>
              <a:t>Muốn không rách nát phải chừa Đề - Lô.</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6239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19917D0-FD9F-32D4-B518-25ED2AD82B4A}"/>
              </a:ext>
            </a:extLst>
          </p:cNvPr>
          <p:cNvSpPr txBox="1"/>
          <p:nvPr/>
        </p:nvSpPr>
        <p:spPr>
          <a:xfrm>
            <a:off x="1066800" y="2095500"/>
            <a:ext cx="4800600" cy="2123658"/>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Lễ xướng danh khoa Đinh Dậu</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D658CFD1-35F2-FBF2-34E5-8D3522FE8BAE}"/>
              </a:ext>
            </a:extLst>
          </p:cNvPr>
          <p:cNvSpPr txBox="1"/>
          <p:nvPr/>
        </p:nvSpPr>
        <p:spPr>
          <a:xfrm>
            <a:off x="6172201" y="4587023"/>
            <a:ext cx="4724399"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Tứ tuyệt Đường luật</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00EB8D2C-3618-C213-9C1C-30056B3143FD}"/>
              </a:ext>
            </a:extLst>
          </p:cNvPr>
          <p:cNvSpPr txBox="1"/>
          <p:nvPr/>
        </p:nvSpPr>
        <p:spPr>
          <a:xfrm>
            <a:off x="11963400" y="2095500"/>
            <a:ext cx="4953000" cy="2123658"/>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phúng</a:t>
            </a:r>
            <a:r>
              <a:rPr lang="en-US" sz="4400" i="1" dirty="0">
                <a:latin typeface="Times New Roman" panose="02020603050405020304" pitchFamily="18" charset="0"/>
                <a:cs typeface="Times New Roman" panose="02020603050405020304" pitchFamily="18" charset="0"/>
              </a:rPr>
              <a:t>.</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D4B745F4-81C6-A675-8500-52F015A4AFD9}"/>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endParaRPr lang="en-US" sz="4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B12B6805-898B-1A62-DE0D-5C03661C1458}"/>
              </a:ext>
            </a:extLst>
          </p:cNvPr>
          <p:cNvSpPr txBox="1"/>
          <p:nvPr/>
        </p:nvSpPr>
        <p:spPr>
          <a:xfrm>
            <a:off x="914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Thất ngôn bát cú Đường luật</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C570DAA9-EB17-CF9F-BEFE-A426EDB43E26}"/>
              </a:ext>
            </a:extLst>
          </p:cNvPr>
          <p:cNvSpPr txBox="1"/>
          <p:nvPr/>
        </p:nvSpPr>
        <p:spPr>
          <a:xfrm>
            <a:off x="6477000" y="2095500"/>
            <a:ext cx="4267200" cy="1446550"/>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Lai Tân</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5230B710-CEC5-2B56-3443-FB9D0E03CAC9}"/>
              </a:ext>
            </a:extLst>
          </p:cNvPr>
          <p:cNvSpPr txBox="1"/>
          <p:nvPr/>
        </p:nvSpPr>
        <p:spPr>
          <a:xfrm>
            <a:off x="11963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Văn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minh</a:t>
            </a:r>
            <a:endParaRPr lang="en-US" sz="4400" dirty="0">
              <a:latin typeface="Times New Roman" panose="02020603050405020304" pitchFamily="18" charset="0"/>
              <a:cs typeface="Times New Roman" panose="02020603050405020304" pitchFamily="18" charset="0"/>
            </a:endParaRPr>
          </a:p>
        </p:txBody>
      </p:sp>
      <p:pic>
        <p:nvPicPr>
          <p:cNvPr id="2050" name="Picture 2" descr="Soạn văn 8 Lễ xướng danh khoa Đinh Dậu Kết nối tri thức">
            <a:extLst>
              <a:ext uri="{FF2B5EF4-FFF2-40B4-BE49-F238E27FC236}">
                <a16:creationId xmlns:a16="http://schemas.microsoft.com/office/drawing/2014/main" xmlns="" id="{E4A91D62-7E9B-1F3D-88AE-3847E331F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19900"/>
            <a:ext cx="5105400" cy="2962275"/>
          </a:xfrm>
          <a:custGeom>
            <a:avLst/>
            <a:gdLst>
              <a:gd name="connsiteX0" fmla="*/ 0 w 5105400"/>
              <a:gd name="connsiteY0" fmla="*/ 0 h 2962275"/>
              <a:gd name="connsiteX1" fmla="*/ 689229 w 5105400"/>
              <a:gd name="connsiteY1" fmla="*/ 0 h 2962275"/>
              <a:gd name="connsiteX2" fmla="*/ 1276350 w 5105400"/>
              <a:gd name="connsiteY2" fmla="*/ 0 h 2962275"/>
              <a:gd name="connsiteX3" fmla="*/ 1863471 w 5105400"/>
              <a:gd name="connsiteY3" fmla="*/ 0 h 2962275"/>
              <a:gd name="connsiteX4" fmla="*/ 2603754 w 5105400"/>
              <a:gd name="connsiteY4" fmla="*/ 0 h 2962275"/>
              <a:gd name="connsiteX5" fmla="*/ 3241929 w 5105400"/>
              <a:gd name="connsiteY5" fmla="*/ 0 h 2962275"/>
              <a:gd name="connsiteX6" fmla="*/ 3880104 w 5105400"/>
              <a:gd name="connsiteY6" fmla="*/ 0 h 2962275"/>
              <a:gd name="connsiteX7" fmla="*/ 4365117 w 5105400"/>
              <a:gd name="connsiteY7" fmla="*/ 0 h 2962275"/>
              <a:gd name="connsiteX8" fmla="*/ 5105400 w 5105400"/>
              <a:gd name="connsiteY8" fmla="*/ 0 h 2962275"/>
              <a:gd name="connsiteX9" fmla="*/ 5105400 w 5105400"/>
              <a:gd name="connsiteY9" fmla="*/ 533210 h 2962275"/>
              <a:gd name="connsiteX10" fmla="*/ 5105400 w 5105400"/>
              <a:gd name="connsiteY10" fmla="*/ 1125665 h 2962275"/>
              <a:gd name="connsiteX11" fmla="*/ 5105400 w 5105400"/>
              <a:gd name="connsiteY11" fmla="*/ 1747742 h 2962275"/>
              <a:gd name="connsiteX12" fmla="*/ 5105400 w 5105400"/>
              <a:gd name="connsiteY12" fmla="*/ 2280952 h 2962275"/>
              <a:gd name="connsiteX13" fmla="*/ 5105400 w 5105400"/>
              <a:gd name="connsiteY13" fmla="*/ 2962275 h 2962275"/>
              <a:gd name="connsiteX14" fmla="*/ 4416171 w 5105400"/>
              <a:gd name="connsiteY14" fmla="*/ 2962275 h 2962275"/>
              <a:gd name="connsiteX15" fmla="*/ 3675888 w 5105400"/>
              <a:gd name="connsiteY15" fmla="*/ 2962275 h 2962275"/>
              <a:gd name="connsiteX16" fmla="*/ 3139821 w 5105400"/>
              <a:gd name="connsiteY16" fmla="*/ 2962275 h 2962275"/>
              <a:gd name="connsiteX17" fmla="*/ 2501646 w 5105400"/>
              <a:gd name="connsiteY17" fmla="*/ 2962275 h 2962275"/>
              <a:gd name="connsiteX18" fmla="*/ 1812417 w 5105400"/>
              <a:gd name="connsiteY18" fmla="*/ 2962275 h 2962275"/>
              <a:gd name="connsiteX19" fmla="*/ 1174242 w 5105400"/>
              <a:gd name="connsiteY19" fmla="*/ 2962275 h 2962275"/>
              <a:gd name="connsiteX20" fmla="*/ 638175 w 5105400"/>
              <a:gd name="connsiteY20" fmla="*/ 2962275 h 2962275"/>
              <a:gd name="connsiteX21" fmla="*/ 0 w 5105400"/>
              <a:gd name="connsiteY21" fmla="*/ 2962275 h 2962275"/>
              <a:gd name="connsiteX22" fmla="*/ 0 w 5105400"/>
              <a:gd name="connsiteY22" fmla="*/ 2369820 h 2962275"/>
              <a:gd name="connsiteX23" fmla="*/ 0 w 5105400"/>
              <a:gd name="connsiteY23" fmla="*/ 1806988 h 2962275"/>
              <a:gd name="connsiteX24" fmla="*/ 0 w 5105400"/>
              <a:gd name="connsiteY24" fmla="*/ 1155287 h 2962275"/>
              <a:gd name="connsiteX25" fmla="*/ 0 w 5105400"/>
              <a:gd name="connsiteY25" fmla="*/ 651700 h 2962275"/>
              <a:gd name="connsiteX26" fmla="*/ 0 w 5105400"/>
              <a:gd name="connsiteY26"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05400" h="2962275" extrusionOk="0">
                <a:moveTo>
                  <a:pt x="0" y="0"/>
                </a:moveTo>
                <a:cubicBezTo>
                  <a:pt x="189670" y="32106"/>
                  <a:pt x="410220" y="24628"/>
                  <a:pt x="689229" y="0"/>
                </a:cubicBezTo>
                <a:cubicBezTo>
                  <a:pt x="968238" y="-24628"/>
                  <a:pt x="1064073" y="-8674"/>
                  <a:pt x="1276350" y="0"/>
                </a:cubicBezTo>
                <a:cubicBezTo>
                  <a:pt x="1488627" y="8674"/>
                  <a:pt x="1712323" y="24796"/>
                  <a:pt x="1863471" y="0"/>
                </a:cubicBezTo>
                <a:cubicBezTo>
                  <a:pt x="2014619" y="-24796"/>
                  <a:pt x="2427372" y="-22639"/>
                  <a:pt x="2603754" y="0"/>
                </a:cubicBezTo>
                <a:cubicBezTo>
                  <a:pt x="2780136" y="22639"/>
                  <a:pt x="2950842" y="-18836"/>
                  <a:pt x="3241929" y="0"/>
                </a:cubicBezTo>
                <a:cubicBezTo>
                  <a:pt x="3533017" y="18836"/>
                  <a:pt x="3577986" y="6930"/>
                  <a:pt x="3880104" y="0"/>
                </a:cubicBezTo>
                <a:cubicBezTo>
                  <a:pt x="4182222" y="-6930"/>
                  <a:pt x="4198012" y="-10154"/>
                  <a:pt x="4365117" y="0"/>
                </a:cubicBezTo>
                <a:cubicBezTo>
                  <a:pt x="4532222" y="10154"/>
                  <a:pt x="4819746" y="-32272"/>
                  <a:pt x="5105400" y="0"/>
                </a:cubicBezTo>
                <a:cubicBezTo>
                  <a:pt x="5124756" y="113137"/>
                  <a:pt x="5083126" y="318968"/>
                  <a:pt x="5105400" y="533210"/>
                </a:cubicBezTo>
                <a:cubicBezTo>
                  <a:pt x="5127675" y="747452"/>
                  <a:pt x="5129560" y="928864"/>
                  <a:pt x="5105400" y="1125665"/>
                </a:cubicBezTo>
                <a:cubicBezTo>
                  <a:pt x="5081240" y="1322466"/>
                  <a:pt x="5078092" y="1469562"/>
                  <a:pt x="5105400" y="1747742"/>
                </a:cubicBezTo>
                <a:cubicBezTo>
                  <a:pt x="5132708" y="2025922"/>
                  <a:pt x="5114630" y="2100958"/>
                  <a:pt x="5105400" y="2280952"/>
                </a:cubicBezTo>
                <a:cubicBezTo>
                  <a:pt x="5096171" y="2460946"/>
                  <a:pt x="5080282" y="2797516"/>
                  <a:pt x="5105400" y="2962275"/>
                </a:cubicBezTo>
                <a:cubicBezTo>
                  <a:pt x="4938094" y="2983332"/>
                  <a:pt x="4670522" y="2996350"/>
                  <a:pt x="4416171" y="2962275"/>
                </a:cubicBezTo>
                <a:cubicBezTo>
                  <a:pt x="4161820" y="2928200"/>
                  <a:pt x="3993418" y="2994021"/>
                  <a:pt x="3675888" y="2962275"/>
                </a:cubicBezTo>
                <a:cubicBezTo>
                  <a:pt x="3358358" y="2930529"/>
                  <a:pt x="3372287" y="2969563"/>
                  <a:pt x="3139821" y="2962275"/>
                </a:cubicBezTo>
                <a:cubicBezTo>
                  <a:pt x="2907355" y="2954987"/>
                  <a:pt x="2643644" y="2992994"/>
                  <a:pt x="2501646" y="2962275"/>
                </a:cubicBezTo>
                <a:cubicBezTo>
                  <a:pt x="2359648" y="2931556"/>
                  <a:pt x="1956752" y="2933266"/>
                  <a:pt x="1812417" y="2962275"/>
                </a:cubicBezTo>
                <a:cubicBezTo>
                  <a:pt x="1668082" y="2991284"/>
                  <a:pt x="1371790" y="2936122"/>
                  <a:pt x="1174242" y="2962275"/>
                </a:cubicBezTo>
                <a:cubicBezTo>
                  <a:pt x="976695" y="2988428"/>
                  <a:pt x="754683" y="2940745"/>
                  <a:pt x="638175" y="2962275"/>
                </a:cubicBezTo>
                <a:cubicBezTo>
                  <a:pt x="521667" y="2983805"/>
                  <a:pt x="190320" y="2970682"/>
                  <a:pt x="0" y="2962275"/>
                </a:cubicBezTo>
                <a:cubicBezTo>
                  <a:pt x="-4914" y="2815405"/>
                  <a:pt x="6748" y="2534696"/>
                  <a:pt x="0" y="2369820"/>
                </a:cubicBezTo>
                <a:cubicBezTo>
                  <a:pt x="-6748" y="2204944"/>
                  <a:pt x="-307" y="1989443"/>
                  <a:pt x="0" y="1806988"/>
                </a:cubicBezTo>
                <a:cubicBezTo>
                  <a:pt x="307" y="1624533"/>
                  <a:pt x="-30089" y="1387377"/>
                  <a:pt x="0" y="1155287"/>
                </a:cubicBezTo>
                <a:cubicBezTo>
                  <a:pt x="30089" y="923197"/>
                  <a:pt x="9559" y="795327"/>
                  <a:pt x="0" y="651700"/>
                </a:cubicBezTo>
                <a:cubicBezTo>
                  <a:pt x="-9559" y="508073"/>
                  <a:pt x="-25892" y="148703"/>
                  <a:pt x="0" y="0"/>
                </a:cubicBezTo>
                <a:close/>
              </a:path>
            </a:pathLst>
          </a:custGeom>
          <a:noFill/>
          <a:ln>
            <a:solidFill>
              <a:schemeClr val="tx1"/>
            </a:solidFill>
            <a:extLst>
              <a:ext uri="{C807C97D-BFC1-408E-A445-0C87EB9F89A2}">
                <ask:lineSketchStyleProps xmlns:ask="http://schemas.microsoft.com/office/drawing/2018/sketchyshapes" xmlns="" sd="755868447">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2052" name="Picture 4" descr="Soạn bài Lai tân (Hồ Chí Minh) | Soạn văn 11 hay nhất">
            <a:extLst>
              <a:ext uri="{FF2B5EF4-FFF2-40B4-BE49-F238E27FC236}">
                <a16:creationId xmlns:a16="http://schemas.microsoft.com/office/drawing/2014/main" xmlns="" id="{2C18C857-09C2-E54E-3AAF-F492808FE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6822455"/>
            <a:ext cx="4724400" cy="2981325"/>
          </a:xfrm>
          <a:custGeom>
            <a:avLst/>
            <a:gdLst>
              <a:gd name="connsiteX0" fmla="*/ 0 w 4724400"/>
              <a:gd name="connsiteY0" fmla="*/ 0 h 2981325"/>
              <a:gd name="connsiteX1" fmla="*/ 448818 w 4724400"/>
              <a:gd name="connsiteY1" fmla="*/ 0 h 2981325"/>
              <a:gd name="connsiteX2" fmla="*/ 1086612 w 4724400"/>
              <a:gd name="connsiteY2" fmla="*/ 0 h 2981325"/>
              <a:gd name="connsiteX3" fmla="*/ 1724406 w 4724400"/>
              <a:gd name="connsiteY3" fmla="*/ 0 h 2981325"/>
              <a:gd name="connsiteX4" fmla="*/ 2173224 w 4724400"/>
              <a:gd name="connsiteY4" fmla="*/ 0 h 2981325"/>
              <a:gd name="connsiteX5" fmla="*/ 2858262 w 4724400"/>
              <a:gd name="connsiteY5" fmla="*/ 0 h 2981325"/>
              <a:gd name="connsiteX6" fmla="*/ 3448812 w 4724400"/>
              <a:gd name="connsiteY6" fmla="*/ 0 h 2981325"/>
              <a:gd name="connsiteX7" fmla="*/ 3992118 w 4724400"/>
              <a:gd name="connsiteY7" fmla="*/ 0 h 2981325"/>
              <a:gd name="connsiteX8" fmla="*/ 4724400 w 4724400"/>
              <a:gd name="connsiteY8" fmla="*/ 0 h 2981325"/>
              <a:gd name="connsiteX9" fmla="*/ 4724400 w 4724400"/>
              <a:gd name="connsiteY9" fmla="*/ 626078 h 2981325"/>
              <a:gd name="connsiteX10" fmla="*/ 4724400 w 4724400"/>
              <a:gd name="connsiteY10" fmla="*/ 1222343 h 2981325"/>
              <a:gd name="connsiteX11" fmla="*/ 4724400 w 4724400"/>
              <a:gd name="connsiteY11" fmla="*/ 1729169 h 2981325"/>
              <a:gd name="connsiteX12" fmla="*/ 4724400 w 4724400"/>
              <a:gd name="connsiteY12" fmla="*/ 2385060 h 2981325"/>
              <a:gd name="connsiteX13" fmla="*/ 4724400 w 4724400"/>
              <a:gd name="connsiteY13" fmla="*/ 2981325 h 2981325"/>
              <a:gd name="connsiteX14" fmla="*/ 4086606 w 4724400"/>
              <a:gd name="connsiteY14" fmla="*/ 2981325 h 2981325"/>
              <a:gd name="connsiteX15" fmla="*/ 3496056 w 4724400"/>
              <a:gd name="connsiteY15" fmla="*/ 2981325 h 2981325"/>
              <a:gd name="connsiteX16" fmla="*/ 2811018 w 4724400"/>
              <a:gd name="connsiteY16" fmla="*/ 2981325 h 2981325"/>
              <a:gd name="connsiteX17" fmla="*/ 2267712 w 4724400"/>
              <a:gd name="connsiteY17" fmla="*/ 2981325 h 2981325"/>
              <a:gd name="connsiteX18" fmla="*/ 1818894 w 4724400"/>
              <a:gd name="connsiteY18" fmla="*/ 2981325 h 2981325"/>
              <a:gd name="connsiteX19" fmla="*/ 1322832 w 4724400"/>
              <a:gd name="connsiteY19" fmla="*/ 2981325 h 2981325"/>
              <a:gd name="connsiteX20" fmla="*/ 826770 w 4724400"/>
              <a:gd name="connsiteY20" fmla="*/ 2981325 h 2981325"/>
              <a:gd name="connsiteX21" fmla="*/ 0 w 4724400"/>
              <a:gd name="connsiteY21" fmla="*/ 2981325 h 2981325"/>
              <a:gd name="connsiteX22" fmla="*/ 0 w 4724400"/>
              <a:gd name="connsiteY22" fmla="*/ 2325434 h 2981325"/>
              <a:gd name="connsiteX23" fmla="*/ 0 w 4724400"/>
              <a:gd name="connsiteY23" fmla="*/ 1818608 h 2981325"/>
              <a:gd name="connsiteX24" fmla="*/ 0 w 4724400"/>
              <a:gd name="connsiteY24" fmla="*/ 1162717 h 2981325"/>
              <a:gd name="connsiteX25" fmla="*/ 0 w 4724400"/>
              <a:gd name="connsiteY25" fmla="*/ 536638 h 2981325"/>
              <a:gd name="connsiteX26" fmla="*/ 0 w 4724400"/>
              <a:gd name="connsiteY26"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4400" h="2981325" extrusionOk="0">
                <a:moveTo>
                  <a:pt x="0" y="0"/>
                </a:moveTo>
                <a:cubicBezTo>
                  <a:pt x="159916" y="-28632"/>
                  <a:pt x="295622" y="47248"/>
                  <a:pt x="448818" y="0"/>
                </a:cubicBezTo>
                <a:cubicBezTo>
                  <a:pt x="602014" y="-47248"/>
                  <a:pt x="958210" y="31616"/>
                  <a:pt x="1086612" y="0"/>
                </a:cubicBezTo>
                <a:cubicBezTo>
                  <a:pt x="1215014" y="-31616"/>
                  <a:pt x="1407264" y="25118"/>
                  <a:pt x="1724406" y="0"/>
                </a:cubicBezTo>
                <a:cubicBezTo>
                  <a:pt x="2041548" y="-25118"/>
                  <a:pt x="2056226" y="17134"/>
                  <a:pt x="2173224" y="0"/>
                </a:cubicBezTo>
                <a:cubicBezTo>
                  <a:pt x="2290222" y="-17134"/>
                  <a:pt x="2629672" y="3015"/>
                  <a:pt x="2858262" y="0"/>
                </a:cubicBezTo>
                <a:cubicBezTo>
                  <a:pt x="3086852" y="-3015"/>
                  <a:pt x="3160311" y="5704"/>
                  <a:pt x="3448812" y="0"/>
                </a:cubicBezTo>
                <a:cubicBezTo>
                  <a:pt x="3737313" y="-5704"/>
                  <a:pt x="3790379" y="44740"/>
                  <a:pt x="3992118" y="0"/>
                </a:cubicBezTo>
                <a:cubicBezTo>
                  <a:pt x="4193857" y="-44740"/>
                  <a:pt x="4439007" y="59721"/>
                  <a:pt x="4724400" y="0"/>
                </a:cubicBezTo>
                <a:cubicBezTo>
                  <a:pt x="4782587" y="257161"/>
                  <a:pt x="4676472" y="438917"/>
                  <a:pt x="4724400" y="626078"/>
                </a:cubicBezTo>
                <a:cubicBezTo>
                  <a:pt x="4772328" y="813239"/>
                  <a:pt x="4714120" y="1044965"/>
                  <a:pt x="4724400" y="1222343"/>
                </a:cubicBezTo>
                <a:cubicBezTo>
                  <a:pt x="4734680" y="1399722"/>
                  <a:pt x="4683839" y="1526869"/>
                  <a:pt x="4724400" y="1729169"/>
                </a:cubicBezTo>
                <a:cubicBezTo>
                  <a:pt x="4764961" y="1931469"/>
                  <a:pt x="4647530" y="2058926"/>
                  <a:pt x="4724400" y="2385060"/>
                </a:cubicBezTo>
                <a:cubicBezTo>
                  <a:pt x="4801270" y="2711194"/>
                  <a:pt x="4716999" y="2831052"/>
                  <a:pt x="4724400" y="2981325"/>
                </a:cubicBezTo>
                <a:cubicBezTo>
                  <a:pt x="4587652" y="3053820"/>
                  <a:pt x="4380885" y="2962396"/>
                  <a:pt x="4086606" y="2981325"/>
                </a:cubicBezTo>
                <a:cubicBezTo>
                  <a:pt x="3792327" y="3000254"/>
                  <a:pt x="3749910" y="2932539"/>
                  <a:pt x="3496056" y="2981325"/>
                </a:cubicBezTo>
                <a:cubicBezTo>
                  <a:pt x="3242202" y="3030111"/>
                  <a:pt x="3070410" y="2930016"/>
                  <a:pt x="2811018" y="2981325"/>
                </a:cubicBezTo>
                <a:cubicBezTo>
                  <a:pt x="2551626" y="3032634"/>
                  <a:pt x="2471319" y="2940130"/>
                  <a:pt x="2267712" y="2981325"/>
                </a:cubicBezTo>
                <a:cubicBezTo>
                  <a:pt x="2064105" y="3022520"/>
                  <a:pt x="2025172" y="2937698"/>
                  <a:pt x="1818894" y="2981325"/>
                </a:cubicBezTo>
                <a:cubicBezTo>
                  <a:pt x="1612616" y="3024952"/>
                  <a:pt x="1570497" y="2935051"/>
                  <a:pt x="1322832" y="2981325"/>
                </a:cubicBezTo>
                <a:cubicBezTo>
                  <a:pt x="1075167" y="3027599"/>
                  <a:pt x="994198" y="2959111"/>
                  <a:pt x="826770" y="2981325"/>
                </a:cubicBezTo>
                <a:cubicBezTo>
                  <a:pt x="659342" y="3003539"/>
                  <a:pt x="175278" y="2888865"/>
                  <a:pt x="0" y="2981325"/>
                </a:cubicBezTo>
                <a:cubicBezTo>
                  <a:pt x="-13921" y="2711872"/>
                  <a:pt x="52907" y="2532644"/>
                  <a:pt x="0" y="2325434"/>
                </a:cubicBezTo>
                <a:cubicBezTo>
                  <a:pt x="-52907" y="2118224"/>
                  <a:pt x="34463" y="1923150"/>
                  <a:pt x="0" y="1818608"/>
                </a:cubicBezTo>
                <a:cubicBezTo>
                  <a:pt x="-34463" y="1714066"/>
                  <a:pt x="42990" y="1383283"/>
                  <a:pt x="0" y="1162717"/>
                </a:cubicBezTo>
                <a:cubicBezTo>
                  <a:pt x="-42990" y="942151"/>
                  <a:pt x="51287" y="776814"/>
                  <a:pt x="0" y="536638"/>
                </a:cubicBezTo>
                <a:cubicBezTo>
                  <a:pt x="-51287" y="296462"/>
                  <a:pt x="14619" y="240025"/>
                  <a:pt x="0" y="0"/>
                </a:cubicBezTo>
                <a:close/>
              </a:path>
            </a:pathLst>
          </a:custGeom>
          <a:noFill/>
          <a:ln>
            <a:solidFill>
              <a:schemeClr val="tx1"/>
            </a:solidFill>
            <a:extLst>
              <a:ext uri="{C807C97D-BFC1-408E-A445-0C87EB9F89A2}">
                <ask:lineSketchStyleProps xmlns:ask="http://schemas.microsoft.com/office/drawing/2018/sketchyshapes" xmlns="" sd="2460983544">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2054" name="Picture 6" descr="Bố cục bài Một số giọng điệu của tiếng cười trong thơ trào phúng chuẩn nhất  - Kết nối tri thức">
            <a:extLst>
              <a:ext uri="{FF2B5EF4-FFF2-40B4-BE49-F238E27FC236}">
                <a16:creationId xmlns:a16="http://schemas.microsoft.com/office/drawing/2014/main" xmlns="" id="{BDD161DA-5A8D-808B-D701-D49EC77D0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8600" y="6819899"/>
            <a:ext cx="5660931" cy="2962275"/>
          </a:xfrm>
          <a:custGeom>
            <a:avLst/>
            <a:gdLst>
              <a:gd name="connsiteX0" fmla="*/ 0 w 5660931"/>
              <a:gd name="connsiteY0" fmla="*/ 0 h 2962275"/>
              <a:gd name="connsiteX1" fmla="*/ 679312 w 5660931"/>
              <a:gd name="connsiteY1" fmla="*/ 0 h 2962275"/>
              <a:gd name="connsiteX2" fmla="*/ 1358623 w 5660931"/>
              <a:gd name="connsiteY2" fmla="*/ 0 h 2962275"/>
              <a:gd name="connsiteX3" fmla="*/ 1811498 w 5660931"/>
              <a:gd name="connsiteY3" fmla="*/ 0 h 2962275"/>
              <a:gd name="connsiteX4" fmla="*/ 2320982 w 5660931"/>
              <a:gd name="connsiteY4" fmla="*/ 0 h 2962275"/>
              <a:gd name="connsiteX5" fmla="*/ 2887075 w 5660931"/>
              <a:gd name="connsiteY5" fmla="*/ 0 h 2962275"/>
              <a:gd name="connsiteX6" fmla="*/ 3283340 w 5660931"/>
              <a:gd name="connsiteY6" fmla="*/ 0 h 2962275"/>
              <a:gd name="connsiteX7" fmla="*/ 3679605 w 5660931"/>
              <a:gd name="connsiteY7" fmla="*/ 0 h 2962275"/>
              <a:gd name="connsiteX8" fmla="*/ 4245698 w 5660931"/>
              <a:gd name="connsiteY8" fmla="*/ 0 h 2962275"/>
              <a:gd name="connsiteX9" fmla="*/ 4698573 w 5660931"/>
              <a:gd name="connsiteY9" fmla="*/ 0 h 2962275"/>
              <a:gd name="connsiteX10" fmla="*/ 5660931 w 5660931"/>
              <a:gd name="connsiteY10" fmla="*/ 0 h 2962275"/>
              <a:gd name="connsiteX11" fmla="*/ 5660931 w 5660931"/>
              <a:gd name="connsiteY11" fmla="*/ 533210 h 2962275"/>
              <a:gd name="connsiteX12" fmla="*/ 5660931 w 5660931"/>
              <a:gd name="connsiteY12" fmla="*/ 1184910 h 2962275"/>
              <a:gd name="connsiteX13" fmla="*/ 5660931 w 5660931"/>
              <a:gd name="connsiteY13" fmla="*/ 1747742 h 2962275"/>
              <a:gd name="connsiteX14" fmla="*/ 5660931 w 5660931"/>
              <a:gd name="connsiteY14" fmla="*/ 2340197 h 2962275"/>
              <a:gd name="connsiteX15" fmla="*/ 5660931 w 5660931"/>
              <a:gd name="connsiteY15" fmla="*/ 2962275 h 2962275"/>
              <a:gd name="connsiteX16" fmla="*/ 5094838 w 5660931"/>
              <a:gd name="connsiteY16" fmla="*/ 2962275 h 2962275"/>
              <a:gd name="connsiteX17" fmla="*/ 4415526 w 5660931"/>
              <a:gd name="connsiteY17" fmla="*/ 2962275 h 2962275"/>
              <a:gd name="connsiteX18" fmla="*/ 3792824 w 5660931"/>
              <a:gd name="connsiteY18" fmla="*/ 2962275 h 2962275"/>
              <a:gd name="connsiteX19" fmla="*/ 3226731 w 5660931"/>
              <a:gd name="connsiteY19" fmla="*/ 2962275 h 2962275"/>
              <a:gd name="connsiteX20" fmla="*/ 2830466 w 5660931"/>
              <a:gd name="connsiteY20" fmla="*/ 2962275 h 2962275"/>
              <a:gd name="connsiteX21" fmla="*/ 2434200 w 5660931"/>
              <a:gd name="connsiteY21" fmla="*/ 2962275 h 2962275"/>
              <a:gd name="connsiteX22" fmla="*/ 1868107 w 5660931"/>
              <a:gd name="connsiteY22" fmla="*/ 2962275 h 2962275"/>
              <a:gd name="connsiteX23" fmla="*/ 1188796 w 5660931"/>
              <a:gd name="connsiteY23" fmla="*/ 2962275 h 2962275"/>
              <a:gd name="connsiteX24" fmla="*/ 679312 w 5660931"/>
              <a:gd name="connsiteY24" fmla="*/ 2962275 h 2962275"/>
              <a:gd name="connsiteX25" fmla="*/ 0 w 5660931"/>
              <a:gd name="connsiteY25" fmla="*/ 2962275 h 2962275"/>
              <a:gd name="connsiteX26" fmla="*/ 0 w 5660931"/>
              <a:gd name="connsiteY26" fmla="*/ 2340197 h 2962275"/>
              <a:gd name="connsiteX27" fmla="*/ 0 w 5660931"/>
              <a:gd name="connsiteY27" fmla="*/ 1688497 h 2962275"/>
              <a:gd name="connsiteX28" fmla="*/ 0 w 5660931"/>
              <a:gd name="connsiteY28" fmla="*/ 1066419 h 2962275"/>
              <a:gd name="connsiteX29" fmla="*/ 0 w 5660931"/>
              <a:gd name="connsiteY29"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60931" h="2962275" extrusionOk="0">
                <a:moveTo>
                  <a:pt x="0" y="0"/>
                </a:moveTo>
                <a:cubicBezTo>
                  <a:pt x="319936" y="-26734"/>
                  <a:pt x="438408" y="55218"/>
                  <a:pt x="679312" y="0"/>
                </a:cubicBezTo>
                <a:cubicBezTo>
                  <a:pt x="920216" y="-55218"/>
                  <a:pt x="1132455" y="26688"/>
                  <a:pt x="1358623" y="0"/>
                </a:cubicBezTo>
                <a:cubicBezTo>
                  <a:pt x="1584791" y="-26688"/>
                  <a:pt x="1632585" y="44507"/>
                  <a:pt x="1811498" y="0"/>
                </a:cubicBezTo>
                <a:cubicBezTo>
                  <a:pt x="1990411" y="-44507"/>
                  <a:pt x="2215913" y="30813"/>
                  <a:pt x="2320982" y="0"/>
                </a:cubicBezTo>
                <a:cubicBezTo>
                  <a:pt x="2426051" y="-30813"/>
                  <a:pt x="2637874" y="29385"/>
                  <a:pt x="2887075" y="0"/>
                </a:cubicBezTo>
                <a:cubicBezTo>
                  <a:pt x="3136276" y="-29385"/>
                  <a:pt x="3170662" y="20174"/>
                  <a:pt x="3283340" y="0"/>
                </a:cubicBezTo>
                <a:cubicBezTo>
                  <a:pt x="3396019" y="-20174"/>
                  <a:pt x="3496658" y="18455"/>
                  <a:pt x="3679605" y="0"/>
                </a:cubicBezTo>
                <a:cubicBezTo>
                  <a:pt x="3862553" y="-18455"/>
                  <a:pt x="4012812" y="36350"/>
                  <a:pt x="4245698" y="0"/>
                </a:cubicBezTo>
                <a:cubicBezTo>
                  <a:pt x="4478584" y="-36350"/>
                  <a:pt x="4524630" y="7860"/>
                  <a:pt x="4698573" y="0"/>
                </a:cubicBezTo>
                <a:cubicBezTo>
                  <a:pt x="4872516" y="-7860"/>
                  <a:pt x="5272878" y="93026"/>
                  <a:pt x="5660931" y="0"/>
                </a:cubicBezTo>
                <a:cubicBezTo>
                  <a:pt x="5661150" y="204294"/>
                  <a:pt x="5636907" y="281424"/>
                  <a:pt x="5660931" y="533210"/>
                </a:cubicBezTo>
                <a:cubicBezTo>
                  <a:pt x="5684955" y="784996"/>
                  <a:pt x="5629875" y="887548"/>
                  <a:pt x="5660931" y="1184910"/>
                </a:cubicBezTo>
                <a:cubicBezTo>
                  <a:pt x="5691987" y="1482272"/>
                  <a:pt x="5645739" y="1601793"/>
                  <a:pt x="5660931" y="1747742"/>
                </a:cubicBezTo>
                <a:cubicBezTo>
                  <a:pt x="5676123" y="1893691"/>
                  <a:pt x="5626188" y="2138421"/>
                  <a:pt x="5660931" y="2340197"/>
                </a:cubicBezTo>
                <a:cubicBezTo>
                  <a:pt x="5695674" y="2541973"/>
                  <a:pt x="5603169" y="2664417"/>
                  <a:pt x="5660931" y="2962275"/>
                </a:cubicBezTo>
                <a:cubicBezTo>
                  <a:pt x="5462069" y="3004395"/>
                  <a:pt x="5237694" y="2900566"/>
                  <a:pt x="5094838" y="2962275"/>
                </a:cubicBezTo>
                <a:cubicBezTo>
                  <a:pt x="4951982" y="3023984"/>
                  <a:pt x="4729712" y="2905273"/>
                  <a:pt x="4415526" y="2962275"/>
                </a:cubicBezTo>
                <a:cubicBezTo>
                  <a:pt x="4101340" y="3019277"/>
                  <a:pt x="4058015" y="2931184"/>
                  <a:pt x="3792824" y="2962275"/>
                </a:cubicBezTo>
                <a:cubicBezTo>
                  <a:pt x="3527633" y="2993366"/>
                  <a:pt x="3390726" y="2918246"/>
                  <a:pt x="3226731" y="2962275"/>
                </a:cubicBezTo>
                <a:cubicBezTo>
                  <a:pt x="3062736" y="3006304"/>
                  <a:pt x="2945929" y="2948044"/>
                  <a:pt x="2830466" y="2962275"/>
                </a:cubicBezTo>
                <a:cubicBezTo>
                  <a:pt x="2715003" y="2976506"/>
                  <a:pt x="2551313" y="2918507"/>
                  <a:pt x="2434200" y="2962275"/>
                </a:cubicBezTo>
                <a:cubicBezTo>
                  <a:pt x="2317087" y="3006043"/>
                  <a:pt x="2088496" y="2915655"/>
                  <a:pt x="1868107" y="2962275"/>
                </a:cubicBezTo>
                <a:cubicBezTo>
                  <a:pt x="1647718" y="3008895"/>
                  <a:pt x="1492300" y="2939577"/>
                  <a:pt x="1188796" y="2962275"/>
                </a:cubicBezTo>
                <a:cubicBezTo>
                  <a:pt x="885292" y="2984973"/>
                  <a:pt x="884760" y="2909566"/>
                  <a:pt x="679312" y="2962275"/>
                </a:cubicBezTo>
                <a:cubicBezTo>
                  <a:pt x="473864" y="3014984"/>
                  <a:pt x="296491" y="2947102"/>
                  <a:pt x="0" y="2962275"/>
                </a:cubicBezTo>
                <a:cubicBezTo>
                  <a:pt x="-19528" y="2798786"/>
                  <a:pt x="71707" y="2500407"/>
                  <a:pt x="0" y="2340197"/>
                </a:cubicBezTo>
                <a:cubicBezTo>
                  <a:pt x="-71707" y="2179987"/>
                  <a:pt x="32261" y="1983151"/>
                  <a:pt x="0" y="1688497"/>
                </a:cubicBezTo>
                <a:cubicBezTo>
                  <a:pt x="-32261" y="1393843"/>
                  <a:pt x="10620" y="1320315"/>
                  <a:pt x="0" y="1066419"/>
                </a:cubicBezTo>
                <a:cubicBezTo>
                  <a:pt x="-10620" y="812523"/>
                  <a:pt x="123004" y="391936"/>
                  <a:pt x="0" y="0"/>
                </a:cubicBezTo>
                <a:close/>
              </a:path>
            </a:pathLst>
          </a:custGeom>
          <a:noFill/>
          <a:ln>
            <a:solidFill>
              <a:schemeClr val="tx1"/>
            </a:solidFill>
            <a:extLst>
              <a:ext uri="{C807C97D-BFC1-408E-A445-0C87EB9F89A2}">
                <ask:lineSketchStyleProps xmlns:ask="http://schemas.microsoft.com/office/drawing/2018/sketchyshapes" xmlns="" sd="10648017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barn(inVertical)">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barn(inVertical)">
                                      <p:cBhvr>
                                        <p:cTn id="41" dur="500"/>
                                        <p:tgtEl>
                                          <p:spTgt spid="205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xmlns="" r:embed="rId4"/>
                </a:ext>
              </a:extLst>
            </a:blip>
            <a:stretch>
              <a:fillRect t="-48685" r="-145"/>
            </a:stretch>
          </a:blipFill>
        </p:spPr>
        <p:txBody>
          <a:bodyPr/>
          <a:lstStyle/>
          <a:p>
            <a:endParaRPr lang="en-US"/>
          </a:p>
        </p:txBody>
      </p:sp>
      <p:sp>
        <p:nvSpPr>
          <p:cNvPr id="5" name="TextBox 5"/>
          <p:cNvSpPr txBox="1"/>
          <p:nvPr/>
        </p:nvSpPr>
        <p:spPr>
          <a:xfrm>
            <a:off x="6781800" y="3060235"/>
            <a:ext cx="11277600" cy="2180084"/>
          </a:xfrm>
          <a:prstGeom prst="rect">
            <a:avLst/>
          </a:prstGeom>
        </p:spPr>
        <p:txBody>
          <a:bodyPr wrap="square" lIns="0" tIns="0" rIns="0" bIns="0" rtlCol="0" anchor="t">
            <a:spAutoFit/>
          </a:bodyPr>
          <a:lstStyle/>
          <a:p>
            <a:pPr algn="ctr">
              <a:lnSpc>
                <a:spcPts val="8513"/>
              </a:lnSpc>
            </a:pPr>
            <a:r>
              <a:rPr lang="en-US" sz="11500" dirty="0">
                <a:solidFill>
                  <a:srgbClr val="683E38"/>
                </a:solidFill>
                <a:latin typeface="#9Slide07 SVNGuerrilla" panose="00000500000000000000" pitchFamily="2" charset="0"/>
              </a:rPr>
              <a:t>II. </a:t>
            </a:r>
          </a:p>
          <a:p>
            <a:pPr algn="ctr">
              <a:lnSpc>
                <a:spcPts val="8513"/>
              </a:lnSpc>
            </a:pPr>
            <a:r>
              <a:rPr lang="en-US" sz="11500" dirty="0">
                <a:solidFill>
                  <a:srgbClr val="683E38"/>
                </a:solidFill>
                <a:latin typeface="#9Slide07 SVNGuerrilla" panose="00000500000000000000" pitchFamily="2" charset="0"/>
              </a:rPr>
              <a:t>Tri </a:t>
            </a:r>
            <a:r>
              <a:rPr lang="en-US" sz="11500" dirty="0" err="1">
                <a:solidFill>
                  <a:srgbClr val="683E38"/>
                </a:solidFill>
                <a:latin typeface="#9Slide07 SVNGuerrilla" panose="00000500000000000000" pitchFamily="2" charset="0"/>
              </a:rPr>
              <a:t>thức</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Ngữ</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văn</a:t>
            </a:r>
            <a:endParaRPr lang="en-US" sz="11500" dirty="0">
              <a:solidFill>
                <a:srgbClr val="683E38"/>
              </a:solidFill>
              <a:latin typeface="#9Slide07 SVNGuerrilla" panose="00000500000000000000" pitchFamily="2" charset="0"/>
            </a:endParaRPr>
          </a:p>
        </p:txBody>
      </p:sp>
      <p:sp>
        <p:nvSpPr>
          <p:cNvPr id="8" name="Freeform 8"/>
          <p:cNvSpPr/>
          <p:nvPr/>
        </p:nvSpPr>
        <p:spPr>
          <a:xfrm>
            <a:off x="-914400" y="800100"/>
            <a:ext cx="8803359" cy="10697316"/>
          </a:xfrm>
          <a:custGeom>
            <a:avLst/>
            <a:gdLst/>
            <a:ahLst/>
            <a:cxnLst/>
            <a:rect l="l" t="t" r="r" b="b"/>
            <a:pathLst>
              <a:path w="9412959" h="11353350">
                <a:moveTo>
                  <a:pt x="0" y="0"/>
                </a:moveTo>
                <a:lnTo>
                  <a:pt x="9412959" y="0"/>
                </a:lnTo>
                <a:lnTo>
                  <a:pt x="9412959" y="11353350"/>
                </a:lnTo>
                <a:lnTo>
                  <a:pt x="0" y="113533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416554413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xmlns=""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EF275216-7AAC-A33A-35A2-4F9E7C1BA81E}"/>
              </a:ext>
            </a:extLst>
          </p:cNvPr>
          <p:cNvSpPr txBox="1"/>
          <p:nvPr/>
        </p:nvSpPr>
        <p:spPr>
          <a:xfrm>
            <a:off x="1905000" y="5143500"/>
            <a:ext cx="109728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7" name="TextBox 6">
            <a:extLst>
              <a:ext uri="{FF2B5EF4-FFF2-40B4-BE49-F238E27FC236}">
                <a16:creationId xmlns:a16="http://schemas.microsoft.com/office/drawing/2014/main" xmlns="" id="{86C9A10C-4E5C-4AF2-D470-B9115F648A3F}"/>
              </a:ext>
            </a:extLst>
          </p:cNvPr>
          <p:cNvSpPr txBox="1"/>
          <p:nvPr/>
        </p:nvSpPr>
        <p:spPr>
          <a:xfrm>
            <a:off x="2042746" y="3238500"/>
            <a:ext cx="1083505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a:t>
            </a:r>
          </a:p>
        </p:txBody>
      </p:sp>
      <p:sp>
        <p:nvSpPr>
          <p:cNvPr id="8" name="Freeform 5">
            <a:extLst>
              <a:ext uri="{FF2B5EF4-FFF2-40B4-BE49-F238E27FC236}">
                <a16:creationId xmlns:a16="http://schemas.microsoft.com/office/drawing/2014/main" xmlns="" id="{08C27E5A-FC39-389D-40F0-8F082B41D2D5}"/>
              </a:ext>
            </a:extLst>
          </p:cNvPr>
          <p:cNvSpPr/>
          <p:nvPr/>
        </p:nvSpPr>
        <p:spPr>
          <a:xfrm>
            <a:off x="12725400" y="6205329"/>
            <a:ext cx="5410200" cy="3814971"/>
          </a:xfrm>
          <a:custGeom>
            <a:avLst/>
            <a:gdLst/>
            <a:ahLst/>
            <a:cxnLst/>
            <a:rect l="l" t="t" r="r" b="b"/>
            <a:pathLst>
              <a:path w="3636142" h="2349856">
                <a:moveTo>
                  <a:pt x="0" y="0"/>
                </a:moveTo>
                <a:lnTo>
                  <a:pt x="3636141" y="0"/>
                </a:lnTo>
                <a:lnTo>
                  <a:pt x="3636141" y="2349857"/>
                </a:lnTo>
                <a:lnTo>
                  <a:pt x="0" y="23498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24841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xmlns=""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86C9A10C-4E5C-4AF2-D470-B9115F648A3F}"/>
              </a:ext>
            </a:extLst>
          </p:cNvPr>
          <p:cNvSpPr txBox="1"/>
          <p:nvPr/>
        </p:nvSpPr>
        <p:spPr>
          <a:xfrm>
            <a:off x="2133600" y="3467100"/>
            <a:ext cx="15163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mỉa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cay.</a:t>
            </a:r>
          </a:p>
        </p:txBody>
      </p:sp>
      <p:sp>
        <p:nvSpPr>
          <p:cNvPr id="4" name="Freeform 3">
            <a:extLst>
              <a:ext uri="{FF2B5EF4-FFF2-40B4-BE49-F238E27FC236}">
                <a16:creationId xmlns:a16="http://schemas.microsoft.com/office/drawing/2014/main" xmlns="" id="{100B486E-5D4F-E80B-5510-8B60AB751592}"/>
              </a:ext>
            </a:extLst>
          </p:cNvPr>
          <p:cNvSpPr/>
          <p:nvPr/>
        </p:nvSpPr>
        <p:spPr>
          <a:xfrm>
            <a:off x="762000" y="5829300"/>
            <a:ext cx="3886200" cy="3962400"/>
          </a:xfrm>
          <a:custGeom>
            <a:avLst/>
            <a:gdLst/>
            <a:ahLst/>
            <a:cxnLst/>
            <a:rect l="l" t="t" r="r" b="b"/>
            <a:pathLst>
              <a:path w="1873390" h="1916512">
                <a:moveTo>
                  <a:pt x="0" y="0"/>
                </a:moveTo>
                <a:lnTo>
                  <a:pt x="1873390" y="0"/>
                </a:lnTo>
                <a:lnTo>
                  <a:pt x="1873390" y="1916512"/>
                </a:lnTo>
                <a:lnTo>
                  <a:pt x="0" y="19165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87147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1139</TotalTime>
  <Words>3596</Words>
  <Application>Microsoft Office PowerPoint</Application>
  <PresentationFormat>Custom</PresentationFormat>
  <Paragraphs>312</Paragraphs>
  <Slides>48</Slides>
  <Notes>48</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48</vt:i4>
      </vt:variant>
    </vt:vector>
  </HeadingPairs>
  <TitlesOfParts>
    <vt:vector size="67" baseType="lpstr">
      <vt:lpstr>Arial</vt:lpstr>
      <vt:lpstr>Wingdings</vt:lpstr>
      <vt:lpstr>OpenSans</vt:lpstr>
      <vt:lpstr>times new roman</vt:lpstr>
      <vt:lpstr>NotoSerif</vt:lpstr>
      <vt:lpstr>Quicksand</vt:lpstr>
      <vt:lpstr>Roboto Condensed</vt:lpstr>
      <vt:lpstr>Dekko</vt:lpstr>
      <vt:lpstr>Cambria</vt:lpstr>
      <vt:lpstr>#9Slide05 FS Blonde Script</vt:lpstr>
      <vt:lpstr>Muli</vt:lpstr>
      <vt:lpstr>#9Slide07 SVNGuerrilla</vt:lpstr>
      <vt:lpstr>Roboto</vt:lpstr>
      <vt:lpstr>#9Slide05 Fourth Medium</vt:lpstr>
      <vt:lpstr>Calibri</vt:lpstr>
      <vt:lpstr>#9Slide05 Dinh Tran</vt:lpstr>
      <vt:lpstr>#9Slide03 Jura SemiBold</vt:lpstr>
      <vt:lpstr>#9Slide07 IcielKoni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Colourful Illustrative Class Agenda Educational Presentation</dc:title>
  <dc:creator>Administrator</dc:creator>
  <cp:lastModifiedBy>AutoBVT</cp:lastModifiedBy>
  <cp:revision>77</cp:revision>
  <dcterms:created xsi:type="dcterms:W3CDTF">2006-08-16T00:00:00Z</dcterms:created>
  <dcterms:modified xsi:type="dcterms:W3CDTF">2024-12-04T01:49:19Z</dcterms:modified>
  <dc:identifier>DAFtBqhgIv4</dc:identifier>
</cp:coreProperties>
</file>