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2" r:id="rId4"/>
    <p:sldMasterId id="2147483694" r:id="rId5"/>
  </p:sldMasterIdLst>
  <p:notesMasterIdLst>
    <p:notesMasterId r:id="rId36"/>
  </p:notesMasterIdLst>
  <p:sldIdLst>
    <p:sldId id="273" r:id="rId6"/>
    <p:sldId id="256" r:id="rId7"/>
    <p:sldId id="274" r:id="rId8"/>
    <p:sldId id="275" r:id="rId9"/>
    <p:sldId id="276" r:id="rId10"/>
    <p:sldId id="25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97" r:id="rId26"/>
    <p:sldId id="292" r:id="rId27"/>
    <p:sldId id="295" r:id="rId28"/>
    <p:sldId id="293" r:id="rId29"/>
    <p:sldId id="298" r:id="rId30"/>
    <p:sldId id="299" r:id="rId31"/>
    <p:sldId id="300" r:id="rId32"/>
    <p:sldId id="301" r:id="rId33"/>
    <p:sldId id="302" r:id="rId34"/>
    <p:sldId id="303" r:id="rId35"/>
  </p:sldIdLst>
  <p:sldSz cx="18288000" cy="10287000"/>
  <p:notesSz cx="6858000" cy="9144000"/>
  <p:embeddedFontLs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Poppins" panose="020B0604020202020204" charset="0"/>
      <p:regular r:id="rId46"/>
      <p:bold r:id="rId47"/>
      <p:italic r:id="rId48"/>
      <p:boldItalic r:id="rId49"/>
    </p:embeddedFont>
    <p:embeddedFont>
      <p:font typeface="Montserrat Light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3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381" autoAdjust="0"/>
  </p:normalViewPr>
  <p:slideViewPr>
    <p:cSldViewPr>
      <p:cViewPr varScale="1">
        <p:scale>
          <a:sx n="41" d="100"/>
          <a:sy n="41" d="100"/>
        </p:scale>
        <p:origin x="30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CA8A-1805-468B-B0D3-1CF0B62970C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4CDA-9A15-442B-BB12-A3C4181B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 smtClean="0"/>
              <a:t>Bấm</a:t>
            </a:r>
            <a:r>
              <a:rPr lang="vi-VN" baseline="0" dirty="0" smtClean="0"/>
              <a:t> «Quay» để quay vòng may mắn. Bấm vào tâm vòng tròn để dừng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Bấm vào các số để mở câu hỏi.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Sau khi trả lời hết các câu hỏi, bấm nút mũi tên đỏ góc trái màn hình để đến slide Luyện tập.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23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5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5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896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991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480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2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239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754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1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9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9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2.gif"/><Relationship Id="rId18" Type="http://schemas.openxmlformats.org/officeDocument/2006/relationships/image" Target="NULL"/><Relationship Id="rId3" Type="http://schemas.openxmlformats.org/officeDocument/2006/relationships/slideLayout" Target="../slideLayouts/slideLayout33.xml"/><Relationship Id="rId7" Type="http://schemas.openxmlformats.org/officeDocument/2006/relationships/slide" Target="slide21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26.xml"/><Relationship Id="rId1" Type="http://schemas.microsoft.com/office/2007/relationships/media" Target="../media/media1.wav"/><Relationship Id="rId6" Type="http://schemas.openxmlformats.org/officeDocument/2006/relationships/image" Target="NULL"/><Relationship Id="rId11" Type="http://schemas.openxmlformats.org/officeDocument/2006/relationships/slide" Target="slide25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4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slide" Target="slide23.xml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1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ĐẾN VỚI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Kết nối tri thức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554" y="2398063"/>
            <a:ext cx="3326595" cy="77537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48200" y="1830495"/>
            <a:ext cx="10820400" cy="4595341"/>
            <a:chOff x="4648200" y="1830495"/>
            <a:chExt cx="10820400" cy="4595341"/>
          </a:xfrm>
        </p:grpSpPr>
        <p:grpSp>
          <p:nvGrpSpPr>
            <p:cNvPr id="8" name="Group 7"/>
            <p:cNvGrpSpPr/>
            <p:nvPr/>
          </p:nvGrpSpPr>
          <p:grpSpPr>
            <a:xfrm>
              <a:off x="4648200" y="1830495"/>
              <a:ext cx="10820400" cy="4595341"/>
              <a:chOff x="4724400" y="1830495"/>
              <a:chExt cx="10820400" cy="4595341"/>
            </a:xfrm>
          </p:grpSpPr>
          <p:grpSp>
            <p:nvGrpSpPr>
              <p:cNvPr id="10" name="Group 11"/>
              <p:cNvGrpSpPr/>
              <p:nvPr/>
            </p:nvGrpSpPr>
            <p:grpSpPr>
              <a:xfrm flipH="1">
                <a:off x="4724400" y="1830495"/>
                <a:ext cx="10820400" cy="4595341"/>
                <a:chOff x="86642" y="0"/>
                <a:chExt cx="6151598" cy="2112010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11" name="Freeform 12"/>
                <p:cNvSpPr/>
                <p:nvPr/>
              </p:nvSpPr>
              <p:spPr>
                <a:xfrm>
                  <a:off x="86642" y="0"/>
                  <a:ext cx="6151598" cy="2112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240" h="2112010">
                      <a:moveTo>
                        <a:pt x="5615940" y="1541780"/>
                      </a:moveTo>
                      <a:cubicBezTo>
                        <a:pt x="5615940" y="1535430"/>
                        <a:pt x="5617210" y="1530350"/>
                        <a:pt x="5617210" y="1522730"/>
                      </a:cubicBezTo>
                      <a:lnTo>
                        <a:pt x="5617210" y="490220"/>
                      </a:lnTo>
                      <a:cubicBezTo>
                        <a:pt x="5617210" y="220980"/>
                        <a:pt x="5407660" y="0"/>
                        <a:pt x="5151120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1522730"/>
                      </a:lnTo>
                      <a:cubicBezTo>
                        <a:pt x="0" y="1791970"/>
                        <a:pt x="209550" y="2012950"/>
                        <a:pt x="466090" y="2012950"/>
                      </a:cubicBezTo>
                      <a:lnTo>
                        <a:pt x="5149850" y="2012950"/>
                      </a:lnTo>
                      <a:cubicBezTo>
                        <a:pt x="5262880" y="2012950"/>
                        <a:pt x="5367020" y="1969770"/>
                        <a:pt x="5447030" y="1899920"/>
                      </a:cubicBezTo>
                      <a:cubicBezTo>
                        <a:pt x="5577840" y="1971040"/>
                        <a:pt x="5890260" y="2112010"/>
                        <a:pt x="6236970" y="1905000"/>
                      </a:cubicBezTo>
                      <a:cubicBezTo>
                        <a:pt x="6238240" y="1905000"/>
                        <a:pt x="5925820" y="1906270"/>
                        <a:pt x="5615940" y="1541780"/>
                      </a:cubicBezTo>
                      <a:lnTo>
                        <a:pt x="5615940" y="1541780"/>
                      </a:ln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6" name="Rectangle 5"/>
              <p:cNvSpPr/>
              <p:nvPr/>
            </p:nvSpPr>
            <p:spPr>
              <a:xfrm>
                <a:off x="6629400" y="2090421"/>
                <a:ext cx="8077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viên gạch vuông kích thước 300 × 300 (mm) được vẽ trên bản vẽ với kích thước 30 × 30 (mm), hỏi tỉ lệ vẽ là bao nhiêu?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02531" y="5011196"/>
              <a:ext cx="748779" cy="1124803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7308589" y="6984818"/>
            <a:ext cx="6566421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= 30 : 300 = 1 : 10</a:t>
            </a:r>
          </a:p>
        </p:txBody>
      </p:sp>
    </p:spTree>
    <p:extLst>
      <p:ext uri="{BB962C8B-B14F-4D97-AF65-F5344CB8AC3E}">
        <p14:creationId xmlns:p14="http://schemas.microsoft.com/office/powerpoint/2010/main" val="1713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513" y="1598027"/>
            <a:ext cx="14554246" cy="1839606"/>
            <a:chOff x="1524513" y="1598027"/>
            <a:chExt cx="14554246" cy="18396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513" y="1718173"/>
              <a:ext cx="1228866" cy="17194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1598027"/>
              <a:ext cx="12878359" cy="183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</a:rPr>
                <a:t>Đ</a:t>
              </a:r>
              <a:r>
                <a:rPr lang="vi-VN" sz="4000" i="1" dirty="0" smtClean="0">
                  <a:solidFill>
                    <a:srgbClr val="002060"/>
                  </a:solidFill>
                </a:rPr>
                <a:t>ọc </a:t>
              </a:r>
              <a:r>
                <a:rPr lang="vi-VN" sz="4000" i="1" dirty="0">
                  <a:solidFill>
                    <a:srgbClr val="002060"/>
                  </a:solidFill>
                </a:rPr>
                <a:t>nội dung mục III SGK tr.8 và trình bày một số loại nét vẽ thường dùng.</a:t>
              </a:r>
              <a:endParaRPr lang="en-US" sz="40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715000" y="3814672"/>
            <a:ext cx="7106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Một số loại nét vẽ thường dùng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79586"/>
              </p:ext>
            </p:extLst>
          </p:nvPr>
        </p:nvGraphicFramePr>
        <p:xfrm>
          <a:off x="1581091" y="4759302"/>
          <a:ext cx="15125817" cy="5156734"/>
        </p:xfrm>
        <a:graphic>
          <a:graphicData uri="http://schemas.openxmlformats.org/drawingml/2006/table">
            <a:tbl>
              <a:tblPr firstRow="1" firstCol="1" bandRow="1"/>
              <a:tblGrid>
                <a:gridCol w="3423654"/>
                <a:gridCol w="4572000"/>
                <a:gridCol w="7130163"/>
              </a:tblGrid>
              <a:tr h="372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59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đậm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thấy, cạnh thấy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đứt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khuất, cạnh khuất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gạch dài - chấm -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tâm, đường trục...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867400" y="60579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7400" y="68961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67400" y="78105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90297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541619"/>
            <a:ext cx="2090140" cy="20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952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0554" y="1705429"/>
            <a:ext cx="12670124" cy="1353891"/>
            <a:chOff x="990554" y="1705429"/>
            <a:chExt cx="12670124" cy="1353891"/>
          </a:xfrm>
        </p:grpSpPr>
        <p:sp>
          <p:nvSpPr>
            <p:cNvPr id="5" name="Rectangle 4"/>
            <p:cNvSpPr/>
            <p:nvPr/>
          </p:nvSpPr>
          <p:spPr>
            <a:xfrm>
              <a:off x="2362200" y="2176208"/>
              <a:ext cx="11298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oàn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tr.8: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54" y="1705429"/>
              <a:ext cx="1191856" cy="13538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90554" y="3059320"/>
            <a:ext cx="16887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Quan sát và cho biết tên gọi của các nét vẽ được sử dụng trong Hình 1.4.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38" y="4574051"/>
            <a:ext cx="10624082" cy="4787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0714" y="4613200"/>
            <a:ext cx="62382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9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122" y="1664568"/>
            <a:ext cx="14779125" cy="1938992"/>
            <a:chOff x="1508122" y="1664568"/>
            <a:chExt cx="14779125" cy="1938992"/>
          </a:xfrm>
        </p:grpSpPr>
        <p:sp>
          <p:nvSpPr>
            <p:cNvPr id="13" name="Rectangle 12"/>
            <p:cNvSpPr/>
            <p:nvPr/>
          </p:nvSpPr>
          <p:spPr>
            <a:xfrm>
              <a:off x="2789375" y="1664568"/>
              <a:ext cx="134978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nl-NL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ọc </a:t>
              </a:r>
              <a:r>
                <a:rPr lang="nl-NL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mục IV SGK tr.8 và trình bày các thành phần cần có để ghi được một kích thước.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08122" y="1830495"/>
              <a:ext cx="1072765" cy="160713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46316" y="6667500"/>
            <a:ext cx="5133404" cy="3616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115800" y="2957578"/>
            <a:ext cx="5638800" cy="3351105"/>
            <a:chOff x="12039600" y="2859195"/>
            <a:chExt cx="5638800" cy="3351105"/>
          </a:xfrm>
        </p:grpSpPr>
        <p:sp>
          <p:nvSpPr>
            <p:cNvPr id="7" name="Oval Callout 6"/>
            <p:cNvSpPr/>
            <p:nvPr/>
          </p:nvSpPr>
          <p:spPr>
            <a:xfrm>
              <a:off x="12039600" y="2859195"/>
              <a:ext cx="5638800" cy="3351105"/>
            </a:xfrm>
            <a:prstGeom prst="wedgeEllipseCallout">
              <a:avLst>
                <a:gd name="adj1" fmla="val 15748"/>
                <a:gd name="adj2" fmla="val 6486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344399" y="3090359"/>
              <a:ext cx="502920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Để ghi được một kích thước, thường có 3 thành phần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58193" y="4542718"/>
            <a:ext cx="5121278" cy="16083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58193" y="6548315"/>
            <a:ext cx="5121278" cy="16083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84271" y="4542718"/>
            <a:ext cx="4962569" cy="3613912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17" name="Isosceles Triangle 16"/>
          <p:cNvSpPr/>
          <p:nvPr/>
        </p:nvSpPr>
        <p:spPr>
          <a:xfrm flipV="1">
            <a:off x="6229023" y="8711323"/>
            <a:ext cx="488271" cy="4572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791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20" grpId="0" animBg="1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9412" y="2159003"/>
            <a:ext cx="5121278" cy="11514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15" y="3712339"/>
            <a:ext cx="49682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ược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vẽ bằng nét liền mảnh và thường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vẽ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mũi tên ở 2 đầu.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9400" y="3712339"/>
            <a:ext cx="441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dài, đường kích thước song song với độ dài cần ghi.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34800" y="3712339"/>
            <a:ext cx="609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đường kính, bán kính của cung tròn và đường tròn, đường kích thước thường được vẽ đi qua tâm.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990554" y="6743700"/>
            <a:ext cx="10210846" cy="1219200"/>
          </a:xfrm>
          <a:prstGeom prst="bentConnector3">
            <a:avLst>
              <a:gd name="adj1" fmla="val 50398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11201400" y="7962900"/>
            <a:ext cx="6629400" cy="913891"/>
          </a:xfrm>
          <a:prstGeom prst="bentConnector3">
            <a:avLst>
              <a:gd name="adj1" fmla="val 4023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00154" y="7497991"/>
            <a:ext cx="5334046" cy="2286429"/>
            <a:chOff x="1600154" y="7497991"/>
            <a:chExt cx="5334046" cy="2286429"/>
          </a:xfrm>
        </p:grpSpPr>
        <p:pic>
          <p:nvPicPr>
            <p:cNvPr id="2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600154" y="8917637"/>
              <a:ext cx="5334046" cy="866783"/>
            </a:xfrm>
            <a:prstGeom prst="rect">
              <a:avLst/>
            </a:prstGeom>
          </p:spPr>
        </p:pic>
        <p:pic>
          <p:nvPicPr>
            <p:cNvPr id="30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401500" y="7497991"/>
              <a:ext cx="1826400" cy="183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3775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20635" y="2057401"/>
            <a:ext cx="12846729" cy="1179405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18920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nét liền mảnh và vượt quá đường kích thước từ 2 đến 4 mm.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55427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nên vẽ vuông góc với độ dài cần ghi kích thước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>
            <a:stCxn id="14" idx="2"/>
            <a:endCxn id="2" idx="0"/>
          </p:cNvCxnSpPr>
          <p:nvPr/>
        </p:nvCxnSpPr>
        <p:spPr>
          <a:xfrm rot="5400000">
            <a:off x="6533812" y="2013882"/>
            <a:ext cx="1387265" cy="383311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4" idx="2"/>
            <a:endCxn id="17" idx="0"/>
          </p:cNvCxnSpPr>
          <p:nvPr/>
        </p:nvCxnSpPr>
        <p:spPr>
          <a:xfrm rot="16200000" flipH="1">
            <a:off x="10602065" y="1778740"/>
            <a:ext cx="1387265" cy="4303395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8264656" y="7777844"/>
            <a:ext cx="1827926" cy="2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90554" y="2095500"/>
            <a:ext cx="5121278" cy="11859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6114" y="3789346"/>
            <a:ext cx="13756687" cy="1868504"/>
            <a:chOff x="1026114" y="3789346"/>
            <a:chExt cx="13756687" cy="1868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3789346"/>
              <a:ext cx="1336086" cy="174001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99674" y="3832927"/>
              <a:ext cx="12183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Chỉ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trị số kích thước thực, không phụ thuộc vào tỉ lệ bản vẽ.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26114" y="6039551"/>
            <a:ext cx="13756687" cy="2862322"/>
            <a:chOff x="1026114" y="6039551"/>
            <a:chExt cx="13756687" cy="28623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6519325"/>
              <a:ext cx="1336086" cy="17400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4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Để phân biệt với kích thước dài, ghi kí hiệu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∅</m:t>
                      </m:r>
                    </m:oMath>
                  </a14:m>
                  <a:r>
                    <a:rPr lang="vi-VN" sz="4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trước giá trị kích thước đường kính và kí hiệu R trước giá trị kích thước bán kính. </a:t>
                  </a:r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52" r="-1802"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269" y="3249735"/>
            <a:ext cx="2978658" cy="69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0720" y="1734723"/>
            <a:ext cx="17288126" cy="1249680"/>
            <a:chOff x="680720" y="1734723"/>
            <a:chExt cx="17288126" cy="1249680"/>
          </a:xfrm>
        </p:grpSpPr>
        <p:sp>
          <p:nvSpPr>
            <p:cNvPr id="2" name="Rectangle 1"/>
            <p:cNvSpPr/>
            <p:nvPr/>
          </p:nvSpPr>
          <p:spPr>
            <a:xfrm>
              <a:off x="1981200" y="2005620"/>
              <a:ext cx="159876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tr.9: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20" y="1734723"/>
              <a:ext cx="1249680" cy="12496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229600" y="5532525"/>
            <a:ext cx="88138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Nhận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các đường gióng, đường kích thước và giá trị kích thước.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Mô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tả vị trí và hướng của các giá trị kích thước.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29600" y="3419754"/>
            <a:ext cx="8813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Quan sát Hình 1.5 và thực hiện các yêu cầu sau:</a:t>
            </a:r>
          </a:p>
        </p:txBody>
      </p:sp>
    </p:spTree>
    <p:extLst>
      <p:ext uri="{BB962C8B-B14F-4D97-AF65-F5344CB8AC3E}">
        <p14:creationId xmlns:p14="http://schemas.microsoft.com/office/powerpoint/2010/main" val="7766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53426" y="3716254"/>
            <a:ext cx="9624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Màu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xanh tương ứng với đường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gióng.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3426" y="5173692"/>
            <a:ext cx="768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Màu đỏ là đường kích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thước.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53426" y="6558446"/>
            <a:ext cx="7688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Giá trị kích thước có màu đen.</a:t>
            </a:r>
          </a:p>
        </p:txBody>
      </p:sp>
    </p:spTree>
    <p:extLst>
      <p:ext uri="{BB962C8B-B14F-4D97-AF65-F5344CB8AC3E}">
        <p14:creationId xmlns:p14="http://schemas.microsoft.com/office/powerpoint/2010/main" val="248362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0303" y="3577167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</a:t>
            </a:r>
            <a:r>
              <a:rPr lang="vi-VN" sz="4000" dirty="0" smtClean="0"/>
              <a:t>rong </a:t>
            </a:r>
            <a:r>
              <a:rPr lang="vi-VN" sz="4000" dirty="0"/>
              <a:t>trường hợp đường kích thước nằm </a:t>
            </a:r>
            <a:r>
              <a:rPr lang="vi-VN" sz="4000" dirty="0" smtClean="0"/>
              <a:t>ngang, các </a:t>
            </a:r>
            <a:r>
              <a:rPr lang="vi-VN" sz="4000" dirty="0"/>
              <a:t>giá trị kích thước được đặt phía trên đường kích </a:t>
            </a:r>
            <a:r>
              <a:rPr lang="vi-VN" sz="4000" dirty="0" smtClean="0"/>
              <a:t>thước. 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524000" y="7810500"/>
            <a:ext cx="5410200" cy="113290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3005088"/>
            <a:ext cx="2362200" cy="107161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0303" y="6606736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</a:t>
            </a:r>
            <a:r>
              <a:rPr lang="vi-VN" sz="4000" dirty="0" smtClean="0"/>
              <a:t>rong </a:t>
            </a:r>
            <a:r>
              <a:rPr lang="vi-VN" sz="4000" dirty="0"/>
              <a:t>trường hợp đường kích thước </a:t>
            </a:r>
            <a:r>
              <a:rPr lang="vi-VN" sz="4000" dirty="0" smtClean="0"/>
              <a:t>thẳng đứng, các </a:t>
            </a:r>
            <a:r>
              <a:rPr lang="vi-VN" sz="4000" dirty="0"/>
              <a:t>giá trị kích thước được đặt phía </a:t>
            </a:r>
            <a:r>
              <a:rPr lang="vi-VN" sz="4000" dirty="0" smtClean="0"/>
              <a:t>bên trái </a:t>
            </a:r>
            <a:r>
              <a:rPr lang="vi-VN" sz="4000" dirty="0"/>
              <a:t>đường kích </a:t>
            </a:r>
            <a:r>
              <a:rPr lang="vi-VN" sz="4000" dirty="0" smtClean="0"/>
              <a:t>thước. </a:t>
            </a:r>
            <a:endParaRPr lang="en-US" sz="4000" dirty="0"/>
          </a:p>
        </p:txBody>
      </p:sp>
      <p:sp>
        <p:nvSpPr>
          <p:cNvPr id="16" name="Oval 15"/>
          <p:cNvSpPr/>
          <p:nvPr/>
        </p:nvSpPr>
        <p:spPr>
          <a:xfrm>
            <a:off x="6248400" y="3889108"/>
            <a:ext cx="1524000" cy="3921391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67000" y="3349762"/>
            <a:ext cx="1219200" cy="1946138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  <p:bldP spid="14" grpId="1" animBg="1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200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8649" y="6515168"/>
            <a:ext cx="16085351" cy="2776193"/>
            <a:chOff x="678649" y="6515168"/>
            <a:chExt cx="16085351" cy="2776193"/>
          </a:xfrm>
        </p:grpSpPr>
        <p:sp>
          <p:nvSpPr>
            <p:cNvPr id="16" name="Rectangle 15"/>
            <p:cNvSpPr/>
            <p:nvPr/>
          </p:nvSpPr>
          <p:spPr>
            <a:xfrm>
              <a:off x="2667000" y="6543108"/>
              <a:ext cx="1409700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Hình 1.1a, b là hai hình biểu diễn cùng một vật thể, hình a được vẽ theo tiêu chuẩn, hình b vẽ không theo tiêu chuẩn. Hãy nhận xét về hai hình biểu diễn này.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9" y="6515168"/>
              <a:ext cx="1752532" cy="175253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6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1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3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giấy A4 có kích thước bằng bao nhiêu?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 × 594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 × 420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× 297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 × 210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thấy, cạnh thấy được vẽ bằng nét gì?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khuất, cạnh khuất được vẽ bằng nét gì?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435316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phóng to là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1 000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5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kích thước được vẽ như thế nào?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đi qua tâm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song song với độ dài cần ghi kích thước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46543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vuông góc với độ dài cần ghi kích thước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52827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4" y="32673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48" y="5844800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5816851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992" y="33448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49077" y="7615201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</a:rPr>
              <a:t>Bài 1</a:t>
            </a:r>
            <a:r>
              <a:rPr lang="vi-VN" sz="4000" b="1" dirty="0">
                <a:solidFill>
                  <a:srgbClr val="00B050"/>
                </a:solidFill>
              </a:rPr>
              <a:t>. </a:t>
            </a:r>
            <a:r>
              <a:rPr lang="vi-VN" sz="4000" dirty="0"/>
              <a:t>Người ta đã sử dụng các tiêu chuẩn nào để vẽ Hình 1.6</a:t>
            </a:r>
            <a:r>
              <a:rPr lang="vi-VN" sz="4000" dirty="0" smtClean="0"/>
              <a:t>?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8013">
            <a:off x="2285345" y="6067706"/>
            <a:ext cx="1830992" cy="20830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47800" y="8340876"/>
            <a:ext cx="4645731" cy="1450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tỉ lệ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21134" y="8308900"/>
            <a:ext cx="4645731" cy="14508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nét vẽ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057091" y="8340876"/>
            <a:ext cx="4645731" cy="14508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ghi 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9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 animBg="1"/>
      <p:bldP spid="19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</a:rPr>
              <a:t>Bài 1</a:t>
            </a:r>
            <a:r>
              <a:rPr lang="vi-VN" sz="4000" b="1" dirty="0">
                <a:solidFill>
                  <a:srgbClr val="00B050"/>
                </a:solidFill>
              </a:rPr>
              <a:t>. </a:t>
            </a:r>
            <a:r>
              <a:rPr lang="vi-VN" sz="4000" dirty="0"/>
              <a:t>Người ta đã sử dụng các tiêu chuẩn nào để vẽ Hình 1.6</a:t>
            </a:r>
            <a:r>
              <a:rPr lang="vi-VN" sz="4000" dirty="0" smtClean="0"/>
              <a:t>?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8211604"/>
            <a:ext cx="11614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0413" y="6154025"/>
            <a:ext cx="35603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700" y="1876896"/>
            <a:ext cx="1318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A1, A2, A3, A4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4267200" y="4076700"/>
            <a:ext cx="8534400" cy="571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799" y="7405100"/>
            <a:ext cx="4090163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464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 flipV="1">
            <a:off x="1986138" y="1104899"/>
            <a:ext cx="6548262" cy="857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624442" y="1082039"/>
            <a:ext cx="89111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29186" y="2210655"/>
            <a:ext cx="7574936" cy="2863271"/>
            <a:chOff x="1029186" y="2210655"/>
            <a:chExt cx="7574936" cy="2863271"/>
          </a:xfrm>
        </p:grpSpPr>
        <p:sp>
          <p:nvSpPr>
            <p:cNvPr id="4" name="Rounded Rectangle 3"/>
            <p:cNvSpPr/>
            <p:nvPr/>
          </p:nvSpPr>
          <p:spPr>
            <a:xfrm>
              <a:off x="1365122" y="2711726"/>
              <a:ext cx="7239000" cy="2362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029186" y="2210655"/>
              <a:ext cx="1093970" cy="1093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156" y="3304625"/>
              <a:ext cx="580164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44000" y="2210655"/>
            <a:ext cx="7565659" cy="2863271"/>
            <a:chOff x="9144000" y="2210655"/>
            <a:chExt cx="7565659" cy="2863271"/>
          </a:xfrm>
        </p:grpSpPr>
        <p:sp>
          <p:nvSpPr>
            <p:cNvPr id="13" name="Rounded Rectangle 12"/>
            <p:cNvSpPr/>
            <p:nvPr/>
          </p:nvSpPr>
          <p:spPr>
            <a:xfrm>
              <a:off x="9470659" y="2711726"/>
              <a:ext cx="723900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144000" y="2210655"/>
              <a:ext cx="1093970" cy="1093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67959" y="2854368"/>
              <a:ext cx="58240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9186" y="5574997"/>
            <a:ext cx="7574936" cy="2910498"/>
            <a:chOff x="1029186" y="5574997"/>
            <a:chExt cx="7574936" cy="2910498"/>
          </a:xfrm>
        </p:grpSpPr>
        <p:sp>
          <p:nvSpPr>
            <p:cNvPr id="14" name="Rounded Rectangle 13"/>
            <p:cNvSpPr/>
            <p:nvPr/>
          </p:nvSpPr>
          <p:spPr>
            <a:xfrm>
              <a:off x="1365122" y="6057900"/>
              <a:ext cx="7239000" cy="2362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9186" y="5574997"/>
              <a:ext cx="1093970" cy="109397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3316" y="5992505"/>
              <a:ext cx="579148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0" y="5574997"/>
            <a:ext cx="7565659" cy="2845103"/>
            <a:chOff x="9144000" y="5574997"/>
            <a:chExt cx="7565659" cy="2845103"/>
          </a:xfrm>
        </p:grpSpPr>
        <p:sp>
          <p:nvSpPr>
            <p:cNvPr id="16" name="Rounded Rectangle 15"/>
            <p:cNvSpPr/>
            <p:nvPr/>
          </p:nvSpPr>
          <p:spPr>
            <a:xfrm>
              <a:off x="9470659" y="6057900"/>
              <a:ext cx="7239000" cy="2362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0" y="5574997"/>
              <a:ext cx="1093970" cy="10939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37971" y="6220460"/>
              <a:ext cx="59164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trước bài mới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2: Hình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chiếu vuông góc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259" y="8184396"/>
            <a:ext cx="245690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12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200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Down Arrow 7"/>
          <p:cNvSpPr/>
          <p:nvPr/>
        </p:nvSpPr>
        <p:spPr>
          <a:xfrm>
            <a:off x="5715000" y="6357601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đường nét đứt, đường gióng kích thước, có kí hiệu đường kính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endPara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21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 rot="16200000">
            <a:off x="9386136" y="7866084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75921" y="7182586"/>
            <a:ext cx="7759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dàng hình dung được vật thể, đọc kích thước chính xác hơn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389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THAM GIA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Kết nối tri thức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9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2971800" y="1485900"/>
            <a:ext cx="12086900" cy="171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I: VẼ KĨ THUẬT</a:t>
            </a:r>
            <a:endParaRPr sz="7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550" y="3304170"/>
            <a:ext cx="1540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MỘT SỐ TIÊU CHUẨN TRÌNH BÀY BẢN VẼ KĨ THUẬT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47700"/>
            <a:ext cx="2835484" cy="3163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7199573"/>
            <a:ext cx="4392674" cy="30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4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13846" y="2812100"/>
            <a:ext cx="7431000" cy="2799600"/>
            <a:chOff x="9313846" y="2812100"/>
            <a:chExt cx="7431000" cy="2799600"/>
          </a:xfrm>
        </p:grpSpPr>
        <p:sp>
          <p:nvSpPr>
            <p:cNvPr id="689" name="Google Shape;689;p41"/>
            <p:cNvSpPr/>
            <p:nvPr/>
          </p:nvSpPr>
          <p:spPr>
            <a:xfrm>
              <a:off x="9313846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t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657183" y="3871093"/>
              <a:ext cx="4426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tỉ lệ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5550" y="5918708"/>
            <a:ext cx="7431000" cy="2799600"/>
            <a:chOff x="1575550" y="5918708"/>
            <a:chExt cx="7431000" cy="2799600"/>
          </a:xfrm>
        </p:grpSpPr>
        <p:sp>
          <p:nvSpPr>
            <p:cNvPr id="690" name="Google Shape;690;p41"/>
            <p:cNvSpPr/>
            <p:nvPr/>
          </p:nvSpPr>
          <p:spPr>
            <a:xfrm>
              <a:off x="1575550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b" anchorCtr="0">
              <a:noAutofit/>
            </a:bodyPr>
            <a:lstStyle/>
            <a:p>
              <a:pPr>
                <a:buClr>
                  <a:srgbClr val="252831"/>
                </a:buClr>
                <a:buSzPts val="1100"/>
                <a:buFont typeface="Arial"/>
                <a:buNone/>
              </a:pPr>
              <a:endParaRPr sz="2800" b="1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6073" y="7014629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nét vẽ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13846" y="5918708"/>
            <a:ext cx="7431000" cy="2799600"/>
            <a:chOff x="9313846" y="5918708"/>
            <a:chExt cx="7431000" cy="2799600"/>
          </a:xfrm>
        </p:grpSpPr>
        <p:sp>
          <p:nvSpPr>
            <p:cNvPr id="691" name="Google Shape;691;p41"/>
            <p:cNvSpPr/>
            <p:nvPr/>
          </p:nvSpPr>
          <p:spPr>
            <a:xfrm>
              <a:off x="9313846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b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78500" y="6349012"/>
              <a:ext cx="44267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ghi kích thước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75550" y="2812100"/>
            <a:ext cx="7431000" cy="2799600"/>
            <a:chOff x="1575550" y="2812100"/>
            <a:chExt cx="7431000" cy="2799600"/>
          </a:xfrm>
        </p:grpSpPr>
        <p:sp>
          <p:nvSpPr>
            <p:cNvPr id="688" name="Google Shape;688;p41"/>
            <p:cNvSpPr/>
            <p:nvPr/>
          </p:nvSpPr>
          <p:spPr>
            <a:xfrm>
              <a:off x="1575550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7829" y="3828507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khổ giấy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345;p17"/>
          <p:cNvSpPr txBox="1">
            <a:spLocks noGrp="1"/>
          </p:cNvSpPr>
          <p:nvPr>
            <p:ph type="title" idx="4294967295"/>
          </p:nvPr>
        </p:nvSpPr>
        <p:spPr>
          <a:xfrm>
            <a:off x="2963731" y="1109367"/>
            <a:ext cx="12085638" cy="1047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6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87335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41"/>
          <p:cNvSpPr/>
          <p:nvPr/>
        </p:nvSpPr>
        <p:spPr>
          <a:xfrm rot="5400000">
            <a:off x="718107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41"/>
          <p:cNvSpPr/>
          <p:nvPr/>
        </p:nvSpPr>
        <p:spPr>
          <a:xfrm rot="10800000">
            <a:off x="718107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41"/>
          <p:cNvSpPr/>
          <p:nvPr/>
        </p:nvSpPr>
        <p:spPr>
          <a:xfrm rot="-5400000">
            <a:off x="687335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2119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7365" y="4225036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179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228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1989" y="3794353"/>
            <a:ext cx="71857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554" y="1752628"/>
            <a:ext cx="16054382" cy="1938992"/>
            <a:chOff x="990554" y="1752628"/>
            <a:chExt cx="16054382" cy="1938992"/>
          </a:xfrm>
        </p:grpSpPr>
        <p:sp>
          <p:nvSpPr>
            <p:cNvPr id="16" name="Rectangle 15"/>
            <p:cNvSpPr/>
            <p:nvPr/>
          </p:nvSpPr>
          <p:spPr>
            <a:xfrm>
              <a:off x="3176536" y="1752628"/>
              <a:ext cx="138684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mục I và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1.2 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hãy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54" y="1830495"/>
              <a:ext cx="1826187" cy="156035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8610599" y="3960816"/>
            <a:ext cx="8934217" cy="598328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>
            <a:off x="4571953" y="6566327"/>
            <a:ext cx="685800" cy="7318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21989" y="7246996"/>
            <a:ext cx="718572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đôi một khổ giấy theo chiều dài sẽ được 2 tờ của khổ giấy nhỏ hơn.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8405" y="1848474"/>
            <a:ext cx="16126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khổ giấy chính của bản vẽ kĩ thuật được trình bày trong bảng 1.1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8485" y="290318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827294"/>
              </p:ext>
            </p:extLst>
          </p:nvPr>
        </p:nvGraphicFramePr>
        <p:xfrm>
          <a:off x="1026114" y="385697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/>
                <a:gridCol w="2728611"/>
                <a:gridCol w="2728611"/>
                <a:gridCol w="2728611"/>
                <a:gridCol w="2728611"/>
                <a:gridCol w="2728611"/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151459"/>
            <a:ext cx="2209800" cy="315352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19800" y="7254240"/>
            <a:ext cx="9991115" cy="2013050"/>
          </a:xfrm>
          <a:prstGeom prst="wedgeRoundRectCallout">
            <a:avLst>
              <a:gd name="adj1" fmla="val -60492"/>
              <a:gd name="adj2" fmla="val 294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tr.7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trình bày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"/>
          <a:stretch/>
        </p:blipFill>
        <p:spPr>
          <a:xfrm rot="5400000">
            <a:off x="-632192" y="2124384"/>
            <a:ext cx="8884384" cy="76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05523" y="1978724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rộng lề bên trái là 20 mm. Tất cả các lề khác rộng 10 mm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523" y="4097534"/>
            <a:ext cx="9144000" cy="27482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Khung tên của bản vẽ kĩ thuật để ghi các nội dung về quản lí bản vẽ, được đặt ở góc phải phía dưới bản vẽ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05523" y="7139674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Đối với khổ A4 , khung tên được đặt ở cạnh ngắn (thấp hơn của vùng vẽ).</a:t>
            </a:r>
          </a:p>
        </p:txBody>
      </p:sp>
    </p:spTree>
    <p:extLst>
      <p:ext uri="{BB962C8B-B14F-4D97-AF65-F5344CB8AC3E}">
        <p14:creationId xmlns:p14="http://schemas.microsoft.com/office/powerpoint/2010/main" val="783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0601" y="1708547"/>
            <a:ext cx="146660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tỉ số giữa kích thước dài đo được trên hình biểu diễn của vật thể và kích thước thực tương ứng trên vật thể đó. </a:t>
            </a:r>
            <a:endParaRPr lang="vi-VN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tỉ lệ được quy định trong tiêu chuẩn trình bày bản vẽ kĩ thuật.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30843"/>
            <a:ext cx="17241530" cy="3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3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1544</Words>
  <PresentationFormat>Custom</PresentationFormat>
  <Paragraphs>175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Montserrat</vt:lpstr>
      <vt:lpstr>Times New Roman</vt:lpstr>
      <vt:lpstr>Wingdings</vt:lpstr>
      <vt:lpstr>Arial</vt:lpstr>
      <vt:lpstr>Cambria Math</vt:lpstr>
      <vt:lpstr>Tahoma</vt:lpstr>
      <vt:lpstr>Calibri Light</vt:lpstr>
      <vt:lpstr>Poppins</vt:lpstr>
      <vt:lpstr>Montserrat Light</vt:lpstr>
      <vt:lpstr>Calibri</vt:lpstr>
      <vt:lpstr>Office Theme</vt:lpstr>
      <vt:lpstr>Volsce template</vt:lpstr>
      <vt:lpstr>1_Volsce template</vt:lpstr>
      <vt:lpstr>1_Office Theme</vt:lpstr>
      <vt:lpstr>2_Office Theme</vt:lpstr>
      <vt:lpstr>PowerPoint Presentation</vt:lpstr>
      <vt:lpstr>PowerPoint Presentation</vt:lpstr>
      <vt:lpstr>PowerPoint Presentation</vt:lpstr>
      <vt:lpstr>CHƯƠNG I: VẼ KĨ THUẬT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2023-06-24T15:18:30Z</dcterms:modified>
  <dc:identifier>DAFl36ymF6c</dc:identifier>
</cp:coreProperties>
</file>