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1" r:id="rId6"/>
    <p:sldId id="352" r:id="rId7"/>
    <p:sldId id="353" r:id="rId8"/>
    <p:sldId id="316" r:id="rId9"/>
    <p:sldId id="347" r:id="rId10"/>
    <p:sldId id="354" r:id="rId11"/>
    <p:sldId id="355" r:id="rId12"/>
    <p:sldId id="356" r:id="rId13"/>
    <p:sldId id="283" r:id="rId14"/>
    <p:sldId id="276" r:id="rId15"/>
    <p:sldId id="298" r:id="rId16"/>
    <p:sldId id="357" r:id="rId17"/>
    <p:sldId id="358" r:id="rId18"/>
    <p:sldId id="359" r:id="rId19"/>
    <p:sldId id="360" r:id="rId20"/>
    <p:sldId id="361" r:id="rId21"/>
    <p:sldId id="362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EEBDC-9847-4D00-9E20-66575CD381D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6D078-E2BF-4019-8E54-048D3BE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9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8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DA5F-2F85-0B76-A5C3-442AF1128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F450D-20A8-E971-24B8-94F54A17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5AFC-A9F4-7E33-2D30-D17C69AF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C779-201F-A928-A6D5-8CB7129C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0623-0FFC-A11B-F4FA-C72DA32D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C950-0281-3D92-573B-C3F2E3E2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DCEB5-9E95-A441-D7A9-B1E80B41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7E651-6EF5-7F18-7416-35176DB5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3782-0A40-B991-12AA-7AF2E772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F993-C619-7F21-0516-8F0DE21B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B74DA-319B-8543-6458-DA8D25971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FB94F-CA27-27D7-E4D3-46857E30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8F6C-518B-1098-25F7-7479834B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6FF5B-E54D-96F1-7F20-DFC5FB99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AEDBD-C16B-8CD2-70AE-24D1727E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1A2A-2925-BD0F-D2E8-6A2866F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724E-F426-BD61-ABF7-9ECD5856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0CFFD-FE59-FC25-4F33-BDA25F4C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E721-CE6F-87DE-7838-396E6513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D5B5-64C9-3C42-BD05-84E7858A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3CD3-C8FD-482E-8079-2C267955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7060-477C-D13E-E219-7279E6BE1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0A0E-6511-3123-F63F-49B82162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E8BF-73F5-C849-DEF2-8135C220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7AF2F-A4A5-C17C-1848-1C53C8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09E0-55C2-0465-C5A1-6943A51C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71C0-EFF2-3981-6279-F8E8B5A57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D97F0-D744-BCF6-081A-7B275DD3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04428-0E38-1D54-37F5-1B6CDBD4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332B3-3C8F-02E4-3792-3A35DF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8FA3A-FF6C-D6E4-813F-615365AD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9539-E3D5-3DE2-84C7-63D41BFA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6A23-0434-C438-3FEF-AE1BC1BCF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5073D-5BDA-8904-1811-3283F6267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2B10B-4756-C58E-528B-D61719598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9D801-64C7-5408-DFD1-17B61FBF0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CD758-340E-C26B-0009-31A86D3F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847F4-A44E-8E8F-2F53-9D11F4D3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8F6B3-6D30-2480-4E56-BF733676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1A9-828E-CE9B-4313-028551E4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CCD6-60DC-AAF8-F10D-96171FBC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47B9-931F-462C-6D5D-7BB23DE1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28BA-1433-4656-5D28-E8EA22F9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C006D-A970-574C-0051-70D59C00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1AF8-F69B-1044-5169-AC613377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82-13D9-ED1B-AFBE-29777C52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F954-4007-62B6-C2AE-FF8DB3D5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5139-7530-8A16-9B85-5D0E7CF0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CB551-1E36-3DD1-9E6A-C6A3DE9C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DD9BE-71DB-2C99-259E-0C17CD34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4923-8F9A-F667-2677-9A7755D3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148BA-9CFC-3FEC-328C-44CE4933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A0D0-64D9-053A-F8FD-C118A63B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0760E-8757-F843-BEF1-4346B2FD6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35C2E-FF9D-38D8-7B95-DF03424D7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D0DE6-3054-2D9C-70D1-063439B4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5BAC-43FB-4810-C2C8-42D9D486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85BA-8211-3C5A-64A3-654D3E5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E607D-44AE-83E6-ABA0-CAB6C887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95BE-A066-0AFB-2915-EDF0A329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376D-7D16-E947-01B4-E5BE2F5AF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BE5E-7DD2-451A-AD5E-822FBA41DC5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6939-02B5-5A3A-553F-B599F1338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A622E-DDA3-60FB-FCE8-1DE2D5C91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sink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195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bồn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1167" y="3761137"/>
            <a:ext cx="1769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sɪŋk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ink">
            <a:hlinkClick r:id="" action="ppaction://media"/>
            <a:extLst>
              <a:ext uri="{FF2B5EF4-FFF2-40B4-BE49-F238E27FC236}">
                <a16:creationId xmlns:a16="http://schemas.microsoft.com/office/drawing/2014/main" id="{966B1D78-4F9D-9F22-3C7C-7F0A990B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246" y="3761137"/>
            <a:ext cx="830996" cy="830996"/>
          </a:xfrm>
          <a:prstGeom prst="rect">
            <a:avLst/>
          </a:prstGeom>
        </p:spPr>
      </p:pic>
      <p:pic>
        <p:nvPicPr>
          <p:cNvPr id="8" name="Picture 7" descr="A close-up of a sink&#10;&#10;Description automatically generated">
            <a:extLst>
              <a:ext uri="{FF2B5EF4-FFF2-40B4-BE49-F238E27FC236}">
                <a16:creationId xmlns:a16="http://schemas.microsoft.com/office/drawing/2014/main" id="{4F764773-C75D-26B6-0C90-714923E80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44" y="2476012"/>
            <a:ext cx="4269248" cy="32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shwasher with plates and cups on top&#10;&#10;Description automatically generated">
            <a:extLst>
              <a:ext uri="{FF2B5EF4-FFF2-40B4-BE49-F238E27FC236}">
                <a16:creationId xmlns:a16="http://schemas.microsoft.com/office/drawing/2014/main" id="{E7F247B6-B0CB-87CB-3387-2DF6BFFD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9" y="1817156"/>
            <a:ext cx="4718957" cy="47189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dishwasher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139" y="492754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48451" y="3660086"/>
            <a:ext cx="360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ishwasher">
            <a:hlinkClick r:id="" action="ppaction://media"/>
            <a:extLst>
              <a:ext uri="{FF2B5EF4-FFF2-40B4-BE49-F238E27FC236}">
                <a16:creationId xmlns:a16="http://schemas.microsoft.com/office/drawing/2014/main" id="{D01A2321-D23A-DD30-7B62-96E0B195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20" y="3655394"/>
            <a:ext cx="835689" cy="8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abinet&#10;&#10;Description automatically generated">
            <a:extLst>
              <a:ext uri="{FF2B5EF4-FFF2-40B4-BE49-F238E27FC236}">
                <a16:creationId xmlns:a16="http://schemas.microsoft.com/office/drawing/2014/main" id="{BBB074A0-49A8-9212-649A-56C507191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6" y="1857444"/>
            <a:ext cx="5058927" cy="405044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cupboard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5025517"/>
            <a:ext cx="6955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r>
              <a:rPr lang="en-US" sz="4800" dirty="0"/>
              <a:t> </a:t>
            </a:r>
            <a:r>
              <a:rPr lang="en-US" sz="4800" dirty="0" err="1"/>
              <a:t>đĩa</a:t>
            </a:r>
            <a:r>
              <a:rPr lang="en-US" sz="4800" dirty="0"/>
              <a:t>/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5531" y="3660086"/>
            <a:ext cx="2448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kʌbəd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pboard">
            <a:hlinkClick r:id="" action="ppaction://media"/>
            <a:extLst>
              <a:ext uri="{FF2B5EF4-FFF2-40B4-BE49-F238E27FC236}">
                <a16:creationId xmlns:a16="http://schemas.microsoft.com/office/drawing/2014/main" id="{CEF62C7B-1B7D-357B-BFB4-D84562CA6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3660086"/>
            <a:ext cx="871984" cy="8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44744"/>
              </p:ext>
            </p:extLst>
          </p:nvPr>
        </p:nvGraphicFramePr>
        <p:xfrm>
          <a:off x="1290949" y="1422124"/>
          <a:ext cx="10561511" cy="51449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2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hall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hɔːl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chest of drawers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tʃest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drɔːz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sink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sɪŋk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3605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dishwasher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dɪʃ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wɒʃə(r)/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9392974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cupboard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kʌbəd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369713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all">
            <a:hlinkClick r:id="" action="ppaction://media"/>
            <a:extLst>
              <a:ext uri="{FF2B5EF4-FFF2-40B4-BE49-F238E27FC236}">
                <a16:creationId xmlns:a16="http://schemas.microsoft.com/office/drawing/2014/main" id="{48855C44-DD97-5B81-2F34-454787C05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2340655"/>
            <a:ext cx="629289" cy="629289"/>
          </a:xfrm>
          <a:prstGeom prst="rect">
            <a:avLst/>
          </a:prstGeom>
        </p:spPr>
      </p:pic>
      <p:pic>
        <p:nvPicPr>
          <p:cNvPr id="3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BC04DF09-20B7-1B02-C19E-88B4BBB9D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114354"/>
            <a:ext cx="629289" cy="629289"/>
          </a:xfrm>
          <a:prstGeom prst="rect">
            <a:avLst/>
          </a:prstGeom>
        </p:spPr>
      </p:pic>
      <p:pic>
        <p:nvPicPr>
          <p:cNvPr id="4" name="sink">
            <a:hlinkClick r:id="" action="ppaction://media"/>
            <a:extLst>
              <a:ext uri="{FF2B5EF4-FFF2-40B4-BE49-F238E27FC236}">
                <a16:creationId xmlns:a16="http://schemas.microsoft.com/office/drawing/2014/main" id="{B1C85D49-0B91-F271-213B-1A8F4D1E58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888053"/>
            <a:ext cx="629289" cy="629289"/>
          </a:xfrm>
          <a:prstGeom prst="rect">
            <a:avLst/>
          </a:prstGeom>
        </p:spPr>
      </p:pic>
      <p:pic>
        <p:nvPicPr>
          <p:cNvPr id="5" name="dishwasher">
            <a:hlinkClick r:id="" action="ppaction://media"/>
            <a:extLst>
              <a:ext uri="{FF2B5EF4-FFF2-40B4-BE49-F238E27FC236}">
                <a16:creationId xmlns:a16="http://schemas.microsoft.com/office/drawing/2014/main" id="{D08245A0-0D7B-5307-6939-C2D8BD12A3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4686690"/>
            <a:ext cx="629288" cy="629288"/>
          </a:xfrm>
          <a:prstGeom prst="rect">
            <a:avLst/>
          </a:prstGeom>
        </p:spPr>
      </p:pic>
      <p:pic>
        <p:nvPicPr>
          <p:cNvPr id="7" name="cupboard">
            <a:hlinkClick r:id="" action="ppaction://media"/>
            <a:extLst>
              <a:ext uri="{FF2B5EF4-FFF2-40B4-BE49-F238E27FC236}">
                <a16:creationId xmlns:a16="http://schemas.microsoft.com/office/drawing/2014/main" id="{FAA25A48-7B1C-09C7-72B9-69734268A3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5645598"/>
            <a:ext cx="629288" cy="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0937"/>
            <a:ext cx="944048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Name the things in each room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Use the word list below (You may use a word more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than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once.)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72E7620D-1430-65CA-E56C-452D77197E61}"/>
              </a:ext>
            </a:extLst>
          </p:cNvPr>
          <p:cNvSpPr/>
          <p:nvPr/>
        </p:nvSpPr>
        <p:spPr>
          <a:xfrm>
            <a:off x="1470034" y="2032191"/>
            <a:ext cx="8585332" cy="109473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BEC54E-E438-4465-042F-165F790EFAC6}"/>
              </a:ext>
            </a:extLst>
          </p:cNvPr>
          <p:cNvSpPr txBox="1"/>
          <p:nvPr/>
        </p:nvSpPr>
        <p:spPr>
          <a:xfrm>
            <a:off x="1827015" y="2039447"/>
            <a:ext cx="113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lamp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E7F71-AA0B-DB8B-C1D1-C78347064FA7}"/>
              </a:ext>
            </a:extLst>
          </p:cNvPr>
          <p:cNvSpPr txBox="1"/>
          <p:nvPr/>
        </p:nvSpPr>
        <p:spPr>
          <a:xfrm>
            <a:off x="5931430" y="2039447"/>
            <a:ext cx="1894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cupboard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DFAD30-BA92-7DE2-4FE2-552C1B486D96}"/>
              </a:ext>
            </a:extLst>
          </p:cNvPr>
          <p:cNvSpPr txBox="1"/>
          <p:nvPr/>
        </p:nvSpPr>
        <p:spPr>
          <a:xfrm>
            <a:off x="3161769" y="2539919"/>
            <a:ext cx="1318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fridge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A76F43-8B74-4AB8-F0B6-344D778E8037}"/>
              </a:ext>
            </a:extLst>
          </p:cNvPr>
          <p:cNvSpPr txBox="1"/>
          <p:nvPr/>
        </p:nvSpPr>
        <p:spPr>
          <a:xfrm>
            <a:off x="3153532" y="2032191"/>
            <a:ext cx="1132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toilet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CA41D8-15E1-8A50-66B8-EB9072D0ECB6}"/>
              </a:ext>
            </a:extLst>
          </p:cNvPr>
          <p:cNvSpPr txBox="1"/>
          <p:nvPr/>
        </p:nvSpPr>
        <p:spPr>
          <a:xfrm>
            <a:off x="1863059" y="2543540"/>
            <a:ext cx="829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sink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F72C5-F5D4-DC7A-0A7E-5089DBE1F19A}"/>
              </a:ext>
            </a:extLst>
          </p:cNvPr>
          <p:cNvSpPr txBox="1"/>
          <p:nvPr/>
        </p:nvSpPr>
        <p:spPr>
          <a:xfrm>
            <a:off x="5969145" y="2539919"/>
            <a:ext cx="1330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sofa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4862E1-EDFE-9479-7223-2054FCA6B116}"/>
              </a:ext>
            </a:extLst>
          </p:cNvPr>
          <p:cNvSpPr txBox="1"/>
          <p:nvPr/>
        </p:nvSpPr>
        <p:spPr>
          <a:xfrm>
            <a:off x="4452167" y="2032845"/>
            <a:ext cx="1284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picture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E0DD43-DBD8-5BFB-EE49-5527D31A4F45}"/>
              </a:ext>
            </a:extLst>
          </p:cNvPr>
          <p:cNvSpPr txBox="1"/>
          <p:nvPr/>
        </p:nvSpPr>
        <p:spPr>
          <a:xfrm>
            <a:off x="4445636" y="2539919"/>
            <a:ext cx="1563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shower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9DC280-3223-F090-B04E-02D5E9766890}"/>
              </a:ext>
            </a:extLst>
          </p:cNvPr>
          <p:cNvSpPr txBox="1"/>
          <p:nvPr/>
        </p:nvSpPr>
        <p:spPr>
          <a:xfrm>
            <a:off x="7825536" y="2026554"/>
            <a:ext cx="207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dishwasher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AB4C0988-4DF4-693D-7755-B50C0C624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07602"/>
              </p:ext>
            </p:extLst>
          </p:nvPr>
        </p:nvGraphicFramePr>
        <p:xfrm>
          <a:off x="989673" y="3448784"/>
          <a:ext cx="9852565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 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7F00CCF-67C9-DB54-B480-B2BA1F539B9B}"/>
              </a:ext>
            </a:extLst>
          </p:cNvPr>
          <p:cNvSpPr txBox="1"/>
          <p:nvPr/>
        </p:nvSpPr>
        <p:spPr>
          <a:xfrm>
            <a:off x="1242632" y="4082641"/>
            <a:ext cx="164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102C3F-3734-8A09-2BEA-A0D4ED967936}"/>
              </a:ext>
            </a:extLst>
          </p:cNvPr>
          <p:cNvSpPr txBox="1"/>
          <p:nvPr/>
        </p:nvSpPr>
        <p:spPr>
          <a:xfrm>
            <a:off x="3438795" y="4048254"/>
            <a:ext cx="1283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9A6349-69D4-ABB1-D0CA-ABB2E21BEC82}"/>
              </a:ext>
            </a:extLst>
          </p:cNvPr>
          <p:cNvSpPr txBox="1"/>
          <p:nvPr/>
        </p:nvSpPr>
        <p:spPr>
          <a:xfrm>
            <a:off x="3086420" y="4577910"/>
            <a:ext cx="179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1ADCD1-5EA4-CA1B-2A8E-E11140E00598}"/>
              </a:ext>
            </a:extLst>
          </p:cNvPr>
          <p:cNvSpPr txBox="1"/>
          <p:nvPr/>
        </p:nvSpPr>
        <p:spPr>
          <a:xfrm>
            <a:off x="2915368" y="5089897"/>
            <a:ext cx="220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F43B32-D1BD-874E-623B-002509D9D775}"/>
              </a:ext>
            </a:extLst>
          </p:cNvPr>
          <p:cNvSpPr txBox="1"/>
          <p:nvPr/>
        </p:nvSpPr>
        <p:spPr>
          <a:xfrm>
            <a:off x="3470305" y="5649345"/>
            <a:ext cx="93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A299E8-20BC-7C29-9D8F-836B96159AB5}"/>
              </a:ext>
            </a:extLst>
          </p:cNvPr>
          <p:cNvSpPr txBox="1"/>
          <p:nvPr/>
        </p:nvSpPr>
        <p:spPr>
          <a:xfrm>
            <a:off x="5213563" y="4048331"/>
            <a:ext cx="126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305F5B-B489-F8F6-71AE-0BDB08544CFB}"/>
              </a:ext>
            </a:extLst>
          </p:cNvPr>
          <p:cNvSpPr txBox="1"/>
          <p:nvPr/>
        </p:nvSpPr>
        <p:spPr>
          <a:xfrm>
            <a:off x="5093209" y="4577910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295774-F777-240F-9E80-7AF4AA31F573}"/>
              </a:ext>
            </a:extLst>
          </p:cNvPr>
          <p:cNvSpPr txBox="1"/>
          <p:nvPr/>
        </p:nvSpPr>
        <p:spPr>
          <a:xfrm>
            <a:off x="5000925" y="5131575"/>
            <a:ext cx="1668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101B8E-E164-5CFA-13DD-4BA8FB6F162C}"/>
              </a:ext>
            </a:extLst>
          </p:cNvPr>
          <p:cNvSpPr txBox="1"/>
          <p:nvPr/>
        </p:nvSpPr>
        <p:spPr>
          <a:xfrm>
            <a:off x="7279668" y="4576803"/>
            <a:ext cx="105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804795-EC72-39E7-73C9-1C988E9549CC}"/>
              </a:ext>
            </a:extLst>
          </p:cNvPr>
          <p:cNvSpPr txBox="1"/>
          <p:nvPr/>
        </p:nvSpPr>
        <p:spPr>
          <a:xfrm>
            <a:off x="7109115" y="4051889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A9488-BDF0-14EF-9339-D8014D134E5C}"/>
              </a:ext>
            </a:extLst>
          </p:cNvPr>
          <p:cNvSpPr txBox="1"/>
          <p:nvPr/>
        </p:nvSpPr>
        <p:spPr>
          <a:xfrm>
            <a:off x="7240715" y="508989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BC893C-D6BD-0170-6845-3F7E05A5C79F}"/>
              </a:ext>
            </a:extLst>
          </p:cNvPr>
          <p:cNvSpPr txBox="1"/>
          <p:nvPr/>
        </p:nvSpPr>
        <p:spPr>
          <a:xfrm>
            <a:off x="8877437" y="4037142"/>
            <a:ext cx="1824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60FA6D-9262-463C-A9CE-A61BC3D5B58E}"/>
              </a:ext>
            </a:extLst>
          </p:cNvPr>
          <p:cNvSpPr txBox="1"/>
          <p:nvPr/>
        </p:nvSpPr>
        <p:spPr>
          <a:xfrm>
            <a:off x="8936527" y="4546800"/>
            <a:ext cx="169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0F3642-F5EB-AC3F-386E-59CDC1CEA9A2}"/>
              </a:ext>
            </a:extLst>
          </p:cNvPr>
          <p:cNvSpPr txBox="1"/>
          <p:nvPr/>
        </p:nvSpPr>
        <p:spPr>
          <a:xfrm>
            <a:off x="9131896" y="5089897"/>
            <a:ext cx="150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B083C4B9-0808-E3A6-F8E2-71F5F639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166254" y="1951345"/>
            <a:ext cx="3503003" cy="3446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DF626-FB8C-434F-B7D5-141742E2AE19}"/>
              </a:ext>
            </a:extLst>
          </p:cNvPr>
          <p:cNvSpPr/>
          <p:nvPr/>
        </p:nvSpPr>
        <p:spPr>
          <a:xfrm>
            <a:off x="3283075" y="2330562"/>
            <a:ext cx="8756106" cy="2896368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3353790" y="2197038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 pairs.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One student thinks of a room in his/her house; the other asks questions to guess the room.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A0D45A-E2F9-1378-4FAC-A27BC96D3B17}"/>
              </a:ext>
            </a:extLst>
          </p:cNvPr>
          <p:cNvSpPr/>
          <p:nvPr/>
        </p:nvSpPr>
        <p:spPr>
          <a:xfrm>
            <a:off x="4516916" y="2478795"/>
            <a:ext cx="6632154" cy="3062689"/>
          </a:xfrm>
          <a:prstGeom prst="roundRect">
            <a:avLst/>
          </a:prstGeom>
          <a:solidFill>
            <a:srgbClr val="62C8CE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4889464" y="1490223"/>
            <a:ext cx="65072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Example: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What’s in your 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A lamp and a chest of drawers.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Is it a bedroom?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Yes.</a:t>
            </a:r>
          </a:p>
        </p:txBody>
      </p:sp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E676CB81-D08E-CD2E-9EC5-8BDBB1FD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094678"/>
            <a:ext cx="3870542" cy="3446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404745"/>
            <a:ext cx="8363751" cy="1937715"/>
            <a:chOff x="2658039" y="2681456"/>
            <a:chExt cx="3883321" cy="7901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57865"/>
              <a:ext cx="3883321" cy="31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0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2593571" y="2335875"/>
            <a:ext cx="6907876" cy="3690851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48AE4-E441-7FC4-C715-76E1AEA44FE9}"/>
              </a:ext>
            </a:extLst>
          </p:cNvPr>
          <p:cNvSpPr txBox="1"/>
          <p:nvPr/>
        </p:nvSpPr>
        <p:spPr>
          <a:xfrm>
            <a:off x="3509421" y="2538447"/>
            <a:ext cx="16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2AC1A-F14D-F75A-B330-CAB1635C2FDF}"/>
              </a:ext>
            </a:extLst>
          </p:cNvPr>
          <p:cNvSpPr txBox="1"/>
          <p:nvPr/>
        </p:nvSpPr>
        <p:spPr>
          <a:xfrm>
            <a:off x="3509421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D85DF-67C0-BE1B-AD7B-32099D08A04B}"/>
              </a:ext>
            </a:extLst>
          </p:cNvPr>
          <p:cNvSpPr txBox="1"/>
          <p:nvPr/>
        </p:nvSpPr>
        <p:spPr>
          <a:xfrm>
            <a:off x="3507583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FBD0C-06C0-97C0-4385-59745A2EFEDA}"/>
              </a:ext>
            </a:extLst>
          </p:cNvPr>
          <p:cNvSpPr txBox="1"/>
          <p:nvPr/>
        </p:nvSpPr>
        <p:spPr>
          <a:xfrm>
            <a:off x="3507583" y="4843002"/>
            <a:ext cx="199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toilets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BB7BF-3AF0-2CB6-8E53-14BD9161E013}"/>
              </a:ext>
            </a:extLst>
          </p:cNvPr>
          <p:cNvSpPr txBox="1"/>
          <p:nvPr/>
        </p:nvSpPr>
        <p:spPr>
          <a:xfrm>
            <a:off x="6386665" y="2538447"/>
            <a:ext cx="289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cupboards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70D52-D35E-3846-8D1D-C6B4AC022924}"/>
              </a:ext>
            </a:extLst>
          </p:cNvPr>
          <p:cNvSpPr txBox="1"/>
          <p:nvPr/>
        </p:nvSpPr>
        <p:spPr>
          <a:xfrm>
            <a:off x="6386665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sofas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0E1872-F487-504A-1405-E387FF31A1D0}"/>
              </a:ext>
            </a:extLst>
          </p:cNvPr>
          <p:cNvSpPr txBox="1"/>
          <p:nvPr/>
        </p:nvSpPr>
        <p:spPr>
          <a:xfrm>
            <a:off x="6386665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kitchens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0DAE0-60C9-91AE-298E-E536B37CF550}"/>
              </a:ext>
            </a:extLst>
          </p:cNvPr>
          <p:cNvSpPr txBox="1"/>
          <p:nvPr/>
        </p:nvSpPr>
        <p:spPr>
          <a:xfrm>
            <a:off x="6386665" y="4843002"/>
            <a:ext cx="190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rooms</a:t>
            </a: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683" y="1261592"/>
            <a:ext cx="688237" cy="6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07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08845" y="1177030"/>
            <a:ext cx="47895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Final sounds /s/ and /z/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917501" y="2027731"/>
            <a:ext cx="10547498" cy="4284725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–s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/s/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voiceless sounds 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/t/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/p/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/k/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/f/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/θ/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cats, lets, stops,…</a:t>
            </a:r>
          </a:p>
          <a:p>
            <a:endParaRPr lang="en-US" sz="3200" i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–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/z/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voiced sounds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/b/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/d/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/g/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/n/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/m/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/l/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etc.) and any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vowel sounds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plays, televisions, pens,…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63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2998" y="1731542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8" name="Picture 17" descr="A house with a red roof&#10;&#10;Description automatically generated">
            <a:extLst>
              <a:ext uri="{FF2B5EF4-FFF2-40B4-BE49-F238E27FC236}">
                <a16:creationId xmlns:a16="http://schemas.microsoft.com/office/drawing/2014/main" id="{3724F941-272E-8696-8BC5-EC96EBF81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24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488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write these words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717" y="1207980"/>
            <a:ext cx="688237" cy="6882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562CF-AC7A-4041-882D-193F8D1B8FA6}"/>
              </a:ext>
            </a:extLst>
          </p:cNvPr>
          <p:cNvSpPr/>
          <p:nvPr/>
        </p:nvSpPr>
        <p:spPr>
          <a:xfrm>
            <a:off x="1861075" y="1978725"/>
            <a:ext cx="8137071" cy="928772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64605"/>
              </p:ext>
            </p:extLst>
          </p:nvPr>
        </p:nvGraphicFramePr>
        <p:xfrm>
          <a:off x="1913860" y="3232958"/>
          <a:ext cx="8128000" cy="246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6479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812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B903393-2F80-5DD9-E4CA-A95091EB4C1D}"/>
              </a:ext>
            </a:extLst>
          </p:cNvPr>
          <p:cNvSpPr txBox="1"/>
          <p:nvPr/>
        </p:nvSpPr>
        <p:spPr>
          <a:xfrm>
            <a:off x="2042229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529F1-B27E-B567-7810-9C93FB6558B6}"/>
              </a:ext>
            </a:extLst>
          </p:cNvPr>
          <p:cNvSpPr txBox="1"/>
          <p:nvPr/>
        </p:nvSpPr>
        <p:spPr>
          <a:xfrm>
            <a:off x="3998243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47F52-A06F-7A24-F152-2807274BEF07}"/>
              </a:ext>
            </a:extLst>
          </p:cNvPr>
          <p:cNvSpPr txBox="1"/>
          <p:nvPr/>
        </p:nvSpPr>
        <p:spPr>
          <a:xfrm>
            <a:off x="6204709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4DC5F-076C-0860-9DF5-9A9942B38D22}"/>
              </a:ext>
            </a:extLst>
          </p:cNvPr>
          <p:cNvSpPr txBox="1"/>
          <p:nvPr/>
        </p:nvSpPr>
        <p:spPr>
          <a:xfrm>
            <a:off x="8357000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toilets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7E327-A32B-B8A6-F808-7D96A7A4AAFF}"/>
              </a:ext>
            </a:extLst>
          </p:cNvPr>
          <p:cNvSpPr txBox="1"/>
          <p:nvPr/>
        </p:nvSpPr>
        <p:spPr>
          <a:xfrm>
            <a:off x="1826202" y="2399360"/>
            <a:ext cx="217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cupboards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3A4C5-EB1E-6A0F-2AF4-61AEE823583C}"/>
              </a:ext>
            </a:extLst>
          </p:cNvPr>
          <p:cNvSpPr txBox="1"/>
          <p:nvPr/>
        </p:nvSpPr>
        <p:spPr>
          <a:xfrm>
            <a:off x="3980330" y="2391527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sofas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CADB-AA98-ED86-4FDC-EBF2AB88BF18}"/>
              </a:ext>
            </a:extLst>
          </p:cNvPr>
          <p:cNvSpPr txBox="1"/>
          <p:nvPr/>
        </p:nvSpPr>
        <p:spPr>
          <a:xfrm>
            <a:off x="5883584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kitchens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1E8D7-2A43-0C7F-6C7F-C831A254594F}"/>
              </a:ext>
            </a:extLst>
          </p:cNvPr>
          <p:cNvSpPr txBox="1"/>
          <p:nvPr/>
        </p:nvSpPr>
        <p:spPr>
          <a:xfrm>
            <a:off x="8399532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rooms</a:t>
            </a:r>
          </a:p>
        </p:txBody>
      </p:sp>
    </p:spTree>
    <p:extLst>
      <p:ext uri="{BB962C8B-B14F-4D97-AF65-F5344CB8AC3E}">
        <p14:creationId xmlns:p14="http://schemas.microsoft.com/office/powerpoint/2010/main" val="33967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046 L 0.01979 0.3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481 L 0.00391 0.3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30169 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388 0.45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3375 0.2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33242 0.2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1419 0.378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02292 0.37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white and black speech bubble&#10;&#10;Description automatically generated">
            <a:extLst>
              <a:ext uri="{FF2B5EF4-FFF2-40B4-BE49-F238E27FC236}">
                <a16:creationId xmlns:a16="http://schemas.microsoft.com/office/drawing/2014/main" id="{F8E0FD74-25BD-37BF-42A8-7261F256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8" y="1730882"/>
            <a:ext cx="3387979" cy="28679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19276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conversation. Underline the final –s in the words and put them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951"/>
              </p:ext>
            </p:extLst>
          </p:nvPr>
        </p:nvGraphicFramePr>
        <p:xfrm>
          <a:off x="7644366" y="4525817"/>
          <a:ext cx="4472704" cy="215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52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2236352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56227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572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CAEC4EA-CD0D-1223-FB00-4772FA21E440}"/>
              </a:ext>
            </a:extLst>
          </p:cNvPr>
          <p:cNvSpPr/>
          <p:nvPr/>
        </p:nvSpPr>
        <p:spPr>
          <a:xfrm>
            <a:off x="213587" y="2109865"/>
            <a:ext cx="7314263" cy="4553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Mum, are you home?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Yes, honey. I’m in the kitchen. I’ve bought these new bowls and chopsticks.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They’re beautiful, Mum. Where did you buy them?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In the department store near our house. They have a lot of things for homes.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Don’t forget we need two lamps for my bedroom, Mum.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Let’s go there this weekend.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9E232-0440-B25E-87D4-7DE2B9B7DA54}"/>
              </a:ext>
            </a:extLst>
          </p:cNvPr>
          <p:cNvSpPr txBox="1"/>
          <p:nvPr/>
        </p:nvSpPr>
        <p:spPr>
          <a:xfrm>
            <a:off x="833985" y="3173129"/>
            <a:ext cx="9480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bowls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FBF40-0FF6-B6A2-A3A8-36B89F260A82}"/>
              </a:ext>
            </a:extLst>
          </p:cNvPr>
          <p:cNvSpPr txBox="1"/>
          <p:nvPr/>
        </p:nvSpPr>
        <p:spPr>
          <a:xfrm>
            <a:off x="2219055" y="3172284"/>
            <a:ext cx="15311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chopsticks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0DDDC-9CEE-6581-7756-1760E69ABCEE}"/>
              </a:ext>
            </a:extLst>
          </p:cNvPr>
          <p:cNvSpPr txBox="1"/>
          <p:nvPr/>
        </p:nvSpPr>
        <p:spPr>
          <a:xfrm>
            <a:off x="1870777" y="4652977"/>
            <a:ext cx="9781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AF4A-1A68-8E19-A109-36DBD8C6BB14}"/>
              </a:ext>
            </a:extLst>
          </p:cNvPr>
          <p:cNvSpPr txBox="1"/>
          <p:nvPr/>
        </p:nvSpPr>
        <p:spPr>
          <a:xfrm>
            <a:off x="3171425" y="4652977"/>
            <a:ext cx="10631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74A8-850F-D1AB-F09B-6E9B4E06DFDA}"/>
              </a:ext>
            </a:extLst>
          </p:cNvPr>
          <p:cNvSpPr txBox="1"/>
          <p:nvPr/>
        </p:nvSpPr>
        <p:spPr>
          <a:xfrm>
            <a:off x="4261035" y="5158293"/>
            <a:ext cx="960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lamps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E4D0CB-689F-6C4A-783F-B832C9E3DAC4}"/>
              </a:ext>
            </a:extLst>
          </p:cNvPr>
          <p:cNvCxnSpPr>
            <a:cxnSpLocks/>
          </p:cNvCxnSpPr>
          <p:nvPr/>
        </p:nvCxnSpPr>
        <p:spPr>
          <a:xfrm>
            <a:off x="901430" y="3553838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E2F752-1847-EF11-0C50-4D1C81A140DF}"/>
              </a:ext>
            </a:extLst>
          </p:cNvPr>
          <p:cNvCxnSpPr>
            <a:cxnSpLocks/>
          </p:cNvCxnSpPr>
          <p:nvPr/>
        </p:nvCxnSpPr>
        <p:spPr>
          <a:xfrm>
            <a:off x="2339849" y="3553838"/>
            <a:ext cx="1363132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EE1739-FBD8-921B-E642-219E70D25BD1}"/>
              </a:ext>
            </a:extLst>
          </p:cNvPr>
          <p:cNvCxnSpPr>
            <a:cxnSpLocks/>
          </p:cNvCxnSpPr>
          <p:nvPr/>
        </p:nvCxnSpPr>
        <p:spPr>
          <a:xfrm>
            <a:off x="1957776" y="5042170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7A87CB-257B-C8B3-C29B-FE5D19A493E4}"/>
              </a:ext>
            </a:extLst>
          </p:cNvPr>
          <p:cNvCxnSpPr>
            <a:cxnSpLocks/>
          </p:cNvCxnSpPr>
          <p:nvPr/>
        </p:nvCxnSpPr>
        <p:spPr>
          <a:xfrm>
            <a:off x="3228129" y="5042170"/>
            <a:ext cx="928824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0139B0-8A20-BC25-1147-37A7D7081932}"/>
              </a:ext>
            </a:extLst>
          </p:cNvPr>
          <p:cNvCxnSpPr>
            <a:cxnSpLocks/>
          </p:cNvCxnSpPr>
          <p:nvPr/>
        </p:nvCxnSpPr>
        <p:spPr>
          <a:xfrm>
            <a:off x="4339250" y="5541523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1_12">
            <a:hlinkClick r:id="" action="ppaction://media"/>
            <a:extLst>
              <a:ext uri="{FF2B5EF4-FFF2-40B4-BE49-F238E27FC236}">
                <a16:creationId xmlns:a16="http://schemas.microsoft.com/office/drawing/2014/main" id="{C76E873D-F6E8-35ED-0426-63199D86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598" y="1589061"/>
            <a:ext cx="634746" cy="634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C15A91-55C9-807D-0954-2AE65EC44F61}"/>
              </a:ext>
            </a:extLst>
          </p:cNvPr>
          <p:cNvSpPr txBox="1"/>
          <p:nvPr/>
        </p:nvSpPr>
        <p:spPr>
          <a:xfrm>
            <a:off x="8699617" y="22286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Now </a:t>
            </a:r>
            <a:r>
              <a:rPr lang="en-US" sz="2400" b="1" i="1" dirty="0" err="1">
                <a:solidFill>
                  <a:srgbClr val="002060"/>
                </a:solidFill>
              </a:rPr>
              <a:t>practise</a:t>
            </a:r>
            <a:r>
              <a:rPr lang="en-US" sz="2400" b="1" i="1" dirty="0">
                <a:solidFill>
                  <a:srgbClr val="002060"/>
                </a:solidFill>
              </a:rPr>
              <a:t>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9075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79011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5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62 L 0.47383 0.28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141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70299 0.139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6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9375 0.2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44444E-6 L 0.32969 0.069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4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99762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vocabulary and structures to talk about rooms and furniture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pieces in the house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pronounce and recognize the sounds /s/ and /z/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691" y="1898120"/>
            <a:ext cx="861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600" smtClean="0"/>
              <a:t>- Find </a:t>
            </a:r>
            <a:r>
              <a:rPr lang="en-SG" sz="3600" dirty="0"/>
              <a:t>5 more words with the sound /s/ and 5 more words with the sound /z/. Write them down </a:t>
            </a:r>
            <a:r>
              <a:rPr lang="en-SG" sz="3600"/>
              <a:t>and </a:t>
            </a:r>
            <a:r>
              <a:rPr lang="en-SG" sz="3600" smtClean="0"/>
              <a:t>practise </a:t>
            </a:r>
            <a:r>
              <a:rPr lang="en-SG" sz="3600" dirty="0"/>
              <a:t>pronouncing the words.</a:t>
            </a:r>
          </a:p>
          <a:p>
            <a:pPr algn="just">
              <a:lnSpc>
                <a:spcPct val="150000"/>
              </a:lnSpc>
            </a:pPr>
            <a:r>
              <a:rPr lang="en-SG" sz="3600" smtClean="0"/>
              <a:t>- Prepare </a:t>
            </a:r>
            <a:r>
              <a:rPr lang="en-SG" sz="3600" dirty="0"/>
              <a:t>for the next lesson: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14" y="3529012"/>
            <a:ext cx="3246305" cy="32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464729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6585" y="37978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4551" y="1116701"/>
            <a:ext cx="5756534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Jumbled words and </a:t>
            </a:r>
            <a:r>
              <a:rPr lang="en-GB">
                <a:solidFill>
                  <a:schemeClr val="tx1"/>
                </a:solidFill>
              </a:rPr>
              <a:t>matching </a:t>
            </a:r>
            <a:r>
              <a:rPr lang="en-GB" smtClean="0">
                <a:solidFill>
                  <a:schemeClr val="tx1"/>
                </a:solidFill>
              </a:rPr>
              <a:t>(Task </a:t>
            </a:r>
            <a:r>
              <a:rPr lang="en-GB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5973" y="1993777"/>
            <a:ext cx="5755112" cy="121524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Vocabulary: </a:t>
            </a:r>
            <a:r>
              <a:rPr lang="en-US">
                <a:solidFill>
                  <a:schemeClr val="tx1"/>
                </a:solidFill>
              </a:rPr>
              <a:t>Rooms and furniture</a:t>
            </a:r>
            <a:endParaRPr lang="en-US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things in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answer questions to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room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659" y="3548791"/>
            <a:ext cx="5743692" cy="13497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Pronunciation: Final sounds /s/ &amp; /z</a:t>
            </a:r>
            <a:r>
              <a:rPr lang="en-US" smtClean="0">
                <a:solidFill>
                  <a:schemeClr val="tx1"/>
                </a:solidFill>
              </a:rPr>
              <a:t>/</a:t>
            </a:r>
            <a:endParaRPr lang="en-GB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Listen and repeat the words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to the conversation. Underline the final s in the words and put them into the correct column.  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10555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1621" y="2773532"/>
            <a:ext cx="1150304" cy="10243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46657" y="4098622"/>
            <a:ext cx="1103225" cy="123346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925" y="5332088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0285" y="522873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44340" y="2369710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independently. 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Rearrange letters to find out the correct word.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Match the words with the pictures.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821594" y="1579160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Jumbled words and matching</a:t>
            </a:r>
          </a:p>
        </p:txBody>
      </p:sp>
      <p:pic>
        <p:nvPicPr>
          <p:cNvPr id="7" name="Picture 6" descr="A close-up of several colorful squares&#10;&#10;Description automatically generated">
            <a:extLst>
              <a:ext uri="{FF2B5EF4-FFF2-40B4-BE49-F238E27FC236}">
                <a16:creationId xmlns:a16="http://schemas.microsoft.com/office/drawing/2014/main" id="{1851DABC-91CC-AD92-54DA-0FC4591C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30" y="4688234"/>
            <a:ext cx="4744290" cy="21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602927" y="1346447"/>
            <a:ext cx="442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Jumbled words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424360C-0A61-99D6-6FDF-F79904C53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16047"/>
              </p:ext>
            </p:extLst>
          </p:nvPr>
        </p:nvGraphicFramePr>
        <p:xfrm>
          <a:off x="1229224" y="2512152"/>
          <a:ext cx="8709535" cy="381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59168">
                  <a:extLst>
                    <a:ext uri="{9D8B030D-6E8A-4147-A177-3AD203B41FA5}">
                      <a16:colId xmlns:a16="http://schemas.microsoft.com/office/drawing/2014/main" val="2120364366"/>
                    </a:ext>
                  </a:extLst>
                </a:gridCol>
                <a:gridCol w="843103">
                  <a:extLst>
                    <a:ext uri="{9D8B030D-6E8A-4147-A177-3AD203B41FA5}">
                      <a16:colId xmlns:a16="http://schemas.microsoft.com/office/drawing/2014/main" val="3285073756"/>
                    </a:ext>
                  </a:extLst>
                </a:gridCol>
                <a:gridCol w="3707264">
                  <a:extLst>
                    <a:ext uri="{9D8B030D-6E8A-4147-A177-3AD203B41FA5}">
                      <a16:colId xmlns:a16="http://schemas.microsoft.com/office/drawing/2014/main" val="53397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tchekin</a:t>
                      </a:r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2.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thraobom</a:t>
                      </a:r>
                      <a:endParaRPr lang="en-US" sz="4400" dirty="0"/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7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3.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rodeomb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0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lngivi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moro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3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lahl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2003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0A0DC3-74CC-88D0-A33E-45F80F55C653}"/>
              </a:ext>
            </a:extLst>
          </p:cNvPr>
          <p:cNvSpPr txBox="1"/>
          <p:nvPr/>
        </p:nvSpPr>
        <p:spPr>
          <a:xfrm>
            <a:off x="6421268" y="2491343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kitchen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40D05-66A1-8132-949C-9283820F8378}"/>
              </a:ext>
            </a:extLst>
          </p:cNvPr>
          <p:cNvSpPr txBox="1"/>
          <p:nvPr/>
        </p:nvSpPr>
        <p:spPr>
          <a:xfrm>
            <a:off x="6421268" y="3281452"/>
            <a:ext cx="314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bathroom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BC6AA-A3C3-55C9-447F-1A274E205CEF}"/>
              </a:ext>
            </a:extLst>
          </p:cNvPr>
          <p:cNvSpPr txBox="1"/>
          <p:nvPr/>
        </p:nvSpPr>
        <p:spPr>
          <a:xfrm>
            <a:off x="6421268" y="4032361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EB6CB-9171-251F-DB47-BEEA62B5B127}"/>
              </a:ext>
            </a:extLst>
          </p:cNvPr>
          <p:cNvSpPr txBox="1"/>
          <p:nvPr/>
        </p:nvSpPr>
        <p:spPr>
          <a:xfrm>
            <a:off x="6425242" y="4801802"/>
            <a:ext cx="324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6887-F9A1-B675-80F7-AD13EBD5A019}"/>
              </a:ext>
            </a:extLst>
          </p:cNvPr>
          <p:cNvSpPr txBox="1"/>
          <p:nvPr/>
        </p:nvSpPr>
        <p:spPr>
          <a:xfrm>
            <a:off x="6421268" y="5550434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hall</a:t>
            </a:r>
          </a:p>
        </p:txBody>
      </p:sp>
      <p:pic>
        <p:nvPicPr>
          <p:cNvPr id="10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9E463613-0172-9E58-8B08-A01FECA5B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74" t="24305" r="27562" b="25956"/>
          <a:stretch/>
        </p:blipFill>
        <p:spPr>
          <a:xfrm>
            <a:off x="10052384" y="1075689"/>
            <a:ext cx="1969436" cy="1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268716" y="947265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Matching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AFD23BD-B3AA-C0B9-3C73-DF965D9B3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58" y="969083"/>
            <a:ext cx="5856414" cy="54737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28F0C7-CA7D-D066-0A98-9E58635BD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5814584" y="5568758"/>
            <a:ext cx="1742394" cy="17517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D5991-0946-EC1A-B067-FE32454FF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50" y="5001364"/>
            <a:ext cx="1947173" cy="17556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281806-1152-C1D0-CE96-1F96732A9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15" y="2796170"/>
            <a:ext cx="2060728" cy="17556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6CBA3A-3A8B-2A75-ACEA-CDBDEC9EB9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1" y="4588183"/>
            <a:ext cx="2417999" cy="175564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419DF-FC74-73CA-2584-A3D83BD991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93" y="2796170"/>
            <a:ext cx="2418503" cy="1755648"/>
          </a:xfrm>
          <a:prstGeom prst="rect">
            <a:avLst/>
          </a:prstGeom>
        </p:spPr>
      </p:pic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85524509-6337-6F2C-DDB4-0FF47D0239B9}"/>
              </a:ext>
            </a:extLst>
          </p:cNvPr>
          <p:cNvSpPr/>
          <p:nvPr/>
        </p:nvSpPr>
        <p:spPr>
          <a:xfrm>
            <a:off x="7719932" y="441049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6FADC-CD4B-F448-36DB-4948621294ED}"/>
              </a:ext>
            </a:extLst>
          </p:cNvPr>
          <p:cNvSpPr txBox="1"/>
          <p:nvPr/>
        </p:nvSpPr>
        <p:spPr>
          <a:xfrm>
            <a:off x="8178253" y="62864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5C4CE-3447-589A-B787-B6457E00CC92}"/>
              </a:ext>
            </a:extLst>
          </p:cNvPr>
          <p:cNvSpPr txBox="1"/>
          <p:nvPr/>
        </p:nvSpPr>
        <p:spPr>
          <a:xfrm>
            <a:off x="8040386" y="1025726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4A0933-6B2C-C321-3FEB-F4C91CE2834B}"/>
              </a:ext>
            </a:extLst>
          </p:cNvPr>
          <p:cNvSpPr txBox="1"/>
          <p:nvPr/>
        </p:nvSpPr>
        <p:spPr>
          <a:xfrm>
            <a:off x="8652191" y="1449067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B2CE35-C19A-57AE-BA86-D1E84D387418}"/>
              </a:ext>
            </a:extLst>
          </p:cNvPr>
          <p:cNvSpPr txBox="1"/>
          <p:nvPr/>
        </p:nvSpPr>
        <p:spPr>
          <a:xfrm>
            <a:off x="9361797" y="62864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0AA4B2-F519-C763-E932-B77E84AFA77B}"/>
              </a:ext>
            </a:extLst>
          </p:cNvPr>
          <p:cNvSpPr txBox="1"/>
          <p:nvPr/>
        </p:nvSpPr>
        <p:spPr>
          <a:xfrm>
            <a:off x="9344202" y="1009903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E77CA-EC88-17A7-61AD-000F9C4B91D5}"/>
              </a:ext>
            </a:extLst>
          </p:cNvPr>
          <p:cNvSpPr txBox="1"/>
          <p:nvPr/>
        </p:nvSpPr>
        <p:spPr>
          <a:xfrm>
            <a:off x="6141836" y="6099305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D360AE-9995-2236-0D99-6873E3275D0D}"/>
              </a:ext>
            </a:extLst>
          </p:cNvPr>
          <p:cNvSpPr txBox="1"/>
          <p:nvPr/>
        </p:nvSpPr>
        <p:spPr>
          <a:xfrm>
            <a:off x="6495622" y="610634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7E7095-B8C9-0F8C-D860-D2AF00385D24}"/>
              </a:ext>
            </a:extLst>
          </p:cNvPr>
          <p:cNvSpPr txBox="1"/>
          <p:nvPr/>
        </p:nvSpPr>
        <p:spPr>
          <a:xfrm>
            <a:off x="2013928" y="519881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793A04-1FB0-A4BD-0E26-C67CFDC6DF16}"/>
              </a:ext>
            </a:extLst>
          </p:cNvPr>
          <p:cNvCxnSpPr/>
          <p:nvPr/>
        </p:nvCxnSpPr>
        <p:spPr>
          <a:xfrm>
            <a:off x="2420782" y="558015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A3B5864-5D58-D4B6-2563-C77A126E9E82}"/>
              </a:ext>
            </a:extLst>
          </p:cNvPr>
          <p:cNvSpPr txBox="1"/>
          <p:nvPr/>
        </p:nvSpPr>
        <p:spPr>
          <a:xfrm>
            <a:off x="1931947" y="344316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9635B9-A3B1-F64A-135D-3F9950CEC4F1}"/>
              </a:ext>
            </a:extLst>
          </p:cNvPr>
          <p:cNvCxnSpPr/>
          <p:nvPr/>
        </p:nvCxnSpPr>
        <p:spPr>
          <a:xfrm>
            <a:off x="2338801" y="3795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0FEE5C0-6B05-D921-C058-F3910615B5CB}"/>
              </a:ext>
            </a:extLst>
          </p:cNvPr>
          <p:cNvSpPr txBox="1"/>
          <p:nvPr/>
        </p:nvSpPr>
        <p:spPr>
          <a:xfrm>
            <a:off x="8320325" y="3353681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0674CA-1B23-E679-1CDC-F89D6B634EA2}"/>
              </a:ext>
            </a:extLst>
          </p:cNvPr>
          <p:cNvCxnSpPr/>
          <p:nvPr/>
        </p:nvCxnSpPr>
        <p:spPr>
          <a:xfrm>
            <a:off x="8727179" y="37142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56D7FD2-A504-5BDC-41CD-80561B0F895D}"/>
              </a:ext>
            </a:extLst>
          </p:cNvPr>
          <p:cNvSpPr txBox="1"/>
          <p:nvPr/>
        </p:nvSpPr>
        <p:spPr>
          <a:xfrm>
            <a:off x="8151500" y="548119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CF187C-52E1-57E2-AACA-EF245F2DAA9C}"/>
              </a:ext>
            </a:extLst>
          </p:cNvPr>
          <p:cNvCxnSpPr/>
          <p:nvPr/>
        </p:nvCxnSpPr>
        <p:spPr>
          <a:xfrm>
            <a:off x="8558354" y="58313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D1ED377-E007-53C7-241A-61D665AC2377}"/>
              </a:ext>
            </a:extLst>
          </p:cNvPr>
          <p:cNvSpPr txBox="1"/>
          <p:nvPr/>
        </p:nvSpPr>
        <p:spPr>
          <a:xfrm>
            <a:off x="8178253" y="623006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49A9AF-B76D-6250-A58D-056FF18CE2A1}"/>
              </a:ext>
            </a:extLst>
          </p:cNvPr>
          <p:cNvSpPr txBox="1"/>
          <p:nvPr/>
        </p:nvSpPr>
        <p:spPr>
          <a:xfrm>
            <a:off x="8040386" y="10200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C7B95-2A13-9B11-21E0-49BB0E33FFFA}"/>
              </a:ext>
            </a:extLst>
          </p:cNvPr>
          <p:cNvSpPr txBox="1"/>
          <p:nvPr/>
        </p:nvSpPr>
        <p:spPr>
          <a:xfrm>
            <a:off x="8652191" y="1443424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F5DFE2-8252-1FD2-775E-2781C8DE7067}"/>
              </a:ext>
            </a:extLst>
          </p:cNvPr>
          <p:cNvSpPr txBox="1"/>
          <p:nvPr/>
        </p:nvSpPr>
        <p:spPr>
          <a:xfrm>
            <a:off x="9361797" y="6230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CB01B8-4AF6-64A6-A0FC-B2503ED1274D}"/>
              </a:ext>
            </a:extLst>
          </p:cNvPr>
          <p:cNvSpPr txBox="1"/>
          <p:nvPr/>
        </p:nvSpPr>
        <p:spPr>
          <a:xfrm>
            <a:off x="9344202" y="1004260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BE213E-5E69-0C89-03F8-550DCC64DEC5}"/>
              </a:ext>
            </a:extLst>
          </p:cNvPr>
          <p:cNvSpPr txBox="1"/>
          <p:nvPr/>
        </p:nvSpPr>
        <p:spPr>
          <a:xfrm>
            <a:off x="8641356" y="3351592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6DE549-A558-2FFA-53C6-956682B061D6}"/>
              </a:ext>
            </a:extLst>
          </p:cNvPr>
          <p:cNvSpPr txBox="1"/>
          <p:nvPr/>
        </p:nvSpPr>
        <p:spPr>
          <a:xfrm>
            <a:off x="8476187" y="5481193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8DD6CF-9B71-C8A9-51C9-BB59F8549ECD}"/>
              </a:ext>
            </a:extLst>
          </p:cNvPr>
          <p:cNvSpPr txBox="1"/>
          <p:nvPr/>
        </p:nvSpPr>
        <p:spPr>
          <a:xfrm>
            <a:off x="2289880" y="5187712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8545E6-7729-DD07-D3D8-275BA6C9F147}"/>
              </a:ext>
            </a:extLst>
          </p:cNvPr>
          <p:cNvSpPr txBox="1"/>
          <p:nvPr/>
        </p:nvSpPr>
        <p:spPr>
          <a:xfrm>
            <a:off x="2206249" y="3432064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487271A-6EA7-0354-0D1F-9B256627D653}"/>
              </a:ext>
            </a:extLst>
          </p:cNvPr>
          <p:cNvCxnSpPr/>
          <p:nvPr/>
        </p:nvCxnSpPr>
        <p:spPr>
          <a:xfrm>
            <a:off x="6495622" y="648021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hall">
            <a:hlinkClick r:id="" action="ppaction://media"/>
            <a:extLst>
              <a:ext uri="{FF2B5EF4-FFF2-40B4-BE49-F238E27FC236}">
                <a16:creationId xmlns:a16="http://schemas.microsoft.com/office/drawing/2014/main" id="{4C5CE382-1AAE-DBF2-428A-DD1546213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17438" y="6154528"/>
            <a:ext cx="406400" cy="406400"/>
          </a:xfrm>
          <a:prstGeom prst="rect">
            <a:avLst/>
          </a:prstGeom>
        </p:spPr>
      </p:pic>
      <p:pic>
        <p:nvPicPr>
          <p:cNvPr id="80" name="living room">
            <a:hlinkClick r:id="" action="ppaction://media"/>
            <a:extLst>
              <a:ext uri="{FF2B5EF4-FFF2-40B4-BE49-F238E27FC236}">
                <a16:creationId xmlns:a16="http://schemas.microsoft.com/office/drawing/2014/main" id="{8CA673F5-93AB-7F5D-85AB-56CF7153A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13735" y="5635779"/>
            <a:ext cx="406400" cy="406400"/>
          </a:xfrm>
          <a:prstGeom prst="rect">
            <a:avLst/>
          </a:prstGeom>
        </p:spPr>
      </p:pic>
      <p:pic>
        <p:nvPicPr>
          <p:cNvPr id="81" name="bedroom">
            <a:hlinkClick r:id="" action="ppaction://media"/>
            <a:extLst>
              <a:ext uri="{FF2B5EF4-FFF2-40B4-BE49-F238E27FC236}">
                <a16:creationId xmlns:a16="http://schemas.microsoft.com/office/drawing/2014/main" id="{DC46AA25-98F3-DB47-790A-D5EF71A425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6342" y="3882019"/>
            <a:ext cx="406400" cy="406400"/>
          </a:xfrm>
          <a:prstGeom prst="rect">
            <a:avLst/>
          </a:prstGeom>
        </p:spPr>
      </p:pic>
      <p:pic>
        <p:nvPicPr>
          <p:cNvPr id="82" name="bathroom">
            <a:hlinkClick r:id="" action="ppaction://media"/>
            <a:extLst>
              <a:ext uri="{FF2B5EF4-FFF2-40B4-BE49-F238E27FC236}">
                <a16:creationId xmlns:a16="http://schemas.microsoft.com/office/drawing/2014/main" id="{A04D5379-78B4-D3DB-DD8A-4952D516E0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16458" y="3779135"/>
            <a:ext cx="406400" cy="406400"/>
          </a:xfrm>
          <a:prstGeom prst="rect">
            <a:avLst/>
          </a:prstGeom>
        </p:spPr>
      </p:pic>
      <p:pic>
        <p:nvPicPr>
          <p:cNvPr id="83" name="kitchen">
            <a:hlinkClick r:id="" action="ppaction://media"/>
            <a:extLst>
              <a:ext uri="{FF2B5EF4-FFF2-40B4-BE49-F238E27FC236}">
                <a16:creationId xmlns:a16="http://schemas.microsoft.com/office/drawing/2014/main" id="{16CF14B9-3539-FBE8-1120-2633024E03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459" y="5916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4297 0.8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7994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3307 0.29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092 L -0.06107 0.3995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48 L 0.03516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60" grpId="0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5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3" y="2789965"/>
            <a:ext cx="8363751" cy="2029450"/>
            <a:chOff x="2658039" y="2635156"/>
            <a:chExt cx="3883321" cy="8275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801948" y="26351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23872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Rooms and furniture</a:t>
              </a:r>
            </a:p>
          </p:txBody>
        </p:sp>
      </p:grpSp>
      <p:pic>
        <p:nvPicPr>
          <p:cNvPr id="13" name="Picture 12" descr="A brown round table with legs&#10;&#10;Description automatically generated">
            <a:extLst>
              <a:ext uri="{FF2B5EF4-FFF2-40B4-BE49-F238E27FC236}">
                <a16:creationId xmlns:a16="http://schemas.microsoft.com/office/drawing/2014/main" id="{7C155644-4558-309D-E99C-BEC4612040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1346495" y="1947128"/>
            <a:ext cx="1430270" cy="1086794"/>
          </a:xfrm>
          <a:prstGeom prst="rect">
            <a:avLst/>
          </a:prstGeom>
        </p:spPr>
      </p:pic>
      <p:pic>
        <p:nvPicPr>
          <p:cNvPr id="16" name="Picture 15" descr="A red chair with black background&#10;&#10;Description automatically generated">
            <a:extLst>
              <a:ext uri="{FF2B5EF4-FFF2-40B4-BE49-F238E27FC236}">
                <a16:creationId xmlns:a16="http://schemas.microsoft.com/office/drawing/2014/main" id="{46EEE5EC-88C3-BAB2-5F82-6C83611C9C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34" y="4514135"/>
            <a:ext cx="1559308" cy="1421464"/>
          </a:xfrm>
          <a:prstGeom prst="rect">
            <a:avLst/>
          </a:prstGeom>
        </p:spPr>
      </p:pic>
      <p:pic>
        <p:nvPicPr>
          <p:cNvPr id="19" name="Picture 18" descr="A pink curtains with a mirror&#10;&#10;Description automatically generated">
            <a:extLst>
              <a:ext uri="{FF2B5EF4-FFF2-40B4-BE49-F238E27FC236}">
                <a16:creationId xmlns:a16="http://schemas.microsoft.com/office/drawing/2014/main" id="{7D86A239-EB95-1B06-1F0B-6A4296A7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760">
            <a:off x="8732876" y="1398146"/>
            <a:ext cx="2101798" cy="2101798"/>
          </a:xfrm>
          <a:prstGeom prst="rect">
            <a:avLst/>
          </a:prstGeom>
        </p:spPr>
      </p:pic>
      <p:pic>
        <p:nvPicPr>
          <p:cNvPr id="21" name="Picture 20" descr="A cartoon of a bed&#10;&#10;Description automatically generated">
            <a:extLst>
              <a:ext uri="{FF2B5EF4-FFF2-40B4-BE49-F238E27FC236}">
                <a16:creationId xmlns:a16="http://schemas.microsoft.com/office/drawing/2014/main" id="{8183AF0E-5AF0-2391-E433-98644121AC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992">
            <a:off x="563151" y="4050476"/>
            <a:ext cx="2258492" cy="2258492"/>
          </a:xfrm>
          <a:prstGeom prst="rect">
            <a:avLst/>
          </a:prstGeom>
        </p:spPr>
      </p:pic>
      <p:pic>
        <p:nvPicPr>
          <p:cNvPr id="26" name="Picture 25" descr="A drawing of a drawer&#10;&#10;Description automatically generated">
            <a:extLst>
              <a:ext uri="{FF2B5EF4-FFF2-40B4-BE49-F238E27FC236}">
                <a16:creationId xmlns:a16="http://schemas.microsoft.com/office/drawing/2014/main" id="{1A8276C6-5943-CD3C-D851-08FBB557E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52">
            <a:off x="4924935" y="5348391"/>
            <a:ext cx="2258492" cy="1174416"/>
          </a:xfrm>
          <a:prstGeom prst="rect">
            <a:avLst/>
          </a:prstGeom>
        </p:spPr>
      </p:pic>
      <p:pic>
        <p:nvPicPr>
          <p:cNvPr id="28" name="Picture 27" descr="A brown couch with a black background&#10;&#10;Description automatically generated">
            <a:extLst>
              <a:ext uri="{FF2B5EF4-FFF2-40B4-BE49-F238E27FC236}">
                <a16:creationId xmlns:a16="http://schemas.microsoft.com/office/drawing/2014/main" id="{DF0CBEA2-4298-3A42-FFF0-413106943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680">
            <a:off x="5170725" y="1357152"/>
            <a:ext cx="2096892" cy="13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hall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sảnh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2244" y="3761137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all">
            <a:hlinkClick r:id="" action="ppaction://media"/>
            <a:extLst>
              <a:ext uri="{FF2B5EF4-FFF2-40B4-BE49-F238E27FC236}">
                <a16:creationId xmlns:a16="http://schemas.microsoft.com/office/drawing/2014/main" id="{87BDDC40-6B00-1A81-A2B6-B02FC1332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96" y="3761137"/>
            <a:ext cx="831688" cy="831688"/>
          </a:xfrm>
          <a:prstGeom prst="rect">
            <a:avLst/>
          </a:prstGeom>
        </p:spPr>
      </p:pic>
      <p:pic>
        <p:nvPicPr>
          <p:cNvPr id="6" name="Picture 5" descr="A cartoon of a hallway with a purple rug&#10;&#10;Description automatically generated">
            <a:extLst>
              <a:ext uri="{FF2B5EF4-FFF2-40B4-BE49-F238E27FC236}">
                <a16:creationId xmlns:a16="http://schemas.microsoft.com/office/drawing/2014/main" id="{22629EAE-145B-8F82-FB81-79E420B6A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57" y="1408982"/>
            <a:ext cx="3734186" cy="5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19178" y="1152039"/>
            <a:ext cx="7680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chest of drawers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6666" y="473650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ngăn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1780" y="3514320"/>
            <a:ext cx="430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drɔːz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dresser&#10;&#10;Description automatically generated">
            <a:extLst>
              <a:ext uri="{FF2B5EF4-FFF2-40B4-BE49-F238E27FC236}">
                <a16:creationId xmlns:a16="http://schemas.microsoft.com/office/drawing/2014/main" id="{A7932D56-0655-D237-E93A-F0DDD9AF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89" y="1567118"/>
            <a:ext cx="2958193" cy="4885089"/>
          </a:xfrm>
          <a:prstGeom prst="rect">
            <a:avLst/>
          </a:prstGeom>
        </p:spPr>
      </p:pic>
      <p:pic>
        <p:nvPicPr>
          <p:cNvPr id="8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EFEEED39-CE27-D454-4A9E-251051A2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79" y="3514320"/>
            <a:ext cx="859277" cy="8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819</Words>
  <Application>Microsoft Office PowerPoint</Application>
  <PresentationFormat>Widescreen</PresentationFormat>
  <Paragraphs>235</Paragraphs>
  <Slides>24</Slides>
  <Notes>21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Giang Do</cp:lastModifiedBy>
  <cp:revision>66</cp:revision>
  <dcterms:created xsi:type="dcterms:W3CDTF">2023-08-01T16:24:34Z</dcterms:created>
  <dcterms:modified xsi:type="dcterms:W3CDTF">2023-11-07T02:32:49Z</dcterms:modified>
</cp:coreProperties>
</file>