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f" ContentType="image/tiff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71" r:id="rId2"/>
    <p:sldId id="272" r:id="rId3"/>
    <p:sldId id="302" r:id="rId4"/>
    <p:sldId id="279" r:id="rId5"/>
    <p:sldId id="351" r:id="rId6"/>
    <p:sldId id="352" r:id="rId7"/>
    <p:sldId id="371" r:id="rId8"/>
    <p:sldId id="354" r:id="rId9"/>
    <p:sldId id="372" r:id="rId10"/>
    <p:sldId id="356" r:id="rId11"/>
    <p:sldId id="373" r:id="rId12"/>
    <p:sldId id="358" r:id="rId13"/>
    <p:sldId id="374" r:id="rId14"/>
    <p:sldId id="359" r:id="rId15"/>
    <p:sldId id="375" r:id="rId16"/>
    <p:sldId id="362" r:id="rId17"/>
    <p:sldId id="376" r:id="rId18"/>
    <p:sldId id="363" r:id="rId19"/>
    <p:sldId id="316" r:id="rId20"/>
    <p:sldId id="347" r:id="rId21"/>
    <p:sldId id="364" r:id="rId22"/>
    <p:sldId id="365" r:id="rId23"/>
    <p:sldId id="283" r:id="rId24"/>
    <p:sldId id="366" r:id="rId25"/>
    <p:sldId id="276" r:id="rId26"/>
    <p:sldId id="367" r:id="rId27"/>
    <p:sldId id="298" r:id="rId28"/>
    <p:sldId id="349" r:id="rId29"/>
    <p:sldId id="313" r:id="rId30"/>
    <p:sldId id="368" r:id="rId31"/>
    <p:sldId id="369" r:id="rId32"/>
    <p:sldId id="370" r:id="rId33"/>
    <p:sldId id="314" r:id="rId34"/>
    <p:sldId id="330" r:id="rId35"/>
    <p:sldId id="350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E6EA"/>
    <a:srgbClr val="62C8CE"/>
    <a:srgbClr val="05A0B8"/>
    <a:srgbClr val="DCF2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20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0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67E421-2151-4961-BB7F-481C9DB681B3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A505B5-845E-450C-BAA5-8B8442168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5248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11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2777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0844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2903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7703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7638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987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1787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1083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5389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5034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9224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5340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504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16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78712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0462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2891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7752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8846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6431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243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1D64B-F970-94B8-6B29-76C4D03ED1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505F25-79B0-AB79-9B76-AC3ABFABE2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FC72A9-6657-A49C-7B77-7F67027B0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9E804-EF1F-440C-B38A-2159B62A9F59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9C3F78-B549-C7C8-DC98-3C51AC481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C8D60C-EF12-7B5A-4956-0BFF87533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6EC0A-FA2E-440F-BD9B-577B78ED0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34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5BD5CC-1278-6359-A009-2A95B96A3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E055F5-130D-FBA9-78E1-0D488C147F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0E0B54-9631-ABD0-2A46-638C743A9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9E804-EF1F-440C-B38A-2159B62A9F59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C81629-D1FD-2C71-0851-DBBAF276A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B59F1F-67E6-D522-CFD1-255ADAB8E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6EC0A-FA2E-440F-BD9B-577B78ED0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855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B729318-5E99-3FDB-8474-5833FB4E16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482F5A-E568-BE52-C744-5BA9A6E17E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821574-57F3-AA75-808C-17652AF8B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9E804-EF1F-440C-B38A-2159B62A9F59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2D3838-EA62-BC55-F1FB-4CE6D2E0F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192E8F-DB0A-8473-C06B-F61DFABB1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6EC0A-FA2E-440F-BD9B-577B78ED0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251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72C01-A0B1-0FC2-508A-65508F403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1EB525-D918-F557-636B-F6E80305E1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7691C9-D7AA-8BD2-9CA6-339008178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9E804-EF1F-440C-B38A-2159B62A9F59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AADE24-561D-891D-E0CD-396257EAC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A8CD17-B7DD-7DE0-F680-5FCABE320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6EC0A-FA2E-440F-BD9B-577B78ED0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120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3ED3E-EB1A-C5F7-5F7B-27051F4DE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99C70E-1A82-4C8B-2D92-F3DF320776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86F71D-FE0F-A03B-55B2-6FD002180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9E804-EF1F-440C-B38A-2159B62A9F59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73C581-45F2-1FBA-2EFA-8245F40ED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9ADB0-E71F-F215-E2E4-15C5D21D1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6EC0A-FA2E-440F-BD9B-577B78ED0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033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0C2FC-07FF-5CA6-D43B-5B9DE4F70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C9B39E-9D64-E0C4-CC28-B73B48D537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7785FA-5992-B1C2-464D-30A35A83FE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3F86DF-58F4-657B-8FBB-2752EB2F1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9E804-EF1F-440C-B38A-2159B62A9F59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F8E638-A115-0983-4A24-A4B8734E3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161DA5-1196-1C08-BE26-D59B70E66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6EC0A-FA2E-440F-BD9B-577B78ED0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68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94CE0-C4D9-885B-6CA1-D6BF6346D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D5D584-AFE3-E667-5F61-79DF8D26F6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4B2A44-EC6B-4671-0DD2-F7C0A703F4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1AAEE5-8B80-C825-2881-B423B63157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913DB5-A385-C29D-2CB4-1CFEB4FB15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F5A16A-8996-0650-3CD2-F48714DC4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9E804-EF1F-440C-B38A-2159B62A9F59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2F0241-BB1C-7168-206E-15F66581B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F56D32-CD86-09FC-244D-CB654B42B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6EC0A-FA2E-440F-BD9B-577B78ED0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864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C4647-0DAC-EB33-1CCC-E3672AEE8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C4E1CE-822C-581C-B63E-D6183B624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9E804-EF1F-440C-B38A-2159B62A9F59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222EE4-E81B-5CE0-1268-9346C8A70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6947E5-7779-4A32-2C41-3C366A06A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6EC0A-FA2E-440F-BD9B-577B78ED0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959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BF7821-EC66-06F5-0D84-21570671E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9E804-EF1F-440C-B38A-2159B62A9F59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A97684-B182-776A-6C59-D2DFF273C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21D6D4-D700-3462-DEB1-97BAE011B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6EC0A-FA2E-440F-BD9B-577B78ED0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766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9A53D-161C-3537-D167-C9A376C76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21802-DF0E-ACC7-5C6B-5377D59B09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F466E9-8C37-438F-3525-E900C2DFDF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4B2174-C185-4FC4-B3E2-BD1C936E9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9E804-EF1F-440C-B38A-2159B62A9F59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DDAA74-3A43-6659-5D98-862257B01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E0519B-5CF9-7042-59FC-B7EF0FDD8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6EC0A-FA2E-440F-BD9B-577B78ED0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804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3C51D-503C-D10F-40DA-5AEFDDA5F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C5782E-F6FB-5185-2FFA-CF5DC4E38E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C431FF-A7E0-5A45-5BCF-0829937233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113DCC-E883-6378-3FC2-2C9FAB553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9E804-EF1F-440C-B38A-2159B62A9F59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619076-1C4F-A9F1-6EB2-688672D93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595B3F-C99C-AC3E-DB94-611F8A94A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6EC0A-FA2E-440F-BD9B-577B78ED0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678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638B1B-0B9D-8154-B594-F17AFF29E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03C32D-E1AF-63E0-4CC7-43D4ECD2ED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EF2BBF-3047-F173-0BD4-9DC9250DF9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49E804-EF1F-440C-B38A-2159B62A9F59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B0E33-5D66-B210-F989-3DD3BD8A1A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DDCF82-73F1-BE82-C4B1-3582892D02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B6EC0A-FA2E-440F-BD9B-577B78ED0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972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7.pn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7.png"/><Relationship Id="rId5" Type="http://schemas.microsoft.com/office/2007/relationships/media" Target="../media/media3.mp3"/><Relationship Id="rId10" Type="http://schemas.openxmlformats.org/officeDocument/2006/relationships/notesSlide" Target="../notesSlides/notesSlide21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2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408" y="18288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yellow star with eyes and a smiling face&#10;&#10;Description automatically generated">
            <a:extLst>
              <a:ext uri="{FF2B5EF4-FFF2-40B4-BE49-F238E27FC236}">
                <a16:creationId xmlns:a16="http://schemas.microsoft.com/office/drawing/2014/main" id="{344847F0-DFFB-6276-7C55-1C94F5ADD7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5" t="23760" r="31703" b="33018"/>
          <a:stretch/>
        </p:blipFill>
        <p:spPr>
          <a:xfrm>
            <a:off x="9709315" y="3466558"/>
            <a:ext cx="1892595" cy="1619949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4636786" y="3300159"/>
            <a:ext cx="7562834" cy="814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200000"/>
              </a:lnSpc>
              <a:buFontTx/>
              <a:buChar char="-"/>
            </a:pPr>
            <a:endParaRPr lang="en-US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A4E37B-1610-9DA5-41FD-0FDD3F7E8121}"/>
              </a:ext>
            </a:extLst>
          </p:cNvPr>
          <p:cNvSpPr txBox="1"/>
          <p:nvPr/>
        </p:nvSpPr>
        <p:spPr>
          <a:xfrm>
            <a:off x="2412780" y="872651"/>
            <a:ext cx="1134697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/>
              <a:t>Question 3: 	- Where are they?</a:t>
            </a:r>
          </a:p>
          <a:p>
            <a:pPr algn="just">
              <a:lnSpc>
                <a:spcPct val="150000"/>
              </a:lnSpc>
            </a:pPr>
            <a:r>
              <a:rPr lang="en-US" sz="3200" b="1" dirty="0"/>
              <a:t>			- They are in </a:t>
            </a:r>
            <a:r>
              <a:rPr lang="en-US" sz="3200" b="1"/>
              <a:t>the </a:t>
            </a:r>
            <a:r>
              <a:rPr lang="en-US" sz="3200" b="1" i="1" u="sng" smtClean="0"/>
              <a:t>kitchen.</a:t>
            </a:r>
            <a:endParaRPr lang="en-US" sz="3200" b="1" i="1" u="sng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9028B0-322A-B403-EFCC-B39AC4C194D1}"/>
              </a:ext>
            </a:extLst>
          </p:cNvPr>
          <p:cNvSpPr/>
          <p:nvPr/>
        </p:nvSpPr>
        <p:spPr>
          <a:xfrm>
            <a:off x="8086265" y="1818125"/>
            <a:ext cx="2214848" cy="4666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_ _ _ _ _ _ _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825371-EE6B-839C-D967-E1D2852D647D}"/>
              </a:ext>
            </a:extLst>
          </p:cNvPr>
          <p:cNvSpPr txBox="1"/>
          <p:nvPr/>
        </p:nvSpPr>
        <p:spPr>
          <a:xfrm>
            <a:off x="10118917" y="3138426"/>
            <a:ext cx="1318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 point</a:t>
            </a:r>
          </a:p>
        </p:txBody>
      </p:sp>
      <p:pic>
        <p:nvPicPr>
          <p:cNvPr id="6" name="Picture 5" descr="A person and child cooking in the kitchen&#10;&#10;Description automatically generated">
            <a:extLst>
              <a:ext uri="{FF2B5EF4-FFF2-40B4-BE49-F238E27FC236}">
                <a16:creationId xmlns:a16="http://schemas.microsoft.com/office/drawing/2014/main" id="{0BD12FBA-FB49-E12A-DFD8-499776D3AA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778" y="2348810"/>
            <a:ext cx="7124445" cy="445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011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4636786" y="3300159"/>
            <a:ext cx="7562834" cy="814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200000"/>
              </a:lnSpc>
              <a:buFontTx/>
              <a:buChar char="-"/>
            </a:pPr>
            <a:endParaRPr lang="en-US" sz="3200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CF73E08-5F69-354A-BD2A-93D51CF4A362}"/>
              </a:ext>
            </a:extLst>
          </p:cNvPr>
          <p:cNvSpPr/>
          <p:nvPr/>
        </p:nvSpPr>
        <p:spPr>
          <a:xfrm>
            <a:off x="1310120" y="1573619"/>
            <a:ext cx="9611832" cy="4529470"/>
          </a:xfrm>
          <a:prstGeom prst="roundRect">
            <a:avLst/>
          </a:prstGeom>
          <a:solidFill>
            <a:srgbClr val="C0E6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A4E37B-1610-9DA5-41FD-0FDD3F7E8121}"/>
              </a:ext>
            </a:extLst>
          </p:cNvPr>
          <p:cNvSpPr txBox="1"/>
          <p:nvPr/>
        </p:nvSpPr>
        <p:spPr>
          <a:xfrm>
            <a:off x="1481088" y="3056746"/>
            <a:ext cx="9067264" cy="1151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4000" dirty="0"/>
              <a:t>7 letters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5D9ED9-DEFE-6D6B-1BAF-9656CAE9958E}"/>
              </a:ext>
            </a:extLst>
          </p:cNvPr>
          <p:cNvSpPr txBox="1"/>
          <p:nvPr/>
        </p:nvSpPr>
        <p:spPr>
          <a:xfrm>
            <a:off x="3274821" y="2518300"/>
            <a:ext cx="5682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/>
              <a:t>The</a:t>
            </a:r>
            <a:r>
              <a:rPr lang="en-US" sz="4000" b="1" smtClean="0"/>
              <a:t> </a:t>
            </a:r>
            <a:r>
              <a:rPr lang="en-US" sz="4000" b="1"/>
              <a:t>hidden </a:t>
            </a:r>
            <a:r>
              <a:rPr lang="en-US" sz="4000" b="1" smtClean="0"/>
              <a:t>words</a:t>
            </a:r>
            <a:endParaRPr lang="en-US" sz="40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616495-F6CB-9605-9C4E-323343D23A6B}"/>
              </a:ext>
            </a:extLst>
          </p:cNvPr>
          <p:cNvSpPr txBox="1"/>
          <p:nvPr/>
        </p:nvSpPr>
        <p:spPr>
          <a:xfrm>
            <a:off x="1582405" y="4526244"/>
            <a:ext cx="9067264" cy="939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3200" b="1" dirty="0"/>
              <a:t>__ __     __ __ __ __ __</a:t>
            </a:r>
          </a:p>
        </p:txBody>
      </p:sp>
      <p:pic>
        <p:nvPicPr>
          <p:cNvPr id="13" name="Picture 12" descr="A cartoon of a child with question marks above her head&#10;&#10;Description automatically generated">
            <a:extLst>
              <a:ext uri="{FF2B5EF4-FFF2-40B4-BE49-F238E27FC236}">
                <a16:creationId xmlns:a16="http://schemas.microsoft.com/office/drawing/2014/main" id="{1F090F08-D749-5A68-5F82-364BF12F71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311" y="3404796"/>
            <a:ext cx="3524250" cy="2857500"/>
          </a:xfrm>
          <a:prstGeom prst="rect">
            <a:avLst/>
          </a:prstGeom>
        </p:spPr>
      </p:pic>
      <p:sp>
        <p:nvSpPr>
          <p:cNvPr id="2" name="TextBox 1" descr="m">
            <a:extLst>
              <a:ext uri="{FF2B5EF4-FFF2-40B4-BE49-F238E27FC236}">
                <a16:creationId xmlns:a16="http://schemas.microsoft.com/office/drawing/2014/main" id="{9CC610E2-798E-22F5-7FF8-BE044BC686C6}"/>
              </a:ext>
            </a:extLst>
          </p:cNvPr>
          <p:cNvSpPr txBox="1"/>
          <p:nvPr/>
        </p:nvSpPr>
        <p:spPr>
          <a:xfrm>
            <a:off x="4183470" y="4909587"/>
            <a:ext cx="483698" cy="584775"/>
          </a:xfrm>
          <a:prstGeom prst="rect">
            <a:avLst/>
          </a:prstGeom>
          <a:solidFill>
            <a:srgbClr val="C0E6EA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3" name="TextBox 2" descr="m">
            <a:extLst>
              <a:ext uri="{FF2B5EF4-FFF2-40B4-BE49-F238E27FC236}">
                <a16:creationId xmlns:a16="http://schemas.microsoft.com/office/drawing/2014/main" id="{CD3ABBF6-EE38-267A-ECB6-76C2A788C4E5}"/>
              </a:ext>
            </a:extLst>
          </p:cNvPr>
          <p:cNvSpPr txBox="1"/>
          <p:nvPr/>
        </p:nvSpPr>
        <p:spPr>
          <a:xfrm>
            <a:off x="7076622" y="4920321"/>
            <a:ext cx="483698" cy="584775"/>
          </a:xfrm>
          <a:prstGeom prst="rect">
            <a:avLst/>
          </a:prstGeom>
          <a:solidFill>
            <a:srgbClr val="C0E6EA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5" name="TextBox 4" descr="m">
            <a:extLst>
              <a:ext uri="{FF2B5EF4-FFF2-40B4-BE49-F238E27FC236}">
                <a16:creationId xmlns:a16="http://schemas.microsoft.com/office/drawing/2014/main" id="{1C81B1AD-3EA2-4C9A-C815-2737ABE49333}"/>
              </a:ext>
            </a:extLst>
          </p:cNvPr>
          <p:cNvSpPr txBox="1"/>
          <p:nvPr/>
        </p:nvSpPr>
        <p:spPr>
          <a:xfrm>
            <a:off x="5567131" y="4904633"/>
            <a:ext cx="483698" cy="584775"/>
          </a:xfrm>
          <a:prstGeom prst="rect">
            <a:avLst/>
          </a:prstGeom>
          <a:solidFill>
            <a:srgbClr val="C0E6EA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3200748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29167E-6 -3.7037E-7 L -2.29167E-6 -0.0722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375E-6 2.59259E-6 L 4.375E-6 -0.07222 " pathEditMode="relative" rAng="0" ptsTypes="AA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 animBg="1"/>
      <p:bldP spid="5" grpId="1" uiExpand="1" build="allAtOnce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yellow star with eyes and a smiling face&#10;&#10;Description automatically generated">
            <a:extLst>
              <a:ext uri="{FF2B5EF4-FFF2-40B4-BE49-F238E27FC236}">
                <a16:creationId xmlns:a16="http://schemas.microsoft.com/office/drawing/2014/main" id="{344847F0-DFFB-6276-7C55-1C94F5ADD7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5" t="23760" r="31703" b="33018"/>
          <a:stretch/>
        </p:blipFill>
        <p:spPr>
          <a:xfrm>
            <a:off x="9517925" y="3466558"/>
            <a:ext cx="1892595" cy="1619949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4636786" y="3300159"/>
            <a:ext cx="7562834" cy="814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200000"/>
              </a:lnSpc>
              <a:buFontTx/>
              <a:buChar char="-"/>
            </a:pPr>
            <a:endParaRPr lang="en-US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A4E37B-1610-9DA5-41FD-0FDD3F7E8121}"/>
              </a:ext>
            </a:extLst>
          </p:cNvPr>
          <p:cNvSpPr txBox="1"/>
          <p:nvPr/>
        </p:nvSpPr>
        <p:spPr>
          <a:xfrm>
            <a:off x="845030" y="1163708"/>
            <a:ext cx="113469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/>
              <a:t>Question 4: 	They have a house in </a:t>
            </a:r>
            <a:r>
              <a:rPr lang="en-US" sz="3200" b="1"/>
              <a:t>the </a:t>
            </a:r>
            <a:r>
              <a:rPr lang="en-US" sz="3200" b="1" i="1" u="sng" smtClean="0"/>
              <a:t>town.</a:t>
            </a:r>
            <a:endParaRPr lang="en-US" sz="3200" b="1" i="1" u="sng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9028B0-322A-B403-EFCC-B39AC4C194D1}"/>
              </a:ext>
            </a:extLst>
          </p:cNvPr>
          <p:cNvSpPr/>
          <p:nvPr/>
        </p:nvSpPr>
        <p:spPr>
          <a:xfrm>
            <a:off x="7889354" y="1338606"/>
            <a:ext cx="1318438" cy="4811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_ _ _ _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825371-EE6B-839C-D967-E1D2852D647D}"/>
              </a:ext>
            </a:extLst>
          </p:cNvPr>
          <p:cNvSpPr txBox="1"/>
          <p:nvPr/>
        </p:nvSpPr>
        <p:spPr>
          <a:xfrm>
            <a:off x="9927527" y="3138426"/>
            <a:ext cx="1318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 point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7522" y="2125731"/>
            <a:ext cx="7800270" cy="4542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570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4636786" y="3300159"/>
            <a:ext cx="7562834" cy="814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200000"/>
              </a:lnSpc>
              <a:buFontTx/>
              <a:buChar char="-"/>
            </a:pPr>
            <a:endParaRPr lang="en-US" sz="3200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CF73E08-5F69-354A-BD2A-93D51CF4A362}"/>
              </a:ext>
            </a:extLst>
          </p:cNvPr>
          <p:cNvSpPr/>
          <p:nvPr/>
        </p:nvSpPr>
        <p:spPr>
          <a:xfrm>
            <a:off x="1310120" y="1573619"/>
            <a:ext cx="9611832" cy="4529470"/>
          </a:xfrm>
          <a:prstGeom prst="roundRect">
            <a:avLst/>
          </a:prstGeom>
          <a:solidFill>
            <a:srgbClr val="C0E6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A4E37B-1610-9DA5-41FD-0FDD3F7E8121}"/>
              </a:ext>
            </a:extLst>
          </p:cNvPr>
          <p:cNvSpPr txBox="1"/>
          <p:nvPr/>
        </p:nvSpPr>
        <p:spPr>
          <a:xfrm>
            <a:off x="1481088" y="3056746"/>
            <a:ext cx="9067264" cy="1151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4000" dirty="0"/>
              <a:t>7 letters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5D9ED9-DEFE-6D6B-1BAF-9656CAE9958E}"/>
              </a:ext>
            </a:extLst>
          </p:cNvPr>
          <p:cNvSpPr txBox="1"/>
          <p:nvPr/>
        </p:nvSpPr>
        <p:spPr>
          <a:xfrm>
            <a:off x="3274821" y="2518300"/>
            <a:ext cx="5682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/>
              <a:t>The</a:t>
            </a:r>
            <a:r>
              <a:rPr lang="en-US" sz="4000" b="1" smtClean="0"/>
              <a:t> </a:t>
            </a:r>
            <a:r>
              <a:rPr lang="en-US" sz="4000" b="1"/>
              <a:t>hidden </a:t>
            </a:r>
            <a:r>
              <a:rPr lang="en-US" sz="4000" b="1" smtClean="0"/>
              <a:t>words</a:t>
            </a:r>
            <a:endParaRPr lang="en-US" sz="40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616495-F6CB-9605-9C4E-323343D23A6B}"/>
              </a:ext>
            </a:extLst>
          </p:cNvPr>
          <p:cNvSpPr txBox="1"/>
          <p:nvPr/>
        </p:nvSpPr>
        <p:spPr>
          <a:xfrm>
            <a:off x="1582405" y="4526244"/>
            <a:ext cx="9067264" cy="939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3200" b="1" dirty="0"/>
              <a:t>__ __     __ __ __ __ __</a:t>
            </a:r>
          </a:p>
        </p:txBody>
      </p:sp>
      <p:pic>
        <p:nvPicPr>
          <p:cNvPr id="13" name="Picture 12" descr="A cartoon of a child with question marks above her head&#10;&#10;Description automatically generated">
            <a:extLst>
              <a:ext uri="{FF2B5EF4-FFF2-40B4-BE49-F238E27FC236}">
                <a16:creationId xmlns:a16="http://schemas.microsoft.com/office/drawing/2014/main" id="{1F090F08-D749-5A68-5F82-364BF12F71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311" y="3404796"/>
            <a:ext cx="3524250" cy="2857500"/>
          </a:xfrm>
          <a:prstGeom prst="rect">
            <a:avLst/>
          </a:prstGeom>
        </p:spPr>
      </p:pic>
      <p:sp>
        <p:nvSpPr>
          <p:cNvPr id="2" name="TextBox 1" descr="m">
            <a:extLst>
              <a:ext uri="{FF2B5EF4-FFF2-40B4-BE49-F238E27FC236}">
                <a16:creationId xmlns:a16="http://schemas.microsoft.com/office/drawing/2014/main" id="{9CC610E2-798E-22F5-7FF8-BE044BC686C6}"/>
              </a:ext>
            </a:extLst>
          </p:cNvPr>
          <p:cNvSpPr txBox="1"/>
          <p:nvPr/>
        </p:nvSpPr>
        <p:spPr>
          <a:xfrm>
            <a:off x="4183470" y="4909587"/>
            <a:ext cx="483698" cy="584775"/>
          </a:xfrm>
          <a:prstGeom prst="rect">
            <a:avLst/>
          </a:prstGeom>
          <a:solidFill>
            <a:srgbClr val="C0E6EA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3" name="TextBox 2" descr="m">
            <a:extLst>
              <a:ext uri="{FF2B5EF4-FFF2-40B4-BE49-F238E27FC236}">
                <a16:creationId xmlns:a16="http://schemas.microsoft.com/office/drawing/2014/main" id="{CD3ABBF6-EE38-267A-ECB6-76C2A788C4E5}"/>
              </a:ext>
            </a:extLst>
          </p:cNvPr>
          <p:cNvSpPr txBox="1"/>
          <p:nvPr/>
        </p:nvSpPr>
        <p:spPr>
          <a:xfrm>
            <a:off x="7076622" y="4920321"/>
            <a:ext cx="483698" cy="584775"/>
          </a:xfrm>
          <a:prstGeom prst="rect">
            <a:avLst/>
          </a:prstGeom>
          <a:solidFill>
            <a:srgbClr val="C0E6EA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5" name="TextBox 4" descr="m">
            <a:extLst>
              <a:ext uri="{FF2B5EF4-FFF2-40B4-BE49-F238E27FC236}">
                <a16:creationId xmlns:a16="http://schemas.microsoft.com/office/drawing/2014/main" id="{1C81B1AD-3EA2-4C9A-C815-2737ABE49333}"/>
              </a:ext>
            </a:extLst>
          </p:cNvPr>
          <p:cNvSpPr txBox="1"/>
          <p:nvPr/>
        </p:nvSpPr>
        <p:spPr>
          <a:xfrm>
            <a:off x="5567131" y="4904633"/>
            <a:ext cx="483698" cy="584775"/>
          </a:xfrm>
          <a:prstGeom prst="rect">
            <a:avLst/>
          </a:prstGeom>
          <a:solidFill>
            <a:srgbClr val="C0E6EA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4" name="TextBox 3" descr="m">
            <a:extLst>
              <a:ext uri="{FF2B5EF4-FFF2-40B4-BE49-F238E27FC236}">
                <a16:creationId xmlns:a16="http://schemas.microsoft.com/office/drawing/2014/main" id="{3AC4ED49-010C-DF4A-8B44-1EC7E836BFB9}"/>
              </a:ext>
            </a:extLst>
          </p:cNvPr>
          <p:cNvSpPr txBox="1"/>
          <p:nvPr/>
        </p:nvSpPr>
        <p:spPr>
          <a:xfrm>
            <a:off x="4667168" y="4920320"/>
            <a:ext cx="483698" cy="584775"/>
          </a:xfrm>
          <a:prstGeom prst="rect">
            <a:avLst/>
          </a:prstGeom>
          <a:solidFill>
            <a:srgbClr val="C0E6EA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398580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6 -3.7037E-6 L -4.16667E-6 -0.0722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-7.40741E-7 L -4.375E-6 -0.07222 " pathEditMode="relative" rAng="0" ptsTypes="AA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 animBg="1"/>
      <p:bldP spid="4" grpId="1" uiExpand="1" build="allAtOnce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ellow star with eyes and a smiling face&#10;&#10;Description automatically generated">
            <a:extLst>
              <a:ext uri="{FF2B5EF4-FFF2-40B4-BE49-F238E27FC236}">
                <a16:creationId xmlns:a16="http://schemas.microsoft.com/office/drawing/2014/main" id="{F63F594C-7752-6105-2144-DA4D91417E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5" t="23760" r="31703" b="33018"/>
          <a:stretch/>
        </p:blipFill>
        <p:spPr>
          <a:xfrm>
            <a:off x="8161057" y="3459992"/>
            <a:ext cx="1892595" cy="1619949"/>
          </a:xfrm>
          <a:prstGeom prst="rect">
            <a:avLst/>
          </a:prstGeom>
        </p:spPr>
      </p:pic>
      <p:pic>
        <p:nvPicPr>
          <p:cNvPr id="16" name="Picture 15" descr="A yellow star with eyes and a smiling face&#10;&#10;Description automatically generated">
            <a:extLst>
              <a:ext uri="{FF2B5EF4-FFF2-40B4-BE49-F238E27FC236}">
                <a16:creationId xmlns:a16="http://schemas.microsoft.com/office/drawing/2014/main" id="{344847F0-DFFB-6276-7C55-1C94F5ADD7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5" t="23760" r="31703" b="33018"/>
          <a:stretch/>
        </p:blipFill>
        <p:spPr>
          <a:xfrm>
            <a:off x="10028299" y="3466558"/>
            <a:ext cx="1892595" cy="1619949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4636786" y="3300159"/>
            <a:ext cx="7562834" cy="814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200000"/>
              </a:lnSpc>
              <a:buFontTx/>
              <a:buChar char="-"/>
            </a:pPr>
            <a:endParaRPr lang="en-US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A4E37B-1610-9DA5-41FD-0FDD3F7E8121}"/>
              </a:ext>
            </a:extLst>
          </p:cNvPr>
          <p:cNvSpPr txBox="1"/>
          <p:nvPr/>
        </p:nvSpPr>
        <p:spPr>
          <a:xfrm>
            <a:off x="2412780" y="872651"/>
            <a:ext cx="1134697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/>
              <a:t>Question 5: 	- Which house is this?</a:t>
            </a:r>
          </a:p>
          <a:p>
            <a:pPr algn="just">
              <a:lnSpc>
                <a:spcPct val="150000"/>
              </a:lnSpc>
            </a:pPr>
            <a:r>
              <a:rPr lang="en-US" sz="3200" b="1" dirty="0"/>
              <a:t>			- It’s </a:t>
            </a:r>
            <a:r>
              <a:rPr lang="en-US" sz="3200" b="1"/>
              <a:t>an </a:t>
            </a:r>
            <a:r>
              <a:rPr lang="en-US" sz="3200" b="1" i="1" u="sng" smtClean="0"/>
              <a:t>apartment.</a:t>
            </a:r>
            <a:endParaRPr lang="en-US" sz="3200" b="1" i="1" u="sng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9028B0-322A-B403-EFCC-B39AC4C194D1}"/>
              </a:ext>
            </a:extLst>
          </p:cNvPr>
          <p:cNvSpPr/>
          <p:nvPr/>
        </p:nvSpPr>
        <p:spPr>
          <a:xfrm>
            <a:off x="6573508" y="1811751"/>
            <a:ext cx="2795563" cy="4666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_ _ _ _ _ _ _ _ _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825371-EE6B-839C-D967-E1D2852D647D}"/>
              </a:ext>
            </a:extLst>
          </p:cNvPr>
          <p:cNvSpPr txBox="1"/>
          <p:nvPr/>
        </p:nvSpPr>
        <p:spPr>
          <a:xfrm>
            <a:off x="9369071" y="3138426"/>
            <a:ext cx="1728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2 points</a:t>
            </a:r>
          </a:p>
        </p:txBody>
      </p:sp>
      <p:pic>
        <p:nvPicPr>
          <p:cNvPr id="3" name="Picture 2" descr="A group of kids and dogs in a building&#10;&#10;Description automatically generated">
            <a:extLst>
              <a:ext uri="{FF2B5EF4-FFF2-40B4-BE49-F238E27FC236}">
                <a16:creationId xmlns:a16="http://schemas.microsoft.com/office/drawing/2014/main" id="{A3492596-6AA8-6452-7D30-B4B2E523A08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052" y="2445488"/>
            <a:ext cx="4619424" cy="441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313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4636786" y="3300159"/>
            <a:ext cx="7562834" cy="814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200000"/>
              </a:lnSpc>
              <a:buFontTx/>
              <a:buChar char="-"/>
            </a:pPr>
            <a:endParaRPr lang="en-US" sz="3200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CF73E08-5F69-354A-BD2A-93D51CF4A362}"/>
              </a:ext>
            </a:extLst>
          </p:cNvPr>
          <p:cNvSpPr/>
          <p:nvPr/>
        </p:nvSpPr>
        <p:spPr>
          <a:xfrm>
            <a:off x="1310120" y="1573619"/>
            <a:ext cx="9611832" cy="4529470"/>
          </a:xfrm>
          <a:prstGeom prst="roundRect">
            <a:avLst/>
          </a:prstGeom>
          <a:solidFill>
            <a:srgbClr val="C0E6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A4E37B-1610-9DA5-41FD-0FDD3F7E8121}"/>
              </a:ext>
            </a:extLst>
          </p:cNvPr>
          <p:cNvSpPr txBox="1"/>
          <p:nvPr/>
        </p:nvSpPr>
        <p:spPr>
          <a:xfrm>
            <a:off x="1481088" y="3056746"/>
            <a:ext cx="9067264" cy="1151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4000" dirty="0"/>
              <a:t>7 letters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5D9ED9-DEFE-6D6B-1BAF-9656CAE9958E}"/>
              </a:ext>
            </a:extLst>
          </p:cNvPr>
          <p:cNvSpPr txBox="1"/>
          <p:nvPr/>
        </p:nvSpPr>
        <p:spPr>
          <a:xfrm>
            <a:off x="3274821" y="2518300"/>
            <a:ext cx="5682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/>
              <a:t>The</a:t>
            </a:r>
            <a:r>
              <a:rPr lang="en-US" sz="4000" b="1" smtClean="0"/>
              <a:t> </a:t>
            </a:r>
            <a:r>
              <a:rPr lang="en-US" sz="4000" b="1"/>
              <a:t>hidden </a:t>
            </a:r>
            <a:r>
              <a:rPr lang="en-US" sz="4000" b="1" smtClean="0"/>
              <a:t>words</a:t>
            </a:r>
            <a:endParaRPr lang="en-US" sz="40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616495-F6CB-9605-9C4E-323343D23A6B}"/>
              </a:ext>
            </a:extLst>
          </p:cNvPr>
          <p:cNvSpPr txBox="1"/>
          <p:nvPr/>
        </p:nvSpPr>
        <p:spPr>
          <a:xfrm>
            <a:off x="1582405" y="4526244"/>
            <a:ext cx="9067264" cy="939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3200" b="1" dirty="0"/>
              <a:t>__ __     __ __ __ __ __</a:t>
            </a:r>
          </a:p>
        </p:txBody>
      </p:sp>
      <p:pic>
        <p:nvPicPr>
          <p:cNvPr id="13" name="Picture 12" descr="A cartoon of a child with question marks above her head&#10;&#10;Description automatically generated">
            <a:extLst>
              <a:ext uri="{FF2B5EF4-FFF2-40B4-BE49-F238E27FC236}">
                <a16:creationId xmlns:a16="http://schemas.microsoft.com/office/drawing/2014/main" id="{1F090F08-D749-5A68-5F82-364BF12F71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311" y="3404796"/>
            <a:ext cx="3524250" cy="2857500"/>
          </a:xfrm>
          <a:prstGeom prst="rect">
            <a:avLst/>
          </a:prstGeom>
        </p:spPr>
      </p:pic>
      <p:sp>
        <p:nvSpPr>
          <p:cNvPr id="2" name="TextBox 1" descr="m">
            <a:extLst>
              <a:ext uri="{FF2B5EF4-FFF2-40B4-BE49-F238E27FC236}">
                <a16:creationId xmlns:a16="http://schemas.microsoft.com/office/drawing/2014/main" id="{9CC610E2-798E-22F5-7FF8-BE044BC686C6}"/>
              </a:ext>
            </a:extLst>
          </p:cNvPr>
          <p:cNvSpPr txBox="1"/>
          <p:nvPr/>
        </p:nvSpPr>
        <p:spPr>
          <a:xfrm>
            <a:off x="4183470" y="4909587"/>
            <a:ext cx="483698" cy="584775"/>
          </a:xfrm>
          <a:prstGeom prst="rect">
            <a:avLst/>
          </a:prstGeom>
          <a:solidFill>
            <a:srgbClr val="C0E6EA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3" name="TextBox 2" descr="m">
            <a:extLst>
              <a:ext uri="{FF2B5EF4-FFF2-40B4-BE49-F238E27FC236}">
                <a16:creationId xmlns:a16="http://schemas.microsoft.com/office/drawing/2014/main" id="{CD3ABBF6-EE38-267A-ECB6-76C2A788C4E5}"/>
              </a:ext>
            </a:extLst>
          </p:cNvPr>
          <p:cNvSpPr txBox="1"/>
          <p:nvPr/>
        </p:nvSpPr>
        <p:spPr>
          <a:xfrm>
            <a:off x="7076622" y="4920321"/>
            <a:ext cx="483698" cy="584775"/>
          </a:xfrm>
          <a:prstGeom prst="rect">
            <a:avLst/>
          </a:prstGeom>
          <a:solidFill>
            <a:srgbClr val="C0E6EA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5" name="TextBox 4" descr="m">
            <a:extLst>
              <a:ext uri="{FF2B5EF4-FFF2-40B4-BE49-F238E27FC236}">
                <a16:creationId xmlns:a16="http://schemas.microsoft.com/office/drawing/2014/main" id="{1C81B1AD-3EA2-4C9A-C815-2737ABE49333}"/>
              </a:ext>
            </a:extLst>
          </p:cNvPr>
          <p:cNvSpPr txBox="1"/>
          <p:nvPr/>
        </p:nvSpPr>
        <p:spPr>
          <a:xfrm>
            <a:off x="5567131" y="4904633"/>
            <a:ext cx="483698" cy="584775"/>
          </a:xfrm>
          <a:prstGeom prst="rect">
            <a:avLst/>
          </a:prstGeom>
          <a:solidFill>
            <a:srgbClr val="C0E6EA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4" name="TextBox 3" descr="m">
            <a:extLst>
              <a:ext uri="{FF2B5EF4-FFF2-40B4-BE49-F238E27FC236}">
                <a16:creationId xmlns:a16="http://schemas.microsoft.com/office/drawing/2014/main" id="{3AC4ED49-010C-DF4A-8B44-1EC7E836BFB9}"/>
              </a:ext>
            </a:extLst>
          </p:cNvPr>
          <p:cNvSpPr txBox="1"/>
          <p:nvPr/>
        </p:nvSpPr>
        <p:spPr>
          <a:xfrm>
            <a:off x="4667168" y="4920320"/>
            <a:ext cx="483698" cy="584775"/>
          </a:xfrm>
          <a:prstGeom prst="rect">
            <a:avLst/>
          </a:prstGeom>
          <a:solidFill>
            <a:srgbClr val="C0E6EA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Y</a:t>
            </a:r>
          </a:p>
        </p:txBody>
      </p:sp>
      <p:sp>
        <p:nvSpPr>
          <p:cNvPr id="6" name="TextBox 5" descr="m">
            <a:extLst>
              <a:ext uri="{FF2B5EF4-FFF2-40B4-BE49-F238E27FC236}">
                <a16:creationId xmlns:a16="http://schemas.microsoft.com/office/drawing/2014/main" id="{5036F06C-16BB-47E1-6E77-172EE8544EA7}"/>
              </a:ext>
            </a:extLst>
          </p:cNvPr>
          <p:cNvSpPr txBox="1"/>
          <p:nvPr/>
        </p:nvSpPr>
        <p:spPr>
          <a:xfrm>
            <a:off x="6062727" y="4920320"/>
            <a:ext cx="483698" cy="584775"/>
          </a:xfrm>
          <a:prstGeom prst="rect">
            <a:avLst/>
          </a:prstGeom>
          <a:solidFill>
            <a:srgbClr val="C0E6EA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7" name="TextBox 6" descr="m">
            <a:extLst>
              <a:ext uri="{FF2B5EF4-FFF2-40B4-BE49-F238E27FC236}">
                <a16:creationId xmlns:a16="http://schemas.microsoft.com/office/drawing/2014/main" id="{E3627E5A-A1B2-CA22-B5A8-BDCD6D978DD1}"/>
              </a:ext>
            </a:extLst>
          </p:cNvPr>
          <p:cNvSpPr txBox="1"/>
          <p:nvPr/>
        </p:nvSpPr>
        <p:spPr>
          <a:xfrm>
            <a:off x="7502790" y="4926930"/>
            <a:ext cx="483698" cy="584775"/>
          </a:xfrm>
          <a:prstGeom prst="rect">
            <a:avLst/>
          </a:prstGeom>
          <a:solidFill>
            <a:srgbClr val="C0E6EA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346828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70833E-6 -3.7037E-6 L 2.70833E-6 -0.0722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66667E-6 -7.40741E-7 L -1.66667E-6 -0.07222 " pathEditMode="relative" rAng="0" ptsTypes="AA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75E-6 -1.11111E-6 L 3.75E-6 -0.07222 " pathEditMode="relative" rAng="0" ptsTypes="AA">
                                      <p:cBhvr>
                                        <p:cTn id="2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375E-6 1.85185E-6 L 4.375E-6 -0.07222 " pathEditMode="relative" rAng="0" ptsTypes="AA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 animBg="1"/>
      <p:bldP spid="6" grpId="1" uiExpand="1" build="allAtOnce" animBg="1"/>
      <p:bldP spid="7" grpId="0" build="allAtOnce" animBg="1"/>
      <p:bldP spid="7" grpId="1" uiExpand="1" build="allAtOnce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yellow star with eyes and a smiling face&#10;&#10;Description automatically generated">
            <a:extLst>
              <a:ext uri="{FF2B5EF4-FFF2-40B4-BE49-F238E27FC236}">
                <a16:creationId xmlns:a16="http://schemas.microsoft.com/office/drawing/2014/main" id="{344847F0-DFFB-6276-7C55-1C94F5ADD7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5" t="23760" r="31703" b="33018"/>
          <a:stretch/>
        </p:blipFill>
        <p:spPr>
          <a:xfrm>
            <a:off x="9911332" y="3466558"/>
            <a:ext cx="1892595" cy="1619949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4636786" y="3300159"/>
            <a:ext cx="7562834" cy="814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200000"/>
              </a:lnSpc>
              <a:buFontTx/>
              <a:buChar char="-"/>
            </a:pPr>
            <a:endParaRPr lang="en-US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A4E37B-1610-9DA5-41FD-0FDD3F7E8121}"/>
              </a:ext>
            </a:extLst>
          </p:cNvPr>
          <p:cNvSpPr txBox="1"/>
          <p:nvPr/>
        </p:nvSpPr>
        <p:spPr>
          <a:xfrm>
            <a:off x="845030" y="1163708"/>
            <a:ext cx="113469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/>
              <a:t>Question 6: 	My sister lives in </a:t>
            </a:r>
            <a:r>
              <a:rPr lang="en-US" sz="3200" b="1"/>
              <a:t>a </a:t>
            </a:r>
            <a:r>
              <a:rPr lang="en-US" sz="3200" b="1" i="1" u="sng" smtClean="0"/>
              <a:t>flat.</a:t>
            </a:r>
            <a:endParaRPr lang="en-US" sz="3200" b="1" i="1" u="sng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9028B0-322A-B403-EFCC-B39AC4C194D1}"/>
              </a:ext>
            </a:extLst>
          </p:cNvPr>
          <p:cNvSpPr/>
          <p:nvPr/>
        </p:nvSpPr>
        <p:spPr>
          <a:xfrm>
            <a:off x="6802444" y="1371576"/>
            <a:ext cx="1318438" cy="4811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_ _ _ _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825371-EE6B-839C-D967-E1D2852D647D}"/>
              </a:ext>
            </a:extLst>
          </p:cNvPr>
          <p:cNvSpPr txBox="1"/>
          <p:nvPr/>
        </p:nvSpPr>
        <p:spPr>
          <a:xfrm>
            <a:off x="10320934" y="3138426"/>
            <a:ext cx="1318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 point</a:t>
            </a:r>
          </a:p>
        </p:txBody>
      </p:sp>
      <p:pic>
        <p:nvPicPr>
          <p:cNvPr id="9" name="Picture 8" descr="A living room with a couch and a table&#10;&#10;Description automatically generated">
            <a:extLst>
              <a:ext uri="{FF2B5EF4-FFF2-40B4-BE49-F238E27FC236}">
                <a16:creationId xmlns:a16="http://schemas.microsoft.com/office/drawing/2014/main" id="{F199D8CB-E388-CAC6-CD60-17B57162E5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012" y="2354165"/>
            <a:ext cx="7178765" cy="4038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181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4636786" y="3300159"/>
            <a:ext cx="7562834" cy="814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200000"/>
              </a:lnSpc>
              <a:buFontTx/>
              <a:buChar char="-"/>
            </a:pPr>
            <a:endParaRPr lang="en-US" sz="3200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CF73E08-5F69-354A-BD2A-93D51CF4A362}"/>
              </a:ext>
            </a:extLst>
          </p:cNvPr>
          <p:cNvSpPr/>
          <p:nvPr/>
        </p:nvSpPr>
        <p:spPr>
          <a:xfrm>
            <a:off x="1310120" y="1573619"/>
            <a:ext cx="9611832" cy="4529470"/>
          </a:xfrm>
          <a:prstGeom prst="roundRect">
            <a:avLst/>
          </a:prstGeom>
          <a:solidFill>
            <a:srgbClr val="C0E6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A4E37B-1610-9DA5-41FD-0FDD3F7E8121}"/>
              </a:ext>
            </a:extLst>
          </p:cNvPr>
          <p:cNvSpPr txBox="1"/>
          <p:nvPr/>
        </p:nvSpPr>
        <p:spPr>
          <a:xfrm>
            <a:off x="1481088" y="3056746"/>
            <a:ext cx="9067264" cy="1151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4000" dirty="0"/>
              <a:t>7 letters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5D9ED9-DEFE-6D6B-1BAF-9656CAE9958E}"/>
              </a:ext>
            </a:extLst>
          </p:cNvPr>
          <p:cNvSpPr txBox="1"/>
          <p:nvPr/>
        </p:nvSpPr>
        <p:spPr>
          <a:xfrm>
            <a:off x="3274821" y="2518300"/>
            <a:ext cx="5682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/>
              <a:t>The</a:t>
            </a:r>
            <a:r>
              <a:rPr lang="en-US" sz="4000" b="1" smtClean="0"/>
              <a:t> </a:t>
            </a:r>
            <a:r>
              <a:rPr lang="en-US" sz="4000" b="1"/>
              <a:t>hidden </a:t>
            </a:r>
            <a:r>
              <a:rPr lang="en-US" sz="4000" b="1" smtClean="0"/>
              <a:t>words</a:t>
            </a:r>
            <a:endParaRPr lang="en-US" sz="40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616495-F6CB-9605-9C4E-323343D23A6B}"/>
              </a:ext>
            </a:extLst>
          </p:cNvPr>
          <p:cNvSpPr txBox="1"/>
          <p:nvPr/>
        </p:nvSpPr>
        <p:spPr>
          <a:xfrm>
            <a:off x="1582405" y="4526244"/>
            <a:ext cx="9067264" cy="939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3200" b="1" dirty="0"/>
              <a:t>__ __     __ __ __ __ __</a:t>
            </a:r>
          </a:p>
        </p:txBody>
      </p:sp>
      <p:sp>
        <p:nvSpPr>
          <p:cNvPr id="2" name="TextBox 1" descr="m">
            <a:extLst>
              <a:ext uri="{FF2B5EF4-FFF2-40B4-BE49-F238E27FC236}">
                <a16:creationId xmlns:a16="http://schemas.microsoft.com/office/drawing/2014/main" id="{9CC610E2-798E-22F5-7FF8-BE044BC686C6}"/>
              </a:ext>
            </a:extLst>
          </p:cNvPr>
          <p:cNvSpPr txBox="1"/>
          <p:nvPr/>
        </p:nvSpPr>
        <p:spPr>
          <a:xfrm>
            <a:off x="4211148" y="4909587"/>
            <a:ext cx="483698" cy="584775"/>
          </a:xfrm>
          <a:prstGeom prst="rect">
            <a:avLst/>
          </a:prstGeom>
          <a:solidFill>
            <a:srgbClr val="C0E6EA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3" name="TextBox 2" descr="m">
            <a:extLst>
              <a:ext uri="{FF2B5EF4-FFF2-40B4-BE49-F238E27FC236}">
                <a16:creationId xmlns:a16="http://schemas.microsoft.com/office/drawing/2014/main" id="{CD3ABBF6-EE38-267A-ECB6-76C2A788C4E5}"/>
              </a:ext>
            </a:extLst>
          </p:cNvPr>
          <p:cNvSpPr txBox="1"/>
          <p:nvPr/>
        </p:nvSpPr>
        <p:spPr>
          <a:xfrm>
            <a:off x="7076622" y="4930954"/>
            <a:ext cx="483698" cy="584775"/>
          </a:xfrm>
          <a:prstGeom prst="rect">
            <a:avLst/>
          </a:prstGeom>
          <a:solidFill>
            <a:srgbClr val="C0E6EA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5" name="TextBox 4" descr="m">
            <a:extLst>
              <a:ext uri="{FF2B5EF4-FFF2-40B4-BE49-F238E27FC236}">
                <a16:creationId xmlns:a16="http://schemas.microsoft.com/office/drawing/2014/main" id="{1C81B1AD-3EA2-4C9A-C815-2737ABE49333}"/>
              </a:ext>
            </a:extLst>
          </p:cNvPr>
          <p:cNvSpPr txBox="1"/>
          <p:nvPr/>
        </p:nvSpPr>
        <p:spPr>
          <a:xfrm>
            <a:off x="5567131" y="4904633"/>
            <a:ext cx="483698" cy="584775"/>
          </a:xfrm>
          <a:prstGeom prst="rect">
            <a:avLst/>
          </a:prstGeom>
          <a:solidFill>
            <a:srgbClr val="C0E6EA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4" name="TextBox 3" descr="m">
            <a:extLst>
              <a:ext uri="{FF2B5EF4-FFF2-40B4-BE49-F238E27FC236}">
                <a16:creationId xmlns:a16="http://schemas.microsoft.com/office/drawing/2014/main" id="{3AC4ED49-010C-DF4A-8B44-1EC7E836BFB9}"/>
              </a:ext>
            </a:extLst>
          </p:cNvPr>
          <p:cNvSpPr txBox="1"/>
          <p:nvPr/>
        </p:nvSpPr>
        <p:spPr>
          <a:xfrm>
            <a:off x="4667168" y="4920320"/>
            <a:ext cx="483698" cy="584775"/>
          </a:xfrm>
          <a:prstGeom prst="rect">
            <a:avLst/>
          </a:prstGeom>
          <a:solidFill>
            <a:srgbClr val="C0E6EA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Y</a:t>
            </a:r>
          </a:p>
        </p:txBody>
      </p:sp>
      <p:sp>
        <p:nvSpPr>
          <p:cNvPr id="6" name="TextBox 5" descr="m">
            <a:extLst>
              <a:ext uri="{FF2B5EF4-FFF2-40B4-BE49-F238E27FC236}">
                <a16:creationId xmlns:a16="http://schemas.microsoft.com/office/drawing/2014/main" id="{5036F06C-16BB-47E1-6E77-172EE8544EA7}"/>
              </a:ext>
            </a:extLst>
          </p:cNvPr>
          <p:cNvSpPr txBox="1"/>
          <p:nvPr/>
        </p:nvSpPr>
        <p:spPr>
          <a:xfrm>
            <a:off x="6062727" y="4920320"/>
            <a:ext cx="483698" cy="584775"/>
          </a:xfrm>
          <a:prstGeom prst="rect">
            <a:avLst/>
          </a:prstGeom>
          <a:solidFill>
            <a:srgbClr val="C0E6EA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7" name="TextBox 6" descr="m">
            <a:extLst>
              <a:ext uri="{FF2B5EF4-FFF2-40B4-BE49-F238E27FC236}">
                <a16:creationId xmlns:a16="http://schemas.microsoft.com/office/drawing/2014/main" id="{E3627E5A-A1B2-CA22-B5A8-BDCD6D978DD1}"/>
              </a:ext>
            </a:extLst>
          </p:cNvPr>
          <p:cNvSpPr txBox="1"/>
          <p:nvPr/>
        </p:nvSpPr>
        <p:spPr>
          <a:xfrm>
            <a:off x="7502790" y="4926930"/>
            <a:ext cx="483698" cy="584775"/>
          </a:xfrm>
          <a:prstGeom prst="rect">
            <a:avLst/>
          </a:prstGeom>
          <a:solidFill>
            <a:srgbClr val="C0E6EA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8" name="TextBox 7" descr="m">
            <a:extLst>
              <a:ext uri="{FF2B5EF4-FFF2-40B4-BE49-F238E27FC236}">
                <a16:creationId xmlns:a16="http://schemas.microsoft.com/office/drawing/2014/main" id="{580C9198-8B78-7B97-2286-F1A4D74199F7}"/>
              </a:ext>
            </a:extLst>
          </p:cNvPr>
          <p:cNvSpPr txBox="1"/>
          <p:nvPr/>
        </p:nvSpPr>
        <p:spPr>
          <a:xfrm>
            <a:off x="6542752" y="4926929"/>
            <a:ext cx="483698" cy="584775"/>
          </a:xfrm>
          <a:prstGeom prst="rect">
            <a:avLst/>
          </a:prstGeom>
          <a:solidFill>
            <a:srgbClr val="C0E6EA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3042484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7 -1.11111E-6 L -2.08333E-7 -0.07222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1.85185E-6 L -3.95833E-6 -0.07222 " pathEditMode="relative" rAng="0" ptsTypes="AA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allAtOnce" animBg="1"/>
      <p:bldP spid="8" grpId="1" uiExpand="1" build="allAtOnce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4636786" y="3300159"/>
            <a:ext cx="7562834" cy="814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200000"/>
              </a:lnSpc>
              <a:buFontTx/>
              <a:buChar char="-"/>
            </a:pPr>
            <a:endParaRPr lang="en-US" sz="3200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CF73E08-5F69-354A-BD2A-93D51CF4A362}"/>
              </a:ext>
            </a:extLst>
          </p:cNvPr>
          <p:cNvSpPr/>
          <p:nvPr/>
        </p:nvSpPr>
        <p:spPr>
          <a:xfrm>
            <a:off x="1310120" y="1573619"/>
            <a:ext cx="9611832" cy="4529470"/>
          </a:xfrm>
          <a:prstGeom prst="roundRect">
            <a:avLst/>
          </a:prstGeom>
          <a:solidFill>
            <a:srgbClr val="C0E6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A4E37B-1610-9DA5-41FD-0FDD3F7E8121}"/>
              </a:ext>
            </a:extLst>
          </p:cNvPr>
          <p:cNvSpPr txBox="1"/>
          <p:nvPr/>
        </p:nvSpPr>
        <p:spPr>
          <a:xfrm>
            <a:off x="1481088" y="3056746"/>
            <a:ext cx="9067264" cy="1151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4000" dirty="0"/>
              <a:t>7 letters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5D9ED9-DEFE-6D6B-1BAF-9656CAE9958E}"/>
              </a:ext>
            </a:extLst>
          </p:cNvPr>
          <p:cNvSpPr txBox="1"/>
          <p:nvPr/>
        </p:nvSpPr>
        <p:spPr>
          <a:xfrm>
            <a:off x="3274821" y="2518300"/>
            <a:ext cx="5682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/>
              <a:t>The</a:t>
            </a:r>
            <a:r>
              <a:rPr lang="en-US" sz="4000" b="1" smtClean="0"/>
              <a:t> </a:t>
            </a:r>
            <a:r>
              <a:rPr lang="en-US" sz="4000" b="1"/>
              <a:t>hidden </a:t>
            </a:r>
            <a:r>
              <a:rPr lang="en-US" sz="4000" b="1" smtClean="0"/>
              <a:t>words</a:t>
            </a:r>
            <a:endParaRPr lang="en-US" sz="40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616495-F6CB-9605-9C4E-323343D23A6B}"/>
              </a:ext>
            </a:extLst>
          </p:cNvPr>
          <p:cNvSpPr txBox="1"/>
          <p:nvPr/>
        </p:nvSpPr>
        <p:spPr>
          <a:xfrm>
            <a:off x="1582405" y="4526244"/>
            <a:ext cx="9067264" cy="939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3200" b="1"/>
              <a:t>M Y     H O U S E</a:t>
            </a:r>
            <a:endParaRPr lang="en-US" sz="3200" b="1" dirty="0"/>
          </a:p>
        </p:txBody>
      </p:sp>
      <p:pic>
        <p:nvPicPr>
          <p:cNvPr id="3" name="Picture 2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7E205FBF-07D1-F441-AD4E-102B4DFCED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6380">
            <a:off x="7674017" y="3667071"/>
            <a:ext cx="2158410" cy="215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38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612111" y="1528726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town house</a:t>
            </a:r>
            <a:r>
              <a:rPr lang="en-US" sz="60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67787" y="5165033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nhà</a:t>
            </a:r>
            <a:r>
              <a:rPr lang="en-US" sz="4800" dirty="0"/>
              <a:t> </a:t>
            </a:r>
            <a:r>
              <a:rPr lang="en-US" sz="4800" dirty="0" err="1"/>
              <a:t>phố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400329" y="3761139"/>
            <a:ext cx="347120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taʊn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haʊs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42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house with a car parked in front of it&#10;&#10;Description automatically generated">
            <a:extLst>
              <a:ext uri="{FF2B5EF4-FFF2-40B4-BE49-F238E27FC236}">
                <a16:creationId xmlns:a16="http://schemas.microsoft.com/office/drawing/2014/main" id="{FF164A0B-AECD-6A9F-DA78-DDA2BF2B19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720" y="2186167"/>
            <a:ext cx="5632437" cy="3515671"/>
          </a:xfrm>
          <a:prstGeom prst="rect">
            <a:avLst/>
          </a:prstGeom>
        </p:spPr>
      </p:pic>
      <p:pic>
        <p:nvPicPr>
          <p:cNvPr id="8" name="town house mp3">
            <a:hlinkClick r:id="" action="ppaction://media"/>
            <a:extLst>
              <a:ext uri="{FF2B5EF4-FFF2-40B4-BE49-F238E27FC236}">
                <a16:creationId xmlns:a16="http://schemas.microsoft.com/office/drawing/2014/main" id="{CF4BCBCA-D105-C38A-CA1F-2D4F117E1A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2106" y="3678874"/>
            <a:ext cx="830997" cy="83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3" y="112191"/>
            <a:ext cx="712319" cy="709215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250140" y="1896090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836657" y="1940422"/>
            <a:ext cx="53952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1: GETTING STARTED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28440" y="132930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MY HOUSE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6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07B7897-B16D-44E3-91AE-9D0FF2697117}"/>
              </a:ext>
            </a:extLst>
          </p:cNvPr>
          <p:cNvSpPr txBox="1"/>
          <p:nvPr/>
        </p:nvSpPr>
        <p:spPr>
          <a:xfrm>
            <a:off x="3800855" y="2735935"/>
            <a:ext cx="4427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26649"/>
                </a:solidFill>
              </a:rPr>
              <a:t>A look inside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5" y="113517"/>
            <a:ext cx="7303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622993" y="1742249"/>
            <a:ext cx="994505" cy="941619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61A77F7-0510-E960-C06E-46C503D2DB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518" y="2918577"/>
            <a:ext cx="3634740" cy="32090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CB281D-6FD4-762F-D1D7-303830E4CEE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16"/>
          <a:stretch/>
        </p:blipFill>
        <p:spPr>
          <a:xfrm>
            <a:off x="6656372" y="2378901"/>
            <a:ext cx="4462553" cy="449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153053" y="1066097"/>
            <a:ext cx="6459567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country house</a:t>
            </a:r>
            <a:r>
              <a:rPr lang="en-US" sz="6600" b="1" dirty="0"/>
              <a:t>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57389" y="4512715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nhà</a:t>
            </a:r>
            <a:r>
              <a:rPr lang="en-US" sz="4800" dirty="0"/>
              <a:t> ở </a:t>
            </a:r>
            <a:r>
              <a:rPr lang="en-US" sz="4800" dirty="0" err="1"/>
              <a:t>vùng</a:t>
            </a:r>
            <a:r>
              <a:rPr lang="en-US" sz="4800" dirty="0"/>
              <a:t> </a:t>
            </a:r>
            <a:r>
              <a:rPr lang="en-US" sz="4800" dirty="0" err="1"/>
              <a:t>quê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333524" y="3500626"/>
            <a:ext cx="409862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ˌ</a:t>
            </a:r>
            <a:r>
              <a:rPr lang="en-US" sz="4800" b="1" smtClean="0">
                <a:solidFill>
                  <a:schemeClr val="accent5">
                    <a:lumMod val="50000"/>
                  </a:schemeClr>
                </a:solidFill>
              </a:rPr>
              <a:t>kʌntri 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haʊs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11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country house">
            <a:hlinkClick r:id="" action="ppaction://media"/>
            <a:extLst>
              <a:ext uri="{FF2B5EF4-FFF2-40B4-BE49-F238E27FC236}">
                <a16:creationId xmlns:a16="http://schemas.microsoft.com/office/drawing/2014/main" id="{FCC438EA-6628-D5EA-C09B-C7E634B355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7067" y="3500625"/>
            <a:ext cx="830997" cy="830997"/>
          </a:xfrm>
          <a:prstGeom prst="rect">
            <a:avLst/>
          </a:prstGeom>
        </p:spPr>
      </p:pic>
      <p:pic>
        <p:nvPicPr>
          <p:cNvPr id="6" name="Picture 5" descr="A cartoon of a farm with sheep grazing in the grass&#10;&#10;Description automatically generated">
            <a:extLst>
              <a:ext uri="{FF2B5EF4-FFF2-40B4-BE49-F238E27FC236}">
                <a16:creationId xmlns:a16="http://schemas.microsoft.com/office/drawing/2014/main" id="{7F68ADB4-B39B-C1E8-A7B0-C4B4AA6CF6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860" y="1476558"/>
            <a:ext cx="5397511" cy="4048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14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612111" y="1528726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flat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67787" y="5165033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căn</a:t>
            </a:r>
            <a:r>
              <a:rPr lang="en-US" sz="4800" dirty="0"/>
              <a:t> </a:t>
            </a:r>
            <a:r>
              <a:rPr lang="en-US" sz="4800" dirty="0" err="1"/>
              <a:t>hộ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2262648" y="3761139"/>
            <a:ext cx="174656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flæt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42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flat">
            <a:hlinkClick r:id="" action="ppaction://media"/>
            <a:extLst>
              <a:ext uri="{FF2B5EF4-FFF2-40B4-BE49-F238E27FC236}">
                <a16:creationId xmlns:a16="http://schemas.microsoft.com/office/drawing/2014/main" id="{13137FB6-9DAB-4C77-F973-853A557023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2968" y="3768014"/>
            <a:ext cx="740781" cy="740781"/>
          </a:xfrm>
          <a:prstGeom prst="rect">
            <a:avLst/>
          </a:prstGeom>
        </p:spPr>
      </p:pic>
      <p:pic>
        <p:nvPicPr>
          <p:cNvPr id="4" name="Picture 3" descr="A group of kids and dogs in a building&#10;&#10;Description automatically generated">
            <a:extLst>
              <a:ext uri="{FF2B5EF4-FFF2-40B4-BE49-F238E27FC236}">
                <a16:creationId xmlns:a16="http://schemas.microsoft.com/office/drawing/2014/main" id="{78501753-A386-F183-2735-643363D6CD1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63" y="1407586"/>
            <a:ext cx="4942227" cy="472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523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451145" y="1131149"/>
            <a:ext cx="739420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flat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(n) </a:t>
            </a:r>
          </a:p>
          <a:p>
            <a:pPr marL="0" indent="0" algn="ctr">
              <a:buNone/>
            </a:pP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= </a:t>
            </a:r>
            <a:r>
              <a:rPr lang="en-US" sz="8000" b="1" dirty="0">
                <a:solidFill>
                  <a:srgbClr val="AD4F0F"/>
                </a:solidFill>
                <a:cs typeface="Calibri" panose="020F0502020204030204" pitchFamily="34" charset="0"/>
              </a:rPr>
              <a:t>apartment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 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67787" y="5165033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căn</a:t>
            </a:r>
            <a:r>
              <a:rPr lang="en-US" sz="4800" dirty="0"/>
              <a:t> </a:t>
            </a:r>
            <a:r>
              <a:rPr lang="en-US" sz="4800" dirty="0" err="1"/>
              <a:t>hộ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363749" y="3756252"/>
            <a:ext cx="40508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ə</a:t>
            </a:r>
            <a:r>
              <a:rPr lang="en-US" sz="4800" b="1" err="1">
                <a:solidFill>
                  <a:schemeClr val="accent5">
                    <a:lumMod val="50000"/>
                  </a:schemeClr>
                </a:solidFill>
              </a:rPr>
              <a:t>ˈ</a:t>
            </a:r>
            <a:r>
              <a:rPr lang="en-US" sz="4800" b="1" smtClean="0">
                <a:solidFill>
                  <a:schemeClr val="accent5">
                    <a:lumMod val="50000"/>
                  </a:schemeClr>
                </a:solidFill>
              </a:rPr>
              <a:t>pɑːtmənt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42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group of kids and dogs in a building&#10;&#10;Description automatically generated">
            <a:extLst>
              <a:ext uri="{FF2B5EF4-FFF2-40B4-BE49-F238E27FC236}">
                <a16:creationId xmlns:a16="http://schemas.microsoft.com/office/drawing/2014/main" id="{78501753-A386-F183-2735-643363D6CD1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63" y="1407586"/>
            <a:ext cx="4942227" cy="4720856"/>
          </a:xfrm>
          <a:prstGeom prst="rect">
            <a:avLst/>
          </a:prstGeom>
        </p:spPr>
      </p:pic>
      <p:pic>
        <p:nvPicPr>
          <p:cNvPr id="5" name="apartment">
            <a:hlinkClick r:id="" action="ppaction://media"/>
            <a:extLst>
              <a:ext uri="{FF2B5EF4-FFF2-40B4-BE49-F238E27FC236}">
                <a16:creationId xmlns:a16="http://schemas.microsoft.com/office/drawing/2014/main" id="{594E446C-10F5-9D9C-E54E-3A6877B37F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7318" y="3826312"/>
            <a:ext cx="760937" cy="76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676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3" name="Round Single Corner Rectangle 1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6448771"/>
              </p:ext>
            </p:extLst>
          </p:nvPr>
        </p:nvGraphicFramePr>
        <p:xfrm>
          <a:off x="1333488" y="1988183"/>
          <a:ext cx="10031203" cy="3957787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9189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241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880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540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town house (n) 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taʊn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haʊs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nhà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phố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country house (n) 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ˌ</a:t>
                      </a:r>
                      <a:r>
                        <a:rPr lang="en-US" sz="3200" b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kʌntri 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ˈ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haʊs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nhà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ở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vùng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quê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flat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flæt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căn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hộ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62773500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apartment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ə</a:t>
                      </a:r>
                      <a:r>
                        <a:rPr lang="en-US" sz="3200" b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ˈ</a:t>
                      </a:r>
                      <a:r>
                        <a:rPr lang="en-US" sz="3200" b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pɑːtmənt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căn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hộ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54902188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19309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town house mp3">
            <a:hlinkClick r:id="" action="ppaction://media"/>
            <a:extLst>
              <a:ext uri="{FF2B5EF4-FFF2-40B4-BE49-F238E27FC236}">
                <a16:creationId xmlns:a16="http://schemas.microsoft.com/office/drawing/2014/main" id="{97134627-E0EE-57AC-C3FA-912D423315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24264" y="2900353"/>
            <a:ext cx="606089" cy="606089"/>
          </a:xfrm>
          <a:prstGeom prst="rect">
            <a:avLst/>
          </a:prstGeom>
        </p:spPr>
      </p:pic>
      <p:pic>
        <p:nvPicPr>
          <p:cNvPr id="3" name="country house">
            <a:hlinkClick r:id="" action="ppaction://media"/>
            <a:extLst>
              <a:ext uri="{FF2B5EF4-FFF2-40B4-BE49-F238E27FC236}">
                <a16:creationId xmlns:a16="http://schemas.microsoft.com/office/drawing/2014/main" id="{F933F9BB-AFB3-4883-930F-12845958370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24263" y="3696533"/>
            <a:ext cx="606089" cy="606089"/>
          </a:xfrm>
          <a:prstGeom prst="rect">
            <a:avLst/>
          </a:prstGeom>
        </p:spPr>
      </p:pic>
      <p:pic>
        <p:nvPicPr>
          <p:cNvPr id="4" name="flat">
            <a:hlinkClick r:id="" action="ppaction://media"/>
            <a:extLst>
              <a:ext uri="{FF2B5EF4-FFF2-40B4-BE49-F238E27FC236}">
                <a16:creationId xmlns:a16="http://schemas.microsoft.com/office/drawing/2014/main" id="{CD2039BE-2709-4DA6-1318-449F70D5290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24263" y="4506991"/>
            <a:ext cx="606089" cy="606089"/>
          </a:xfrm>
          <a:prstGeom prst="rect">
            <a:avLst/>
          </a:prstGeom>
        </p:spPr>
      </p:pic>
      <p:pic>
        <p:nvPicPr>
          <p:cNvPr id="5" name="apartment">
            <a:hlinkClick r:id="" action="ppaction://media"/>
            <a:extLst>
              <a:ext uri="{FF2B5EF4-FFF2-40B4-BE49-F238E27FC236}">
                <a16:creationId xmlns:a16="http://schemas.microsoft.com/office/drawing/2014/main" id="{274E2F08-85DE-2158-34EE-797C918C2C5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24262" y="5349349"/>
            <a:ext cx="606090" cy="60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3836657" y="1940422"/>
            <a:ext cx="53952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1: GETTING STARTED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6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1A77F7-0510-E960-C06E-46C503D2DB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70" y="1366454"/>
            <a:ext cx="3634740" cy="32090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CB281D-6FD4-762F-D1D7-303830E4CE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16"/>
          <a:stretch/>
        </p:blipFill>
        <p:spPr>
          <a:xfrm>
            <a:off x="7737067" y="2366997"/>
            <a:ext cx="4462553" cy="44910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1A7F27-623F-0E5F-41D3-70E556FC1D2F}"/>
              </a:ext>
            </a:extLst>
          </p:cNvPr>
          <p:cNvSpPr txBox="1"/>
          <p:nvPr/>
        </p:nvSpPr>
        <p:spPr>
          <a:xfrm>
            <a:off x="487067" y="20843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601603-BA51-5DC0-C7E4-3F8DDADE230E}"/>
              </a:ext>
            </a:extLst>
          </p:cNvPr>
          <p:cNvSpPr txBox="1"/>
          <p:nvPr/>
        </p:nvSpPr>
        <p:spPr>
          <a:xfrm>
            <a:off x="3916552" y="1995414"/>
            <a:ext cx="6675247" cy="2382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200000"/>
              </a:lnSpc>
              <a:buFontTx/>
              <a:buChar char="-"/>
            </a:pPr>
            <a:r>
              <a:rPr lang="en-US" sz="4000" dirty="0"/>
              <a:t>What are Nick and Mi doing?</a:t>
            </a:r>
          </a:p>
          <a:p>
            <a:pPr marL="457200" indent="-457200" algn="just">
              <a:lnSpc>
                <a:spcPct val="200000"/>
              </a:lnSpc>
              <a:buFontTx/>
              <a:buChar char="-"/>
            </a:pPr>
            <a:r>
              <a:rPr lang="en-US" sz="4000" dirty="0"/>
              <a:t>What might they talk about?</a:t>
            </a:r>
          </a:p>
        </p:txBody>
      </p:sp>
    </p:spTree>
    <p:extLst>
      <p:ext uri="{BB962C8B-B14F-4D97-AF65-F5344CB8AC3E}">
        <p14:creationId xmlns:p14="http://schemas.microsoft.com/office/powerpoint/2010/main" val="2812426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FF838FA-9C19-3DE5-2614-A675CC70F824}"/>
              </a:ext>
            </a:extLst>
          </p:cNvPr>
          <p:cNvSpPr/>
          <p:nvPr/>
        </p:nvSpPr>
        <p:spPr>
          <a:xfrm>
            <a:off x="487067" y="1688428"/>
            <a:ext cx="11176849" cy="4982640"/>
          </a:xfrm>
          <a:prstGeom prst="roundRect">
            <a:avLst/>
          </a:prstGeom>
          <a:solidFill>
            <a:srgbClr val="DCF2F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60" y="1106415"/>
            <a:ext cx="802263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9" y="1137989"/>
            <a:ext cx="502607" cy="502607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3" y="101408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3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1FEC75-9489-F211-6999-A962BDE06E42}"/>
              </a:ext>
            </a:extLst>
          </p:cNvPr>
          <p:cNvSpPr/>
          <p:nvPr/>
        </p:nvSpPr>
        <p:spPr>
          <a:xfrm>
            <a:off x="1042460" y="1719153"/>
            <a:ext cx="10473265" cy="48981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b="1" i="1" dirty="0"/>
              <a:t>Mi: </a:t>
            </a:r>
            <a:r>
              <a:rPr lang="en-US" sz="2200" dirty="0"/>
              <a:t>Wow! Your room looks so big, Nick.</a:t>
            </a:r>
          </a:p>
          <a:p>
            <a:pPr>
              <a:lnSpc>
                <a:spcPct val="13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It’s Elena’s room. She’s my sister.</a:t>
            </a:r>
          </a:p>
          <a:p>
            <a:pPr>
              <a:lnSpc>
                <a:spcPct val="130000"/>
              </a:lnSpc>
            </a:pPr>
            <a:r>
              <a:rPr lang="en-US" sz="2200" b="1" i="1" dirty="0"/>
              <a:t>Mi: </a:t>
            </a:r>
            <a:r>
              <a:rPr lang="en-US" sz="2200" dirty="0"/>
              <a:t>I see. Is there a TV behind you?</a:t>
            </a:r>
          </a:p>
          <a:p>
            <a:pPr>
              <a:lnSpc>
                <a:spcPct val="13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Yes, there is. Where do you live, Mi?</a:t>
            </a:r>
          </a:p>
          <a:p>
            <a:pPr>
              <a:lnSpc>
                <a:spcPct val="130000"/>
              </a:lnSpc>
            </a:pPr>
            <a:r>
              <a:rPr lang="en-US" sz="2200" b="1" i="1" dirty="0"/>
              <a:t>Mi: </a:t>
            </a:r>
            <a:r>
              <a:rPr lang="en-US" sz="2200" dirty="0"/>
              <a:t>I live in a town house. And you? </a:t>
            </a:r>
          </a:p>
          <a:p>
            <a:pPr>
              <a:lnSpc>
                <a:spcPct val="13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I live in a country house. Who do you live with? </a:t>
            </a:r>
          </a:p>
          <a:p>
            <a:pPr>
              <a:lnSpc>
                <a:spcPct val="130000"/>
              </a:lnSpc>
            </a:pPr>
            <a:r>
              <a:rPr lang="en-US" sz="2200" b="1" i="1" dirty="0"/>
              <a:t>Mi: </a:t>
            </a:r>
            <a:r>
              <a:rPr lang="en-US" sz="2200" dirty="0"/>
              <a:t>My parents and younger brother. We’re moving to a ﬂat next month!</a:t>
            </a:r>
          </a:p>
          <a:p>
            <a:pPr>
              <a:lnSpc>
                <a:spcPct val="13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Are you?</a:t>
            </a:r>
          </a:p>
          <a:p>
            <a:pPr>
              <a:lnSpc>
                <a:spcPct val="130000"/>
              </a:lnSpc>
            </a:pPr>
            <a:r>
              <a:rPr lang="en-US" sz="2200" b="1" i="1" dirty="0"/>
              <a:t>Mi: </a:t>
            </a:r>
            <a:r>
              <a:rPr lang="en-US" sz="2200" dirty="0"/>
              <a:t>Yes. My aunt lives near there, and I can play with my cousin. </a:t>
            </a:r>
          </a:p>
          <a:p>
            <a:pPr>
              <a:lnSpc>
                <a:spcPct val="13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Are there many rooms in your new ﬂat?</a:t>
            </a:r>
          </a:p>
          <a:p>
            <a:pPr>
              <a:lnSpc>
                <a:spcPct val="130000"/>
              </a:lnSpc>
            </a:pPr>
            <a:r>
              <a:rPr lang="en-US" sz="2200" b="1" i="1" dirty="0"/>
              <a:t>Mi: </a:t>
            </a:r>
            <a:r>
              <a:rPr lang="en-US" sz="2200" dirty="0"/>
              <a:t>Yes, there are. There’s a living room, three bedrooms, a kitchen and two bathrooms.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145558-22A6-C91A-E938-8AE160D0E3F7}"/>
              </a:ext>
            </a:extLst>
          </p:cNvPr>
          <p:cNvSpPr txBox="1"/>
          <p:nvPr/>
        </p:nvSpPr>
        <p:spPr>
          <a:xfrm>
            <a:off x="3891763" y="1026073"/>
            <a:ext cx="4288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FB7BD"/>
                </a:solidFill>
              </a:rPr>
              <a:t>A look inside</a:t>
            </a:r>
          </a:p>
        </p:txBody>
      </p:sp>
      <p:pic>
        <p:nvPicPr>
          <p:cNvPr id="5" name="B1_10">
            <a:hlinkClick r:id="" action="ppaction://media"/>
            <a:extLst>
              <a:ext uri="{FF2B5EF4-FFF2-40B4-BE49-F238E27FC236}">
                <a16:creationId xmlns:a16="http://schemas.microsoft.com/office/drawing/2014/main" id="{AD2C3CA6-9702-AB35-A643-9FDC29D573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89580" y="1084061"/>
            <a:ext cx="604366" cy="60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1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3836657" y="1940422"/>
            <a:ext cx="53952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1: GETTING STARTED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6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1A77F7-0510-E960-C06E-46C503D2DB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70" y="1366454"/>
            <a:ext cx="3634740" cy="32090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CB281D-6FD4-762F-D1D7-303830E4CE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16"/>
          <a:stretch/>
        </p:blipFill>
        <p:spPr>
          <a:xfrm>
            <a:off x="7737067" y="2366997"/>
            <a:ext cx="4462553" cy="44910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601603-BA51-5DC0-C7E4-3F8DDADE230E}"/>
              </a:ext>
            </a:extLst>
          </p:cNvPr>
          <p:cNvSpPr txBox="1"/>
          <p:nvPr/>
        </p:nvSpPr>
        <p:spPr>
          <a:xfrm>
            <a:off x="3890536" y="1366454"/>
            <a:ext cx="8388498" cy="1924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200000"/>
              </a:lnSpc>
              <a:buFontTx/>
              <a:buChar char="-"/>
            </a:pPr>
            <a:r>
              <a:rPr lang="en-US" sz="3200" dirty="0"/>
              <a:t>What are Nick and Mi doing?</a:t>
            </a:r>
          </a:p>
          <a:p>
            <a:pPr algn="just">
              <a:lnSpc>
                <a:spcPct val="200000"/>
              </a:lnSpc>
            </a:pPr>
            <a:r>
              <a:rPr lang="en-US" sz="3200" dirty="0">
                <a:sym typeface="Wingdings" panose="05000000000000000000" pitchFamily="2" charset="2"/>
              </a:rPr>
              <a:t> They are talking online with each other.</a:t>
            </a:r>
            <a:endParaRPr lang="en-US"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B6C04F-43F7-AA00-D5D8-C5A6AA1CCA1E}"/>
              </a:ext>
            </a:extLst>
          </p:cNvPr>
          <p:cNvSpPr txBox="1"/>
          <p:nvPr/>
        </p:nvSpPr>
        <p:spPr>
          <a:xfrm>
            <a:off x="487067" y="186933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F4BFCA-29EB-659C-02B4-A08F8918FC05}"/>
              </a:ext>
            </a:extLst>
          </p:cNvPr>
          <p:cNvSpPr txBox="1"/>
          <p:nvPr/>
        </p:nvSpPr>
        <p:spPr>
          <a:xfrm>
            <a:off x="673655" y="4203588"/>
            <a:ext cx="8388498" cy="1924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200000"/>
              </a:lnSpc>
              <a:buFontTx/>
              <a:buChar char="-"/>
            </a:pPr>
            <a:r>
              <a:rPr lang="en-US" sz="3200" dirty="0"/>
              <a:t>What might they talk about?</a:t>
            </a:r>
          </a:p>
          <a:p>
            <a:pPr algn="just">
              <a:lnSpc>
                <a:spcPct val="200000"/>
              </a:lnSpc>
            </a:pPr>
            <a:r>
              <a:rPr lang="en-US" sz="3200" dirty="0">
                <a:sym typeface="Wingdings" panose="05000000000000000000" pitchFamily="2" charset="2"/>
              </a:rPr>
              <a:t> They are talking about their house.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82120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29" name="Round Single Corner Rectangle 2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ound Single Corner Rectangle 3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07295" y="1182868"/>
            <a:ext cx="1033824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ea typeface="+mn-ea"/>
                <a:cs typeface="Arial" panose="020B0604020202020204" pitchFamily="34" charset="0"/>
              </a:rPr>
              <a:t>Which family members does Mi talk about? Put a tick (</a:t>
            </a:r>
            <a:r>
              <a:rPr kumimoji="0" lang="en-US" sz="28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ea typeface="+mn-ea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kumimoji="0" lang="en-US" sz="28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ea typeface="+mn-ea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04694" y="1210787"/>
            <a:ext cx="502607" cy="502607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477" y="109053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254F89B-1735-08F8-4FB7-D797CBF5A3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1389688"/>
              </p:ext>
            </p:extLst>
          </p:nvPr>
        </p:nvGraphicFramePr>
        <p:xfrm>
          <a:off x="1827545" y="2216729"/>
          <a:ext cx="8613627" cy="4045845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5258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222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655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09169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70C0"/>
                          </a:solidFill>
                        </a:rPr>
                        <a:t>1.</a:t>
                      </a:r>
                    </a:p>
                  </a:txBody>
                  <a:tcPr anchor="ctr">
                    <a:solidFill>
                      <a:srgbClr val="E5F5F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b="0" dirty="0"/>
                        <a:t>parents</a:t>
                      </a:r>
                    </a:p>
                  </a:txBody>
                  <a:tcPr anchor="ctr">
                    <a:solidFill>
                      <a:srgbClr val="E5F5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0" b="0" dirty="0"/>
                    </a:p>
                  </a:txBody>
                  <a:tcPr>
                    <a:solidFill>
                      <a:srgbClr val="E5F5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9169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70C0"/>
                          </a:solidFill>
                        </a:rPr>
                        <a:t>2.</a:t>
                      </a:r>
                    </a:p>
                  </a:txBody>
                  <a:tcPr anchor="ctr">
                    <a:solidFill>
                      <a:srgbClr val="C0E6E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b="0" dirty="0"/>
                        <a:t>sister</a:t>
                      </a:r>
                    </a:p>
                  </a:txBody>
                  <a:tcPr anchor="ctr">
                    <a:solidFill>
                      <a:srgbClr val="C0E6E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0" b="0" dirty="0"/>
                    </a:p>
                  </a:txBody>
                  <a:tcPr>
                    <a:solidFill>
                      <a:srgbClr val="C0E6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9169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70C0"/>
                          </a:solidFill>
                        </a:rPr>
                        <a:t>3.</a:t>
                      </a:r>
                    </a:p>
                  </a:txBody>
                  <a:tcPr anchor="ctr">
                    <a:solidFill>
                      <a:srgbClr val="E5F5F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b="0" dirty="0"/>
                        <a:t>brother</a:t>
                      </a:r>
                    </a:p>
                  </a:txBody>
                  <a:tcPr anchor="ctr">
                    <a:solidFill>
                      <a:srgbClr val="E5F5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0" b="0" dirty="0"/>
                    </a:p>
                  </a:txBody>
                  <a:tcPr>
                    <a:solidFill>
                      <a:srgbClr val="E5F5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9169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70C0"/>
                          </a:solidFill>
                        </a:rPr>
                        <a:t>4.</a:t>
                      </a:r>
                    </a:p>
                  </a:txBody>
                  <a:tcPr anchor="ctr">
                    <a:solidFill>
                      <a:srgbClr val="C0E6E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b="0" dirty="0"/>
                        <a:t>aunt</a:t>
                      </a:r>
                    </a:p>
                  </a:txBody>
                  <a:tcPr anchor="ctr">
                    <a:solidFill>
                      <a:srgbClr val="C0E6E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0" b="0" dirty="0"/>
                    </a:p>
                  </a:txBody>
                  <a:tcPr>
                    <a:solidFill>
                      <a:srgbClr val="C0E6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09169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70C0"/>
                          </a:solidFill>
                        </a:rPr>
                        <a:t>5.</a:t>
                      </a:r>
                    </a:p>
                  </a:txBody>
                  <a:tcPr anchor="ctr">
                    <a:solidFill>
                      <a:srgbClr val="E5F5F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b="0" dirty="0"/>
                        <a:t>cousin</a:t>
                      </a:r>
                    </a:p>
                  </a:txBody>
                  <a:tcPr anchor="ctr">
                    <a:solidFill>
                      <a:srgbClr val="E5F5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0" b="0" dirty="0"/>
                    </a:p>
                  </a:txBody>
                  <a:tcPr>
                    <a:solidFill>
                      <a:srgbClr val="E5F5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6240439-7EDE-60F6-3623-1424A9596042}"/>
              </a:ext>
            </a:extLst>
          </p:cNvPr>
          <p:cNvSpPr txBox="1"/>
          <p:nvPr/>
        </p:nvSpPr>
        <p:spPr>
          <a:xfrm>
            <a:off x="8702697" y="2326370"/>
            <a:ext cx="78284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ym typeface="Wingdings 2" panose="05020102010507070707" pitchFamily="18" charset="2"/>
              </a:rPr>
              <a:t></a:t>
            </a:r>
            <a:endParaRPr lang="en-US" sz="5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ED95D3-EB60-ECC3-05C2-E7868A9465EA}"/>
              </a:ext>
            </a:extLst>
          </p:cNvPr>
          <p:cNvSpPr txBox="1"/>
          <p:nvPr/>
        </p:nvSpPr>
        <p:spPr>
          <a:xfrm>
            <a:off x="8702697" y="3896534"/>
            <a:ext cx="78284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ym typeface="Wingdings 2" panose="05020102010507070707" pitchFamily="18" charset="2"/>
              </a:rPr>
              <a:t></a:t>
            </a:r>
            <a:endParaRPr lang="en-US" sz="5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0E5097-B2BA-E6F6-EDBF-7691C144D356}"/>
              </a:ext>
            </a:extLst>
          </p:cNvPr>
          <p:cNvSpPr txBox="1"/>
          <p:nvPr/>
        </p:nvSpPr>
        <p:spPr>
          <a:xfrm>
            <a:off x="8702697" y="4648667"/>
            <a:ext cx="78284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ym typeface="Wingdings 2" panose="05020102010507070707" pitchFamily="18" charset="2"/>
              </a:rPr>
              <a:t></a:t>
            </a:r>
            <a:endParaRPr lang="en-US" sz="5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646620-1F12-4B5C-9F03-A01B870541E1}"/>
              </a:ext>
            </a:extLst>
          </p:cNvPr>
          <p:cNvSpPr txBox="1"/>
          <p:nvPr/>
        </p:nvSpPr>
        <p:spPr>
          <a:xfrm>
            <a:off x="8702697" y="5510441"/>
            <a:ext cx="78284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ym typeface="Wingdings 2" panose="05020102010507070707" pitchFamily="18" charset="2"/>
              </a:rPr>
              <a:t></a:t>
            </a:r>
            <a:endParaRPr lang="en-US" sz="5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F4AF33-F21C-C431-1776-58F22CB3948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" y="1330061"/>
            <a:ext cx="3482725" cy="32201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202A056-B049-8DF0-9249-69560475E8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1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16"/>
          <a:stretch/>
        </p:blipFill>
        <p:spPr>
          <a:xfrm>
            <a:off x="7693709" y="2326370"/>
            <a:ext cx="4501562" cy="453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86074" y="1160913"/>
            <a:ext cx="1106041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ea typeface="+mn-ea"/>
                <a:cs typeface="Arial" panose="020B0604020202020204" pitchFamily="34" charset="0"/>
              </a:rPr>
              <a:t>Read the conversation again. Complete each sentence with ONE word.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9" y="1132423"/>
            <a:ext cx="502607" cy="502607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3" y="102978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2972318" y="2081261"/>
            <a:ext cx="7476607" cy="3156583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0070C0"/>
                </a:solidFill>
              </a:rPr>
              <a:t>1. </a:t>
            </a:r>
            <a:r>
              <a:rPr lang="en-US" sz="3600" dirty="0"/>
              <a:t>Elena is Nick’s ______.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0070C0"/>
                </a:solidFill>
              </a:rPr>
              <a:t>2. </a:t>
            </a:r>
            <a:r>
              <a:rPr lang="en-US" sz="3600" dirty="0"/>
              <a:t>There is a ____ in Elena’s room.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0070C0"/>
                </a:solidFill>
              </a:rPr>
              <a:t>3. </a:t>
            </a:r>
            <a:r>
              <a:rPr lang="en-US" sz="3600" dirty="0"/>
              <a:t>Now Mi lives in a _____ house.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0070C0"/>
                </a:solidFill>
              </a:rPr>
              <a:t>4. </a:t>
            </a:r>
            <a:r>
              <a:rPr lang="en-US" sz="3600" dirty="0"/>
              <a:t>Nick lives in a ________ house.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0070C0"/>
                </a:solidFill>
              </a:rPr>
              <a:t>5. </a:t>
            </a:r>
            <a:r>
              <a:rPr lang="en-US" sz="3600" dirty="0"/>
              <a:t>Mi’s new flat has _____ bedrooms.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81426" y="2088808"/>
            <a:ext cx="2086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7030A0"/>
                </a:solidFill>
              </a:rPr>
              <a:t>sister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470948" y="2772324"/>
            <a:ext cx="1420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7030A0"/>
                </a:solidFill>
              </a:rPr>
              <a:t>TV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BDBA2E-5C22-E4D5-2EB0-64D7C11923A9}"/>
              </a:ext>
            </a:extLst>
          </p:cNvPr>
          <p:cNvSpPr txBox="1"/>
          <p:nvPr/>
        </p:nvSpPr>
        <p:spPr>
          <a:xfrm>
            <a:off x="6760763" y="3419627"/>
            <a:ext cx="2086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7030A0"/>
                </a:solidFill>
              </a:rPr>
              <a:t>town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C6A1B3-0EDE-3167-1C63-C940BE336F50}"/>
              </a:ext>
            </a:extLst>
          </p:cNvPr>
          <p:cNvSpPr txBox="1"/>
          <p:nvPr/>
        </p:nvSpPr>
        <p:spPr>
          <a:xfrm>
            <a:off x="6164272" y="4101923"/>
            <a:ext cx="2086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7030A0"/>
                </a:solidFill>
              </a:rPr>
              <a:t>country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B6A21A-5FA3-601A-DEF2-0A54C1D11172}"/>
              </a:ext>
            </a:extLst>
          </p:cNvPr>
          <p:cNvSpPr txBox="1"/>
          <p:nvPr/>
        </p:nvSpPr>
        <p:spPr>
          <a:xfrm>
            <a:off x="6710621" y="4757993"/>
            <a:ext cx="2086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7030A0"/>
                </a:solidFill>
              </a:rPr>
              <a:t>three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A83959-E528-BF1B-1B48-FF5642AE07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" y="1691764"/>
            <a:ext cx="2964698" cy="26174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9DE177-4B13-75B6-2995-DBD73931F3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16"/>
          <a:stretch/>
        </p:blipFill>
        <p:spPr>
          <a:xfrm>
            <a:off x="9025733" y="3659553"/>
            <a:ext cx="3226458" cy="324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981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" grpId="0"/>
      <p:bldP spid="4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92" y="1046422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GAME: Complete the word web: Types of house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9" y="1046422"/>
            <a:ext cx="502607" cy="502607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5" y="92252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DF3434-596D-A1C6-2532-B7A4C882FCC1}"/>
              </a:ext>
            </a:extLst>
          </p:cNvPr>
          <p:cNvSpPr txBox="1"/>
          <p:nvPr/>
        </p:nvSpPr>
        <p:spPr>
          <a:xfrm>
            <a:off x="3885915" y="1537922"/>
            <a:ext cx="832082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dirty="0"/>
              <a:t>Students work in groups.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dirty="0"/>
              <a:t>Discuss about the topic “Types of house” in 2 minutes</a:t>
            </a:r>
          </a:p>
          <a:p>
            <a:pPr marL="457200" lvl="0" indent="-457200">
              <a:lnSpc>
                <a:spcPct val="150000"/>
              </a:lnSpc>
              <a:buFontTx/>
              <a:buChar char="-"/>
            </a:pPr>
            <a:r>
              <a:rPr lang="en-US" sz="3200" dirty="0">
                <a:solidFill>
                  <a:srgbClr val="000000"/>
                </a:solidFill>
                <a:latin typeface="Corbel" panose="020B050302020402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Then, a</a:t>
            </a:r>
            <a:r>
              <a:rPr lang="en-US" sz="3200" dirty="0">
                <a:solidFill>
                  <a:srgbClr val="000000"/>
                </a:solidFill>
                <a:effectLst/>
                <a:latin typeface="Corbel" panose="020B050302020402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 student from each team one by one runs to the board and writes one word.</a:t>
            </a:r>
          </a:p>
          <a:p>
            <a:pPr marL="457200" lvl="0" indent="-457200">
              <a:lnSpc>
                <a:spcPct val="150000"/>
              </a:lnSpc>
              <a:buFontTx/>
              <a:buChar char="-"/>
            </a:pPr>
            <a:r>
              <a:rPr lang="en-US" sz="3200" dirty="0">
                <a:solidFill>
                  <a:srgbClr val="000000"/>
                </a:solidFill>
                <a:effectLst/>
                <a:latin typeface="Corbel" panose="020B050302020402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The team which has more correct answers is the </a:t>
            </a:r>
            <a:r>
              <a:rPr lang="en-US" sz="3200">
                <a:solidFill>
                  <a:srgbClr val="000000"/>
                </a:solidFill>
                <a:effectLst/>
                <a:latin typeface="Corbel" panose="020B050302020402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winner</a:t>
            </a:r>
            <a:r>
              <a:rPr lang="en-US" sz="3200" smtClean="0">
                <a:solidFill>
                  <a:srgbClr val="000000"/>
                </a:solidFill>
                <a:effectLst/>
                <a:latin typeface="Corbel" panose="020B050302020402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.</a:t>
            </a:r>
            <a:endParaRPr lang="en-US" sz="3200" dirty="0">
              <a:effectLst/>
              <a:latin typeface="Corbel" panose="020B0503020204020204" pitchFamily="34" charset="0"/>
              <a:ea typeface="Corbel" panose="020B0503020204020204" pitchFamily="34" charset="0"/>
              <a:cs typeface="Corbel" panose="020B0503020204020204" pitchFamily="34" charset="0"/>
            </a:endParaRPr>
          </a:p>
        </p:txBody>
      </p:sp>
      <p:pic>
        <p:nvPicPr>
          <p:cNvPr id="5" name="Picture 4" descr="Cartoon of a child thinking&#10;&#10;Description automatically generated">
            <a:extLst>
              <a:ext uri="{FF2B5EF4-FFF2-40B4-BE49-F238E27FC236}">
                <a16:creationId xmlns:a16="http://schemas.microsoft.com/office/drawing/2014/main" id="{3D65480C-E40C-445F-CAAD-7954CE5000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7141" y="2022490"/>
            <a:ext cx="4835510" cy="48355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88716E-1E41-1B61-36F8-609BD80FE74B}"/>
              </a:ext>
            </a:extLst>
          </p:cNvPr>
          <p:cNvSpPr txBox="1"/>
          <p:nvPr/>
        </p:nvSpPr>
        <p:spPr>
          <a:xfrm>
            <a:off x="1884845" y="2621553"/>
            <a:ext cx="14125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Types of house</a:t>
            </a:r>
          </a:p>
        </p:txBody>
      </p:sp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9"/>
            <a:ext cx="2162852" cy="845903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1" tIns="11431" rIns="11431" bIns="11431" numCol="1" spcCol="1270" anchor="ctr" anchorCtr="0">
            <a:noAutofit/>
          </a:bodyPr>
          <a:lstStyle/>
          <a:p>
            <a:pPr marL="0" lvl="1" defTabSz="80006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3" y="5090342"/>
            <a:ext cx="1603229" cy="845903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1" tIns="11431" rIns="11431" bIns="11431" numCol="1" spcCol="1270" anchor="ctr" anchorCtr="0">
            <a:noAutofit/>
          </a:bodyPr>
          <a:lstStyle/>
          <a:p>
            <a:pPr marL="0" lvl="1" defTabSz="80006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2"/>
            <a:ext cx="1835915" cy="61220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599232" y="2111865"/>
            <a:ext cx="1835915" cy="61760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PRESENTATION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87731" y="3516461"/>
            <a:ext cx="1835915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PRACTICE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647018" y="5055177"/>
            <a:ext cx="1835915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PRODUCTION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234450"/>
            <a:ext cx="5740800" cy="618004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mtClean="0">
                <a:solidFill>
                  <a:schemeClr val="tx1"/>
                </a:solidFill>
              </a:rPr>
              <a:t>The </a:t>
            </a:r>
            <a:r>
              <a:rPr lang="en-GB" smtClean="0">
                <a:solidFill>
                  <a:schemeClr val="tx1"/>
                </a:solidFill>
              </a:rPr>
              <a:t>hidden </a:t>
            </a:r>
            <a:r>
              <a:rPr lang="en-GB" dirty="0">
                <a:solidFill>
                  <a:schemeClr val="tx1"/>
                </a:solidFill>
              </a:rPr>
              <a:t>word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71065" y="2102723"/>
            <a:ext cx="5758577" cy="635893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1065" y="2875830"/>
            <a:ext cx="5755112" cy="1892007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37" indent="-285737">
              <a:buFont typeface="Arial" panose="020B0604020202020204" pitchFamily="34" charset="0"/>
              <a:buChar char="•"/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Listen and read.</a:t>
            </a:r>
          </a:p>
          <a:p>
            <a:pPr marL="285737" indent="-285737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2: Which family members does Mi talk about? Put a tick (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✔</a:t>
            </a:r>
            <a:r>
              <a:rPr lang="en-US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37" indent="-285737">
              <a:buFont typeface="Arial" panose="020B0604020202020204" pitchFamily="34" charset="0"/>
              <a:buChar char="•"/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Read the conversation again. Complete each sentence with ONE 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word</a:t>
            </a:r>
            <a:r>
              <a:rPr lang="en-US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37" indent="-285737">
              <a:buFont typeface="Arial" panose="020B0604020202020204" pitchFamily="34" charset="0"/>
              <a:buChar char="•"/>
            </a:pPr>
            <a:r>
              <a:rPr lang="vi-VN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vi-VN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Game:</a:t>
            </a:r>
            <a:r>
              <a:rPr lang="vi-VN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Networking (Types of house</a:t>
            </a:r>
            <a:r>
              <a:rPr lang="en-US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85947" y="5077062"/>
            <a:ext cx="5743692" cy="614727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37" indent="-285737">
              <a:buFont typeface="Arial" panose="020B0604020202020204" pitchFamily="34" charset="0"/>
              <a:buChar char="•"/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</a:t>
            </a:r>
            <a:r>
              <a:rPr lang="vi-VN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Work in groups. Ask your friends where they live. Then report their answers.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6" y="1409155"/>
            <a:ext cx="1012114" cy="702710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05690" y="2420669"/>
            <a:ext cx="1093543" cy="1095792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423646" y="3817185"/>
            <a:ext cx="1141330" cy="1237992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7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587731" y="5893957"/>
            <a:ext cx="1835915" cy="60415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CONSOLIDATION</a:t>
            </a:r>
            <a:endParaRPr lang="en-GB" b="1" dirty="0">
              <a:solidFill>
                <a:schemeClr val="bg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505690" y="5355901"/>
            <a:ext cx="1141329" cy="538056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8839" y="5893957"/>
            <a:ext cx="5740800" cy="684963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37" indent="-285737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37" indent="-285737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64976" y="251698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151493" y="296030"/>
            <a:ext cx="53952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1: GETTING STARTED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937830" y="97860"/>
            <a:ext cx="994505" cy="941619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696BC77D-528F-B7CE-90F0-C7AF961CFC9C}"/>
              </a:ext>
            </a:extLst>
          </p:cNvPr>
          <p:cNvSpPr/>
          <p:nvPr/>
        </p:nvSpPr>
        <p:spPr>
          <a:xfrm>
            <a:off x="4523730" y="3145971"/>
            <a:ext cx="2323385" cy="1872343"/>
          </a:xfrm>
          <a:prstGeom prst="ellipse">
            <a:avLst/>
          </a:prstGeom>
          <a:solidFill>
            <a:srgbClr val="62C8C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92" y="1046422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GAME: Complete the word web: Types of house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9" y="1046422"/>
            <a:ext cx="502607" cy="502607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5" y="92252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7"/>
            <a:ext cx="2702901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88716E-1E41-1B61-36F8-609BD80FE74B}"/>
              </a:ext>
            </a:extLst>
          </p:cNvPr>
          <p:cNvSpPr txBox="1"/>
          <p:nvPr/>
        </p:nvSpPr>
        <p:spPr>
          <a:xfrm>
            <a:off x="4701730" y="3543533"/>
            <a:ext cx="19673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Types of house</a:t>
            </a:r>
          </a:p>
        </p:txBody>
      </p:sp>
      <p:pic>
        <p:nvPicPr>
          <p:cNvPr id="7" name="Đồng hồ đếm ngược 2 phút có tiếng">
            <a:hlinkClick r:id="" action="ppaction://media"/>
            <a:extLst>
              <a:ext uri="{FF2B5EF4-FFF2-40B4-BE49-F238E27FC236}">
                <a16:creationId xmlns:a16="http://schemas.microsoft.com/office/drawing/2014/main" id="{5E6D71A6-E01C-E4F7-2F51-D8B8E8FD017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42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33476" y="1075689"/>
            <a:ext cx="2566217" cy="144349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11A66EC-11B8-2AA0-0063-C3F473BA8030}"/>
              </a:ext>
            </a:extLst>
          </p:cNvPr>
          <p:cNvCxnSpPr>
            <a:cxnSpLocks/>
            <a:stCxn id="8" idx="1"/>
          </p:cNvCxnSpPr>
          <p:nvPr/>
        </p:nvCxnSpPr>
        <p:spPr>
          <a:xfrm flipH="1" flipV="1">
            <a:off x="3940629" y="2702010"/>
            <a:ext cx="923353" cy="7181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934F14A-FE70-A3F0-D45B-5883B0E4797F}"/>
              </a:ext>
            </a:extLst>
          </p:cNvPr>
          <p:cNvCxnSpPr>
            <a:cxnSpLocks/>
          </p:cNvCxnSpPr>
          <p:nvPr/>
        </p:nvCxnSpPr>
        <p:spPr>
          <a:xfrm flipV="1">
            <a:off x="5707194" y="2551843"/>
            <a:ext cx="0" cy="6223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47B5F27-AAB8-5707-CB52-74B383F17680}"/>
              </a:ext>
            </a:extLst>
          </p:cNvPr>
          <p:cNvCxnSpPr>
            <a:cxnSpLocks/>
          </p:cNvCxnSpPr>
          <p:nvPr/>
        </p:nvCxnSpPr>
        <p:spPr>
          <a:xfrm flipV="1">
            <a:off x="6581995" y="3112211"/>
            <a:ext cx="746025" cy="3776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B20CCF0-63DE-F5FE-343D-AED2CE715480}"/>
              </a:ext>
            </a:extLst>
          </p:cNvPr>
          <p:cNvCxnSpPr>
            <a:cxnSpLocks/>
          </p:cNvCxnSpPr>
          <p:nvPr/>
        </p:nvCxnSpPr>
        <p:spPr>
          <a:xfrm flipH="1" flipV="1">
            <a:off x="3145971" y="4082142"/>
            <a:ext cx="1400279" cy="1370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6D3C534-9789-0565-BDD0-538B3AD7ACC5}"/>
              </a:ext>
            </a:extLst>
          </p:cNvPr>
          <p:cNvCxnSpPr>
            <a:cxnSpLocks/>
          </p:cNvCxnSpPr>
          <p:nvPr/>
        </p:nvCxnSpPr>
        <p:spPr>
          <a:xfrm flipH="1" flipV="1">
            <a:off x="6721281" y="4487905"/>
            <a:ext cx="1334148" cy="2786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5C2E3FE-BE03-A124-1754-0BCA5F106AD7}"/>
              </a:ext>
            </a:extLst>
          </p:cNvPr>
          <p:cNvCxnSpPr>
            <a:cxnSpLocks/>
          </p:cNvCxnSpPr>
          <p:nvPr/>
        </p:nvCxnSpPr>
        <p:spPr>
          <a:xfrm flipH="1" flipV="1">
            <a:off x="5930784" y="5018313"/>
            <a:ext cx="328502" cy="5987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956703A-5BCC-6544-AB41-EE48901FF2CF}"/>
              </a:ext>
            </a:extLst>
          </p:cNvPr>
          <p:cNvCxnSpPr>
            <a:cxnSpLocks/>
          </p:cNvCxnSpPr>
          <p:nvPr/>
        </p:nvCxnSpPr>
        <p:spPr>
          <a:xfrm flipV="1">
            <a:off x="4212771" y="4858650"/>
            <a:ext cx="804578" cy="4590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D41AEB4A-10DA-24DC-B7C8-FA30BD41AE83}"/>
              </a:ext>
            </a:extLst>
          </p:cNvPr>
          <p:cNvSpPr/>
          <p:nvPr/>
        </p:nvSpPr>
        <p:spPr>
          <a:xfrm>
            <a:off x="2717336" y="1557849"/>
            <a:ext cx="1485184" cy="1314774"/>
          </a:xfrm>
          <a:prstGeom prst="ellipse">
            <a:avLst/>
          </a:prstGeom>
          <a:solidFill>
            <a:srgbClr val="C0E6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01A394DF-B7D4-0066-152A-A52EF7A00581}"/>
              </a:ext>
            </a:extLst>
          </p:cNvPr>
          <p:cNvSpPr/>
          <p:nvPr/>
        </p:nvSpPr>
        <p:spPr>
          <a:xfrm>
            <a:off x="4942830" y="1473251"/>
            <a:ext cx="1485184" cy="1314774"/>
          </a:xfrm>
          <a:prstGeom prst="ellipse">
            <a:avLst/>
          </a:prstGeom>
          <a:solidFill>
            <a:srgbClr val="C0E6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B54E2712-86FE-4263-F376-6B1C5EB8C0A9}"/>
              </a:ext>
            </a:extLst>
          </p:cNvPr>
          <p:cNvSpPr/>
          <p:nvPr/>
        </p:nvSpPr>
        <p:spPr>
          <a:xfrm>
            <a:off x="7208518" y="2115540"/>
            <a:ext cx="1485184" cy="1314774"/>
          </a:xfrm>
          <a:prstGeom prst="ellipse">
            <a:avLst/>
          </a:prstGeom>
          <a:solidFill>
            <a:srgbClr val="C0E6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1A6E92CD-CD1A-7B23-6F81-444EE51E6E38}"/>
              </a:ext>
            </a:extLst>
          </p:cNvPr>
          <p:cNvSpPr/>
          <p:nvPr/>
        </p:nvSpPr>
        <p:spPr>
          <a:xfrm>
            <a:off x="7947098" y="4219285"/>
            <a:ext cx="1485184" cy="1314774"/>
          </a:xfrm>
          <a:prstGeom prst="ellipse">
            <a:avLst/>
          </a:prstGeom>
          <a:solidFill>
            <a:srgbClr val="C0E6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259BF92F-8F34-BAF7-7E2E-D000AB416762}"/>
              </a:ext>
            </a:extLst>
          </p:cNvPr>
          <p:cNvSpPr/>
          <p:nvPr/>
        </p:nvSpPr>
        <p:spPr>
          <a:xfrm>
            <a:off x="1704784" y="3327991"/>
            <a:ext cx="1485184" cy="1314774"/>
          </a:xfrm>
          <a:prstGeom prst="ellipse">
            <a:avLst/>
          </a:prstGeom>
          <a:solidFill>
            <a:srgbClr val="C0E6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0E541ABC-AB99-89FD-48D0-90FB104A494B}"/>
              </a:ext>
            </a:extLst>
          </p:cNvPr>
          <p:cNvSpPr/>
          <p:nvPr/>
        </p:nvSpPr>
        <p:spPr>
          <a:xfrm>
            <a:off x="5707194" y="5421012"/>
            <a:ext cx="1485184" cy="1314774"/>
          </a:xfrm>
          <a:prstGeom prst="ellipse">
            <a:avLst/>
          </a:prstGeom>
          <a:solidFill>
            <a:srgbClr val="C0E6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F1723490-0E0F-03FF-D308-7FD4FD65B332}"/>
              </a:ext>
            </a:extLst>
          </p:cNvPr>
          <p:cNvSpPr/>
          <p:nvPr/>
        </p:nvSpPr>
        <p:spPr>
          <a:xfrm>
            <a:off x="2985129" y="4876672"/>
            <a:ext cx="1485184" cy="1314774"/>
          </a:xfrm>
          <a:prstGeom prst="ellipse">
            <a:avLst/>
          </a:prstGeom>
          <a:solidFill>
            <a:srgbClr val="C0E6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765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02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696BC77D-528F-B7CE-90F0-C7AF961CFC9C}"/>
              </a:ext>
            </a:extLst>
          </p:cNvPr>
          <p:cNvSpPr/>
          <p:nvPr/>
        </p:nvSpPr>
        <p:spPr>
          <a:xfrm>
            <a:off x="4523730" y="3145971"/>
            <a:ext cx="2323385" cy="1872343"/>
          </a:xfrm>
          <a:prstGeom prst="ellipse">
            <a:avLst/>
          </a:prstGeom>
          <a:solidFill>
            <a:srgbClr val="62C8C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92" y="1046422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GAME: Complete the word web: Types of house (Suggested answer)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9" y="1111738"/>
            <a:ext cx="502607" cy="502607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5" y="98783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88716E-1E41-1B61-36F8-609BD80FE74B}"/>
              </a:ext>
            </a:extLst>
          </p:cNvPr>
          <p:cNvSpPr txBox="1"/>
          <p:nvPr/>
        </p:nvSpPr>
        <p:spPr>
          <a:xfrm>
            <a:off x="4701730" y="3543533"/>
            <a:ext cx="19673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Types of house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11A66EC-11B8-2AA0-0063-C3F473BA8030}"/>
              </a:ext>
            </a:extLst>
          </p:cNvPr>
          <p:cNvCxnSpPr>
            <a:cxnSpLocks/>
            <a:stCxn id="8" idx="1"/>
          </p:cNvCxnSpPr>
          <p:nvPr/>
        </p:nvCxnSpPr>
        <p:spPr>
          <a:xfrm flipH="1" flipV="1">
            <a:off x="3940629" y="2702010"/>
            <a:ext cx="923353" cy="7181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934F14A-FE70-A3F0-D45B-5883B0E4797F}"/>
              </a:ext>
            </a:extLst>
          </p:cNvPr>
          <p:cNvCxnSpPr>
            <a:cxnSpLocks/>
          </p:cNvCxnSpPr>
          <p:nvPr/>
        </p:nvCxnSpPr>
        <p:spPr>
          <a:xfrm flipV="1">
            <a:off x="5707194" y="2551843"/>
            <a:ext cx="0" cy="6223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47B5F27-AAB8-5707-CB52-74B383F17680}"/>
              </a:ext>
            </a:extLst>
          </p:cNvPr>
          <p:cNvCxnSpPr>
            <a:cxnSpLocks/>
          </p:cNvCxnSpPr>
          <p:nvPr/>
        </p:nvCxnSpPr>
        <p:spPr>
          <a:xfrm flipV="1">
            <a:off x="6581995" y="3112211"/>
            <a:ext cx="746025" cy="3776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B20CCF0-63DE-F5FE-343D-AED2CE715480}"/>
              </a:ext>
            </a:extLst>
          </p:cNvPr>
          <p:cNvCxnSpPr>
            <a:cxnSpLocks/>
          </p:cNvCxnSpPr>
          <p:nvPr/>
        </p:nvCxnSpPr>
        <p:spPr>
          <a:xfrm flipH="1" flipV="1">
            <a:off x="3145971" y="4082142"/>
            <a:ext cx="1400279" cy="1370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6D3C534-9789-0565-BDD0-538B3AD7ACC5}"/>
              </a:ext>
            </a:extLst>
          </p:cNvPr>
          <p:cNvCxnSpPr>
            <a:cxnSpLocks/>
          </p:cNvCxnSpPr>
          <p:nvPr/>
        </p:nvCxnSpPr>
        <p:spPr>
          <a:xfrm flipH="1" flipV="1">
            <a:off x="6798096" y="4299828"/>
            <a:ext cx="1334148" cy="2786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5C2E3FE-BE03-A124-1754-0BCA5F106AD7}"/>
              </a:ext>
            </a:extLst>
          </p:cNvPr>
          <p:cNvCxnSpPr>
            <a:cxnSpLocks/>
          </p:cNvCxnSpPr>
          <p:nvPr/>
        </p:nvCxnSpPr>
        <p:spPr>
          <a:xfrm flipH="1" flipV="1">
            <a:off x="5930784" y="5018313"/>
            <a:ext cx="328502" cy="5987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956703A-5BCC-6544-AB41-EE48901FF2CF}"/>
              </a:ext>
            </a:extLst>
          </p:cNvPr>
          <p:cNvCxnSpPr>
            <a:cxnSpLocks/>
          </p:cNvCxnSpPr>
          <p:nvPr/>
        </p:nvCxnSpPr>
        <p:spPr>
          <a:xfrm flipV="1">
            <a:off x="4212771" y="4858650"/>
            <a:ext cx="804578" cy="4590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D41AEB4A-10DA-24DC-B7C8-FA30BD41AE83}"/>
              </a:ext>
            </a:extLst>
          </p:cNvPr>
          <p:cNvSpPr/>
          <p:nvPr/>
        </p:nvSpPr>
        <p:spPr>
          <a:xfrm>
            <a:off x="2717336" y="1557849"/>
            <a:ext cx="1485184" cy="1314774"/>
          </a:xfrm>
          <a:prstGeom prst="ellipse">
            <a:avLst/>
          </a:prstGeom>
          <a:solidFill>
            <a:srgbClr val="C0E6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villa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01A394DF-B7D4-0066-152A-A52EF7A00581}"/>
              </a:ext>
            </a:extLst>
          </p:cNvPr>
          <p:cNvSpPr/>
          <p:nvPr/>
        </p:nvSpPr>
        <p:spPr>
          <a:xfrm>
            <a:off x="4678934" y="1525136"/>
            <a:ext cx="2012975" cy="1314774"/>
          </a:xfrm>
          <a:prstGeom prst="ellipse">
            <a:avLst/>
          </a:prstGeom>
          <a:solidFill>
            <a:srgbClr val="C0E6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cottage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B54E2712-86FE-4263-F376-6B1C5EB8C0A9}"/>
              </a:ext>
            </a:extLst>
          </p:cNvPr>
          <p:cNvSpPr/>
          <p:nvPr/>
        </p:nvSpPr>
        <p:spPr>
          <a:xfrm>
            <a:off x="7208517" y="2115540"/>
            <a:ext cx="2012975" cy="1314774"/>
          </a:xfrm>
          <a:prstGeom prst="ellipse">
            <a:avLst/>
          </a:prstGeom>
          <a:solidFill>
            <a:srgbClr val="C0E6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town house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1A6E92CD-CD1A-7B23-6F81-444EE51E6E38}"/>
              </a:ext>
            </a:extLst>
          </p:cNvPr>
          <p:cNvSpPr/>
          <p:nvPr/>
        </p:nvSpPr>
        <p:spPr>
          <a:xfrm>
            <a:off x="8004263" y="4109131"/>
            <a:ext cx="2405216" cy="1314774"/>
          </a:xfrm>
          <a:prstGeom prst="ellipse">
            <a:avLst/>
          </a:prstGeom>
          <a:solidFill>
            <a:srgbClr val="C0E6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stilt house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259BF92F-8F34-BAF7-7E2E-D000AB416762}"/>
              </a:ext>
            </a:extLst>
          </p:cNvPr>
          <p:cNvSpPr/>
          <p:nvPr/>
        </p:nvSpPr>
        <p:spPr>
          <a:xfrm>
            <a:off x="1026020" y="3327991"/>
            <a:ext cx="2163948" cy="1314774"/>
          </a:xfrm>
          <a:prstGeom prst="ellipse">
            <a:avLst/>
          </a:prstGeom>
          <a:solidFill>
            <a:srgbClr val="C0E6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country house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0E541ABC-AB99-89FD-48D0-90FB104A494B}"/>
              </a:ext>
            </a:extLst>
          </p:cNvPr>
          <p:cNvSpPr/>
          <p:nvPr/>
        </p:nvSpPr>
        <p:spPr>
          <a:xfrm>
            <a:off x="5231301" y="5421012"/>
            <a:ext cx="2824128" cy="1314774"/>
          </a:xfrm>
          <a:prstGeom prst="ellipse">
            <a:avLst/>
          </a:prstGeom>
          <a:solidFill>
            <a:srgbClr val="C0E6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farmhouse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F1723490-0E0F-03FF-D308-7FD4FD65B332}"/>
              </a:ext>
            </a:extLst>
          </p:cNvPr>
          <p:cNvSpPr/>
          <p:nvPr/>
        </p:nvSpPr>
        <p:spPr>
          <a:xfrm>
            <a:off x="2985129" y="4876672"/>
            <a:ext cx="1485184" cy="1314774"/>
          </a:xfrm>
          <a:prstGeom prst="ellipse">
            <a:avLst/>
          </a:prstGeom>
          <a:solidFill>
            <a:srgbClr val="C0E6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flat</a:t>
            </a:r>
          </a:p>
        </p:txBody>
      </p:sp>
    </p:spTree>
    <p:extLst>
      <p:ext uri="{BB962C8B-B14F-4D97-AF65-F5344CB8AC3E}">
        <p14:creationId xmlns:p14="http://schemas.microsoft.com/office/powerpoint/2010/main" val="2219889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6" name="Rounded Rectangle 15"/>
          <p:cNvSpPr/>
          <p:nvPr/>
        </p:nvSpPr>
        <p:spPr>
          <a:xfrm>
            <a:off x="576199" y="1111738"/>
            <a:ext cx="502607" cy="502607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5" y="98783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pic>
        <p:nvPicPr>
          <p:cNvPr id="3" name="Picture 2" descr="A group of children sitting at a table&#10;&#10;Description automatically generated">
            <a:extLst>
              <a:ext uri="{FF2B5EF4-FFF2-40B4-BE49-F238E27FC236}">
                <a16:creationId xmlns:a16="http://schemas.microsoft.com/office/drawing/2014/main" id="{38FE7ABF-78CC-5D00-179C-78904C0BE6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980" y="4614530"/>
            <a:ext cx="4995020" cy="22434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CD1FCF-6C29-8311-BAD0-ABECD0C07196}"/>
              </a:ext>
            </a:extLst>
          </p:cNvPr>
          <p:cNvSpPr txBox="1"/>
          <p:nvPr/>
        </p:nvSpPr>
        <p:spPr>
          <a:xfrm>
            <a:off x="628985" y="1958897"/>
            <a:ext cx="10981768" cy="333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600" dirty="0"/>
              <a:t>Students work in groups of 4 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600" dirty="0"/>
              <a:t>Take turns to ask and answer about where they live</a:t>
            </a:r>
          </a:p>
          <a:p>
            <a:pPr marL="457200" lvl="0" indent="-457200">
              <a:lnSpc>
                <a:spcPct val="150000"/>
              </a:lnSpc>
              <a:buFontTx/>
              <a:buChar char="-"/>
            </a:pPr>
            <a:r>
              <a:rPr lang="en-US" sz="3600" dirty="0">
                <a:solidFill>
                  <a:srgbClr val="000000"/>
                </a:solidFill>
                <a:effectLst/>
                <a:ea typeface="Corbel" panose="020B0503020204020204" pitchFamily="34" charset="0"/>
                <a:cs typeface="Corbel" panose="020B0503020204020204" pitchFamily="34" charset="0"/>
              </a:rPr>
              <a:t>By the end of the activity, one student from each group can stand up and report to the </a:t>
            </a:r>
            <a:r>
              <a:rPr lang="en-US" sz="3600">
                <a:solidFill>
                  <a:srgbClr val="000000"/>
                </a:solidFill>
                <a:effectLst/>
                <a:ea typeface="Corbel" panose="020B0503020204020204" pitchFamily="34" charset="0"/>
                <a:cs typeface="Corbel" panose="020B0503020204020204" pitchFamily="34" charset="0"/>
              </a:rPr>
              <a:t>class</a:t>
            </a:r>
            <a:r>
              <a:rPr lang="en-US" sz="3600" smtClean="0">
                <a:solidFill>
                  <a:srgbClr val="000000"/>
                </a:solidFill>
                <a:effectLst/>
                <a:ea typeface="Corbel" panose="020B0503020204020204" pitchFamily="34" charset="0"/>
                <a:cs typeface="Corbel" panose="020B0503020204020204" pitchFamily="34" charset="0"/>
              </a:rPr>
              <a:t>.</a:t>
            </a:r>
            <a:endParaRPr lang="en-US" sz="3600" dirty="0"/>
          </a:p>
        </p:txBody>
      </p:sp>
      <p:sp>
        <p:nvSpPr>
          <p:cNvPr id="15" name="TextBox 14"/>
          <p:cNvSpPr txBox="1"/>
          <p:nvPr/>
        </p:nvSpPr>
        <p:spPr>
          <a:xfrm>
            <a:off x="1131592" y="1067541"/>
            <a:ext cx="10880703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/>
              <a:t>Work in groups. Ask your friends where they live. Then report their answers.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23107" y="6248768"/>
            <a:ext cx="1542766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SURVEY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759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92" y="1280664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9" y="1290973"/>
            <a:ext cx="502607" cy="502607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5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628986" y="2748620"/>
            <a:ext cx="1050554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SG" sz="3600" smtClean="0"/>
              <a:t>Vocabulary </a:t>
            </a:r>
            <a:r>
              <a:rPr lang="en-SG" sz="3600" dirty="0"/>
              <a:t>about house </a:t>
            </a:r>
            <a:r>
              <a:rPr lang="en-SG" sz="3600"/>
              <a:t>and </a:t>
            </a:r>
            <a:r>
              <a:rPr lang="en-SG" sz="3600" smtClean="0"/>
              <a:t>types </a:t>
            </a:r>
            <a:r>
              <a:rPr lang="en-SG" sz="3600" dirty="0"/>
              <a:t>of house.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SG" sz="3600"/>
              <a:t>Read </a:t>
            </a:r>
            <a:r>
              <a:rPr lang="en-SG" sz="3600" dirty="0"/>
              <a:t>and understand content of </a:t>
            </a:r>
            <a:r>
              <a:rPr lang="en-SG" sz="3600"/>
              <a:t>the </a:t>
            </a:r>
            <a:r>
              <a:rPr lang="en-SG" sz="3600" smtClean="0"/>
              <a:t>conversation.</a:t>
            </a:r>
            <a:endParaRPr lang="en-SG" sz="3600" dirty="0"/>
          </a:p>
          <a:p>
            <a:pPr>
              <a:lnSpc>
                <a:spcPct val="150000"/>
              </a:lnSpc>
            </a:pPr>
            <a:endParaRPr lang="en-US" sz="3600" dirty="0"/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90" y="1436570"/>
            <a:ext cx="3203943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94045" y="1263301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9" y="1290973"/>
            <a:ext cx="502607" cy="502607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58021" y="2325029"/>
            <a:ext cx="77234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Do exercises in the workbook.</a:t>
            </a:r>
          </a:p>
          <a:p>
            <a:pPr>
              <a:lnSpc>
                <a:spcPct val="150000"/>
              </a:lnSpc>
            </a:pPr>
            <a:r>
              <a:rPr lang="en-US" sz="3600"/>
              <a:t>- </a:t>
            </a:r>
            <a:r>
              <a:rPr lang="en-US" sz="3600" smtClean="0"/>
              <a:t>Prepare for </a:t>
            </a:r>
            <a:r>
              <a:rPr lang="en-US" sz="3600"/>
              <a:t>the Project of the </a:t>
            </a:r>
            <a:r>
              <a:rPr lang="en-US" sz="3600" smtClean="0"/>
              <a:t>unit.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162" y="3257552"/>
            <a:ext cx="3407676" cy="340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05" y="0"/>
            <a:ext cx="9095103" cy="6858000"/>
          </a:xfrm>
        </p:spPr>
      </p:pic>
      <p:grpSp>
        <p:nvGrpSpPr>
          <p:cNvPr id="16" name="Group 15"/>
          <p:cNvGrpSpPr/>
          <p:nvPr/>
        </p:nvGrpSpPr>
        <p:grpSpPr>
          <a:xfrm>
            <a:off x="2949904" y="3510330"/>
            <a:ext cx="6869145" cy="1877988"/>
            <a:chOff x="2949901" y="3510328"/>
            <a:chExt cx="6869145" cy="187798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879C85B-8CF1-467C-90E2-2EFA7DD63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820" y="3510790"/>
              <a:ext cx="1327361" cy="1877072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A8DCC60-7CC6-4BB5-93C9-B6ABD7122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901" y="3510330"/>
              <a:ext cx="1319185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953C47D-F5F3-4C8B-95AB-CB1D25CCA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7236" y="3514195"/>
              <a:ext cx="1323683" cy="1870317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3DF6CF5-0997-49BE-A637-2641803BF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89934" y="3510328"/>
              <a:ext cx="1329112" cy="1877988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0B541C0-B76C-43AB-9EAF-B49801DFF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654" y="3510329"/>
              <a:ext cx="1329112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</p:grpSp>
      <p:sp>
        <p:nvSpPr>
          <p:cNvPr id="15" name="Rectangle 14"/>
          <p:cNvSpPr/>
          <p:nvPr/>
        </p:nvSpPr>
        <p:spPr>
          <a:xfrm>
            <a:off x="2949903" y="5654657"/>
            <a:ext cx="65297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atin typeface="Calibri" panose="020F0502020204030204" pitchFamily="34" charset="0"/>
              </a:rPr>
              <a:t>Website: </a:t>
            </a:r>
            <a:r>
              <a:rPr lang="en-GB" sz="2000" b="1" i="1" dirty="0" err="1">
                <a:latin typeface="Calibri" panose="020F0502020204030204" pitchFamily="34" charset="0"/>
              </a:rPr>
              <a:t>hoclieu.vn</a:t>
            </a:r>
            <a:endParaRPr lang="en-GB" sz="2000" dirty="0"/>
          </a:p>
          <a:p>
            <a:pPr algn="ctr"/>
            <a:r>
              <a:rPr lang="en-GB" sz="2000" b="1" dirty="0" err="1">
                <a:latin typeface="Calibri" panose="020F0502020204030204" pitchFamily="34" charset="0"/>
              </a:rPr>
              <a:t>Fanpage</a:t>
            </a:r>
            <a:r>
              <a:rPr lang="en-GB" sz="2000" b="1" dirty="0">
                <a:latin typeface="Calibri" panose="020F0502020204030204" pitchFamily="34" charset="0"/>
              </a:rPr>
              <a:t>: </a:t>
            </a:r>
            <a:r>
              <a:rPr lang="en-GB" sz="2000" b="1" i="1" dirty="0" err="1">
                <a:latin typeface="Calibri" panose="020F0502020204030204" pitchFamily="34" charset="0"/>
              </a:rPr>
              <a:t>facebook.com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r>
              <a:rPr lang="en-GB" sz="2000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ACB3FF7-A468-0F81-A70F-ABD0C4A98319}"/>
              </a:ext>
            </a:extLst>
          </p:cNvPr>
          <p:cNvSpPr/>
          <p:nvPr/>
        </p:nvSpPr>
        <p:spPr>
          <a:xfrm>
            <a:off x="170121" y="1210334"/>
            <a:ext cx="11939329" cy="5358811"/>
          </a:xfrm>
          <a:prstGeom prst="roundRect">
            <a:avLst/>
          </a:prstGeom>
          <a:solidFill>
            <a:srgbClr val="C0E6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4101328" y="1119882"/>
            <a:ext cx="5682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/>
              <a:t>The</a:t>
            </a:r>
            <a:r>
              <a:rPr lang="en-US" sz="4000" b="1" smtClean="0"/>
              <a:t> </a:t>
            </a:r>
            <a:r>
              <a:rPr lang="en-US" sz="4000" b="1"/>
              <a:t>hidden </a:t>
            </a:r>
            <a:r>
              <a:rPr lang="en-US" sz="4000" b="1" smtClean="0"/>
              <a:t>words</a:t>
            </a:r>
            <a:endParaRPr lang="en-US" sz="4000" b="1" dirty="0"/>
          </a:p>
        </p:txBody>
      </p:sp>
      <p:pic>
        <p:nvPicPr>
          <p:cNvPr id="16" name="Picture 15" descr="A house with a red roof&#10;&#10;Description automatically generated">
            <a:extLst>
              <a:ext uri="{FF2B5EF4-FFF2-40B4-BE49-F238E27FC236}">
                <a16:creationId xmlns:a16="http://schemas.microsoft.com/office/drawing/2014/main" id="{270AF87C-BCAB-6E80-02EF-CBF24D74D2D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" y="2753824"/>
            <a:ext cx="3669965" cy="29558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DAEEFF-0383-924B-F84D-0DEAE2AF7018}"/>
              </a:ext>
            </a:extLst>
          </p:cNvPr>
          <p:cNvSpPr txBox="1"/>
          <p:nvPr/>
        </p:nvSpPr>
        <p:spPr>
          <a:xfrm>
            <a:off x="3402419" y="1650700"/>
            <a:ext cx="8388498" cy="37093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3200" dirty="0"/>
              <a:t>Students work in groups.</a:t>
            </a: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3200" dirty="0"/>
              <a:t>Answer correctly each question to get 1 point and 1 secret letter to </a:t>
            </a:r>
            <a:r>
              <a:rPr lang="en-US" sz="3200"/>
              <a:t>find </a:t>
            </a:r>
            <a:r>
              <a:rPr lang="en-US" sz="3200" smtClean="0"/>
              <a:t>the </a:t>
            </a:r>
            <a:r>
              <a:rPr lang="en-US" sz="3200"/>
              <a:t>hidden </a:t>
            </a:r>
            <a:r>
              <a:rPr lang="en-US" sz="3200" smtClean="0"/>
              <a:t>word.</a:t>
            </a:r>
            <a:endParaRPr lang="en-US" sz="3200" dirty="0"/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3200" dirty="0"/>
              <a:t>There is 1 question including 2 points and 2 secret letters.</a:t>
            </a:r>
          </a:p>
        </p:txBody>
      </p:sp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4636786" y="3300159"/>
            <a:ext cx="7562834" cy="814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200000"/>
              </a:lnSpc>
              <a:buFontTx/>
              <a:buChar char="-"/>
            </a:pPr>
            <a:endParaRPr lang="en-US" sz="3200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CF73E08-5F69-354A-BD2A-93D51CF4A362}"/>
              </a:ext>
            </a:extLst>
          </p:cNvPr>
          <p:cNvSpPr/>
          <p:nvPr/>
        </p:nvSpPr>
        <p:spPr>
          <a:xfrm>
            <a:off x="1310120" y="1573619"/>
            <a:ext cx="9611832" cy="4529470"/>
          </a:xfrm>
          <a:prstGeom prst="roundRect">
            <a:avLst/>
          </a:prstGeom>
          <a:solidFill>
            <a:srgbClr val="C0E6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A4E37B-1610-9DA5-41FD-0FDD3F7E8121}"/>
              </a:ext>
            </a:extLst>
          </p:cNvPr>
          <p:cNvSpPr txBox="1"/>
          <p:nvPr/>
        </p:nvSpPr>
        <p:spPr>
          <a:xfrm>
            <a:off x="1481088" y="3056746"/>
            <a:ext cx="9067264" cy="1151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4000" dirty="0"/>
              <a:t>7 letters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5D9ED9-DEFE-6D6B-1BAF-9656CAE9958E}"/>
              </a:ext>
            </a:extLst>
          </p:cNvPr>
          <p:cNvSpPr txBox="1"/>
          <p:nvPr/>
        </p:nvSpPr>
        <p:spPr>
          <a:xfrm>
            <a:off x="3274821" y="2518300"/>
            <a:ext cx="5682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/>
              <a:t>The </a:t>
            </a:r>
            <a:r>
              <a:rPr lang="en-US" sz="4000" b="1"/>
              <a:t>hidden </a:t>
            </a:r>
            <a:r>
              <a:rPr lang="en-US" sz="4000" b="1" smtClean="0"/>
              <a:t>words</a:t>
            </a:r>
            <a:endParaRPr lang="en-US" sz="40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616495-F6CB-9605-9C4E-323343D23A6B}"/>
              </a:ext>
            </a:extLst>
          </p:cNvPr>
          <p:cNvSpPr txBox="1"/>
          <p:nvPr/>
        </p:nvSpPr>
        <p:spPr>
          <a:xfrm>
            <a:off x="1582405" y="4526244"/>
            <a:ext cx="9067264" cy="939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3200" b="1" dirty="0"/>
              <a:t>__ __     __ __ __ __ __</a:t>
            </a:r>
          </a:p>
        </p:txBody>
      </p:sp>
      <p:pic>
        <p:nvPicPr>
          <p:cNvPr id="13" name="Picture 12" descr="A cartoon of a child with question marks above her head&#10;&#10;Description automatically generated">
            <a:extLst>
              <a:ext uri="{FF2B5EF4-FFF2-40B4-BE49-F238E27FC236}">
                <a16:creationId xmlns:a16="http://schemas.microsoft.com/office/drawing/2014/main" id="{1F090F08-D749-5A68-5F82-364BF12F71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311" y="3404796"/>
            <a:ext cx="35242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948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yellow star with eyes and a smiling face&#10;&#10;Description automatically generated">
            <a:extLst>
              <a:ext uri="{FF2B5EF4-FFF2-40B4-BE49-F238E27FC236}">
                <a16:creationId xmlns:a16="http://schemas.microsoft.com/office/drawing/2014/main" id="{344847F0-DFFB-6276-7C55-1C94F5ADD7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5" t="23760" r="31703" b="33018"/>
          <a:stretch/>
        </p:blipFill>
        <p:spPr>
          <a:xfrm>
            <a:off x="9709315" y="3466558"/>
            <a:ext cx="1892595" cy="1619949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4636786" y="3300159"/>
            <a:ext cx="7562834" cy="814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200000"/>
              </a:lnSpc>
              <a:buFontTx/>
              <a:buChar char="-"/>
            </a:pPr>
            <a:endParaRPr lang="en-US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A4E37B-1610-9DA5-41FD-0FDD3F7E8121}"/>
              </a:ext>
            </a:extLst>
          </p:cNvPr>
          <p:cNvSpPr txBox="1"/>
          <p:nvPr/>
        </p:nvSpPr>
        <p:spPr>
          <a:xfrm>
            <a:off x="3199596" y="872651"/>
            <a:ext cx="615705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/>
              <a:t>Question 1: 	- What is this?</a:t>
            </a:r>
          </a:p>
          <a:p>
            <a:pPr algn="just">
              <a:lnSpc>
                <a:spcPct val="150000"/>
              </a:lnSpc>
            </a:pPr>
            <a:r>
              <a:rPr lang="en-US" sz="3200" b="1" dirty="0"/>
              <a:t>			- It’s </a:t>
            </a:r>
            <a:r>
              <a:rPr lang="en-US" sz="3200" b="1"/>
              <a:t>a </a:t>
            </a:r>
            <a:r>
              <a:rPr lang="en-US" sz="3200" b="1" i="1" u="sng" smtClean="0"/>
              <a:t>room.</a:t>
            </a:r>
            <a:endParaRPr lang="en-US" sz="3200" b="1" i="1" u="sng" dirty="0"/>
          </a:p>
        </p:txBody>
      </p:sp>
      <p:pic>
        <p:nvPicPr>
          <p:cNvPr id="4" name="Picture 3" descr="A living room with a couch and a table&#10;&#10;Description automatically generated">
            <a:extLst>
              <a:ext uri="{FF2B5EF4-FFF2-40B4-BE49-F238E27FC236}">
                <a16:creationId xmlns:a16="http://schemas.microsoft.com/office/drawing/2014/main" id="{538AD778-C1C2-9768-622A-61D5916F0D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596" y="2358759"/>
            <a:ext cx="6157056" cy="434731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29028B0-322A-B403-EFCC-B39AC4C194D1}"/>
              </a:ext>
            </a:extLst>
          </p:cNvPr>
          <p:cNvSpPr/>
          <p:nvPr/>
        </p:nvSpPr>
        <p:spPr>
          <a:xfrm>
            <a:off x="7058528" y="1818338"/>
            <a:ext cx="1392865" cy="4666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_ _ _ _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825371-EE6B-839C-D967-E1D2852D647D}"/>
              </a:ext>
            </a:extLst>
          </p:cNvPr>
          <p:cNvSpPr txBox="1"/>
          <p:nvPr/>
        </p:nvSpPr>
        <p:spPr>
          <a:xfrm>
            <a:off x="10118917" y="3138426"/>
            <a:ext cx="1318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 point</a:t>
            </a:r>
          </a:p>
        </p:txBody>
      </p:sp>
    </p:spTree>
    <p:extLst>
      <p:ext uri="{BB962C8B-B14F-4D97-AF65-F5344CB8AC3E}">
        <p14:creationId xmlns:p14="http://schemas.microsoft.com/office/powerpoint/2010/main" val="11050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4636786" y="3300159"/>
            <a:ext cx="7562834" cy="814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200000"/>
              </a:lnSpc>
              <a:buFontTx/>
              <a:buChar char="-"/>
            </a:pPr>
            <a:endParaRPr lang="en-US" sz="3200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CF73E08-5F69-354A-BD2A-93D51CF4A362}"/>
              </a:ext>
            </a:extLst>
          </p:cNvPr>
          <p:cNvSpPr/>
          <p:nvPr/>
        </p:nvSpPr>
        <p:spPr>
          <a:xfrm>
            <a:off x="1310120" y="1573619"/>
            <a:ext cx="9611832" cy="4529470"/>
          </a:xfrm>
          <a:prstGeom prst="roundRect">
            <a:avLst/>
          </a:prstGeom>
          <a:solidFill>
            <a:srgbClr val="C0E6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A4E37B-1610-9DA5-41FD-0FDD3F7E8121}"/>
              </a:ext>
            </a:extLst>
          </p:cNvPr>
          <p:cNvSpPr txBox="1"/>
          <p:nvPr/>
        </p:nvSpPr>
        <p:spPr>
          <a:xfrm>
            <a:off x="1481088" y="3056746"/>
            <a:ext cx="9067264" cy="1151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4000" dirty="0"/>
              <a:t>7 letters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5D9ED9-DEFE-6D6B-1BAF-9656CAE9958E}"/>
              </a:ext>
            </a:extLst>
          </p:cNvPr>
          <p:cNvSpPr txBox="1"/>
          <p:nvPr/>
        </p:nvSpPr>
        <p:spPr>
          <a:xfrm>
            <a:off x="3274821" y="2518300"/>
            <a:ext cx="5682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/>
              <a:t>The</a:t>
            </a:r>
            <a:r>
              <a:rPr lang="en-US" sz="4000" b="1" smtClean="0"/>
              <a:t> </a:t>
            </a:r>
            <a:r>
              <a:rPr lang="en-US" sz="4000" b="1"/>
              <a:t>hidden </a:t>
            </a:r>
            <a:r>
              <a:rPr lang="en-US" sz="4000" b="1" smtClean="0"/>
              <a:t>words</a:t>
            </a:r>
            <a:endParaRPr lang="en-US" sz="40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616495-F6CB-9605-9C4E-323343D23A6B}"/>
              </a:ext>
            </a:extLst>
          </p:cNvPr>
          <p:cNvSpPr txBox="1"/>
          <p:nvPr/>
        </p:nvSpPr>
        <p:spPr>
          <a:xfrm>
            <a:off x="1582405" y="4526244"/>
            <a:ext cx="9067264" cy="939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3200" b="1" dirty="0"/>
              <a:t>__ __     __ __ __ __ __</a:t>
            </a:r>
          </a:p>
        </p:txBody>
      </p:sp>
      <p:pic>
        <p:nvPicPr>
          <p:cNvPr id="13" name="Picture 12" descr="A cartoon of a child with question marks above her head&#10;&#10;Description automatically generated">
            <a:extLst>
              <a:ext uri="{FF2B5EF4-FFF2-40B4-BE49-F238E27FC236}">
                <a16:creationId xmlns:a16="http://schemas.microsoft.com/office/drawing/2014/main" id="{1F090F08-D749-5A68-5F82-364BF12F71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311" y="3404796"/>
            <a:ext cx="3524250" cy="2857500"/>
          </a:xfrm>
          <a:prstGeom prst="rect">
            <a:avLst/>
          </a:prstGeom>
        </p:spPr>
      </p:pic>
      <p:sp>
        <p:nvSpPr>
          <p:cNvPr id="2" name="TextBox 1" descr="m">
            <a:extLst>
              <a:ext uri="{FF2B5EF4-FFF2-40B4-BE49-F238E27FC236}">
                <a16:creationId xmlns:a16="http://schemas.microsoft.com/office/drawing/2014/main" id="{9CC610E2-798E-22F5-7FF8-BE044BC686C6}"/>
              </a:ext>
            </a:extLst>
          </p:cNvPr>
          <p:cNvSpPr txBox="1"/>
          <p:nvPr/>
        </p:nvSpPr>
        <p:spPr>
          <a:xfrm>
            <a:off x="4183470" y="4909587"/>
            <a:ext cx="483698" cy="584775"/>
          </a:xfrm>
          <a:prstGeom prst="rect">
            <a:avLst/>
          </a:prstGeom>
          <a:solidFill>
            <a:srgbClr val="C0E6EA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2759366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6.25E-7 -4.81481E-6 L -6.25E-7 -0.0722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0 L -3.95833E-6 -0.07222 " pathEditMode="relative" rAng="0" ptsTypes="AA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 animBg="1"/>
      <p:bldP spid="2" grpId="1" build="allAtOnce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yellow star with eyes and a smiling face&#10;&#10;Description automatically generated">
            <a:extLst>
              <a:ext uri="{FF2B5EF4-FFF2-40B4-BE49-F238E27FC236}">
                <a16:creationId xmlns:a16="http://schemas.microsoft.com/office/drawing/2014/main" id="{344847F0-DFFB-6276-7C55-1C94F5ADD7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5" t="23760" r="31703" b="33018"/>
          <a:stretch/>
        </p:blipFill>
        <p:spPr>
          <a:xfrm>
            <a:off x="9517925" y="3466558"/>
            <a:ext cx="1892595" cy="1619949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4636786" y="3300159"/>
            <a:ext cx="7562834" cy="814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200000"/>
              </a:lnSpc>
              <a:buFontTx/>
              <a:buChar char="-"/>
            </a:pPr>
            <a:endParaRPr lang="en-US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A4E37B-1610-9DA5-41FD-0FDD3F7E8121}"/>
              </a:ext>
            </a:extLst>
          </p:cNvPr>
          <p:cNvSpPr txBox="1"/>
          <p:nvPr/>
        </p:nvSpPr>
        <p:spPr>
          <a:xfrm>
            <a:off x="845030" y="1163708"/>
            <a:ext cx="113469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/>
              <a:t>Question 2: 	We have a small house in </a:t>
            </a:r>
            <a:r>
              <a:rPr lang="en-US" sz="3200" b="1"/>
              <a:t>the </a:t>
            </a:r>
            <a:r>
              <a:rPr lang="en-US" sz="3200" b="1" i="1" u="sng" smtClean="0"/>
              <a:t>country.</a:t>
            </a:r>
            <a:endParaRPr lang="en-US" sz="3200" b="1" i="1" u="sng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9028B0-322A-B403-EFCC-B39AC4C194D1}"/>
              </a:ext>
            </a:extLst>
          </p:cNvPr>
          <p:cNvSpPr/>
          <p:nvPr/>
        </p:nvSpPr>
        <p:spPr>
          <a:xfrm>
            <a:off x="8659594" y="1338606"/>
            <a:ext cx="2535865" cy="4811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_ _ _ _ _ _ _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825371-EE6B-839C-D967-E1D2852D647D}"/>
              </a:ext>
            </a:extLst>
          </p:cNvPr>
          <p:cNvSpPr txBox="1"/>
          <p:nvPr/>
        </p:nvSpPr>
        <p:spPr>
          <a:xfrm>
            <a:off x="9927527" y="3138426"/>
            <a:ext cx="1318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 point</a:t>
            </a:r>
          </a:p>
        </p:txBody>
      </p:sp>
      <p:pic>
        <p:nvPicPr>
          <p:cNvPr id="12" name="Picture 11" descr="A cartoon of a farm with sheep grazing in the grass&#10;&#10;Description automatically generated">
            <a:extLst>
              <a:ext uri="{FF2B5EF4-FFF2-40B4-BE49-F238E27FC236}">
                <a16:creationId xmlns:a16="http://schemas.microsoft.com/office/drawing/2014/main" id="{98420684-EBD8-1546-06ED-7EDE5CBC9E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623" y="2075083"/>
            <a:ext cx="6159169" cy="461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964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4636786" y="3300159"/>
            <a:ext cx="7562834" cy="814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200000"/>
              </a:lnSpc>
              <a:buFontTx/>
              <a:buChar char="-"/>
            </a:pPr>
            <a:endParaRPr lang="en-US" sz="3200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CF73E08-5F69-354A-BD2A-93D51CF4A362}"/>
              </a:ext>
            </a:extLst>
          </p:cNvPr>
          <p:cNvSpPr/>
          <p:nvPr/>
        </p:nvSpPr>
        <p:spPr>
          <a:xfrm>
            <a:off x="1310120" y="1573619"/>
            <a:ext cx="9611832" cy="4529470"/>
          </a:xfrm>
          <a:prstGeom prst="roundRect">
            <a:avLst/>
          </a:prstGeom>
          <a:solidFill>
            <a:srgbClr val="C0E6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A4E37B-1610-9DA5-41FD-0FDD3F7E8121}"/>
              </a:ext>
            </a:extLst>
          </p:cNvPr>
          <p:cNvSpPr txBox="1"/>
          <p:nvPr/>
        </p:nvSpPr>
        <p:spPr>
          <a:xfrm>
            <a:off x="1481088" y="3056746"/>
            <a:ext cx="9067264" cy="1151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4000" dirty="0"/>
              <a:t>7 letters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5D9ED9-DEFE-6D6B-1BAF-9656CAE9958E}"/>
              </a:ext>
            </a:extLst>
          </p:cNvPr>
          <p:cNvSpPr txBox="1"/>
          <p:nvPr/>
        </p:nvSpPr>
        <p:spPr>
          <a:xfrm>
            <a:off x="3274821" y="2518300"/>
            <a:ext cx="5682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/>
              <a:t>The</a:t>
            </a:r>
            <a:r>
              <a:rPr lang="en-US" sz="4000" b="1" smtClean="0"/>
              <a:t> </a:t>
            </a:r>
            <a:r>
              <a:rPr lang="en-US" sz="4000" b="1"/>
              <a:t>hidden </a:t>
            </a:r>
            <a:r>
              <a:rPr lang="en-US" sz="4000" b="1" smtClean="0"/>
              <a:t>words</a:t>
            </a:r>
            <a:endParaRPr lang="en-US" sz="40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616495-F6CB-9605-9C4E-323343D23A6B}"/>
              </a:ext>
            </a:extLst>
          </p:cNvPr>
          <p:cNvSpPr txBox="1"/>
          <p:nvPr/>
        </p:nvSpPr>
        <p:spPr>
          <a:xfrm>
            <a:off x="1582405" y="4526244"/>
            <a:ext cx="9067264" cy="939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3200" b="1" dirty="0"/>
              <a:t>__ __     __ __ __ __ __</a:t>
            </a:r>
          </a:p>
        </p:txBody>
      </p:sp>
      <p:pic>
        <p:nvPicPr>
          <p:cNvPr id="13" name="Picture 12" descr="A cartoon of a child with question marks above her head&#10;&#10;Description automatically generated">
            <a:extLst>
              <a:ext uri="{FF2B5EF4-FFF2-40B4-BE49-F238E27FC236}">
                <a16:creationId xmlns:a16="http://schemas.microsoft.com/office/drawing/2014/main" id="{1F090F08-D749-5A68-5F82-364BF12F71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311" y="3404796"/>
            <a:ext cx="3524250" cy="2857500"/>
          </a:xfrm>
          <a:prstGeom prst="rect">
            <a:avLst/>
          </a:prstGeom>
        </p:spPr>
      </p:pic>
      <p:sp>
        <p:nvSpPr>
          <p:cNvPr id="2" name="TextBox 1" descr="m">
            <a:extLst>
              <a:ext uri="{FF2B5EF4-FFF2-40B4-BE49-F238E27FC236}">
                <a16:creationId xmlns:a16="http://schemas.microsoft.com/office/drawing/2014/main" id="{9CC610E2-798E-22F5-7FF8-BE044BC686C6}"/>
              </a:ext>
            </a:extLst>
          </p:cNvPr>
          <p:cNvSpPr txBox="1"/>
          <p:nvPr/>
        </p:nvSpPr>
        <p:spPr>
          <a:xfrm>
            <a:off x="4183470" y="4909587"/>
            <a:ext cx="483698" cy="584775"/>
          </a:xfrm>
          <a:prstGeom prst="rect">
            <a:avLst/>
          </a:prstGeom>
          <a:solidFill>
            <a:srgbClr val="C0E6EA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3" name="TextBox 2" descr="m">
            <a:extLst>
              <a:ext uri="{FF2B5EF4-FFF2-40B4-BE49-F238E27FC236}">
                <a16:creationId xmlns:a16="http://schemas.microsoft.com/office/drawing/2014/main" id="{CD3ABBF6-EE38-267A-ECB6-76C2A788C4E5}"/>
              </a:ext>
            </a:extLst>
          </p:cNvPr>
          <p:cNvSpPr txBox="1"/>
          <p:nvPr/>
        </p:nvSpPr>
        <p:spPr>
          <a:xfrm>
            <a:off x="7041136" y="4952726"/>
            <a:ext cx="483698" cy="584775"/>
          </a:xfrm>
          <a:prstGeom prst="rect">
            <a:avLst/>
          </a:prstGeom>
          <a:solidFill>
            <a:srgbClr val="C0E6EA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808615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375E-6 -4.81481E-6 L 4.375E-6 -0.0722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58333E-6 -1.85185E-6 L -4.58333E-6 -0.07222 " pathEditMode="relative" rAng="0" ptsTypes="AA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 animBg="1"/>
      <p:bldP spid="3" grpId="1" build="allAtOnce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775</TotalTime>
  <Words>1011</Words>
  <Application>Microsoft Office PowerPoint</Application>
  <PresentationFormat>Widescreen</PresentationFormat>
  <Paragraphs>272</Paragraphs>
  <Slides>35</Slides>
  <Notes>30</Notes>
  <HiddenSlides>0</HiddenSlides>
  <MMClips>10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5" baseType="lpstr">
      <vt:lpstr>Adobe Gothic Std B</vt:lpstr>
      <vt:lpstr>Arial</vt:lpstr>
      <vt:lpstr>Calibri</vt:lpstr>
      <vt:lpstr>Calibri Light</vt:lpstr>
      <vt:lpstr>Corbel</vt:lpstr>
      <vt:lpstr>Myriad Pro</vt:lpstr>
      <vt:lpstr>Times New Roman</vt:lpstr>
      <vt:lpstr>Wingdings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Hoang My Linh</dc:creator>
  <cp:lastModifiedBy>Giang Do</cp:lastModifiedBy>
  <cp:revision>60</cp:revision>
  <dcterms:created xsi:type="dcterms:W3CDTF">2023-07-29T14:57:22Z</dcterms:created>
  <dcterms:modified xsi:type="dcterms:W3CDTF">2023-11-03T11:23:43Z</dcterms:modified>
</cp:coreProperties>
</file>