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webm" ContentType="video/webm"/>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83" r:id="rId6"/>
    <p:sldId id="260" r:id="rId7"/>
    <p:sldId id="261" r:id="rId8"/>
    <p:sldId id="262" r:id="rId9"/>
    <p:sldId id="263" r:id="rId10"/>
    <p:sldId id="264" r:id="rId11"/>
    <p:sldId id="265" r:id="rId12"/>
    <p:sldId id="266" r:id="rId13"/>
    <p:sldId id="282" r:id="rId14"/>
    <p:sldId id="267" r:id="rId15"/>
    <p:sldId id="268" r:id="rId16"/>
    <p:sldId id="269" r:id="rId17"/>
    <p:sldId id="270" r:id="rId18"/>
    <p:sldId id="271" r:id="rId19"/>
    <p:sldId id="272" r:id="rId20"/>
    <p:sldId id="273" r:id="rId21"/>
    <p:sldId id="274" r:id="rId22"/>
    <p:sldId id="276" r:id="rId23"/>
    <p:sldId id="277" r:id="rId24"/>
    <p:sldId id="278" r:id="rId25"/>
    <p:sldId id="279" r:id="rId26"/>
    <p:sldId id="280" r:id="rId27"/>
    <p:sldId id="28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4BD906F-BF45-4408-826D-18551DE560C1}" type="datetimeFigureOut">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10A1AA-181F-465F-86BB-13E6EBF6AC88}" type="slidenum">
              <a:rPr lang="en-US" smtClean="0"/>
              <a:t>‹#›</a:t>
            </a:fld>
            <a:endParaRPr lang="en-US"/>
          </a:p>
        </p:txBody>
      </p:sp>
    </p:spTree>
    <p:extLst>
      <p:ext uri="{BB962C8B-B14F-4D97-AF65-F5344CB8AC3E}">
        <p14:creationId xmlns:p14="http://schemas.microsoft.com/office/powerpoint/2010/main" val="1873035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BD906F-BF45-4408-826D-18551DE560C1}" type="datetimeFigureOut">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10A1AA-181F-465F-86BB-13E6EBF6AC88}" type="slidenum">
              <a:rPr lang="en-US" smtClean="0"/>
              <a:t>‹#›</a:t>
            </a:fld>
            <a:endParaRPr lang="en-US"/>
          </a:p>
        </p:txBody>
      </p:sp>
    </p:spTree>
    <p:extLst>
      <p:ext uri="{BB962C8B-B14F-4D97-AF65-F5344CB8AC3E}">
        <p14:creationId xmlns:p14="http://schemas.microsoft.com/office/powerpoint/2010/main" val="4207166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BD906F-BF45-4408-826D-18551DE560C1}" type="datetimeFigureOut">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10A1AA-181F-465F-86BB-13E6EBF6AC88}" type="slidenum">
              <a:rPr lang="en-US" smtClean="0"/>
              <a:t>‹#›</a:t>
            </a:fld>
            <a:endParaRPr lang="en-US"/>
          </a:p>
        </p:txBody>
      </p:sp>
    </p:spTree>
    <p:extLst>
      <p:ext uri="{BB962C8B-B14F-4D97-AF65-F5344CB8AC3E}">
        <p14:creationId xmlns:p14="http://schemas.microsoft.com/office/powerpoint/2010/main" val="1024239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BD906F-BF45-4408-826D-18551DE560C1}" type="datetimeFigureOut">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10A1AA-181F-465F-86BB-13E6EBF6AC88}" type="slidenum">
              <a:rPr lang="en-US" smtClean="0"/>
              <a:t>‹#›</a:t>
            </a:fld>
            <a:endParaRPr lang="en-US"/>
          </a:p>
        </p:txBody>
      </p:sp>
    </p:spTree>
    <p:extLst>
      <p:ext uri="{BB962C8B-B14F-4D97-AF65-F5344CB8AC3E}">
        <p14:creationId xmlns:p14="http://schemas.microsoft.com/office/powerpoint/2010/main" val="1841401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BD906F-BF45-4408-826D-18551DE560C1}" type="datetimeFigureOut">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10A1AA-181F-465F-86BB-13E6EBF6AC88}" type="slidenum">
              <a:rPr lang="en-US" smtClean="0"/>
              <a:t>‹#›</a:t>
            </a:fld>
            <a:endParaRPr lang="en-US"/>
          </a:p>
        </p:txBody>
      </p:sp>
    </p:spTree>
    <p:extLst>
      <p:ext uri="{BB962C8B-B14F-4D97-AF65-F5344CB8AC3E}">
        <p14:creationId xmlns:p14="http://schemas.microsoft.com/office/powerpoint/2010/main" val="3791107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BD906F-BF45-4408-826D-18551DE560C1}" type="datetimeFigureOut">
              <a:rPr lang="en-US" smtClean="0"/>
              <a:t>10/15/2024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10A1AA-181F-465F-86BB-13E6EBF6AC88}" type="slidenum">
              <a:rPr lang="en-US" smtClean="0"/>
              <a:t>‹#›</a:t>
            </a:fld>
            <a:endParaRPr lang="en-US"/>
          </a:p>
        </p:txBody>
      </p:sp>
    </p:spTree>
    <p:extLst>
      <p:ext uri="{BB962C8B-B14F-4D97-AF65-F5344CB8AC3E}">
        <p14:creationId xmlns:p14="http://schemas.microsoft.com/office/powerpoint/2010/main" val="1185094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4BD906F-BF45-4408-826D-18551DE560C1}" type="datetimeFigureOut">
              <a:rPr lang="en-US" smtClean="0"/>
              <a:t>10/15/2024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10A1AA-181F-465F-86BB-13E6EBF6AC88}" type="slidenum">
              <a:rPr lang="en-US" smtClean="0"/>
              <a:t>‹#›</a:t>
            </a:fld>
            <a:endParaRPr lang="en-US"/>
          </a:p>
        </p:txBody>
      </p:sp>
    </p:spTree>
    <p:extLst>
      <p:ext uri="{BB962C8B-B14F-4D97-AF65-F5344CB8AC3E}">
        <p14:creationId xmlns:p14="http://schemas.microsoft.com/office/powerpoint/2010/main" val="3726993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BD906F-BF45-4408-826D-18551DE560C1}" type="datetimeFigureOut">
              <a:rPr lang="en-US" smtClean="0"/>
              <a:t>10/15/2024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10A1AA-181F-465F-86BB-13E6EBF6AC88}" type="slidenum">
              <a:rPr lang="en-US" smtClean="0"/>
              <a:t>‹#›</a:t>
            </a:fld>
            <a:endParaRPr lang="en-US"/>
          </a:p>
        </p:txBody>
      </p:sp>
    </p:spTree>
    <p:extLst>
      <p:ext uri="{BB962C8B-B14F-4D97-AF65-F5344CB8AC3E}">
        <p14:creationId xmlns:p14="http://schemas.microsoft.com/office/powerpoint/2010/main" val="2405885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BD906F-BF45-4408-826D-18551DE560C1}" type="datetimeFigureOut">
              <a:rPr lang="en-US" smtClean="0"/>
              <a:t>10/15/2024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10A1AA-181F-465F-86BB-13E6EBF6AC88}" type="slidenum">
              <a:rPr lang="en-US" smtClean="0"/>
              <a:t>‹#›</a:t>
            </a:fld>
            <a:endParaRPr lang="en-US"/>
          </a:p>
        </p:txBody>
      </p:sp>
    </p:spTree>
    <p:extLst>
      <p:ext uri="{BB962C8B-B14F-4D97-AF65-F5344CB8AC3E}">
        <p14:creationId xmlns:p14="http://schemas.microsoft.com/office/powerpoint/2010/main" val="3199402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BD906F-BF45-4408-826D-18551DE560C1}" type="datetimeFigureOut">
              <a:rPr lang="en-US" smtClean="0"/>
              <a:t>10/15/2024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10A1AA-181F-465F-86BB-13E6EBF6AC88}" type="slidenum">
              <a:rPr lang="en-US" smtClean="0"/>
              <a:t>‹#›</a:t>
            </a:fld>
            <a:endParaRPr lang="en-US"/>
          </a:p>
        </p:txBody>
      </p:sp>
    </p:spTree>
    <p:extLst>
      <p:ext uri="{BB962C8B-B14F-4D97-AF65-F5344CB8AC3E}">
        <p14:creationId xmlns:p14="http://schemas.microsoft.com/office/powerpoint/2010/main" val="8789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BD906F-BF45-4408-826D-18551DE560C1}" type="datetimeFigureOut">
              <a:rPr lang="en-US" smtClean="0"/>
              <a:t>10/15/2024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10A1AA-181F-465F-86BB-13E6EBF6AC88}" type="slidenum">
              <a:rPr lang="en-US" smtClean="0"/>
              <a:t>‹#›</a:t>
            </a:fld>
            <a:endParaRPr lang="en-US"/>
          </a:p>
        </p:txBody>
      </p:sp>
    </p:spTree>
    <p:extLst>
      <p:ext uri="{BB962C8B-B14F-4D97-AF65-F5344CB8AC3E}">
        <p14:creationId xmlns:p14="http://schemas.microsoft.com/office/powerpoint/2010/main" val="1945683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BD906F-BF45-4408-826D-18551DE560C1}" type="datetimeFigureOut">
              <a:rPr lang="en-US" smtClean="0"/>
              <a:t>10/15/2024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10A1AA-181F-465F-86BB-13E6EBF6AC88}" type="slidenum">
              <a:rPr lang="en-US" smtClean="0"/>
              <a:t>‹#›</a:t>
            </a:fld>
            <a:endParaRPr lang="en-US"/>
          </a:p>
        </p:txBody>
      </p:sp>
    </p:spTree>
    <p:extLst>
      <p:ext uri="{BB962C8B-B14F-4D97-AF65-F5344CB8AC3E}">
        <p14:creationId xmlns:p14="http://schemas.microsoft.com/office/powerpoint/2010/main" val="13682697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f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f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ebm"/><Relationship Id="rId1" Type="http://schemas.microsoft.com/office/2007/relationships/media" Target="../media/media1.webm"/><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Ribbon 3"/>
          <p:cNvSpPr/>
          <p:nvPr/>
        </p:nvSpPr>
        <p:spPr>
          <a:xfrm>
            <a:off x="179512" y="260648"/>
            <a:ext cx="8964488" cy="1440160"/>
          </a:xfrm>
          <a:prstGeom prst="ribb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Văn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bản</a:t>
            </a:r>
            <a:r>
              <a:rPr lang="en-US" sz="2800" b="1" dirty="0">
                <a:solidFill>
                  <a:srgbClr val="FF0000"/>
                </a:solidFill>
                <a:latin typeface="Times New Roman" panose="02020603050405020304" pitchFamily="18" charset="0"/>
                <a:cs typeface="Times New Roman" panose="02020603050405020304" pitchFamily="18" charset="0"/>
              </a:rPr>
              <a:t> 2: TIẾT 17-18</a:t>
            </a:r>
          </a:p>
          <a:p>
            <a:pPr algn="ctr"/>
            <a:r>
              <a:rPr lang="en-US" sz="2800" b="1" i="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GẶP</a:t>
            </a:r>
            <a:r>
              <a:rPr lang="en-US" sz="2800" b="1" i="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2800" b="1" i="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LÁ</a:t>
            </a:r>
            <a:r>
              <a:rPr lang="en-US" sz="2800" b="1" i="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2800" b="1" i="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CƠM</a:t>
            </a:r>
            <a:r>
              <a:rPr lang="en-US" sz="2800" b="1" i="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2800" b="1" i="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NẾP</a:t>
            </a:r>
            <a:endParaRPr lang="en-US" sz="2800" b="1" i="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a:p>
            <a:pPr algn="ctr"/>
            <a:r>
              <a:rPr lang="en-US" sz="2800" b="1" dirty="0">
                <a:solidFill>
                  <a:srgbClr val="FF0000"/>
                </a:solidFill>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(Thanh </a:t>
            </a:r>
            <a:r>
              <a:rPr lang="en-US" sz="2800" dirty="0" err="1">
                <a:solidFill>
                  <a:srgbClr val="FF0000"/>
                </a:solidFill>
                <a:latin typeface="Times New Roman" panose="02020603050405020304" pitchFamily="18" charset="0"/>
                <a:cs typeface="Times New Roman" panose="02020603050405020304" pitchFamily="18" charset="0"/>
              </a:rPr>
              <a:t>Thảo</a:t>
            </a:r>
            <a:r>
              <a:rPr lang="en-US" sz="2800" dirty="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2348880"/>
            <a:ext cx="3744416" cy="295198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2348880"/>
            <a:ext cx="3693790" cy="2951981"/>
          </a:xfrm>
          <a:prstGeom prst="rect">
            <a:avLst/>
          </a:prstGeom>
        </p:spPr>
      </p:pic>
      <p:sp>
        <p:nvSpPr>
          <p:cNvPr id="7" name="TextBox 6">
            <a:extLst>
              <a:ext uri="{FF2B5EF4-FFF2-40B4-BE49-F238E27FC236}">
                <a16:creationId xmlns:a16="http://schemas.microsoft.com/office/drawing/2014/main" id="{7AD28C29-A4A6-44E1-9A05-AFF192B1CF8B}"/>
              </a:ext>
            </a:extLst>
          </p:cNvPr>
          <p:cNvSpPr txBox="1"/>
          <p:nvPr/>
        </p:nvSpPr>
        <p:spPr>
          <a:xfrm>
            <a:off x="2123728" y="5677929"/>
            <a:ext cx="4581426" cy="542008"/>
          </a:xfrm>
          <a:prstGeom prst="rect">
            <a:avLst/>
          </a:prstGeom>
          <a:noFill/>
        </p:spPr>
        <p:txBody>
          <a:bodyPr wrap="square">
            <a:spAutoFit/>
          </a:bodyPr>
          <a:lstStyle/>
          <a:p>
            <a:pPr marL="0" marR="0">
              <a:lnSpc>
                <a:spcPct val="107000"/>
              </a:lnSpc>
              <a:spcBef>
                <a:spcPts val="0"/>
              </a:spcBef>
              <a:spcAft>
                <a:spcPts val="0"/>
              </a:spcAft>
            </a:pPr>
            <a:r>
              <a:rPr lang="de-DE" sz="1400" b="1" u="sng"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(Dương Hoàng Giang-0915100229-THCS Nguyễn Trãi-Thường Tín-HN)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278392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2411760" y="49808"/>
            <a:ext cx="4752528" cy="576064"/>
          </a:xfrm>
          <a:prstGeom prst="flowChartTerminato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FFFF00"/>
                </a:solidFill>
                <a:latin typeface="Times New Roman" panose="02020603050405020304" pitchFamily="18" charset="0"/>
                <a:cs typeface="Times New Roman" panose="02020603050405020304" pitchFamily="18" charset="0"/>
              </a:rPr>
              <a:t>b. </a:t>
            </a:r>
            <a:r>
              <a:rPr lang="en-US" sz="2400" b="1" dirty="0" err="1">
                <a:solidFill>
                  <a:srgbClr val="FFFF00"/>
                </a:solidFill>
                <a:latin typeface="Times New Roman" panose="02020603050405020304" pitchFamily="18" charset="0"/>
                <a:cs typeface="Times New Roman" panose="02020603050405020304" pitchFamily="18" charset="0"/>
              </a:rPr>
              <a:t>Tìm</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hiểu</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chung</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văn</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bản</a:t>
            </a:r>
            <a:endParaRPr lang="en-US" sz="2400" dirty="0">
              <a:solidFill>
                <a:srgbClr val="FFFF00"/>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755138970"/>
              </p:ext>
            </p:extLst>
          </p:nvPr>
        </p:nvGraphicFramePr>
        <p:xfrm>
          <a:off x="195606" y="980728"/>
          <a:ext cx="8928997" cy="5535905"/>
        </p:xfrm>
        <a:graphic>
          <a:graphicData uri="http://schemas.openxmlformats.org/drawingml/2006/table">
            <a:tbl>
              <a:tblPr firstRow="1" bandRow="1">
                <a:tableStyleId>{5C22544A-7EE6-4342-B048-85BDC9FD1C3A}</a:tableStyleId>
              </a:tblPr>
              <a:tblGrid>
                <a:gridCol w="2160242">
                  <a:extLst>
                    <a:ext uri="{9D8B030D-6E8A-4147-A177-3AD203B41FA5}">
                      <a16:colId xmlns:a16="http://schemas.microsoft.com/office/drawing/2014/main" val="20000"/>
                    </a:ext>
                  </a:extLst>
                </a:gridCol>
                <a:gridCol w="1411357">
                  <a:extLst>
                    <a:ext uri="{9D8B030D-6E8A-4147-A177-3AD203B41FA5}">
                      <a16:colId xmlns:a16="http://schemas.microsoft.com/office/drawing/2014/main" val="20001"/>
                    </a:ext>
                  </a:extLst>
                </a:gridCol>
                <a:gridCol w="1252939">
                  <a:extLst>
                    <a:ext uri="{9D8B030D-6E8A-4147-A177-3AD203B41FA5}">
                      <a16:colId xmlns:a16="http://schemas.microsoft.com/office/drawing/2014/main" val="20002"/>
                    </a:ext>
                  </a:extLst>
                </a:gridCol>
                <a:gridCol w="2318660">
                  <a:extLst>
                    <a:ext uri="{9D8B030D-6E8A-4147-A177-3AD203B41FA5}">
                      <a16:colId xmlns:a16="http://schemas.microsoft.com/office/drawing/2014/main" val="20003"/>
                    </a:ext>
                  </a:extLst>
                </a:gridCol>
                <a:gridCol w="1785799">
                  <a:extLst>
                    <a:ext uri="{9D8B030D-6E8A-4147-A177-3AD203B41FA5}">
                      <a16:colId xmlns:a16="http://schemas.microsoft.com/office/drawing/2014/main" val="20004"/>
                    </a:ext>
                  </a:extLst>
                </a:gridCol>
              </a:tblGrid>
              <a:tr h="1421105">
                <a:tc>
                  <a:txBody>
                    <a:bodyPr/>
                    <a:lstStyle/>
                    <a:p>
                      <a:r>
                        <a:rPr lang="en-US" sz="2400" b="1" kern="1200" dirty="0">
                          <a:solidFill>
                            <a:srgbClr val="FF0000"/>
                          </a:solidFill>
                          <a:effectLst/>
                          <a:latin typeface="Times New Roman" panose="02020603050405020304" pitchFamily="18" charset="0"/>
                          <a:ea typeface="+mn-ea"/>
                          <a:cs typeface="Times New Roman" panose="02020603050405020304" pitchFamily="18" charset="0"/>
                        </a:rPr>
                        <a:t>*</a:t>
                      </a:r>
                      <a:r>
                        <a:rPr lang="en-US" sz="2400" b="1" kern="1200" dirty="0" err="1">
                          <a:solidFill>
                            <a:srgbClr val="FF0000"/>
                          </a:solidFill>
                          <a:effectLst/>
                          <a:latin typeface="Times New Roman" panose="02020603050405020304" pitchFamily="18" charset="0"/>
                          <a:ea typeface="+mn-ea"/>
                          <a:cs typeface="Times New Roman" panose="02020603050405020304" pitchFamily="18" charset="0"/>
                        </a:rPr>
                        <a:t>Nhân</a:t>
                      </a:r>
                      <a:r>
                        <a:rPr lang="en-US" sz="24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FF0000"/>
                          </a:solidFill>
                          <a:effectLst/>
                          <a:latin typeface="Times New Roman" panose="02020603050405020304" pitchFamily="18" charset="0"/>
                          <a:ea typeface="+mn-ea"/>
                          <a:cs typeface="Times New Roman" panose="02020603050405020304" pitchFamily="18" charset="0"/>
                        </a:rPr>
                        <a:t>vật</a:t>
                      </a:r>
                      <a:r>
                        <a:rPr lang="en-US" sz="24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FF0000"/>
                          </a:solidFill>
                          <a:effectLst/>
                          <a:latin typeface="Times New Roman" panose="02020603050405020304" pitchFamily="18" charset="0"/>
                          <a:ea typeface="+mn-ea"/>
                          <a:cs typeface="Times New Roman" panose="02020603050405020304" pitchFamily="18" charset="0"/>
                        </a:rPr>
                        <a:t>trữ</a:t>
                      </a:r>
                      <a:r>
                        <a:rPr lang="en-US" sz="24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FF0000"/>
                          </a:solidFill>
                          <a:effectLst/>
                          <a:latin typeface="Times New Roman" panose="02020603050405020304" pitchFamily="18" charset="0"/>
                          <a:ea typeface="+mn-ea"/>
                          <a:cs typeface="Times New Roman" panose="02020603050405020304" pitchFamily="18" charset="0"/>
                        </a:rPr>
                        <a:t>tình</a:t>
                      </a:r>
                      <a:r>
                        <a:rPr lang="en-US" sz="24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FF0000"/>
                          </a:solidFill>
                          <a:effectLst/>
                          <a:latin typeface="Times New Roman" panose="02020603050405020304" pitchFamily="18" charset="0"/>
                          <a:ea typeface="+mn-ea"/>
                          <a:cs typeface="Times New Roman" panose="02020603050405020304" pitchFamily="18" charset="0"/>
                        </a:rPr>
                        <a:t>và</a:t>
                      </a:r>
                      <a:r>
                        <a:rPr lang="en-US" sz="24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FF0000"/>
                          </a:solidFill>
                          <a:effectLst/>
                          <a:latin typeface="Times New Roman" panose="02020603050405020304" pitchFamily="18" charset="0"/>
                          <a:ea typeface="+mn-ea"/>
                          <a:cs typeface="Times New Roman" panose="02020603050405020304" pitchFamily="18" charset="0"/>
                        </a:rPr>
                        <a:t>đối</a:t>
                      </a:r>
                      <a:r>
                        <a:rPr lang="en-US" sz="24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FF0000"/>
                          </a:solidFill>
                          <a:effectLst/>
                          <a:latin typeface="Times New Roman" panose="02020603050405020304" pitchFamily="18" charset="0"/>
                          <a:ea typeface="+mn-ea"/>
                          <a:cs typeface="Times New Roman" panose="02020603050405020304" pitchFamily="18" charset="0"/>
                        </a:rPr>
                        <a:t>tượng</a:t>
                      </a:r>
                      <a:r>
                        <a:rPr lang="en-US" sz="24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FF0000"/>
                          </a:solidFill>
                          <a:effectLst/>
                          <a:latin typeface="Times New Roman" panose="02020603050405020304" pitchFamily="18" charset="0"/>
                          <a:ea typeface="+mn-ea"/>
                          <a:cs typeface="Times New Roman" panose="02020603050405020304" pitchFamily="18" charset="0"/>
                        </a:rPr>
                        <a:t>cảm</a:t>
                      </a:r>
                      <a:r>
                        <a:rPr lang="en-US" sz="24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FF0000"/>
                          </a:solidFill>
                          <a:effectLst/>
                          <a:latin typeface="Times New Roman" panose="02020603050405020304" pitchFamily="18" charset="0"/>
                          <a:ea typeface="+mn-ea"/>
                          <a:cs typeface="Times New Roman" panose="02020603050405020304" pitchFamily="18" charset="0"/>
                        </a:rPr>
                        <a:t>xúc</a:t>
                      </a:r>
                      <a:endParaRPr lang="en-US" sz="240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US" sz="2400" b="1" kern="1200" dirty="0">
                          <a:solidFill>
                            <a:srgbClr val="FF0000"/>
                          </a:solidFill>
                          <a:effectLst/>
                          <a:latin typeface="Times New Roman" panose="02020603050405020304" pitchFamily="18" charset="0"/>
                          <a:ea typeface="+mn-ea"/>
                          <a:cs typeface="Times New Roman" panose="02020603050405020304" pitchFamily="18" charset="0"/>
                        </a:rPr>
                        <a:t>*</a:t>
                      </a:r>
                      <a:r>
                        <a:rPr lang="en-US" sz="2400" b="1" kern="1200" dirty="0" err="1">
                          <a:solidFill>
                            <a:srgbClr val="FF0000"/>
                          </a:solidFill>
                          <a:effectLst/>
                          <a:latin typeface="Times New Roman" panose="02020603050405020304" pitchFamily="18" charset="0"/>
                          <a:ea typeface="+mn-ea"/>
                          <a:cs typeface="Times New Roman" panose="02020603050405020304" pitchFamily="18" charset="0"/>
                        </a:rPr>
                        <a:t>Thể</a:t>
                      </a:r>
                      <a:r>
                        <a:rPr lang="en-US" sz="24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FF0000"/>
                          </a:solidFill>
                          <a:effectLst/>
                          <a:latin typeface="Times New Roman" panose="02020603050405020304" pitchFamily="18" charset="0"/>
                          <a:ea typeface="+mn-ea"/>
                          <a:cs typeface="Times New Roman" panose="02020603050405020304" pitchFamily="18" charset="0"/>
                        </a:rPr>
                        <a:t>loại</a:t>
                      </a:r>
                      <a:endParaRPr lang="en-US" sz="240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US" sz="2400" b="1" kern="1200" dirty="0">
                          <a:solidFill>
                            <a:srgbClr val="FF0000"/>
                          </a:solidFill>
                          <a:effectLst/>
                          <a:latin typeface="Times New Roman" panose="02020603050405020304" pitchFamily="18" charset="0"/>
                          <a:ea typeface="+mn-ea"/>
                          <a:cs typeface="Times New Roman" panose="02020603050405020304" pitchFamily="18" charset="0"/>
                        </a:rPr>
                        <a:t>*</a:t>
                      </a:r>
                      <a:r>
                        <a:rPr lang="en-US" sz="2400" b="1" kern="1200" dirty="0" err="1">
                          <a:solidFill>
                            <a:srgbClr val="FF0000"/>
                          </a:solidFill>
                          <a:effectLst/>
                          <a:latin typeface="Times New Roman" panose="02020603050405020304" pitchFamily="18" charset="0"/>
                          <a:ea typeface="+mn-ea"/>
                          <a:cs typeface="Times New Roman" panose="02020603050405020304" pitchFamily="18" charset="0"/>
                        </a:rPr>
                        <a:t>Giọng</a:t>
                      </a:r>
                      <a:r>
                        <a:rPr lang="en-US" sz="24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FF0000"/>
                          </a:solidFill>
                          <a:effectLst/>
                          <a:latin typeface="Times New Roman" panose="02020603050405020304" pitchFamily="18" charset="0"/>
                          <a:ea typeface="+mn-ea"/>
                          <a:cs typeface="Times New Roman" panose="02020603050405020304" pitchFamily="18" charset="0"/>
                        </a:rPr>
                        <a:t>điệu</a:t>
                      </a:r>
                      <a:endParaRPr lang="en-US" sz="240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US" sz="2400" b="1" kern="1200" dirty="0">
                          <a:solidFill>
                            <a:srgbClr val="FF0000"/>
                          </a:solidFill>
                          <a:effectLst/>
                          <a:latin typeface="Times New Roman" panose="02020603050405020304" pitchFamily="18" charset="0"/>
                          <a:ea typeface="+mn-ea"/>
                          <a:cs typeface="Times New Roman" panose="02020603050405020304" pitchFamily="18" charset="0"/>
                        </a:rPr>
                        <a:t>*</a:t>
                      </a:r>
                      <a:r>
                        <a:rPr lang="en-US" sz="2400" b="1" kern="1200" dirty="0" err="1">
                          <a:solidFill>
                            <a:srgbClr val="FF0000"/>
                          </a:solidFill>
                          <a:effectLst/>
                          <a:latin typeface="Times New Roman" panose="02020603050405020304" pitchFamily="18" charset="0"/>
                          <a:ea typeface="+mn-ea"/>
                          <a:cs typeface="Times New Roman" panose="02020603050405020304" pitchFamily="18" charset="0"/>
                        </a:rPr>
                        <a:t>Giọng</a:t>
                      </a:r>
                      <a:r>
                        <a:rPr lang="en-US" sz="24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FF0000"/>
                          </a:solidFill>
                          <a:effectLst/>
                          <a:latin typeface="Times New Roman" panose="02020603050405020304" pitchFamily="18" charset="0"/>
                          <a:ea typeface="+mn-ea"/>
                          <a:cs typeface="Times New Roman" panose="02020603050405020304" pitchFamily="18" charset="0"/>
                        </a:rPr>
                        <a:t>điệu</a:t>
                      </a:r>
                      <a:endParaRPr lang="en-US" sz="240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US" sz="2400" b="1" kern="1200" dirty="0">
                          <a:solidFill>
                            <a:srgbClr val="FF0000"/>
                          </a:solidFill>
                          <a:effectLst/>
                          <a:latin typeface="Times New Roman" panose="02020603050405020304" pitchFamily="18" charset="0"/>
                          <a:ea typeface="+mn-ea"/>
                          <a:cs typeface="Times New Roman" panose="02020603050405020304" pitchFamily="18" charset="0"/>
                        </a:rPr>
                        <a:t>*</a:t>
                      </a:r>
                      <a:r>
                        <a:rPr lang="en-US" sz="2400" b="1" kern="1200" dirty="0" err="1">
                          <a:solidFill>
                            <a:srgbClr val="FF0000"/>
                          </a:solidFill>
                          <a:effectLst/>
                          <a:latin typeface="Times New Roman" panose="02020603050405020304" pitchFamily="18" charset="0"/>
                          <a:ea typeface="+mn-ea"/>
                          <a:cs typeface="Times New Roman" panose="02020603050405020304" pitchFamily="18" charset="0"/>
                        </a:rPr>
                        <a:t>Đề</a:t>
                      </a:r>
                      <a:r>
                        <a:rPr lang="en-US" sz="24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FF0000"/>
                          </a:solidFill>
                          <a:effectLst/>
                          <a:latin typeface="Times New Roman" panose="02020603050405020304" pitchFamily="18" charset="0"/>
                          <a:ea typeface="+mn-ea"/>
                          <a:cs typeface="Times New Roman" panose="02020603050405020304" pitchFamily="18" charset="0"/>
                        </a:rPr>
                        <a:t>tài</a:t>
                      </a:r>
                      <a:endParaRPr lang="en-US" sz="240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r h="4096127">
                <a:tc>
                  <a:txBody>
                    <a:bodyPr/>
                    <a:lstStyle/>
                    <a:p>
                      <a:pPr algn="just"/>
                      <a:r>
                        <a:rPr lang="en-US" sz="2400" i="1" kern="1200" dirty="0">
                          <a:solidFill>
                            <a:schemeClr val="dk1"/>
                          </a:solidFill>
                          <a:effectLst/>
                          <a:latin typeface="Times New Roman" panose="02020603050405020304" pitchFamily="18" charset="0"/>
                          <a:ea typeface="+mn-ea"/>
                          <a:cs typeface="Times New Roman" panose="02020603050405020304" pitchFamily="18" charset="0"/>
                        </a:rPr>
                        <a:t>- </a:t>
                      </a:r>
                      <a:r>
                        <a:rPr lang="vi-VN" sz="2400" i="1" kern="1200" dirty="0">
                          <a:solidFill>
                            <a:schemeClr val="dk1"/>
                          </a:solidFill>
                          <a:effectLst/>
                          <a:latin typeface="Times New Roman" panose="02020603050405020304" pitchFamily="18" charset="0"/>
                          <a:ea typeface="+mn-ea"/>
                          <a:cs typeface="Times New Roman" panose="02020603050405020304" pitchFamily="18" charset="0"/>
                        </a:rPr>
                        <a:t>Người bày tỏ cảm xúc</a:t>
                      </a:r>
                      <a:r>
                        <a:rPr lang="en-US" sz="24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dk1"/>
                          </a:solidFill>
                          <a:effectLst/>
                          <a:latin typeface="Times New Roman" panose="02020603050405020304" pitchFamily="18" charset="0"/>
                          <a:ea typeface="+mn-ea"/>
                          <a:cs typeface="Times New Roman" panose="02020603050405020304" pitchFamily="18" charset="0"/>
                        </a:rPr>
                        <a:t>là</a:t>
                      </a:r>
                      <a:r>
                        <a:rPr lang="en-US" sz="24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dk1"/>
                          </a:solidFill>
                          <a:effectLst/>
                          <a:latin typeface="Times New Roman" panose="02020603050405020304" pitchFamily="18" charset="0"/>
                          <a:ea typeface="+mn-ea"/>
                          <a:cs typeface="Times New Roman" panose="02020603050405020304" pitchFamily="18" charset="0"/>
                        </a:rPr>
                        <a:t>một</a:t>
                      </a:r>
                      <a:r>
                        <a:rPr lang="en-US" sz="24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dk1"/>
                          </a:solidFill>
                          <a:effectLst/>
                          <a:latin typeface="Times New Roman" panose="02020603050405020304" pitchFamily="18" charset="0"/>
                          <a:ea typeface="+mn-ea"/>
                          <a:cs typeface="Times New Roman" panose="02020603050405020304" pitchFamily="18" charset="0"/>
                        </a:rPr>
                        <a:t>người</a:t>
                      </a:r>
                      <a:r>
                        <a:rPr lang="en-US" sz="2400" i="1" kern="1200" dirty="0">
                          <a:solidFill>
                            <a:schemeClr val="dk1"/>
                          </a:solidFill>
                          <a:effectLst/>
                          <a:latin typeface="Times New Roman" panose="02020603050405020304" pitchFamily="18" charset="0"/>
                          <a:ea typeface="+mn-ea"/>
                          <a:cs typeface="Times New Roman" panose="02020603050405020304" pitchFamily="18" charset="0"/>
                        </a:rPr>
                        <a:t> con, </a:t>
                      </a:r>
                      <a:r>
                        <a:rPr lang="en-US" sz="2400" i="1" kern="1200" dirty="0" err="1">
                          <a:solidFill>
                            <a:schemeClr val="dk1"/>
                          </a:solidFill>
                          <a:effectLst/>
                          <a:latin typeface="Times New Roman" panose="02020603050405020304" pitchFamily="18" charset="0"/>
                          <a:ea typeface="+mn-ea"/>
                          <a:cs typeface="Times New Roman" panose="02020603050405020304" pitchFamily="18" charset="0"/>
                        </a:rPr>
                        <a:t>cũng</a:t>
                      </a:r>
                      <a:r>
                        <a:rPr lang="en-US" sz="24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dk1"/>
                          </a:solidFill>
                          <a:effectLst/>
                          <a:latin typeface="Times New Roman" panose="02020603050405020304" pitchFamily="18" charset="0"/>
                          <a:ea typeface="+mn-ea"/>
                          <a:cs typeface="Times New Roman" panose="02020603050405020304" pitchFamily="18" charset="0"/>
                        </a:rPr>
                        <a:t>là</a:t>
                      </a:r>
                      <a:r>
                        <a:rPr lang="en-US" sz="24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dk1"/>
                          </a:solidFill>
                          <a:effectLst/>
                          <a:latin typeface="Times New Roman" panose="02020603050405020304" pitchFamily="18" charset="0"/>
                          <a:ea typeface="+mn-ea"/>
                          <a:cs typeface="Times New Roman" panose="02020603050405020304" pitchFamily="18" charset="0"/>
                        </a:rPr>
                        <a:t>một</a:t>
                      </a:r>
                      <a:r>
                        <a:rPr lang="en-US" sz="24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dk1"/>
                          </a:solidFill>
                          <a:effectLst/>
                          <a:latin typeface="Times New Roman" panose="02020603050405020304" pitchFamily="18" charset="0"/>
                          <a:ea typeface="+mn-ea"/>
                          <a:cs typeface="Times New Roman" panose="02020603050405020304" pitchFamily="18" charset="0"/>
                        </a:rPr>
                        <a:t>anh</a:t>
                      </a:r>
                      <a:r>
                        <a:rPr lang="en-US" sz="24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dk1"/>
                          </a:solidFill>
                          <a:effectLst/>
                          <a:latin typeface="Times New Roman" panose="02020603050405020304" pitchFamily="18" charset="0"/>
                          <a:ea typeface="+mn-ea"/>
                          <a:cs typeface="Times New Roman" panose="02020603050405020304" pitchFamily="18" charset="0"/>
                        </a:rPr>
                        <a:t>bộ</a:t>
                      </a:r>
                      <a:r>
                        <a:rPr lang="en-US" sz="24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dk1"/>
                          </a:solidFill>
                          <a:effectLst/>
                          <a:latin typeface="Times New Roman" panose="02020603050405020304" pitchFamily="18" charset="0"/>
                          <a:ea typeface="+mn-ea"/>
                          <a:cs typeface="Times New Roman" panose="02020603050405020304" pitchFamily="18" charset="0"/>
                        </a:rPr>
                        <a:t>đội</a:t>
                      </a:r>
                      <a:r>
                        <a:rPr lang="en-US" sz="2400" i="1" kern="1200" dirty="0">
                          <a:solidFill>
                            <a:schemeClr val="dk1"/>
                          </a:solidFill>
                          <a:effectLst/>
                          <a:latin typeface="Times New Roman" panose="02020603050405020304" pitchFamily="18" charset="0"/>
                          <a:ea typeface="+mn-ea"/>
                          <a:cs typeface="Times New Roman" panose="02020603050405020304" pitchFamily="18" charset="0"/>
                        </a:rPr>
                        <a:t>.</a:t>
                      </a:r>
                      <a:endParaRPr lang="en-US" sz="2400" kern="1200" dirty="0">
                        <a:solidFill>
                          <a:schemeClr val="dk1"/>
                        </a:solidFill>
                        <a:effectLst/>
                        <a:latin typeface="Times New Roman" panose="02020603050405020304" pitchFamily="18" charset="0"/>
                        <a:ea typeface="+mn-ea"/>
                        <a:cs typeface="Times New Roman" panose="02020603050405020304" pitchFamily="18" charset="0"/>
                      </a:endParaRPr>
                    </a:p>
                    <a:p>
                      <a:pPr algn="just"/>
                      <a:r>
                        <a:rPr lang="en-US" sz="24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dk1"/>
                          </a:solidFill>
                          <a:effectLst/>
                          <a:latin typeface="Times New Roman" panose="02020603050405020304" pitchFamily="18" charset="0"/>
                          <a:ea typeface="+mn-ea"/>
                          <a:cs typeface="Times New Roman" panose="02020603050405020304" pitchFamily="18" charset="0"/>
                        </a:rPr>
                        <a:t>Đối</a:t>
                      </a:r>
                      <a:r>
                        <a:rPr lang="en-US" sz="24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dk1"/>
                          </a:solidFill>
                          <a:effectLst/>
                          <a:latin typeface="Times New Roman" panose="02020603050405020304" pitchFamily="18" charset="0"/>
                          <a:ea typeface="+mn-ea"/>
                          <a:cs typeface="Times New Roman" panose="02020603050405020304" pitchFamily="18" charset="0"/>
                        </a:rPr>
                        <a:t>tượng</a:t>
                      </a:r>
                      <a:r>
                        <a:rPr lang="en-US" sz="24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dk1"/>
                          </a:solidFill>
                          <a:effectLst/>
                          <a:latin typeface="Times New Roman" panose="02020603050405020304" pitchFamily="18" charset="0"/>
                          <a:ea typeface="+mn-ea"/>
                          <a:cs typeface="Times New Roman" panose="02020603050405020304" pitchFamily="18" charset="0"/>
                        </a:rPr>
                        <a:t>để</a:t>
                      </a:r>
                      <a:r>
                        <a:rPr lang="en-US" sz="24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dk1"/>
                          </a:solidFill>
                          <a:effectLst/>
                          <a:latin typeface="Times New Roman" panose="02020603050405020304" pitchFamily="18" charset="0"/>
                          <a:ea typeface="+mn-ea"/>
                          <a:cs typeface="Times New Roman" panose="02020603050405020304" pitchFamily="18" charset="0"/>
                        </a:rPr>
                        <a:t>anh</a:t>
                      </a:r>
                      <a:r>
                        <a:rPr lang="en-US" sz="24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dk1"/>
                          </a:solidFill>
                          <a:effectLst/>
                          <a:latin typeface="Times New Roman" panose="02020603050405020304" pitchFamily="18" charset="0"/>
                          <a:ea typeface="+mn-ea"/>
                          <a:cs typeface="Times New Roman" panose="02020603050405020304" pitchFamily="18" charset="0"/>
                        </a:rPr>
                        <a:t>thể</a:t>
                      </a:r>
                      <a:r>
                        <a:rPr lang="en-US" sz="24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dk1"/>
                          </a:solidFill>
                          <a:effectLst/>
                          <a:latin typeface="Times New Roman" panose="02020603050405020304" pitchFamily="18" charset="0"/>
                          <a:ea typeface="+mn-ea"/>
                          <a:cs typeface="Times New Roman" panose="02020603050405020304" pitchFamily="18" charset="0"/>
                        </a:rPr>
                        <a:t>hiện</a:t>
                      </a:r>
                      <a:r>
                        <a:rPr lang="en-US" sz="24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dk1"/>
                          </a:solidFill>
                          <a:effectLst/>
                          <a:latin typeface="Times New Roman" panose="02020603050405020304" pitchFamily="18" charset="0"/>
                          <a:ea typeface="+mn-ea"/>
                          <a:cs typeface="Times New Roman" panose="02020603050405020304" pitchFamily="18" charset="0"/>
                        </a:rPr>
                        <a:t>cảm</a:t>
                      </a:r>
                      <a:r>
                        <a:rPr lang="en-US" sz="24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dk1"/>
                          </a:solidFill>
                          <a:effectLst/>
                          <a:latin typeface="Times New Roman" panose="02020603050405020304" pitchFamily="18" charset="0"/>
                          <a:ea typeface="+mn-ea"/>
                          <a:cs typeface="Times New Roman" panose="02020603050405020304" pitchFamily="18" charset="0"/>
                        </a:rPr>
                        <a:t>xúc</a:t>
                      </a:r>
                      <a:r>
                        <a:rPr lang="en-US" sz="24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dk1"/>
                          </a:solidFill>
                          <a:effectLst/>
                          <a:latin typeface="Times New Roman" panose="02020603050405020304" pitchFamily="18" charset="0"/>
                          <a:ea typeface="+mn-ea"/>
                          <a:cs typeface="Times New Roman" panose="02020603050405020304" pitchFamily="18" charset="0"/>
                        </a:rPr>
                        <a:t>là</a:t>
                      </a:r>
                      <a:r>
                        <a:rPr lang="en-US" sz="24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dk1"/>
                          </a:solidFill>
                          <a:effectLst/>
                          <a:latin typeface="Times New Roman" panose="02020603050405020304" pitchFamily="18" charset="0"/>
                          <a:ea typeface="+mn-ea"/>
                          <a:cs typeface="Times New Roman" panose="02020603050405020304" pitchFamily="18" charset="0"/>
                        </a:rPr>
                        <a:t>người</a:t>
                      </a:r>
                      <a:r>
                        <a:rPr lang="en-US" sz="24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dk1"/>
                          </a:solidFill>
                          <a:effectLst/>
                          <a:latin typeface="Times New Roman" panose="02020603050405020304" pitchFamily="18" charset="0"/>
                          <a:ea typeface="+mn-ea"/>
                          <a:cs typeface="Times New Roman" panose="02020603050405020304" pitchFamily="18" charset="0"/>
                        </a:rPr>
                        <a:t>mẹ</a:t>
                      </a:r>
                      <a:r>
                        <a:rPr lang="en-US" sz="24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dk1"/>
                          </a:solidFill>
                          <a:effectLst/>
                          <a:latin typeface="Times New Roman" panose="02020603050405020304" pitchFamily="18" charset="0"/>
                          <a:ea typeface="+mn-ea"/>
                          <a:cs typeface="Times New Roman" panose="02020603050405020304" pitchFamily="18" charset="0"/>
                        </a:rPr>
                        <a:t>nơi</a:t>
                      </a:r>
                      <a:r>
                        <a:rPr lang="en-US" sz="24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dk1"/>
                          </a:solidFill>
                          <a:effectLst/>
                          <a:latin typeface="Times New Roman" panose="02020603050405020304" pitchFamily="18" charset="0"/>
                          <a:ea typeface="+mn-ea"/>
                          <a:cs typeface="Times New Roman" panose="02020603050405020304" pitchFamily="18" charset="0"/>
                        </a:rPr>
                        <a:t>quê</a:t>
                      </a:r>
                      <a:r>
                        <a:rPr lang="en-US" sz="24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dk1"/>
                          </a:solidFill>
                          <a:effectLst/>
                          <a:latin typeface="Times New Roman" panose="02020603050405020304" pitchFamily="18" charset="0"/>
                          <a:ea typeface="+mn-ea"/>
                          <a:cs typeface="Times New Roman" panose="02020603050405020304" pitchFamily="18" charset="0"/>
                        </a:rPr>
                        <a:t>nhà</a:t>
                      </a:r>
                      <a:r>
                        <a:rPr lang="en-US" sz="2400" i="1" kern="1200" dirty="0">
                          <a:solidFill>
                            <a:schemeClr val="dk1"/>
                          </a:solidFill>
                          <a:effectLst/>
                          <a:latin typeface="Times New Roman" panose="02020603050405020304" pitchFamily="18" charset="0"/>
                          <a:ea typeface="+mn-ea"/>
                          <a:cs typeface="Times New Roman" panose="02020603050405020304" pitchFamily="18" charset="0"/>
                        </a:rPr>
                        <a:t>.</a:t>
                      </a:r>
                      <a:endParaRPr lang="en-US" sz="2400" kern="1200" dirty="0">
                        <a:solidFill>
                          <a:schemeClr val="dk1"/>
                        </a:solidFill>
                        <a:effectLst/>
                        <a:latin typeface="Times New Roman" panose="02020603050405020304" pitchFamily="18" charset="0"/>
                        <a:ea typeface="+mn-ea"/>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Thơ</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năm</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chữ</a:t>
                      </a:r>
                      <a:endParaRPr lang="en-US" sz="2400" kern="1200" dirty="0">
                        <a:solidFill>
                          <a:schemeClr val="dk1"/>
                        </a:solidFill>
                        <a:effectLst/>
                        <a:latin typeface="Times New Roman" panose="02020603050405020304" pitchFamily="18" charset="0"/>
                        <a:ea typeface="+mn-ea"/>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just"/>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Tâm</a:t>
                      </a:r>
                      <a:r>
                        <a:rPr lang="en-US" sz="24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tình</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trong</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trẻo</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a:t>
                      </a:r>
                    </a:p>
                    <a:p>
                      <a:pPr algn="just"/>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tha</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thiết</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just"/>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Khổ</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1: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Hoàn</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cảnh</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xa</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nhà</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khơi</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nguồn</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cảm</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xúc</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a:t>
                      </a:r>
                    </a:p>
                    <a:p>
                      <a:pPr algn="just"/>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Khổ</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2: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Hình</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ảnh</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mẹ</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trong</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kí</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ức</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của</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con;</a:t>
                      </a:r>
                    </a:p>
                    <a:p>
                      <a:pPr algn="just"/>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Khổ</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3,4: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Tình</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cảm</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cảm</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xúc</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người</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con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khi</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gặp</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lá</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cơm</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nếp</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a:t>
                      </a:r>
                    </a:p>
                    <a:p>
                      <a:pPr algn="just"/>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just"/>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Người</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lính</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và</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quê</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hương</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403018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179512" y="0"/>
            <a:ext cx="5652628" cy="720080"/>
          </a:xfrm>
          <a:prstGeom prst="horizontalScrol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Times New Roman" panose="02020603050405020304" pitchFamily="18" charset="0"/>
                <a:cs typeface="Times New Roman" panose="02020603050405020304" pitchFamily="18" charset="0"/>
              </a:rPr>
              <a:t>II. </a:t>
            </a:r>
            <a:r>
              <a:rPr lang="en-US" sz="2400" dirty="0" err="1">
                <a:solidFill>
                  <a:srgbClr val="FF0000"/>
                </a:solidFill>
                <a:latin typeface="Times New Roman" panose="02020603050405020304" pitchFamily="18" charset="0"/>
                <a:cs typeface="Times New Roman" panose="02020603050405020304" pitchFamily="18" charset="0"/>
              </a:rPr>
              <a:t>KHÁM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PHÁ</a:t>
            </a:r>
            <a:r>
              <a:rPr lang="en-US" sz="2400" dirty="0">
                <a:solidFill>
                  <a:srgbClr val="FF0000"/>
                </a:solidFill>
                <a:latin typeface="Times New Roman" panose="02020603050405020304" pitchFamily="18" charset="0"/>
                <a:cs typeface="Times New Roman" panose="02020603050405020304" pitchFamily="18" charset="0"/>
              </a:rPr>
              <a:t> CHI </a:t>
            </a:r>
            <a:r>
              <a:rPr lang="en-US" sz="2400" dirty="0" err="1">
                <a:solidFill>
                  <a:srgbClr val="FF0000"/>
                </a:solidFill>
                <a:latin typeface="Times New Roman" panose="02020603050405020304" pitchFamily="18" charset="0"/>
                <a:cs typeface="Times New Roman" panose="02020603050405020304" pitchFamily="18" charset="0"/>
              </a:rPr>
              <a:t>TIẾT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VĂN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BẢN</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6" name="Horizontal Scroll 5"/>
          <p:cNvSpPr/>
          <p:nvPr/>
        </p:nvSpPr>
        <p:spPr>
          <a:xfrm>
            <a:off x="2843808" y="908720"/>
            <a:ext cx="3456384" cy="504403"/>
          </a:xfrm>
          <a:prstGeom prst="horizontalScrol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400" b="1" dirty="0">
                <a:solidFill>
                  <a:srgbClr val="FF0000"/>
                </a:solidFill>
                <a:latin typeface="Times New Roman" panose="02020603050405020304" pitchFamily="18" charset="0"/>
                <a:cs typeface="Times New Roman" panose="02020603050405020304" pitchFamily="18" charset="0"/>
              </a:rPr>
              <a:t>PHIẾU HỌC TẬP 09</a:t>
            </a:r>
            <a:endParaRPr lang="en-US" sz="2400" dirty="0">
              <a:solidFill>
                <a:srgbClr val="FF0000"/>
              </a:solidFill>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64447574"/>
              </p:ext>
            </p:extLst>
          </p:nvPr>
        </p:nvGraphicFramePr>
        <p:xfrm>
          <a:off x="179512" y="2060848"/>
          <a:ext cx="8784976" cy="2366139"/>
        </p:xfrm>
        <a:graphic>
          <a:graphicData uri="http://schemas.openxmlformats.org/drawingml/2006/table">
            <a:tbl>
              <a:tblPr firstRow="1" firstCol="1" bandRow="1">
                <a:tableStyleId>{5C22544A-7EE6-4342-B048-85BDC9FD1C3A}</a:tableStyleId>
              </a:tblPr>
              <a:tblGrid>
                <a:gridCol w="3240587">
                  <a:extLst>
                    <a:ext uri="{9D8B030D-6E8A-4147-A177-3AD203B41FA5}">
                      <a16:colId xmlns:a16="http://schemas.microsoft.com/office/drawing/2014/main" val="20000"/>
                    </a:ext>
                  </a:extLst>
                </a:gridCol>
                <a:gridCol w="2971571">
                  <a:extLst>
                    <a:ext uri="{9D8B030D-6E8A-4147-A177-3AD203B41FA5}">
                      <a16:colId xmlns:a16="http://schemas.microsoft.com/office/drawing/2014/main" val="20001"/>
                    </a:ext>
                  </a:extLst>
                </a:gridCol>
                <a:gridCol w="2572818">
                  <a:extLst>
                    <a:ext uri="{9D8B030D-6E8A-4147-A177-3AD203B41FA5}">
                      <a16:colId xmlns:a16="http://schemas.microsoft.com/office/drawing/2014/main" val="20002"/>
                    </a:ext>
                  </a:extLst>
                </a:gridCol>
              </a:tblGrid>
              <a:tr h="0">
                <a:tc>
                  <a:txBody>
                    <a:bodyPr/>
                    <a:lstStyle/>
                    <a:p>
                      <a:pPr marL="101600">
                        <a:lnSpc>
                          <a:spcPct val="117000"/>
                        </a:lnSpc>
                        <a:spcBef>
                          <a:spcPts val="1300"/>
                        </a:spcBef>
                        <a:spcAft>
                          <a:spcPts val="0"/>
                        </a:spcAft>
                      </a:pPr>
                      <a:r>
                        <a:rPr lang="en-US" sz="2400" dirty="0" err="1">
                          <a:effectLst/>
                          <a:latin typeface="Times New Roman" panose="02020603050405020304" pitchFamily="18" charset="0"/>
                          <a:cs typeface="Times New Roman" panose="02020603050405020304" pitchFamily="18" charset="0"/>
                        </a:rPr>
                        <a:t>Đặc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điểm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thức</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88900">
                        <a:lnSpc>
                          <a:spcPct val="119000"/>
                        </a:lnSpc>
                        <a:spcAft>
                          <a:spcPts val="0"/>
                        </a:spcAft>
                      </a:pPr>
                      <a:r>
                        <a:rPr lang="en-US" sz="2400">
                          <a:effectLst/>
                          <a:latin typeface="Times New Roman" panose="02020603050405020304" pitchFamily="18" charset="0"/>
                          <a:cs typeface="Times New Roman" panose="02020603050405020304" pitchFamily="18" charset="0"/>
                        </a:rPr>
                        <a:t>Đồng dao mùa xuân</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101600">
                        <a:lnSpc>
                          <a:spcPct val="119000"/>
                        </a:lnSpc>
                        <a:spcAft>
                          <a:spcPts val="0"/>
                        </a:spcAft>
                      </a:pPr>
                      <a:r>
                        <a:rPr lang="en-US" sz="2400">
                          <a:effectLst/>
                          <a:latin typeface="Times New Roman" panose="02020603050405020304" pitchFamily="18" charset="0"/>
                          <a:cs typeface="Times New Roman" panose="02020603050405020304" pitchFamily="18" charset="0"/>
                        </a:rPr>
                        <a:t>Gặp lá cơm nếp</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0">
                <a:tc>
                  <a:txBody>
                    <a:bodyPr/>
                    <a:lstStyle/>
                    <a:p>
                      <a:pPr>
                        <a:lnSpc>
                          <a:spcPct val="115000"/>
                        </a:lnSpc>
                        <a:spcAft>
                          <a:spcPts val="0"/>
                        </a:spcAft>
                      </a:pPr>
                      <a:r>
                        <a:rPr lang="pt-BR" sz="2400" dirty="0">
                          <a:effectLst/>
                          <a:latin typeface="Times New Roman" panose="02020603050405020304" pitchFamily="18" charset="0"/>
                          <a:cs typeface="Times New Roman" panose="02020603050405020304" pitchFamily="18" charset="0"/>
                        </a:rPr>
                        <a:t>Số tiếng trong mỗi dòng thơ</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0"/>
                        </a:spcAft>
                      </a:pPr>
                      <a:r>
                        <a:rPr lang="pt-BR" sz="2400">
                          <a:effectLst/>
                          <a:latin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0"/>
                        </a:spcAft>
                      </a:pPr>
                      <a:r>
                        <a:rPr lang="pt-BR" sz="2400">
                          <a:effectLst/>
                          <a:latin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a:lnSpc>
                          <a:spcPct val="115000"/>
                        </a:lnSpc>
                        <a:spcAft>
                          <a:spcPts val="0"/>
                        </a:spcAft>
                      </a:pPr>
                      <a:r>
                        <a:rPr lang="pt-BR" sz="2400">
                          <a:effectLst/>
                          <a:latin typeface="Times New Roman" panose="02020603050405020304" pitchFamily="18" charset="0"/>
                          <a:cs typeface="Times New Roman" panose="02020603050405020304" pitchFamily="18" charset="0"/>
                        </a:rPr>
                        <a:t>Cách gieo vần</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0"/>
                        </a:spcAft>
                      </a:pPr>
                      <a:r>
                        <a:rPr lang="pt-BR" sz="2400">
                          <a:effectLst/>
                          <a:latin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0"/>
                        </a:spcAft>
                      </a:pPr>
                      <a:r>
                        <a:rPr lang="pt-BR" sz="2400">
                          <a:effectLst/>
                          <a:latin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0">
                <a:tc>
                  <a:txBody>
                    <a:bodyPr/>
                    <a:lstStyle/>
                    <a:p>
                      <a:pPr>
                        <a:lnSpc>
                          <a:spcPct val="115000"/>
                        </a:lnSpc>
                        <a:spcAft>
                          <a:spcPts val="0"/>
                        </a:spcAft>
                      </a:pPr>
                      <a:r>
                        <a:rPr lang="pt-BR" sz="2400">
                          <a:effectLst/>
                          <a:latin typeface="Times New Roman" panose="02020603050405020304" pitchFamily="18" charset="0"/>
                          <a:cs typeface="Times New Roman" panose="02020603050405020304" pitchFamily="18" charset="0"/>
                        </a:rPr>
                        <a:t>Ngắt nhịp</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0"/>
                        </a:spcAft>
                      </a:pPr>
                      <a:r>
                        <a:rPr lang="pt-BR" sz="2400">
                          <a:effectLst/>
                          <a:latin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0"/>
                        </a:spcAft>
                      </a:pPr>
                      <a:r>
                        <a:rPr lang="pt-BR" sz="2400">
                          <a:effectLst/>
                          <a:latin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0">
                <a:tc>
                  <a:txBody>
                    <a:bodyPr/>
                    <a:lstStyle/>
                    <a:p>
                      <a:pPr>
                        <a:lnSpc>
                          <a:spcPct val="115000"/>
                        </a:lnSpc>
                        <a:spcAft>
                          <a:spcPts val="0"/>
                        </a:spcAft>
                      </a:pPr>
                      <a:r>
                        <a:rPr lang="pt-BR" sz="2400">
                          <a:effectLst/>
                          <a:latin typeface="Times New Roman" panose="02020603050405020304" pitchFamily="18" charset="0"/>
                          <a:cs typeface="Times New Roman" panose="02020603050405020304" pitchFamily="18" charset="0"/>
                        </a:rPr>
                        <a:t>Chia khổ</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0"/>
                        </a:spcAft>
                      </a:pPr>
                      <a:r>
                        <a:rPr lang="pt-BR" sz="2400">
                          <a:effectLst/>
                          <a:latin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0"/>
                        </a:spcAft>
                      </a:pPr>
                      <a:r>
                        <a:rPr lang="pt-BR"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sp>
        <p:nvSpPr>
          <p:cNvPr id="8" name="TextBox 7"/>
          <p:cNvSpPr txBox="1"/>
          <p:nvPr/>
        </p:nvSpPr>
        <p:spPr>
          <a:xfrm>
            <a:off x="323528" y="1413123"/>
            <a:ext cx="8424936"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So </a:t>
            </a:r>
            <a:r>
              <a:rPr lang="en-US" sz="2400" b="1" dirty="0" err="1">
                <a:latin typeface="Times New Roman" panose="02020603050405020304" pitchFamily="18" charset="0"/>
                <a:cs typeface="Times New Roman" panose="02020603050405020304" pitchFamily="18" charset="0"/>
              </a:rPr>
              <a:t>sánh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nhau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giữa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bốn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chữ</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năm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chữ</a:t>
            </a:r>
            <a:endParaRPr lang="en-US" sz="2400" dirty="0">
              <a:latin typeface="Times New Roman" panose="02020603050405020304" pitchFamily="18" charset="0"/>
              <a:cs typeface="Times New Roman" panose="02020603050405020304" pitchFamily="18" charset="0"/>
            </a:endParaRPr>
          </a:p>
        </p:txBody>
      </p:sp>
      <p:sp>
        <p:nvSpPr>
          <p:cNvPr id="9" name="Horizontal Scroll 8"/>
          <p:cNvSpPr/>
          <p:nvPr/>
        </p:nvSpPr>
        <p:spPr>
          <a:xfrm>
            <a:off x="2786683" y="4605518"/>
            <a:ext cx="3600400" cy="504403"/>
          </a:xfrm>
          <a:prstGeom prst="horizontalScrol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400" b="1" dirty="0">
                <a:solidFill>
                  <a:srgbClr val="FF0000"/>
                </a:solidFill>
                <a:latin typeface="Times New Roman" panose="02020603050405020304" pitchFamily="18" charset="0"/>
                <a:cs typeface="Times New Roman" panose="02020603050405020304" pitchFamily="18" charset="0"/>
              </a:rPr>
              <a:t>PHIẾU HỌC TẬP 10</a:t>
            </a:r>
            <a:endParaRPr lang="en-US" sz="2400" dirty="0">
              <a:solidFill>
                <a:srgbClr val="FF0000"/>
              </a:solidFill>
              <a:latin typeface="Times New Roman" panose="02020603050405020304" pitchFamily="18" charset="0"/>
              <a:cs typeface="Times New Roman" panose="02020603050405020304"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359216687"/>
              </p:ext>
            </p:extLst>
          </p:nvPr>
        </p:nvGraphicFramePr>
        <p:xfrm>
          <a:off x="179512" y="5229200"/>
          <a:ext cx="8712967" cy="1434756"/>
        </p:xfrm>
        <a:graphic>
          <a:graphicData uri="http://schemas.openxmlformats.org/drawingml/2006/table">
            <a:tbl>
              <a:tblPr firstRow="1" firstCol="1" bandRow="1">
                <a:tableStyleId>{5C22544A-7EE6-4342-B048-85BDC9FD1C3A}</a:tableStyleId>
              </a:tblPr>
              <a:tblGrid>
                <a:gridCol w="3165217">
                  <a:extLst>
                    <a:ext uri="{9D8B030D-6E8A-4147-A177-3AD203B41FA5}">
                      <a16:colId xmlns:a16="http://schemas.microsoft.com/office/drawing/2014/main" val="20000"/>
                    </a:ext>
                  </a:extLst>
                </a:gridCol>
                <a:gridCol w="5547750">
                  <a:extLst>
                    <a:ext uri="{9D8B030D-6E8A-4147-A177-3AD203B41FA5}">
                      <a16:colId xmlns:a16="http://schemas.microsoft.com/office/drawing/2014/main" val="20001"/>
                    </a:ext>
                  </a:extLst>
                </a:gridCol>
              </a:tblGrid>
              <a:tr h="622500">
                <a:tc>
                  <a:txBody>
                    <a:bodyPr/>
                    <a:lstStyle/>
                    <a:p>
                      <a:pPr marL="88900">
                        <a:lnSpc>
                          <a:spcPct val="119000"/>
                        </a:lnSpc>
                        <a:spcAft>
                          <a:spcPts val="0"/>
                        </a:spcAft>
                      </a:pPr>
                      <a:r>
                        <a:rPr lang="en-US" sz="2400" dirty="0" err="1">
                          <a:effectLst/>
                          <a:latin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dòng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về</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mẹ</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101600">
                        <a:lnSpc>
                          <a:spcPct val="119000"/>
                        </a:lnSpc>
                        <a:spcAft>
                          <a:spcPts val="0"/>
                        </a:spcAft>
                      </a:pPr>
                      <a:r>
                        <a:rPr lang="en-US" sz="2400">
                          <a:effectLst/>
                          <a:latin typeface="Times New Roman" panose="02020603050405020304" pitchFamily="18" charset="0"/>
                          <a:cs typeface="Times New Roman" panose="02020603050405020304" pitchFamily="18" charset="0"/>
                        </a:rPr>
                        <a:t>Nhận xét hình ảnh người mẹ trong kí ức người con</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601636">
                <a:tc>
                  <a:txBody>
                    <a:bodyPr/>
                    <a:lstStyle/>
                    <a:p>
                      <a:pPr algn="ctr">
                        <a:lnSpc>
                          <a:spcPct val="115000"/>
                        </a:lnSpc>
                        <a:spcAft>
                          <a:spcPts val="0"/>
                        </a:spcAft>
                      </a:pPr>
                      <a:r>
                        <a:rPr lang="pt-BR" sz="2400">
                          <a:effectLst/>
                          <a:latin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0"/>
                        </a:spcAft>
                      </a:pPr>
                      <a:r>
                        <a:rPr lang="pt-BR"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122164736"/>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611560" y="868785"/>
            <a:ext cx="7488832" cy="720080"/>
          </a:xfrm>
          <a:prstGeom prst="horizontalScroll">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FF0000"/>
                </a:solidFill>
                <a:latin typeface="Times New Roman" panose="02020603050405020304" pitchFamily="18" charset="0"/>
                <a:cs typeface="Times New Roman" panose="02020603050405020304" pitchFamily="18" charset="0"/>
              </a:rPr>
              <a:t>1. </a:t>
            </a:r>
            <a:r>
              <a:rPr lang="en-US" sz="2400" b="1" dirty="0" err="1">
                <a:solidFill>
                  <a:srgbClr val="FF0000"/>
                </a:solidFill>
                <a:latin typeface="Times New Roman" panose="02020603050405020304" pitchFamily="18" charset="0"/>
                <a:cs typeface="Times New Roman" panose="02020603050405020304" pitchFamily="18" charset="0"/>
              </a:rPr>
              <a:t>Đặc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điểm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về</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cách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gieo</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vần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ngắt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nhịp</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khổ</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thể</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thơ</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5" name="Horizontal Scroll 4"/>
          <p:cNvSpPr/>
          <p:nvPr/>
        </p:nvSpPr>
        <p:spPr>
          <a:xfrm>
            <a:off x="179512" y="165820"/>
            <a:ext cx="5400600" cy="720080"/>
          </a:xfrm>
          <a:prstGeom prst="horizontalScrol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Times New Roman" panose="02020603050405020304" pitchFamily="18" charset="0"/>
                <a:cs typeface="Times New Roman" panose="02020603050405020304" pitchFamily="18" charset="0"/>
              </a:rPr>
              <a:t>II. </a:t>
            </a:r>
            <a:r>
              <a:rPr lang="en-US" sz="2400" dirty="0" err="1">
                <a:solidFill>
                  <a:srgbClr val="FF0000"/>
                </a:solidFill>
                <a:latin typeface="Times New Roman" panose="02020603050405020304" pitchFamily="18" charset="0"/>
                <a:cs typeface="Times New Roman" panose="02020603050405020304" pitchFamily="18" charset="0"/>
              </a:rPr>
              <a:t>KHÁM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PHÁ</a:t>
            </a:r>
            <a:r>
              <a:rPr lang="en-US" sz="2400" dirty="0">
                <a:solidFill>
                  <a:srgbClr val="FF0000"/>
                </a:solidFill>
                <a:latin typeface="Times New Roman" panose="02020603050405020304" pitchFamily="18" charset="0"/>
                <a:cs typeface="Times New Roman" panose="02020603050405020304" pitchFamily="18" charset="0"/>
              </a:rPr>
              <a:t> CHI </a:t>
            </a:r>
            <a:r>
              <a:rPr lang="en-US" sz="2400" dirty="0" err="1">
                <a:solidFill>
                  <a:srgbClr val="FF0000"/>
                </a:solidFill>
                <a:latin typeface="Times New Roman" panose="02020603050405020304" pitchFamily="18" charset="0"/>
                <a:cs typeface="Times New Roman" panose="02020603050405020304" pitchFamily="18" charset="0"/>
              </a:rPr>
              <a:t>TIẾT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VĂN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BẢN</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6" name="Right Arrow Callout 5"/>
          <p:cNvSpPr/>
          <p:nvPr/>
        </p:nvSpPr>
        <p:spPr>
          <a:xfrm>
            <a:off x="179512" y="1988840"/>
            <a:ext cx="2376264" cy="1368152"/>
          </a:xfrm>
          <a:prstGeom prst="rightArrow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7030A0"/>
                </a:solidFill>
                <a:latin typeface="Times New Roman" panose="02020603050405020304" pitchFamily="18" charset="0"/>
                <a:cs typeface="Times New Roman" panose="02020603050405020304" pitchFamily="18" charset="0"/>
              </a:rPr>
              <a:t>Thảo</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luận</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nhóm</a:t>
            </a:r>
            <a:r>
              <a:rPr lang="en-US" sz="2400" dirty="0">
                <a:solidFill>
                  <a:srgbClr val="7030A0"/>
                </a:solidFill>
                <a:latin typeface="Times New Roman" panose="02020603050405020304" pitchFamily="18" charset="0"/>
                <a:cs typeface="Times New Roman" panose="02020603050405020304" pitchFamily="18" charset="0"/>
              </a:rPr>
              <a:t> </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176" y="1700325"/>
            <a:ext cx="2592288" cy="2143125"/>
          </a:xfrm>
          <a:prstGeom prst="rect">
            <a:avLst/>
          </a:prstGeom>
        </p:spPr>
      </p:pic>
      <p:sp>
        <p:nvSpPr>
          <p:cNvPr id="9" name="Pentagon 8"/>
          <p:cNvSpPr/>
          <p:nvPr/>
        </p:nvSpPr>
        <p:spPr>
          <a:xfrm>
            <a:off x="2879812" y="1844824"/>
            <a:ext cx="2844316" cy="1998626"/>
          </a:xfrm>
          <a:prstGeom prst="homePlat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latin typeface="Times New Roman" panose="02020603050405020304" pitchFamily="18" charset="0"/>
                <a:cs typeface="Times New Roman" panose="02020603050405020304" pitchFamily="18" charset="0"/>
              </a:rPr>
              <a:t>Theo </a:t>
            </a:r>
            <a:r>
              <a:rPr lang="en-US" sz="2400" dirty="0" err="1">
                <a:solidFill>
                  <a:srgbClr val="002060"/>
                </a:solidFill>
                <a:latin typeface="Times New Roman" panose="02020603050405020304" pitchFamily="18" charset="0"/>
                <a:cs typeface="Times New Roman" panose="02020603050405020304" pitchFamily="18" charset="0"/>
              </a:rPr>
              <a:t>bàn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trong</a:t>
            </a:r>
            <a:r>
              <a:rPr lang="en-US" sz="2400" dirty="0">
                <a:solidFill>
                  <a:srgbClr val="002060"/>
                </a:solidFill>
                <a:latin typeface="Times New Roman" panose="02020603050405020304" pitchFamily="18" charset="0"/>
                <a:cs typeface="Times New Roman" panose="02020603050405020304" pitchFamily="18" charset="0"/>
              </a:rPr>
              <a:t> 10 </a:t>
            </a:r>
            <a:r>
              <a:rPr lang="en-US" sz="2400" dirty="0" err="1">
                <a:solidFill>
                  <a:srgbClr val="002060"/>
                </a:solidFill>
                <a:latin typeface="Times New Roman" panose="02020603050405020304" pitchFamily="18" charset="0"/>
                <a:cs typeface="Times New Roman" panose="02020603050405020304" pitchFamily="18" charset="0"/>
              </a:rPr>
              <a:t>phút</a:t>
            </a:r>
            <a:r>
              <a:rPr lang="en-US" sz="2400" dirty="0">
                <a:solidFill>
                  <a:srgbClr val="002060"/>
                </a:solidFill>
                <a:latin typeface="Times New Roman" panose="02020603050405020304" pitchFamily="18" charset="0"/>
                <a:cs typeface="Times New Roman" panose="02020603050405020304" pitchFamily="18" charset="0"/>
              </a:rPr>
              <a:t> </a:t>
            </a:r>
          </a:p>
          <a:p>
            <a:pPr algn="ctr"/>
            <a:r>
              <a:rPr lang="en-US" sz="2400" dirty="0">
                <a:solidFill>
                  <a:srgbClr val="002060"/>
                </a:solidFill>
                <a:latin typeface="Times New Roman" panose="02020603050405020304" pitchFamily="18" charset="0"/>
                <a:cs typeface="Times New Roman" panose="02020603050405020304" pitchFamily="18" charset="0"/>
              </a:rPr>
              <a:t>(</a:t>
            </a:r>
            <a:r>
              <a:rPr lang="en-US" sz="2400" dirty="0" err="1">
                <a:solidFill>
                  <a:srgbClr val="002060"/>
                </a:solidFill>
                <a:latin typeface="Times New Roman" panose="02020603050405020304" pitchFamily="18" charset="0"/>
                <a:cs typeface="Times New Roman" panose="02020603050405020304" pitchFamily="18" charset="0"/>
              </a:rPr>
              <a:t>Cùng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bàn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nào</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nhanh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hơn</a:t>
            </a:r>
            <a:r>
              <a:rPr lang="en-US" sz="2400" dirty="0">
                <a:solidFill>
                  <a:srgbClr val="002060"/>
                </a:solidFill>
                <a:latin typeface="Times New Roman" panose="02020603050405020304" pitchFamily="18" charset="0"/>
                <a:cs typeface="Times New Roman" panose="02020603050405020304" pitchFamily="18" charset="0"/>
              </a:rPr>
              <a:t>):</a:t>
            </a:r>
          </a:p>
          <a:p>
            <a:pPr algn="ct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10" name="Oval Callout 9"/>
          <p:cNvSpPr/>
          <p:nvPr/>
        </p:nvSpPr>
        <p:spPr>
          <a:xfrm>
            <a:off x="179512" y="4077072"/>
            <a:ext cx="8352928" cy="2592288"/>
          </a:xfrm>
          <a:prstGeom prst="wedgeEllipse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solidFill>
                  <a:srgbClr val="00B050"/>
                </a:solidFill>
                <a:latin typeface="Times New Roman" panose="02020603050405020304" pitchFamily="18" charset="0"/>
                <a:cs typeface="Times New Roman" panose="02020603050405020304" pitchFamily="18" charset="0"/>
              </a:rPr>
              <a:t>Số</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tiếng</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trong</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một</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dòng</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cách</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gieo</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vần</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ngắt</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nhịp</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và</a:t>
            </a:r>
            <a:r>
              <a:rPr lang="en-US" sz="2400" dirty="0">
                <a:solidFill>
                  <a:srgbClr val="00B050"/>
                </a:solidFill>
                <a:latin typeface="Times New Roman" panose="02020603050405020304" pitchFamily="18" charset="0"/>
                <a:cs typeface="Times New Roman" panose="02020603050405020304" pitchFamily="18" charset="0"/>
              </a:rPr>
              <a:t> chia </a:t>
            </a:r>
            <a:r>
              <a:rPr lang="en-US" sz="2400" dirty="0" err="1">
                <a:solidFill>
                  <a:srgbClr val="00B050"/>
                </a:solidFill>
                <a:latin typeface="Times New Roman" panose="02020603050405020304" pitchFamily="18" charset="0"/>
                <a:cs typeface="Times New Roman" panose="02020603050405020304" pitchFamily="18" charset="0"/>
              </a:rPr>
              <a:t>khổ</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của</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bài</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thơ</a:t>
            </a:r>
            <a:r>
              <a:rPr lang="en-US" sz="2400"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Gặp</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lá</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cơm</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nếp</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có</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gì</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khác</a:t>
            </a:r>
            <a:r>
              <a:rPr lang="en-US" sz="2400" dirty="0">
                <a:solidFill>
                  <a:srgbClr val="00B050"/>
                </a:solidFill>
                <a:latin typeface="Times New Roman" panose="02020603050405020304" pitchFamily="18" charset="0"/>
                <a:cs typeface="Times New Roman" panose="02020603050405020304" pitchFamily="18" charset="0"/>
              </a:rPr>
              <a:t> so </a:t>
            </a:r>
            <a:r>
              <a:rPr lang="en-US" sz="2400" dirty="0" err="1">
                <a:solidFill>
                  <a:srgbClr val="00B050"/>
                </a:solidFill>
                <a:latin typeface="Times New Roman" panose="02020603050405020304" pitchFamily="18" charset="0"/>
                <a:cs typeface="Times New Roman" panose="02020603050405020304" pitchFamily="18" charset="0"/>
              </a:rPr>
              <a:t>với</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bài</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thơ</a:t>
            </a:r>
            <a:r>
              <a:rPr lang="en-US" sz="2400"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Đồng</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dao</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mùa</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xuân</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Hãy</a:t>
            </a:r>
            <a:r>
              <a:rPr lang="en-US" sz="2400" dirty="0">
                <a:solidFill>
                  <a:srgbClr val="00B050"/>
                </a:solidFill>
                <a:latin typeface="Times New Roman" panose="02020603050405020304" pitchFamily="18" charset="0"/>
                <a:cs typeface="Times New Roman" panose="02020603050405020304" pitchFamily="18" charset="0"/>
              </a:rPr>
              <a:t> so </a:t>
            </a:r>
            <a:r>
              <a:rPr lang="en-US" sz="2400" dirty="0" err="1">
                <a:solidFill>
                  <a:srgbClr val="00B050"/>
                </a:solidFill>
                <a:latin typeface="Times New Roman" panose="02020603050405020304" pitchFamily="18" charset="0"/>
                <a:cs typeface="Times New Roman" panose="02020603050405020304" pitchFamily="18" charset="0"/>
              </a:rPr>
              <a:t>sánh</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các</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phương</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diện</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đó</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của</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hai</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bài</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thơ</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bằng</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cách</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thực</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hiện</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vào</a:t>
            </a:r>
            <a:r>
              <a:rPr lang="en-US" sz="2400" dirty="0">
                <a:solidFill>
                  <a:srgbClr val="00B050"/>
                </a:solidFill>
                <a:latin typeface="Times New Roman" panose="02020603050405020304" pitchFamily="18" charset="0"/>
                <a:cs typeface="Times New Roman" panose="02020603050405020304" pitchFamily="18" charset="0"/>
              </a:rPr>
              <a:t> </a:t>
            </a:r>
            <a:r>
              <a:rPr lang="en-US" sz="2400" b="1" i="1" dirty="0" err="1">
                <a:solidFill>
                  <a:srgbClr val="00B050"/>
                </a:solidFill>
                <a:latin typeface="Times New Roman" panose="02020603050405020304" pitchFamily="18" charset="0"/>
                <a:cs typeface="Times New Roman" panose="02020603050405020304" pitchFamily="18" charset="0"/>
              </a:rPr>
              <a:t>Phiếu</a:t>
            </a:r>
            <a:r>
              <a:rPr lang="en-US" sz="2400" b="1" i="1" dirty="0">
                <a:solidFill>
                  <a:srgbClr val="00B050"/>
                </a:solidFill>
                <a:latin typeface="Times New Roman" panose="02020603050405020304" pitchFamily="18" charset="0"/>
                <a:cs typeface="Times New Roman" panose="02020603050405020304" pitchFamily="18" charset="0"/>
              </a:rPr>
              <a:t> HT </a:t>
            </a:r>
            <a:r>
              <a:rPr lang="en-US" sz="2400" b="1" i="1" dirty="0" err="1">
                <a:solidFill>
                  <a:srgbClr val="00B050"/>
                </a:solidFill>
                <a:latin typeface="Times New Roman" panose="02020603050405020304" pitchFamily="18" charset="0"/>
                <a:cs typeface="Times New Roman" panose="02020603050405020304" pitchFamily="18" charset="0"/>
              </a:rPr>
              <a:t>số</a:t>
            </a:r>
            <a:r>
              <a:rPr lang="en-US" sz="2400" b="1" i="1" dirty="0">
                <a:solidFill>
                  <a:srgbClr val="00B050"/>
                </a:solidFill>
                <a:latin typeface="Times New Roman" panose="02020603050405020304" pitchFamily="18" charset="0"/>
                <a:cs typeface="Times New Roman" panose="02020603050405020304" pitchFamily="18" charset="0"/>
              </a:rPr>
              <a:t> 09</a:t>
            </a:r>
            <a:r>
              <a:rPr lang="en-US" sz="2400" dirty="0">
                <a:solidFill>
                  <a:srgbClr val="00B05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088022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ircle(in)">
                                      <p:cBhvr>
                                        <p:cTn id="30" dur="2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heel(1)">
                                      <p:cBhvr>
                                        <p:cTn id="3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4953943"/>
              </p:ext>
            </p:extLst>
          </p:nvPr>
        </p:nvGraphicFramePr>
        <p:xfrm>
          <a:off x="395535" y="1052736"/>
          <a:ext cx="8280920" cy="4409018"/>
        </p:xfrm>
        <a:graphic>
          <a:graphicData uri="http://schemas.openxmlformats.org/drawingml/2006/table">
            <a:tbl>
              <a:tblPr firstRow="1" firstCol="1" bandRow="1">
                <a:tableStyleId>{5C22544A-7EE6-4342-B048-85BDC9FD1C3A}</a:tableStyleId>
              </a:tblPr>
              <a:tblGrid>
                <a:gridCol w="2759773">
                  <a:extLst>
                    <a:ext uri="{9D8B030D-6E8A-4147-A177-3AD203B41FA5}">
                      <a16:colId xmlns:a16="http://schemas.microsoft.com/office/drawing/2014/main" val="20000"/>
                    </a:ext>
                  </a:extLst>
                </a:gridCol>
                <a:gridCol w="2759773">
                  <a:extLst>
                    <a:ext uri="{9D8B030D-6E8A-4147-A177-3AD203B41FA5}">
                      <a16:colId xmlns:a16="http://schemas.microsoft.com/office/drawing/2014/main" val="20001"/>
                    </a:ext>
                  </a:extLst>
                </a:gridCol>
                <a:gridCol w="2761374">
                  <a:extLst>
                    <a:ext uri="{9D8B030D-6E8A-4147-A177-3AD203B41FA5}">
                      <a16:colId xmlns:a16="http://schemas.microsoft.com/office/drawing/2014/main" val="20002"/>
                    </a:ext>
                  </a:extLst>
                </a:gridCol>
              </a:tblGrid>
              <a:tr h="528558">
                <a:tc>
                  <a:txBody>
                    <a:bodyPr/>
                    <a:lstStyle/>
                    <a:p>
                      <a:pPr marL="101600">
                        <a:lnSpc>
                          <a:spcPct val="117000"/>
                        </a:lnSpc>
                        <a:spcBef>
                          <a:spcPts val="1300"/>
                        </a:spcBef>
                        <a:spcAft>
                          <a:spcPts val="0"/>
                        </a:spcAft>
                      </a:pPr>
                      <a:r>
                        <a:rPr lang="en-US" sz="2400" dirty="0" err="1">
                          <a:solidFill>
                            <a:srgbClr val="FFFF00"/>
                          </a:solidFill>
                          <a:effectLst/>
                          <a:latin typeface="Times New Roman" panose="02020603050405020304" pitchFamily="18" charset="0"/>
                          <a:cs typeface="Times New Roman" panose="02020603050405020304" pitchFamily="18" charset="0"/>
                        </a:rPr>
                        <a:t>Đặc</a:t>
                      </a:r>
                      <a:r>
                        <a:rPr lang="en-US" sz="2400" dirty="0">
                          <a:solidFill>
                            <a:srgbClr val="FFFF00"/>
                          </a:solidFill>
                          <a:effectLst/>
                          <a:latin typeface="Times New Roman" panose="02020603050405020304" pitchFamily="18" charset="0"/>
                          <a:cs typeface="Times New Roman" panose="02020603050405020304" pitchFamily="18" charset="0"/>
                        </a:rPr>
                        <a:t> </a:t>
                      </a:r>
                      <a:r>
                        <a:rPr lang="en-US" sz="2400" dirty="0" err="1">
                          <a:solidFill>
                            <a:srgbClr val="FFFF00"/>
                          </a:solidFill>
                          <a:effectLst/>
                          <a:latin typeface="Times New Roman" panose="02020603050405020304" pitchFamily="18" charset="0"/>
                          <a:cs typeface="Times New Roman" panose="02020603050405020304" pitchFamily="18" charset="0"/>
                        </a:rPr>
                        <a:t>điểm</a:t>
                      </a:r>
                      <a:r>
                        <a:rPr lang="en-US" sz="2400" dirty="0">
                          <a:solidFill>
                            <a:srgbClr val="FFFF00"/>
                          </a:solidFill>
                          <a:effectLst/>
                          <a:latin typeface="Times New Roman" panose="02020603050405020304" pitchFamily="18" charset="0"/>
                          <a:cs typeface="Times New Roman" panose="02020603050405020304" pitchFamily="18" charset="0"/>
                        </a:rPr>
                        <a:t> </a:t>
                      </a:r>
                      <a:r>
                        <a:rPr lang="en-US" sz="2400" dirty="0" err="1">
                          <a:solidFill>
                            <a:srgbClr val="FFFF00"/>
                          </a:solidFill>
                          <a:effectLst/>
                          <a:latin typeface="Times New Roman" panose="02020603050405020304" pitchFamily="18" charset="0"/>
                          <a:cs typeface="Times New Roman" panose="02020603050405020304" pitchFamily="18" charset="0"/>
                        </a:rPr>
                        <a:t>hình</a:t>
                      </a:r>
                      <a:r>
                        <a:rPr lang="en-US" sz="2400" dirty="0">
                          <a:solidFill>
                            <a:srgbClr val="FFFF00"/>
                          </a:solidFill>
                          <a:effectLst/>
                          <a:latin typeface="Times New Roman" panose="02020603050405020304" pitchFamily="18" charset="0"/>
                          <a:cs typeface="Times New Roman" panose="02020603050405020304" pitchFamily="18" charset="0"/>
                        </a:rPr>
                        <a:t> </a:t>
                      </a:r>
                      <a:r>
                        <a:rPr lang="en-US" sz="2400" dirty="0" err="1">
                          <a:solidFill>
                            <a:srgbClr val="FFFF00"/>
                          </a:solidFill>
                          <a:effectLst/>
                          <a:latin typeface="Times New Roman" panose="02020603050405020304" pitchFamily="18" charset="0"/>
                          <a:cs typeface="Times New Roman" panose="02020603050405020304" pitchFamily="18" charset="0"/>
                        </a:rPr>
                        <a:t>thức</a:t>
                      </a:r>
                      <a:endParaRPr lang="en-US" sz="2400" dirty="0">
                        <a:solidFill>
                          <a:srgbClr val="FFFF0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8900">
                        <a:lnSpc>
                          <a:spcPct val="119000"/>
                        </a:lnSpc>
                        <a:spcAft>
                          <a:spcPts val="0"/>
                        </a:spcAft>
                      </a:pPr>
                      <a:r>
                        <a:rPr lang="en-US" sz="2400" dirty="0" err="1">
                          <a:solidFill>
                            <a:srgbClr val="FFFF00"/>
                          </a:solidFill>
                          <a:effectLst/>
                          <a:latin typeface="Times New Roman" panose="02020603050405020304" pitchFamily="18" charset="0"/>
                          <a:cs typeface="Times New Roman" panose="02020603050405020304" pitchFamily="18" charset="0"/>
                        </a:rPr>
                        <a:t>Đồng</a:t>
                      </a:r>
                      <a:r>
                        <a:rPr lang="en-US" sz="2400" dirty="0">
                          <a:solidFill>
                            <a:srgbClr val="FFFF00"/>
                          </a:solidFill>
                          <a:effectLst/>
                          <a:latin typeface="Times New Roman" panose="02020603050405020304" pitchFamily="18" charset="0"/>
                          <a:cs typeface="Times New Roman" panose="02020603050405020304" pitchFamily="18" charset="0"/>
                        </a:rPr>
                        <a:t> </a:t>
                      </a:r>
                      <a:r>
                        <a:rPr lang="en-US" sz="2400" dirty="0" err="1">
                          <a:solidFill>
                            <a:srgbClr val="FFFF00"/>
                          </a:solidFill>
                          <a:effectLst/>
                          <a:latin typeface="Times New Roman" panose="02020603050405020304" pitchFamily="18" charset="0"/>
                          <a:cs typeface="Times New Roman" panose="02020603050405020304" pitchFamily="18" charset="0"/>
                        </a:rPr>
                        <a:t>dao</a:t>
                      </a:r>
                      <a:r>
                        <a:rPr lang="en-US" sz="2400" dirty="0">
                          <a:solidFill>
                            <a:srgbClr val="FFFF00"/>
                          </a:solidFill>
                          <a:effectLst/>
                          <a:latin typeface="Times New Roman" panose="02020603050405020304" pitchFamily="18" charset="0"/>
                          <a:cs typeface="Times New Roman" panose="02020603050405020304" pitchFamily="18" charset="0"/>
                        </a:rPr>
                        <a:t> </a:t>
                      </a:r>
                      <a:r>
                        <a:rPr lang="en-US" sz="2400" dirty="0" err="1">
                          <a:solidFill>
                            <a:srgbClr val="FFFF00"/>
                          </a:solidFill>
                          <a:effectLst/>
                          <a:latin typeface="Times New Roman" panose="02020603050405020304" pitchFamily="18" charset="0"/>
                          <a:cs typeface="Times New Roman" panose="02020603050405020304" pitchFamily="18" charset="0"/>
                        </a:rPr>
                        <a:t>mùa</a:t>
                      </a:r>
                      <a:r>
                        <a:rPr lang="en-US" sz="2400" dirty="0">
                          <a:solidFill>
                            <a:srgbClr val="FFFF00"/>
                          </a:solidFill>
                          <a:effectLst/>
                          <a:latin typeface="Times New Roman" panose="02020603050405020304" pitchFamily="18" charset="0"/>
                          <a:cs typeface="Times New Roman" panose="02020603050405020304" pitchFamily="18" charset="0"/>
                        </a:rPr>
                        <a:t> </a:t>
                      </a:r>
                      <a:r>
                        <a:rPr lang="en-US" sz="2400" dirty="0" err="1">
                          <a:solidFill>
                            <a:srgbClr val="FFFF00"/>
                          </a:solidFill>
                          <a:effectLst/>
                          <a:latin typeface="Times New Roman" panose="02020603050405020304" pitchFamily="18" charset="0"/>
                          <a:cs typeface="Times New Roman" panose="02020603050405020304" pitchFamily="18" charset="0"/>
                        </a:rPr>
                        <a:t>xuân</a:t>
                      </a:r>
                      <a:endParaRPr lang="en-US" sz="2400" dirty="0">
                        <a:solidFill>
                          <a:srgbClr val="FFFF00"/>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1600">
                        <a:lnSpc>
                          <a:spcPct val="119000"/>
                        </a:lnSpc>
                        <a:spcAft>
                          <a:spcPts val="0"/>
                        </a:spcAft>
                      </a:pPr>
                      <a:r>
                        <a:rPr lang="en-US" sz="2400" dirty="0" err="1">
                          <a:solidFill>
                            <a:srgbClr val="FFFF00"/>
                          </a:solidFill>
                          <a:effectLst/>
                          <a:latin typeface="Times New Roman" panose="02020603050405020304" pitchFamily="18" charset="0"/>
                          <a:cs typeface="Times New Roman" panose="02020603050405020304" pitchFamily="18" charset="0"/>
                        </a:rPr>
                        <a:t>Gặp</a:t>
                      </a:r>
                      <a:r>
                        <a:rPr lang="en-US" sz="2400" dirty="0">
                          <a:solidFill>
                            <a:srgbClr val="FFFF00"/>
                          </a:solidFill>
                          <a:effectLst/>
                          <a:latin typeface="Times New Roman" panose="02020603050405020304" pitchFamily="18" charset="0"/>
                          <a:cs typeface="Times New Roman" panose="02020603050405020304" pitchFamily="18" charset="0"/>
                        </a:rPr>
                        <a:t> </a:t>
                      </a:r>
                      <a:r>
                        <a:rPr lang="en-US" sz="2400" dirty="0" err="1">
                          <a:solidFill>
                            <a:srgbClr val="FFFF00"/>
                          </a:solidFill>
                          <a:effectLst/>
                          <a:latin typeface="Times New Roman" panose="02020603050405020304" pitchFamily="18" charset="0"/>
                          <a:cs typeface="Times New Roman" panose="02020603050405020304" pitchFamily="18" charset="0"/>
                        </a:rPr>
                        <a:t>lá</a:t>
                      </a:r>
                      <a:r>
                        <a:rPr lang="en-US" sz="2400" dirty="0">
                          <a:solidFill>
                            <a:srgbClr val="FFFF00"/>
                          </a:solidFill>
                          <a:effectLst/>
                          <a:latin typeface="Times New Roman" panose="02020603050405020304" pitchFamily="18" charset="0"/>
                          <a:cs typeface="Times New Roman" panose="02020603050405020304" pitchFamily="18" charset="0"/>
                        </a:rPr>
                        <a:t> </a:t>
                      </a:r>
                      <a:r>
                        <a:rPr lang="en-US" sz="2400" dirty="0" err="1">
                          <a:solidFill>
                            <a:srgbClr val="FFFF00"/>
                          </a:solidFill>
                          <a:effectLst/>
                          <a:latin typeface="Times New Roman" panose="02020603050405020304" pitchFamily="18" charset="0"/>
                          <a:cs typeface="Times New Roman" panose="02020603050405020304" pitchFamily="18" charset="0"/>
                        </a:rPr>
                        <a:t>cơm</a:t>
                      </a:r>
                      <a:r>
                        <a:rPr lang="en-US" sz="2400" dirty="0">
                          <a:solidFill>
                            <a:srgbClr val="FFFF00"/>
                          </a:solidFill>
                          <a:effectLst/>
                          <a:latin typeface="Times New Roman" panose="02020603050405020304" pitchFamily="18" charset="0"/>
                          <a:cs typeface="Times New Roman" panose="02020603050405020304" pitchFamily="18" charset="0"/>
                        </a:rPr>
                        <a:t> </a:t>
                      </a:r>
                      <a:r>
                        <a:rPr lang="en-US" sz="2400" dirty="0" err="1">
                          <a:solidFill>
                            <a:srgbClr val="FFFF00"/>
                          </a:solidFill>
                          <a:effectLst/>
                          <a:latin typeface="Times New Roman" panose="02020603050405020304" pitchFamily="18" charset="0"/>
                          <a:cs typeface="Times New Roman" panose="02020603050405020304" pitchFamily="18" charset="0"/>
                        </a:rPr>
                        <a:t>nếp</a:t>
                      </a:r>
                      <a:endParaRPr lang="en-US" sz="2400" dirty="0">
                        <a:solidFill>
                          <a:srgbClr val="FFFF00"/>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021685">
                <a:tc>
                  <a:txBody>
                    <a:bodyPr/>
                    <a:lstStyle/>
                    <a:p>
                      <a:pPr>
                        <a:lnSpc>
                          <a:spcPct val="115000"/>
                        </a:lnSpc>
                        <a:spcAft>
                          <a:spcPts val="0"/>
                        </a:spcAft>
                      </a:pPr>
                      <a:r>
                        <a:rPr lang="pt-BR" sz="2400" dirty="0">
                          <a:solidFill>
                            <a:srgbClr val="FFFF00"/>
                          </a:solidFill>
                          <a:effectLst/>
                          <a:latin typeface="Times New Roman" panose="02020603050405020304" pitchFamily="18" charset="0"/>
                          <a:cs typeface="Times New Roman" panose="02020603050405020304" pitchFamily="18" charset="0"/>
                        </a:rPr>
                        <a:t>Số tiếng trong mỗi dòng thơ</a:t>
                      </a:r>
                      <a:endParaRPr lang="en-US" sz="2400" dirty="0">
                        <a:solidFill>
                          <a:srgbClr val="FFFF0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400" dirty="0">
                          <a:solidFill>
                            <a:srgbClr val="002060"/>
                          </a:solidFill>
                          <a:effectLst/>
                          <a:latin typeface="Times New Roman" panose="02020603050405020304" pitchFamily="18" charset="0"/>
                          <a:ea typeface="Times New Roman"/>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400" dirty="0">
                          <a:solidFill>
                            <a:srgbClr val="002060"/>
                          </a:solidFill>
                          <a:effectLst/>
                          <a:latin typeface="Times New Roman" panose="02020603050405020304" pitchFamily="18" charset="0"/>
                          <a:ea typeface="Times New Roman"/>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10843">
                <a:tc>
                  <a:txBody>
                    <a:bodyPr/>
                    <a:lstStyle/>
                    <a:p>
                      <a:pPr>
                        <a:lnSpc>
                          <a:spcPct val="115000"/>
                        </a:lnSpc>
                        <a:spcAft>
                          <a:spcPts val="0"/>
                        </a:spcAft>
                      </a:pPr>
                      <a:r>
                        <a:rPr lang="pt-BR" sz="2400" dirty="0">
                          <a:solidFill>
                            <a:srgbClr val="FFFF00"/>
                          </a:solidFill>
                          <a:effectLst/>
                          <a:latin typeface="Times New Roman" panose="02020603050405020304" pitchFamily="18" charset="0"/>
                          <a:cs typeface="Times New Roman" panose="02020603050405020304" pitchFamily="18" charset="0"/>
                        </a:rPr>
                        <a:t>Cách gieo vần</a:t>
                      </a:r>
                      <a:endParaRPr lang="en-US" sz="2400" dirty="0">
                        <a:solidFill>
                          <a:srgbClr val="FFFF0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400" dirty="0">
                          <a:solidFill>
                            <a:srgbClr val="002060"/>
                          </a:solidFill>
                          <a:effectLst/>
                          <a:latin typeface="Times New Roman" panose="02020603050405020304" pitchFamily="18" charset="0"/>
                          <a:ea typeface="Times New Roman"/>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400" dirty="0">
                          <a:solidFill>
                            <a:srgbClr val="002060"/>
                          </a:solidFill>
                          <a:effectLst/>
                          <a:latin typeface="Times New Roman" panose="02020603050405020304" pitchFamily="18" charset="0"/>
                          <a:ea typeface="Times New Roman"/>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021685">
                <a:tc>
                  <a:txBody>
                    <a:bodyPr/>
                    <a:lstStyle/>
                    <a:p>
                      <a:pPr>
                        <a:lnSpc>
                          <a:spcPct val="115000"/>
                        </a:lnSpc>
                        <a:spcAft>
                          <a:spcPts val="0"/>
                        </a:spcAft>
                      </a:pPr>
                      <a:r>
                        <a:rPr lang="pt-BR" sz="2400" dirty="0">
                          <a:solidFill>
                            <a:srgbClr val="FFFF00"/>
                          </a:solidFill>
                          <a:effectLst/>
                          <a:latin typeface="Times New Roman" panose="02020603050405020304" pitchFamily="18" charset="0"/>
                          <a:cs typeface="Times New Roman" panose="02020603050405020304" pitchFamily="18" charset="0"/>
                        </a:rPr>
                        <a:t>Ngắt nhịp</a:t>
                      </a:r>
                      <a:endParaRPr lang="en-US" sz="2400" dirty="0">
                        <a:solidFill>
                          <a:srgbClr val="FFFF0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400" dirty="0">
                          <a:solidFill>
                            <a:srgbClr val="002060"/>
                          </a:solidFill>
                          <a:effectLst/>
                          <a:latin typeface="Times New Roman" panose="02020603050405020304" pitchFamily="18" charset="0"/>
                          <a:ea typeface="Times New Roman"/>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400" dirty="0">
                          <a:solidFill>
                            <a:srgbClr val="002060"/>
                          </a:solidFill>
                          <a:effectLst/>
                          <a:latin typeface="Times New Roman" panose="02020603050405020304" pitchFamily="18" charset="0"/>
                          <a:ea typeface="Times New Roman"/>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021685">
                <a:tc>
                  <a:txBody>
                    <a:bodyPr/>
                    <a:lstStyle/>
                    <a:p>
                      <a:pPr>
                        <a:lnSpc>
                          <a:spcPct val="115000"/>
                        </a:lnSpc>
                        <a:spcAft>
                          <a:spcPts val="0"/>
                        </a:spcAft>
                      </a:pPr>
                      <a:r>
                        <a:rPr lang="pt-BR" sz="2400" dirty="0">
                          <a:solidFill>
                            <a:srgbClr val="FFFF00"/>
                          </a:solidFill>
                          <a:effectLst/>
                          <a:latin typeface="Times New Roman" panose="02020603050405020304" pitchFamily="18" charset="0"/>
                          <a:cs typeface="Times New Roman" panose="02020603050405020304" pitchFamily="18" charset="0"/>
                        </a:rPr>
                        <a:t>Chia khổ</a:t>
                      </a:r>
                      <a:endParaRPr lang="en-US" sz="2400" dirty="0">
                        <a:solidFill>
                          <a:srgbClr val="FFFF0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400" dirty="0">
                          <a:solidFill>
                            <a:srgbClr val="002060"/>
                          </a:solidFill>
                          <a:effectLst/>
                          <a:latin typeface="Times New Roman" panose="02020603050405020304" pitchFamily="18" charset="0"/>
                          <a:ea typeface="Times New Roman"/>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400" dirty="0">
                          <a:solidFill>
                            <a:srgbClr val="002060"/>
                          </a:solidFill>
                          <a:effectLst/>
                          <a:latin typeface="Times New Roman" panose="02020603050405020304" pitchFamily="18" charset="0"/>
                          <a:ea typeface="Times New Roman"/>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Horizontal Scroll 4"/>
          <p:cNvSpPr/>
          <p:nvPr/>
        </p:nvSpPr>
        <p:spPr>
          <a:xfrm>
            <a:off x="3038128" y="260648"/>
            <a:ext cx="3766120" cy="504403"/>
          </a:xfrm>
          <a:prstGeom prst="horizontalScrol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PHIẾU HỌC TẬP 09</a:t>
            </a:r>
            <a:endPar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6828400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87317375"/>
              </p:ext>
            </p:extLst>
          </p:nvPr>
        </p:nvGraphicFramePr>
        <p:xfrm>
          <a:off x="395535" y="1052736"/>
          <a:ext cx="8280920" cy="4409018"/>
        </p:xfrm>
        <a:graphic>
          <a:graphicData uri="http://schemas.openxmlformats.org/drawingml/2006/table">
            <a:tbl>
              <a:tblPr firstRow="1" firstCol="1" bandRow="1">
                <a:tableStyleId>{5C22544A-7EE6-4342-B048-85BDC9FD1C3A}</a:tableStyleId>
              </a:tblPr>
              <a:tblGrid>
                <a:gridCol w="2759773">
                  <a:extLst>
                    <a:ext uri="{9D8B030D-6E8A-4147-A177-3AD203B41FA5}">
                      <a16:colId xmlns:a16="http://schemas.microsoft.com/office/drawing/2014/main" val="20000"/>
                    </a:ext>
                  </a:extLst>
                </a:gridCol>
                <a:gridCol w="2759773">
                  <a:extLst>
                    <a:ext uri="{9D8B030D-6E8A-4147-A177-3AD203B41FA5}">
                      <a16:colId xmlns:a16="http://schemas.microsoft.com/office/drawing/2014/main" val="20001"/>
                    </a:ext>
                  </a:extLst>
                </a:gridCol>
                <a:gridCol w="2761374">
                  <a:extLst>
                    <a:ext uri="{9D8B030D-6E8A-4147-A177-3AD203B41FA5}">
                      <a16:colId xmlns:a16="http://schemas.microsoft.com/office/drawing/2014/main" val="20002"/>
                    </a:ext>
                  </a:extLst>
                </a:gridCol>
              </a:tblGrid>
              <a:tr h="528558">
                <a:tc>
                  <a:txBody>
                    <a:bodyPr/>
                    <a:lstStyle/>
                    <a:p>
                      <a:pPr marL="101600">
                        <a:lnSpc>
                          <a:spcPct val="117000"/>
                        </a:lnSpc>
                        <a:spcBef>
                          <a:spcPts val="1300"/>
                        </a:spcBef>
                        <a:spcAft>
                          <a:spcPts val="0"/>
                        </a:spcAft>
                      </a:pPr>
                      <a:r>
                        <a:rPr lang="en-US" sz="2400" dirty="0" err="1">
                          <a:solidFill>
                            <a:srgbClr val="FFFF00"/>
                          </a:solidFill>
                          <a:effectLst/>
                          <a:latin typeface="Times New Roman" panose="02020603050405020304" pitchFamily="18" charset="0"/>
                          <a:cs typeface="Times New Roman" panose="02020603050405020304" pitchFamily="18" charset="0"/>
                        </a:rPr>
                        <a:t>Đặc</a:t>
                      </a:r>
                      <a:r>
                        <a:rPr lang="en-US" sz="2400" dirty="0">
                          <a:solidFill>
                            <a:srgbClr val="FFFF00"/>
                          </a:solidFill>
                          <a:effectLst/>
                          <a:latin typeface="Times New Roman" panose="02020603050405020304" pitchFamily="18" charset="0"/>
                          <a:cs typeface="Times New Roman" panose="02020603050405020304" pitchFamily="18" charset="0"/>
                        </a:rPr>
                        <a:t> </a:t>
                      </a:r>
                      <a:r>
                        <a:rPr lang="en-US" sz="2400" dirty="0" err="1">
                          <a:solidFill>
                            <a:srgbClr val="FFFF00"/>
                          </a:solidFill>
                          <a:effectLst/>
                          <a:latin typeface="Times New Roman" panose="02020603050405020304" pitchFamily="18" charset="0"/>
                          <a:cs typeface="Times New Roman" panose="02020603050405020304" pitchFamily="18" charset="0"/>
                        </a:rPr>
                        <a:t>điểm</a:t>
                      </a:r>
                      <a:r>
                        <a:rPr lang="en-US" sz="2400" dirty="0">
                          <a:solidFill>
                            <a:srgbClr val="FFFF00"/>
                          </a:solidFill>
                          <a:effectLst/>
                          <a:latin typeface="Times New Roman" panose="02020603050405020304" pitchFamily="18" charset="0"/>
                          <a:cs typeface="Times New Roman" panose="02020603050405020304" pitchFamily="18" charset="0"/>
                        </a:rPr>
                        <a:t> </a:t>
                      </a:r>
                      <a:r>
                        <a:rPr lang="en-US" sz="2400" dirty="0" err="1">
                          <a:solidFill>
                            <a:srgbClr val="FFFF00"/>
                          </a:solidFill>
                          <a:effectLst/>
                          <a:latin typeface="Times New Roman" panose="02020603050405020304" pitchFamily="18" charset="0"/>
                          <a:cs typeface="Times New Roman" panose="02020603050405020304" pitchFamily="18" charset="0"/>
                        </a:rPr>
                        <a:t>hình</a:t>
                      </a:r>
                      <a:r>
                        <a:rPr lang="en-US" sz="2400" dirty="0">
                          <a:solidFill>
                            <a:srgbClr val="FFFF00"/>
                          </a:solidFill>
                          <a:effectLst/>
                          <a:latin typeface="Times New Roman" panose="02020603050405020304" pitchFamily="18" charset="0"/>
                          <a:cs typeface="Times New Roman" panose="02020603050405020304" pitchFamily="18" charset="0"/>
                        </a:rPr>
                        <a:t> </a:t>
                      </a:r>
                      <a:r>
                        <a:rPr lang="en-US" sz="2400" dirty="0" err="1">
                          <a:solidFill>
                            <a:srgbClr val="FFFF00"/>
                          </a:solidFill>
                          <a:effectLst/>
                          <a:latin typeface="Times New Roman" panose="02020603050405020304" pitchFamily="18" charset="0"/>
                          <a:cs typeface="Times New Roman" panose="02020603050405020304" pitchFamily="18" charset="0"/>
                        </a:rPr>
                        <a:t>thức</a:t>
                      </a:r>
                      <a:endParaRPr lang="en-US" sz="2400" dirty="0">
                        <a:solidFill>
                          <a:srgbClr val="FFFF0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8900">
                        <a:lnSpc>
                          <a:spcPct val="119000"/>
                        </a:lnSpc>
                        <a:spcAft>
                          <a:spcPts val="0"/>
                        </a:spcAft>
                      </a:pPr>
                      <a:r>
                        <a:rPr lang="en-US" sz="2400" i="1" dirty="0" err="1">
                          <a:solidFill>
                            <a:srgbClr val="FFFF00"/>
                          </a:solidFill>
                          <a:effectLst/>
                          <a:latin typeface="Times New Roman" panose="02020603050405020304" pitchFamily="18" charset="0"/>
                          <a:cs typeface="Times New Roman" panose="02020603050405020304" pitchFamily="18" charset="0"/>
                        </a:rPr>
                        <a:t>Đồng</a:t>
                      </a:r>
                      <a:r>
                        <a:rPr lang="en-US" sz="2400" i="1" dirty="0">
                          <a:solidFill>
                            <a:srgbClr val="FFFF00"/>
                          </a:solidFill>
                          <a:effectLst/>
                          <a:latin typeface="Times New Roman" panose="02020603050405020304" pitchFamily="18" charset="0"/>
                          <a:cs typeface="Times New Roman" panose="02020603050405020304" pitchFamily="18" charset="0"/>
                        </a:rPr>
                        <a:t> </a:t>
                      </a:r>
                      <a:r>
                        <a:rPr lang="en-US" sz="2400" i="1" dirty="0" err="1">
                          <a:solidFill>
                            <a:srgbClr val="FFFF00"/>
                          </a:solidFill>
                          <a:effectLst/>
                          <a:latin typeface="Times New Roman" panose="02020603050405020304" pitchFamily="18" charset="0"/>
                          <a:cs typeface="Times New Roman" panose="02020603050405020304" pitchFamily="18" charset="0"/>
                        </a:rPr>
                        <a:t>dao</a:t>
                      </a:r>
                      <a:r>
                        <a:rPr lang="en-US" sz="2400" i="1" dirty="0">
                          <a:solidFill>
                            <a:srgbClr val="FFFF00"/>
                          </a:solidFill>
                          <a:effectLst/>
                          <a:latin typeface="Times New Roman" panose="02020603050405020304" pitchFamily="18" charset="0"/>
                          <a:cs typeface="Times New Roman" panose="02020603050405020304" pitchFamily="18" charset="0"/>
                        </a:rPr>
                        <a:t> </a:t>
                      </a:r>
                      <a:r>
                        <a:rPr lang="en-US" sz="2400" i="1" dirty="0" err="1">
                          <a:solidFill>
                            <a:srgbClr val="FFFF00"/>
                          </a:solidFill>
                          <a:effectLst/>
                          <a:latin typeface="Times New Roman" panose="02020603050405020304" pitchFamily="18" charset="0"/>
                          <a:cs typeface="Times New Roman" panose="02020603050405020304" pitchFamily="18" charset="0"/>
                        </a:rPr>
                        <a:t>mùa</a:t>
                      </a:r>
                      <a:r>
                        <a:rPr lang="en-US" sz="2400" i="1" dirty="0">
                          <a:solidFill>
                            <a:srgbClr val="FFFF00"/>
                          </a:solidFill>
                          <a:effectLst/>
                          <a:latin typeface="Times New Roman" panose="02020603050405020304" pitchFamily="18" charset="0"/>
                          <a:cs typeface="Times New Roman" panose="02020603050405020304" pitchFamily="18" charset="0"/>
                        </a:rPr>
                        <a:t> </a:t>
                      </a:r>
                      <a:r>
                        <a:rPr lang="en-US" sz="2400" i="1" dirty="0" err="1">
                          <a:solidFill>
                            <a:srgbClr val="FFFF00"/>
                          </a:solidFill>
                          <a:effectLst/>
                          <a:latin typeface="Times New Roman" panose="02020603050405020304" pitchFamily="18" charset="0"/>
                          <a:cs typeface="Times New Roman" panose="02020603050405020304" pitchFamily="18" charset="0"/>
                        </a:rPr>
                        <a:t>xuân</a:t>
                      </a:r>
                      <a:endParaRPr lang="en-US" sz="2400" i="1" dirty="0">
                        <a:solidFill>
                          <a:srgbClr val="FFFF00"/>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1600">
                        <a:lnSpc>
                          <a:spcPct val="119000"/>
                        </a:lnSpc>
                        <a:spcAft>
                          <a:spcPts val="0"/>
                        </a:spcAft>
                      </a:pPr>
                      <a:r>
                        <a:rPr lang="en-US" sz="2400" i="1" dirty="0" err="1">
                          <a:solidFill>
                            <a:srgbClr val="FFFF00"/>
                          </a:solidFill>
                          <a:effectLst/>
                          <a:latin typeface="Times New Roman" panose="02020603050405020304" pitchFamily="18" charset="0"/>
                          <a:cs typeface="Times New Roman" panose="02020603050405020304" pitchFamily="18" charset="0"/>
                        </a:rPr>
                        <a:t>Gặp</a:t>
                      </a:r>
                      <a:r>
                        <a:rPr lang="en-US" sz="2400" i="1" dirty="0">
                          <a:solidFill>
                            <a:srgbClr val="FFFF00"/>
                          </a:solidFill>
                          <a:effectLst/>
                          <a:latin typeface="Times New Roman" panose="02020603050405020304" pitchFamily="18" charset="0"/>
                          <a:cs typeface="Times New Roman" panose="02020603050405020304" pitchFamily="18" charset="0"/>
                        </a:rPr>
                        <a:t> </a:t>
                      </a:r>
                      <a:r>
                        <a:rPr lang="en-US" sz="2400" i="1" dirty="0" err="1">
                          <a:solidFill>
                            <a:srgbClr val="FFFF00"/>
                          </a:solidFill>
                          <a:effectLst/>
                          <a:latin typeface="Times New Roman" panose="02020603050405020304" pitchFamily="18" charset="0"/>
                          <a:cs typeface="Times New Roman" panose="02020603050405020304" pitchFamily="18" charset="0"/>
                        </a:rPr>
                        <a:t>lá</a:t>
                      </a:r>
                      <a:r>
                        <a:rPr lang="en-US" sz="2400" i="1" dirty="0">
                          <a:solidFill>
                            <a:srgbClr val="FFFF00"/>
                          </a:solidFill>
                          <a:effectLst/>
                          <a:latin typeface="Times New Roman" panose="02020603050405020304" pitchFamily="18" charset="0"/>
                          <a:cs typeface="Times New Roman" panose="02020603050405020304" pitchFamily="18" charset="0"/>
                        </a:rPr>
                        <a:t> </a:t>
                      </a:r>
                      <a:r>
                        <a:rPr lang="en-US" sz="2400" i="1" dirty="0" err="1">
                          <a:solidFill>
                            <a:srgbClr val="FFFF00"/>
                          </a:solidFill>
                          <a:effectLst/>
                          <a:latin typeface="Times New Roman" panose="02020603050405020304" pitchFamily="18" charset="0"/>
                          <a:cs typeface="Times New Roman" panose="02020603050405020304" pitchFamily="18" charset="0"/>
                        </a:rPr>
                        <a:t>cơm</a:t>
                      </a:r>
                      <a:r>
                        <a:rPr lang="en-US" sz="2400" i="1" dirty="0">
                          <a:solidFill>
                            <a:srgbClr val="FFFF00"/>
                          </a:solidFill>
                          <a:effectLst/>
                          <a:latin typeface="Times New Roman" panose="02020603050405020304" pitchFamily="18" charset="0"/>
                          <a:cs typeface="Times New Roman" panose="02020603050405020304" pitchFamily="18" charset="0"/>
                        </a:rPr>
                        <a:t> </a:t>
                      </a:r>
                      <a:r>
                        <a:rPr lang="en-US" sz="2400" i="1" dirty="0" err="1">
                          <a:solidFill>
                            <a:srgbClr val="FFFF00"/>
                          </a:solidFill>
                          <a:effectLst/>
                          <a:latin typeface="Times New Roman" panose="02020603050405020304" pitchFamily="18" charset="0"/>
                          <a:cs typeface="Times New Roman" panose="02020603050405020304" pitchFamily="18" charset="0"/>
                        </a:rPr>
                        <a:t>nếp</a:t>
                      </a:r>
                      <a:endParaRPr lang="en-US" sz="2400" i="1" dirty="0">
                        <a:solidFill>
                          <a:srgbClr val="FFFF00"/>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021685">
                <a:tc>
                  <a:txBody>
                    <a:bodyPr/>
                    <a:lstStyle/>
                    <a:p>
                      <a:pPr>
                        <a:lnSpc>
                          <a:spcPct val="115000"/>
                        </a:lnSpc>
                        <a:spcAft>
                          <a:spcPts val="0"/>
                        </a:spcAft>
                      </a:pPr>
                      <a:r>
                        <a:rPr lang="pt-BR" sz="2400" dirty="0">
                          <a:solidFill>
                            <a:srgbClr val="FFFF00"/>
                          </a:solidFill>
                          <a:effectLst/>
                          <a:latin typeface="Times New Roman" panose="02020603050405020304" pitchFamily="18" charset="0"/>
                          <a:cs typeface="Times New Roman" panose="02020603050405020304" pitchFamily="18" charset="0"/>
                        </a:rPr>
                        <a:t>Số tiếng trong mỗi dòng thơ</a:t>
                      </a:r>
                      <a:endParaRPr lang="en-US" sz="2400" dirty="0">
                        <a:solidFill>
                          <a:srgbClr val="FFFF0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pt-BR" sz="2400" dirty="0">
                          <a:solidFill>
                            <a:srgbClr val="002060"/>
                          </a:solidFill>
                          <a:effectLst/>
                          <a:latin typeface="Times New Roman" panose="02020603050405020304" pitchFamily="18" charset="0"/>
                          <a:cs typeface="Times New Roman" panose="02020603050405020304" pitchFamily="18" charset="0"/>
                        </a:rPr>
                        <a:t>4 tiếng/dòng</a:t>
                      </a:r>
                      <a:endParaRPr lang="en-US" sz="24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pt-BR" sz="2400" dirty="0">
                          <a:solidFill>
                            <a:srgbClr val="002060"/>
                          </a:solidFill>
                          <a:effectLst/>
                          <a:latin typeface="Times New Roman" panose="02020603050405020304" pitchFamily="18" charset="0"/>
                          <a:cs typeface="Times New Roman" panose="02020603050405020304" pitchFamily="18" charset="0"/>
                        </a:rPr>
                        <a:t>5 tiếng/dòng</a:t>
                      </a:r>
                      <a:endParaRPr lang="en-US" sz="24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10843">
                <a:tc>
                  <a:txBody>
                    <a:bodyPr/>
                    <a:lstStyle/>
                    <a:p>
                      <a:pPr>
                        <a:lnSpc>
                          <a:spcPct val="115000"/>
                        </a:lnSpc>
                        <a:spcAft>
                          <a:spcPts val="0"/>
                        </a:spcAft>
                      </a:pPr>
                      <a:r>
                        <a:rPr lang="pt-BR" sz="2400" dirty="0">
                          <a:solidFill>
                            <a:srgbClr val="FFFF00"/>
                          </a:solidFill>
                          <a:effectLst/>
                          <a:latin typeface="Times New Roman" panose="02020603050405020304" pitchFamily="18" charset="0"/>
                          <a:cs typeface="Times New Roman" panose="02020603050405020304" pitchFamily="18" charset="0"/>
                        </a:rPr>
                        <a:t>Cách gieo vần</a:t>
                      </a:r>
                      <a:endParaRPr lang="en-US" sz="2400" dirty="0">
                        <a:solidFill>
                          <a:srgbClr val="FFFF0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pt-BR" sz="2400">
                          <a:solidFill>
                            <a:srgbClr val="002060"/>
                          </a:solidFill>
                          <a:effectLst/>
                          <a:latin typeface="Times New Roman" panose="02020603050405020304" pitchFamily="18" charset="0"/>
                          <a:cs typeface="Times New Roman" panose="02020603050405020304" pitchFamily="18" charset="0"/>
                        </a:rPr>
                        <a:t>chân</a:t>
                      </a:r>
                      <a:endParaRPr lang="en-US" sz="2400">
                        <a:solidFill>
                          <a:srgbClr val="00206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pt-BR" sz="2400" dirty="0">
                          <a:solidFill>
                            <a:srgbClr val="002060"/>
                          </a:solidFill>
                          <a:effectLst/>
                          <a:latin typeface="Times New Roman" panose="02020603050405020304" pitchFamily="18" charset="0"/>
                          <a:cs typeface="Times New Roman" panose="02020603050405020304" pitchFamily="18" charset="0"/>
                        </a:rPr>
                        <a:t>chân</a:t>
                      </a:r>
                      <a:endParaRPr lang="en-US" sz="24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021685">
                <a:tc>
                  <a:txBody>
                    <a:bodyPr/>
                    <a:lstStyle/>
                    <a:p>
                      <a:pPr>
                        <a:lnSpc>
                          <a:spcPct val="115000"/>
                        </a:lnSpc>
                        <a:spcAft>
                          <a:spcPts val="0"/>
                        </a:spcAft>
                      </a:pPr>
                      <a:r>
                        <a:rPr lang="pt-BR" sz="2400" dirty="0">
                          <a:solidFill>
                            <a:srgbClr val="FFFF00"/>
                          </a:solidFill>
                          <a:effectLst/>
                          <a:latin typeface="Times New Roman" panose="02020603050405020304" pitchFamily="18" charset="0"/>
                          <a:cs typeface="Times New Roman" panose="02020603050405020304" pitchFamily="18" charset="0"/>
                        </a:rPr>
                        <a:t>Ngắt nhịp</a:t>
                      </a:r>
                      <a:endParaRPr lang="en-US" sz="2400" dirty="0">
                        <a:solidFill>
                          <a:srgbClr val="FFFF0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pt-BR" sz="2400">
                          <a:solidFill>
                            <a:srgbClr val="002060"/>
                          </a:solidFill>
                          <a:effectLst/>
                          <a:latin typeface="Times New Roman" panose="02020603050405020304" pitchFamily="18" charset="0"/>
                          <a:cs typeface="Times New Roman" panose="02020603050405020304" pitchFamily="18" charset="0"/>
                        </a:rPr>
                        <a:t>linh hoạt, biến tấu trên nền nhịp 2/2</a:t>
                      </a:r>
                      <a:endParaRPr lang="en-US" sz="2400">
                        <a:solidFill>
                          <a:srgbClr val="00206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pt-BR" sz="2400" dirty="0">
                          <a:solidFill>
                            <a:srgbClr val="002060"/>
                          </a:solidFill>
                          <a:effectLst/>
                          <a:latin typeface="Times New Roman" panose="02020603050405020304" pitchFamily="18" charset="0"/>
                          <a:cs typeface="Times New Roman" panose="02020603050405020304" pitchFamily="18" charset="0"/>
                        </a:rPr>
                        <a:t>linh hoạt, biến tấu trên nền nhịp 2/2</a:t>
                      </a:r>
                      <a:endParaRPr lang="en-US" sz="24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021685">
                <a:tc>
                  <a:txBody>
                    <a:bodyPr/>
                    <a:lstStyle/>
                    <a:p>
                      <a:pPr>
                        <a:lnSpc>
                          <a:spcPct val="115000"/>
                        </a:lnSpc>
                        <a:spcAft>
                          <a:spcPts val="0"/>
                        </a:spcAft>
                      </a:pPr>
                      <a:r>
                        <a:rPr lang="pt-BR" sz="2400" dirty="0">
                          <a:solidFill>
                            <a:srgbClr val="FFFF00"/>
                          </a:solidFill>
                          <a:effectLst/>
                          <a:latin typeface="Times New Roman" panose="02020603050405020304" pitchFamily="18" charset="0"/>
                          <a:cs typeface="Times New Roman" panose="02020603050405020304" pitchFamily="18" charset="0"/>
                        </a:rPr>
                        <a:t>Chia khổ</a:t>
                      </a:r>
                      <a:endParaRPr lang="en-US" sz="2400" dirty="0">
                        <a:solidFill>
                          <a:srgbClr val="FFFF0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pt-BR" sz="2400">
                          <a:solidFill>
                            <a:srgbClr val="002060"/>
                          </a:solidFill>
                          <a:effectLst/>
                          <a:latin typeface="Times New Roman" panose="02020603050405020304" pitchFamily="18" charset="0"/>
                          <a:cs typeface="Times New Roman" panose="02020603050405020304" pitchFamily="18" charset="0"/>
                        </a:rPr>
                        <a:t>9 khổ, trong đó có 2 khổ đặc biệt</a:t>
                      </a:r>
                      <a:endParaRPr lang="en-US" sz="2400">
                        <a:solidFill>
                          <a:srgbClr val="00206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pt-BR" sz="2400" dirty="0">
                          <a:solidFill>
                            <a:srgbClr val="002060"/>
                          </a:solidFill>
                          <a:effectLst/>
                          <a:latin typeface="Times New Roman" panose="02020603050405020304" pitchFamily="18" charset="0"/>
                          <a:cs typeface="Times New Roman" panose="02020603050405020304" pitchFamily="18" charset="0"/>
                        </a:rPr>
                        <a:t>4 khổ, trong đó có 1 khổ đặc biệt</a:t>
                      </a:r>
                      <a:endParaRPr lang="en-US" sz="24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Horizontal Scroll 4"/>
          <p:cNvSpPr/>
          <p:nvPr/>
        </p:nvSpPr>
        <p:spPr>
          <a:xfrm>
            <a:off x="3038128" y="260648"/>
            <a:ext cx="3766120" cy="504403"/>
          </a:xfrm>
          <a:prstGeom prst="horizontalScrol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400" b="1" dirty="0">
                <a:solidFill>
                  <a:srgbClr val="FF0000"/>
                </a:solidFill>
                <a:latin typeface="Times New Roman" panose="02020603050405020304" pitchFamily="18" charset="0"/>
                <a:cs typeface="Times New Roman" panose="02020603050405020304" pitchFamily="18" charset="0"/>
              </a:rPr>
              <a:t>PHIẾU HỌC TẬP 09</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53828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395536" y="115591"/>
            <a:ext cx="5904656" cy="720080"/>
          </a:xfrm>
          <a:prstGeom prst="horizontalScroll">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FF0000"/>
                </a:solidFill>
                <a:latin typeface="Times New Roman" panose="02020603050405020304" pitchFamily="18" charset="0"/>
                <a:cs typeface="Times New Roman" panose="02020603050405020304" pitchFamily="18" charset="0"/>
              </a:rPr>
              <a:t>2. </a:t>
            </a:r>
            <a:r>
              <a:rPr lang="en-US" sz="2400" b="1" dirty="0" err="1">
                <a:solidFill>
                  <a:srgbClr val="FF0000"/>
                </a:solidFill>
                <a:latin typeface="Times New Roman" panose="02020603050405020304" pitchFamily="18" charset="0"/>
                <a:cs typeface="Times New Roman" panose="02020603050405020304" pitchFamily="18" charset="0"/>
              </a:rPr>
              <a:t>Hình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ảnh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mẹ</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trong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kí</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ức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của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người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lính</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5" name="Flowchart: Terminator 4"/>
          <p:cNvSpPr/>
          <p:nvPr/>
        </p:nvSpPr>
        <p:spPr>
          <a:xfrm>
            <a:off x="1115616" y="943620"/>
            <a:ext cx="6768752" cy="432048"/>
          </a:xfrm>
          <a:prstGeom prst="flowChartTerminato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FFFF00"/>
                </a:solidFill>
                <a:latin typeface="Times New Roman" panose="02020603050405020304" pitchFamily="18" charset="0"/>
                <a:cs typeface="Times New Roman" panose="02020603050405020304" pitchFamily="18" charset="0"/>
              </a:rPr>
              <a:t>a. </a:t>
            </a:r>
            <a:r>
              <a:rPr lang="vi-VN" sz="2400" b="1" dirty="0">
                <a:solidFill>
                  <a:srgbClr val="FFFF00"/>
                </a:solidFill>
                <a:latin typeface="Times New Roman" panose="02020603050405020304" pitchFamily="18" charset="0"/>
                <a:cs typeface="Times New Roman" panose="02020603050405020304" pitchFamily="18" charset="0"/>
              </a:rPr>
              <a:t>Hoàn </a:t>
            </a:r>
            <a:r>
              <a:rPr lang="en-US" sz="2400" b="1" dirty="0">
                <a:solidFill>
                  <a:srgbClr val="FFFF00"/>
                </a:solidFill>
                <a:latin typeface="Times New Roman" panose="02020603050405020304" pitchFamily="18" charset="0"/>
                <a:cs typeface="Times New Roman" panose="02020603050405020304" pitchFamily="18" charset="0"/>
              </a:rPr>
              <a:t>c</a:t>
            </a:r>
            <a:r>
              <a:rPr lang="vi-VN" sz="2400" b="1" dirty="0">
                <a:solidFill>
                  <a:srgbClr val="FFFF00"/>
                </a:solidFill>
                <a:latin typeface="Times New Roman" panose="02020603050405020304" pitchFamily="18" charset="0"/>
                <a:cs typeface="Times New Roman" panose="02020603050405020304" pitchFamily="18" charset="0"/>
              </a:rPr>
              <a:t>ảnh gợi nhắc người lính nhớ về mẹ</a:t>
            </a:r>
            <a:endParaRPr lang="en-US" sz="2400" dirty="0">
              <a:solidFill>
                <a:srgbClr val="FFFF00"/>
              </a:solidFill>
              <a:latin typeface="Times New Roman" panose="02020603050405020304" pitchFamily="18" charset="0"/>
              <a:cs typeface="Times New Roman" panose="02020603050405020304" pitchFamily="18" charset="0"/>
            </a:endParaRPr>
          </a:p>
        </p:txBody>
      </p:sp>
      <p:sp>
        <p:nvSpPr>
          <p:cNvPr id="6" name="Cloud Callout 5"/>
          <p:cNvSpPr/>
          <p:nvPr/>
        </p:nvSpPr>
        <p:spPr>
          <a:xfrm>
            <a:off x="0" y="1700808"/>
            <a:ext cx="2952328" cy="2016224"/>
          </a:xfrm>
          <a:prstGeom prst="cloud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err="1">
                <a:solidFill>
                  <a:srgbClr val="0070C0"/>
                </a:solidFill>
                <a:latin typeface="Times New Roman" panose="02020603050405020304" pitchFamily="18" charset="0"/>
                <a:cs typeface="Times New Roman" panose="02020603050405020304" pitchFamily="18" charset="0"/>
              </a:rPr>
              <a:t>Người</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lính</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nhớ</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về</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mẹ</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trong</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hoàn</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cảnh</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nào</a:t>
            </a:r>
            <a:r>
              <a:rPr lang="en-US" sz="2400" i="1" dirty="0">
                <a:solidFill>
                  <a:srgbClr val="0070C0"/>
                </a:solidFill>
                <a:latin typeface="Times New Roman" panose="02020603050405020304" pitchFamily="18" charset="0"/>
                <a:cs typeface="Times New Roman" panose="02020603050405020304" pitchFamily="18" charset="0"/>
              </a:rPr>
              <a:t>?</a:t>
            </a:r>
            <a:endParaRPr lang="en-US" sz="2400" dirty="0">
              <a:solidFill>
                <a:srgbClr val="0070C0"/>
              </a:solidFill>
              <a:latin typeface="Times New Roman" panose="02020603050405020304" pitchFamily="18" charset="0"/>
              <a:cs typeface="Times New Roman" panose="02020603050405020304" pitchFamily="18" charset="0"/>
            </a:endParaRPr>
          </a:p>
        </p:txBody>
      </p:sp>
      <p:sp>
        <p:nvSpPr>
          <p:cNvPr id="7" name="Flowchart: Stored Data 6"/>
          <p:cNvSpPr/>
          <p:nvPr/>
        </p:nvSpPr>
        <p:spPr>
          <a:xfrm>
            <a:off x="2771800" y="1988840"/>
            <a:ext cx="6372200" cy="2592288"/>
          </a:xfrm>
          <a:prstGeom prst="flowChartOnlineStorag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solidFill>
                  <a:srgbClr val="C00000"/>
                </a:solidFill>
                <a:latin typeface="Times New Roman" panose="02020603050405020304" pitchFamily="18" charset="0"/>
                <a:cs typeface="Times New Roman" panose="02020603050405020304" pitchFamily="18" charset="0"/>
              </a:rPr>
              <a:t>Trên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đường</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hành</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quân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ra</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mặt</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trận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anh</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gặp</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lá</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cơm</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nếp</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Chính</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hương</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vị</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của</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lá</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cơm</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nếp</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đã</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gợi</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cho</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anh</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nhớ</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đến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hình</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ảnh</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thân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thương</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của</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người</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mẹ</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bên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bếp</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lửa</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đang</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nấu</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xôi</a:t>
            </a:r>
            <a:r>
              <a:rPr lang="en-US" sz="2400" dirty="0">
                <a:solidFill>
                  <a:srgbClr val="C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200084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xit" presetSubtype="4" fill="hold" grpId="1" nodeType="clickEffect">
                                  <p:stCondLst>
                                    <p:cond delay="0"/>
                                  </p:stCondLst>
                                  <p:childTnLst>
                                    <p:anim calcmode="lin" valueType="num">
                                      <p:cBhvr additive="base">
                                        <p:cTn id="25" dur="500"/>
                                        <p:tgtEl>
                                          <p:spTgt spid="6"/>
                                        </p:tgtEl>
                                        <p:attrNameLst>
                                          <p:attrName>ppt_x</p:attrName>
                                        </p:attrNameLst>
                                      </p:cBhvr>
                                      <p:tavLst>
                                        <p:tav tm="0">
                                          <p:val>
                                            <p:strVal val="ppt_x"/>
                                          </p:val>
                                        </p:tav>
                                        <p:tav tm="100000">
                                          <p:val>
                                            <p:strVal val="ppt_x"/>
                                          </p:val>
                                        </p:tav>
                                      </p:tavLst>
                                    </p:anim>
                                    <p:anim calcmode="lin" valueType="num">
                                      <p:cBhvr additive="base">
                                        <p:cTn id="26" dur="500"/>
                                        <p:tgtEl>
                                          <p:spTgt spid="6"/>
                                        </p:tgtEl>
                                        <p:attrNameLst>
                                          <p:attrName>ppt_y</p:attrName>
                                        </p:attrNameLst>
                                      </p:cBhvr>
                                      <p:tavLst>
                                        <p:tav tm="0">
                                          <p:val>
                                            <p:strVal val="ppt_y"/>
                                          </p:val>
                                        </p:tav>
                                        <p:tav tm="100000">
                                          <p:val>
                                            <p:strVal val="1+ppt_h/2"/>
                                          </p:val>
                                        </p:tav>
                                      </p:tavLst>
                                    </p:anim>
                                    <p:set>
                                      <p:cBhvr>
                                        <p:cTn id="27" dur="1" fill="hold">
                                          <p:stCondLst>
                                            <p:cond delay="499"/>
                                          </p:stCondLst>
                                        </p:cTn>
                                        <p:tgtEl>
                                          <p:spTgt spid="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heel(1)">
                                      <p:cBhvr>
                                        <p:cTn id="3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6" grpId="1"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251520" y="260648"/>
            <a:ext cx="6552728" cy="432048"/>
          </a:xfrm>
          <a:prstGeom prst="flowChartTerminato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FFFF00"/>
                </a:solidFill>
                <a:latin typeface="Times New Roman" panose="02020603050405020304" pitchFamily="18" charset="0"/>
                <a:cs typeface="Times New Roman" panose="02020603050405020304" pitchFamily="18" charset="0"/>
              </a:rPr>
              <a:t>b. </a:t>
            </a:r>
            <a:r>
              <a:rPr lang="en-US" sz="2400" b="1" dirty="0" err="1">
                <a:solidFill>
                  <a:srgbClr val="FFFF00"/>
                </a:solidFill>
                <a:latin typeface="Times New Roman" panose="02020603050405020304" pitchFamily="18" charset="0"/>
                <a:cs typeface="Times New Roman" panose="02020603050405020304" pitchFamily="18" charset="0"/>
              </a:rPr>
              <a:t>Hình</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ảnh</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mẹ</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trong</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kí</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ức</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của</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người</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lính</a:t>
            </a:r>
            <a:endParaRPr lang="en-US" sz="2400" dirty="0">
              <a:solidFill>
                <a:srgbClr val="FFFF00"/>
              </a:solidFill>
              <a:latin typeface="Times New Roman" panose="02020603050405020304" pitchFamily="18" charset="0"/>
              <a:cs typeface="Times New Roman" panose="02020603050405020304" pitchFamily="18" charset="0"/>
            </a:endParaRPr>
          </a:p>
        </p:txBody>
      </p:sp>
      <p:sp>
        <p:nvSpPr>
          <p:cNvPr id="5" name="Cloud Callout 4"/>
          <p:cNvSpPr/>
          <p:nvPr/>
        </p:nvSpPr>
        <p:spPr>
          <a:xfrm>
            <a:off x="3203848" y="83093"/>
            <a:ext cx="5729126" cy="4320480"/>
          </a:xfrm>
          <a:prstGeom prst="cloud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err="1">
                <a:solidFill>
                  <a:srgbClr val="7030A0"/>
                </a:solidFill>
                <a:latin typeface="Times New Roman" panose="02020603050405020304" pitchFamily="18" charset="0"/>
                <a:cs typeface="Times New Roman" panose="02020603050405020304" pitchFamily="18" charset="0"/>
              </a:rPr>
              <a:t>Tìm</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những</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dòng</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thơ</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kể</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về</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người</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mẹ</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trong</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kí</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ức</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của</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người</a:t>
            </a:r>
            <a:r>
              <a:rPr lang="en-US" sz="2400" i="1" dirty="0">
                <a:solidFill>
                  <a:srgbClr val="7030A0"/>
                </a:solidFill>
                <a:latin typeface="Times New Roman" panose="02020603050405020304" pitchFamily="18" charset="0"/>
                <a:cs typeface="Times New Roman" panose="02020603050405020304" pitchFamily="18" charset="0"/>
              </a:rPr>
              <a:t> con. </a:t>
            </a:r>
            <a:r>
              <a:rPr lang="en-US" sz="2400" i="1" dirty="0" err="1">
                <a:solidFill>
                  <a:srgbClr val="7030A0"/>
                </a:solidFill>
                <a:latin typeface="Times New Roman" panose="02020603050405020304" pitchFamily="18" charset="0"/>
                <a:cs typeface="Times New Roman" panose="02020603050405020304" pitchFamily="18" charset="0"/>
              </a:rPr>
              <a:t>Từ</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những</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dòng</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thơ</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kể</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về</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mẹ</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ấy</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em</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hãy</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nhận</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xét</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về</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hình</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ảnh</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người</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mẹ</a:t>
            </a:r>
            <a:r>
              <a:rPr lang="en-US" sz="2400" i="1" dirty="0">
                <a:solidFill>
                  <a:srgbClr val="7030A0"/>
                </a:solidFill>
                <a:latin typeface="Times New Roman" panose="02020603050405020304" pitchFamily="18" charset="0"/>
                <a:cs typeface="Times New Roman" panose="02020603050405020304" pitchFamily="18" charset="0"/>
              </a:rPr>
              <a:t>.</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Hình</a:t>
            </a:r>
            <a:r>
              <a:rPr lang="en-US" sz="2400" dirty="0">
                <a:solidFill>
                  <a:srgbClr val="7030A0"/>
                </a:solidFill>
                <a:latin typeface="Times New Roman" panose="02020603050405020304" pitchFamily="18" charset="0"/>
                <a:cs typeface="Times New Roman" panose="02020603050405020304" pitchFamily="18" charset="0"/>
              </a:rPr>
              <a:t> dung </a:t>
            </a:r>
            <a:r>
              <a:rPr lang="en-US" sz="2400" dirty="0" err="1">
                <a:solidFill>
                  <a:srgbClr val="7030A0"/>
                </a:solidFill>
                <a:latin typeface="Times New Roman" panose="02020603050405020304" pitchFamily="18" charset="0"/>
                <a:cs typeface="Times New Roman" panose="02020603050405020304" pitchFamily="18" charset="0"/>
              </a:rPr>
              <a:t>về</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mẹ</a:t>
            </a:r>
            <a:r>
              <a:rPr lang="en-US" sz="2400" dirty="0">
                <a:solidFill>
                  <a:srgbClr val="7030A0"/>
                </a:solidFill>
                <a:latin typeface="Times New Roman" panose="02020603050405020304" pitchFamily="18" charset="0"/>
                <a:cs typeface="Times New Roman" panose="02020603050405020304" pitchFamily="18" charset="0"/>
              </a:rPr>
              <a:t> qua </a:t>
            </a:r>
            <a:r>
              <a:rPr lang="en-US" sz="2400" dirty="0" err="1">
                <a:solidFill>
                  <a:srgbClr val="7030A0"/>
                </a:solidFill>
                <a:latin typeface="Times New Roman" panose="02020603050405020304" pitchFamily="18" charset="0"/>
                <a:cs typeface="Times New Roman" panose="02020603050405020304" pitchFamily="18" charset="0"/>
              </a:rPr>
              <a:t>hình</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ảnh</a:t>
            </a:r>
            <a:r>
              <a:rPr lang="en-US" sz="2400"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Nhặt</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lá</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về</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đun</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bếp</a:t>
            </a:r>
            <a:r>
              <a:rPr lang="en-US" sz="2400" i="1" dirty="0">
                <a:solidFill>
                  <a:srgbClr val="7030A0"/>
                </a:solidFill>
                <a:latin typeface="Times New Roman" panose="02020603050405020304" pitchFamily="18" charset="0"/>
                <a:cs typeface="Times New Roman" panose="02020603050405020304" pitchFamily="18" charset="0"/>
              </a:rPr>
              <a:t>”</a:t>
            </a:r>
            <a:r>
              <a:rPr lang="en-US" sz="2400" dirty="0">
                <a:solidFill>
                  <a:srgbClr val="7030A0"/>
                </a:solidFill>
                <a:latin typeface="Times New Roman" panose="02020603050405020304" pitchFamily="18" charset="0"/>
                <a:cs typeface="Times New Roman" panose="02020603050405020304" pitchFamily="18" charset="0"/>
              </a:rPr>
              <a:t>).</a:t>
            </a:r>
          </a:p>
        </p:txBody>
      </p:sp>
      <p:sp>
        <p:nvSpPr>
          <p:cNvPr id="6" name="Horizontal Scroll 5"/>
          <p:cNvSpPr/>
          <p:nvPr/>
        </p:nvSpPr>
        <p:spPr>
          <a:xfrm>
            <a:off x="1487053" y="1991131"/>
            <a:ext cx="3433589" cy="504403"/>
          </a:xfrm>
          <a:prstGeom prst="horizontalScrol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400" b="1" dirty="0">
                <a:solidFill>
                  <a:srgbClr val="FF0000"/>
                </a:solidFill>
                <a:latin typeface="Times New Roman" panose="02020603050405020304" pitchFamily="18" charset="0"/>
                <a:cs typeface="Times New Roman" panose="02020603050405020304" pitchFamily="18" charset="0"/>
              </a:rPr>
              <a:t>PHIẾU HỌC TẬP 10</a:t>
            </a:r>
            <a:endParaRPr lang="en-US" sz="2400" dirty="0">
              <a:solidFill>
                <a:srgbClr val="FF0000"/>
              </a:solidFill>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710909316"/>
              </p:ext>
            </p:extLst>
          </p:nvPr>
        </p:nvGraphicFramePr>
        <p:xfrm>
          <a:off x="127619" y="3017583"/>
          <a:ext cx="8352930" cy="3042920"/>
        </p:xfrm>
        <a:graphic>
          <a:graphicData uri="http://schemas.openxmlformats.org/drawingml/2006/table">
            <a:tbl>
              <a:tblPr firstRow="1" firstCol="1" bandRow="1">
                <a:tableStyleId>{5C22544A-7EE6-4342-B048-85BDC9FD1C3A}</a:tableStyleId>
              </a:tblPr>
              <a:tblGrid>
                <a:gridCol w="4176465">
                  <a:extLst>
                    <a:ext uri="{9D8B030D-6E8A-4147-A177-3AD203B41FA5}">
                      <a16:colId xmlns:a16="http://schemas.microsoft.com/office/drawing/2014/main" val="20000"/>
                    </a:ext>
                  </a:extLst>
                </a:gridCol>
                <a:gridCol w="4176465">
                  <a:extLst>
                    <a:ext uri="{9D8B030D-6E8A-4147-A177-3AD203B41FA5}">
                      <a16:colId xmlns:a16="http://schemas.microsoft.com/office/drawing/2014/main" val="20001"/>
                    </a:ext>
                  </a:extLst>
                </a:gridCol>
              </a:tblGrid>
              <a:tr h="0">
                <a:tc>
                  <a:txBody>
                    <a:bodyPr/>
                    <a:lstStyle/>
                    <a:p>
                      <a:pPr marL="88900">
                        <a:lnSpc>
                          <a:spcPct val="119000"/>
                        </a:lnSpc>
                        <a:spcAft>
                          <a:spcPts val="0"/>
                        </a:spcAft>
                      </a:pPr>
                      <a:r>
                        <a:rPr lang="en-US" sz="2400" dirty="0" err="1">
                          <a:effectLst/>
                          <a:latin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dòng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về</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mẹ</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101600">
                        <a:lnSpc>
                          <a:spcPct val="119000"/>
                        </a:lnSpc>
                        <a:spcAft>
                          <a:spcPts val="0"/>
                        </a:spcAft>
                      </a:pPr>
                      <a:r>
                        <a:rPr lang="en-US" sz="2400">
                          <a:effectLst/>
                          <a:latin typeface="Times New Roman" panose="02020603050405020304" pitchFamily="18" charset="0"/>
                          <a:cs typeface="Times New Roman" panose="02020603050405020304" pitchFamily="18" charset="0"/>
                        </a:rPr>
                        <a:t>Nhận xét hình ảnh người mẹ trong kí ức người con</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0">
                <a:tc>
                  <a:txBody>
                    <a:bodyPr/>
                    <a:lstStyle/>
                    <a:p>
                      <a:pPr marL="88900">
                        <a:lnSpc>
                          <a:spcPct val="119000"/>
                        </a:lnSpc>
                        <a:spcAft>
                          <a:spcPts val="0"/>
                        </a:spcAft>
                      </a:pPr>
                      <a:r>
                        <a:rPr lang="en-US" sz="2400" b="0" i="1" dirty="0" err="1">
                          <a:effectLst/>
                          <a:latin typeface="Times New Roman" panose="02020603050405020304" pitchFamily="18" charset="0"/>
                          <a:cs typeface="Times New Roman" panose="02020603050405020304" pitchFamily="18" charset="0"/>
                        </a:rPr>
                        <a:t>Mẹ</a:t>
                      </a:r>
                      <a:r>
                        <a:rPr lang="en-US" sz="2400" b="0" i="1" dirty="0">
                          <a:effectLst/>
                          <a:latin typeface="Times New Roman" panose="02020603050405020304" pitchFamily="18" charset="0"/>
                          <a:cs typeface="Times New Roman" panose="02020603050405020304" pitchFamily="18" charset="0"/>
                        </a:rPr>
                        <a:t> ở </a:t>
                      </a:r>
                      <a:r>
                        <a:rPr lang="en-US" sz="2400" b="0" i="1" dirty="0" err="1">
                          <a:effectLst/>
                          <a:latin typeface="Times New Roman" panose="02020603050405020304" pitchFamily="18" charset="0"/>
                          <a:cs typeface="Times New Roman" panose="02020603050405020304" pitchFamily="18" charset="0"/>
                        </a:rPr>
                        <a:t>đâu</a:t>
                      </a:r>
                      <a:r>
                        <a:rPr lang="en-US" sz="2400" b="0" i="1" dirty="0">
                          <a:effectLst/>
                          <a:latin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cs typeface="Times New Roman" panose="02020603050405020304" pitchFamily="18" charset="0"/>
                        </a:rPr>
                        <a:t>chiều</a:t>
                      </a:r>
                      <a:r>
                        <a:rPr lang="en-US" sz="2400" b="0" i="1" dirty="0">
                          <a:effectLst/>
                          <a:latin typeface="Times New Roman" panose="02020603050405020304" pitchFamily="18" charset="0"/>
                          <a:cs typeface="Times New Roman" panose="02020603050405020304" pitchFamily="18" charset="0"/>
                        </a:rPr>
                        <a:t> nay</a:t>
                      </a:r>
                    </a:p>
                    <a:p>
                      <a:pPr marL="88900">
                        <a:lnSpc>
                          <a:spcPct val="119000"/>
                        </a:lnSpc>
                        <a:spcAft>
                          <a:spcPts val="0"/>
                        </a:spcAft>
                      </a:pPr>
                      <a:r>
                        <a:rPr lang="en-US" sz="2400" b="0" i="1" dirty="0" err="1">
                          <a:effectLst/>
                          <a:latin typeface="Times New Roman" panose="02020603050405020304" pitchFamily="18" charset="0"/>
                          <a:cs typeface="Times New Roman" panose="02020603050405020304" pitchFamily="18" charset="0"/>
                        </a:rPr>
                        <a:t>Nhặt</a:t>
                      </a:r>
                      <a:r>
                        <a:rPr lang="en-US" sz="2400" b="0" i="1" dirty="0">
                          <a:effectLst/>
                          <a:latin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cs typeface="Times New Roman" panose="02020603050405020304" pitchFamily="18" charset="0"/>
                        </a:rPr>
                        <a:t>lá</a:t>
                      </a:r>
                      <a:r>
                        <a:rPr lang="en-US" sz="2400" b="0" i="1" dirty="0">
                          <a:effectLst/>
                          <a:latin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cs typeface="Times New Roman" panose="02020603050405020304" pitchFamily="18" charset="0"/>
                        </a:rPr>
                        <a:t>về</a:t>
                      </a:r>
                      <a:r>
                        <a:rPr lang="en-US" sz="2400" b="0" i="1" dirty="0">
                          <a:effectLst/>
                          <a:latin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cs typeface="Times New Roman" panose="02020603050405020304" pitchFamily="18" charset="0"/>
                        </a:rPr>
                        <a:t>đun</a:t>
                      </a:r>
                      <a:r>
                        <a:rPr lang="en-US" sz="2400" b="0" i="1" dirty="0">
                          <a:effectLst/>
                          <a:latin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cs typeface="Times New Roman" panose="02020603050405020304" pitchFamily="18" charset="0"/>
                        </a:rPr>
                        <a:t>bếp</a:t>
                      </a:r>
                      <a:endParaRPr lang="en-US" sz="2400" b="0" i="1" dirty="0">
                        <a:effectLst/>
                        <a:latin typeface="Times New Roman" panose="02020603050405020304" pitchFamily="18" charset="0"/>
                        <a:cs typeface="Times New Roman" panose="02020603050405020304" pitchFamily="18" charset="0"/>
                      </a:endParaRPr>
                    </a:p>
                    <a:p>
                      <a:pPr marL="88900">
                        <a:lnSpc>
                          <a:spcPct val="119000"/>
                        </a:lnSpc>
                        <a:spcAft>
                          <a:spcPts val="0"/>
                        </a:spcAft>
                      </a:pPr>
                      <a:r>
                        <a:rPr lang="en-US" sz="2400" b="0" i="1" dirty="0" err="1">
                          <a:effectLst/>
                          <a:latin typeface="Times New Roman" panose="02020603050405020304" pitchFamily="18" charset="0"/>
                          <a:cs typeface="Times New Roman" panose="02020603050405020304" pitchFamily="18" charset="0"/>
                        </a:rPr>
                        <a:t>Phải</a:t>
                      </a:r>
                      <a:r>
                        <a:rPr lang="en-US" sz="2400" b="0" i="1" dirty="0">
                          <a:effectLst/>
                          <a:latin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cs typeface="Times New Roman" panose="02020603050405020304" pitchFamily="18" charset="0"/>
                        </a:rPr>
                        <a:t>mẹ</a:t>
                      </a:r>
                      <a:r>
                        <a:rPr lang="en-US" sz="2400" b="0" i="1" dirty="0">
                          <a:effectLst/>
                          <a:latin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cs typeface="Times New Roman" panose="02020603050405020304" pitchFamily="18" charset="0"/>
                        </a:rPr>
                        <a:t>thổi</a:t>
                      </a:r>
                      <a:r>
                        <a:rPr lang="en-US" sz="2400" b="0" i="1" dirty="0">
                          <a:effectLst/>
                          <a:latin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cs typeface="Times New Roman" panose="02020603050405020304" pitchFamily="18" charset="0"/>
                        </a:rPr>
                        <a:t>cơm</a:t>
                      </a:r>
                      <a:r>
                        <a:rPr lang="en-US" sz="2400" b="0" i="1" dirty="0">
                          <a:effectLst/>
                          <a:latin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cs typeface="Times New Roman" panose="02020603050405020304" pitchFamily="18" charset="0"/>
                        </a:rPr>
                        <a:t>nếp</a:t>
                      </a:r>
                      <a:endParaRPr lang="en-US" sz="2400" b="0" i="1"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just">
                        <a:spcAft>
                          <a:spcPts val="1500"/>
                        </a:spcAft>
                        <a:tabLst>
                          <a:tab pos="248920" algn="l"/>
                        </a:tabLs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Mẹ</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tần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tảo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chăm</a:t>
                      </a:r>
                      <a:r>
                        <a:rPr lang="en-US" sz="2400" dirty="0">
                          <a:effectLst/>
                          <a:latin typeface="Times New Roman" panose="02020603050405020304" pitchFamily="18" charset="0"/>
                          <a:cs typeface="Times New Roman" panose="02020603050405020304" pitchFamily="18" charset="0"/>
                        </a:rPr>
                        <a:t> lo </a:t>
                      </a:r>
                      <a:r>
                        <a:rPr lang="en-US" sz="2400" dirty="0" err="1">
                          <a:effectLst/>
                          <a:latin typeface="Times New Roman" panose="02020603050405020304" pitchFamily="18" charset="0"/>
                          <a:cs typeface="Times New Roman" panose="02020603050405020304" pitchFamily="18" charset="0"/>
                        </a:rPr>
                        <a:t>cuộc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sống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đình</a:t>
                      </a:r>
                      <a:r>
                        <a:rPr lang="en-US" sz="2400" dirty="0">
                          <a:effectLst/>
                          <a:latin typeface="Times New Roman" panose="02020603050405020304" pitchFamily="18" charset="0"/>
                          <a:cs typeface="Times New Roman" panose="02020603050405020304" pitchFamily="18" charset="0"/>
                        </a:rPr>
                        <a:t>.</a:t>
                      </a:r>
                    </a:p>
                    <a:p>
                      <a:pPr algn="just">
                        <a:spcAft>
                          <a:spcPts val="1500"/>
                        </a:spcAft>
                        <a:tabLst>
                          <a:tab pos="248920" algn="l"/>
                        </a:tabLs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Mẹ</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yêu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thương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cs typeface="Times New Roman" panose="02020603050405020304" pitchFamily="18" charset="0"/>
                        </a:rPr>
                        <a:t> con.</a:t>
                      </a:r>
                    </a:p>
                    <a:p>
                      <a:pPr algn="just"/>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Mẹ</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dị</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mộc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chất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phác</a:t>
                      </a: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387444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xit" presetSubtype="32" fill="hold" grpId="1" nodeType="clickEffect">
                                  <p:stCondLst>
                                    <p:cond delay="0"/>
                                  </p:stCondLst>
                                  <p:childTnLst>
                                    <p:anim calcmode="lin" valueType="num">
                                      <p:cBhvr>
                                        <p:cTn id="18" dur="500"/>
                                        <p:tgtEl>
                                          <p:spTgt spid="5"/>
                                        </p:tgtEl>
                                        <p:attrNameLst>
                                          <p:attrName>ppt_w</p:attrName>
                                        </p:attrNameLst>
                                      </p:cBhvr>
                                      <p:tavLst>
                                        <p:tav tm="0">
                                          <p:val>
                                            <p:strVal val="ppt_w"/>
                                          </p:val>
                                        </p:tav>
                                        <p:tav tm="100000">
                                          <p:val>
                                            <p:fltVal val="0"/>
                                          </p:val>
                                        </p:tav>
                                      </p:tavLst>
                                    </p:anim>
                                    <p:anim calcmode="lin" valueType="num">
                                      <p:cBhvr>
                                        <p:cTn id="19" dur="500"/>
                                        <p:tgtEl>
                                          <p:spTgt spid="5"/>
                                        </p:tgtEl>
                                        <p:attrNameLst>
                                          <p:attrName>ppt_h</p:attrName>
                                        </p:attrNameLst>
                                      </p:cBhvr>
                                      <p:tavLst>
                                        <p:tav tm="0">
                                          <p:val>
                                            <p:strVal val="ppt_h"/>
                                          </p:val>
                                        </p:tav>
                                        <p:tav tm="100000">
                                          <p:val>
                                            <p:fltVal val="0"/>
                                          </p:val>
                                        </p:tav>
                                      </p:tavLst>
                                    </p:anim>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611560" y="260648"/>
            <a:ext cx="3672408" cy="432048"/>
          </a:xfrm>
          <a:prstGeom prst="flowChartTerminato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FFFF00"/>
                </a:solidFill>
                <a:latin typeface="Times New Roman" panose="02020603050405020304" pitchFamily="18" charset="0"/>
                <a:cs typeface="Times New Roman" panose="02020603050405020304" pitchFamily="18" charset="0"/>
              </a:rPr>
              <a:t>3. </a:t>
            </a:r>
            <a:r>
              <a:rPr lang="en-US" sz="2400" b="1" dirty="0" err="1">
                <a:solidFill>
                  <a:srgbClr val="FFFF00"/>
                </a:solidFill>
                <a:latin typeface="Times New Roman" panose="02020603050405020304" pitchFamily="18" charset="0"/>
                <a:cs typeface="Times New Roman" panose="02020603050405020304" pitchFamily="18" charset="0"/>
              </a:rPr>
              <a:t>Hình</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ảnh</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người</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lính</a:t>
            </a:r>
            <a:endParaRPr lang="en-US" sz="2400" dirty="0">
              <a:solidFill>
                <a:srgbClr val="FFFF00"/>
              </a:solidFill>
              <a:latin typeface="Times New Roman" panose="02020603050405020304" pitchFamily="18" charset="0"/>
              <a:cs typeface="Times New Roman" panose="02020603050405020304" pitchFamily="18" charset="0"/>
            </a:endParaRPr>
          </a:p>
        </p:txBody>
      </p:sp>
      <p:sp>
        <p:nvSpPr>
          <p:cNvPr id="5" name="Oval Callout 4"/>
          <p:cNvSpPr/>
          <p:nvPr/>
        </p:nvSpPr>
        <p:spPr>
          <a:xfrm>
            <a:off x="179512" y="908720"/>
            <a:ext cx="3456384" cy="2088232"/>
          </a:xfrm>
          <a:prstGeom prst="wedgeEllipse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err="1">
                <a:solidFill>
                  <a:srgbClr val="C00000"/>
                </a:solidFill>
                <a:latin typeface="Times New Roman" panose="02020603050405020304" pitchFamily="18" charset="0"/>
                <a:cs typeface="Times New Roman" panose="02020603050405020304" pitchFamily="18" charset="0"/>
              </a:rPr>
              <a:t>Khổ</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thơ</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nào</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thể</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hiện</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tình</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cảm</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cảm</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xúc</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của</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người</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lính</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với</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mẹ</a:t>
            </a:r>
            <a:r>
              <a:rPr lang="en-US" sz="2400" i="1" dirty="0">
                <a:solidFill>
                  <a:srgbClr val="C00000"/>
                </a:solidFill>
                <a:latin typeface="Times New Roman" panose="02020603050405020304" pitchFamily="18" charset="0"/>
                <a:cs typeface="Times New Roman" panose="02020603050405020304" pitchFamily="18" charset="0"/>
              </a:rPr>
              <a:t>?</a:t>
            </a:r>
            <a:endParaRPr lang="en-US" sz="2400" dirty="0">
              <a:solidFill>
                <a:srgbClr val="C00000"/>
              </a:solidFill>
              <a:latin typeface="Times New Roman" panose="02020603050405020304" pitchFamily="18" charset="0"/>
              <a:cs typeface="Times New Roman" panose="02020603050405020304" pitchFamily="18" charset="0"/>
            </a:endParaRPr>
          </a:p>
        </p:txBody>
      </p:sp>
      <p:sp>
        <p:nvSpPr>
          <p:cNvPr id="6" name="Oval Callout 5"/>
          <p:cNvSpPr/>
          <p:nvPr/>
        </p:nvSpPr>
        <p:spPr>
          <a:xfrm>
            <a:off x="4283968" y="260648"/>
            <a:ext cx="4608512" cy="2304256"/>
          </a:xfrm>
          <a:prstGeom prst="wedgeEllipse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err="1">
                <a:solidFill>
                  <a:srgbClr val="C00000"/>
                </a:solidFill>
                <a:latin typeface="Times New Roman" panose="02020603050405020304" pitchFamily="18" charset="0"/>
                <a:cs typeface="Times New Roman" panose="02020603050405020304" pitchFamily="18" charset="0"/>
              </a:rPr>
              <a:t>Vì</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sao</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những</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tình</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cảm</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cảm</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xúc</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ấy</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lại</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cùng</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trào</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dâng</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trong</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tâm</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hồn</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người</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lính</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khi</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gặp</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lá</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cơm</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nếp</a:t>
            </a:r>
            <a:r>
              <a:rPr lang="en-US" sz="2400" i="1" dirty="0">
                <a:solidFill>
                  <a:srgbClr val="C00000"/>
                </a:solidFill>
                <a:latin typeface="Times New Roman" panose="02020603050405020304" pitchFamily="18" charset="0"/>
                <a:cs typeface="Times New Roman" panose="02020603050405020304" pitchFamily="18" charset="0"/>
              </a:rPr>
              <a:t>”?</a:t>
            </a:r>
            <a:endParaRPr lang="en-US" sz="2400" dirty="0">
              <a:solidFill>
                <a:srgbClr val="C00000"/>
              </a:solidFill>
              <a:latin typeface="Times New Roman" panose="02020603050405020304" pitchFamily="18" charset="0"/>
              <a:cs typeface="Times New Roman" panose="02020603050405020304" pitchFamily="18" charset="0"/>
            </a:endParaRPr>
          </a:p>
        </p:txBody>
      </p:sp>
      <p:sp>
        <p:nvSpPr>
          <p:cNvPr id="7" name="Flowchart: Predefined Process 6"/>
          <p:cNvSpPr/>
          <p:nvPr/>
        </p:nvSpPr>
        <p:spPr>
          <a:xfrm>
            <a:off x="467544" y="3284984"/>
            <a:ext cx="8208912" cy="3240360"/>
          </a:xfrm>
          <a:prstGeom prst="flowChartPredefined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err="1">
                <a:solidFill>
                  <a:srgbClr val="7030A0"/>
                </a:solidFill>
                <a:latin typeface="Times New Roman" panose="02020603050405020304" pitchFamily="18" charset="0"/>
                <a:cs typeface="Times New Roman" panose="02020603050405020304" pitchFamily="18" charset="0"/>
              </a:rPr>
              <a:t>Khổ</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ba</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Tình</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yêu</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thương</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gia</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đình</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hoà</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với</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tình</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yêu</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quê</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hương</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đất</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nước</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trào</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dâng</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trong</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lòng</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người</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lính</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vì</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anh</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đang</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trên</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đường</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hành</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quân</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xa</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quê</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hương</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gia</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đình</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hương</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vị</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lá</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cơm</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nếp</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khiến</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người</a:t>
            </a:r>
            <a:r>
              <a:rPr lang="en-US" sz="2400" dirty="0">
                <a:solidFill>
                  <a:srgbClr val="7030A0"/>
                </a:solidFill>
                <a:latin typeface="Times New Roman" panose="02020603050405020304" pitchFamily="18" charset="0"/>
                <a:cs typeface="Times New Roman" panose="02020603050405020304" pitchFamily="18" charset="0"/>
              </a:rPr>
              <a:t> con </a:t>
            </a:r>
            <a:r>
              <a:rPr lang="en-US" sz="2400" dirty="0" err="1">
                <a:solidFill>
                  <a:srgbClr val="7030A0"/>
                </a:solidFill>
                <a:latin typeface="Times New Roman" panose="02020603050405020304" pitchFamily="18" charset="0"/>
                <a:cs typeface="Times New Roman" panose="02020603050405020304" pitchFamily="18" charset="0"/>
              </a:rPr>
              <a:t>nhớ</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đến</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món</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cơm</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nếp</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mà</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người</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mẹ</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đã</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nấu</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Hương</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vị</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của</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món</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ăn</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dân</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dã</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bình</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dị</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đó</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được</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anh</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xem</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như</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là</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biểu</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tượng</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của</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quê</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hương</a:t>
            </a:r>
            <a:r>
              <a:rPr lang="en-US" sz="2400" dirty="0">
                <a:solidFill>
                  <a:srgbClr val="7030A0"/>
                </a:solidFill>
                <a:latin typeface="Times New Roman" panose="02020603050405020304" pitchFamily="18" charset="0"/>
                <a:cs typeface="Times New Roman" panose="02020603050405020304" pitchFamily="18" charset="0"/>
              </a:rPr>
              <a:t> - </a:t>
            </a:r>
            <a:r>
              <a:rPr lang="en-US" sz="2400" i="1" dirty="0" err="1">
                <a:solidFill>
                  <a:srgbClr val="7030A0"/>
                </a:solidFill>
                <a:latin typeface="Times New Roman" panose="02020603050405020304" pitchFamily="18" charset="0"/>
                <a:cs typeface="Times New Roman" panose="02020603050405020304" pitchFamily="18" charset="0"/>
              </a:rPr>
              <a:t>mùi</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vị</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quê</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hương</a:t>
            </a:r>
            <a:r>
              <a:rPr lang="en-US" sz="2400" i="1" dirty="0">
                <a:solidFill>
                  <a:srgbClr val="7030A0"/>
                </a:solidFill>
                <a:latin typeface="Times New Roman" panose="02020603050405020304" pitchFamily="18" charset="0"/>
                <a:cs typeface="Times New Roman" panose="02020603050405020304" pitchFamily="18" charset="0"/>
              </a:rPr>
              <a:t>..</a:t>
            </a:r>
            <a:endParaRPr lang="en-US" sz="24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6744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xit" presetSubtype="4" fill="hold" grpId="1" nodeType="clickEffect">
                                  <p:stCondLst>
                                    <p:cond delay="0"/>
                                  </p:stCondLst>
                                  <p:childTnLst>
                                    <p:animEffect transition="out" filter="wipe(down)">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xit" presetSubtype="0" fill="hold" grpId="1" nodeType="clickEffect">
                                  <p:stCondLst>
                                    <p:cond delay="0"/>
                                  </p:stCondLst>
                                  <p:childTnLst>
                                    <p:anim calcmode="lin" valueType="num">
                                      <p:cBhvr>
                                        <p:cTn id="30" dur="1000"/>
                                        <p:tgtEl>
                                          <p:spTgt spid="6"/>
                                        </p:tgtEl>
                                        <p:attrNameLst>
                                          <p:attrName>ppt_w</p:attrName>
                                        </p:attrNameLst>
                                      </p:cBhvr>
                                      <p:tavLst>
                                        <p:tav tm="0">
                                          <p:val>
                                            <p:strVal val="ppt_w"/>
                                          </p:val>
                                        </p:tav>
                                        <p:tav tm="100000">
                                          <p:val>
                                            <p:fltVal val="0"/>
                                          </p:val>
                                        </p:tav>
                                      </p:tavLst>
                                    </p:anim>
                                    <p:anim calcmode="lin" valueType="num">
                                      <p:cBhvr>
                                        <p:cTn id="31" dur="1000"/>
                                        <p:tgtEl>
                                          <p:spTgt spid="6"/>
                                        </p:tgtEl>
                                        <p:attrNameLst>
                                          <p:attrName>ppt_h</p:attrName>
                                        </p:attrNameLst>
                                      </p:cBhvr>
                                      <p:tavLst>
                                        <p:tav tm="0">
                                          <p:val>
                                            <p:strVal val="ppt_h"/>
                                          </p:val>
                                        </p:tav>
                                        <p:tav tm="100000">
                                          <p:val>
                                            <p:fltVal val="0"/>
                                          </p:val>
                                        </p:tav>
                                      </p:tavLst>
                                    </p:anim>
                                    <p:anim calcmode="lin" valueType="num">
                                      <p:cBhvr>
                                        <p:cTn id="32" dur="1000"/>
                                        <p:tgtEl>
                                          <p:spTgt spid="6"/>
                                        </p:tgtEl>
                                        <p:attrNameLst>
                                          <p:attrName>style.rotation</p:attrName>
                                        </p:attrNameLst>
                                      </p:cBhvr>
                                      <p:tavLst>
                                        <p:tav tm="0">
                                          <p:val>
                                            <p:fltVal val="0"/>
                                          </p:val>
                                        </p:tav>
                                        <p:tav tm="100000">
                                          <p:val>
                                            <p:fltVal val="90"/>
                                          </p:val>
                                        </p:tav>
                                      </p:tavLst>
                                    </p:anim>
                                    <p:animEffect transition="out" filter="fade">
                                      <p:cBhvr>
                                        <p:cTn id="33" dur="1000"/>
                                        <p:tgtEl>
                                          <p:spTgt spid="6"/>
                                        </p:tgtEl>
                                      </p:cBhvr>
                                    </p:animEffect>
                                    <p:set>
                                      <p:cBhvr>
                                        <p:cTn id="34" dur="1" fill="hold">
                                          <p:stCondLst>
                                            <p:cond delay="999"/>
                                          </p:stCondLst>
                                        </p:cTn>
                                        <p:tgtEl>
                                          <p:spTgt spid="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80">
                                          <p:stCondLst>
                                            <p:cond delay="0"/>
                                          </p:stCondLst>
                                        </p:cTn>
                                        <p:tgtEl>
                                          <p:spTgt spid="7"/>
                                        </p:tgtEl>
                                      </p:cBhvr>
                                    </p:animEffect>
                                    <p:anim calcmode="lin" valueType="num">
                                      <p:cBhvr>
                                        <p:cTn id="4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5" dur="26">
                                          <p:stCondLst>
                                            <p:cond delay="650"/>
                                          </p:stCondLst>
                                        </p:cTn>
                                        <p:tgtEl>
                                          <p:spTgt spid="7"/>
                                        </p:tgtEl>
                                      </p:cBhvr>
                                      <p:to x="100000" y="60000"/>
                                    </p:animScale>
                                    <p:animScale>
                                      <p:cBhvr>
                                        <p:cTn id="46" dur="166" decel="50000">
                                          <p:stCondLst>
                                            <p:cond delay="676"/>
                                          </p:stCondLst>
                                        </p:cTn>
                                        <p:tgtEl>
                                          <p:spTgt spid="7"/>
                                        </p:tgtEl>
                                      </p:cBhvr>
                                      <p:to x="100000" y="100000"/>
                                    </p:animScale>
                                    <p:animScale>
                                      <p:cBhvr>
                                        <p:cTn id="47" dur="26">
                                          <p:stCondLst>
                                            <p:cond delay="1312"/>
                                          </p:stCondLst>
                                        </p:cTn>
                                        <p:tgtEl>
                                          <p:spTgt spid="7"/>
                                        </p:tgtEl>
                                      </p:cBhvr>
                                      <p:to x="100000" y="80000"/>
                                    </p:animScale>
                                    <p:animScale>
                                      <p:cBhvr>
                                        <p:cTn id="48" dur="166" decel="50000">
                                          <p:stCondLst>
                                            <p:cond delay="1338"/>
                                          </p:stCondLst>
                                        </p:cTn>
                                        <p:tgtEl>
                                          <p:spTgt spid="7"/>
                                        </p:tgtEl>
                                      </p:cBhvr>
                                      <p:to x="100000" y="100000"/>
                                    </p:animScale>
                                    <p:animScale>
                                      <p:cBhvr>
                                        <p:cTn id="49" dur="26">
                                          <p:stCondLst>
                                            <p:cond delay="1642"/>
                                          </p:stCondLst>
                                        </p:cTn>
                                        <p:tgtEl>
                                          <p:spTgt spid="7"/>
                                        </p:tgtEl>
                                      </p:cBhvr>
                                      <p:to x="100000" y="90000"/>
                                    </p:animScale>
                                    <p:animScale>
                                      <p:cBhvr>
                                        <p:cTn id="50" dur="166" decel="50000">
                                          <p:stCondLst>
                                            <p:cond delay="1668"/>
                                          </p:stCondLst>
                                        </p:cTn>
                                        <p:tgtEl>
                                          <p:spTgt spid="7"/>
                                        </p:tgtEl>
                                      </p:cBhvr>
                                      <p:to x="100000" y="100000"/>
                                    </p:animScale>
                                    <p:animScale>
                                      <p:cBhvr>
                                        <p:cTn id="51" dur="26">
                                          <p:stCondLst>
                                            <p:cond delay="1808"/>
                                          </p:stCondLst>
                                        </p:cTn>
                                        <p:tgtEl>
                                          <p:spTgt spid="7"/>
                                        </p:tgtEl>
                                      </p:cBhvr>
                                      <p:to x="100000" y="95000"/>
                                    </p:animScale>
                                    <p:animScale>
                                      <p:cBhvr>
                                        <p:cTn id="52"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6" grpId="0" animBg="1"/>
      <p:bldP spid="6" grpId="1"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Callout 3"/>
          <p:cNvSpPr/>
          <p:nvPr/>
        </p:nvSpPr>
        <p:spPr>
          <a:xfrm>
            <a:off x="23490" y="258899"/>
            <a:ext cx="2376264" cy="1368152"/>
          </a:xfrm>
          <a:prstGeom prst="rightArrow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7030A0"/>
                </a:solidFill>
                <a:latin typeface="Times New Roman" panose="02020603050405020304" pitchFamily="18" charset="0"/>
                <a:cs typeface="Times New Roman" panose="02020603050405020304" pitchFamily="18" charset="0"/>
              </a:rPr>
              <a:t>Thảo</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luận</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nhóm</a:t>
            </a:r>
            <a:r>
              <a:rPr lang="en-US" sz="2400" dirty="0">
                <a:solidFill>
                  <a:srgbClr val="7030A0"/>
                </a:solidFill>
                <a:latin typeface="Times New Roman" panose="02020603050405020304" pitchFamily="18" charset="0"/>
                <a:cs typeface="Times New Roman" panose="02020603050405020304" pitchFamily="18" charset="0"/>
              </a:rPr>
              <a:t> </a:t>
            </a:r>
          </a:p>
        </p:txBody>
      </p:sp>
      <p:sp>
        <p:nvSpPr>
          <p:cNvPr id="5" name="Pentagon 4"/>
          <p:cNvSpPr/>
          <p:nvPr/>
        </p:nvSpPr>
        <p:spPr>
          <a:xfrm>
            <a:off x="2555776" y="35991"/>
            <a:ext cx="2664296" cy="1813968"/>
          </a:xfrm>
          <a:prstGeom prst="homePlat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B050"/>
                </a:solidFill>
                <a:latin typeface="Times New Roman" panose="02020603050405020304" pitchFamily="18" charset="0"/>
                <a:cs typeface="Times New Roman" panose="02020603050405020304" pitchFamily="18" charset="0"/>
              </a:rPr>
              <a:t>V</a:t>
            </a:r>
            <a:r>
              <a:rPr lang="vi-VN" sz="2400" dirty="0">
                <a:solidFill>
                  <a:srgbClr val="00B050"/>
                </a:solidFill>
                <a:latin typeface="Times New Roman" panose="02020603050405020304" pitchFamily="18" charset="0"/>
                <a:cs typeface="Times New Roman" panose="02020603050405020304" pitchFamily="18" charset="0"/>
              </a:rPr>
              <a:t>ẽ sơ đồ. Mỗi HS ghi cảm nhận của mình vào một góc sơ đồ</a:t>
            </a:r>
            <a:endParaRPr lang="en-US" sz="2400" dirty="0">
              <a:solidFill>
                <a:srgbClr val="00B05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096" y="18851"/>
            <a:ext cx="3707904" cy="2978102"/>
          </a:xfrm>
          <a:prstGeom prst="rect">
            <a:avLst/>
          </a:prstGeom>
        </p:spPr>
      </p:pic>
      <p:sp>
        <p:nvSpPr>
          <p:cNvPr id="7" name="Oval Callout 6"/>
          <p:cNvSpPr/>
          <p:nvPr/>
        </p:nvSpPr>
        <p:spPr>
          <a:xfrm>
            <a:off x="0" y="1849959"/>
            <a:ext cx="3168352" cy="2016224"/>
          </a:xfrm>
          <a:prstGeom prst="wedgeEllipse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err="1">
                <a:solidFill>
                  <a:srgbClr val="FF0000"/>
                </a:solidFill>
                <a:latin typeface="Times New Roman" panose="02020603050405020304" pitchFamily="18" charset="0"/>
                <a:cs typeface="Times New Roman" panose="02020603050405020304" pitchFamily="18" charset="0"/>
              </a:rPr>
              <a:t>Em</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cảm</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nhận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như</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thế</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nào</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về</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người</a:t>
            </a:r>
            <a:r>
              <a:rPr lang="en-US" sz="2400" i="1" dirty="0">
                <a:solidFill>
                  <a:srgbClr val="FF0000"/>
                </a:solidFill>
                <a:latin typeface="Times New Roman" panose="02020603050405020304" pitchFamily="18" charset="0"/>
                <a:cs typeface="Times New Roman" panose="02020603050405020304" pitchFamily="18" charset="0"/>
              </a:rPr>
              <a:t> con </a:t>
            </a:r>
            <a:r>
              <a:rPr lang="en-US" sz="2400" i="1" dirty="0" err="1">
                <a:solidFill>
                  <a:srgbClr val="FF0000"/>
                </a:solidFill>
                <a:latin typeface="Times New Roman" panose="02020603050405020304" pitchFamily="18" charset="0"/>
                <a:cs typeface="Times New Roman" panose="02020603050405020304" pitchFamily="18" charset="0"/>
              </a:rPr>
              <a:t>trong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bài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thơ</a:t>
            </a:r>
            <a:r>
              <a:rPr lang="en-US" sz="2400" i="1" dirty="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8" name="Oval Callout 7"/>
          <p:cNvSpPr/>
          <p:nvPr/>
        </p:nvSpPr>
        <p:spPr>
          <a:xfrm>
            <a:off x="4211960" y="2636912"/>
            <a:ext cx="4824536" cy="3456384"/>
          </a:xfrm>
          <a:prstGeom prst="wedgeEllipse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i="1" dirty="0">
                <a:solidFill>
                  <a:srgbClr val="0070C0"/>
                </a:solidFill>
                <a:latin typeface="Times New Roman" panose="02020603050405020304" pitchFamily="18" charset="0"/>
                <a:cs typeface="Times New Roman" panose="02020603050405020304" pitchFamily="18" charset="0"/>
              </a:rPr>
              <a:t>Thấy mùi xôi trên đường hành quân, người lính thương nỗi vất vả tảo tần của mẹ, nôn nao nỗi nhớ quê hương đất nước. Chính điều đó đã giúp ta biết </a:t>
            </a:r>
            <a:r>
              <a:rPr lang="en-US" sz="2400" i="1" dirty="0" err="1">
                <a:solidFill>
                  <a:srgbClr val="0070C0"/>
                </a:solidFill>
                <a:latin typeface="Times New Roman" panose="02020603050405020304" pitchFamily="18" charset="0"/>
                <a:cs typeface="Times New Roman" panose="02020603050405020304" pitchFamily="18" charset="0"/>
              </a:rPr>
              <a:t>thêm</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điều</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gì</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về</a:t>
            </a:r>
            <a:r>
              <a:rPr lang="en-US" sz="2400" i="1" dirty="0">
                <a:solidFill>
                  <a:srgbClr val="0070C0"/>
                </a:solidFill>
                <a:latin typeface="Times New Roman" panose="02020603050405020304" pitchFamily="18" charset="0"/>
                <a:cs typeface="Times New Roman" panose="02020603050405020304" pitchFamily="18" charset="0"/>
              </a:rPr>
              <a:t> </a:t>
            </a:r>
            <a:r>
              <a:rPr lang="vi-VN" sz="2400" i="1" dirty="0">
                <a:solidFill>
                  <a:srgbClr val="0070C0"/>
                </a:solidFill>
                <a:latin typeface="Times New Roman" panose="02020603050405020304" pitchFamily="18" charset="0"/>
                <a:cs typeface="Times New Roman" panose="02020603050405020304" pitchFamily="18" charset="0"/>
              </a:rPr>
              <a:t>người lính?.</a:t>
            </a:r>
            <a:r>
              <a:rPr lang="en-US" sz="2400" dirty="0">
                <a:solidFill>
                  <a:srgbClr val="0070C0"/>
                </a:solidFill>
                <a:latin typeface="Times New Roman" panose="02020603050405020304" pitchFamily="18" charset="0"/>
                <a:cs typeface="Times New Roman" panose="02020603050405020304" pitchFamily="18" charset="0"/>
              </a:rPr>
              <a:t>)</a:t>
            </a:r>
          </a:p>
        </p:txBody>
      </p:sp>
      <p:sp>
        <p:nvSpPr>
          <p:cNvPr id="9" name="Oval Callout 8"/>
          <p:cNvSpPr/>
          <p:nvPr/>
        </p:nvSpPr>
        <p:spPr>
          <a:xfrm>
            <a:off x="1211622" y="2256855"/>
            <a:ext cx="4782269" cy="2736304"/>
          </a:xfrm>
          <a:prstGeom prst="wedgeEllipse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i="1" dirty="0">
                <a:solidFill>
                  <a:srgbClr val="00B050"/>
                </a:solidFill>
                <a:latin typeface="Times New Roman" panose="02020603050405020304" pitchFamily="18" charset="0"/>
                <a:cs typeface="Times New Roman" panose="02020603050405020304" pitchFamily="18" charset="0"/>
              </a:rPr>
              <a:t>Điều gì khiến người con tự nguyện lên đường</a:t>
            </a:r>
            <a:r>
              <a:rPr lang="en-US" sz="2400" i="1" dirty="0">
                <a:solidFill>
                  <a:srgbClr val="00B050"/>
                </a:solidFill>
                <a:latin typeface="Times New Roman" panose="02020603050405020304" pitchFamily="18" charset="0"/>
                <a:cs typeface="Times New Roman" panose="02020603050405020304" pitchFamily="18" charset="0"/>
              </a:rPr>
              <a:t>,</a:t>
            </a:r>
            <a:r>
              <a:rPr lang="vi-VN" sz="2400" i="1" dirty="0">
                <a:solidFill>
                  <a:srgbClr val="00B050"/>
                </a:solidFill>
                <a:latin typeface="Times New Roman" panose="02020603050405020304" pitchFamily="18" charset="0"/>
                <a:cs typeface="Times New Roman" panose="02020603050405020304" pitchFamily="18" charset="0"/>
              </a:rPr>
              <a:t> xa nhà đi chiến đấu để bảo vệ Tổ quốc? </a:t>
            </a:r>
            <a:r>
              <a:rPr lang="vi-VN" sz="2400" dirty="0">
                <a:solidFill>
                  <a:srgbClr val="00B050"/>
                </a:solidFill>
                <a:latin typeface="Times New Roman" panose="02020603050405020304" pitchFamily="18" charset="0"/>
                <a:cs typeface="Times New Roman" panose="02020603050405020304" pitchFamily="18" charset="0"/>
              </a:rPr>
              <a:t>(Qua đó ta thấy người lính hiện lên với phẩm chất gì?)</a:t>
            </a:r>
            <a:endParaRPr lang="en-US" sz="2400"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62308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grpId="1" nodeType="clickEffect">
                                  <p:stCondLst>
                                    <p:cond delay="0"/>
                                  </p:stCondLst>
                                  <p:childTnLst>
                                    <p:anim calcmode="lin" valueType="num">
                                      <p:cBhvr>
                                        <p:cTn id="27" dur="500"/>
                                        <p:tgtEl>
                                          <p:spTgt spid="7"/>
                                        </p:tgtEl>
                                        <p:attrNameLst>
                                          <p:attrName>ppt_w</p:attrName>
                                        </p:attrNameLst>
                                      </p:cBhvr>
                                      <p:tavLst>
                                        <p:tav tm="0">
                                          <p:val>
                                            <p:strVal val="ppt_w"/>
                                          </p:val>
                                        </p:tav>
                                        <p:tav tm="100000">
                                          <p:val>
                                            <p:fltVal val="0"/>
                                          </p:val>
                                        </p:tav>
                                      </p:tavLst>
                                    </p:anim>
                                    <p:anim calcmode="lin" valueType="num">
                                      <p:cBhvr>
                                        <p:cTn id="28" dur="500"/>
                                        <p:tgtEl>
                                          <p:spTgt spid="7"/>
                                        </p:tgtEl>
                                        <p:attrNameLst>
                                          <p:attrName>ppt_h</p:attrName>
                                        </p:attrNameLst>
                                      </p:cBhvr>
                                      <p:tavLst>
                                        <p:tav tm="0">
                                          <p:val>
                                            <p:strVal val="ppt_h"/>
                                          </p:val>
                                        </p:tav>
                                        <p:tav tm="100000">
                                          <p:val>
                                            <p:fltVal val="0"/>
                                          </p:val>
                                        </p:tav>
                                      </p:tavLst>
                                    </p:anim>
                                    <p:animEffect transition="out" filter="fade">
                                      <p:cBhvr>
                                        <p:cTn id="29" dur="500"/>
                                        <p:tgtEl>
                                          <p:spTgt spid="7"/>
                                        </p:tgtEl>
                                      </p:cBhvr>
                                    </p:animEffect>
                                    <p:set>
                                      <p:cBhvr>
                                        <p:cTn id="30" dur="1" fill="hold">
                                          <p:stCondLst>
                                            <p:cond delay="499"/>
                                          </p:stCondLst>
                                        </p:cTn>
                                        <p:tgtEl>
                                          <p:spTgt spid="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1" presetClass="exit" presetSubtype="0" fill="hold" grpId="1" nodeType="clickEffect">
                                  <p:stCondLst>
                                    <p:cond delay="0"/>
                                  </p:stCondLst>
                                  <p:childTnLst>
                                    <p:anim calcmode="lin" valueType="num">
                                      <p:cBhvr>
                                        <p:cTn id="40" dur="1000"/>
                                        <p:tgtEl>
                                          <p:spTgt spid="9"/>
                                        </p:tgtEl>
                                        <p:attrNameLst>
                                          <p:attrName>ppt_w</p:attrName>
                                        </p:attrNameLst>
                                      </p:cBhvr>
                                      <p:tavLst>
                                        <p:tav tm="0">
                                          <p:val>
                                            <p:strVal val="ppt_w"/>
                                          </p:val>
                                        </p:tav>
                                        <p:tav tm="100000">
                                          <p:val>
                                            <p:fltVal val="0"/>
                                          </p:val>
                                        </p:tav>
                                      </p:tavLst>
                                    </p:anim>
                                    <p:anim calcmode="lin" valueType="num">
                                      <p:cBhvr>
                                        <p:cTn id="41" dur="1000"/>
                                        <p:tgtEl>
                                          <p:spTgt spid="9"/>
                                        </p:tgtEl>
                                        <p:attrNameLst>
                                          <p:attrName>ppt_h</p:attrName>
                                        </p:attrNameLst>
                                      </p:cBhvr>
                                      <p:tavLst>
                                        <p:tav tm="0">
                                          <p:val>
                                            <p:strVal val="ppt_h"/>
                                          </p:val>
                                        </p:tav>
                                        <p:tav tm="100000">
                                          <p:val>
                                            <p:fltVal val="0"/>
                                          </p:val>
                                        </p:tav>
                                      </p:tavLst>
                                    </p:anim>
                                    <p:anim calcmode="lin" valueType="num">
                                      <p:cBhvr>
                                        <p:cTn id="42" dur="1000"/>
                                        <p:tgtEl>
                                          <p:spTgt spid="9"/>
                                        </p:tgtEl>
                                        <p:attrNameLst>
                                          <p:attrName>style.rotation</p:attrName>
                                        </p:attrNameLst>
                                      </p:cBhvr>
                                      <p:tavLst>
                                        <p:tav tm="0">
                                          <p:val>
                                            <p:fltVal val="0"/>
                                          </p:val>
                                        </p:tav>
                                        <p:tav tm="100000">
                                          <p:val>
                                            <p:fltVal val="90"/>
                                          </p:val>
                                        </p:tav>
                                      </p:tavLst>
                                    </p:anim>
                                    <p:animEffect transition="out" filter="fade">
                                      <p:cBhvr>
                                        <p:cTn id="43" dur="1000"/>
                                        <p:tgtEl>
                                          <p:spTgt spid="9"/>
                                        </p:tgtEl>
                                      </p:cBhvr>
                                    </p:animEffect>
                                    <p:set>
                                      <p:cBhvr>
                                        <p:cTn id="44" dur="1" fill="hold">
                                          <p:stCondLst>
                                            <p:cond delay="999"/>
                                          </p:stCondLst>
                                        </p:cTn>
                                        <p:tgtEl>
                                          <p:spTgt spid="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down)">
                                      <p:cBhvr>
                                        <p:cTn id="49" dur="5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21" presetClass="exit" presetSubtype="1" fill="hold" grpId="1" nodeType="clickEffect">
                                  <p:stCondLst>
                                    <p:cond delay="0"/>
                                  </p:stCondLst>
                                  <p:childTnLst>
                                    <p:animEffect transition="out" filter="wheel(1)">
                                      <p:cBhvr>
                                        <p:cTn id="53" dur="2000"/>
                                        <p:tgtEl>
                                          <p:spTgt spid="8"/>
                                        </p:tgtEl>
                                      </p:cBhvr>
                                    </p:animEffect>
                                    <p:set>
                                      <p:cBhvr>
                                        <p:cTn id="54"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7" grpId="1" animBg="1"/>
      <p:bldP spid="8" grpId="0" animBg="1"/>
      <p:bldP spid="8" grpId="1" animBg="1"/>
      <p:bldP spid="9" grpId="0" animBg="1"/>
      <p:bldP spid="9"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593383" y="548680"/>
            <a:ext cx="5544616" cy="122413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FF0000"/>
                </a:solidFill>
                <a:latin typeface="Times New Roman" panose="02020603050405020304" pitchFamily="18" charset="0"/>
                <a:cs typeface="Times New Roman" panose="02020603050405020304" pitchFamily="18" charset="0"/>
              </a:rPr>
              <a:t>Vẻ</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đẹp</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người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lính</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5" name="Up-Down Arrow 4"/>
          <p:cNvSpPr/>
          <p:nvPr/>
        </p:nvSpPr>
        <p:spPr>
          <a:xfrm>
            <a:off x="4319972" y="1772816"/>
            <a:ext cx="45719" cy="43204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Right Arrow 5"/>
          <p:cNvSpPr/>
          <p:nvPr/>
        </p:nvSpPr>
        <p:spPr>
          <a:xfrm>
            <a:off x="2709507" y="2204864"/>
            <a:ext cx="3312368" cy="14401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Vertical Scroll 6"/>
          <p:cNvSpPr/>
          <p:nvPr/>
        </p:nvSpPr>
        <p:spPr>
          <a:xfrm>
            <a:off x="1259632" y="3011041"/>
            <a:ext cx="2736304" cy="2592288"/>
          </a:xfrm>
          <a:prstGeom prst="vertic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FF0000"/>
                </a:solidFill>
                <a:latin typeface="Times New Roman" panose="02020603050405020304" pitchFamily="18" charset="0"/>
                <a:cs typeface="Times New Roman" panose="02020603050405020304" pitchFamily="18" charset="0"/>
              </a:rPr>
              <a:t>Yêu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gia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đình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yêu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quê</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hương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đất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nước</a:t>
            </a:r>
            <a:r>
              <a:rPr lang="en-US" sz="2400" dirty="0">
                <a:solidFill>
                  <a:srgbClr val="FF0000"/>
                </a:solidFill>
                <a:latin typeface="Times New Roman" panose="02020603050405020304" pitchFamily="18" charset="0"/>
                <a:cs typeface="Times New Roman" panose="02020603050405020304" pitchFamily="18" charset="0"/>
              </a:rPr>
              <a:t>.</a:t>
            </a:r>
          </a:p>
        </p:txBody>
      </p:sp>
      <p:sp>
        <p:nvSpPr>
          <p:cNvPr id="8" name="Vertical Scroll 7"/>
          <p:cNvSpPr/>
          <p:nvPr/>
        </p:nvSpPr>
        <p:spPr>
          <a:xfrm>
            <a:off x="4572000" y="3005336"/>
            <a:ext cx="2736304" cy="2592288"/>
          </a:xfrm>
          <a:prstGeom prst="vertic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FF0000"/>
                </a:solidFill>
                <a:latin typeface="Times New Roman" panose="02020603050405020304" pitchFamily="18" charset="0"/>
                <a:cs typeface="Times New Roman" panose="02020603050405020304" pitchFamily="18" charset="0"/>
              </a:rPr>
              <a:t>Có</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tâm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hồn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nhạy</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cảm</a:t>
            </a:r>
            <a:r>
              <a:rPr lang="en-US" sz="2400" dirty="0">
                <a:solidFill>
                  <a:srgbClr val="FF0000"/>
                </a:solidFill>
                <a:latin typeface="Times New Roman" panose="02020603050405020304" pitchFamily="18" charset="0"/>
                <a:cs typeface="Times New Roman" panose="02020603050405020304" pitchFamily="18" charset="0"/>
              </a:rPr>
              <a:t>.</a:t>
            </a:r>
          </a:p>
        </p:txBody>
      </p:sp>
      <p:sp>
        <p:nvSpPr>
          <p:cNvPr id="9" name="Down Arrow 8"/>
          <p:cNvSpPr/>
          <p:nvPr/>
        </p:nvSpPr>
        <p:spPr>
          <a:xfrm>
            <a:off x="2709507" y="2276872"/>
            <a:ext cx="45719" cy="7284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5894433" y="2348880"/>
            <a:ext cx="45719" cy="6564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09152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1)">
                                      <p:cBhvr>
                                        <p:cTn id="15" dur="2000"/>
                                        <p:tgtEl>
                                          <p:spTgt spid="6"/>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heel(1)">
                                      <p:cBhvr>
                                        <p:cTn id="18" dur="2000"/>
                                        <p:tgtEl>
                                          <p:spTgt spid="7"/>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heel(1)">
                                      <p:cBhvr>
                                        <p:cTn id="21" dur="2000"/>
                                        <p:tgtEl>
                                          <p:spTgt spid="8"/>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heel(1)">
                                      <p:cBhvr>
                                        <p:cTn id="24" dur="2000"/>
                                        <p:tgtEl>
                                          <p:spTgt spid="9"/>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1)">
                                      <p:cBhvr>
                                        <p:cTn id="2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3004988" y="404664"/>
            <a:ext cx="3295203" cy="504403"/>
          </a:xfrm>
          <a:prstGeom prst="horizontalScrol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400" b="1" dirty="0">
                <a:solidFill>
                  <a:srgbClr val="FF0000"/>
                </a:solidFill>
                <a:latin typeface="Times New Roman" panose="02020603050405020304" pitchFamily="18" charset="0"/>
                <a:cs typeface="Times New Roman" panose="02020603050405020304" pitchFamily="18" charset="0"/>
              </a:rPr>
              <a:t>PHIẾU HỌC TẬP 08:</a:t>
            </a:r>
            <a:endParaRPr lang="en-US" sz="2400" dirty="0">
              <a:solidFill>
                <a:srgbClr val="FF0000"/>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677703608"/>
              </p:ext>
            </p:extLst>
          </p:nvPr>
        </p:nvGraphicFramePr>
        <p:xfrm>
          <a:off x="179509" y="1412776"/>
          <a:ext cx="8712970" cy="2768475"/>
        </p:xfrm>
        <a:graphic>
          <a:graphicData uri="http://schemas.openxmlformats.org/drawingml/2006/table">
            <a:tbl>
              <a:tblPr firstRow="1" bandRow="1">
                <a:tableStyleId>{5C22544A-7EE6-4342-B048-85BDC9FD1C3A}</a:tableStyleId>
              </a:tblPr>
              <a:tblGrid>
                <a:gridCol w="6120683">
                  <a:extLst>
                    <a:ext uri="{9D8B030D-6E8A-4147-A177-3AD203B41FA5}">
                      <a16:colId xmlns:a16="http://schemas.microsoft.com/office/drawing/2014/main" val="20000"/>
                    </a:ext>
                  </a:extLst>
                </a:gridCol>
                <a:gridCol w="2592287">
                  <a:extLst>
                    <a:ext uri="{9D8B030D-6E8A-4147-A177-3AD203B41FA5}">
                      <a16:colId xmlns:a16="http://schemas.microsoft.com/office/drawing/2014/main" val="20001"/>
                    </a:ext>
                  </a:extLst>
                </a:gridCol>
              </a:tblGrid>
              <a:tr h="465123">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dirty="0" err="1">
                          <a:solidFill>
                            <a:srgbClr val="FF0000"/>
                          </a:solidFill>
                          <a:effectLst/>
                          <a:latin typeface="Times New Roman" panose="02020603050405020304" pitchFamily="18" charset="0"/>
                          <a:ea typeface="+mn-ea"/>
                          <a:cs typeface="Times New Roman" panose="02020603050405020304" pitchFamily="18" charset="0"/>
                        </a:rPr>
                        <a:t>Xác</a:t>
                      </a:r>
                      <a:r>
                        <a:rPr lang="en-US" sz="24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FF0000"/>
                          </a:solidFill>
                          <a:effectLst/>
                          <a:latin typeface="Times New Roman" panose="02020603050405020304" pitchFamily="18" charset="0"/>
                          <a:ea typeface="+mn-ea"/>
                          <a:cs typeface="Times New Roman" panose="02020603050405020304" pitchFamily="18" charset="0"/>
                        </a:rPr>
                        <a:t>định</a:t>
                      </a:r>
                      <a:r>
                        <a:rPr lang="en-US" sz="24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FF0000"/>
                          </a:solidFill>
                          <a:effectLst/>
                          <a:latin typeface="Times New Roman" panose="02020603050405020304" pitchFamily="18" charset="0"/>
                          <a:ea typeface="+mn-ea"/>
                          <a:cs typeface="Times New Roman" panose="02020603050405020304" pitchFamily="18" charset="0"/>
                        </a:rPr>
                        <a:t>thể</a:t>
                      </a:r>
                      <a:r>
                        <a:rPr lang="en-US" sz="24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FF0000"/>
                          </a:solidFill>
                          <a:effectLst/>
                          <a:latin typeface="Times New Roman" panose="02020603050405020304" pitchFamily="18" charset="0"/>
                          <a:ea typeface="+mn-ea"/>
                          <a:cs typeface="Times New Roman" panose="02020603050405020304" pitchFamily="18" charset="0"/>
                        </a:rPr>
                        <a:t>thơ</a:t>
                      </a:r>
                      <a:r>
                        <a:rPr lang="en-US" sz="24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FF0000"/>
                          </a:solidFill>
                          <a:effectLst/>
                          <a:latin typeface="Times New Roman" panose="02020603050405020304" pitchFamily="18" charset="0"/>
                          <a:ea typeface="+mn-ea"/>
                          <a:cs typeface="Times New Roman" panose="02020603050405020304" pitchFamily="18" charset="0"/>
                        </a:rPr>
                        <a:t>của</a:t>
                      </a:r>
                      <a:r>
                        <a:rPr lang="en-US" sz="24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FF0000"/>
                          </a:solidFill>
                          <a:effectLst/>
                          <a:latin typeface="Times New Roman" panose="02020603050405020304" pitchFamily="18" charset="0"/>
                          <a:ea typeface="+mn-ea"/>
                          <a:cs typeface="Times New Roman" panose="02020603050405020304" pitchFamily="18" charset="0"/>
                        </a:rPr>
                        <a:t>từng</a:t>
                      </a:r>
                      <a:r>
                        <a:rPr lang="en-US" sz="24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FF0000"/>
                          </a:solidFill>
                          <a:effectLst/>
                          <a:latin typeface="Times New Roman" panose="02020603050405020304" pitchFamily="18" charset="0"/>
                          <a:ea typeface="+mn-ea"/>
                          <a:cs typeface="Times New Roman" panose="02020603050405020304" pitchFamily="18" charset="0"/>
                        </a:rPr>
                        <a:t>bài</a:t>
                      </a:r>
                      <a:r>
                        <a:rPr lang="en-US" sz="24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FF0000"/>
                          </a:solidFill>
                          <a:effectLst/>
                          <a:latin typeface="Times New Roman" panose="02020603050405020304" pitchFamily="18" charset="0"/>
                          <a:ea typeface="+mn-ea"/>
                          <a:cs typeface="Times New Roman" panose="02020603050405020304" pitchFamily="18" charset="0"/>
                        </a:rPr>
                        <a:t>thơ</a:t>
                      </a:r>
                      <a:r>
                        <a:rPr lang="en-US" sz="24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FF0000"/>
                          </a:solidFill>
                          <a:effectLst/>
                          <a:latin typeface="Times New Roman" panose="02020603050405020304" pitchFamily="18" charset="0"/>
                          <a:ea typeface="+mn-ea"/>
                          <a:cs typeface="Times New Roman" panose="02020603050405020304" pitchFamily="18" charset="0"/>
                        </a:rPr>
                        <a:t>sau</a:t>
                      </a:r>
                      <a:r>
                        <a:rPr lang="en-US" sz="2400" b="1" kern="1200" dirty="0">
                          <a:solidFill>
                            <a:srgbClr val="FF0000"/>
                          </a:solidFill>
                          <a:effectLst/>
                          <a:latin typeface="Times New Roman" panose="02020603050405020304" pitchFamily="18" charset="0"/>
                          <a:ea typeface="+mn-ea"/>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370840">
                <a:tc>
                  <a:txBody>
                    <a:bodyPr/>
                    <a:lstStyle/>
                    <a:p>
                      <a:pPr marL="88900" algn="ctr">
                        <a:lnSpc>
                          <a:spcPct val="119000"/>
                        </a:lnSpc>
                        <a:spcAft>
                          <a:spcPts val="0"/>
                        </a:spcAft>
                      </a:pPr>
                      <a:r>
                        <a:rPr lang="en-US" sz="2400" b="1" dirty="0" err="1">
                          <a:solidFill>
                            <a:srgbClr val="0070C0"/>
                          </a:solidFill>
                          <a:effectLst/>
                          <a:latin typeface="Times New Roman" panose="02020603050405020304" pitchFamily="18" charset="0"/>
                          <a:ea typeface="Times New Roman"/>
                          <a:cs typeface="Times New Roman" panose="02020603050405020304" pitchFamily="18" charset="0"/>
                        </a:rPr>
                        <a:t>Tên</a:t>
                      </a:r>
                      <a:r>
                        <a:rPr lang="en-US" sz="2400" b="1" dirty="0">
                          <a:solidFill>
                            <a:srgbClr val="0070C0"/>
                          </a:solidFill>
                          <a:effectLst/>
                          <a:latin typeface="Times New Roman" panose="02020603050405020304" pitchFamily="18" charset="0"/>
                          <a:ea typeface="Times New Roman"/>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a:cs typeface="Times New Roman" panose="02020603050405020304" pitchFamily="18" charset="0"/>
                        </a:rPr>
                        <a:t>bài</a:t>
                      </a:r>
                      <a:r>
                        <a:rPr lang="en-US" sz="2400" b="1" dirty="0">
                          <a:solidFill>
                            <a:srgbClr val="0070C0"/>
                          </a:solidFill>
                          <a:effectLst/>
                          <a:latin typeface="Times New Roman" panose="02020603050405020304" pitchFamily="18" charset="0"/>
                          <a:ea typeface="Times New Roman"/>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a:cs typeface="Times New Roman" panose="02020603050405020304" pitchFamily="18" charset="0"/>
                        </a:rPr>
                        <a:t>thơ</a:t>
                      </a:r>
                      <a:r>
                        <a:rPr lang="en-US" sz="2400" b="1" dirty="0">
                          <a:solidFill>
                            <a:srgbClr val="0070C0"/>
                          </a:solidFill>
                          <a:effectLst/>
                          <a:latin typeface="Times New Roman" panose="02020603050405020304" pitchFamily="18" charset="0"/>
                          <a:ea typeface="Times New Roman"/>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a:cs typeface="Times New Roman" panose="02020603050405020304" pitchFamily="18" charset="0"/>
                        </a:rPr>
                        <a:t>tác</a:t>
                      </a:r>
                      <a:r>
                        <a:rPr lang="en-US" sz="2400" b="1" dirty="0">
                          <a:solidFill>
                            <a:srgbClr val="0070C0"/>
                          </a:solidFill>
                          <a:effectLst/>
                          <a:latin typeface="Times New Roman" panose="02020603050405020304" pitchFamily="18" charset="0"/>
                          <a:ea typeface="Times New Roman"/>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a:cs typeface="Times New Roman" panose="02020603050405020304" pitchFamily="18" charset="0"/>
                        </a:rPr>
                        <a:t>giả</a:t>
                      </a:r>
                      <a:endParaRPr lang="en-US" sz="2400" dirty="0">
                        <a:solidFill>
                          <a:srgbClr val="0070C0"/>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101600" algn="ctr">
                        <a:lnSpc>
                          <a:spcPct val="119000"/>
                        </a:lnSpc>
                        <a:spcAft>
                          <a:spcPts val="0"/>
                        </a:spcAft>
                      </a:pPr>
                      <a:r>
                        <a:rPr lang="en-US" sz="2400" b="1" dirty="0" err="1">
                          <a:solidFill>
                            <a:srgbClr val="0070C0"/>
                          </a:solidFill>
                          <a:effectLst/>
                          <a:latin typeface="Times New Roman" panose="02020603050405020304" pitchFamily="18" charset="0"/>
                          <a:ea typeface="Times New Roman"/>
                          <a:cs typeface="Times New Roman" panose="02020603050405020304" pitchFamily="18" charset="0"/>
                        </a:rPr>
                        <a:t>Thể</a:t>
                      </a:r>
                      <a:r>
                        <a:rPr lang="en-US" sz="2400" b="1" dirty="0">
                          <a:solidFill>
                            <a:srgbClr val="0070C0"/>
                          </a:solidFill>
                          <a:effectLst/>
                          <a:latin typeface="Times New Roman" panose="02020603050405020304" pitchFamily="18" charset="0"/>
                          <a:ea typeface="Times New Roman"/>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a:cs typeface="Times New Roman" panose="02020603050405020304" pitchFamily="18" charset="0"/>
                        </a:rPr>
                        <a:t>thơ</a:t>
                      </a:r>
                      <a:endParaRPr lang="en-US" sz="2400" dirty="0">
                        <a:solidFill>
                          <a:srgbClr val="0070C0"/>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1"/>
                  </a:ext>
                </a:extLst>
              </a:tr>
              <a:tr h="370840">
                <a:tc>
                  <a:txBody>
                    <a:bodyPr/>
                    <a:lstStyle/>
                    <a:p>
                      <a:pPr>
                        <a:lnSpc>
                          <a:spcPct val="115000"/>
                        </a:lnSpc>
                        <a:spcAft>
                          <a:spcPts val="0"/>
                        </a:spcAft>
                        <a:tabLst>
                          <a:tab pos="152400" algn="l"/>
                        </a:tabLst>
                      </a:pPr>
                      <a:r>
                        <a:rPr lang="de-DE" sz="2400" i="1">
                          <a:solidFill>
                            <a:srgbClr val="0D0D0D"/>
                          </a:solidFill>
                          <a:effectLst/>
                          <a:latin typeface="Times New Roman" panose="02020603050405020304" pitchFamily="18" charset="0"/>
                          <a:ea typeface="Times New Roman"/>
                          <a:cs typeface="Times New Roman" panose="02020603050405020304" pitchFamily="18" charset="0"/>
                        </a:rPr>
                        <a:t>Chuyện cổ tích về loài người</a:t>
                      </a:r>
                      <a:r>
                        <a:rPr lang="de-DE" sz="2400">
                          <a:solidFill>
                            <a:srgbClr val="0D0D0D"/>
                          </a:solidFill>
                          <a:effectLst/>
                          <a:latin typeface="Times New Roman" panose="02020603050405020304" pitchFamily="18" charset="0"/>
                          <a:ea typeface="Times New Roman"/>
                          <a:cs typeface="Times New Roman" panose="02020603050405020304" pitchFamily="18" charset="0"/>
                        </a:rPr>
                        <a:t> (Xuân Quỳnh)</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15000"/>
                        </a:lnSpc>
                        <a:spcAft>
                          <a:spcPts val="0"/>
                        </a:spcAft>
                        <a:tabLst>
                          <a:tab pos="152400" algn="l"/>
                        </a:tabLst>
                      </a:pPr>
                      <a:r>
                        <a:rPr lang="de-DE" sz="2400">
                          <a:solidFill>
                            <a:srgbClr val="0D0D0D"/>
                          </a:solidFill>
                          <a:effectLst/>
                          <a:latin typeface="Times New Roman" panose="02020603050405020304" pitchFamily="18" charset="0"/>
                          <a:ea typeface="Times New Roman"/>
                          <a:cs typeface="Times New Roman" panose="02020603050405020304" pitchFamily="18" charset="0"/>
                        </a:rPr>
                        <a:t>......................</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2"/>
                  </a:ext>
                </a:extLst>
              </a:tr>
              <a:tr h="370840">
                <a:tc>
                  <a:txBody>
                    <a:bodyPr/>
                    <a:lstStyle/>
                    <a:p>
                      <a:pPr>
                        <a:lnSpc>
                          <a:spcPct val="115000"/>
                        </a:lnSpc>
                        <a:spcAft>
                          <a:spcPts val="0"/>
                        </a:spcAft>
                        <a:tabLst>
                          <a:tab pos="152400" algn="l"/>
                        </a:tabLst>
                      </a:pPr>
                      <a:r>
                        <a:rPr lang="de-DE" sz="2400" i="1">
                          <a:solidFill>
                            <a:srgbClr val="0D0D0D"/>
                          </a:solidFill>
                          <a:effectLst/>
                          <a:latin typeface="Times New Roman" panose="02020603050405020304" pitchFamily="18" charset="0"/>
                          <a:ea typeface="Times New Roman"/>
                          <a:cs typeface="Times New Roman" panose="02020603050405020304" pitchFamily="18" charset="0"/>
                        </a:rPr>
                        <a:t>Chuyện cổ nước mình</a:t>
                      </a:r>
                      <a:r>
                        <a:rPr lang="de-DE" sz="2400">
                          <a:solidFill>
                            <a:srgbClr val="0D0D0D"/>
                          </a:solidFill>
                          <a:effectLst/>
                          <a:latin typeface="Times New Roman" panose="02020603050405020304" pitchFamily="18" charset="0"/>
                          <a:ea typeface="Times New Roman"/>
                          <a:cs typeface="Times New Roman" panose="02020603050405020304" pitchFamily="18" charset="0"/>
                        </a:rPr>
                        <a:t> (Lâm Thị Mỹ Dạ)</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15000"/>
                        </a:lnSpc>
                        <a:spcAft>
                          <a:spcPts val="0"/>
                        </a:spcAft>
                        <a:tabLst>
                          <a:tab pos="152400" algn="l"/>
                        </a:tabLst>
                      </a:pPr>
                      <a:r>
                        <a:rPr lang="de-DE" sz="2400">
                          <a:solidFill>
                            <a:srgbClr val="0D0D0D"/>
                          </a:solidFill>
                          <a:effectLst/>
                          <a:latin typeface="Times New Roman" panose="02020603050405020304" pitchFamily="18" charset="0"/>
                          <a:ea typeface="Times New Roman"/>
                          <a:cs typeface="Times New Roman" panose="02020603050405020304" pitchFamily="18" charset="0"/>
                        </a:rPr>
                        <a:t>.......................</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3"/>
                  </a:ext>
                </a:extLst>
              </a:tr>
              <a:tr h="370840">
                <a:tc>
                  <a:txBody>
                    <a:bodyPr/>
                    <a:lstStyle/>
                    <a:p>
                      <a:pPr>
                        <a:lnSpc>
                          <a:spcPct val="115000"/>
                        </a:lnSpc>
                        <a:spcAft>
                          <a:spcPts val="0"/>
                        </a:spcAft>
                        <a:tabLst>
                          <a:tab pos="152400" algn="l"/>
                        </a:tabLst>
                      </a:pPr>
                      <a:r>
                        <a:rPr lang="de-DE" sz="2400" i="1">
                          <a:solidFill>
                            <a:srgbClr val="0D0D0D"/>
                          </a:solidFill>
                          <a:effectLst/>
                          <a:latin typeface="Times New Roman" panose="02020603050405020304" pitchFamily="18" charset="0"/>
                          <a:ea typeface="Times New Roman"/>
                          <a:cs typeface="Times New Roman" panose="02020603050405020304" pitchFamily="18" charset="0"/>
                        </a:rPr>
                        <a:t>Bắt nạt</a:t>
                      </a:r>
                      <a:r>
                        <a:rPr lang="de-DE" sz="2400">
                          <a:solidFill>
                            <a:srgbClr val="0D0D0D"/>
                          </a:solidFill>
                          <a:effectLst/>
                          <a:latin typeface="Times New Roman" panose="02020603050405020304" pitchFamily="18" charset="0"/>
                          <a:ea typeface="Times New Roman"/>
                          <a:cs typeface="Times New Roman" panose="02020603050405020304" pitchFamily="18" charset="0"/>
                        </a:rPr>
                        <a:t> (Nguyễn Thế Hoàng Linh)</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15000"/>
                        </a:lnSpc>
                        <a:spcAft>
                          <a:spcPts val="0"/>
                        </a:spcAft>
                        <a:tabLst>
                          <a:tab pos="152400" algn="l"/>
                        </a:tabLst>
                      </a:pPr>
                      <a:r>
                        <a:rPr lang="de-DE" sz="2400">
                          <a:solidFill>
                            <a:srgbClr val="0D0D0D"/>
                          </a:solidFill>
                          <a:effectLst/>
                          <a:latin typeface="Times New Roman" panose="02020603050405020304" pitchFamily="18" charset="0"/>
                          <a:ea typeface="Times New Roman"/>
                          <a:cs typeface="Times New Roman" panose="02020603050405020304" pitchFamily="18" charset="0"/>
                        </a:rPr>
                        <a:t>......................</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4"/>
                  </a:ext>
                </a:extLst>
              </a:tr>
              <a:tr h="370840">
                <a:tc>
                  <a:txBody>
                    <a:bodyPr/>
                    <a:lstStyle/>
                    <a:p>
                      <a:pPr>
                        <a:lnSpc>
                          <a:spcPct val="115000"/>
                        </a:lnSpc>
                        <a:spcAft>
                          <a:spcPts val="0"/>
                        </a:spcAft>
                        <a:tabLst>
                          <a:tab pos="152400" algn="l"/>
                        </a:tabLst>
                      </a:pPr>
                      <a:r>
                        <a:rPr lang="de-DE" sz="2400" i="1" dirty="0">
                          <a:solidFill>
                            <a:srgbClr val="0D0D0D"/>
                          </a:solidFill>
                          <a:effectLst/>
                          <a:latin typeface="Times New Roman" panose="02020603050405020304" pitchFamily="18" charset="0"/>
                          <a:ea typeface="Times New Roman"/>
                          <a:cs typeface="Times New Roman" panose="02020603050405020304" pitchFamily="18" charset="0"/>
                        </a:rPr>
                        <a:t>Mây và sóng</a:t>
                      </a:r>
                      <a:r>
                        <a:rPr lang="de-DE" sz="2400" dirty="0">
                          <a:solidFill>
                            <a:srgbClr val="0D0D0D"/>
                          </a:solidFill>
                          <a:effectLst/>
                          <a:latin typeface="Times New Roman" panose="02020603050405020304" pitchFamily="18" charset="0"/>
                          <a:ea typeface="Times New Roman"/>
                          <a:cs typeface="Times New Roman" panose="02020603050405020304" pitchFamily="18" charset="0"/>
                        </a:rPr>
                        <a:t> (Ta-go)</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15000"/>
                        </a:lnSpc>
                        <a:spcAft>
                          <a:spcPts val="0"/>
                        </a:spcAft>
                        <a:tabLst>
                          <a:tab pos="152400" algn="l"/>
                        </a:tabLst>
                      </a:pPr>
                      <a:r>
                        <a:rPr lang="de-DE" sz="2400" dirty="0">
                          <a:solidFill>
                            <a:srgbClr val="0D0D0D"/>
                          </a:solidFill>
                          <a:effectLst/>
                          <a:latin typeface="Times New Roman" panose="02020603050405020304" pitchFamily="18" charset="0"/>
                          <a:ea typeface="Times New Roman"/>
                          <a:cs typeface="Times New Roman" panose="02020603050405020304" pitchFamily="18" charset="0"/>
                        </a:rPr>
                        <a:t>.......................</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88564438"/>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611560" y="548680"/>
            <a:ext cx="7920880" cy="3384376"/>
          </a:xfrm>
          <a:prstGeom prst="horizont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i="1" dirty="0">
                <a:solidFill>
                  <a:srgbClr val="FF0000"/>
                </a:solidFill>
                <a:latin typeface="Times New Roman" panose="02020603050405020304" pitchFamily="18" charset="0"/>
                <a:cs typeface="Times New Roman" panose="02020603050405020304" pitchFamily="18" charset="0"/>
              </a:rPr>
              <a:t>Tình yêu gia đình hoà </a:t>
            </a:r>
            <a:r>
              <a:rPr lang="en-US" sz="2400" i="1" dirty="0" err="1">
                <a:solidFill>
                  <a:srgbClr val="FF0000"/>
                </a:solidFill>
                <a:latin typeface="Times New Roman" panose="02020603050405020304" pitchFamily="18" charset="0"/>
                <a:cs typeface="Times New Roman" panose="02020603050405020304" pitchFamily="18" charset="0"/>
              </a:rPr>
              <a:t>quyện</a:t>
            </a:r>
            <a:r>
              <a:rPr lang="en-US" sz="2400" i="1" dirty="0">
                <a:solidFill>
                  <a:srgbClr val="FF0000"/>
                </a:solidFill>
                <a:latin typeface="Times New Roman" panose="02020603050405020304" pitchFamily="18" charset="0"/>
                <a:cs typeface="Times New Roman" panose="02020603050405020304" pitchFamily="18" charset="0"/>
              </a:rPr>
              <a:t> </a:t>
            </a:r>
            <a:r>
              <a:rPr lang="vi-VN" sz="2400" i="1" dirty="0">
                <a:solidFill>
                  <a:srgbClr val="FF0000"/>
                </a:solidFill>
                <a:latin typeface="Times New Roman" panose="02020603050405020304" pitchFamily="18" charset="0"/>
                <a:cs typeface="Times New Roman" panose="02020603050405020304" pitchFamily="18" charset="0"/>
              </a:rPr>
              <a:t>với tình yêu quê hương, đất nước. Trong trái tim người lính, hình ảnh quê hương, đất nước hiện lên chân thật, gần gũi, gắn với hình bóng lam lũ, tần tảo mà tha thiết yêu thương của mẹ. Khổ thơ đã chạm đến chiều sâu cảm xúc, thể hiện cái nhìn đầy thương cảm với đất nước mình.</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5345669"/>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179512" y="165820"/>
            <a:ext cx="2736304" cy="720080"/>
          </a:xfrm>
          <a:prstGeom prst="horizontalScrol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Times New Roman" panose="02020603050405020304" pitchFamily="18" charset="0"/>
                <a:cs typeface="Times New Roman" panose="02020603050405020304" pitchFamily="18" charset="0"/>
              </a:rPr>
              <a:t>III. </a:t>
            </a:r>
            <a:r>
              <a:rPr lang="en-US" sz="2400" dirty="0" err="1">
                <a:solidFill>
                  <a:srgbClr val="FF0000"/>
                </a:solidFill>
                <a:latin typeface="Times New Roman" panose="02020603050405020304" pitchFamily="18" charset="0"/>
                <a:cs typeface="Times New Roman" panose="02020603050405020304" pitchFamily="18" charset="0"/>
              </a:rPr>
              <a:t>TỔNG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KẾT</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5" name="Oval Callout 4"/>
          <p:cNvSpPr/>
          <p:nvPr/>
        </p:nvSpPr>
        <p:spPr>
          <a:xfrm>
            <a:off x="143866" y="1124744"/>
            <a:ext cx="3564037" cy="2016224"/>
          </a:xfrm>
          <a:prstGeom prst="wedgeEllipse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err="1">
                <a:solidFill>
                  <a:srgbClr val="FF0000"/>
                </a:solidFill>
                <a:latin typeface="Times New Roman" panose="02020603050405020304" pitchFamily="18" charset="0"/>
                <a:cs typeface="Times New Roman" panose="02020603050405020304" pitchFamily="18" charset="0"/>
              </a:rPr>
              <a:t>Tóm</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tắt</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những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đặc</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sắc</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về</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nghệ</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thuật</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và</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nội</a:t>
            </a:r>
            <a:r>
              <a:rPr lang="en-US" sz="2400" i="1" dirty="0">
                <a:solidFill>
                  <a:srgbClr val="FF0000"/>
                </a:solidFill>
                <a:latin typeface="Times New Roman" panose="02020603050405020304" pitchFamily="18" charset="0"/>
                <a:cs typeface="Times New Roman" panose="02020603050405020304" pitchFamily="18" charset="0"/>
              </a:rPr>
              <a:t> dung </a:t>
            </a:r>
            <a:r>
              <a:rPr lang="en-US" sz="2400" i="1" dirty="0" err="1">
                <a:solidFill>
                  <a:srgbClr val="FF0000"/>
                </a:solidFill>
                <a:latin typeface="Times New Roman" panose="02020603050405020304" pitchFamily="18" charset="0"/>
                <a:cs typeface="Times New Roman" panose="02020603050405020304" pitchFamily="18" charset="0"/>
              </a:rPr>
              <a:t>của</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bài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thơ</a:t>
            </a:r>
            <a:r>
              <a:rPr lang="en-US" sz="2400" i="1" dirty="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6" name="Oval Callout 5"/>
          <p:cNvSpPr/>
          <p:nvPr/>
        </p:nvSpPr>
        <p:spPr>
          <a:xfrm>
            <a:off x="4572000" y="184126"/>
            <a:ext cx="3168352" cy="2016224"/>
          </a:xfrm>
          <a:prstGeom prst="wedgeEllipse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err="1">
                <a:solidFill>
                  <a:srgbClr val="0070C0"/>
                </a:solidFill>
                <a:latin typeface="Times New Roman" panose="02020603050405020304" pitchFamily="18" charset="0"/>
                <a:cs typeface="Times New Roman" panose="02020603050405020304" pitchFamily="18" charset="0"/>
              </a:rPr>
              <a:t>Khái</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quát</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giá</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trị</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nội</a:t>
            </a:r>
            <a:r>
              <a:rPr lang="en-US" sz="2400" i="1" dirty="0">
                <a:solidFill>
                  <a:srgbClr val="0070C0"/>
                </a:solidFill>
                <a:latin typeface="Times New Roman" panose="02020603050405020304" pitchFamily="18" charset="0"/>
                <a:cs typeface="Times New Roman" panose="02020603050405020304" pitchFamily="18" charset="0"/>
              </a:rPr>
              <a:t> dung, ý </a:t>
            </a:r>
            <a:r>
              <a:rPr lang="en-US" sz="2400" i="1" dirty="0" err="1">
                <a:solidFill>
                  <a:srgbClr val="0070C0"/>
                </a:solidFill>
                <a:latin typeface="Times New Roman" panose="02020603050405020304" pitchFamily="18" charset="0"/>
                <a:cs typeface="Times New Roman" panose="02020603050405020304" pitchFamily="18" charset="0"/>
              </a:rPr>
              <a:t>nghĩa</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của</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bài</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thơ</a:t>
            </a:r>
            <a:r>
              <a:rPr lang="en-US" sz="2400" i="1" dirty="0">
                <a:solidFill>
                  <a:srgbClr val="0070C0"/>
                </a:solidFill>
                <a:latin typeface="Times New Roman" panose="02020603050405020304" pitchFamily="18" charset="0"/>
                <a:cs typeface="Times New Roman" panose="02020603050405020304" pitchFamily="18" charset="0"/>
              </a:rPr>
              <a:t>.</a:t>
            </a:r>
            <a:endParaRPr lang="en-US" sz="2400" dirty="0">
              <a:solidFill>
                <a:srgbClr val="0070C0"/>
              </a:solidFill>
              <a:latin typeface="Times New Roman" panose="02020603050405020304" pitchFamily="18" charset="0"/>
              <a:cs typeface="Times New Roman" panose="02020603050405020304" pitchFamily="18" charset="0"/>
            </a:endParaRPr>
          </a:p>
        </p:txBody>
      </p:sp>
      <p:sp>
        <p:nvSpPr>
          <p:cNvPr id="7" name="Oval Callout 6"/>
          <p:cNvSpPr/>
          <p:nvPr/>
        </p:nvSpPr>
        <p:spPr>
          <a:xfrm>
            <a:off x="3006080" y="2420888"/>
            <a:ext cx="4374232" cy="2016224"/>
          </a:xfrm>
          <a:prstGeom prst="wedgeEllipse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err="1">
                <a:solidFill>
                  <a:srgbClr val="7030A0"/>
                </a:solidFill>
                <a:latin typeface="Times New Roman" panose="02020603050405020304" pitchFamily="18" charset="0"/>
                <a:cs typeface="Times New Roman" panose="02020603050405020304" pitchFamily="18" charset="0"/>
              </a:rPr>
              <a:t>Để</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đọc</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hiểu</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một</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bài</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thơ</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năm</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chữ</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chúng</a:t>
            </a:r>
            <a:r>
              <a:rPr lang="en-US" sz="2400" i="1" dirty="0">
                <a:solidFill>
                  <a:srgbClr val="7030A0"/>
                </a:solidFill>
                <a:latin typeface="Times New Roman" panose="02020603050405020304" pitchFamily="18" charset="0"/>
                <a:cs typeface="Times New Roman" panose="02020603050405020304" pitchFamily="18" charset="0"/>
              </a:rPr>
              <a:t> ta </a:t>
            </a:r>
            <a:r>
              <a:rPr lang="en-US" sz="2400" i="1" dirty="0" err="1">
                <a:solidFill>
                  <a:srgbClr val="7030A0"/>
                </a:solidFill>
                <a:latin typeface="Times New Roman" panose="02020603050405020304" pitchFamily="18" charset="0"/>
                <a:cs typeface="Times New Roman" panose="02020603050405020304" pitchFamily="18" charset="0"/>
              </a:rPr>
              <a:t>cần</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lưu</a:t>
            </a:r>
            <a:r>
              <a:rPr lang="en-US" sz="2400" i="1" dirty="0">
                <a:solidFill>
                  <a:srgbClr val="7030A0"/>
                </a:solidFill>
                <a:latin typeface="Times New Roman" panose="02020603050405020304" pitchFamily="18" charset="0"/>
                <a:cs typeface="Times New Roman" panose="02020603050405020304" pitchFamily="18" charset="0"/>
              </a:rPr>
              <a:t> ý </a:t>
            </a:r>
            <a:r>
              <a:rPr lang="en-US" sz="2400" i="1" dirty="0" err="1">
                <a:solidFill>
                  <a:srgbClr val="7030A0"/>
                </a:solidFill>
                <a:latin typeface="Times New Roman" panose="02020603050405020304" pitchFamily="18" charset="0"/>
                <a:cs typeface="Times New Roman" panose="02020603050405020304" pitchFamily="18" charset="0"/>
              </a:rPr>
              <a:t>điều</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gì</a:t>
            </a:r>
            <a:r>
              <a:rPr lang="en-US" sz="2400" i="1" dirty="0">
                <a:solidFill>
                  <a:srgbClr val="7030A0"/>
                </a:solidFill>
                <a:latin typeface="Times New Roman" panose="02020603050405020304" pitchFamily="18" charset="0"/>
                <a:cs typeface="Times New Roman" panose="02020603050405020304" pitchFamily="18" charset="0"/>
              </a:rPr>
              <a:t>?</a:t>
            </a:r>
            <a:endParaRPr lang="en-US" sz="24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40949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grpId="1" nodeType="clickEffect">
                                  <p:stCondLst>
                                    <p:cond delay="0"/>
                                  </p:stCondLst>
                                  <p:childTnLst>
                                    <p:animEffect transition="out" filter="fade">
                                      <p:cBhvr>
                                        <p:cTn id="11" dur="1000"/>
                                        <p:tgtEl>
                                          <p:spTgt spid="5"/>
                                        </p:tgtEl>
                                      </p:cBhvr>
                                    </p:animEffect>
                                    <p:anim calcmode="lin" valueType="num">
                                      <p:cBhvr>
                                        <p:cTn id="12" dur="1000"/>
                                        <p:tgtEl>
                                          <p:spTgt spid="5"/>
                                        </p:tgtEl>
                                        <p:attrNameLst>
                                          <p:attrName>ppt_x</p:attrName>
                                        </p:attrNameLst>
                                      </p:cBhvr>
                                      <p:tavLst>
                                        <p:tav tm="0">
                                          <p:val>
                                            <p:strVal val="ppt_x"/>
                                          </p:val>
                                        </p:tav>
                                        <p:tav tm="100000">
                                          <p:val>
                                            <p:strVal val="ppt_x"/>
                                          </p:val>
                                        </p:tav>
                                      </p:tavLst>
                                    </p:anim>
                                    <p:anim calcmode="lin" valueType="num">
                                      <p:cBhvr>
                                        <p:cTn id="13" dur="1000"/>
                                        <p:tgtEl>
                                          <p:spTgt spid="5"/>
                                        </p:tgtEl>
                                        <p:attrNameLst>
                                          <p:attrName>ppt_y</p:attrName>
                                        </p:attrNameLst>
                                      </p:cBhvr>
                                      <p:tavLst>
                                        <p:tav tm="0">
                                          <p:val>
                                            <p:strVal val="ppt_y"/>
                                          </p:val>
                                        </p:tav>
                                        <p:tav tm="100000">
                                          <p:val>
                                            <p:strVal val="ppt_y+.1"/>
                                          </p:val>
                                        </p:tav>
                                      </p:tavLst>
                                    </p:anim>
                                    <p:set>
                                      <p:cBhvr>
                                        <p:cTn id="14" dur="1" fill="hold">
                                          <p:stCondLst>
                                            <p:cond delay="999"/>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xit" presetSubtype="0" fill="hold" grpId="1" nodeType="clickEffect">
                                  <p:stCondLst>
                                    <p:cond delay="0"/>
                                  </p:stCondLst>
                                  <p:childTnLst>
                                    <p:anim calcmode="lin" valueType="num">
                                      <p:cBhvr>
                                        <p:cTn id="23" dur="1000"/>
                                        <p:tgtEl>
                                          <p:spTgt spid="6"/>
                                        </p:tgtEl>
                                        <p:attrNameLst>
                                          <p:attrName>ppt_w</p:attrName>
                                        </p:attrNameLst>
                                      </p:cBhvr>
                                      <p:tavLst>
                                        <p:tav tm="0">
                                          <p:val>
                                            <p:strVal val="ppt_w"/>
                                          </p:val>
                                        </p:tav>
                                        <p:tav tm="100000">
                                          <p:val>
                                            <p:fltVal val="0"/>
                                          </p:val>
                                        </p:tav>
                                      </p:tavLst>
                                    </p:anim>
                                    <p:anim calcmode="lin" valueType="num">
                                      <p:cBhvr>
                                        <p:cTn id="24" dur="1000"/>
                                        <p:tgtEl>
                                          <p:spTgt spid="6"/>
                                        </p:tgtEl>
                                        <p:attrNameLst>
                                          <p:attrName>ppt_h</p:attrName>
                                        </p:attrNameLst>
                                      </p:cBhvr>
                                      <p:tavLst>
                                        <p:tav tm="0">
                                          <p:val>
                                            <p:strVal val="ppt_h"/>
                                          </p:val>
                                        </p:tav>
                                        <p:tav tm="100000">
                                          <p:val>
                                            <p:fltVal val="0"/>
                                          </p:val>
                                        </p:tav>
                                      </p:tavLst>
                                    </p:anim>
                                    <p:anim calcmode="lin" valueType="num">
                                      <p:cBhvr>
                                        <p:cTn id="25" dur="1000"/>
                                        <p:tgtEl>
                                          <p:spTgt spid="6"/>
                                        </p:tgtEl>
                                        <p:attrNameLst>
                                          <p:attrName>style.rotation</p:attrName>
                                        </p:attrNameLst>
                                      </p:cBhvr>
                                      <p:tavLst>
                                        <p:tav tm="0">
                                          <p:val>
                                            <p:fltVal val="0"/>
                                          </p:val>
                                        </p:tav>
                                        <p:tav tm="100000">
                                          <p:val>
                                            <p:fltVal val="90"/>
                                          </p:val>
                                        </p:tav>
                                      </p:tavLst>
                                    </p:anim>
                                    <p:animEffect transition="out" filter="fade">
                                      <p:cBhvr>
                                        <p:cTn id="26" dur="1000"/>
                                        <p:tgtEl>
                                          <p:spTgt spid="6"/>
                                        </p:tgtEl>
                                      </p:cBhvr>
                                    </p:animEffect>
                                    <p:set>
                                      <p:cBhvr>
                                        <p:cTn id="27" dur="1" fill="hold">
                                          <p:stCondLst>
                                            <p:cond delay="999"/>
                                          </p:stCondLst>
                                        </p:cTn>
                                        <p:tgtEl>
                                          <p:spTgt spid="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heel(1)">
                                      <p:cBhvr>
                                        <p:cTn id="32" dur="2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1" nodeType="clickEffect">
                                  <p:stCondLst>
                                    <p:cond delay="0"/>
                                  </p:stCondLst>
                                  <p:childTnLst>
                                    <p:anim calcmode="lin" valueType="num">
                                      <p:cBhvr additive="base">
                                        <p:cTn id="36" dur="500"/>
                                        <p:tgtEl>
                                          <p:spTgt spid="7"/>
                                        </p:tgtEl>
                                        <p:attrNameLst>
                                          <p:attrName>ppt_x</p:attrName>
                                        </p:attrNameLst>
                                      </p:cBhvr>
                                      <p:tavLst>
                                        <p:tav tm="0">
                                          <p:val>
                                            <p:strVal val="ppt_x"/>
                                          </p:val>
                                        </p:tav>
                                        <p:tav tm="100000">
                                          <p:val>
                                            <p:strVal val="ppt_x"/>
                                          </p:val>
                                        </p:tav>
                                      </p:tavLst>
                                    </p:anim>
                                    <p:anim calcmode="lin" valueType="num">
                                      <p:cBhvr additive="base">
                                        <p:cTn id="37" dur="500"/>
                                        <p:tgtEl>
                                          <p:spTgt spid="7"/>
                                        </p:tgtEl>
                                        <p:attrNameLst>
                                          <p:attrName>ppt_y</p:attrName>
                                        </p:attrNameLst>
                                      </p:cBhvr>
                                      <p:tavLst>
                                        <p:tav tm="0">
                                          <p:val>
                                            <p:strVal val="ppt_y"/>
                                          </p:val>
                                        </p:tav>
                                        <p:tav tm="100000">
                                          <p:val>
                                            <p:strVal val="1+ppt_h/2"/>
                                          </p:val>
                                        </p:tav>
                                      </p:tavLst>
                                    </p:anim>
                                    <p:set>
                                      <p:cBhvr>
                                        <p:cTn id="3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cal Scroll 3"/>
          <p:cNvSpPr/>
          <p:nvPr/>
        </p:nvSpPr>
        <p:spPr>
          <a:xfrm>
            <a:off x="1" y="188640"/>
            <a:ext cx="2483767" cy="6408712"/>
          </a:xfrm>
          <a:prstGeom prst="vertic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lumMod val="95000"/>
                    <a:lumOff val="5000"/>
                  </a:schemeClr>
                </a:solidFill>
                <a:latin typeface="Times New Roman" panose="02020603050405020304" pitchFamily="18" charset="0"/>
                <a:cs typeface="Times New Roman" panose="02020603050405020304" pitchFamily="18" charset="0"/>
              </a:rPr>
              <a:t>1. </a:t>
            </a:r>
            <a:r>
              <a:rPr lang="en-US" sz="2000" b="1" dirty="0" err="1">
                <a:solidFill>
                  <a:schemeClr val="tx1">
                    <a:lumMod val="95000"/>
                    <a:lumOff val="5000"/>
                  </a:schemeClr>
                </a:solidFill>
                <a:latin typeface="Times New Roman" panose="02020603050405020304" pitchFamily="18" charset="0"/>
                <a:cs typeface="Times New Roman" panose="02020603050405020304" pitchFamily="18" charset="0"/>
              </a:rPr>
              <a:t>Nghệ</a:t>
            </a:r>
            <a:r>
              <a:rPr lang="en-US" sz="2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b="1" dirty="0" err="1">
                <a:solidFill>
                  <a:schemeClr val="tx1">
                    <a:lumMod val="95000"/>
                    <a:lumOff val="5000"/>
                  </a:schemeClr>
                </a:solidFill>
                <a:latin typeface="Times New Roman" panose="02020603050405020304" pitchFamily="18" charset="0"/>
                <a:cs typeface="Times New Roman" panose="02020603050405020304" pitchFamily="18" charset="0"/>
              </a:rPr>
              <a:t>thuật</a:t>
            </a:r>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Sử</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dụng</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thể</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thơ</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năm</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chữ</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gần</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gũi</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với</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đồng</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dao</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a:t>
            </a:r>
          </a:p>
          <a:p>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Cách</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ngắt</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nhịp</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gieo</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vần</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linh</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hoạt</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a:t>
            </a:r>
          </a:p>
          <a:p>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Giọng</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điệu</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tâm</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tình</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trẻo</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tha</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thiết</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a:t>
            </a:r>
          </a:p>
          <a:p>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Hình</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ảnh</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thơ</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chân</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thực</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gợi</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cảm</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mang</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nhiều</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ý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nghĩa</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
        <p:nvSpPr>
          <p:cNvPr id="5" name="Vertical Scroll 4"/>
          <p:cNvSpPr/>
          <p:nvPr/>
        </p:nvSpPr>
        <p:spPr>
          <a:xfrm>
            <a:off x="2483769" y="188640"/>
            <a:ext cx="2808312" cy="6408712"/>
          </a:xfrm>
          <a:prstGeom prst="verticalScrol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lumMod val="95000"/>
                    <a:lumOff val="5000"/>
                  </a:schemeClr>
                </a:solidFill>
                <a:latin typeface="Times New Roman" panose="02020603050405020304" pitchFamily="18" charset="0"/>
                <a:cs typeface="Times New Roman" panose="02020603050405020304" pitchFamily="18" charset="0"/>
              </a:rPr>
              <a:t>2. </a:t>
            </a:r>
            <a:r>
              <a:rPr lang="en-US" sz="2000" b="1" dirty="0" err="1">
                <a:solidFill>
                  <a:schemeClr val="tx1">
                    <a:lumMod val="95000"/>
                    <a:lumOff val="5000"/>
                  </a:schemeClr>
                </a:solidFill>
                <a:latin typeface="Times New Roman" panose="02020603050405020304" pitchFamily="18" charset="0"/>
                <a:cs typeface="Times New Roman" panose="02020603050405020304" pitchFamily="18" charset="0"/>
              </a:rPr>
              <a:t>Nội</a:t>
            </a:r>
            <a:r>
              <a:rPr lang="en-US" sz="2000" b="1" dirty="0">
                <a:solidFill>
                  <a:schemeClr val="tx1">
                    <a:lumMod val="95000"/>
                    <a:lumOff val="5000"/>
                  </a:schemeClr>
                </a:solidFill>
                <a:latin typeface="Times New Roman" panose="02020603050405020304" pitchFamily="18" charset="0"/>
                <a:cs typeface="Times New Roman" panose="02020603050405020304" pitchFamily="18" charset="0"/>
              </a:rPr>
              <a:t> dung – Ý </a:t>
            </a:r>
            <a:r>
              <a:rPr lang="en-US" sz="2000" b="1" dirty="0" err="1">
                <a:solidFill>
                  <a:schemeClr val="tx1">
                    <a:lumMod val="95000"/>
                    <a:lumOff val="5000"/>
                  </a:schemeClr>
                </a:solidFill>
                <a:latin typeface="Times New Roman" panose="02020603050405020304" pitchFamily="18" charset="0"/>
                <a:cs typeface="Times New Roman" panose="02020603050405020304" pitchFamily="18" charset="0"/>
              </a:rPr>
              <a:t>nghĩa</a:t>
            </a:r>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Bài</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thơ</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thể</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hiện</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tình</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cảm</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nhớ</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thương</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mẹ</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da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diết</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tình</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yêu</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quê</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hương</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đất</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nước</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người</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lính</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xa</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nhà</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đi</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chiến</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đấu</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a:t>
            </a:r>
          </a:p>
          <a:p>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hình</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ảnh</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thân</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thiết</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gắn</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bó</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quê</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hương</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nguồn</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sức</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mạnh</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nâng</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bước</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người</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lính</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trên</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đường</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đi</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chiến</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đấu</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
        <p:nvSpPr>
          <p:cNvPr id="6" name="Vertical Scroll 5"/>
          <p:cNvSpPr/>
          <p:nvPr/>
        </p:nvSpPr>
        <p:spPr>
          <a:xfrm>
            <a:off x="5148064" y="188640"/>
            <a:ext cx="3995936" cy="6408712"/>
          </a:xfrm>
          <a:prstGeom prst="verticalScroll">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lumMod val="95000"/>
                    <a:lumOff val="5000"/>
                  </a:schemeClr>
                </a:solidFill>
                <a:latin typeface="Times New Roman" panose="02020603050405020304" pitchFamily="18" charset="0"/>
                <a:cs typeface="Times New Roman" panose="02020603050405020304" pitchFamily="18" charset="0"/>
              </a:rPr>
              <a:t>3. </a:t>
            </a:r>
            <a:r>
              <a:rPr lang="en-US" sz="2000" b="1" dirty="0" err="1">
                <a:solidFill>
                  <a:schemeClr val="tx1">
                    <a:lumMod val="95000"/>
                    <a:lumOff val="5000"/>
                  </a:schemeClr>
                </a:solidFill>
                <a:latin typeface="Times New Roman" panose="02020603050405020304" pitchFamily="18" charset="0"/>
                <a:cs typeface="Times New Roman" panose="02020603050405020304" pitchFamily="18" charset="0"/>
              </a:rPr>
              <a:t>Cách</a:t>
            </a:r>
            <a:r>
              <a:rPr lang="en-US" sz="2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b="1" dirty="0" err="1">
                <a:solidFill>
                  <a:schemeClr val="tx1">
                    <a:lumMod val="95000"/>
                    <a:lumOff val="5000"/>
                  </a:schemeClr>
                </a:solidFill>
                <a:latin typeface="Times New Roman" panose="02020603050405020304" pitchFamily="18" charset="0"/>
                <a:cs typeface="Times New Roman" panose="02020603050405020304" pitchFamily="18" charset="0"/>
              </a:rPr>
              <a:t>đọc</a:t>
            </a:r>
            <a:r>
              <a:rPr lang="en-US" sz="2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b="1" dirty="0" err="1">
                <a:solidFill>
                  <a:schemeClr val="tx1">
                    <a:lumMod val="95000"/>
                    <a:lumOff val="5000"/>
                  </a:schemeClr>
                </a:solidFill>
                <a:latin typeface="Times New Roman" panose="02020603050405020304" pitchFamily="18" charset="0"/>
                <a:cs typeface="Times New Roman" panose="02020603050405020304" pitchFamily="18" charset="0"/>
              </a:rPr>
              <a:t>hiểu</a:t>
            </a:r>
            <a:r>
              <a:rPr lang="en-US" sz="2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b="1" dirty="0" err="1">
                <a:solidFill>
                  <a:schemeClr val="tx1">
                    <a:lumMod val="95000"/>
                    <a:lumOff val="5000"/>
                  </a:schemeClr>
                </a:solidFill>
                <a:latin typeface="Times New Roman" panose="02020603050405020304" pitchFamily="18" charset="0"/>
                <a:cs typeface="Times New Roman" panose="02020603050405020304" pitchFamily="18" charset="0"/>
              </a:rPr>
              <a:t>văn</a:t>
            </a:r>
            <a:r>
              <a:rPr lang="en-US" sz="2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b="1" dirty="0" err="1">
                <a:solidFill>
                  <a:schemeClr val="tx1">
                    <a:lumMod val="95000"/>
                    <a:lumOff val="5000"/>
                  </a:schemeClr>
                </a:solidFill>
                <a:latin typeface="Times New Roman" panose="02020603050405020304" pitchFamily="18" charset="0"/>
                <a:cs typeface="Times New Roman" panose="02020603050405020304" pitchFamily="18" charset="0"/>
              </a:rPr>
              <a:t>bản</a:t>
            </a:r>
            <a:r>
              <a:rPr lang="en-US" sz="2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b="1" dirty="0" err="1">
                <a:solidFill>
                  <a:schemeClr val="tx1">
                    <a:lumMod val="95000"/>
                    <a:lumOff val="5000"/>
                  </a:schemeClr>
                </a:solidFill>
                <a:latin typeface="Times New Roman" panose="02020603050405020304" pitchFamily="18" charset="0"/>
                <a:cs typeface="Times New Roman" panose="02020603050405020304" pitchFamily="18" charset="0"/>
              </a:rPr>
              <a:t>thơ</a:t>
            </a:r>
            <a:r>
              <a:rPr lang="en-US" sz="2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b="1" dirty="0" err="1">
                <a:solidFill>
                  <a:schemeClr val="tx1">
                    <a:lumMod val="95000"/>
                    <a:lumOff val="5000"/>
                  </a:schemeClr>
                </a:solidFill>
                <a:latin typeface="Times New Roman" panose="02020603050405020304" pitchFamily="18" charset="0"/>
                <a:cs typeface="Times New Roman" panose="02020603050405020304" pitchFamily="18" charset="0"/>
              </a:rPr>
              <a:t>năm</a:t>
            </a:r>
            <a:r>
              <a:rPr lang="en-US" sz="2000" b="1">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b="1" dirty="0" err="1">
                <a:solidFill>
                  <a:schemeClr val="tx1">
                    <a:lumMod val="95000"/>
                    <a:lumOff val="5000"/>
                  </a:schemeClr>
                </a:solidFill>
                <a:latin typeface="Times New Roman" panose="02020603050405020304" pitchFamily="18" charset="0"/>
                <a:cs typeface="Times New Roman" panose="02020603050405020304" pitchFamily="18" charset="0"/>
              </a:rPr>
              <a:t>chữ</a:t>
            </a:r>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Xác</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định</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nhận</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diện</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đặc</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điểm</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thể</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thơ</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như</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số</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chữ</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cách</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gieo</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vần</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ngắt</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nhịp</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Đánh</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giá</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tác</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dụng</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cách</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gieo</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vần</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ngắt</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nhịp</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việc</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thể</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hiện</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tình</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cảm</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cảm</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xúc</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tác</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giả</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a:t>
            </a:r>
          </a:p>
          <a:p>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Tìm</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hiểu</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ý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nghĩa</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chi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tiết</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hình</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ảnh</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bài</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thơ</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a:t>
            </a:r>
          </a:p>
          <a:p>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Tìm</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hiểu</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tâm</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trạng</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cảm</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xúc</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tác</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giả</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Qua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đó</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lí</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giải</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đánh</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giá</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liên</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hệ</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với</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kinh</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nghiệm</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sống</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thực</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tiễn</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bản</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thân</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598749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heel(1)">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otched Right Arrow 3"/>
          <p:cNvSpPr/>
          <p:nvPr/>
        </p:nvSpPr>
        <p:spPr>
          <a:xfrm>
            <a:off x="179512" y="0"/>
            <a:ext cx="5184576" cy="1052736"/>
          </a:xfrm>
          <a:prstGeom prst="notch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rgbClr val="FF0000"/>
                </a:solidFill>
                <a:latin typeface="Times New Roman" panose="02020603050405020304" pitchFamily="18" charset="0"/>
                <a:cs typeface="Times New Roman" panose="02020603050405020304" pitchFamily="18" charset="0"/>
              </a:rPr>
              <a:t>HOẠT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ĐỘNG</a:t>
            </a:r>
            <a:r>
              <a:rPr lang="en-US" sz="2400" b="1" dirty="0">
                <a:solidFill>
                  <a:srgbClr val="FF0000"/>
                </a:solidFill>
                <a:latin typeface="Times New Roman" panose="02020603050405020304" pitchFamily="18" charset="0"/>
                <a:cs typeface="Times New Roman" panose="02020603050405020304" pitchFamily="18" charset="0"/>
              </a:rPr>
              <a:t> 3: </a:t>
            </a:r>
            <a:r>
              <a:rPr lang="en-US" sz="2400" b="1" dirty="0" err="1">
                <a:solidFill>
                  <a:srgbClr val="FF0000"/>
                </a:solidFill>
                <a:latin typeface="Times New Roman" panose="02020603050405020304" pitchFamily="18" charset="0"/>
                <a:cs typeface="Times New Roman" panose="02020603050405020304" pitchFamily="18" charset="0"/>
              </a:rPr>
              <a:t>LUYỆN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TẬP</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5" name="Oval Callout 4"/>
          <p:cNvSpPr/>
          <p:nvPr/>
        </p:nvSpPr>
        <p:spPr>
          <a:xfrm>
            <a:off x="2555776" y="841871"/>
            <a:ext cx="4536504" cy="2016224"/>
          </a:xfrm>
          <a:prstGeom prst="wedgeEllipse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err="1">
                <a:solidFill>
                  <a:srgbClr val="7030A0"/>
                </a:solidFill>
                <a:latin typeface="Times New Roman" panose="02020603050405020304" pitchFamily="18" charset="0"/>
                <a:cs typeface="Times New Roman" panose="02020603050405020304" pitchFamily="18" charset="0"/>
              </a:rPr>
              <a:t>Em</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hãy</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nhắc</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lại</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những</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đặc</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điểm</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của</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thể</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thơ</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năm</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chữ</a:t>
            </a:r>
            <a:r>
              <a:rPr lang="en-US" sz="2400" i="1" dirty="0">
                <a:solidFill>
                  <a:srgbClr val="7030A0"/>
                </a:solidFill>
                <a:latin typeface="Times New Roman" panose="02020603050405020304" pitchFamily="18" charset="0"/>
                <a:cs typeface="Times New Roman" panose="02020603050405020304" pitchFamily="18" charset="0"/>
              </a:rPr>
              <a:t> qua </a:t>
            </a:r>
            <a:r>
              <a:rPr lang="en-US" sz="2400" i="1" dirty="0" err="1">
                <a:solidFill>
                  <a:srgbClr val="7030A0"/>
                </a:solidFill>
                <a:latin typeface="Times New Roman" panose="02020603050405020304" pitchFamily="18" charset="0"/>
                <a:cs typeface="Times New Roman" panose="02020603050405020304" pitchFamily="18" charset="0"/>
              </a:rPr>
              <a:t>bài</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thơ</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Gặp</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lá</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cơm</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nếp</a:t>
            </a:r>
            <a:r>
              <a:rPr lang="en-US" sz="2400" i="1" dirty="0">
                <a:solidFill>
                  <a:srgbClr val="7030A0"/>
                </a:solidFill>
                <a:latin typeface="Times New Roman" panose="02020603050405020304" pitchFamily="18" charset="0"/>
                <a:cs typeface="Times New Roman" panose="02020603050405020304" pitchFamily="18" charset="0"/>
              </a:rPr>
              <a:t>”?</a:t>
            </a:r>
            <a:endParaRPr lang="en-US" sz="2400" dirty="0">
              <a:solidFill>
                <a:srgbClr val="7030A0"/>
              </a:solidFill>
              <a:latin typeface="Times New Roman" panose="02020603050405020304" pitchFamily="18" charset="0"/>
              <a:cs typeface="Times New Roman" panose="02020603050405020304" pitchFamily="18" charset="0"/>
            </a:endParaRPr>
          </a:p>
        </p:txBody>
      </p:sp>
      <p:sp>
        <p:nvSpPr>
          <p:cNvPr id="6" name="Oval Callout 5"/>
          <p:cNvSpPr/>
          <p:nvPr/>
        </p:nvSpPr>
        <p:spPr>
          <a:xfrm>
            <a:off x="5364088" y="0"/>
            <a:ext cx="3779912" cy="2636912"/>
          </a:xfrm>
          <a:prstGeom prst="wedgeEllipse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a:solidFill>
                  <a:srgbClr val="0070C0"/>
                </a:solidFill>
                <a:latin typeface="Times New Roman" panose="02020603050405020304" pitchFamily="18" charset="0"/>
                <a:cs typeface="Times New Roman" panose="02020603050405020304" pitchFamily="18" charset="0"/>
              </a:rPr>
              <a:t>Theo </a:t>
            </a:r>
            <a:r>
              <a:rPr lang="en-US" sz="2400" i="1" dirty="0" err="1">
                <a:solidFill>
                  <a:srgbClr val="0070C0"/>
                </a:solidFill>
                <a:latin typeface="Times New Roman" panose="02020603050405020304" pitchFamily="18" charset="0"/>
                <a:cs typeface="Times New Roman" panose="02020603050405020304" pitchFamily="18" charset="0"/>
              </a:rPr>
              <a:t>em</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những</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đặc</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điểm</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trên</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của</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thể</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thơ</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năm</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chữ</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có</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tác</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dụng</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gì</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trong</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việc</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thể</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hiện</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cảm</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xúc</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của</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nhà</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thơ</a:t>
            </a:r>
            <a:r>
              <a:rPr lang="en-US" sz="2400" i="1" dirty="0">
                <a:solidFill>
                  <a:srgbClr val="0070C0"/>
                </a:solidFill>
                <a:latin typeface="Times New Roman" panose="02020603050405020304" pitchFamily="18" charset="0"/>
                <a:cs typeface="Times New Roman" panose="02020603050405020304" pitchFamily="18" charset="0"/>
              </a:rPr>
              <a:t>?</a:t>
            </a:r>
            <a:endParaRPr lang="en-US" sz="2400" dirty="0">
              <a:solidFill>
                <a:srgbClr val="0070C0"/>
              </a:solidFill>
              <a:latin typeface="Times New Roman" panose="02020603050405020304" pitchFamily="18" charset="0"/>
              <a:cs typeface="Times New Roman" panose="02020603050405020304" pitchFamily="18" charset="0"/>
            </a:endParaRPr>
          </a:p>
        </p:txBody>
      </p:sp>
      <p:sp>
        <p:nvSpPr>
          <p:cNvPr id="7" name="Pentagon 6"/>
          <p:cNvSpPr/>
          <p:nvPr/>
        </p:nvSpPr>
        <p:spPr>
          <a:xfrm>
            <a:off x="179512" y="1268760"/>
            <a:ext cx="2520280" cy="1152127"/>
          </a:xfrm>
          <a:prstGeom prst="homePlat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00000"/>
                </a:solidFill>
                <a:latin typeface="Times New Roman" panose="02020603050405020304" pitchFamily="18" charset="0"/>
                <a:cs typeface="Times New Roman" panose="02020603050405020304" pitchFamily="18" charset="0"/>
              </a:rPr>
              <a:t>HS </a:t>
            </a:r>
            <a:r>
              <a:rPr lang="en-US" sz="2400" dirty="0" err="1">
                <a:solidFill>
                  <a:srgbClr val="C00000"/>
                </a:solidFill>
                <a:latin typeface="Times New Roman" panose="02020603050405020304" pitchFamily="18" charset="0"/>
                <a:cs typeface="Times New Roman" panose="02020603050405020304" pitchFamily="18" charset="0"/>
              </a:rPr>
              <a:t>suy</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nghĩ</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làm</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việc</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theo</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cặp</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bàn</a:t>
            </a:r>
            <a:r>
              <a:rPr lang="en-US" sz="2400" dirty="0">
                <a:solidFill>
                  <a:srgbClr val="C00000"/>
                </a:solidFill>
                <a:latin typeface="Times New Roman" panose="02020603050405020304" pitchFamily="18" charset="0"/>
                <a:cs typeface="Times New Roman" panose="02020603050405020304" pitchFamily="18" charset="0"/>
              </a:rPr>
              <a:t> </a:t>
            </a:r>
          </a:p>
        </p:txBody>
      </p:sp>
      <p:sp>
        <p:nvSpPr>
          <p:cNvPr id="8" name="Flowchart: Alternate Process 7"/>
          <p:cNvSpPr/>
          <p:nvPr/>
        </p:nvSpPr>
        <p:spPr>
          <a:xfrm>
            <a:off x="179512" y="2420887"/>
            <a:ext cx="8712968" cy="4320481"/>
          </a:xfrm>
          <a:prstGeom prst="flowChartAlternateProcess">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latin typeface="Times New Roman" panose="02020603050405020304" pitchFamily="18" charset="0"/>
                <a:cs typeface="Times New Roman" panose="02020603050405020304" pitchFamily="18" charset="0"/>
              </a:rPr>
              <a:t>1) </a:t>
            </a:r>
            <a:r>
              <a:rPr lang="en-US" sz="2200" dirty="0" err="1">
                <a:latin typeface="Times New Roman" panose="02020603050405020304" pitchFamily="18" charset="0"/>
                <a:cs typeface="Times New Roman" panose="02020603050405020304" pitchFamily="18" charset="0"/>
              </a:rPr>
              <a:t>Những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đặc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điểm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năm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chữ</a:t>
            </a:r>
            <a:r>
              <a:rPr lang="en-US" sz="2200" dirty="0">
                <a:latin typeface="Times New Roman" panose="02020603050405020304" pitchFamily="18" charset="0"/>
                <a:cs typeface="Times New Roman" panose="02020603050405020304" pitchFamily="18" charset="0"/>
              </a:rPr>
              <a:t> qua </a:t>
            </a:r>
            <a:r>
              <a:rPr lang="en-US" sz="2200" dirty="0" err="1">
                <a:latin typeface="Times New Roman" panose="02020603050405020304" pitchFamily="18" charset="0"/>
                <a:cs typeface="Times New Roman" panose="02020603050405020304" pitchFamily="18" charset="0"/>
              </a:rPr>
              <a:t>bài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thơ</a:t>
            </a:r>
            <a:r>
              <a:rPr lang="en-US" sz="2200"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Gặp</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lá</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cơm</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nếp</a:t>
            </a:r>
            <a:r>
              <a:rPr lang="en-US" sz="2200" dirty="0">
                <a:latin typeface="Times New Roman" panose="02020603050405020304" pitchFamily="18" charset="0"/>
                <a:cs typeface="Times New Roman" panose="02020603050405020304" pitchFamily="18" charset="0"/>
              </a:rPr>
              <a:t>”:</a:t>
            </a:r>
            <a:r>
              <a:rPr lang="en-US" sz="2200" i="1"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mỗi dòng có năm tiếng; nhịp 3/2, 2/3 hoặc linh hoạt phù hợp với tình cảm, cảm xúc được thể hiện trong bài; sử dụng vần chần;...</a:t>
            </a:r>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2) </a:t>
            </a:r>
            <a:r>
              <a:rPr lang="en-US" sz="2200" dirty="0" err="1">
                <a:latin typeface="Times New Roman" panose="02020603050405020304" pitchFamily="18" charset="0"/>
                <a:cs typeface="Times New Roman" panose="02020603050405020304" pitchFamily="18" charset="0"/>
              </a:rPr>
              <a:t>Tác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dụng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việc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cảm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xúc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thơ</a:t>
            </a:r>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Bài thơ ngắn, toàn bài chỉ có bốn khổ, tổng cộng mười bốn dòng, trong đó ba khổ đầu mỗi khổ bốn dòng, khổ cuối chỉ có hai dòng. Mỗi dòng năm tiếng được ngắt nhịp linh hoạt với vần ch</a:t>
            </a:r>
            <a:r>
              <a:rPr lang="en-US" sz="2200" dirty="0">
                <a:latin typeface="Times New Roman" panose="02020603050405020304" pitchFamily="18" charset="0"/>
                <a:cs typeface="Times New Roman" panose="02020603050405020304" pitchFamily="18" charset="0"/>
              </a:rPr>
              <a:t>â</a:t>
            </a:r>
            <a:r>
              <a:rPr lang="vi-VN" sz="2200" dirty="0">
                <a:latin typeface="Times New Roman" panose="02020603050405020304" pitchFamily="18" charset="0"/>
                <a:cs typeface="Times New Roman" panose="02020603050405020304" pitchFamily="18" charset="0"/>
              </a:rPr>
              <a:t>n biến hoá, có tác dụng:</a:t>
            </a:r>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a:t>
            </a:r>
            <a:r>
              <a:rPr lang="vi-VN" sz="2200" dirty="0">
                <a:latin typeface="Times New Roman" panose="02020603050405020304" pitchFamily="18" charset="0"/>
                <a:cs typeface="Times New Roman" panose="02020603050405020304" pitchFamily="18" charset="0"/>
              </a:rPr>
              <a:t> Thể hiện một cách hàm súc tình cảm, tấm lòng của người con đối với quê hương, đất nước và mẹ của mình. </a:t>
            </a:r>
            <a:endParaRPr lang="en-US" sz="2200" dirty="0">
              <a:latin typeface="Times New Roman" panose="02020603050405020304" pitchFamily="18" charset="0"/>
              <a:cs typeface="Times New Roman" panose="02020603050405020304" pitchFamily="18" charset="0"/>
            </a:endParaRPr>
          </a:p>
          <a:p>
            <a:r>
              <a:rPr lang="vi-VN" sz="2200" dirty="0">
                <a:latin typeface="Times New Roman" panose="02020603050405020304" pitchFamily="18" charset="0"/>
                <a:cs typeface="Times New Roman" panose="02020603050405020304" pitchFamily="18" charset="0"/>
              </a:rPr>
              <a:t>- Khơi gợi tâm tình </a:t>
            </a:r>
            <a:r>
              <a:rPr lang="en-US" sz="2200" dirty="0" err="1">
                <a:latin typeface="Times New Roman" panose="02020603050405020304" pitchFamily="18" charset="0"/>
                <a:cs typeface="Times New Roman" panose="02020603050405020304" pitchFamily="18" charset="0"/>
              </a:rPr>
              <a:t>sâu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nặng</a:t>
            </a:r>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của người con dành cho quê hương và người mẹ. </a:t>
            </a:r>
            <a:r>
              <a:rPr lang="en-US" sz="2200" dirty="0" err="1">
                <a:latin typeface="Times New Roman" panose="02020603050405020304" pitchFamily="18" charset="0"/>
                <a:cs typeface="Times New Roman" panose="02020603050405020304" pitchFamily="18" charset="0"/>
              </a:rPr>
              <a:t>Đó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chính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tình yêu thương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cao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thiêng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liêng</a:t>
            </a:r>
            <a:r>
              <a:rPr lang="vi-VN" sz="2200"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1357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45" presetClass="exit" presetSubtype="0" fill="hold" grpId="1" nodeType="clickEffect">
                                  <p:stCondLst>
                                    <p:cond delay="0"/>
                                  </p:stCondLst>
                                  <p:childTnLst>
                                    <p:animEffect transition="out" filter="fade">
                                      <p:cBhvr>
                                        <p:cTn id="22" dur="2000"/>
                                        <p:tgtEl>
                                          <p:spTgt spid="5"/>
                                        </p:tgtEl>
                                      </p:cBhvr>
                                    </p:animEffect>
                                    <p:anim calcmode="lin" valueType="num">
                                      <p:cBhvr>
                                        <p:cTn id="23" dur="20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4" dur="2000"/>
                                        <p:tgtEl>
                                          <p:spTgt spid="5"/>
                                        </p:tgtEl>
                                        <p:attrNameLst>
                                          <p:attrName>ppt_h</p:attrName>
                                        </p:attrNameLst>
                                      </p:cBhvr>
                                      <p:tavLst>
                                        <p:tav tm="0">
                                          <p:val>
                                            <p:strVal val="ppt_h"/>
                                          </p:val>
                                        </p:tav>
                                        <p:tav tm="100000">
                                          <p:val>
                                            <p:strVal val="ppt_h"/>
                                          </p:val>
                                        </p:tav>
                                      </p:tavLst>
                                    </p:anim>
                                    <p:set>
                                      <p:cBhvr>
                                        <p:cTn id="25" dur="1" fill="hold">
                                          <p:stCondLst>
                                            <p:cond delay="1999"/>
                                          </p:stCondLst>
                                        </p:cTn>
                                        <p:tgtEl>
                                          <p:spTgt spid="5"/>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heel(1)">
                                      <p:cBhvr>
                                        <p:cTn id="30" dur="20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xit" presetSubtype="4" fill="hold" grpId="1" nodeType="clickEffect">
                                  <p:stCondLst>
                                    <p:cond delay="0"/>
                                  </p:stCondLst>
                                  <p:childTnLst>
                                    <p:animEffect transition="out" filter="wipe(down)">
                                      <p:cBhvr>
                                        <p:cTn id="34" dur="500"/>
                                        <p:tgtEl>
                                          <p:spTgt spid="6"/>
                                        </p:tgtEl>
                                      </p:cBhvr>
                                    </p:animEffect>
                                    <p:set>
                                      <p:cBhvr>
                                        <p:cTn id="35" dur="1" fill="hold">
                                          <p:stCondLst>
                                            <p:cond delay="499"/>
                                          </p:stCondLst>
                                        </p:cTn>
                                        <p:tgtEl>
                                          <p:spTgt spid="6"/>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6" grpId="0" animBg="1"/>
      <p:bldP spid="6" grpId="1" animBg="1"/>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otched Right Arrow 3"/>
          <p:cNvSpPr/>
          <p:nvPr/>
        </p:nvSpPr>
        <p:spPr>
          <a:xfrm>
            <a:off x="467544" y="0"/>
            <a:ext cx="5544616" cy="1052736"/>
          </a:xfrm>
          <a:prstGeom prst="notch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HOẠT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ĐỘNG</a:t>
            </a:r>
            <a:r>
              <a:rPr lang="en-US" sz="2400" b="1" dirty="0">
                <a:solidFill>
                  <a:srgbClr val="FF0000"/>
                </a:solidFill>
                <a:latin typeface="Times New Roman" panose="02020603050405020304" pitchFamily="18" charset="0"/>
                <a:cs typeface="Times New Roman" panose="02020603050405020304" pitchFamily="18" charset="0"/>
              </a:rPr>
              <a:t> 4: </a:t>
            </a:r>
            <a:r>
              <a:rPr lang="en-US" sz="2400" b="1" dirty="0" err="1">
                <a:solidFill>
                  <a:srgbClr val="FF0000"/>
                </a:solidFill>
                <a:latin typeface="Times New Roman" panose="02020603050405020304" pitchFamily="18" charset="0"/>
                <a:cs typeface="Times New Roman" panose="02020603050405020304" pitchFamily="18" charset="0"/>
              </a:rPr>
              <a:t>VẬN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DỤNG</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5" name="Pentagon 4"/>
          <p:cNvSpPr/>
          <p:nvPr/>
        </p:nvSpPr>
        <p:spPr>
          <a:xfrm>
            <a:off x="683568" y="1196752"/>
            <a:ext cx="5760640" cy="1440160"/>
          </a:xfrm>
          <a:prstGeom prst="homePlat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solidFill>
                  <a:srgbClr val="002060"/>
                </a:solidFill>
                <a:latin typeface="Times New Roman" panose="02020603050405020304" pitchFamily="18" charset="0"/>
                <a:cs typeface="Times New Roman" panose="02020603050405020304" pitchFamily="18" charset="0"/>
              </a:rPr>
              <a:t>Viết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đoạn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văn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khoảng</a:t>
            </a:r>
            <a:r>
              <a:rPr lang="en-US" sz="2400" dirty="0">
                <a:solidFill>
                  <a:srgbClr val="002060"/>
                </a:solidFill>
                <a:latin typeface="Times New Roman" panose="02020603050405020304" pitchFamily="18" charset="0"/>
                <a:cs typeface="Times New Roman" panose="02020603050405020304" pitchFamily="18" charset="0"/>
              </a:rPr>
              <a:t> 5 - 7 </a:t>
            </a:r>
            <a:r>
              <a:rPr lang="en-US" sz="2400" dirty="0" err="1">
                <a:solidFill>
                  <a:srgbClr val="002060"/>
                </a:solidFill>
                <a:latin typeface="Times New Roman" panose="02020603050405020304" pitchFamily="18" charset="0"/>
                <a:cs typeface="Times New Roman" panose="02020603050405020304" pitchFamily="18" charset="0"/>
              </a:rPr>
              <a:t>câu</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nêu</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cảm</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nghĩ</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của</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em</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về</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nỗi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nhớ</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thương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mẹ</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của</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người</a:t>
            </a:r>
            <a:r>
              <a:rPr lang="en-US" sz="2400" dirty="0">
                <a:solidFill>
                  <a:srgbClr val="002060"/>
                </a:solidFill>
                <a:latin typeface="Times New Roman" panose="02020603050405020304" pitchFamily="18" charset="0"/>
                <a:cs typeface="Times New Roman" panose="02020603050405020304" pitchFamily="18" charset="0"/>
              </a:rPr>
              <a:t> con </a:t>
            </a:r>
            <a:r>
              <a:rPr lang="en-US" sz="2400" dirty="0" err="1">
                <a:solidFill>
                  <a:srgbClr val="002060"/>
                </a:solidFill>
                <a:latin typeface="Times New Roman" panose="02020603050405020304" pitchFamily="18" charset="0"/>
                <a:cs typeface="Times New Roman" panose="02020603050405020304" pitchFamily="18" charset="0"/>
              </a:rPr>
              <a:t>trong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bài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thơ</a:t>
            </a:r>
            <a:r>
              <a:rPr lang="en-US" sz="2400"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Gặp</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lá</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cơm</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nếp</a:t>
            </a:r>
            <a:r>
              <a:rPr lang="en-US" sz="2400"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793949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7504" y="0"/>
            <a:ext cx="8928992" cy="68580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solidFill>
                  <a:srgbClr val="C00000"/>
                </a:solidFill>
                <a:latin typeface="Times New Roman" panose="02020603050405020304" pitchFamily="18" charset="0"/>
                <a:cs typeface="Times New Roman" panose="02020603050405020304" pitchFamily="18" charset="0"/>
              </a:rPr>
              <a:t>ĐOẠN</a:t>
            </a:r>
            <a:r>
              <a:rPr lang="en-US" sz="2200" b="1" dirty="0">
                <a:solidFill>
                  <a:srgbClr val="C00000"/>
                </a:solidFill>
                <a:latin typeface="Times New Roman" panose="02020603050405020304" pitchFamily="18" charset="0"/>
                <a:cs typeface="Times New Roman" panose="02020603050405020304" pitchFamily="18" charset="0"/>
              </a:rPr>
              <a:t> </a:t>
            </a:r>
            <a:r>
              <a:rPr lang="en-US" sz="2200" b="1" dirty="0" err="1">
                <a:solidFill>
                  <a:srgbClr val="C00000"/>
                </a:solidFill>
                <a:latin typeface="Times New Roman" panose="02020603050405020304" pitchFamily="18" charset="0"/>
                <a:cs typeface="Times New Roman" panose="02020603050405020304" pitchFamily="18" charset="0"/>
              </a:rPr>
              <a:t>VĂN</a:t>
            </a:r>
            <a:r>
              <a:rPr lang="en-US" sz="2200" b="1" dirty="0">
                <a:solidFill>
                  <a:srgbClr val="C00000"/>
                </a:solidFill>
                <a:latin typeface="Times New Roman" panose="02020603050405020304" pitchFamily="18" charset="0"/>
                <a:cs typeface="Times New Roman" panose="02020603050405020304" pitchFamily="18" charset="0"/>
              </a:rPr>
              <a:t> </a:t>
            </a:r>
            <a:r>
              <a:rPr lang="en-US" sz="2200" b="1" dirty="0" err="1">
                <a:solidFill>
                  <a:srgbClr val="C00000"/>
                </a:solidFill>
                <a:latin typeface="Times New Roman" panose="02020603050405020304" pitchFamily="18" charset="0"/>
                <a:cs typeface="Times New Roman" panose="02020603050405020304" pitchFamily="18" charset="0"/>
              </a:rPr>
              <a:t>THAM</a:t>
            </a:r>
            <a:r>
              <a:rPr lang="en-US" sz="2200" b="1" dirty="0">
                <a:solidFill>
                  <a:srgbClr val="C00000"/>
                </a:solidFill>
                <a:latin typeface="Times New Roman" panose="02020603050405020304" pitchFamily="18" charset="0"/>
                <a:cs typeface="Times New Roman" panose="02020603050405020304" pitchFamily="18" charset="0"/>
              </a:rPr>
              <a:t> </a:t>
            </a:r>
            <a:r>
              <a:rPr lang="en-US" sz="2200" b="1" dirty="0" err="1">
                <a:solidFill>
                  <a:srgbClr val="C00000"/>
                </a:solidFill>
                <a:latin typeface="Times New Roman" panose="02020603050405020304" pitchFamily="18" charset="0"/>
                <a:cs typeface="Times New Roman" panose="02020603050405020304" pitchFamily="18" charset="0"/>
              </a:rPr>
              <a:t>KHẢO</a:t>
            </a:r>
            <a:endParaRPr lang="en-US" sz="2200" dirty="0">
              <a:solidFill>
                <a:srgbClr val="C00000"/>
              </a:solidFill>
              <a:latin typeface="Times New Roman" panose="02020603050405020304" pitchFamily="18" charset="0"/>
              <a:cs typeface="Times New Roman" panose="02020603050405020304" pitchFamily="18" charset="0"/>
            </a:endParaRPr>
          </a:p>
          <a:p>
            <a:pPr algn="ctr"/>
            <a:r>
              <a:rPr lang="en-US" sz="2200" b="1" dirty="0" err="1">
                <a:solidFill>
                  <a:srgbClr val="C00000"/>
                </a:solidFill>
                <a:latin typeface="Times New Roman" panose="02020603050405020304" pitchFamily="18" charset="0"/>
                <a:cs typeface="Times New Roman" panose="02020603050405020304" pitchFamily="18" charset="0"/>
              </a:rPr>
              <a:t>Cảm</a:t>
            </a:r>
            <a:r>
              <a:rPr lang="en-US" sz="2200" b="1" dirty="0">
                <a:solidFill>
                  <a:srgbClr val="C00000"/>
                </a:solidFill>
                <a:latin typeface="Times New Roman" panose="02020603050405020304" pitchFamily="18" charset="0"/>
                <a:cs typeface="Times New Roman" panose="02020603050405020304" pitchFamily="18" charset="0"/>
              </a:rPr>
              <a:t> </a:t>
            </a:r>
            <a:r>
              <a:rPr lang="en-US" sz="2200" b="1" dirty="0" err="1">
                <a:solidFill>
                  <a:srgbClr val="C00000"/>
                </a:solidFill>
                <a:latin typeface="Times New Roman" panose="02020603050405020304" pitchFamily="18" charset="0"/>
                <a:cs typeface="Times New Roman" panose="02020603050405020304" pitchFamily="18" charset="0"/>
              </a:rPr>
              <a:t>nghĩ</a:t>
            </a:r>
            <a:r>
              <a:rPr lang="en-US" sz="2200" b="1" dirty="0">
                <a:solidFill>
                  <a:srgbClr val="C00000"/>
                </a:solidFill>
                <a:latin typeface="Times New Roman" panose="02020603050405020304" pitchFamily="18" charset="0"/>
                <a:cs typeface="Times New Roman" panose="02020603050405020304" pitchFamily="18" charset="0"/>
              </a:rPr>
              <a:t> </a:t>
            </a:r>
            <a:r>
              <a:rPr lang="en-US" sz="2200" b="1" dirty="0" err="1">
                <a:solidFill>
                  <a:srgbClr val="C00000"/>
                </a:solidFill>
                <a:latin typeface="Times New Roman" panose="02020603050405020304" pitchFamily="18" charset="0"/>
                <a:cs typeface="Times New Roman" panose="02020603050405020304" pitchFamily="18" charset="0"/>
              </a:rPr>
              <a:t>của</a:t>
            </a:r>
            <a:r>
              <a:rPr lang="en-US" sz="2200" b="1" dirty="0">
                <a:solidFill>
                  <a:srgbClr val="C00000"/>
                </a:solidFill>
                <a:latin typeface="Times New Roman" panose="02020603050405020304" pitchFamily="18" charset="0"/>
                <a:cs typeface="Times New Roman" panose="02020603050405020304" pitchFamily="18" charset="0"/>
              </a:rPr>
              <a:t> </a:t>
            </a:r>
            <a:r>
              <a:rPr lang="en-US" sz="2200" b="1" dirty="0" err="1">
                <a:solidFill>
                  <a:srgbClr val="C00000"/>
                </a:solidFill>
                <a:latin typeface="Times New Roman" panose="02020603050405020304" pitchFamily="18" charset="0"/>
                <a:cs typeface="Times New Roman" panose="02020603050405020304" pitchFamily="18" charset="0"/>
              </a:rPr>
              <a:t>em</a:t>
            </a:r>
            <a:r>
              <a:rPr lang="en-US" sz="2200" b="1" dirty="0">
                <a:solidFill>
                  <a:srgbClr val="C00000"/>
                </a:solidFill>
                <a:latin typeface="Times New Roman" panose="02020603050405020304" pitchFamily="18" charset="0"/>
                <a:cs typeface="Times New Roman" panose="02020603050405020304" pitchFamily="18" charset="0"/>
              </a:rPr>
              <a:t> </a:t>
            </a:r>
            <a:r>
              <a:rPr lang="en-US" sz="2200" b="1" dirty="0" err="1">
                <a:solidFill>
                  <a:srgbClr val="C00000"/>
                </a:solidFill>
                <a:latin typeface="Times New Roman" panose="02020603050405020304" pitchFamily="18" charset="0"/>
                <a:cs typeface="Times New Roman" panose="02020603050405020304" pitchFamily="18" charset="0"/>
              </a:rPr>
              <a:t>về</a:t>
            </a:r>
            <a:r>
              <a:rPr lang="en-US" sz="2200" b="1" dirty="0">
                <a:solidFill>
                  <a:srgbClr val="C00000"/>
                </a:solidFill>
                <a:latin typeface="Times New Roman" panose="02020603050405020304" pitchFamily="18" charset="0"/>
                <a:cs typeface="Times New Roman" panose="02020603050405020304" pitchFamily="18" charset="0"/>
              </a:rPr>
              <a:t> </a:t>
            </a:r>
            <a:r>
              <a:rPr lang="en-US" sz="2200" b="1" dirty="0" err="1">
                <a:solidFill>
                  <a:srgbClr val="C00000"/>
                </a:solidFill>
                <a:latin typeface="Times New Roman" panose="02020603050405020304" pitchFamily="18" charset="0"/>
                <a:cs typeface="Times New Roman" panose="02020603050405020304" pitchFamily="18" charset="0"/>
              </a:rPr>
              <a:t>nỗi</a:t>
            </a:r>
            <a:r>
              <a:rPr lang="en-US" sz="2200" b="1" dirty="0">
                <a:solidFill>
                  <a:srgbClr val="C00000"/>
                </a:solidFill>
                <a:latin typeface="Times New Roman" panose="02020603050405020304" pitchFamily="18" charset="0"/>
                <a:cs typeface="Times New Roman" panose="02020603050405020304" pitchFamily="18" charset="0"/>
              </a:rPr>
              <a:t> </a:t>
            </a:r>
            <a:r>
              <a:rPr lang="en-US" sz="2200" b="1" dirty="0" err="1">
                <a:solidFill>
                  <a:srgbClr val="C00000"/>
                </a:solidFill>
                <a:latin typeface="Times New Roman" panose="02020603050405020304" pitchFamily="18" charset="0"/>
                <a:cs typeface="Times New Roman" panose="02020603050405020304" pitchFamily="18" charset="0"/>
              </a:rPr>
              <a:t>nhớ</a:t>
            </a:r>
            <a:r>
              <a:rPr lang="en-US" sz="2200" b="1" dirty="0">
                <a:solidFill>
                  <a:srgbClr val="C00000"/>
                </a:solidFill>
                <a:latin typeface="Times New Roman" panose="02020603050405020304" pitchFamily="18" charset="0"/>
                <a:cs typeface="Times New Roman" panose="02020603050405020304" pitchFamily="18" charset="0"/>
              </a:rPr>
              <a:t> </a:t>
            </a:r>
            <a:r>
              <a:rPr lang="en-US" sz="2200" b="1" dirty="0" err="1">
                <a:solidFill>
                  <a:srgbClr val="C00000"/>
                </a:solidFill>
                <a:latin typeface="Times New Roman" panose="02020603050405020304" pitchFamily="18" charset="0"/>
                <a:cs typeface="Times New Roman" panose="02020603050405020304" pitchFamily="18" charset="0"/>
              </a:rPr>
              <a:t>thương</a:t>
            </a:r>
            <a:r>
              <a:rPr lang="en-US" sz="2200" b="1" dirty="0">
                <a:solidFill>
                  <a:srgbClr val="C00000"/>
                </a:solidFill>
                <a:latin typeface="Times New Roman" panose="02020603050405020304" pitchFamily="18" charset="0"/>
                <a:cs typeface="Times New Roman" panose="02020603050405020304" pitchFamily="18" charset="0"/>
              </a:rPr>
              <a:t> </a:t>
            </a:r>
            <a:r>
              <a:rPr lang="en-US" sz="2200" b="1" dirty="0" err="1">
                <a:solidFill>
                  <a:srgbClr val="C00000"/>
                </a:solidFill>
                <a:latin typeface="Times New Roman" panose="02020603050405020304" pitchFamily="18" charset="0"/>
                <a:cs typeface="Times New Roman" panose="02020603050405020304" pitchFamily="18" charset="0"/>
              </a:rPr>
              <a:t>mẹ</a:t>
            </a:r>
            <a:r>
              <a:rPr lang="en-US" sz="2200" b="1" dirty="0">
                <a:solidFill>
                  <a:srgbClr val="C00000"/>
                </a:solidFill>
                <a:latin typeface="Times New Roman" panose="02020603050405020304" pitchFamily="18" charset="0"/>
                <a:cs typeface="Times New Roman" panose="02020603050405020304" pitchFamily="18" charset="0"/>
              </a:rPr>
              <a:t> </a:t>
            </a:r>
            <a:r>
              <a:rPr lang="en-US" sz="2200" b="1" dirty="0" err="1">
                <a:solidFill>
                  <a:srgbClr val="C00000"/>
                </a:solidFill>
                <a:latin typeface="Times New Roman" panose="02020603050405020304" pitchFamily="18" charset="0"/>
                <a:cs typeface="Times New Roman" panose="02020603050405020304" pitchFamily="18" charset="0"/>
              </a:rPr>
              <a:t>của</a:t>
            </a:r>
            <a:r>
              <a:rPr lang="en-US" sz="2200" b="1" dirty="0">
                <a:solidFill>
                  <a:srgbClr val="C00000"/>
                </a:solidFill>
                <a:latin typeface="Times New Roman" panose="02020603050405020304" pitchFamily="18" charset="0"/>
                <a:cs typeface="Times New Roman" panose="02020603050405020304" pitchFamily="18" charset="0"/>
              </a:rPr>
              <a:t> </a:t>
            </a:r>
            <a:r>
              <a:rPr lang="en-US" sz="2200" b="1" dirty="0" err="1">
                <a:solidFill>
                  <a:srgbClr val="C00000"/>
                </a:solidFill>
                <a:latin typeface="Times New Roman" panose="02020603050405020304" pitchFamily="18" charset="0"/>
                <a:cs typeface="Times New Roman" panose="02020603050405020304" pitchFamily="18" charset="0"/>
              </a:rPr>
              <a:t>người</a:t>
            </a:r>
            <a:r>
              <a:rPr lang="en-US" sz="2200" b="1" dirty="0">
                <a:solidFill>
                  <a:srgbClr val="C00000"/>
                </a:solidFill>
                <a:latin typeface="Times New Roman" panose="02020603050405020304" pitchFamily="18" charset="0"/>
                <a:cs typeface="Times New Roman" panose="02020603050405020304" pitchFamily="18" charset="0"/>
              </a:rPr>
              <a:t> con</a:t>
            </a:r>
            <a:endParaRPr lang="en-US" sz="2200" dirty="0">
              <a:solidFill>
                <a:srgbClr val="C00000"/>
              </a:solidFill>
              <a:latin typeface="Times New Roman" panose="02020603050405020304" pitchFamily="18" charset="0"/>
              <a:cs typeface="Times New Roman" panose="02020603050405020304" pitchFamily="18" charset="0"/>
            </a:endParaRPr>
          </a:p>
          <a:p>
            <a:pPr algn="ctr"/>
            <a:r>
              <a:rPr lang="en-US" sz="2200" b="1" dirty="0">
                <a:solidFill>
                  <a:srgbClr val="C00000"/>
                </a:solidFill>
                <a:latin typeface="Times New Roman" panose="02020603050405020304" pitchFamily="18" charset="0"/>
                <a:cs typeface="Times New Roman" panose="02020603050405020304" pitchFamily="18" charset="0"/>
              </a:rPr>
              <a:t> </a:t>
            </a:r>
            <a:r>
              <a:rPr lang="en-US" sz="2200" b="1" dirty="0" err="1">
                <a:solidFill>
                  <a:srgbClr val="C00000"/>
                </a:solidFill>
                <a:latin typeface="Times New Roman" panose="02020603050405020304" pitchFamily="18" charset="0"/>
                <a:cs typeface="Times New Roman" panose="02020603050405020304" pitchFamily="18" charset="0"/>
              </a:rPr>
              <a:t>trong</a:t>
            </a:r>
            <a:r>
              <a:rPr lang="en-US" sz="2200" b="1" dirty="0">
                <a:solidFill>
                  <a:srgbClr val="C00000"/>
                </a:solidFill>
                <a:latin typeface="Times New Roman" panose="02020603050405020304" pitchFamily="18" charset="0"/>
                <a:cs typeface="Times New Roman" panose="02020603050405020304" pitchFamily="18" charset="0"/>
              </a:rPr>
              <a:t> </a:t>
            </a:r>
            <a:r>
              <a:rPr lang="en-US" sz="2200" b="1" dirty="0" err="1">
                <a:solidFill>
                  <a:srgbClr val="C00000"/>
                </a:solidFill>
                <a:latin typeface="Times New Roman" panose="02020603050405020304" pitchFamily="18" charset="0"/>
                <a:cs typeface="Times New Roman" panose="02020603050405020304" pitchFamily="18" charset="0"/>
              </a:rPr>
              <a:t>bài</a:t>
            </a:r>
            <a:r>
              <a:rPr lang="en-US" sz="2200" b="1" dirty="0">
                <a:solidFill>
                  <a:srgbClr val="C00000"/>
                </a:solidFill>
                <a:latin typeface="Times New Roman" panose="02020603050405020304" pitchFamily="18" charset="0"/>
                <a:cs typeface="Times New Roman" panose="02020603050405020304" pitchFamily="18" charset="0"/>
              </a:rPr>
              <a:t> </a:t>
            </a:r>
            <a:r>
              <a:rPr lang="en-US" sz="2200" b="1" dirty="0" err="1">
                <a:solidFill>
                  <a:srgbClr val="C00000"/>
                </a:solidFill>
                <a:latin typeface="Times New Roman" panose="02020603050405020304" pitchFamily="18" charset="0"/>
                <a:cs typeface="Times New Roman" panose="02020603050405020304" pitchFamily="18" charset="0"/>
              </a:rPr>
              <a:t>thơ</a:t>
            </a:r>
            <a:r>
              <a:rPr lang="en-US" sz="2200" b="1" dirty="0">
                <a:solidFill>
                  <a:srgbClr val="C00000"/>
                </a:solidFill>
                <a:latin typeface="Times New Roman" panose="02020603050405020304" pitchFamily="18" charset="0"/>
                <a:cs typeface="Times New Roman" panose="02020603050405020304" pitchFamily="18" charset="0"/>
              </a:rPr>
              <a:t> </a:t>
            </a:r>
            <a:r>
              <a:rPr lang="en-US" sz="2200" b="1" i="1" dirty="0" err="1">
                <a:solidFill>
                  <a:srgbClr val="C00000"/>
                </a:solidFill>
                <a:latin typeface="Times New Roman" panose="02020603050405020304" pitchFamily="18" charset="0"/>
                <a:cs typeface="Times New Roman" panose="02020603050405020304" pitchFamily="18" charset="0"/>
              </a:rPr>
              <a:t>Gặp</a:t>
            </a:r>
            <a:r>
              <a:rPr lang="en-US" sz="2200" b="1" i="1" dirty="0">
                <a:solidFill>
                  <a:srgbClr val="C00000"/>
                </a:solidFill>
                <a:latin typeface="Times New Roman" panose="02020603050405020304" pitchFamily="18" charset="0"/>
                <a:cs typeface="Times New Roman" panose="02020603050405020304" pitchFamily="18" charset="0"/>
              </a:rPr>
              <a:t> </a:t>
            </a:r>
            <a:r>
              <a:rPr lang="en-US" sz="2200" b="1" i="1" dirty="0" err="1">
                <a:solidFill>
                  <a:srgbClr val="C00000"/>
                </a:solidFill>
                <a:latin typeface="Times New Roman" panose="02020603050405020304" pitchFamily="18" charset="0"/>
                <a:cs typeface="Times New Roman" panose="02020603050405020304" pitchFamily="18" charset="0"/>
              </a:rPr>
              <a:t>lá</a:t>
            </a:r>
            <a:r>
              <a:rPr lang="en-US" sz="2200" b="1" i="1" dirty="0">
                <a:solidFill>
                  <a:srgbClr val="C00000"/>
                </a:solidFill>
                <a:latin typeface="Times New Roman" panose="02020603050405020304" pitchFamily="18" charset="0"/>
                <a:cs typeface="Times New Roman" panose="02020603050405020304" pitchFamily="18" charset="0"/>
              </a:rPr>
              <a:t> </a:t>
            </a:r>
            <a:r>
              <a:rPr lang="en-US" sz="2200" b="1" i="1" dirty="0" err="1">
                <a:solidFill>
                  <a:srgbClr val="C00000"/>
                </a:solidFill>
                <a:latin typeface="Times New Roman" panose="02020603050405020304" pitchFamily="18" charset="0"/>
                <a:cs typeface="Times New Roman" panose="02020603050405020304" pitchFamily="18" charset="0"/>
              </a:rPr>
              <a:t>cơm</a:t>
            </a:r>
            <a:r>
              <a:rPr lang="en-US" sz="2200" b="1" i="1" dirty="0">
                <a:solidFill>
                  <a:srgbClr val="C00000"/>
                </a:solidFill>
                <a:latin typeface="Times New Roman" panose="02020603050405020304" pitchFamily="18" charset="0"/>
                <a:cs typeface="Times New Roman" panose="02020603050405020304" pitchFamily="18" charset="0"/>
              </a:rPr>
              <a:t> </a:t>
            </a:r>
            <a:r>
              <a:rPr lang="en-US" sz="2200" b="1" i="1" dirty="0" err="1">
                <a:solidFill>
                  <a:srgbClr val="C00000"/>
                </a:solidFill>
                <a:latin typeface="Times New Roman" panose="02020603050405020304" pitchFamily="18" charset="0"/>
                <a:cs typeface="Times New Roman" panose="02020603050405020304" pitchFamily="18" charset="0"/>
              </a:rPr>
              <a:t>nếp</a:t>
            </a:r>
            <a:endParaRPr lang="en-US" sz="2200" dirty="0">
              <a:solidFill>
                <a:srgbClr val="C00000"/>
              </a:solidFill>
              <a:latin typeface="Times New Roman" panose="02020603050405020304" pitchFamily="18" charset="0"/>
              <a:cs typeface="Times New Roman" panose="02020603050405020304" pitchFamily="18" charset="0"/>
            </a:endParaRPr>
          </a:p>
          <a:p>
            <a:pPr algn="just"/>
            <a:r>
              <a:rPr lang="en-US" sz="2200" dirty="0">
                <a:solidFill>
                  <a:srgbClr val="C00000"/>
                </a:solidFill>
                <a:latin typeface="Times New Roman" panose="02020603050405020304" pitchFamily="18" charset="0"/>
                <a:cs typeface="Times New Roman" panose="02020603050405020304" pitchFamily="18" charset="0"/>
              </a:rPr>
              <a:t>	</a:t>
            </a:r>
            <a:r>
              <a:rPr lang="vi-VN" sz="2200" dirty="0">
                <a:solidFill>
                  <a:schemeClr val="tx1">
                    <a:lumMod val="95000"/>
                    <a:lumOff val="5000"/>
                  </a:schemeClr>
                </a:solidFill>
                <a:latin typeface="Times New Roman" panose="02020603050405020304" pitchFamily="18" charset="0"/>
                <a:cs typeface="Times New Roman" panose="02020603050405020304" pitchFamily="18" charset="0"/>
              </a:rPr>
              <a:t>Bài thơ </a:t>
            </a:r>
            <a:r>
              <a:rPr lang="en-US" sz="2200" i="1" dirty="0" err="1">
                <a:solidFill>
                  <a:schemeClr val="tx1">
                    <a:lumMod val="95000"/>
                    <a:lumOff val="5000"/>
                  </a:schemeClr>
                </a:solidFill>
                <a:latin typeface="Times New Roman" panose="02020603050405020304" pitchFamily="18" charset="0"/>
                <a:cs typeface="Times New Roman" panose="02020603050405020304" pitchFamily="18" charset="0"/>
              </a:rPr>
              <a:t>Gặp</a:t>
            </a:r>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i="1" dirty="0" err="1">
                <a:solidFill>
                  <a:schemeClr val="tx1">
                    <a:lumMod val="95000"/>
                    <a:lumOff val="5000"/>
                  </a:schemeClr>
                </a:solidFill>
                <a:latin typeface="Times New Roman" panose="02020603050405020304" pitchFamily="18" charset="0"/>
                <a:cs typeface="Times New Roman" panose="02020603050405020304" pitchFamily="18" charset="0"/>
              </a:rPr>
              <a:t>lá</a:t>
            </a:r>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i="1" dirty="0" err="1">
                <a:solidFill>
                  <a:schemeClr val="tx1">
                    <a:lumMod val="95000"/>
                    <a:lumOff val="5000"/>
                  </a:schemeClr>
                </a:solidFill>
                <a:latin typeface="Times New Roman" panose="02020603050405020304" pitchFamily="18" charset="0"/>
                <a:cs typeface="Times New Roman" panose="02020603050405020304" pitchFamily="18" charset="0"/>
              </a:rPr>
              <a:t>cơm</a:t>
            </a:r>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i="1" dirty="0" err="1">
                <a:solidFill>
                  <a:schemeClr val="tx1">
                    <a:lumMod val="95000"/>
                    <a:lumOff val="5000"/>
                  </a:schemeClr>
                </a:solidFill>
                <a:latin typeface="Times New Roman" panose="02020603050405020304" pitchFamily="18" charset="0"/>
                <a:cs typeface="Times New Roman" panose="02020603050405020304" pitchFamily="18" charset="0"/>
              </a:rPr>
              <a:t>nếp</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nhà</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thơ</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Thanh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Thảo</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đã</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đưa</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mỗi</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chúng</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ta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trở</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về</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với</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kí</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ức</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trần</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đầy</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nhớ</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thương</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người</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con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với</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mẹ</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Người</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con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ấy</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cũng</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chính</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chàng</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lính</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trẻ</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xa</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nhà</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đi</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chiến</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đấu</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lần</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gặp</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lá</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cơm</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nếp</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anh</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nôn</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nao</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nhớ</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về</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mẹ</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nhớ</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về</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hương</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vị</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quê</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nhà</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Hình</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ảnh</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mẹ</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hiện</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lên</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kí</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ức</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anh</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qua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hỏi</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chứa</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đầy</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tâm</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trạng</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i="1" dirty="0" err="1">
                <a:solidFill>
                  <a:schemeClr val="tx1">
                    <a:lumMod val="95000"/>
                    <a:lumOff val="5000"/>
                  </a:schemeClr>
                </a:solidFill>
                <a:latin typeface="Times New Roman" panose="02020603050405020304" pitchFamily="18" charset="0"/>
                <a:cs typeface="Times New Roman" panose="02020603050405020304" pitchFamily="18" charset="0"/>
              </a:rPr>
              <a:t>Mẹ</a:t>
            </a:r>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 ở </a:t>
            </a:r>
            <a:r>
              <a:rPr lang="en-US" sz="2200" i="1" dirty="0" err="1">
                <a:solidFill>
                  <a:schemeClr val="tx1">
                    <a:lumMod val="95000"/>
                    <a:lumOff val="5000"/>
                  </a:schemeClr>
                </a:solidFill>
                <a:latin typeface="Times New Roman" panose="02020603050405020304" pitchFamily="18" charset="0"/>
                <a:cs typeface="Times New Roman" panose="02020603050405020304" pitchFamily="18" charset="0"/>
              </a:rPr>
              <a:t>đâu</a:t>
            </a:r>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i="1" dirty="0" err="1">
                <a:solidFill>
                  <a:schemeClr val="tx1">
                    <a:lumMod val="95000"/>
                    <a:lumOff val="5000"/>
                  </a:schemeClr>
                </a:solidFill>
                <a:latin typeface="Times New Roman" panose="02020603050405020304" pitchFamily="18" charset="0"/>
                <a:cs typeface="Times New Roman" panose="02020603050405020304" pitchFamily="18" charset="0"/>
              </a:rPr>
              <a:t>chiều</a:t>
            </a:r>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 nay/</a:t>
            </a:r>
            <a:r>
              <a:rPr lang="en-US" sz="2200" i="1" dirty="0" err="1">
                <a:solidFill>
                  <a:schemeClr val="tx1">
                    <a:lumMod val="95000"/>
                    <a:lumOff val="5000"/>
                  </a:schemeClr>
                </a:solidFill>
                <a:latin typeface="Times New Roman" panose="02020603050405020304" pitchFamily="18" charset="0"/>
                <a:cs typeface="Times New Roman" panose="02020603050405020304" pitchFamily="18" charset="0"/>
              </a:rPr>
              <a:t>Nhặt</a:t>
            </a:r>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i="1" dirty="0" err="1">
                <a:solidFill>
                  <a:schemeClr val="tx1">
                    <a:lumMod val="95000"/>
                    <a:lumOff val="5000"/>
                  </a:schemeClr>
                </a:solidFill>
                <a:latin typeface="Times New Roman" panose="02020603050405020304" pitchFamily="18" charset="0"/>
                <a:cs typeface="Times New Roman" panose="02020603050405020304" pitchFamily="18" charset="0"/>
              </a:rPr>
              <a:t>lá</a:t>
            </a:r>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i="1" dirty="0" err="1">
                <a:solidFill>
                  <a:schemeClr val="tx1">
                    <a:lumMod val="95000"/>
                    <a:lumOff val="5000"/>
                  </a:schemeClr>
                </a:solidFill>
                <a:latin typeface="Times New Roman" panose="02020603050405020304" pitchFamily="18" charset="0"/>
                <a:cs typeface="Times New Roman" panose="02020603050405020304" pitchFamily="18" charset="0"/>
              </a:rPr>
              <a:t>về</a:t>
            </a:r>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i="1" dirty="0" err="1">
                <a:solidFill>
                  <a:schemeClr val="tx1">
                    <a:lumMod val="95000"/>
                    <a:lumOff val="5000"/>
                  </a:schemeClr>
                </a:solidFill>
                <a:latin typeface="Times New Roman" panose="02020603050405020304" pitchFamily="18" charset="0"/>
                <a:cs typeface="Times New Roman" panose="02020603050405020304" pitchFamily="18" charset="0"/>
              </a:rPr>
              <a:t>đun</a:t>
            </a:r>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i="1" dirty="0" err="1">
                <a:solidFill>
                  <a:schemeClr val="tx1">
                    <a:lumMod val="95000"/>
                    <a:lumOff val="5000"/>
                  </a:schemeClr>
                </a:solidFill>
                <a:latin typeface="Times New Roman" panose="02020603050405020304" pitchFamily="18" charset="0"/>
                <a:cs typeface="Times New Roman" panose="02020603050405020304" pitchFamily="18" charset="0"/>
              </a:rPr>
              <a:t>bếp</a:t>
            </a:r>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2200" i="1" dirty="0" err="1">
                <a:solidFill>
                  <a:schemeClr val="tx1">
                    <a:lumMod val="95000"/>
                    <a:lumOff val="5000"/>
                  </a:schemeClr>
                </a:solidFill>
                <a:latin typeface="Times New Roman" panose="02020603050405020304" pitchFamily="18" charset="0"/>
                <a:cs typeface="Times New Roman" panose="02020603050405020304" pitchFamily="18" charset="0"/>
              </a:rPr>
              <a:t>Phải</a:t>
            </a:r>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i="1" dirty="0" err="1">
                <a:solidFill>
                  <a:schemeClr val="tx1">
                    <a:lumMod val="95000"/>
                    <a:lumOff val="5000"/>
                  </a:schemeClr>
                </a:solidFill>
                <a:latin typeface="Times New Roman" panose="02020603050405020304" pitchFamily="18" charset="0"/>
                <a:cs typeface="Times New Roman" panose="02020603050405020304" pitchFamily="18" charset="0"/>
              </a:rPr>
              <a:t>mẹ</a:t>
            </a:r>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i="1" dirty="0" err="1">
                <a:solidFill>
                  <a:schemeClr val="tx1">
                    <a:lumMod val="95000"/>
                    <a:lumOff val="5000"/>
                  </a:schemeClr>
                </a:solidFill>
                <a:latin typeface="Times New Roman" panose="02020603050405020304" pitchFamily="18" charset="0"/>
                <a:cs typeface="Times New Roman" panose="02020603050405020304" pitchFamily="18" charset="0"/>
              </a:rPr>
              <a:t>thổi</a:t>
            </a:r>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i="1" dirty="0" err="1">
                <a:solidFill>
                  <a:schemeClr val="tx1">
                    <a:lumMod val="95000"/>
                    <a:lumOff val="5000"/>
                  </a:schemeClr>
                </a:solidFill>
                <a:latin typeface="Times New Roman" panose="02020603050405020304" pitchFamily="18" charset="0"/>
                <a:cs typeface="Times New Roman" panose="02020603050405020304" pitchFamily="18" charset="0"/>
              </a:rPr>
              <a:t>cơm</a:t>
            </a:r>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i="1" dirty="0" err="1">
                <a:solidFill>
                  <a:schemeClr val="tx1">
                    <a:lumMod val="95000"/>
                    <a:lumOff val="5000"/>
                  </a:schemeClr>
                </a:solidFill>
                <a:latin typeface="Times New Roman" panose="02020603050405020304" pitchFamily="18" charset="0"/>
                <a:cs typeface="Times New Roman" panose="02020603050405020304" pitchFamily="18" charset="0"/>
              </a:rPr>
              <a:t>nếp</a:t>
            </a:r>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2200" i="1" dirty="0" err="1">
                <a:solidFill>
                  <a:schemeClr val="tx1">
                    <a:lumMod val="95000"/>
                    <a:lumOff val="5000"/>
                  </a:schemeClr>
                </a:solidFill>
                <a:latin typeface="Times New Roman" panose="02020603050405020304" pitchFamily="18" charset="0"/>
                <a:cs typeface="Times New Roman" panose="02020603050405020304" pitchFamily="18" charset="0"/>
              </a:rPr>
              <a:t>Mà</a:t>
            </a:r>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i="1" dirty="0" err="1">
                <a:solidFill>
                  <a:schemeClr val="tx1">
                    <a:lumMod val="95000"/>
                    <a:lumOff val="5000"/>
                  </a:schemeClr>
                </a:solidFill>
                <a:latin typeface="Times New Roman" panose="02020603050405020304" pitchFamily="18" charset="0"/>
                <a:cs typeface="Times New Roman" panose="02020603050405020304" pitchFamily="18" charset="0"/>
              </a:rPr>
              <a:t>thơm</a:t>
            </a:r>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i="1" dirty="0" err="1">
                <a:solidFill>
                  <a:schemeClr val="tx1">
                    <a:lumMod val="95000"/>
                    <a:lumOff val="5000"/>
                  </a:schemeClr>
                </a:solidFill>
                <a:latin typeface="Times New Roman" panose="02020603050405020304" pitchFamily="18" charset="0"/>
                <a:cs typeface="Times New Roman" panose="02020603050405020304" pitchFamily="18" charset="0"/>
              </a:rPr>
              <a:t>suốt</a:t>
            </a:r>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i="1" dirty="0" err="1">
                <a:solidFill>
                  <a:schemeClr val="tx1">
                    <a:lumMod val="95000"/>
                    <a:lumOff val="5000"/>
                  </a:schemeClr>
                </a:solidFill>
                <a:latin typeface="Times New Roman" panose="02020603050405020304" pitchFamily="18" charset="0"/>
                <a:cs typeface="Times New Roman" panose="02020603050405020304" pitchFamily="18" charset="0"/>
              </a:rPr>
              <a:t>đường</a:t>
            </a:r>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 con</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Chi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tiết</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i="1" dirty="0" err="1">
                <a:solidFill>
                  <a:schemeClr val="tx1">
                    <a:lumMod val="95000"/>
                    <a:lumOff val="5000"/>
                  </a:schemeClr>
                </a:solidFill>
                <a:latin typeface="Times New Roman" panose="02020603050405020304" pitchFamily="18" charset="0"/>
                <a:cs typeface="Times New Roman" panose="02020603050405020304" pitchFamily="18" charset="0"/>
              </a:rPr>
              <a:t>Nhặt</a:t>
            </a:r>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i="1" dirty="0" err="1">
                <a:solidFill>
                  <a:schemeClr val="tx1">
                    <a:lumMod val="95000"/>
                    <a:lumOff val="5000"/>
                  </a:schemeClr>
                </a:solidFill>
                <a:latin typeface="Times New Roman" panose="02020603050405020304" pitchFamily="18" charset="0"/>
                <a:cs typeface="Times New Roman" panose="02020603050405020304" pitchFamily="18" charset="0"/>
              </a:rPr>
              <a:t>lá</a:t>
            </a:r>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i="1" dirty="0" err="1">
                <a:solidFill>
                  <a:schemeClr val="tx1">
                    <a:lumMod val="95000"/>
                    <a:lumOff val="5000"/>
                  </a:schemeClr>
                </a:solidFill>
                <a:latin typeface="Times New Roman" panose="02020603050405020304" pitchFamily="18" charset="0"/>
                <a:cs typeface="Times New Roman" panose="02020603050405020304" pitchFamily="18" charset="0"/>
              </a:rPr>
              <a:t>về</a:t>
            </a:r>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i="1" dirty="0" err="1">
                <a:solidFill>
                  <a:schemeClr val="tx1">
                    <a:lumMod val="95000"/>
                    <a:lumOff val="5000"/>
                  </a:schemeClr>
                </a:solidFill>
                <a:latin typeface="Times New Roman" panose="02020603050405020304" pitchFamily="18" charset="0"/>
                <a:cs typeface="Times New Roman" panose="02020603050405020304" pitchFamily="18" charset="0"/>
              </a:rPr>
              <a:t>đun</a:t>
            </a:r>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i="1" dirty="0" err="1">
                <a:solidFill>
                  <a:schemeClr val="tx1">
                    <a:lumMod val="95000"/>
                    <a:lumOff val="5000"/>
                  </a:schemeClr>
                </a:solidFill>
                <a:latin typeface="Times New Roman" panose="02020603050405020304" pitchFamily="18" charset="0"/>
                <a:cs typeface="Times New Roman" panose="02020603050405020304" pitchFamily="18" charset="0"/>
              </a:rPr>
              <a:t>bếp</a:t>
            </a:r>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gợi</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bao</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nỗi</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vất</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vả</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lam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lũ</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tần</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tảo</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khó</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nhọc</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cuộc</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đời</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mẹ</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Hương</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thơm</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lá</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nếp</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lan</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toả</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khắp</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con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đường</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hành</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quân</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chiến</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đấu</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người</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lính</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Bài</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thơ</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2200" dirty="0">
                <a:solidFill>
                  <a:schemeClr val="tx1">
                    <a:lumMod val="95000"/>
                    <a:lumOff val="5000"/>
                  </a:schemeClr>
                </a:solidFill>
                <a:latin typeface="Times New Roman" panose="02020603050405020304" pitchFamily="18" charset="0"/>
                <a:cs typeface="Times New Roman" panose="02020603050405020304" pitchFamily="18" charset="0"/>
              </a:rPr>
              <a:t>ngắn</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mỗi</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2200" dirty="0">
                <a:solidFill>
                  <a:schemeClr val="tx1">
                    <a:lumMod val="95000"/>
                    <a:lumOff val="5000"/>
                  </a:schemeClr>
                </a:solidFill>
                <a:latin typeface="Times New Roman" panose="02020603050405020304" pitchFamily="18" charset="0"/>
                <a:cs typeface="Times New Roman" panose="02020603050405020304" pitchFamily="18" charset="0"/>
              </a:rPr>
              <a:t>dòng năm tiếng được ngắt nhịp linh hoạt, tác giả không diễn tả chi tiết, cụ thể mà chỉ khơi gợi tâm tình của người con nhưng người đọc vẫn có thể cảm nhận được tình cảm sâu nặng của anh dành cho quê hương và người mẹ. Tình cảm ấy đã được hiện thực hoá thành hành động người con cầm súng ra đi bảo vệ đất nước, bảo vệ quê hương, bảo vệ cuộc sống bình yên cho gia đình, cho người mẹ của mình. Và đây mới là biểu hiện cao quý nhất của tình yêu thương.</a:t>
            </a:r>
            <a:endParaRPr lang="en-US" sz="2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4788508"/>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Arrow Callout 3"/>
          <p:cNvSpPr/>
          <p:nvPr/>
        </p:nvSpPr>
        <p:spPr>
          <a:xfrm>
            <a:off x="1331640" y="188640"/>
            <a:ext cx="6048672" cy="1224136"/>
          </a:xfrm>
          <a:prstGeom prst="downArrow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7030A0"/>
                </a:solidFill>
                <a:latin typeface="Times New Roman" panose="02020603050405020304" pitchFamily="18" charset="0"/>
                <a:cs typeface="Times New Roman" panose="02020603050405020304" pitchFamily="18" charset="0"/>
              </a:rPr>
              <a:t>Bảng</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kiểm</a:t>
            </a:r>
            <a:endParaRPr lang="en-US" sz="2400" dirty="0">
              <a:solidFill>
                <a:srgbClr val="7030A0"/>
              </a:solidFill>
              <a:latin typeface="Times New Roman" panose="02020603050405020304" pitchFamily="18" charset="0"/>
              <a:cs typeface="Times New Roman" panose="02020603050405020304" pitchFamily="18" charset="0"/>
            </a:endParaRPr>
          </a:p>
          <a:p>
            <a:pPr algn="ctr"/>
            <a:r>
              <a:rPr lang="en-US" sz="2400" b="1" dirty="0" err="1">
                <a:solidFill>
                  <a:srgbClr val="7030A0"/>
                </a:solidFill>
                <a:latin typeface="Times New Roman" panose="02020603050405020304" pitchFamily="18" charset="0"/>
                <a:cs typeface="Times New Roman" panose="02020603050405020304" pitchFamily="18" charset="0"/>
              </a:rPr>
              <a:t>kĩ</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năng</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viết</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đoạn</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văn</a:t>
            </a:r>
            <a:endParaRPr lang="en-US" sz="2400" dirty="0">
              <a:solidFill>
                <a:srgbClr val="7030A0"/>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634888167"/>
              </p:ext>
            </p:extLst>
          </p:nvPr>
        </p:nvGraphicFramePr>
        <p:xfrm>
          <a:off x="395536" y="1484786"/>
          <a:ext cx="8496943" cy="4803473"/>
        </p:xfrm>
        <a:graphic>
          <a:graphicData uri="http://schemas.openxmlformats.org/drawingml/2006/table">
            <a:tbl>
              <a:tblPr firstRow="1" firstCol="1" bandRow="1">
                <a:tableStyleId>{5C22544A-7EE6-4342-B048-85BDC9FD1C3A}</a:tableStyleId>
              </a:tblPr>
              <a:tblGrid>
                <a:gridCol w="653256">
                  <a:extLst>
                    <a:ext uri="{9D8B030D-6E8A-4147-A177-3AD203B41FA5}">
                      <a16:colId xmlns:a16="http://schemas.microsoft.com/office/drawing/2014/main" val="20000"/>
                    </a:ext>
                  </a:extLst>
                </a:gridCol>
                <a:gridCol w="6013094">
                  <a:extLst>
                    <a:ext uri="{9D8B030D-6E8A-4147-A177-3AD203B41FA5}">
                      <a16:colId xmlns:a16="http://schemas.microsoft.com/office/drawing/2014/main" val="20001"/>
                    </a:ext>
                  </a:extLst>
                </a:gridCol>
                <a:gridCol w="653256">
                  <a:extLst>
                    <a:ext uri="{9D8B030D-6E8A-4147-A177-3AD203B41FA5}">
                      <a16:colId xmlns:a16="http://schemas.microsoft.com/office/drawing/2014/main" val="20002"/>
                    </a:ext>
                  </a:extLst>
                </a:gridCol>
                <a:gridCol w="1177337">
                  <a:extLst>
                    <a:ext uri="{9D8B030D-6E8A-4147-A177-3AD203B41FA5}">
                      <a16:colId xmlns:a16="http://schemas.microsoft.com/office/drawing/2014/main" val="20003"/>
                    </a:ext>
                  </a:extLst>
                </a:gridCol>
              </a:tblGrid>
              <a:tr h="533574">
                <a:tc>
                  <a:txBody>
                    <a:bodyPr/>
                    <a:lstStyle/>
                    <a:p>
                      <a:pPr algn="ctr">
                        <a:lnSpc>
                          <a:spcPct val="115000"/>
                        </a:lnSpc>
                        <a:spcAft>
                          <a:spcPts val="1200"/>
                        </a:spcAft>
                      </a:pPr>
                      <a:r>
                        <a:rPr lang="en-US" sz="2400" dirty="0" err="1">
                          <a:effectLst/>
                          <a:latin typeface="Times New Roman" panose="02020603050405020304" pitchFamily="18" charset="0"/>
                          <a:cs typeface="Times New Roman" panose="02020603050405020304" pitchFamily="18" charset="0"/>
                        </a:rPr>
                        <a:t>STT</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1200"/>
                        </a:spcAft>
                      </a:pPr>
                      <a:r>
                        <a:rPr lang="en-US" sz="2400">
                          <a:effectLst/>
                          <a:latin typeface="Times New Roman" panose="02020603050405020304" pitchFamily="18" charset="0"/>
                          <a:cs typeface="Times New Roman" panose="02020603050405020304" pitchFamily="18" charset="0"/>
                        </a:rPr>
                        <a:t>Tiêu chí</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1200"/>
                        </a:spcAft>
                      </a:pPr>
                      <a:r>
                        <a:rPr lang="en-US" sz="2400">
                          <a:effectLst/>
                          <a:latin typeface="Times New Roman" panose="02020603050405020304" pitchFamily="18" charset="0"/>
                          <a:cs typeface="Times New Roman" panose="02020603050405020304" pitchFamily="18" charset="0"/>
                        </a:rPr>
                        <a:t>Đạt</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1200"/>
                        </a:spcAft>
                      </a:pPr>
                      <a:r>
                        <a:rPr lang="en-US" sz="2400">
                          <a:effectLst/>
                          <a:latin typeface="Times New Roman" panose="02020603050405020304" pitchFamily="18" charset="0"/>
                          <a:cs typeface="Times New Roman" panose="02020603050405020304" pitchFamily="18" charset="0"/>
                        </a:rPr>
                        <a:t>Chưa đạt</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533574">
                <a:tc>
                  <a:txBody>
                    <a:bodyPr/>
                    <a:lstStyle/>
                    <a:p>
                      <a:pPr algn="ctr">
                        <a:lnSpc>
                          <a:spcPct val="115000"/>
                        </a:lnSpc>
                        <a:spcAft>
                          <a:spcPts val="1200"/>
                        </a:spcAft>
                      </a:pPr>
                      <a:r>
                        <a:rPr lang="en-US" sz="2400" dirty="0">
                          <a:effectLst/>
                          <a:latin typeface="Times New Roman" panose="02020603050405020304" pitchFamily="18" charset="0"/>
                          <a:cs typeface="Times New Roman" panose="02020603050405020304" pitchFamily="18" charset="0"/>
                        </a:rPr>
                        <a:t>1</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just">
                        <a:lnSpc>
                          <a:spcPct val="115000"/>
                        </a:lnSpc>
                        <a:spcAft>
                          <a:spcPts val="1200"/>
                        </a:spcAft>
                      </a:pPr>
                      <a:r>
                        <a:rPr lang="en-US" sz="2400">
                          <a:effectLst/>
                          <a:latin typeface="Times New Roman" panose="02020603050405020304" pitchFamily="18" charset="0"/>
                          <a:cs typeface="Times New Roman" panose="02020603050405020304" pitchFamily="18" charset="0"/>
                        </a:rPr>
                        <a:t>Đảm bảo hình thức đoạn văn với dung lượng khoảng 5 - 7 câu.</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120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120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79167">
                <a:tc>
                  <a:txBody>
                    <a:bodyPr/>
                    <a:lstStyle/>
                    <a:p>
                      <a:pPr algn="ctr">
                        <a:lnSpc>
                          <a:spcPct val="115000"/>
                        </a:lnSpc>
                        <a:spcAft>
                          <a:spcPts val="1200"/>
                        </a:spcAft>
                      </a:pPr>
                      <a:r>
                        <a:rPr lang="en-US" sz="2400">
                          <a:effectLst/>
                          <a:latin typeface="Times New Roman" panose="02020603050405020304" pitchFamily="18" charset="0"/>
                          <a:cs typeface="Times New Roman" panose="02020603050405020304" pitchFamily="18" charset="0"/>
                        </a:rPr>
                        <a:t>2</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just">
                        <a:spcAft>
                          <a:spcPts val="600"/>
                        </a:spcAft>
                      </a:pPr>
                      <a:r>
                        <a:rPr lang="en-US" sz="2400">
                          <a:effectLst/>
                          <a:latin typeface="Times New Roman" panose="02020603050405020304" pitchFamily="18" charset="0"/>
                          <a:cs typeface="Times New Roman" panose="02020603050405020304" pitchFamily="18" charset="0"/>
                        </a:rPr>
                        <a:t>Đoạn văn đúng chủ đề: Cảm nghĩ về nỗi nhớ thương mẹ của người con.</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120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120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258052">
                <a:tc>
                  <a:txBody>
                    <a:bodyPr/>
                    <a:lstStyle/>
                    <a:p>
                      <a:pPr algn="ctr">
                        <a:lnSpc>
                          <a:spcPct val="115000"/>
                        </a:lnSpc>
                        <a:spcAft>
                          <a:spcPts val="1200"/>
                        </a:spcAft>
                      </a:pPr>
                      <a:r>
                        <a:rPr lang="en-US" sz="2400">
                          <a:effectLst/>
                          <a:latin typeface="Times New Roman" panose="02020603050405020304" pitchFamily="18" charset="0"/>
                          <a:cs typeface="Times New Roman" panose="02020603050405020304" pitchFamily="18" charset="0"/>
                        </a:rPr>
                        <a:t>3</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just">
                        <a:lnSpc>
                          <a:spcPct val="115000"/>
                        </a:lnSpc>
                        <a:spcAft>
                          <a:spcPts val="1200"/>
                        </a:spcAft>
                      </a:pPr>
                      <a:r>
                        <a:rPr lang="en-US" sz="2400">
                          <a:effectLst/>
                          <a:latin typeface="Times New Roman" panose="02020603050405020304" pitchFamily="18" charset="0"/>
                          <a:cs typeface="Times New Roman" panose="02020603050405020304" pitchFamily="18" charset="0"/>
                        </a:rPr>
                        <a:t>Lí lẽ dẫn chứng thuyết phục.</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120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120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533574">
                <a:tc>
                  <a:txBody>
                    <a:bodyPr/>
                    <a:lstStyle/>
                    <a:p>
                      <a:pPr algn="ctr">
                        <a:lnSpc>
                          <a:spcPct val="115000"/>
                        </a:lnSpc>
                        <a:spcAft>
                          <a:spcPts val="1200"/>
                        </a:spcAft>
                      </a:pPr>
                      <a:r>
                        <a:rPr lang="en-US" sz="2400">
                          <a:effectLst/>
                          <a:latin typeface="Times New Roman" panose="02020603050405020304" pitchFamily="18" charset="0"/>
                          <a:cs typeface="Times New Roman" panose="02020603050405020304" pitchFamily="18" charset="0"/>
                        </a:rPr>
                        <a:t>4</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just">
                        <a:lnSpc>
                          <a:spcPct val="115000"/>
                        </a:lnSpc>
                        <a:spcAft>
                          <a:spcPts val="1200"/>
                        </a:spcAft>
                      </a:pPr>
                      <a:r>
                        <a:rPr lang="en-US" sz="2400">
                          <a:effectLst/>
                          <a:latin typeface="Times New Roman" panose="02020603050405020304" pitchFamily="18" charset="0"/>
                          <a:cs typeface="Times New Roman" panose="02020603050405020304" pitchFamily="18" charset="0"/>
                        </a:rPr>
                        <a:t>Đoạn văn đảm bảo tính liên kết giữa các câu trong đoạn văn.</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120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120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1262457">
                <a:tc>
                  <a:txBody>
                    <a:bodyPr/>
                    <a:lstStyle/>
                    <a:p>
                      <a:pPr algn="ctr">
                        <a:lnSpc>
                          <a:spcPct val="115000"/>
                        </a:lnSpc>
                        <a:spcAft>
                          <a:spcPts val="1200"/>
                        </a:spcAft>
                      </a:pPr>
                      <a:r>
                        <a:rPr lang="en-US" sz="2400">
                          <a:effectLst/>
                          <a:latin typeface="Times New Roman" panose="02020603050405020304" pitchFamily="18" charset="0"/>
                          <a:cs typeface="Times New Roman" panose="02020603050405020304" pitchFamily="18" charset="0"/>
                        </a:rPr>
                        <a:t>5</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just">
                        <a:lnSpc>
                          <a:spcPct val="115000"/>
                        </a:lnSpc>
                        <a:spcAft>
                          <a:spcPts val="1200"/>
                        </a:spcAft>
                      </a:pPr>
                      <a:r>
                        <a:rPr lang="en-US" sz="2400">
                          <a:effectLst/>
                          <a:latin typeface="Times New Roman" panose="02020603050405020304" pitchFamily="18" charset="0"/>
                          <a:cs typeface="Times New Roman" panose="02020603050405020304" pitchFamily="18" charset="0"/>
                        </a:rPr>
                        <a:t>Đoạn văn đảm bảo về yêu cầu về chính tả, cách sử dụng từ ngữ, ngữ pháp.</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120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120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129658025"/>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erge 3"/>
          <p:cNvSpPr/>
          <p:nvPr/>
        </p:nvSpPr>
        <p:spPr>
          <a:xfrm>
            <a:off x="1259632" y="116632"/>
            <a:ext cx="6840760" cy="1440160"/>
          </a:xfrm>
          <a:prstGeom prst="flowChartMerg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rgbClr val="C00000"/>
                </a:solidFill>
                <a:latin typeface="Times New Roman" panose="02020603050405020304" pitchFamily="18" charset="0"/>
                <a:cs typeface="Times New Roman" panose="02020603050405020304" pitchFamily="18" charset="0"/>
              </a:rPr>
              <a:t>HƯỚNG</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DẪN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TỰ</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HỌC</a:t>
            </a:r>
            <a:endParaRPr lang="en-US" sz="2400" dirty="0">
              <a:solidFill>
                <a:srgbClr val="C00000"/>
              </a:solidFill>
              <a:latin typeface="Times New Roman" panose="02020603050405020304" pitchFamily="18" charset="0"/>
              <a:cs typeface="Times New Roman" panose="02020603050405020304" pitchFamily="18" charset="0"/>
            </a:endParaRPr>
          </a:p>
        </p:txBody>
      </p:sp>
      <p:sp>
        <p:nvSpPr>
          <p:cNvPr id="5" name="Flowchart: Terminator 4"/>
          <p:cNvSpPr/>
          <p:nvPr/>
        </p:nvSpPr>
        <p:spPr>
          <a:xfrm>
            <a:off x="683568" y="2060848"/>
            <a:ext cx="7992888" cy="2376264"/>
          </a:xfrm>
          <a:prstGeom prst="flowChartTerminator">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400" dirty="0">
                <a:solidFill>
                  <a:srgbClr val="FF0000"/>
                </a:solidFill>
                <a:latin typeface="Times New Roman" panose="02020603050405020304" pitchFamily="18" charset="0"/>
                <a:cs typeface="Times New Roman" panose="02020603050405020304" pitchFamily="18" charset="0"/>
              </a:rPr>
              <a:t>- Hoàn thiện các nội dung đã học trong bài;</a:t>
            </a:r>
            <a:endParaRPr lang="en-US" sz="2400" dirty="0">
              <a:solidFill>
                <a:srgbClr val="FF0000"/>
              </a:solidFill>
              <a:latin typeface="Times New Roman" panose="02020603050405020304" pitchFamily="18" charset="0"/>
              <a:cs typeface="Times New Roman" panose="02020603050405020304" pitchFamily="18" charset="0"/>
            </a:endParaRPr>
          </a:p>
          <a:p>
            <a:r>
              <a:rPr lang="pt-BR" sz="2400" dirty="0">
                <a:solidFill>
                  <a:srgbClr val="FF0000"/>
                </a:solidFill>
                <a:latin typeface="Times New Roman" panose="02020603050405020304" pitchFamily="18" charset="0"/>
                <a:cs typeface="Times New Roman" panose="02020603050405020304" pitchFamily="18" charset="0"/>
              </a:rPr>
              <a:t>- Tìm đọc thêm các bài thơ năm chữ có cùng đề tài như bài thơ:  “</a:t>
            </a:r>
            <a:r>
              <a:rPr lang="pt-BR" sz="2400" i="1" dirty="0">
                <a:solidFill>
                  <a:srgbClr val="FF0000"/>
                </a:solidFill>
                <a:latin typeface="Times New Roman" panose="02020603050405020304" pitchFamily="18" charset="0"/>
                <a:cs typeface="Times New Roman" panose="02020603050405020304" pitchFamily="18" charset="0"/>
              </a:rPr>
              <a:t>Tiếng gà trưa</a:t>
            </a:r>
            <a:r>
              <a:rPr lang="pt-BR" sz="2400" dirty="0">
                <a:solidFill>
                  <a:srgbClr val="FF0000"/>
                </a:solidFill>
                <a:latin typeface="Times New Roman" panose="02020603050405020304" pitchFamily="18" charset="0"/>
                <a:cs typeface="Times New Roman" panose="02020603050405020304" pitchFamily="18" charset="0"/>
              </a:rPr>
              <a:t>” của Xuân Quỳnh;</a:t>
            </a:r>
            <a:endParaRPr lang="en-US" sz="2400" dirty="0">
              <a:solidFill>
                <a:srgbClr val="FF0000"/>
              </a:solidFill>
              <a:latin typeface="Times New Roman" panose="02020603050405020304" pitchFamily="18" charset="0"/>
              <a:cs typeface="Times New Roman" panose="02020603050405020304" pitchFamily="18" charset="0"/>
            </a:endParaRPr>
          </a:p>
          <a:p>
            <a:r>
              <a:rPr lang="pt-BR" sz="2400" dirty="0">
                <a:solidFill>
                  <a:srgbClr val="FF0000"/>
                </a:solidFill>
                <a:latin typeface="Times New Roman" panose="02020603050405020304" pitchFamily="18" charset="0"/>
                <a:cs typeface="Times New Roman" panose="02020603050405020304" pitchFamily="18" charset="0"/>
              </a:rPr>
              <a:t>- Chuẩn bị: đọc tản văn: “</a:t>
            </a:r>
            <a:r>
              <a:rPr lang="pt-BR" sz="2400" i="1" dirty="0">
                <a:solidFill>
                  <a:srgbClr val="FF0000"/>
                </a:solidFill>
                <a:latin typeface="Times New Roman" panose="02020603050405020304" pitchFamily="18" charset="0"/>
                <a:cs typeface="Times New Roman" panose="02020603050405020304" pitchFamily="18" charset="0"/>
              </a:rPr>
              <a:t>Trở gió</a:t>
            </a:r>
            <a:r>
              <a:rPr lang="pt-BR" sz="2400" dirty="0">
                <a:solidFill>
                  <a:srgbClr val="FF0000"/>
                </a:solidFill>
                <a:latin typeface="Times New Roman" panose="02020603050405020304" pitchFamily="18" charset="0"/>
                <a:cs typeface="Times New Roman" panose="02020603050405020304" pitchFamily="18" charset="0"/>
              </a:rPr>
              <a:t>” của Nguyễn Ngọc Tư.</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22469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otched Right Arrow 3"/>
          <p:cNvSpPr/>
          <p:nvPr/>
        </p:nvSpPr>
        <p:spPr>
          <a:xfrm>
            <a:off x="179512" y="0"/>
            <a:ext cx="4968552" cy="1052736"/>
          </a:xfrm>
          <a:prstGeom prst="notch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rgbClr val="FF0000"/>
                </a:solidFill>
                <a:latin typeface="Times New Roman" panose="02020603050405020304" pitchFamily="18" charset="0"/>
                <a:cs typeface="Times New Roman" panose="02020603050405020304" pitchFamily="18" charset="0"/>
              </a:rPr>
              <a:t>HOẠT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ĐỘNG</a:t>
            </a:r>
            <a:r>
              <a:rPr lang="en-US" sz="2400" b="1" dirty="0">
                <a:solidFill>
                  <a:srgbClr val="FF0000"/>
                </a:solidFill>
                <a:latin typeface="Times New Roman" panose="02020603050405020304" pitchFamily="18" charset="0"/>
                <a:cs typeface="Times New Roman" panose="02020603050405020304" pitchFamily="18" charset="0"/>
              </a:rPr>
              <a:t> 1: </a:t>
            </a:r>
            <a:r>
              <a:rPr lang="en-US" sz="2400" b="1" dirty="0" err="1">
                <a:solidFill>
                  <a:srgbClr val="FF0000"/>
                </a:solidFill>
                <a:latin typeface="Times New Roman" panose="02020603050405020304" pitchFamily="18" charset="0"/>
                <a:cs typeface="Times New Roman" panose="02020603050405020304" pitchFamily="18" charset="0"/>
              </a:rPr>
              <a:t>KHỞI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ĐỘNG</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5" name="Cloud Callout 4"/>
          <p:cNvSpPr/>
          <p:nvPr/>
        </p:nvSpPr>
        <p:spPr>
          <a:xfrm>
            <a:off x="16594" y="957312"/>
            <a:ext cx="3907334" cy="2471688"/>
          </a:xfrm>
          <a:prstGeom prst="cloud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i="1" dirty="0">
                <a:solidFill>
                  <a:srgbClr val="00B050"/>
                </a:solidFill>
                <a:latin typeface="Times New Roman" panose="02020603050405020304" pitchFamily="18" charset="0"/>
                <a:cs typeface="Times New Roman" panose="02020603050405020304" pitchFamily="18" charset="0"/>
              </a:rPr>
              <a:t>Xác định thể thơ của từng bài thơ em đã được học ở lớp 6 vào</a:t>
            </a:r>
            <a:r>
              <a:rPr lang="de-DE" sz="2400" dirty="0">
                <a:solidFill>
                  <a:srgbClr val="00B050"/>
                </a:solidFill>
                <a:latin typeface="Times New Roman" panose="02020603050405020304" pitchFamily="18" charset="0"/>
                <a:cs typeface="Times New Roman" panose="02020603050405020304" pitchFamily="18" charset="0"/>
              </a:rPr>
              <a:t> </a:t>
            </a:r>
            <a:r>
              <a:rPr lang="pt-BR" sz="2400" b="1" dirty="0">
                <a:solidFill>
                  <a:srgbClr val="C00000"/>
                </a:solidFill>
                <a:latin typeface="Times New Roman" panose="02020603050405020304" pitchFamily="18" charset="0"/>
                <a:cs typeface="Times New Roman" panose="02020603050405020304" pitchFamily="18" charset="0"/>
              </a:rPr>
              <a:t>PHIẾU HỌC TẬP 08</a:t>
            </a:r>
            <a:r>
              <a:rPr lang="pt-BR" sz="2400" b="1" dirty="0">
                <a:solidFill>
                  <a:srgbClr val="00B050"/>
                </a:solidFill>
                <a:latin typeface="Times New Roman" panose="02020603050405020304" pitchFamily="18" charset="0"/>
                <a:cs typeface="Times New Roman" panose="02020603050405020304" pitchFamily="18" charset="0"/>
              </a:rPr>
              <a:t>.</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6" name="Cloud Callout 5"/>
          <p:cNvSpPr/>
          <p:nvPr/>
        </p:nvSpPr>
        <p:spPr>
          <a:xfrm>
            <a:off x="4211960" y="-190797"/>
            <a:ext cx="5400600" cy="3240360"/>
          </a:xfrm>
          <a:prstGeom prst="cloud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i="1" dirty="0">
                <a:solidFill>
                  <a:srgbClr val="FF0000"/>
                </a:solidFill>
                <a:latin typeface="Times New Roman" panose="02020603050405020304" pitchFamily="18" charset="0"/>
                <a:cs typeface="Times New Roman" panose="02020603050405020304" pitchFamily="18" charset="0"/>
              </a:rPr>
              <a:t>Xôi là là một trong những món ăn quen thuộc của người Việt, em đã bao giờ được thưởng thức món ăn đó chưa? Hãy chia sẻ cảm nhận của bản thân về hương vị của món ăn đó. </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7" name="Cloud Callout 6"/>
          <p:cNvSpPr/>
          <p:nvPr/>
        </p:nvSpPr>
        <p:spPr>
          <a:xfrm>
            <a:off x="2324583" y="1700808"/>
            <a:ext cx="4752528" cy="2016224"/>
          </a:xfrm>
          <a:prstGeom prst="cloud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i="1" dirty="0">
                <a:solidFill>
                  <a:srgbClr val="7030A0"/>
                </a:solidFill>
                <a:latin typeface="Times New Roman" panose="02020603050405020304" pitchFamily="18" charset="0"/>
                <a:cs typeface="Times New Roman" panose="02020603050405020304" pitchFamily="18" charset="0"/>
              </a:rPr>
              <a:t>Các em hãy cùng trao đổi về những gì các em biết về các sự vật được thể hiện trong hình</a:t>
            </a:r>
            <a:r>
              <a:rPr lang="en-US" sz="2400" i="1" dirty="0">
                <a:solidFill>
                  <a:srgbClr val="7030A0"/>
                </a:solidFill>
                <a:latin typeface="Times New Roman" panose="02020603050405020304" pitchFamily="18" charset="0"/>
                <a:cs typeface="Times New Roman" panose="02020603050405020304" pitchFamily="18" charset="0"/>
              </a:rPr>
              <a:t>.</a:t>
            </a:r>
            <a:r>
              <a:rPr lang="en-US" sz="2400" dirty="0">
                <a:solidFill>
                  <a:srgbClr val="7030A0"/>
                </a:solidFill>
                <a:latin typeface="Times New Roman" panose="02020603050405020304" pitchFamily="18" charset="0"/>
                <a:cs typeface="Times New Roman" panose="02020603050405020304" pitchFamily="18" charset="0"/>
              </a:rPr>
              <a:t> </a:t>
            </a:r>
          </a:p>
        </p:txBody>
      </p:sp>
      <p:pic>
        <p:nvPicPr>
          <p:cNvPr id="8" name="Picture 7" descr="Bật mí 2 công thức nấu xôi lạc ngon nhất ~ Ẩm Thực Thông Thái"/>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1488" y="4005064"/>
            <a:ext cx="2102520" cy="2448271"/>
          </a:xfrm>
          <a:prstGeom prst="rect">
            <a:avLst/>
          </a:prstGeom>
          <a:noFill/>
          <a:ln>
            <a:noFill/>
          </a:ln>
        </p:spPr>
      </p:pic>
      <p:pic>
        <p:nvPicPr>
          <p:cNvPr id="9" name="Picture 8" descr="Tổng hợp cách nấu 33 món xôi đặc biệt mềm dẻo, thơm ngon ~ Ẩm Thực Thông  Thái"/>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3861047"/>
            <a:ext cx="2088232" cy="2592287"/>
          </a:xfrm>
          <a:prstGeom prst="rect">
            <a:avLst/>
          </a:prstGeom>
          <a:noFill/>
          <a:ln>
            <a:noFill/>
          </a:ln>
        </p:spPr>
      </p:pic>
      <p:pic>
        <p:nvPicPr>
          <p:cNvPr id="10" name="Picture 9" descr="Bí quyết nấu xôi ngon với nồi cơm điệ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032" y="4005064"/>
            <a:ext cx="2160240" cy="2448270"/>
          </a:xfrm>
          <a:prstGeom prst="rect">
            <a:avLst/>
          </a:prstGeom>
          <a:noFill/>
          <a:ln>
            <a:noFill/>
          </a:ln>
        </p:spPr>
      </p:pic>
      <p:pic>
        <p:nvPicPr>
          <p:cNvPr id="11" name="Picture 10" descr="Cây cơm nếp - công dụng cây cơm nếp - địa chỉ bán cây cơm nếp"/>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6296" y="4005064"/>
            <a:ext cx="1800200" cy="2448270"/>
          </a:xfrm>
          <a:prstGeom prst="rect">
            <a:avLst/>
          </a:prstGeom>
          <a:noFill/>
          <a:ln>
            <a:noFill/>
          </a:ln>
        </p:spPr>
      </p:pic>
    </p:spTree>
    <p:extLst>
      <p:ext uri="{BB962C8B-B14F-4D97-AF65-F5344CB8AC3E}">
        <p14:creationId xmlns:p14="http://schemas.microsoft.com/office/powerpoint/2010/main" val="28288745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xit" presetSubtype="21" fill="hold" grpId="1" nodeType="clickEffect">
                                  <p:stCondLst>
                                    <p:cond delay="0"/>
                                  </p:stCondLst>
                                  <p:childTnLst>
                                    <p:animEffect transition="out" filter="barn(inVertical)">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xit" presetSubtype="32" fill="hold" grpId="1" nodeType="clickEffect">
                                  <p:stCondLst>
                                    <p:cond delay="0"/>
                                  </p:stCondLst>
                                  <p:childTnLst>
                                    <p:animEffect transition="out" filter="circle(out)">
                                      <p:cBhvr>
                                        <p:cTn id="27" dur="2000"/>
                                        <p:tgtEl>
                                          <p:spTgt spid="6"/>
                                        </p:tgtEl>
                                      </p:cBhvr>
                                    </p:animEffect>
                                    <p:set>
                                      <p:cBhvr>
                                        <p:cTn id="28" dur="1" fill="hold">
                                          <p:stCondLst>
                                            <p:cond delay="1999"/>
                                          </p:stCondLst>
                                        </p:cTn>
                                        <p:tgtEl>
                                          <p:spTgt spid="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circle(in)">
                                      <p:cBhvr>
                                        <p:cTn id="33" dur="20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heel(1)">
                                      <p:cBhvr>
                                        <p:cTn id="38" dur="2000"/>
                                        <p:tgtEl>
                                          <p:spTgt spid="8"/>
                                        </p:tgtEl>
                                      </p:cBhvr>
                                    </p:animEffect>
                                  </p:childTnLst>
                                </p:cTn>
                              </p:par>
                              <p:par>
                                <p:cTn id="39" presetID="21" presetClass="entr" presetSubtype="1"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heel(1)">
                                      <p:cBhvr>
                                        <p:cTn id="41" dur="2000"/>
                                        <p:tgtEl>
                                          <p:spTgt spid="9"/>
                                        </p:tgtEl>
                                      </p:cBhvr>
                                    </p:animEffect>
                                  </p:childTnLst>
                                </p:cTn>
                              </p:par>
                              <p:par>
                                <p:cTn id="42" presetID="21" presetClass="entr" presetSubtype="1"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heel(1)">
                                      <p:cBhvr>
                                        <p:cTn id="44" dur="2000"/>
                                        <p:tgtEl>
                                          <p:spTgt spid="10"/>
                                        </p:tgtEl>
                                      </p:cBhvr>
                                    </p:animEffect>
                                  </p:childTnLst>
                                </p:cTn>
                              </p:par>
                              <p:par>
                                <p:cTn id="45" presetID="21" presetClass="entr" presetSubtype="1"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heel(1)">
                                      <p:cBhvr>
                                        <p:cTn id="4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6" grpId="0" animBg="1"/>
      <p:bldP spid="6" grpId="1"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87217236"/>
              </p:ext>
            </p:extLst>
          </p:nvPr>
        </p:nvGraphicFramePr>
        <p:xfrm>
          <a:off x="251520" y="764704"/>
          <a:ext cx="8568952" cy="2160240"/>
        </p:xfrm>
        <a:graphic>
          <a:graphicData uri="http://schemas.openxmlformats.org/drawingml/2006/table">
            <a:tbl>
              <a:tblPr firstRow="1" firstCol="1" bandRow="1">
                <a:tableStyleId>{5C22544A-7EE6-4342-B048-85BDC9FD1C3A}</a:tableStyleId>
              </a:tblPr>
              <a:tblGrid>
                <a:gridCol w="6390958">
                  <a:extLst>
                    <a:ext uri="{9D8B030D-6E8A-4147-A177-3AD203B41FA5}">
                      <a16:colId xmlns:a16="http://schemas.microsoft.com/office/drawing/2014/main" val="20000"/>
                    </a:ext>
                  </a:extLst>
                </a:gridCol>
                <a:gridCol w="2177994">
                  <a:extLst>
                    <a:ext uri="{9D8B030D-6E8A-4147-A177-3AD203B41FA5}">
                      <a16:colId xmlns:a16="http://schemas.microsoft.com/office/drawing/2014/main" val="20001"/>
                    </a:ext>
                  </a:extLst>
                </a:gridCol>
              </a:tblGrid>
              <a:tr h="443952">
                <a:tc>
                  <a:txBody>
                    <a:bodyPr/>
                    <a:lstStyle/>
                    <a:p>
                      <a:pPr marL="88900" algn="ctr">
                        <a:lnSpc>
                          <a:spcPct val="119000"/>
                        </a:lnSpc>
                        <a:spcAft>
                          <a:spcPts val="0"/>
                        </a:spcAft>
                      </a:pPr>
                      <a:r>
                        <a:rPr lang="en-US" sz="2400" dirty="0" err="1">
                          <a:solidFill>
                            <a:srgbClr val="FF0000"/>
                          </a:solidFill>
                          <a:effectLst/>
                          <a:latin typeface="Times New Roman" panose="02020603050405020304" pitchFamily="18" charset="0"/>
                          <a:cs typeface="Times New Roman" panose="02020603050405020304" pitchFamily="18" charset="0"/>
                        </a:rPr>
                        <a:t>Tên</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bài</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thơ</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tác</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giả</a:t>
                      </a:r>
                      <a:endParaRPr lang="en-US" sz="2400" dirty="0">
                        <a:solidFill>
                          <a:srgbClr val="FF0000"/>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101600">
                        <a:lnSpc>
                          <a:spcPct val="119000"/>
                        </a:lnSpc>
                        <a:spcAft>
                          <a:spcPts val="0"/>
                        </a:spcAft>
                      </a:pPr>
                      <a:r>
                        <a:rPr lang="en-US" sz="2400" dirty="0" err="1">
                          <a:solidFill>
                            <a:srgbClr val="FF0000"/>
                          </a:solidFill>
                          <a:effectLst/>
                          <a:latin typeface="Times New Roman" panose="02020603050405020304" pitchFamily="18" charset="0"/>
                          <a:cs typeface="Times New Roman" panose="02020603050405020304" pitchFamily="18" charset="0"/>
                        </a:rPr>
                        <a:t>Thể</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thơ</a:t>
                      </a:r>
                      <a:endParaRPr lang="en-US" sz="2400" dirty="0">
                        <a:solidFill>
                          <a:srgbClr val="FF0000"/>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0000"/>
                  </a:ext>
                </a:extLst>
              </a:tr>
              <a:tr h="429072">
                <a:tc>
                  <a:txBody>
                    <a:bodyPr/>
                    <a:lstStyle/>
                    <a:p>
                      <a:pPr>
                        <a:lnSpc>
                          <a:spcPct val="115000"/>
                        </a:lnSpc>
                        <a:spcAft>
                          <a:spcPts val="0"/>
                        </a:spcAft>
                        <a:tabLst>
                          <a:tab pos="152400" algn="l"/>
                        </a:tabLst>
                      </a:pPr>
                      <a:r>
                        <a:rPr lang="de-DE" sz="2400" dirty="0">
                          <a:solidFill>
                            <a:srgbClr val="FFFF00"/>
                          </a:solidFill>
                          <a:effectLst/>
                          <a:latin typeface="Times New Roman" panose="02020603050405020304" pitchFamily="18" charset="0"/>
                          <a:cs typeface="Times New Roman" panose="02020603050405020304" pitchFamily="18" charset="0"/>
                        </a:rPr>
                        <a:t>Chuyện cổ tích về loài người (Xuân Quỳnh)</a:t>
                      </a:r>
                      <a:endParaRPr lang="en-US" sz="2400" dirty="0">
                        <a:solidFill>
                          <a:srgbClr val="FFFF0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tabLst>
                          <a:tab pos="152400" algn="l"/>
                        </a:tabLst>
                      </a:pPr>
                      <a:r>
                        <a:rPr lang="de-DE" sz="2400" dirty="0">
                          <a:effectLst/>
                          <a:latin typeface="Times New Roman" panose="02020603050405020304" pitchFamily="18" charset="0"/>
                          <a:cs typeface="Times New Roman" panose="02020603050405020304" pitchFamily="18" charset="0"/>
                        </a:rPr>
                        <a:t>Năm chữ</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29072">
                <a:tc>
                  <a:txBody>
                    <a:bodyPr/>
                    <a:lstStyle/>
                    <a:p>
                      <a:pPr>
                        <a:lnSpc>
                          <a:spcPct val="115000"/>
                        </a:lnSpc>
                        <a:spcAft>
                          <a:spcPts val="0"/>
                        </a:spcAft>
                        <a:tabLst>
                          <a:tab pos="152400" algn="l"/>
                        </a:tabLst>
                      </a:pPr>
                      <a:r>
                        <a:rPr lang="de-DE" sz="2400" dirty="0">
                          <a:solidFill>
                            <a:srgbClr val="FFFF00"/>
                          </a:solidFill>
                          <a:effectLst/>
                          <a:latin typeface="Times New Roman" panose="02020603050405020304" pitchFamily="18" charset="0"/>
                          <a:cs typeface="Times New Roman" panose="02020603050405020304" pitchFamily="18" charset="0"/>
                        </a:rPr>
                        <a:t>Chuyện cổ nước mình (Lâm Thị Mỹ Dạ)</a:t>
                      </a:r>
                      <a:endParaRPr lang="en-US" sz="2400" dirty="0">
                        <a:solidFill>
                          <a:srgbClr val="FFFF0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tabLst>
                          <a:tab pos="152400" algn="l"/>
                        </a:tabLst>
                      </a:pPr>
                      <a:r>
                        <a:rPr lang="de-DE" sz="2400">
                          <a:effectLst/>
                          <a:latin typeface="Times New Roman" panose="02020603050405020304" pitchFamily="18" charset="0"/>
                          <a:cs typeface="Times New Roman" panose="02020603050405020304" pitchFamily="18" charset="0"/>
                        </a:rPr>
                        <a:t>Lục bát</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29072">
                <a:tc>
                  <a:txBody>
                    <a:bodyPr/>
                    <a:lstStyle/>
                    <a:p>
                      <a:pPr>
                        <a:lnSpc>
                          <a:spcPct val="115000"/>
                        </a:lnSpc>
                        <a:spcAft>
                          <a:spcPts val="0"/>
                        </a:spcAft>
                        <a:tabLst>
                          <a:tab pos="152400" algn="l"/>
                        </a:tabLst>
                      </a:pPr>
                      <a:r>
                        <a:rPr lang="de-DE" sz="2400" dirty="0">
                          <a:solidFill>
                            <a:srgbClr val="FFFF00"/>
                          </a:solidFill>
                          <a:effectLst/>
                          <a:latin typeface="Times New Roman" panose="02020603050405020304" pitchFamily="18" charset="0"/>
                          <a:cs typeface="Times New Roman" panose="02020603050405020304" pitchFamily="18" charset="0"/>
                        </a:rPr>
                        <a:t>Bắt nạt (Nguyễn Thế Hoàng Linh)</a:t>
                      </a:r>
                      <a:endParaRPr lang="en-US" sz="2400" dirty="0">
                        <a:solidFill>
                          <a:srgbClr val="FFFF0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tabLst>
                          <a:tab pos="152400" algn="l"/>
                        </a:tabLst>
                      </a:pPr>
                      <a:r>
                        <a:rPr lang="de-DE" sz="2400">
                          <a:effectLst/>
                          <a:latin typeface="Times New Roman" panose="02020603050405020304" pitchFamily="18" charset="0"/>
                          <a:cs typeface="Times New Roman" panose="02020603050405020304" pitchFamily="18" charset="0"/>
                        </a:rPr>
                        <a:t>Năm chữ</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29072">
                <a:tc>
                  <a:txBody>
                    <a:bodyPr/>
                    <a:lstStyle/>
                    <a:p>
                      <a:pPr>
                        <a:lnSpc>
                          <a:spcPct val="115000"/>
                        </a:lnSpc>
                        <a:spcAft>
                          <a:spcPts val="0"/>
                        </a:spcAft>
                        <a:tabLst>
                          <a:tab pos="152400" algn="l"/>
                        </a:tabLst>
                      </a:pPr>
                      <a:r>
                        <a:rPr lang="de-DE" sz="2400" dirty="0">
                          <a:solidFill>
                            <a:srgbClr val="FFFF00"/>
                          </a:solidFill>
                          <a:effectLst/>
                          <a:latin typeface="Times New Roman" panose="02020603050405020304" pitchFamily="18" charset="0"/>
                          <a:cs typeface="Times New Roman" panose="02020603050405020304" pitchFamily="18" charset="0"/>
                        </a:rPr>
                        <a:t>Mây và sóng (Ta-go)</a:t>
                      </a:r>
                      <a:endParaRPr lang="en-US" sz="2400" dirty="0">
                        <a:solidFill>
                          <a:srgbClr val="FFFF0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tabLst>
                          <a:tab pos="152400" algn="l"/>
                        </a:tabLst>
                      </a:pPr>
                      <a:r>
                        <a:rPr lang="de-DE" sz="2400" dirty="0">
                          <a:effectLst/>
                          <a:latin typeface="Times New Roman" panose="02020603050405020304" pitchFamily="18" charset="0"/>
                          <a:cs typeface="Times New Roman" panose="02020603050405020304" pitchFamily="18" charset="0"/>
                        </a:rPr>
                        <a:t>Tự do</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Horizontal Scroll 4"/>
          <p:cNvSpPr/>
          <p:nvPr/>
        </p:nvSpPr>
        <p:spPr>
          <a:xfrm>
            <a:off x="3004988" y="99926"/>
            <a:ext cx="3511227" cy="504403"/>
          </a:xfrm>
          <a:prstGeom prst="horizontalScrol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400" b="1" dirty="0">
                <a:solidFill>
                  <a:srgbClr val="FF0000"/>
                </a:solidFill>
                <a:latin typeface="Times New Roman" panose="02020603050405020304" pitchFamily="18" charset="0"/>
                <a:cs typeface="Times New Roman" panose="02020603050405020304" pitchFamily="18" charset="0"/>
              </a:rPr>
              <a:t>PHIẾU HỌC TẬP 08:</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5670492"/>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GẶP LÁ CƠM NẾP (Thanh Thảo).webm">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549275" y="260648"/>
            <a:ext cx="8045450" cy="5865515"/>
          </a:xfrm>
        </p:spPr>
      </p:pic>
    </p:spTree>
    <p:extLst>
      <p:ext uri="{BB962C8B-B14F-4D97-AF65-F5344CB8AC3E}">
        <p14:creationId xmlns:p14="http://schemas.microsoft.com/office/powerpoint/2010/main" val="10038032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otched Right Arrow 3"/>
          <p:cNvSpPr/>
          <p:nvPr/>
        </p:nvSpPr>
        <p:spPr>
          <a:xfrm>
            <a:off x="179512" y="0"/>
            <a:ext cx="8064896" cy="1052736"/>
          </a:xfrm>
          <a:prstGeom prst="notch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b="1" dirty="0">
                <a:solidFill>
                  <a:srgbClr val="FF0000"/>
                </a:solidFill>
                <a:latin typeface="+mj-lt"/>
              </a:rPr>
              <a:t>HOẠT ĐỘNG 2: KHÁM PHÁ KIẾN THỨC MỚI</a:t>
            </a:r>
            <a:endParaRPr lang="en-US" sz="2400" dirty="0">
              <a:solidFill>
                <a:srgbClr val="FF0000"/>
              </a:solidFill>
              <a:latin typeface="+mj-lt"/>
            </a:endParaRPr>
          </a:p>
        </p:txBody>
      </p:sp>
      <p:sp>
        <p:nvSpPr>
          <p:cNvPr id="7" name="Rectangle 6"/>
          <p:cNvSpPr/>
          <p:nvPr/>
        </p:nvSpPr>
        <p:spPr>
          <a:xfrm>
            <a:off x="1043608" y="1228110"/>
            <a:ext cx="184731" cy="369332"/>
          </a:xfrm>
          <a:prstGeom prst="rect">
            <a:avLst/>
          </a:prstGeom>
        </p:spPr>
        <p:txBody>
          <a:bodyPr wrap="none">
            <a:spAutoFit/>
          </a:bodyPr>
          <a:lstStyle/>
          <a:p>
            <a:endParaRPr lang="en-US" dirty="0">
              <a:solidFill>
                <a:srgbClr val="FF0000"/>
              </a:solidFill>
            </a:endParaRPr>
          </a:p>
        </p:txBody>
      </p:sp>
      <p:sp>
        <p:nvSpPr>
          <p:cNvPr id="8" name="Flowchart: Terminator 7"/>
          <p:cNvSpPr/>
          <p:nvPr/>
        </p:nvSpPr>
        <p:spPr>
          <a:xfrm>
            <a:off x="1187624" y="1880828"/>
            <a:ext cx="3456384" cy="612068"/>
          </a:xfrm>
          <a:prstGeom prst="flowChartTerminato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FFFF00"/>
                </a:solidFill>
                <a:latin typeface="Times New Roman" panose="02020603050405020304" pitchFamily="18" charset="0"/>
                <a:cs typeface="Times New Roman" panose="02020603050405020304" pitchFamily="18" charset="0"/>
              </a:rPr>
              <a:t>1. </a:t>
            </a:r>
            <a:r>
              <a:rPr lang="en-US" sz="2400" b="1" dirty="0" err="1">
                <a:solidFill>
                  <a:srgbClr val="FFFF00"/>
                </a:solidFill>
                <a:latin typeface="Times New Roman" panose="02020603050405020304" pitchFamily="18" charset="0"/>
                <a:cs typeface="Times New Roman" panose="02020603050405020304" pitchFamily="18" charset="0"/>
              </a:rPr>
              <a:t>Tác</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giả</a:t>
            </a:r>
            <a:r>
              <a:rPr lang="en-US" sz="2400" b="1" dirty="0">
                <a:solidFill>
                  <a:srgbClr val="FFFF00"/>
                </a:solidFill>
                <a:latin typeface="Times New Roman" panose="02020603050405020304" pitchFamily="18" charset="0"/>
                <a:cs typeface="Times New Roman" panose="02020603050405020304" pitchFamily="18" charset="0"/>
              </a:rPr>
              <a:t> Thanh </a:t>
            </a:r>
            <a:r>
              <a:rPr lang="en-US" sz="2400" b="1" dirty="0" err="1">
                <a:solidFill>
                  <a:srgbClr val="FFFF00"/>
                </a:solidFill>
                <a:latin typeface="Times New Roman" panose="02020603050405020304" pitchFamily="18" charset="0"/>
                <a:cs typeface="Times New Roman" panose="02020603050405020304" pitchFamily="18" charset="0"/>
              </a:rPr>
              <a:t>Thảo</a:t>
            </a:r>
            <a:endParaRPr lang="en-US" sz="2400" dirty="0">
              <a:solidFill>
                <a:srgbClr val="FFFF00"/>
              </a:solidFill>
              <a:latin typeface="Times New Roman" panose="02020603050405020304" pitchFamily="18" charset="0"/>
              <a:cs typeface="Times New Roman" panose="02020603050405020304" pitchFamily="18" charset="0"/>
            </a:endParaRPr>
          </a:p>
        </p:txBody>
      </p:sp>
      <p:pic>
        <p:nvPicPr>
          <p:cNvPr id="9" name="Picture 8" descr="Nhà thơ Thanh Thảo - Nhà thơ nổi tiếng quê Quảng Ngãi - Top Quảng Ngãi"/>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836712"/>
            <a:ext cx="2736304" cy="2520280"/>
          </a:xfrm>
          <a:prstGeom prst="rect">
            <a:avLst/>
          </a:prstGeom>
          <a:noFill/>
          <a:ln>
            <a:noFill/>
          </a:ln>
        </p:spPr>
      </p:pic>
      <p:sp>
        <p:nvSpPr>
          <p:cNvPr id="11" name="Vertical Scroll 10"/>
          <p:cNvSpPr/>
          <p:nvPr/>
        </p:nvSpPr>
        <p:spPr>
          <a:xfrm>
            <a:off x="4650332" y="3517949"/>
            <a:ext cx="4242147" cy="3024336"/>
          </a:xfrm>
          <a:prstGeom prst="verticalScroll">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solidFill>
                  <a:srgbClr val="002060"/>
                </a:solidFill>
                <a:latin typeface="Times New Roman" panose="02020603050405020304" pitchFamily="18" charset="0"/>
                <a:cs typeface="Times New Roman" panose="02020603050405020304" pitchFamily="18" charset="0"/>
              </a:rPr>
              <a:t>Tác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phẩm</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tiêu</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biểu</a:t>
            </a:r>
            <a:r>
              <a:rPr lang="en-US" sz="2400"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Những</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người</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đi</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tới</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biển</a:t>
            </a:r>
            <a:r>
              <a:rPr lang="en-US" sz="2400" dirty="0">
                <a:solidFill>
                  <a:srgbClr val="002060"/>
                </a:solidFill>
                <a:latin typeface="Times New Roman" panose="02020603050405020304" pitchFamily="18" charset="0"/>
                <a:cs typeface="Times New Roman" panose="02020603050405020304" pitchFamily="18" charset="0"/>
              </a:rPr>
              <a:t> (1981); </a:t>
            </a:r>
            <a:r>
              <a:rPr lang="en-US" sz="2400" i="1" dirty="0" err="1">
                <a:solidFill>
                  <a:srgbClr val="002060"/>
                </a:solidFill>
                <a:latin typeface="Times New Roman" panose="02020603050405020304" pitchFamily="18" charset="0"/>
                <a:cs typeface="Times New Roman" panose="02020603050405020304" pitchFamily="18" charset="0"/>
              </a:rPr>
              <a:t>Khối</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vuông</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ru-bích</a:t>
            </a:r>
            <a:r>
              <a:rPr lang="en-US" sz="2400" dirty="0">
                <a:solidFill>
                  <a:srgbClr val="002060"/>
                </a:solidFill>
                <a:latin typeface="Times New Roman" panose="02020603050405020304" pitchFamily="18" charset="0"/>
                <a:cs typeface="Times New Roman" panose="02020603050405020304" pitchFamily="18" charset="0"/>
              </a:rPr>
              <a:t> (1985), </a:t>
            </a:r>
            <a:r>
              <a:rPr lang="en-US" sz="2400" i="1" dirty="0" err="1">
                <a:solidFill>
                  <a:srgbClr val="002060"/>
                </a:solidFill>
                <a:latin typeface="Times New Roman" panose="02020603050405020304" pitchFamily="18" charset="0"/>
                <a:cs typeface="Times New Roman" panose="02020603050405020304" pitchFamily="18" charset="0"/>
              </a:rPr>
              <a:t>Từ</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một</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đến</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một</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trăm</a:t>
            </a:r>
            <a:r>
              <a:rPr lang="en-US" sz="2400" dirty="0">
                <a:solidFill>
                  <a:srgbClr val="002060"/>
                </a:solidFill>
                <a:latin typeface="Times New Roman" panose="02020603050405020304" pitchFamily="18" charset="0"/>
                <a:cs typeface="Times New Roman" panose="02020603050405020304" pitchFamily="18" charset="0"/>
              </a:rPr>
              <a:t> (1988)…</a:t>
            </a:r>
          </a:p>
        </p:txBody>
      </p:sp>
      <p:sp>
        <p:nvSpPr>
          <p:cNvPr id="12" name="Vertical Scroll 11"/>
          <p:cNvSpPr/>
          <p:nvPr/>
        </p:nvSpPr>
        <p:spPr>
          <a:xfrm>
            <a:off x="179512" y="2924944"/>
            <a:ext cx="4256856" cy="3608784"/>
          </a:xfrm>
          <a:prstGeom prst="verticalScroll">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Sinh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năm</a:t>
            </a:r>
            <a:r>
              <a:rPr lang="en-US" sz="2400" dirty="0">
                <a:solidFill>
                  <a:srgbClr val="002060"/>
                </a:solidFill>
                <a:latin typeface="Times New Roman" panose="02020603050405020304" pitchFamily="18" charset="0"/>
                <a:cs typeface="Times New Roman" panose="02020603050405020304" pitchFamily="18" charset="0"/>
              </a:rPr>
              <a:t> 1946, </a:t>
            </a:r>
            <a:r>
              <a:rPr lang="en-US" sz="2400" dirty="0" err="1">
                <a:solidFill>
                  <a:srgbClr val="002060"/>
                </a:solidFill>
                <a:latin typeface="Times New Roman" panose="02020603050405020304" pitchFamily="18" charset="0"/>
                <a:cs typeface="Times New Roman" panose="02020603050405020304" pitchFamily="18" charset="0"/>
              </a:rPr>
              <a:t>quê</a:t>
            </a:r>
            <a:r>
              <a:rPr lang="en-US" sz="2400" dirty="0">
                <a:solidFill>
                  <a:srgbClr val="002060"/>
                </a:solidFill>
                <a:latin typeface="Times New Roman" panose="02020603050405020304" pitchFamily="18" charset="0"/>
                <a:cs typeface="Times New Roman" panose="02020603050405020304" pitchFamily="18" charset="0"/>
              </a:rPr>
              <a:t> ở </a:t>
            </a:r>
            <a:r>
              <a:rPr lang="en-US" sz="2400" dirty="0" err="1">
                <a:solidFill>
                  <a:srgbClr val="002060"/>
                </a:solidFill>
                <a:latin typeface="Times New Roman" panose="02020603050405020304" pitchFamily="18" charset="0"/>
                <a:cs typeface="Times New Roman" panose="02020603050405020304" pitchFamily="18" charset="0"/>
              </a:rPr>
              <a:t>Quảng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Ngãi</a:t>
            </a:r>
            <a:r>
              <a:rPr lang="en-US" sz="2400" dirty="0">
                <a:solidFill>
                  <a:srgbClr val="002060"/>
                </a:solidFill>
                <a:latin typeface="Times New Roman" panose="02020603050405020304" pitchFamily="18" charset="0"/>
                <a:cs typeface="Times New Roman" panose="02020603050405020304" pitchFamily="18" charset="0"/>
              </a:rPr>
              <a:t>.</a:t>
            </a:r>
          </a:p>
          <a:p>
            <a:pPr algn="just"/>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Ông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là</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nhà</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thơ</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nhà</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báo</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được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công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chúng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chú</a:t>
            </a:r>
            <a:r>
              <a:rPr lang="en-US" sz="2400" dirty="0">
                <a:solidFill>
                  <a:srgbClr val="002060"/>
                </a:solidFill>
                <a:latin typeface="Times New Roman" panose="02020603050405020304" pitchFamily="18" charset="0"/>
                <a:cs typeface="Times New Roman" panose="02020603050405020304" pitchFamily="18" charset="0"/>
              </a:rPr>
              <a:t> ý qua </a:t>
            </a:r>
            <a:r>
              <a:rPr lang="en-US" sz="2400" dirty="0" err="1">
                <a:solidFill>
                  <a:srgbClr val="002060"/>
                </a:solidFill>
                <a:latin typeface="Times New Roman" panose="02020603050405020304" pitchFamily="18" charset="0"/>
                <a:cs typeface="Times New Roman" panose="02020603050405020304" pitchFamily="18" charset="0"/>
              </a:rPr>
              <a:t>những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tập</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thơ</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và</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trường</a:t>
            </a:r>
            <a:r>
              <a:rPr lang="en-US" sz="2400" dirty="0">
                <a:solidFill>
                  <a:srgbClr val="002060"/>
                </a:solidFill>
                <a:latin typeface="Times New Roman" panose="02020603050405020304" pitchFamily="18" charset="0"/>
                <a:cs typeface="Times New Roman" panose="02020603050405020304" pitchFamily="18" charset="0"/>
              </a:rPr>
              <a:t> ca </a:t>
            </a:r>
            <a:r>
              <a:rPr lang="en-US" sz="2400" dirty="0" err="1">
                <a:solidFill>
                  <a:srgbClr val="002060"/>
                </a:solidFill>
                <a:latin typeface="Times New Roman" panose="02020603050405020304" pitchFamily="18" charset="0"/>
                <a:cs typeface="Times New Roman" panose="02020603050405020304" pitchFamily="18" charset="0"/>
              </a:rPr>
              <a:t>viết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về</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chiến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tranh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và</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các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vấn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đề</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của</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cuộc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sống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thời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hậu</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chiến</a:t>
            </a:r>
            <a:r>
              <a:rPr lang="en-US" sz="2400" dirty="0">
                <a:solidFill>
                  <a:srgbClr val="002060"/>
                </a:solidFill>
                <a:latin typeface="Times New Roman" panose="02020603050405020304" pitchFamily="18" charset="0"/>
                <a:cs typeface="Times New Roman" panose="02020603050405020304" pitchFamily="18" charset="0"/>
              </a:rPr>
              <a:t>.</a:t>
            </a:r>
          </a:p>
        </p:txBody>
      </p:sp>
      <p:sp>
        <p:nvSpPr>
          <p:cNvPr id="13" name="Horizontal Scroll 12"/>
          <p:cNvSpPr/>
          <p:nvPr/>
        </p:nvSpPr>
        <p:spPr>
          <a:xfrm>
            <a:off x="89502" y="909410"/>
            <a:ext cx="5652628" cy="720080"/>
          </a:xfrm>
          <a:prstGeom prst="horizontalScrol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Times New Roman" panose="02020603050405020304" pitchFamily="18" charset="0"/>
                <a:cs typeface="Times New Roman" panose="02020603050405020304" pitchFamily="18" charset="0"/>
              </a:rPr>
              <a:t>II. </a:t>
            </a:r>
            <a:r>
              <a:rPr lang="en-US" sz="2400" dirty="0" err="1">
                <a:solidFill>
                  <a:srgbClr val="FF0000"/>
                </a:solidFill>
                <a:latin typeface="Times New Roman" panose="02020603050405020304" pitchFamily="18" charset="0"/>
                <a:cs typeface="Times New Roman" panose="02020603050405020304" pitchFamily="18" charset="0"/>
              </a:rPr>
              <a:t>KHÁM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PHÁ</a:t>
            </a:r>
            <a:r>
              <a:rPr lang="en-US" sz="2400" dirty="0">
                <a:solidFill>
                  <a:srgbClr val="FF0000"/>
                </a:solidFill>
                <a:latin typeface="Times New Roman" panose="02020603050405020304" pitchFamily="18" charset="0"/>
                <a:cs typeface="Times New Roman" panose="02020603050405020304" pitchFamily="18" charset="0"/>
              </a:rPr>
              <a:t> CHUNG </a:t>
            </a:r>
            <a:r>
              <a:rPr lang="en-US" sz="2400" dirty="0" err="1">
                <a:solidFill>
                  <a:srgbClr val="FF0000"/>
                </a:solidFill>
                <a:latin typeface="Times New Roman" panose="02020603050405020304" pitchFamily="18" charset="0"/>
                <a:cs typeface="Times New Roman" panose="02020603050405020304" pitchFamily="18" charset="0"/>
              </a:rPr>
              <a:t>VĂN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BẢN</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90997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circle(in)">
                                      <p:cBhvr>
                                        <p:cTn id="30" dur="20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heel(1)">
                                      <p:cBhvr>
                                        <p:cTn id="3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ÀI GIẢNG NGỮ VĂN LỚP 12"/>
          <p:cNvPicPr/>
          <p:nvPr/>
        </p:nvPicPr>
        <p:blipFill>
          <a:blip r:embed="rId2">
            <a:extLst>
              <a:ext uri="{28A0092B-C50C-407E-A947-70E740481C1C}">
                <a14:useLocalDpi xmlns:a14="http://schemas.microsoft.com/office/drawing/2010/main" val="0"/>
              </a:ext>
            </a:extLst>
          </a:blip>
          <a:srcRect/>
          <a:stretch>
            <a:fillRect/>
          </a:stretch>
        </p:blipFill>
        <p:spPr bwMode="auto">
          <a:xfrm>
            <a:off x="755576" y="332656"/>
            <a:ext cx="2952328" cy="3731687"/>
          </a:xfrm>
          <a:prstGeom prst="rect">
            <a:avLst/>
          </a:prstGeom>
          <a:noFill/>
          <a:ln>
            <a:noFill/>
          </a:ln>
        </p:spPr>
      </p:pic>
      <p:pic>
        <p:nvPicPr>
          <p:cNvPr id="5" name="Picture 4" descr="Dấu chân qua trảng cỏ (Thơ), Những người đi tới biển (Trường ca), Những  ngọn sóng mặt trời (Trường ca)"/>
          <p:cNvPicPr/>
          <p:nvPr/>
        </p:nvPicPr>
        <p:blipFill>
          <a:blip r:embed="rId3">
            <a:extLst>
              <a:ext uri="{28A0092B-C50C-407E-A947-70E740481C1C}">
                <a14:useLocalDpi xmlns:a14="http://schemas.microsoft.com/office/drawing/2010/main" val="0"/>
              </a:ext>
            </a:extLst>
          </a:blip>
          <a:srcRect/>
          <a:stretch>
            <a:fillRect/>
          </a:stretch>
        </p:blipFill>
        <p:spPr bwMode="auto">
          <a:xfrm>
            <a:off x="5076056" y="332656"/>
            <a:ext cx="2952328" cy="3715688"/>
          </a:xfrm>
          <a:prstGeom prst="rect">
            <a:avLst/>
          </a:prstGeom>
          <a:noFill/>
          <a:ln>
            <a:noFill/>
          </a:ln>
        </p:spPr>
      </p:pic>
      <p:sp>
        <p:nvSpPr>
          <p:cNvPr id="3" name="TextBox 2"/>
          <p:cNvSpPr txBox="1"/>
          <p:nvPr/>
        </p:nvSpPr>
        <p:spPr>
          <a:xfrm>
            <a:off x="971600" y="4509120"/>
            <a:ext cx="6624736" cy="707886"/>
          </a:xfrm>
          <a:prstGeom prst="rect">
            <a:avLst/>
          </a:prstGeom>
          <a:noFill/>
        </p:spPr>
        <p:txBody>
          <a:bodyPr wrap="square" rtlCol="0">
            <a:spAutoFit/>
          </a:bodyPr>
          <a:lstStyle/>
          <a:p>
            <a:r>
              <a:rPr lang="en-US" sz="4000" b="1" dirty="0" err="1"/>
              <a:t>KHÁM</a:t>
            </a:r>
            <a:r>
              <a:rPr lang="en-US" sz="4000" b="1" dirty="0"/>
              <a:t> </a:t>
            </a:r>
            <a:r>
              <a:rPr lang="en-US" sz="4000" b="1" dirty="0" err="1"/>
              <a:t>PHÁ</a:t>
            </a:r>
            <a:r>
              <a:rPr lang="en-US" sz="4000" b="1" dirty="0"/>
              <a:t> CHUNG </a:t>
            </a:r>
            <a:r>
              <a:rPr lang="en-US" sz="4000" b="1" dirty="0" err="1"/>
              <a:t>VĂN</a:t>
            </a:r>
            <a:r>
              <a:rPr lang="en-US" sz="4000" b="1" dirty="0"/>
              <a:t> </a:t>
            </a:r>
            <a:r>
              <a:rPr lang="en-US" sz="4000" b="1" dirty="0" err="1"/>
              <a:t>BẢN</a:t>
            </a:r>
            <a:endParaRPr lang="en-US" sz="4000" b="1" dirty="0"/>
          </a:p>
        </p:txBody>
      </p:sp>
    </p:spTree>
    <p:extLst>
      <p:ext uri="{BB962C8B-B14F-4D97-AF65-F5344CB8AC3E}">
        <p14:creationId xmlns:p14="http://schemas.microsoft.com/office/powerpoint/2010/main" val="123722670"/>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179512" y="116632"/>
            <a:ext cx="4464496" cy="720080"/>
          </a:xfrm>
          <a:prstGeom prst="horizontalScrol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FF0000"/>
                </a:solidFill>
                <a:latin typeface="Times New Roman" panose="02020603050405020304" pitchFamily="18" charset="0"/>
                <a:cs typeface="Times New Roman" panose="02020603050405020304" pitchFamily="18" charset="0"/>
              </a:rPr>
              <a:t>2. </a:t>
            </a:r>
            <a:r>
              <a:rPr lang="en-US" sz="2400" b="1" dirty="0" err="1">
                <a:solidFill>
                  <a:srgbClr val="FF0000"/>
                </a:solidFill>
                <a:latin typeface="Times New Roman" panose="02020603050405020304" pitchFamily="18" charset="0"/>
                <a:cs typeface="Times New Roman" panose="02020603050405020304" pitchFamily="18" charset="0"/>
              </a:rPr>
              <a:t>Văn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bản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Gặp</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lá</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cơm</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nếp</a:t>
            </a:r>
            <a:r>
              <a:rPr lang="en-US" sz="2400" b="1" i="1" dirty="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064" y="476672"/>
            <a:ext cx="3240360" cy="1944216"/>
          </a:xfrm>
          <a:prstGeom prst="rect">
            <a:avLst/>
          </a:prstGeom>
        </p:spPr>
      </p:pic>
      <p:sp>
        <p:nvSpPr>
          <p:cNvPr id="7" name="Oval Callout 6"/>
          <p:cNvSpPr/>
          <p:nvPr/>
        </p:nvSpPr>
        <p:spPr>
          <a:xfrm>
            <a:off x="179512" y="1124744"/>
            <a:ext cx="3312368" cy="1944216"/>
          </a:xfrm>
          <a:prstGeom prst="wedgeEllipse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err="1">
                <a:solidFill>
                  <a:srgbClr val="FF0000"/>
                </a:solidFill>
                <a:latin typeface="Times New Roman" panose="02020603050405020304" pitchFamily="18" charset="0"/>
                <a:cs typeface="Times New Roman" panose="02020603050405020304" pitchFamily="18" charset="0"/>
              </a:rPr>
              <a:t>Phân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biệt</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sự</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giống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và</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khác</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nhau</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giữa</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xôi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và</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cơm</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nếp</a:t>
            </a:r>
            <a:r>
              <a:rPr lang="en-US" sz="2400" i="1" dirty="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8" name="Oval Callout 7"/>
          <p:cNvSpPr/>
          <p:nvPr/>
        </p:nvSpPr>
        <p:spPr>
          <a:xfrm>
            <a:off x="3275856" y="1633091"/>
            <a:ext cx="3672408" cy="3447802"/>
          </a:xfrm>
          <a:prstGeom prst="wedgeEllipse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err="1">
                <a:solidFill>
                  <a:srgbClr val="00B050"/>
                </a:solidFill>
                <a:latin typeface="Times New Roman" panose="02020603050405020304" pitchFamily="18" charset="0"/>
                <a:cs typeface="Times New Roman" panose="02020603050405020304" pitchFamily="18" charset="0"/>
              </a:rPr>
              <a:t>Người</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bày</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tỏ</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cảm</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xúc</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trong</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bài</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thơ</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là</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ai</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chủ</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thể</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trữ</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tình</a:t>
            </a:r>
            <a:r>
              <a:rPr lang="en-US" sz="2400" i="1" dirty="0">
                <a:solidFill>
                  <a:srgbClr val="00B050"/>
                </a:solidFill>
                <a:latin typeface="Times New Roman" panose="02020603050405020304" pitchFamily="18" charset="0"/>
                <a:cs typeface="Times New Roman" panose="02020603050405020304" pitchFamily="18" charset="0"/>
              </a:rPr>
              <a:t>/</a:t>
            </a:r>
            <a:r>
              <a:rPr lang="en-US" sz="2400" i="1" dirty="0" err="1">
                <a:solidFill>
                  <a:srgbClr val="00B050"/>
                </a:solidFill>
                <a:latin typeface="Times New Roman" panose="02020603050405020304" pitchFamily="18" charset="0"/>
                <a:cs typeface="Times New Roman" panose="02020603050405020304" pitchFamily="18" charset="0"/>
              </a:rPr>
              <a:t>nhân</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vật</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trữ</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tình</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Đối</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tượng</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để</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thể</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hiện</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cảm</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xúc</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là</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ai</a:t>
            </a:r>
            <a:r>
              <a:rPr lang="en-US" sz="2400" i="1" dirty="0">
                <a:solidFill>
                  <a:srgbClr val="00B050"/>
                </a:solidFill>
                <a:latin typeface="Times New Roman" panose="02020603050405020304" pitchFamily="18" charset="0"/>
                <a:cs typeface="Times New Roman" panose="02020603050405020304" pitchFamily="18" charset="0"/>
              </a:rPr>
              <a:t>?</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9" name="Oval Callout 8"/>
          <p:cNvSpPr/>
          <p:nvPr/>
        </p:nvSpPr>
        <p:spPr>
          <a:xfrm>
            <a:off x="280120" y="2975782"/>
            <a:ext cx="3312368" cy="3240360"/>
          </a:xfrm>
          <a:prstGeom prst="wedgeEllipse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err="1">
                <a:solidFill>
                  <a:srgbClr val="0070C0"/>
                </a:solidFill>
                <a:latin typeface="Times New Roman" panose="02020603050405020304" pitchFamily="18" charset="0"/>
                <a:cs typeface="Times New Roman" panose="02020603050405020304" pitchFamily="18" charset="0"/>
              </a:rPr>
              <a:t>Xác</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định</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thể</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loại</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giọng</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điệu</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bố</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cục</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Văn</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bản</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có</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thể</a:t>
            </a:r>
            <a:r>
              <a:rPr lang="en-US" sz="2400" i="1" dirty="0">
                <a:solidFill>
                  <a:srgbClr val="0070C0"/>
                </a:solidFill>
                <a:latin typeface="Times New Roman" panose="02020603050405020304" pitchFamily="18" charset="0"/>
                <a:cs typeface="Times New Roman" panose="02020603050405020304" pitchFamily="18" charset="0"/>
              </a:rPr>
              <a:t> chia </a:t>
            </a:r>
            <a:r>
              <a:rPr lang="en-US" sz="2400" i="1" dirty="0" err="1">
                <a:solidFill>
                  <a:srgbClr val="0070C0"/>
                </a:solidFill>
                <a:latin typeface="Times New Roman" panose="02020603050405020304" pitchFamily="18" charset="0"/>
                <a:cs typeface="Times New Roman" panose="02020603050405020304" pitchFamily="18" charset="0"/>
              </a:rPr>
              <a:t>thành</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mấy</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phần</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Nội</a:t>
            </a:r>
            <a:r>
              <a:rPr lang="en-US" sz="2400" i="1" dirty="0">
                <a:solidFill>
                  <a:srgbClr val="0070C0"/>
                </a:solidFill>
                <a:latin typeface="Times New Roman" panose="02020603050405020304" pitchFamily="18" charset="0"/>
                <a:cs typeface="Times New Roman" panose="02020603050405020304" pitchFamily="18" charset="0"/>
              </a:rPr>
              <a:t> dung </a:t>
            </a:r>
            <a:r>
              <a:rPr lang="en-US" sz="2400" i="1" dirty="0" err="1">
                <a:solidFill>
                  <a:srgbClr val="0070C0"/>
                </a:solidFill>
                <a:latin typeface="Times New Roman" panose="02020603050405020304" pitchFamily="18" charset="0"/>
                <a:cs typeface="Times New Roman" panose="02020603050405020304" pitchFamily="18" charset="0"/>
              </a:rPr>
              <a:t>chính</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từng</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phần</a:t>
            </a:r>
            <a:r>
              <a:rPr lang="en-US" sz="2400" i="1" dirty="0">
                <a:solidFill>
                  <a:srgbClr val="0070C0"/>
                </a:solidFill>
                <a:latin typeface="Times New Roman" panose="02020603050405020304" pitchFamily="18" charset="0"/>
                <a:cs typeface="Times New Roman" panose="02020603050405020304" pitchFamily="18" charset="0"/>
              </a:rPr>
              <a:t>). </a:t>
            </a:r>
            <a:endParaRPr lang="en-US" sz="2400" dirty="0">
              <a:solidFill>
                <a:srgbClr val="0070C0"/>
              </a:solidFill>
              <a:latin typeface="Times New Roman" panose="02020603050405020304" pitchFamily="18" charset="0"/>
              <a:cs typeface="Times New Roman" panose="02020603050405020304" pitchFamily="18" charset="0"/>
            </a:endParaRPr>
          </a:p>
        </p:txBody>
      </p:sp>
      <p:sp>
        <p:nvSpPr>
          <p:cNvPr id="10" name="Oval Callout 9"/>
          <p:cNvSpPr/>
          <p:nvPr/>
        </p:nvSpPr>
        <p:spPr>
          <a:xfrm>
            <a:off x="6084168" y="2438598"/>
            <a:ext cx="2808312" cy="1980220"/>
          </a:xfrm>
          <a:prstGeom prst="wedgeEllipse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err="1">
                <a:solidFill>
                  <a:srgbClr val="7030A0"/>
                </a:solidFill>
                <a:latin typeface="Times New Roman" panose="02020603050405020304" pitchFamily="18" charset="0"/>
                <a:cs typeface="Times New Roman" panose="02020603050405020304" pitchFamily="18" charset="0"/>
              </a:rPr>
              <a:t>Nêu</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đề</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tài</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của</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văn</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bản</a:t>
            </a:r>
            <a:r>
              <a:rPr lang="en-US" sz="2400" i="1" dirty="0">
                <a:solidFill>
                  <a:srgbClr val="7030A0"/>
                </a:solidFill>
                <a:latin typeface="Times New Roman" panose="02020603050405020304" pitchFamily="18" charset="0"/>
                <a:cs typeface="Times New Roman" panose="02020603050405020304" pitchFamily="18" charset="0"/>
              </a:rPr>
              <a:t>.</a:t>
            </a:r>
            <a:endParaRPr lang="en-US" sz="24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36414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grpId="1" nodeType="clickEffect">
                                  <p:stCondLst>
                                    <p:cond delay="0"/>
                                  </p:stCondLst>
                                  <p:childTnLst>
                                    <p:anim calcmode="lin" valueType="num">
                                      <p:cBhvr additive="base">
                                        <p:cTn id="17" dur="500"/>
                                        <p:tgtEl>
                                          <p:spTgt spid="7"/>
                                        </p:tgtEl>
                                        <p:attrNameLst>
                                          <p:attrName>ppt_x</p:attrName>
                                        </p:attrNameLst>
                                      </p:cBhvr>
                                      <p:tavLst>
                                        <p:tav tm="0">
                                          <p:val>
                                            <p:strVal val="ppt_x"/>
                                          </p:val>
                                        </p:tav>
                                        <p:tav tm="100000">
                                          <p:val>
                                            <p:strVal val="ppt_x"/>
                                          </p:val>
                                        </p:tav>
                                      </p:tavLst>
                                    </p:anim>
                                    <p:anim calcmode="lin" valueType="num">
                                      <p:cBhvr additive="base">
                                        <p:cTn id="18" dur="500"/>
                                        <p:tgtEl>
                                          <p:spTgt spid="7"/>
                                        </p:tgtEl>
                                        <p:attrNameLst>
                                          <p:attrName>ppt_y</p:attrName>
                                        </p:attrNameLst>
                                      </p:cBhvr>
                                      <p:tavLst>
                                        <p:tav tm="0">
                                          <p:val>
                                            <p:strVal val="ppt_y"/>
                                          </p:val>
                                        </p:tav>
                                        <p:tav tm="100000">
                                          <p:val>
                                            <p:strVal val="1+ppt_h/2"/>
                                          </p:val>
                                        </p:tav>
                                      </p:tavLst>
                                    </p:anim>
                                    <p:set>
                                      <p:cBhvr>
                                        <p:cTn id="19" dur="1" fill="hold">
                                          <p:stCondLst>
                                            <p:cond delay="499"/>
                                          </p:stCondLst>
                                        </p:cTn>
                                        <p:tgtEl>
                                          <p:spTgt spid="7"/>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xit" presetSubtype="4" fill="hold" grpId="1" nodeType="clickEffect">
                                  <p:stCondLst>
                                    <p:cond delay="0"/>
                                  </p:stCondLst>
                                  <p:childTnLst>
                                    <p:anim calcmode="lin" valueType="num">
                                      <p:cBhvr additive="base">
                                        <p:cTn id="29" dur="500"/>
                                        <p:tgtEl>
                                          <p:spTgt spid="8"/>
                                        </p:tgtEl>
                                        <p:attrNameLst>
                                          <p:attrName>ppt_x</p:attrName>
                                        </p:attrNameLst>
                                      </p:cBhvr>
                                      <p:tavLst>
                                        <p:tav tm="0">
                                          <p:val>
                                            <p:strVal val="ppt_x"/>
                                          </p:val>
                                        </p:tav>
                                        <p:tav tm="100000">
                                          <p:val>
                                            <p:strVal val="ppt_x"/>
                                          </p:val>
                                        </p:tav>
                                      </p:tavLst>
                                    </p:anim>
                                    <p:anim calcmode="lin" valueType="num">
                                      <p:cBhvr additive="base">
                                        <p:cTn id="30" dur="500"/>
                                        <p:tgtEl>
                                          <p:spTgt spid="8"/>
                                        </p:tgtEl>
                                        <p:attrNameLst>
                                          <p:attrName>ppt_y</p:attrName>
                                        </p:attrNameLst>
                                      </p:cBhvr>
                                      <p:tavLst>
                                        <p:tav tm="0">
                                          <p:val>
                                            <p:strVal val="ppt_y"/>
                                          </p:val>
                                        </p:tav>
                                        <p:tav tm="100000">
                                          <p:val>
                                            <p:strVal val="1+ppt_h/2"/>
                                          </p:val>
                                        </p:tav>
                                      </p:tavLst>
                                    </p:anim>
                                    <p:set>
                                      <p:cBhvr>
                                        <p:cTn id="31" dur="1" fill="hold">
                                          <p:stCondLst>
                                            <p:cond delay="499"/>
                                          </p:stCondLst>
                                        </p:cTn>
                                        <p:tgtEl>
                                          <p:spTgt spid="8"/>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xit" presetSubtype="21" fill="hold" grpId="1" nodeType="clickEffect">
                                  <p:stCondLst>
                                    <p:cond delay="0"/>
                                  </p:stCondLst>
                                  <p:childTnLst>
                                    <p:animEffect transition="out" filter="barn(inVertical)">
                                      <p:cBhvr>
                                        <p:cTn id="41" dur="500"/>
                                        <p:tgtEl>
                                          <p:spTgt spid="9"/>
                                        </p:tgtEl>
                                      </p:cBhvr>
                                    </p:animEffect>
                                    <p:set>
                                      <p:cBhvr>
                                        <p:cTn id="42" dur="1" fill="hold">
                                          <p:stCondLst>
                                            <p:cond delay="499"/>
                                          </p:stCondLst>
                                        </p:cTn>
                                        <p:tgtEl>
                                          <p:spTgt spid="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53" presetClass="exit" presetSubtype="32" fill="hold" grpId="1" nodeType="clickEffect">
                                  <p:stCondLst>
                                    <p:cond delay="0"/>
                                  </p:stCondLst>
                                  <p:childTnLst>
                                    <p:anim calcmode="lin" valueType="num">
                                      <p:cBhvr>
                                        <p:cTn id="53" dur="500"/>
                                        <p:tgtEl>
                                          <p:spTgt spid="10"/>
                                        </p:tgtEl>
                                        <p:attrNameLst>
                                          <p:attrName>ppt_w</p:attrName>
                                        </p:attrNameLst>
                                      </p:cBhvr>
                                      <p:tavLst>
                                        <p:tav tm="0">
                                          <p:val>
                                            <p:strVal val="ppt_w"/>
                                          </p:val>
                                        </p:tav>
                                        <p:tav tm="100000">
                                          <p:val>
                                            <p:fltVal val="0"/>
                                          </p:val>
                                        </p:tav>
                                      </p:tavLst>
                                    </p:anim>
                                    <p:anim calcmode="lin" valueType="num">
                                      <p:cBhvr>
                                        <p:cTn id="54" dur="500"/>
                                        <p:tgtEl>
                                          <p:spTgt spid="10"/>
                                        </p:tgtEl>
                                        <p:attrNameLst>
                                          <p:attrName>ppt_h</p:attrName>
                                        </p:attrNameLst>
                                      </p:cBhvr>
                                      <p:tavLst>
                                        <p:tav tm="0">
                                          <p:val>
                                            <p:strVal val="ppt_h"/>
                                          </p:val>
                                        </p:tav>
                                        <p:tav tm="100000">
                                          <p:val>
                                            <p:fltVal val="0"/>
                                          </p:val>
                                        </p:tav>
                                      </p:tavLst>
                                    </p:anim>
                                    <p:animEffect transition="out" filter="fade">
                                      <p:cBhvr>
                                        <p:cTn id="55" dur="500"/>
                                        <p:tgtEl>
                                          <p:spTgt spid="10"/>
                                        </p:tgtEl>
                                      </p:cBhvr>
                                    </p:animEffect>
                                    <p:set>
                                      <p:cBhvr>
                                        <p:cTn id="56"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7" grpId="1" animBg="1"/>
      <p:bldP spid="8" grpId="0" animBg="1"/>
      <p:bldP spid="8" grpId="1" animBg="1"/>
      <p:bldP spid="9" grpId="0" animBg="1"/>
      <p:bldP spid="9" grpId="1" animBg="1"/>
      <p:bldP spid="10" grpId="0" animBg="1"/>
      <p:bldP spid="1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2123728" y="332656"/>
            <a:ext cx="4536504" cy="792088"/>
          </a:xfrm>
          <a:prstGeom prst="flowChartTerminato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FFFF00"/>
                </a:solidFill>
                <a:latin typeface="Times New Roman" panose="02020603050405020304" pitchFamily="18" charset="0"/>
                <a:cs typeface="Times New Roman" panose="02020603050405020304" pitchFamily="18" charset="0"/>
              </a:rPr>
              <a:t>a. </a:t>
            </a:r>
            <a:r>
              <a:rPr lang="en-US" sz="2400" b="1" dirty="0" err="1">
                <a:solidFill>
                  <a:srgbClr val="FFFF00"/>
                </a:solidFill>
                <a:latin typeface="Times New Roman" panose="02020603050405020304" pitchFamily="18" charset="0"/>
                <a:cs typeface="Times New Roman" panose="02020603050405020304" pitchFamily="18" charset="0"/>
              </a:rPr>
              <a:t>Đọc</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và</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tìm</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hiểu</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chú</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thích</a:t>
            </a:r>
            <a:endParaRPr lang="en-US" sz="2400" dirty="0">
              <a:solidFill>
                <a:srgbClr val="FFFF00"/>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995144168"/>
              </p:ext>
            </p:extLst>
          </p:nvPr>
        </p:nvGraphicFramePr>
        <p:xfrm>
          <a:off x="179512" y="1484784"/>
          <a:ext cx="8856985" cy="3566160"/>
        </p:xfrm>
        <a:graphic>
          <a:graphicData uri="http://schemas.openxmlformats.org/drawingml/2006/table">
            <a:tbl>
              <a:tblPr firstRow="1" bandRow="1">
                <a:tableStyleId>{5C22544A-7EE6-4342-B048-85BDC9FD1C3A}</a:tableStyleId>
              </a:tblPr>
              <a:tblGrid>
                <a:gridCol w="4032448">
                  <a:extLst>
                    <a:ext uri="{9D8B030D-6E8A-4147-A177-3AD203B41FA5}">
                      <a16:colId xmlns:a16="http://schemas.microsoft.com/office/drawing/2014/main" val="20000"/>
                    </a:ext>
                  </a:extLst>
                </a:gridCol>
                <a:gridCol w="4824537">
                  <a:extLst>
                    <a:ext uri="{9D8B030D-6E8A-4147-A177-3AD203B41FA5}">
                      <a16:colId xmlns:a16="http://schemas.microsoft.com/office/drawing/2014/main" val="20001"/>
                    </a:ext>
                  </a:extLst>
                </a:gridCol>
              </a:tblGrid>
              <a:tr h="370840">
                <a:tc gridSpan="2">
                  <a:txBody>
                    <a:bodyPr/>
                    <a:lstStyle/>
                    <a:p>
                      <a:pPr algn="ctr"/>
                      <a:r>
                        <a:rPr lang="en-US" sz="2400" b="1" kern="1200" dirty="0" err="1">
                          <a:solidFill>
                            <a:srgbClr val="FF0000"/>
                          </a:solidFill>
                          <a:effectLst/>
                          <a:latin typeface="Times New Roman" panose="02020603050405020304" pitchFamily="18" charset="0"/>
                          <a:ea typeface="+mn-ea"/>
                          <a:cs typeface="Times New Roman" panose="02020603050405020304" pitchFamily="18" charset="0"/>
                        </a:rPr>
                        <a:t>Xôi</a:t>
                      </a:r>
                      <a:r>
                        <a:rPr lang="en-US" sz="24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FF0000"/>
                          </a:solidFill>
                          <a:effectLst/>
                          <a:latin typeface="Times New Roman" panose="02020603050405020304" pitchFamily="18" charset="0"/>
                          <a:ea typeface="+mn-ea"/>
                          <a:cs typeface="Times New Roman" panose="02020603050405020304" pitchFamily="18" charset="0"/>
                        </a:rPr>
                        <a:t>và</a:t>
                      </a:r>
                      <a:r>
                        <a:rPr lang="en-US" sz="24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FF0000"/>
                          </a:solidFill>
                          <a:effectLst/>
                          <a:latin typeface="Times New Roman" panose="02020603050405020304" pitchFamily="18" charset="0"/>
                          <a:ea typeface="+mn-ea"/>
                          <a:cs typeface="Times New Roman" panose="02020603050405020304" pitchFamily="18" charset="0"/>
                        </a:rPr>
                        <a:t>cơm</a:t>
                      </a:r>
                      <a:r>
                        <a:rPr lang="en-US" sz="24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FF0000"/>
                          </a:solidFill>
                          <a:effectLst/>
                          <a:latin typeface="Times New Roman" panose="02020603050405020304" pitchFamily="18" charset="0"/>
                          <a:ea typeface="+mn-ea"/>
                          <a:cs typeface="Times New Roman" panose="02020603050405020304" pitchFamily="18" charset="0"/>
                        </a:rPr>
                        <a:t>nếp</a:t>
                      </a:r>
                      <a:r>
                        <a:rPr lang="en-US" sz="2400" b="1" kern="1200" dirty="0">
                          <a:solidFill>
                            <a:srgbClr val="FF0000"/>
                          </a:solidFill>
                          <a:effectLst/>
                          <a:latin typeface="Times New Roman" panose="02020603050405020304" pitchFamily="18" charset="0"/>
                          <a:ea typeface="+mn-ea"/>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0840">
                <a:tc>
                  <a:txBody>
                    <a:bodyPr/>
                    <a:lstStyle/>
                    <a:p>
                      <a:pPr algn="ctr"/>
                      <a:r>
                        <a:rPr lang="en-US" sz="2400" kern="1200" dirty="0" err="1">
                          <a:solidFill>
                            <a:srgbClr val="7030A0"/>
                          </a:solidFill>
                          <a:effectLst/>
                          <a:latin typeface="Times New Roman" panose="02020603050405020304" pitchFamily="18" charset="0"/>
                          <a:ea typeface="+mn-ea"/>
                          <a:cs typeface="Times New Roman" panose="02020603050405020304" pitchFamily="18" charset="0"/>
                        </a:rPr>
                        <a:t>Giống</a:t>
                      </a:r>
                      <a:r>
                        <a:rPr lang="en-US" sz="2400" kern="1200" dirty="0">
                          <a:solidFill>
                            <a:srgbClr val="7030A0"/>
                          </a:solidFill>
                          <a:effectLst/>
                          <a:latin typeface="Times New Roman" panose="02020603050405020304" pitchFamily="18" charset="0"/>
                          <a:ea typeface="+mn-ea"/>
                          <a:cs typeface="Times New Roman" panose="02020603050405020304" pitchFamily="18" charset="0"/>
                        </a:rPr>
                        <a:t>:</a:t>
                      </a:r>
                      <a:endParaRPr lang="en-US" sz="2400" dirty="0">
                        <a:solidFill>
                          <a:srgbClr val="7030A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kern="1200" dirty="0" err="1">
                          <a:solidFill>
                            <a:srgbClr val="7030A0"/>
                          </a:solidFill>
                          <a:effectLst/>
                          <a:latin typeface="Times New Roman" panose="02020603050405020304" pitchFamily="18" charset="0"/>
                          <a:ea typeface="+mn-ea"/>
                          <a:cs typeface="Times New Roman" panose="02020603050405020304" pitchFamily="18" charset="0"/>
                        </a:rPr>
                        <a:t>Khác</a:t>
                      </a:r>
                      <a:endParaRPr lang="en-US" sz="2400" dirty="0">
                        <a:solidFill>
                          <a:srgbClr val="7030A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370840">
                <a:tc>
                  <a:txBody>
                    <a:bodyPr/>
                    <a:lstStyle/>
                    <a:p>
                      <a:r>
                        <a:rPr lang="en-US" sz="2400" kern="1200" dirty="0">
                          <a:solidFill>
                            <a:schemeClr val="dk1"/>
                          </a:solidFill>
                          <a:effectLst/>
                          <a:latin typeface="Times New Roman" panose="02020603050405020304" pitchFamily="18" charset="0"/>
                          <a:ea typeface="+mn-ea"/>
                          <a:cs typeface="Times New Roman" panose="02020603050405020304" pitchFamily="18" charset="0"/>
                        </a:rPr>
                        <a:t>C</a:t>
                      </a:r>
                      <a:r>
                        <a:rPr lang="vi-VN" sz="2400" kern="1200" dirty="0">
                          <a:solidFill>
                            <a:schemeClr val="dk1"/>
                          </a:solidFill>
                          <a:effectLst/>
                          <a:latin typeface="Times New Roman" panose="02020603050405020304" pitchFamily="18" charset="0"/>
                          <a:ea typeface="+mn-ea"/>
                          <a:cs typeface="Times New Roman" panose="02020603050405020304" pitchFamily="18" charset="0"/>
                        </a:rPr>
                        <a:t>ùng sử dụng một loại nguyên liệu là gạo nếp</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Khác</a:t>
                      </a:r>
                      <a:r>
                        <a:rPr lang="vi-VN" sz="2400" kern="1200" dirty="0">
                          <a:solidFill>
                            <a:schemeClr val="dk1"/>
                          </a:solidFill>
                          <a:effectLst/>
                          <a:latin typeface="Times New Roman" panose="02020603050405020304" pitchFamily="18" charset="0"/>
                          <a:ea typeface="+mn-ea"/>
                          <a:cs typeface="Times New Roman" panose="02020603050405020304" pitchFamily="18" charset="0"/>
                        </a:rPr>
                        <a:t> ở cách nấu, mục đích nấu. Xôi được đồ hoặc nấu</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thường</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chín</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bằng</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hơi</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nước</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a:t>
                      </a:r>
                      <a:r>
                        <a:rPr lang="vi-VN" sz="2400" kern="1200" dirty="0">
                          <a:solidFill>
                            <a:schemeClr val="dk1"/>
                          </a:solidFill>
                          <a:effectLst/>
                          <a:latin typeface="Times New Roman" panose="02020603050405020304" pitchFamily="18" charset="0"/>
                          <a:ea typeface="+mn-ea"/>
                          <a:cs typeface="Times New Roman" panose="02020603050405020304" pitchFamily="18" charset="0"/>
                        </a:rPr>
                        <a:t> rất cầu kì nên thường chỉ được làm vào dịp lễ, tết hoặc giỗ chạp. Còn cơm nếp có thể nấu</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giống</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nấu</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cơm</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tẻ</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a:t>
                      </a:r>
                      <a:r>
                        <a:rPr lang="vi-VN" sz="2400" kern="1200" dirty="0">
                          <a:solidFill>
                            <a:schemeClr val="dk1"/>
                          </a:solidFill>
                          <a:effectLst/>
                          <a:latin typeface="Times New Roman" panose="02020603050405020304" pitchFamily="18" charset="0"/>
                          <a:ea typeface="+mn-ea"/>
                          <a:cs typeface="Times New Roman" panose="02020603050405020304" pitchFamily="18" charset="0"/>
                        </a:rPr>
                        <a:t> trong ngày thường</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7375773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TotalTime>
  <Words>2459</Words>
  <Application>Microsoft Office PowerPoint</Application>
  <PresentationFormat>On-screen Show (4:3)</PresentationFormat>
  <Paragraphs>214</Paragraphs>
  <Slides>27</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Administrator</cp:lastModifiedBy>
  <cp:revision>82</cp:revision>
  <dcterms:created xsi:type="dcterms:W3CDTF">2022-06-19T22:24:03Z</dcterms:created>
  <dcterms:modified xsi:type="dcterms:W3CDTF">2024-10-15T01:53:56Z</dcterms:modified>
</cp:coreProperties>
</file>