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83" r:id="rId4"/>
    <p:sldId id="343" r:id="rId5"/>
    <p:sldId id="284" r:id="rId6"/>
    <p:sldId id="344" r:id="rId7"/>
    <p:sldId id="345" r:id="rId8"/>
    <p:sldId id="346" r:id="rId9"/>
    <p:sldId id="347" r:id="rId10"/>
    <p:sldId id="350" r:id="rId11"/>
    <p:sldId id="351" r:id="rId12"/>
    <p:sldId id="358" r:id="rId13"/>
    <p:sldId id="353" r:id="rId14"/>
    <p:sldId id="354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229.07579" units="1/cm"/>
          <inkml:channelProperty channel="Y" name="resolution" value="406.7908" units="1/cm"/>
          <inkml:channelProperty channel="F" name="resolution" value="25.41279" units="1/cm"/>
          <inkml:channelProperty channel="T" name="resolution" value="1" units="1/dev"/>
        </inkml:channelProperties>
      </inkml:inkSource>
      <inkml:timestamp xml:id="ts0" timeString="2021-09-10T02:13:18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3947 16090 254 0,'8'15'0'16,"66"-2"0"-16,23-7 0 16</inkml:trace>
  <inkml:trace contextRef="#ctx0" brushRef="#br0" timeOffset="198.47">4452 16148 254 0,'0'0'0'16</inkml:trace>
  <inkml:trace contextRef="#ctx0" brushRef="#br0" timeOffset="819.8">4777 15322 254 0,'51'10'0'16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08573-E8F5-4B7D-B4E9-3E1D8B5A22C7}" type="datetimeFigureOut">
              <a:rPr lang="fr-FR" smtClean="0"/>
              <a:t>05/10/2024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DA6EC-3218-4E7C-B217-62EB8CFBAA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6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54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748" y="118581"/>
            <a:ext cx="9144000" cy="707329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hosphate Inline" panose="02000506050000020004" pitchFamily="2" charset="77"/>
              </a:rPr>
              <a:t>KHOA HỌC TỰ NHIÊN 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59" y="973394"/>
            <a:ext cx="10539095" cy="54019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48981" y="1692600"/>
            <a:ext cx="5810865" cy="79430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Phosphate Inline" panose="02000506050000020004" pitchFamily="2" charset="7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79761" y="2425414"/>
            <a:ext cx="5602239" cy="5446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Phosphate Inline" panose="02000506050000020004" pitchFamily="2" charset="7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50844" y="2970051"/>
            <a:ext cx="4680834" cy="5446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Phosphate Inline" panose="02000506050000020004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20920" y="5515920"/>
              <a:ext cx="317520" cy="297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6600" y="5511600"/>
                <a:ext cx="326160" cy="30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1599454" y="166684"/>
            <a:ext cx="746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Bài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4: ĐO NHIỆT ĐỘ</a:t>
            </a:r>
            <a:endParaRPr lang="x-none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hosphate Inline" panose="0200050605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628A3-4908-473C-A774-0BDB7DD3058E}"/>
              </a:ext>
            </a:extLst>
          </p:cNvPr>
          <p:cNvSpPr txBox="1"/>
          <p:nvPr/>
        </p:nvSpPr>
        <p:spPr>
          <a:xfrm>
            <a:off x="528952" y="1025935"/>
            <a:ext cx="740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a typeface="Hiragino Kaku Gothic StdN W8" panose="020B0800000000000000" pitchFamily="34" charset="-128"/>
                <a:cs typeface="Lucida Grande" panose="020B0600040502020204" pitchFamily="34" charset="0"/>
              </a:rPr>
              <a:t>III. NHIỆT KẾ</a:t>
            </a:r>
            <a:endParaRPr lang="x-none" sz="3200" b="1" dirty="0">
              <a:solidFill>
                <a:srgbClr val="FF0000"/>
              </a:solidFill>
              <a:ea typeface="Hiragino Kaku Gothic StdN W8" panose="020B0800000000000000" pitchFamily="34" charset="-128"/>
              <a:cs typeface="Lucida Grande" panose="020B06000405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0A836C-2E27-43CE-84C7-938AB2E69599}"/>
              </a:ext>
            </a:extLst>
          </p:cNvPr>
          <p:cNvGrpSpPr/>
          <p:nvPr/>
        </p:nvGrpSpPr>
        <p:grpSpPr>
          <a:xfrm>
            <a:off x="65313" y="166682"/>
            <a:ext cx="1120877" cy="795180"/>
            <a:chOff x="10807701" y="4343400"/>
            <a:chExt cx="847725" cy="720725"/>
          </a:xfrm>
          <a:solidFill>
            <a:srgbClr val="0059B9"/>
          </a:solidFill>
        </p:grpSpPr>
        <p:sp>
          <p:nvSpPr>
            <p:cNvPr id="23" name="Freeform 467">
              <a:extLst>
                <a:ext uri="{FF2B5EF4-FFF2-40B4-BE49-F238E27FC236}">
                  <a16:creationId xmlns:a16="http://schemas.microsoft.com/office/drawing/2014/main" id="{15746DA5-D0B7-4153-AB95-B617E5A27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8">
              <a:extLst>
                <a:ext uri="{FF2B5EF4-FFF2-40B4-BE49-F238E27FC236}">
                  <a16:creationId xmlns:a16="http://schemas.microsoft.com/office/drawing/2014/main" id="{C39DE272-B9FC-4652-81A7-27CA0B2E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9">
              <a:extLst>
                <a:ext uri="{FF2B5EF4-FFF2-40B4-BE49-F238E27FC236}">
                  <a16:creationId xmlns:a16="http://schemas.microsoft.com/office/drawing/2014/main" id="{FC4476B0-8600-431D-98EF-79A8B7C2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0">
              <a:extLst>
                <a:ext uri="{FF2B5EF4-FFF2-40B4-BE49-F238E27FC236}">
                  <a16:creationId xmlns:a16="http://schemas.microsoft.com/office/drawing/2014/main" id="{79BF9C68-1D8C-4DEC-B545-3A1321D93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1">
              <a:extLst>
                <a:ext uri="{FF2B5EF4-FFF2-40B4-BE49-F238E27FC236}">
                  <a16:creationId xmlns:a16="http://schemas.microsoft.com/office/drawing/2014/main" id="{97EAF8FE-6012-400D-B32F-5E2D17F8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2">
              <a:extLst>
                <a:ext uri="{FF2B5EF4-FFF2-40B4-BE49-F238E27FC236}">
                  <a16:creationId xmlns:a16="http://schemas.microsoft.com/office/drawing/2014/main" id="{1FF206DD-6BBE-4672-BDC0-E231586AE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3">
              <a:extLst>
                <a:ext uri="{FF2B5EF4-FFF2-40B4-BE49-F238E27FC236}">
                  <a16:creationId xmlns:a16="http://schemas.microsoft.com/office/drawing/2014/main" id="{94194E82-4E88-4A1B-9310-81C22C4CB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4">
              <a:extLst>
                <a:ext uri="{FF2B5EF4-FFF2-40B4-BE49-F238E27FC236}">
                  <a16:creationId xmlns:a16="http://schemas.microsoft.com/office/drawing/2014/main" id="{1ACA2DFE-A4D4-4619-932B-E4BA5A858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5">
              <a:extLst>
                <a:ext uri="{FF2B5EF4-FFF2-40B4-BE49-F238E27FC236}">
                  <a16:creationId xmlns:a16="http://schemas.microsoft.com/office/drawing/2014/main" id="{C8FFB783-3734-431C-AF62-5A015766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6">
              <a:extLst>
                <a:ext uri="{FF2B5EF4-FFF2-40B4-BE49-F238E27FC236}">
                  <a16:creationId xmlns:a16="http://schemas.microsoft.com/office/drawing/2014/main" id="{F810AF13-B15F-4113-B1CD-6D28E7C8D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4503" y="1720435"/>
            <a:ext cx="922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4. Nguyên tắc hoạt động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14503" y="2579686"/>
            <a:ext cx="709089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Nhiệt kế hoạt động dựa trên hiện tượng dãn nở vì nhiệt của các chất (chủ yếu là sự nở vì nhiệt của chất lỏng).</a:t>
            </a: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t="6667" r="35555" b="31111"/>
          <a:stretch>
            <a:fillRect/>
          </a:stretch>
        </p:blipFill>
        <p:spPr bwMode="auto">
          <a:xfrm>
            <a:off x="9066727" y="1318322"/>
            <a:ext cx="1828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7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C0A836C-2E27-43CE-84C7-938AB2E69599}"/>
              </a:ext>
            </a:extLst>
          </p:cNvPr>
          <p:cNvGrpSpPr/>
          <p:nvPr/>
        </p:nvGrpSpPr>
        <p:grpSpPr>
          <a:xfrm>
            <a:off x="65313" y="166682"/>
            <a:ext cx="1120877" cy="795180"/>
            <a:chOff x="10807701" y="4343400"/>
            <a:chExt cx="847725" cy="720725"/>
          </a:xfrm>
          <a:solidFill>
            <a:srgbClr val="0059B9"/>
          </a:solidFill>
        </p:grpSpPr>
        <p:sp>
          <p:nvSpPr>
            <p:cNvPr id="23" name="Freeform 467">
              <a:extLst>
                <a:ext uri="{FF2B5EF4-FFF2-40B4-BE49-F238E27FC236}">
                  <a16:creationId xmlns:a16="http://schemas.microsoft.com/office/drawing/2014/main" id="{15746DA5-D0B7-4153-AB95-B617E5A27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8">
              <a:extLst>
                <a:ext uri="{FF2B5EF4-FFF2-40B4-BE49-F238E27FC236}">
                  <a16:creationId xmlns:a16="http://schemas.microsoft.com/office/drawing/2014/main" id="{C39DE272-B9FC-4652-81A7-27CA0B2E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9">
              <a:extLst>
                <a:ext uri="{FF2B5EF4-FFF2-40B4-BE49-F238E27FC236}">
                  <a16:creationId xmlns:a16="http://schemas.microsoft.com/office/drawing/2014/main" id="{FC4476B0-8600-431D-98EF-79A8B7C2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0">
              <a:extLst>
                <a:ext uri="{FF2B5EF4-FFF2-40B4-BE49-F238E27FC236}">
                  <a16:creationId xmlns:a16="http://schemas.microsoft.com/office/drawing/2014/main" id="{79BF9C68-1D8C-4DEC-B545-3A1321D93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1">
              <a:extLst>
                <a:ext uri="{FF2B5EF4-FFF2-40B4-BE49-F238E27FC236}">
                  <a16:creationId xmlns:a16="http://schemas.microsoft.com/office/drawing/2014/main" id="{97EAF8FE-6012-400D-B32F-5E2D17F8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2">
              <a:extLst>
                <a:ext uri="{FF2B5EF4-FFF2-40B4-BE49-F238E27FC236}">
                  <a16:creationId xmlns:a16="http://schemas.microsoft.com/office/drawing/2014/main" id="{1FF206DD-6BBE-4672-BDC0-E231586AE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3">
              <a:extLst>
                <a:ext uri="{FF2B5EF4-FFF2-40B4-BE49-F238E27FC236}">
                  <a16:creationId xmlns:a16="http://schemas.microsoft.com/office/drawing/2014/main" id="{94194E82-4E88-4A1B-9310-81C22C4CB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4">
              <a:extLst>
                <a:ext uri="{FF2B5EF4-FFF2-40B4-BE49-F238E27FC236}">
                  <a16:creationId xmlns:a16="http://schemas.microsoft.com/office/drawing/2014/main" id="{1ACA2DFE-A4D4-4619-932B-E4BA5A858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5">
              <a:extLst>
                <a:ext uri="{FF2B5EF4-FFF2-40B4-BE49-F238E27FC236}">
                  <a16:creationId xmlns:a16="http://schemas.microsoft.com/office/drawing/2014/main" id="{C8FFB783-3734-431C-AF62-5A015766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6">
              <a:extLst>
                <a:ext uri="{FF2B5EF4-FFF2-40B4-BE49-F238E27FC236}">
                  <a16:creationId xmlns:a16="http://schemas.microsoft.com/office/drawing/2014/main" id="{F810AF13-B15F-4113-B1CD-6D28E7C8D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8952" y="1689985"/>
            <a:ext cx="922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5.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bước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đo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nhiệt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bằng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nhiệt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kế</a:t>
            </a: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Phosphate Inline" panose="02000506050000020004" pitchFamily="2" charset="7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94265" y="2354035"/>
            <a:ext cx="10661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- Ước lượng nhiệt độ của vật cần đo.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54058" y="2960349"/>
            <a:ext cx="7108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-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Lựa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chọn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nhiệt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kế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đo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phù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hợp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4058" y="3589196"/>
            <a:ext cx="10315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- Hiệu chỉnh nhiệt kế đúng cách trước khi đo.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64016" y="4195158"/>
            <a:ext cx="9538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- Thực hiện đo nhiệt độ bằng nhiệt kế.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4058" y="4824357"/>
            <a:ext cx="108952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-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Đọc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và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ghi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kết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quả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đúng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cách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theo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vạch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chia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gần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nhất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và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theo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 ĐCNN.</a:t>
            </a:r>
          </a:p>
        </p:txBody>
      </p:sp>
    </p:spTree>
    <p:extLst>
      <p:ext uri="{BB962C8B-B14F-4D97-AF65-F5344CB8AC3E}">
        <p14:creationId xmlns:p14="http://schemas.microsoft.com/office/powerpoint/2010/main" val="42391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4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1599454" y="166684"/>
            <a:ext cx="746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hosphate Inline" panose="0200050605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628A3-4908-473C-A774-0BDB7DD3058E}"/>
              </a:ext>
            </a:extLst>
          </p:cNvPr>
          <p:cNvSpPr txBox="1"/>
          <p:nvPr/>
        </p:nvSpPr>
        <p:spPr>
          <a:xfrm>
            <a:off x="528952" y="1025935"/>
            <a:ext cx="740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IV. ĐO NHIỆT ĐỘ CƠ THỂ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0A836C-2E27-43CE-84C7-938AB2E69599}"/>
              </a:ext>
            </a:extLst>
          </p:cNvPr>
          <p:cNvGrpSpPr/>
          <p:nvPr/>
        </p:nvGrpSpPr>
        <p:grpSpPr>
          <a:xfrm>
            <a:off x="65313" y="166682"/>
            <a:ext cx="1120877" cy="795180"/>
            <a:chOff x="10807701" y="4343400"/>
            <a:chExt cx="847725" cy="720725"/>
          </a:xfrm>
          <a:solidFill>
            <a:srgbClr val="0059B9"/>
          </a:solidFill>
        </p:grpSpPr>
        <p:sp>
          <p:nvSpPr>
            <p:cNvPr id="23" name="Freeform 467">
              <a:extLst>
                <a:ext uri="{FF2B5EF4-FFF2-40B4-BE49-F238E27FC236}">
                  <a16:creationId xmlns:a16="http://schemas.microsoft.com/office/drawing/2014/main" id="{15746DA5-D0B7-4153-AB95-B617E5A27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8">
              <a:extLst>
                <a:ext uri="{FF2B5EF4-FFF2-40B4-BE49-F238E27FC236}">
                  <a16:creationId xmlns:a16="http://schemas.microsoft.com/office/drawing/2014/main" id="{C39DE272-B9FC-4652-81A7-27CA0B2E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9">
              <a:extLst>
                <a:ext uri="{FF2B5EF4-FFF2-40B4-BE49-F238E27FC236}">
                  <a16:creationId xmlns:a16="http://schemas.microsoft.com/office/drawing/2014/main" id="{FC4476B0-8600-431D-98EF-79A8B7C2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0">
              <a:extLst>
                <a:ext uri="{FF2B5EF4-FFF2-40B4-BE49-F238E27FC236}">
                  <a16:creationId xmlns:a16="http://schemas.microsoft.com/office/drawing/2014/main" id="{79BF9C68-1D8C-4DEC-B545-3A1321D93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1">
              <a:extLst>
                <a:ext uri="{FF2B5EF4-FFF2-40B4-BE49-F238E27FC236}">
                  <a16:creationId xmlns:a16="http://schemas.microsoft.com/office/drawing/2014/main" id="{97EAF8FE-6012-400D-B32F-5E2D17F8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2">
              <a:extLst>
                <a:ext uri="{FF2B5EF4-FFF2-40B4-BE49-F238E27FC236}">
                  <a16:creationId xmlns:a16="http://schemas.microsoft.com/office/drawing/2014/main" id="{1FF206DD-6BBE-4672-BDC0-E231586AE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3">
              <a:extLst>
                <a:ext uri="{FF2B5EF4-FFF2-40B4-BE49-F238E27FC236}">
                  <a16:creationId xmlns:a16="http://schemas.microsoft.com/office/drawing/2014/main" id="{94194E82-4E88-4A1B-9310-81C22C4CB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4">
              <a:extLst>
                <a:ext uri="{FF2B5EF4-FFF2-40B4-BE49-F238E27FC236}">
                  <a16:creationId xmlns:a16="http://schemas.microsoft.com/office/drawing/2014/main" id="{1ACA2DFE-A4D4-4619-932B-E4BA5A858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5">
              <a:extLst>
                <a:ext uri="{FF2B5EF4-FFF2-40B4-BE49-F238E27FC236}">
                  <a16:creationId xmlns:a16="http://schemas.microsoft.com/office/drawing/2014/main" id="{C8FFB783-3734-431C-AF62-5A015766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6">
              <a:extLst>
                <a:ext uri="{FF2B5EF4-FFF2-40B4-BE49-F238E27FC236}">
                  <a16:creationId xmlns:a16="http://schemas.microsoft.com/office/drawing/2014/main" id="{F810AF13-B15F-4113-B1CD-6D28E7C8D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8952" y="1689985"/>
            <a:ext cx="922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y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tế</a:t>
            </a: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94265" y="2354035"/>
            <a:ext cx="1066186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nl-NL" i="1" dirty="0"/>
              <a:t> </a:t>
            </a:r>
            <a:r>
              <a:rPr lang="nl-NL" sz="3600" i="1" dirty="0"/>
              <a:t>B1: Đưa thủy ngân về vạch thấp nhất.</a:t>
            </a:r>
            <a:endParaRPr lang="en-US" sz="3600" dirty="0"/>
          </a:p>
          <a:p>
            <a:pPr algn="just">
              <a:spcBef>
                <a:spcPct val="0"/>
              </a:spcBef>
              <a:buNone/>
            </a:pPr>
            <a:endParaRPr lang="en-US" alt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Phosphate Inline" panose="02000506050000020004" pitchFamily="2" charset="7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54058" y="2960349"/>
            <a:ext cx="9981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nl-NL" i="1" dirty="0"/>
              <a:t> </a:t>
            </a:r>
            <a:r>
              <a:rPr lang="nl-NL" sz="3600" i="1" dirty="0"/>
              <a:t>B2: Dùng bông và cồn ý tế làm sạch nhiệt kế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Phosphate Inline" panose="02000506050000020004" pitchFamily="2" charset="7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4058" y="3589196"/>
            <a:ext cx="11637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nl-NL" i="1" dirty="0"/>
              <a:t> </a:t>
            </a:r>
            <a:r>
              <a:rPr lang="nl-NL" sz="3600" i="1" dirty="0"/>
              <a:t>B3: Đặt nhiệt kế vào nách, kẹp cánh tay lại để giữ nhiệt kế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Phosphate Inline" panose="02000506050000020004" pitchFamily="2" charset="77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64016" y="4195158"/>
            <a:ext cx="95381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nl-NL" sz="3600" i="1" dirty="0"/>
              <a:t> B4: Sau khoảng 3 phút, lấy nhiệt kế ra và đọc nhiệt độ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Phosphate Inline" panose="02000506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46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4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1599454" y="166684"/>
            <a:ext cx="746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Bài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4: ĐO NHIỆT ĐỘ</a:t>
            </a:r>
            <a:endParaRPr lang="x-none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hosphate Inline" panose="0200050605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628A3-4908-473C-A774-0BDB7DD3058E}"/>
              </a:ext>
            </a:extLst>
          </p:cNvPr>
          <p:cNvSpPr txBox="1"/>
          <p:nvPr/>
        </p:nvSpPr>
        <p:spPr>
          <a:xfrm>
            <a:off x="528952" y="1025935"/>
            <a:ext cx="740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a typeface="Hiragino Kaku Gothic StdN W8" panose="020B0800000000000000" pitchFamily="34" charset="-128"/>
                <a:cs typeface="Lucida Grande" panose="020B0600040502020204" pitchFamily="34" charset="0"/>
              </a:rPr>
              <a:t>IV. ĐO NHIỆT ĐỘ CƠ THỂ</a:t>
            </a:r>
            <a:endParaRPr lang="x-none" sz="3200" b="1" dirty="0">
              <a:solidFill>
                <a:srgbClr val="FF0000"/>
              </a:solidFill>
              <a:ea typeface="Hiragino Kaku Gothic StdN W8" panose="020B0800000000000000" pitchFamily="34" charset="-128"/>
              <a:cs typeface="Lucida Grande" panose="020B06000405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0A836C-2E27-43CE-84C7-938AB2E69599}"/>
              </a:ext>
            </a:extLst>
          </p:cNvPr>
          <p:cNvGrpSpPr/>
          <p:nvPr/>
        </p:nvGrpSpPr>
        <p:grpSpPr>
          <a:xfrm>
            <a:off x="65313" y="166682"/>
            <a:ext cx="1120877" cy="795180"/>
            <a:chOff x="10807701" y="4343400"/>
            <a:chExt cx="847725" cy="720725"/>
          </a:xfrm>
          <a:solidFill>
            <a:srgbClr val="0059B9"/>
          </a:solidFill>
        </p:grpSpPr>
        <p:sp>
          <p:nvSpPr>
            <p:cNvPr id="23" name="Freeform 467">
              <a:extLst>
                <a:ext uri="{FF2B5EF4-FFF2-40B4-BE49-F238E27FC236}">
                  <a16:creationId xmlns:a16="http://schemas.microsoft.com/office/drawing/2014/main" id="{15746DA5-D0B7-4153-AB95-B617E5A27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8">
              <a:extLst>
                <a:ext uri="{FF2B5EF4-FFF2-40B4-BE49-F238E27FC236}">
                  <a16:creationId xmlns:a16="http://schemas.microsoft.com/office/drawing/2014/main" id="{C39DE272-B9FC-4652-81A7-27CA0B2E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9">
              <a:extLst>
                <a:ext uri="{FF2B5EF4-FFF2-40B4-BE49-F238E27FC236}">
                  <a16:creationId xmlns:a16="http://schemas.microsoft.com/office/drawing/2014/main" id="{FC4476B0-8600-431D-98EF-79A8B7C2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0">
              <a:extLst>
                <a:ext uri="{FF2B5EF4-FFF2-40B4-BE49-F238E27FC236}">
                  <a16:creationId xmlns:a16="http://schemas.microsoft.com/office/drawing/2014/main" id="{79BF9C68-1D8C-4DEC-B545-3A1321D93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1">
              <a:extLst>
                <a:ext uri="{FF2B5EF4-FFF2-40B4-BE49-F238E27FC236}">
                  <a16:creationId xmlns:a16="http://schemas.microsoft.com/office/drawing/2014/main" id="{97EAF8FE-6012-400D-B32F-5E2D17F8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2">
              <a:extLst>
                <a:ext uri="{FF2B5EF4-FFF2-40B4-BE49-F238E27FC236}">
                  <a16:creationId xmlns:a16="http://schemas.microsoft.com/office/drawing/2014/main" id="{1FF206DD-6BBE-4672-BDC0-E231586AE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3">
              <a:extLst>
                <a:ext uri="{FF2B5EF4-FFF2-40B4-BE49-F238E27FC236}">
                  <a16:creationId xmlns:a16="http://schemas.microsoft.com/office/drawing/2014/main" id="{94194E82-4E88-4A1B-9310-81C22C4CB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4">
              <a:extLst>
                <a:ext uri="{FF2B5EF4-FFF2-40B4-BE49-F238E27FC236}">
                  <a16:creationId xmlns:a16="http://schemas.microsoft.com/office/drawing/2014/main" id="{1ACA2DFE-A4D4-4619-932B-E4BA5A858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5">
              <a:extLst>
                <a:ext uri="{FF2B5EF4-FFF2-40B4-BE49-F238E27FC236}">
                  <a16:creationId xmlns:a16="http://schemas.microsoft.com/office/drawing/2014/main" id="{C8FFB783-3734-431C-AF62-5A015766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6">
              <a:extLst>
                <a:ext uri="{FF2B5EF4-FFF2-40B4-BE49-F238E27FC236}">
                  <a16:creationId xmlns:a16="http://schemas.microsoft.com/office/drawing/2014/main" id="{F810AF13-B15F-4113-B1CD-6D28E7C8D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8952" y="2097894"/>
            <a:ext cx="922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2. Thực hành đo nhiệt độ</a:t>
            </a:r>
          </a:p>
        </p:txBody>
      </p:sp>
      <p:sp>
        <p:nvSpPr>
          <p:cNvPr id="2" name="Rectangle 1"/>
          <p:cNvSpPr/>
          <p:nvPr/>
        </p:nvSpPr>
        <p:spPr>
          <a:xfrm>
            <a:off x="528952" y="2917853"/>
            <a:ext cx="10298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vi-VN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Sử dụng nhiệt kế y tế (thuỷ ngân, điện tử) để đo nhiệt độ của các thành viên trong nhóm và ghi kết quả vào bảng báo cáo.</a:t>
            </a:r>
            <a:endParaRPr lang="vi-VN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hosphate Inline" panose="02000506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76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684464" y="480073"/>
            <a:ext cx="66563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+mj-lt"/>
              </a:rPr>
              <a:t>CỦNG CỐ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3638" cy="126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5 phút đếm ngược nhạc vui vẻ hào hứng cho hoạt động nhó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9" y="1264298"/>
            <a:ext cx="16208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49194" y="1767156"/>
            <a:ext cx="937133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300"/>
              </a:spcBef>
              <a:buFontTx/>
              <a:buNone/>
              <a:defRPr/>
            </a:pP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Thời gian: 5 phút</a:t>
            </a:r>
          </a:p>
          <a:p>
            <a:pPr algn="just">
              <a:spcBef>
                <a:spcPts val="300"/>
              </a:spcBef>
              <a:buFontTx/>
              <a:buNone/>
              <a:defRPr/>
            </a:pP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Hình thức: HS làm việc cá nhân</a:t>
            </a:r>
          </a:p>
          <a:p>
            <a:pPr algn="just">
              <a:spcBef>
                <a:spcPts val="300"/>
              </a:spcBef>
              <a:buFontTx/>
              <a:buNone/>
              <a:defRPr/>
            </a:pP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Nhiệm vụ: </a:t>
            </a:r>
          </a:p>
          <a:p>
            <a:pPr algn="just">
              <a:spcBef>
                <a:spcPts val="300"/>
              </a:spcBef>
              <a:buFontTx/>
              <a:buNone/>
              <a:defRPr/>
            </a:pP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- Viết 3 nội dung mà em ấn tượng nhất trong giờ học.</a:t>
            </a:r>
          </a:p>
          <a:p>
            <a:pPr algn="just">
              <a:spcBef>
                <a:spcPts val="300"/>
              </a:spcBef>
              <a:buFontTx/>
              <a:buNone/>
              <a:defRPr/>
            </a:pP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- Hệ thống lại kiến thức bài học bằng sơ đồ tư duy.</a:t>
            </a:r>
          </a:p>
        </p:txBody>
      </p:sp>
    </p:spTree>
    <p:extLst>
      <p:ext uri="{BB962C8B-B14F-4D97-AF65-F5344CB8AC3E}">
        <p14:creationId xmlns:p14="http://schemas.microsoft.com/office/powerpoint/2010/main" val="196982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719365" y="1089026"/>
            <a:ext cx="66563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+mn-lt"/>
              </a:rPr>
              <a:t>NHIỆM VỤ VỀ NHÀ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4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34862" y="2232026"/>
            <a:ext cx="9079606" cy="151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buNone/>
              <a:defRPr/>
            </a:pP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- Ôn tập toàn bộ các bài từ 1 đến bài 4.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buNone/>
              <a:defRPr/>
            </a:pP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- Làm các bài tập chủ đề 1 và 2 (Tr29).</a:t>
            </a:r>
          </a:p>
        </p:txBody>
      </p:sp>
    </p:spTree>
    <p:extLst>
      <p:ext uri="{BB962C8B-B14F-4D97-AF65-F5344CB8AC3E}">
        <p14:creationId xmlns:p14="http://schemas.microsoft.com/office/powerpoint/2010/main" val="37639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39148" y="1134304"/>
            <a:ext cx="10762445" cy="79430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en-US" sz="28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hosphate Inline" panose="02000506050000020004" pitchFamily="2" charset="77"/>
              </a:rPr>
              <a:t>Mục tiêu: Học xong bài này, em có thể: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599" y="2042430"/>
            <a:ext cx="10891994" cy="393127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hosphate Inline" panose="02000506050000020004" pitchFamily="2" charset="77"/>
              </a:rPr>
              <a:t>- Phát biểu được: Nhiệt độ là số đo độ “nóng”, “lạnh” của vật</a:t>
            </a:r>
            <a:endParaRPr lang="fr-FR" sz="28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Phosphate Inline" panose="02000506050000020004" pitchFamily="2" charset="77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hosphate Inline" panose="02000506050000020004" pitchFamily="2" charset="77"/>
              </a:rPr>
              <a:t>- Nêu được cách xác định nhiệt độ trong thang nhiệt độ Celsius.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hosphate Inline" panose="02000506050000020004" pitchFamily="2" charset="77"/>
              </a:rPr>
              <a:t>- Nêu được sự nở vì nhiệt của chất lỏng được dùng làm cơ sở để đo nhiệt độ.</a:t>
            </a:r>
            <a:endParaRPr lang="fr-FR" sz="28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Phosphate Inline" panose="02000506050000020004" pitchFamily="2" charset="77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hosphate Inline" panose="02000506050000020004" pitchFamily="2" charset="77"/>
              </a:rPr>
              <a:t>- Ước lượng được nhiệt độ trong một số trường hợp đơn giản.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hosphate Inline" panose="02000506050000020004" pitchFamily="2" charset="77"/>
              </a:rPr>
              <a:t>- Đo được nhiệt độ bằng nhiệt kế (thực hiện đúng thao tác, không yêu cầu tìm sai số).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609599" y="435710"/>
            <a:ext cx="11021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Bài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4. ĐO NHIỆT ĐỘ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hosphate Inline" panose="02000506050000020004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315908" y="166684"/>
            <a:ext cx="11021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Bài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4: ĐO NHIỆT ĐỘ</a:t>
            </a:r>
            <a:endParaRPr lang="x-none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hosphate Inline" panose="02000506050000020004" pitchFamily="2" charset="77"/>
            </a:endParaRPr>
          </a:p>
          <a:p>
            <a:pPr algn="ctr"/>
            <a:endParaRPr lang="x-none" sz="3200" b="1" dirty="0">
              <a:solidFill>
                <a:srgbClr val="005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hosphate Inline" panose="0200050605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544320" y="1088695"/>
            <a:ext cx="10956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Có ba cốc đựng nước như hình vẽ. Hãy cho biết nước trong cốc nào có nhiệt độ cao nhất, cốc nào có nhiệt độ thấp nhất?</a:t>
            </a:r>
          </a:p>
        </p:txBody>
      </p:sp>
      <p:pic>
        <p:nvPicPr>
          <p:cNvPr id="1026" name="Picture 2" descr="Trong ba cốc nước dưới đây, cốc a nóng hơn cốc nào và lạnh hơn cốc nào? |  SGK Khoa học lớ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25" y="2665927"/>
            <a:ext cx="7645375" cy="41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544320" y="3295470"/>
            <a:ext cx="3744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Độ nóng, lạnh của một vật được xác định như thế nào</a:t>
            </a:r>
            <a:r>
              <a:rPr lang="en-US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66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1599454" y="166684"/>
            <a:ext cx="746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Bài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4: ĐO NHIỆT ĐỘ</a:t>
            </a:r>
            <a:endParaRPr lang="x-none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hosphate Inline" panose="02000506050000020004" pitchFamily="2" charset="77"/>
            </a:endParaRPr>
          </a:p>
        </p:txBody>
      </p:sp>
      <p:pic>
        <p:nvPicPr>
          <p:cNvPr id="1026" name="Picture 2" descr="Trong ba cốc nước dưới đây, cốc a nóng hơn cốc nào và lạnh hơn cốc nào? |  SGK Khoa học lớ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749" y="0"/>
            <a:ext cx="3842251" cy="21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2628A3-4908-473C-A774-0BDB7DD3058E}"/>
              </a:ext>
            </a:extLst>
          </p:cNvPr>
          <p:cNvSpPr txBox="1"/>
          <p:nvPr/>
        </p:nvSpPr>
        <p:spPr>
          <a:xfrm>
            <a:off x="583528" y="1792980"/>
            <a:ext cx="740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a typeface="Hiragino Kaku Gothic StdN W8" panose="020B0800000000000000" pitchFamily="34" charset="-128"/>
                <a:cs typeface="Lucida Grande" panose="020B0600040502020204" pitchFamily="34" charset="0"/>
              </a:rPr>
              <a:t>I. NHIỆT ĐỘ VÀ ĐỘ NÓNG LẠNH</a:t>
            </a:r>
            <a:endParaRPr lang="x-none" sz="3200" b="1" dirty="0">
              <a:solidFill>
                <a:srgbClr val="FF0000"/>
              </a:solidFill>
              <a:ea typeface="Hiragino Kaku Gothic StdN W8" panose="020B0800000000000000" pitchFamily="34" charset="-128"/>
              <a:cs typeface="Lucida Grande" panose="020B06000405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0A836C-2E27-43CE-84C7-938AB2E69599}"/>
              </a:ext>
            </a:extLst>
          </p:cNvPr>
          <p:cNvGrpSpPr/>
          <p:nvPr/>
        </p:nvGrpSpPr>
        <p:grpSpPr>
          <a:xfrm>
            <a:off x="0" y="166684"/>
            <a:ext cx="1120877" cy="795180"/>
            <a:chOff x="10807701" y="4343400"/>
            <a:chExt cx="847725" cy="720725"/>
          </a:xfrm>
          <a:solidFill>
            <a:srgbClr val="0059B9"/>
          </a:solidFill>
        </p:grpSpPr>
        <p:sp>
          <p:nvSpPr>
            <p:cNvPr id="7" name="Freeform 467">
              <a:extLst>
                <a:ext uri="{FF2B5EF4-FFF2-40B4-BE49-F238E27FC236}">
                  <a16:creationId xmlns:a16="http://schemas.microsoft.com/office/drawing/2014/main" id="{15746DA5-D0B7-4153-AB95-B617E5A27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68">
              <a:extLst>
                <a:ext uri="{FF2B5EF4-FFF2-40B4-BE49-F238E27FC236}">
                  <a16:creationId xmlns:a16="http://schemas.microsoft.com/office/drawing/2014/main" id="{C39DE272-B9FC-4652-81A7-27CA0B2E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9">
              <a:extLst>
                <a:ext uri="{FF2B5EF4-FFF2-40B4-BE49-F238E27FC236}">
                  <a16:creationId xmlns:a16="http://schemas.microsoft.com/office/drawing/2014/main" id="{FC4476B0-8600-431D-98EF-79A8B7C2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0">
              <a:extLst>
                <a:ext uri="{FF2B5EF4-FFF2-40B4-BE49-F238E27FC236}">
                  <a16:creationId xmlns:a16="http://schemas.microsoft.com/office/drawing/2014/main" id="{79BF9C68-1D8C-4DEC-B545-3A1321D93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1">
              <a:extLst>
                <a:ext uri="{FF2B5EF4-FFF2-40B4-BE49-F238E27FC236}">
                  <a16:creationId xmlns:a16="http://schemas.microsoft.com/office/drawing/2014/main" id="{97EAF8FE-6012-400D-B32F-5E2D17F8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2">
              <a:extLst>
                <a:ext uri="{FF2B5EF4-FFF2-40B4-BE49-F238E27FC236}">
                  <a16:creationId xmlns:a16="http://schemas.microsoft.com/office/drawing/2014/main" id="{1FF206DD-6BBE-4672-BDC0-E231586AE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3">
              <a:extLst>
                <a:ext uri="{FF2B5EF4-FFF2-40B4-BE49-F238E27FC236}">
                  <a16:creationId xmlns:a16="http://schemas.microsoft.com/office/drawing/2014/main" id="{94194E82-4E88-4A1B-9310-81C22C4CB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4">
              <a:extLst>
                <a:ext uri="{FF2B5EF4-FFF2-40B4-BE49-F238E27FC236}">
                  <a16:creationId xmlns:a16="http://schemas.microsoft.com/office/drawing/2014/main" id="{1ACA2DFE-A4D4-4619-932B-E4BA5A858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5">
              <a:extLst>
                <a:ext uri="{FF2B5EF4-FFF2-40B4-BE49-F238E27FC236}">
                  <a16:creationId xmlns:a16="http://schemas.microsoft.com/office/drawing/2014/main" id="{C8FFB783-3734-431C-AF62-5A015766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6">
              <a:extLst>
                <a:ext uri="{FF2B5EF4-FFF2-40B4-BE49-F238E27FC236}">
                  <a16:creationId xmlns:a16="http://schemas.microsoft.com/office/drawing/2014/main" id="{F810AF13-B15F-4113-B1CD-6D28E7C8D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528952" y="2469963"/>
            <a:ext cx="11036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Nhận xét: Độ nóng hay lạnh của một vật được xác định thông qua nhiệt độ của nó. Vật nóng có nhiệt độ cao hơn vật lạnh.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528952" y="4131831"/>
            <a:ext cx="1103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Kết luận: Nhiệt độ là số đo độ “nóng”, “lạnh” của vật.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2618389" y="5173352"/>
            <a:ext cx="713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Nhiệt độ được đo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66362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108341-3BAB-464C-80FF-DF2A6575E9C7}"/>
              </a:ext>
            </a:extLst>
          </p:cNvPr>
          <p:cNvSpPr txBox="1"/>
          <p:nvPr/>
        </p:nvSpPr>
        <p:spPr>
          <a:xfrm>
            <a:off x="2426370" y="333799"/>
            <a:ext cx="351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rgbClr val="FF33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628A3-4908-473C-A774-0BDB7DD3058E}"/>
              </a:ext>
            </a:extLst>
          </p:cNvPr>
          <p:cNvSpPr txBox="1"/>
          <p:nvPr/>
        </p:nvSpPr>
        <p:spPr>
          <a:xfrm>
            <a:off x="2462710" y="967803"/>
            <a:ext cx="8965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>
                <a:solidFill>
                  <a:srgbClr val="002060"/>
                </a:solidFill>
                <a:ea typeface="Hiragino Kaku Gothic StdN W8" panose="020B0800000000000000" pitchFamily="34" charset="-128"/>
                <a:cs typeface="Lucida Grande" panose="020B0600040502020204" pitchFamily="34" charset="0"/>
              </a:rPr>
              <a:t>TÌM HIỂU</a:t>
            </a:r>
            <a:r>
              <a:rPr lang="en-US" sz="3200" b="1">
                <a:solidFill>
                  <a:srgbClr val="002060"/>
                </a:solidFill>
                <a:ea typeface="Hiragino Kaku Gothic StdN W8" panose="020B0800000000000000" pitchFamily="34" charset="-128"/>
                <a:cs typeface="Lucida Grande" panose="020B0600040502020204" pitchFamily="34" charset="0"/>
              </a:rPr>
              <a:t> THANG NHIỆT GIAI XEN – XI - ỚT</a:t>
            </a:r>
            <a:endParaRPr lang="x-none" sz="3200" b="1" dirty="0">
              <a:solidFill>
                <a:srgbClr val="002060"/>
              </a:solidFill>
              <a:ea typeface="Hiragino Kaku Gothic StdN W8" panose="020B0800000000000000" pitchFamily="34" charset="-128"/>
              <a:cs typeface="Lucida Grande" panose="020B06000405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073243-C5A4-462F-8DA5-445D766BCBD7}"/>
              </a:ext>
            </a:extLst>
          </p:cNvPr>
          <p:cNvGrpSpPr/>
          <p:nvPr/>
        </p:nvGrpSpPr>
        <p:grpSpPr>
          <a:xfrm>
            <a:off x="484391" y="291115"/>
            <a:ext cx="1583282" cy="1586416"/>
            <a:chOff x="7534276" y="5373688"/>
            <a:chExt cx="801688" cy="803275"/>
          </a:xfrm>
          <a:solidFill>
            <a:srgbClr val="FF3300"/>
          </a:solidFill>
        </p:grpSpPr>
        <p:sp>
          <p:nvSpPr>
            <p:cNvPr id="6" name="Freeform 430">
              <a:extLst>
                <a:ext uri="{FF2B5EF4-FFF2-40B4-BE49-F238E27FC236}">
                  <a16:creationId xmlns:a16="http://schemas.microsoft.com/office/drawing/2014/main" id="{E5030631-4AC0-48D8-8E44-9BB554534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7" name="Freeform 431">
              <a:extLst>
                <a:ext uri="{FF2B5EF4-FFF2-40B4-BE49-F238E27FC236}">
                  <a16:creationId xmlns:a16="http://schemas.microsoft.com/office/drawing/2014/main" id="{6DCB3DE8-E671-4DE5-A9B7-DCA5832CC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8" name="Freeform 432">
              <a:extLst>
                <a:ext uri="{FF2B5EF4-FFF2-40B4-BE49-F238E27FC236}">
                  <a16:creationId xmlns:a16="http://schemas.microsoft.com/office/drawing/2014/main" id="{F46887A6-0DC1-4941-A90D-2173F131A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9" name="Freeform 433">
              <a:extLst>
                <a:ext uri="{FF2B5EF4-FFF2-40B4-BE49-F238E27FC236}">
                  <a16:creationId xmlns:a16="http://schemas.microsoft.com/office/drawing/2014/main" id="{BA6F4500-0260-444A-9011-4AF3C8CEA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10" name="Freeform 434">
              <a:extLst>
                <a:ext uri="{FF2B5EF4-FFF2-40B4-BE49-F238E27FC236}">
                  <a16:creationId xmlns:a16="http://schemas.microsoft.com/office/drawing/2014/main" id="{2523E78C-AF85-4FFC-9472-4C1722F0E6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11" name="Freeform 435">
              <a:extLst>
                <a:ext uri="{FF2B5EF4-FFF2-40B4-BE49-F238E27FC236}">
                  <a16:creationId xmlns:a16="http://schemas.microsoft.com/office/drawing/2014/main" id="{FC3692A7-6336-49FC-8C4D-CD84D4BF0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12" name="Freeform 436">
              <a:extLst>
                <a:ext uri="{FF2B5EF4-FFF2-40B4-BE49-F238E27FC236}">
                  <a16:creationId xmlns:a16="http://schemas.microsoft.com/office/drawing/2014/main" id="{EF958E6A-5C01-4319-AED0-6B8862D03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13" name="Freeform 437">
              <a:extLst>
                <a:ext uri="{FF2B5EF4-FFF2-40B4-BE49-F238E27FC236}">
                  <a16:creationId xmlns:a16="http://schemas.microsoft.com/office/drawing/2014/main" id="{783FD387-1350-453F-A910-42845FE59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14" name="Freeform 438">
              <a:extLst>
                <a:ext uri="{FF2B5EF4-FFF2-40B4-BE49-F238E27FC236}">
                  <a16:creationId xmlns:a16="http://schemas.microsoft.com/office/drawing/2014/main" id="{CF2B2BD7-118A-4E31-9027-AB1F65D21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15" name="Freeform 439">
              <a:extLst>
                <a:ext uri="{FF2B5EF4-FFF2-40B4-BE49-F238E27FC236}">
                  <a16:creationId xmlns:a16="http://schemas.microsoft.com/office/drawing/2014/main" id="{4C1F768E-336A-4EA0-80E2-50E9890E7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16" name="Freeform 440">
              <a:extLst>
                <a:ext uri="{FF2B5EF4-FFF2-40B4-BE49-F238E27FC236}">
                  <a16:creationId xmlns:a16="http://schemas.microsoft.com/office/drawing/2014/main" id="{BC0DAEDB-E7F9-4565-84CF-8B4A16EE7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17" name="Freeform 441">
              <a:extLst>
                <a:ext uri="{FF2B5EF4-FFF2-40B4-BE49-F238E27FC236}">
                  <a16:creationId xmlns:a16="http://schemas.microsoft.com/office/drawing/2014/main" id="{CB76859E-CB5E-49EC-B550-EFA57080D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18" name="Freeform 442">
              <a:extLst>
                <a:ext uri="{FF2B5EF4-FFF2-40B4-BE49-F238E27FC236}">
                  <a16:creationId xmlns:a16="http://schemas.microsoft.com/office/drawing/2014/main" id="{45BDD850-C1FA-4775-A52B-6CD0B3B99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19" name="Freeform 443">
              <a:extLst>
                <a:ext uri="{FF2B5EF4-FFF2-40B4-BE49-F238E27FC236}">
                  <a16:creationId xmlns:a16="http://schemas.microsoft.com/office/drawing/2014/main" id="{992EC7EE-CCE6-4E05-9C9C-58B636C32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20" name="Freeform 444">
              <a:extLst>
                <a:ext uri="{FF2B5EF4-FFF2-40B4-BE49-F238E27FC236}">
                  <a16:creationId xmlns:a16="http://schemas.microsoft.com/office/drawing/2014/main" id="{2DD6F2F2-6B23-4E16-81E9-096CB5224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21" name="Freeform 445">
              <a:extLst>
                <a:ext uri="{FF2B5EF4-FFF2-40B4-BE49-F238E27FC236}">
                  <a16:creationId xmlns:a16="http://schemas.microsoft.com/office/drawing/2014/main" id="{79DA6317-B717-4D4D-9645-6DAF715B1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22" name="Freeform 446">
              <a:extLst>
                <a:ext uri="{FF2B5EF4-FFF2-40B4-BE49-F238E27FC236}">
                  <a16:creationId xmlns:a16="http://schemas.microsoft.com/office/drawing/2014/main" id="{9E25A142-B737-4396-B338-FEA185565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23" name="Freeform 447">
              <a:extLst>
                <a:ext uri="{FF2B5EF4-FFF2-40B4-BE49-F238E27FC236}">
                  <a16:creationId xmlns:a16="http://schemas.microsoft.com/office/drawing/2014/main" id="{F9D59F72-931F-4958-B4DC-B5754131B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24" name="Freeform 448">
              <a:extLst>
                <a:ext uri="{FF2B5EF4-FFF2-40B4-BE49-F238E27FC236}">
                  <a16:creationId xmlns:a16="http://schemas.microsoft.com/office/drawing/2014/main" id="{A33CC54D-A7E5-406A-9F39-78926000D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25" name="Freeform 449">
              <a:extLst>
                <a:ext uri="{FF2B5EF4-FFF2-40B4-BE49-F238E27FC236}">
                  <a16:creationId xmlns:a16="http://schemas.microsoft.com/office/drawing/2014/main" id="{14F618EE-6218-4E95-BD1D-0FA5B189D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26" name="Freeform 450">
              <a:extLst>
                <a:ext uri="{FF2B5EF4-FFF2-40B4-BE49-F238E27FC236}">
                  <a16:creationId xmlns:a16="http://schemas.microsoft.com/office/drawing/2014/main" id="{92EA3D3F-94FB-45F1-A8DC-4B51F72DA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27" name="Freeform 451">
              <a:extLst>
                <a:ext uri="{FF2B5EF4-FFF2-40B4-BE49-F238E27FC236}">
                  <a16:creationId xmlns:a16="http://schemas.microsoft.com/office/drawing/2014/main" id="{D22EDD37-B847-422C-9D2C-E8F38F0E6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28" name="Freeform 452">
              <a:extLst>
                <a:ext uri="{FF2B5EF4-FFF2-40B4-BE49-F238E27FC236}">
                  <a16:creationId xmlns:a16="http://schemas.microsoft.com/office/drawing/2014/main" id="{BC717AF2-2455-4867-A772-741AABB51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29" name="Freeform 453">
              <a:extLst>
                <a:ext uri="{FF2B5EF4-FFF2-40B4-BE49-F238E27FC236}">
                  <a16:creationId xmlns:a16="http://schemas.microsoft.com/office/drawing/2014/main" id="{77FAD247-FA6E-4396-8F6A-7B3288A37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30" name="Freeform 454">
              <a:extLst>
                <a:ext uri="{FF2B5EF4-FFF2-40B4-BE49-F238E27FC236}">
                  <a16:creationId xmlns:a16="http://schemas.microsoft.com/office/drawing/2014/main" id="{9E3232AF-F1B4-4D6C-ACC2-05D99769D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  <p:sp>
          <p:nvSpPr>
            <p:cNvPr id="31" name="Freeform 455">
              <a:extLst>
                <a:ext uri="{FF2B5EF4-FFF2-40B4-BE49-F238E27FC236}">
                  <a16:creationId xmlns:a16="http://schemas.microsoft.com/office/drawing/2014/main" id="{2A8103C3-F301-4A5A-9639-A397BF020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4446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859049" y="2520247"/>
            <a:ext cx="1033001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Đọc thông tin trong sách giáo khoa và cho biết:</a:t>
            </a:r>
          </a:p>
          <a:p>
            <a:pPr marL="457200" indent="-457200" algn="just">
              <a:spcBef>
                <a:spcPts val="600"/>
              </a:spcBef>
              <a:buFontTx/>
              <a:buChar char="-"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Thang nhiệt độ Xen – xi - ớt là gì?</a:t>
            </a:r>
          </a:p>
          <a:p>
            <a:pPr marL="457200" indent="-457200" algn="just">
              <a:spcBef>
                <a:spcPts val="600"/>
              </a:spcBef>
              <a:buFontTx/>
              <a:buChar char="-"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Cách chia độ trong thang nhiệt độ Xen – xi - ớt?</a:t>
            </a:r>
          </a:p>
        </p:txBody>
      </p:sp>
    </p:spTree>
    <p:extLst>
      <p:ext uri="{BB962C8B-B14F-4D97-AF65-F5344CB8AC3E}">
        <p14:creationId xmlns:p14="http://schemas.microsoft.com/office/powerpoint/2010/main" val="13529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1599454" y="166684"/>
            <a:ext cx="746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Bài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4: ĐO NHIỆT ĐỘ</a:t>
            </a:r>
            <a:endParaRPr lang="x-none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hosphate Inline" panose="0200050605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628A3-4908-473C-A774-0BDB7DD3058E}"/>
              </a:ext>
            </a:extLst>
          </p:cNvPr>
          <p:cNvSpPr txBox="1"/>
          <p:nvPr/>
        </p:nvSpPr>
        <p:spPr>
          <a:xfrm>
            <a:off x="528952" y="1025935"/>
            <a:ext cx="740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a typeface="Hiragino Kaku Gothic StdN W8" panose="020B0800000000000000" pitchFamily="34" charset="-128"/>
                <a:cs typeface="Lucida Grande" panose="020B0600040502020204" pitchFamily="34" charset="0"/>
              </a:rPr>
              <a:t>II. THANG NHIỆT ĐỘ XEN – XI - ỚT</a:t>
            </a:r>
            <a:endParaRPr lang="x-none" sz="3200" b="1" dirty="0">
              <a:solidFill>
                <a:srgbClr val="FF0000"/>
              </a:solidFill>
              <a:ea typeface="Hiragino Kaku Gothic StdN W8" panose="020B0800000000000000" pitchFamily="34" charset="-128"/>
              <a:cs typeface="Lucida Grande" panose="020B06000405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594266" y="1762016"/>
            <a:ext cx="11036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Thang nhiệt độ Xen – xi - ớt là một thang nhiệt độ thông dụng, có đơn vị là </a:t>
            </a:r>
            <a:r>
              <a:rPr lang="en-US" sz="3200" b="1" i="1" baseline="30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o</a:t>
            </a:r>
            <a:r>
              <a:rPr lang="en-US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594264" y="3030039"/>
            <a:ext cx="11036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Trong thang nhiệt độ Xen – xi - ớt, nhiệt độ nước đá đang tan là 0</a:t>
            </a:r>
            <a:r>
              <a:rPr lang="en-US" sz="3200" b="1" i="1" baseline="30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o</a:t>
            </a:r>
            <a:r>
              <a:rPr lang="en-US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C và nhiệt độ của hơi nước đang sôi là 100</a:t>
            </a:r>
            <a:r>
              <a:rPr lang="en-US" sz="3200" b="1" i="1" baseline="30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o</a:t>
            </a:r>
            <a:r>
              <a:rPr lang="en-US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C.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0A836C-2E27-43CE-84C7-938AB2E69599}"/>
              </a:ext>
            </a:extLst>
          </p:cNvPr>
          <p:cNvGrpSpPr/>
          <p:nvPr/>
        </p:nvGrpSpPr>
        <p:grpSpPr>
          <a:xfrm>
            <a:off x="65313" y="166682"/>
            <a:ext cx="1120877" cy="795180"/>
            <a:chOff x="10807701" y="4343400"/>
            <a:chExt cx="847725" cy="720725"/>
          </a:xfrm>
          <a:solidFill>
            <a:srgbClr val="0059B9"/>
          </a:solidFill>
        </p:grpSpPr>
        <p:sp>
          <p:nvSpPr>
            <p:cNvPr id="23" name="Freeform 467">
              <a:extLst>
                <a:ext uri="{FF2B5EF4-FFF2-40B4-BE49-F238E27FC236}">
                  <a16:creationId xmlns:a16="http://schemas.microsoft.com/office/drawing/2014/main" id="{15746DA5-D0B7-4153-AB95-B617E5A27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8">
              <a:extLst>
                <a:ext uri="{FF2B5EF4-FFF2-40B4-BE49-F238E27FC236}">
                  <a16:creationId xmlns:a16="http://schemas.microsoft.com/office/drawing/2014/main" id="{C39DE272-B9FC-4652-81A7-27CA0B2E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9">
              <a:extLst>
                <a:ext uri="{FF2B5EF4-FFF2-40B4-BE49-F238E27FC236}">
                  <a16:creationId xmlns:a16="http://schemas.microsoft.com/office/drawing/2014/main" id="{FC4476B0-8600-431D-98EF-79A8B7C2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0">
              <a:extLst>
                <a:ext uri="{FF2B5EF4-FFF2-40B4-BE49-F238E27FC236}">
                  <a16:creationId xmlns:a16="http://schemas.microsoft.com/office/drawing/2014/main" id="{79BF9C68-1D8C-4DEC-B545-3A1321D93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1">
              <a:extLst>
                <a:ext uri="{FF2B5EF4-FFF2-40B4-BE49-F238E27FC236}">
                  <a16:creationId xmlns:a16="http://schemas.microsoft.com/office/drawing/2014/main" id="{97EAF8FE-6012-400D-B32F-5E2D17F8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2">
              <a:extLst>
                <a:ext uri="{FF2B5EF4-FFF2-40B4-BE49-F238E27FC236}">
                  <a16:creationId xmlns:a16="http://schemas.microsoft.com/office/drawing/2014/main" id="{1FF206DD-6BBE-4672-BDC0-E231586AE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3">
              <a:extLst>
                <a:ext uri="{FF2B5EF4-FFF2-40B4-BE49-F238E27FC236}">
                  <a16:creationId xmlns:a16="http://schemas.microsoft.com/office/drawing/2014/main" id="{94194E82-4E88-4A1B-9310-81C22C4CB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4">
              <a:extLst>
                <a:ext uri="{FF2B5EF4-FFF2-40B4-BE49-F238E27FC236}">
                  <a16:creationId xmlns:a16="http://schemas.microsoft.com/office/drawing/2014/main" id="{1ACA2DFE-A4D4-4619-932B-E4BA5A858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5">
              <a:extLst>
                <a:ext uri="{FF2B5EF4-FFF2-40B4-BE49-F238E27FC236}">
                  <a16:creationId xmlns:a16="http://schemas.microsoft.com/office/drawing/2014/main" id="{C8FFB783-3734-431C-AF62-5A015766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6">
              <a:extLst>
                <a:ext uri="{FF2B5EF4-FFF2-40B4-BE49-F238E27FC236}">
                  <a16:creationId xmlns:a16="http://schemas.microsoft.com/office/drawing/2014/main" id="{F810AF13-B15F-4113-B1CD-6D28E7C8D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594264" y="4790505"/>
            <a:ext cx="11036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Trong thang nhiệt độ Xen – xi - ớt, những nhiệt độ thấp hơn 0</a:t>
            </a:r>
            <a:r>
              <a:rPr lang="en-US" sz="3200" b="1" i="1" baseline="30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o</a:t>
            </a:r>
            <a:r>
              <a:rPr lang="en-US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C được gọi là nhiệt độ âm.</a:t>
            </a:r>
          </a:p>
        </p:txBody>
      </p:sp>
    </p:spTree>
    <p:extLst>
      <p:ext uri="{BB962C8B-B14F-4D97-AF65-F5344CB8AC3E}">
        <p14:creationId xmlns:p14="http://schemas.microsoft.com/office/powerpoint/2010/main" val="621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1599454" y="166684"/>
            <a:ext cx="746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Bài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4: ĐO NHIỆT ĐỘ</a:t>
            </a:r>
            <a:endParaRPr lang="x-none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hosphate Inline" panose="0200050605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628A3-4908-473C-A774-0BDB7DD3058E}"/>
              </a:ext>
            </a:extLst>
          </p:cNvPr>
          <p:cNvSpPr txBox="1"/>
          <p:nvPr/>
        </p:nvSpPr>
        <p:spPr>
          <a:xfrm>
            <a:off x="528952" y="1025935"/>
            <a:ext cx="740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a typeface="Hiragino Kaku Gothic StdN W8" panose="020B0800000000000000" pitchFamily="34" charset="-128"/>
                <a:cs typeface="Lucida Grande" panose="020B0600040502020204" pitchFamily="34" charset="0"/>
              </a:rPr>
              <a:t>III. NHIỆT KẾ</a:t>
            </a:r>
            <a:endParaRPr lang="x-none" sz="3200" b="1" dirty="0">
              <a:solidFill>
                <a:srgbClr val="FF0000"/>
              </a:solidFill>
              <a:ea typeface="Hiragino Kaku Gothic StdN W8" panose="020B0800000000000000" pitchFamily="34" charset="-128"/>
              <a:cs typeface="Lucida Grande" panose="020B06000405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0A836C-2E27-43CE-84C7-938AB2E69599}"/>
              </a:ext>
            </a:extLst>
          </p:cNvPr>
          <p:cNvGrpSpPr/>
          <p:nvPr/>
        </p:nvGrpSpPr>
        <p:grpSpPr>
          <a:xfrm>
            <a:off x="65313" y="166682"/>
            <a:ext cx="1120877" cy="795180"/>
            <a:chOff x="10807701" y="4343400"/>
            <a:chExt cx="847725" cy="720725"/>
          </a:xfrm>
          <a:solidFill>
            <a:srgbClr val="0059B9"/>
          </a:solidFill>
        </p:grpSpPr>
        <p:sp>
          <p:nvSpPr>
            <p:cNvPr id="23" name="Freeform 467">
              <a:extLst>
                <a:ext uri="{FF2B5EF4-FFF2-40B4-BE49-F238E27FC236}">
                  <a16:creationId xmlns:a16="http://schemas.microsoft.com/office/drawing/2014/main" id="{15746DA5-D0B7-4153-AB95-B617E5A27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8">
              <a:extLst>
                <a:ext uri="{FF2B5EF4-FFF2-40B4-BE49-F238E27FC236}">
                  <a16:creationId xmlns:a16="http://schemas.microsoft.com/office/drawing/2014/main" id="{C39DE272-B9FC-4652-81A7-27CA0B2E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9">
              <a:extLst>
                <a:ext uri="{FF2B5EF4-FFF2-40B4-BE49-F238E27FC236}">
                  <a16:creationId xmlns:a16="http://schemas.microsoft.com/office/drawing/2014/main" id="{FC4476B0-8600-431D-98EF-79A8B7C2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0">
              <a:extLst>
                <a:ext uri="{FF2B5EF4-FFF2-40B4-BE49-F238E27FC236}">
                  <a16:creationId xmlns:a16="http://schemas.microsoft.com/office/drawing/2014/main" id="{79BF9C68-1D8C-4DEC-B545-3A1321D93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1">
              <a:extLst>
                <a:ext uri="{FF2B5EF4-FFF2-40B4-BE49-F238E27FC236}">
                  <a16:creationId xmlns:a16="http://schemas.microsoft.com/office/drawing/2014/main" id="{97EAF8FE-6012-400D-B32F-5E2D17F8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2">
              <a:extLst>
                <a:ext uri="{FF2B5EF4-FFF2-40B4-BE49-F238E27FC236}">
                  <a16:creationId xmlns:a16="http://schemas.microsoft.com/office/drawing/2014/main" id="{1FF206DD-6BBE-4672-BDC0-E231586AE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3">
              <a:extLst>
                <a:ext uri="{FF2B5EF4-FFF2-40B4-BE49-F238E27FC236}">
                  <a16:creationId xmlns:a16="http://schemas.microsoft.com/office/drawing/2014/main" id="{94194E82-4E88-4A1B-9310-81C22C4CB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4">
              <a:extLst>
                <a:ext uri="{FF2B5EF4-FFF2-40B4-BE49-F238E27FC236}">
                  <a16:creationId xmlns:a16="http://schemas.microsoft.com/office/drawing/2014/main" id="{1ACA2DFE-A4D4-4619-932B-E4BA5A858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5">
              <a:extLst>
                <a:ext uri="{FF2B5EF4-FFF2-40B4-BE49-F238E27FC236}">
                  <a16:creationId xmlns:a16="http://schemas.microsoft.com/office/drawing/2014/main" id="{C8FFB783-3734-431C-AF62-5A015766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6">
              <a:extLst>
                <a:ext uri="{FF2B5EF4-FFF2-40B4-BE49-F238E27FC236}">
                  <a16:creationId xmlns:a16="http://schemas.microsoft.com/office/drawing/2014/main" id="{F810AF13-B15F-4113-B1CD-6D28E7C8D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4266" y="2303710"/>
            <a:ext cx="922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Nhiệt kế dùng để đo nhiệt độ của vật.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4503" y="1654862"/>
            <a:ext cx="922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1. Công dụng: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8952" y="3001557"/>
            <a:ext cx="922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2. Một số nhiệt kế thường dùng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28952" y="3763477"/>
            <a:ext cx="922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Hãy kể tên một số nhiệt kế mà em biết?</a:t>
            </a:r>
          </a:p>
        </p:txBody>
      </p:sp>
    </p:spTree>
    <p:extLst>
      <p:ext uri="{BB962C8B-B14F-4D97-AF65-F5344CB8AC3E}">
        <p14:creationId xmlns:p14="http://schemas.microsoft.com/office/powerpoint/2010/main" val="28625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1599454" y="166684"/>
            <a:ext cx="746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Bài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osphate Inline" panose="02000506050000020004" pitchFamily="2" charset="77"/>
              </a:rPr>
              <a:t>4: ĐO NHIỆT ĐỘ</a:t>
            </a:r>
            <a:endParaRPr lang="x-none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hosphate Inline" panose="02000506050000020004" pitchFamily="2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0A836C-2E27-43CE-84C7-938AB2E69599}"/>
              </a:ext>
            </a:extLst>
          </p:cNvPr>
          <p:cNvGrpSpPr/>
          <p:nvPr/>
        </p:nvGrpSpPr>
        <p:grpSpPr>
          <a:xfrm>
            <a:off x="65313" y="166682"/>
            <a:ext cx="1120877" cy="795180"/>
            <a:chOff x="10807701" y="4343400"/>
            <a:chExt cx="847725" cy="720725"/>
          </a:xfrm>
          <a:solidFill>
            <a:srgbClr val="0059B9"/>
          </a:solidFill>
        </p:grpSpPr>
        <p:sp>
          <p:nvSpPr>
            <p:cNvPr id="23" name="Freeform 467">
              <a:extLst>
                <a:ext uri="{FF2B5EF4-FFF2-40B4-BE49-F238E27FC236}">
                  <a16:creationId xmlns:a16="http://schemas.microsoft.com/office/drawing/2014/main" id="{15746DA5-D0B7-4153-AB95-B617E5A27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8">
              <a:extLst>
                <a:ext uri="{FF2B5EF4-FFF2-40B4-BE49-F238E27FC236}">
                  <a16:creationId xmlns:a16="http://schemas.microsoft.com/office/drawing/2014/main" id="{C39DE272-B9FC-4652-81A7-27CA0B2E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9">
              <a:extLst>
                <a:ext uri="{FF2B5EF4-FFF2-40B4-BE49-F238E27FC236}">
                  <a16:creationId xmlns:a16="http://schemas.microsoft.com/office/drawing/2014/main" id="{FC4476B0-8600-431D-98EF-79A8B7C2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0">
              <a:extLst>
                <a:ext uri="{FF2B5EF4-FFF2-40B4-BE49-F238E27FC236}">
                  <a16:creationId xmlns:a16="http://schemas.microsoft.com/office/drawing/2014/main" id="{79BF9C68-1D8C-4DEC-B545-3A1321D93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1">
              <a:extLst>
                <a:ext uri="{FF2B5EF4-FFF2-40B4-BE49-F238E27FC236}">
                  <a16:creationId xmlns:a16="http://schemas.microsoft.com/office/drawing/2014/main" id="{97EAF8FE-6012-400D-B32F-5E2D17F8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2">
              <a:extLst>
                <a:ext uri="{FF2B5EF4-FFF2-40B4-BE49-F238E27FC236}">
                  <a16:creationId xmlns:a16="http://schemas.microsoft.com/office/drawing/2014/main" id="{1FF206DD-6BBE-4672-BDC0-E231586AE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3">
              <a:extLst>
                <a:ext uri="{FF2B5EF4-FFF2-40B4-BE49-F238E27FC236}">
                  <a16:creationId xmlns:a16="http://schemas.microsoft.com/office/drawing/2014/main" id="{94194E82-4E88-4A1B-9310-81C22C4CB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4">
              <a:extLst>
                <a:ext uri="{FF2B5EF4-FFF2-40B4-BE49-F238E27FC236}">
                  <a16:creationId xmlns:a16="http://schemas.microsoft.com/office/drawing/2014/main" id="{1ACA2DFE-A4D4-4619-932B-E4BA5A858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5">
              <a:extLst>
                <a:ext uri="{FF2B5EF4-FFF2-40B4-BE49-F238E27FC236}">
                  <a16:creationId xmlns:a16="http://schemas.microsoft.com/office/drawing/2014/main" id="{C8FFB783-3734-431C-AF62-5A015766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6">
              <a:extLst>
                <a:ext uri="{FF2B5EF4-FFF2-40B4-BE49-F238E27FC236}">
                  <a16:creationId xmlns:a16="http://schemas.microsoft.com/office/drawing/2014/main" id="{F810AF13-B15F-4113-B1CD-6D28E7C8D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4503" y="1181084"/>
            <a:ext cx="922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2. Một số nhiệt kế</a:t>
            </a:r>
          </a:p>
        </p:txBody>
      </p:sp>
      <p:pic>
        <p:nvPicPr>
          <p:cNvPr id="34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2" y="1765859"/>
            <a:ext cx="7164946" cy="466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7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91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20" y="990600"/>
            <a:ext cx="13017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6530972" y="18829"/>
            <a:ext cx="1981200" cy="937490"/>
          </a:xfrm>
          <a:prstGeom prst="wedgeEllipseCallout">
            <a:avLst>
              <a:gd name="adj1" fmla="val -41366"/>
              <a:gd name="adj2" fmla="val 827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Nhiệt kế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Y tế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1870076" y="5715000"/>
            <a:ext cx="1939925" cy="914400"/>
          </a:xfrm>
          <a:prstGeom prst="wedgeRoundRectCallout">
            <a:avLst>
              <a:gd name="adj1" fmla="val 79134"/>
              <a:gd name="adj2" fmla="val -1220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Nhiệt kế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thuỷ ngân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9508333" y="1864021"/>
            <a:ext cx="1408113" cy="914400"/>
          </a:xfrm>
          <a:prstGeom prst="wedgeRoundRectCallout">
            <a:avLst>
              <a:gd name="adj1" fmla="val -81837"/>
              <a:gd name="adj2" fmla="val 6072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Nhiệt kế rượu</a:t>
            </a: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1600200" y="1524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3. Cấu tạo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6" y="419100"/>
            <a:ext cx="53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2463800"/>
            <a:ext cx="2393950" cy="508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bg1"/>
                </a:solidFill>
              </a:rPr>
              <a:t>Thang chia độ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79588" y="3652839"/>
            <a:ext cx="2106612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bg1"/>
                </a:solidFill>
              </a:rPr>
              <a:t>Bầu đựng chất lỏng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855788" y="1320799"/>
            <a:ext cx="6515100" cy="1168315"/>
            <a:chOff x="331787" y="1320969"/>
            <a:chExt cx="5992813" cy="1092200"/>
          </a:xfrm>
        </p:grpSpPr>
        <p:sp>
          <p:nvSpPr>
            <p:cNvPr id="11282" name="TextBox 1"/>
            <p:cNvSpPr txBox="1">
              <a:spLocks noChangeArrowheads="1"/>
            </p:cNvSpPr>
            <p:nvPr/>
          </p:nvSpPr>
          <p:spPr bwMode="auto">
            <a:xfrm>
              <a:off x="331787" y="1320969"/>
              <a:ext cx="2106613" cy="5078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700" b="1">
                  <a:solidFill>
                    <a:schemeClr val="bg1"/>
                  </a:solidFill>
                </a:rPr>
                <a:t>Vỏ nhiệt kế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8AA0B66-CCE3-B04E-B9B3-39BE96FEC9F2}"/>
                </a:ext>
              </a:extLst>
            </p:cNvPr>
            <p:cNvCxnSpPr>
              <a:stCxn id="11282" idx="3"/>
            </p:cNvCxnSpPr>
            <p:nvPr/>
          </p:nvCxnSpPr>
          <p:spPr>
            <a:xfrm>
              <a:off x="2438399" y="1574969"/>
              <a:ext cx="304800" cy="2540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57A3856-BBD3-2244-8633-C560567EC2EB}"/>
                </a:ext>
              </a:extLst>
            </p:cNvPr>
            <p:cNvCxnSpPr>
              <a:stCxn id="11282" idx="3"/>
            </p:cNvCxnSpPr>
            <p:nvPr/>
          </p:nvCxnSpPr>
          <p:spPr>
            <a:xfrm flipV="1">
              <a:off x="2438399" y="1574969"/>
              <a:ext cx="2057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B3B60FE-96A4-E046-B6BD-57C111795DB7}"/>
                </a:ext>
              </a:extLst>
            </p:cNvPr>
            <p:cNvCxnSpPr>
              <a:stCxn id="11282" idx="3"/>
            </p:cNvCxnSpPr>
            <p:nvPr/>
          </p:nvCxnSpPr>
          <p:spPr>
            <a:xfrm>
              <a:off x="2438399" y="1574969"/>
              <a:ext cx="3886201" cy="838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33B373-0AFA-E34E-BE1C-9394047368B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917950" y="2717800"/>
            <a:ext cx="604838" cy="42545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2EF5C1-1614-0347-BA9C-43A56F38F4B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917950" y="2717800"/>
            <a:ext cx="2254250" cy="2540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C4F0F5-B144-2047-8BEB-A72D303727BD}"/>
              </a:ext>
            </a:extLst>
          </p:cNvPr>
          <p:cNvCxnSpPr/>
          <p:nvPr/>
        </p:nvCxnSpPr>
        <p:spPr>
          <a:xfrm>
            <a:off x="3948114" y="2732088"/>
            <a:ext cx="4130675" cy="92710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3CDACB2B-E6F3-3B42-9761-7217EAB8E49E}"/>
              </a:ext>
            </a:extLst>
          </p:cNvPr>
          <p:cNvCxnSpPr/>
          <p:nvPr/>
        </p:nvCxnSpPr>
        <p:spPr>
          <a:xfrm>
            <a:off x="3948114" y="4075113"/>
            <a:ext cx="574675" cy="863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61AE8E80-A6A3-0A4C-ADDE-F0701902A85A}"/>
              </a:ext>
            </a:extLst>
          </p:cNvPr>
          <p:cNvCxnSpPr/>
          <p:nvPr/>
        </p:nvCxnSpPr>
        <p:spPr>
          <a:xfrm>
            <a:off x="3962400" y="4051301"/>
            <a:ext cx="2362200" cy="11652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6DB6EA4E-D382-AC4C-8415-6B0E65AED594}"/>
              </a:ext>
            </a:extLst>
          </p:cNvPr>
          <p:cNvCxnSpPr/>
          <p:nvPr/>
        </p:nvCxnSpPr>
        <p:spPr>
          <a:xfrm>
            <a:off x="3917950" y="4032251"/>
            <a:ext cx="4594222" cy="90646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189589"/>
            <a:ext cx="922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hosphate Inline" panose="02000506050000020004" pitchFamily="2" charset="77"/>
              </a:rPr>
              <a:t>3. Cấu tạo</a:t>
            </a:r>
          </a:p>
        </p:txBody>
      </p:sp>
    </p:spTree>
    <p:extLst>
      <p:ext uri="{BB962C8B-B14F-4D97-AF65-F5344CB8AC3E}">
        <p14:creationId xmlns:p14="http://schemas.microsoft.com/office/powerpoint/2010/main" val="33705098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59" grpId="1" animBg="1"/>
      <p:bldP spid="49160" grpId="0" animBg="1"/>
      <p:bldP spid="49160" grpId="1" animBg="1"/>
      <p:bldP spid="49162" grpId="0" animBg="1"/>
      <p:bldP spid="49162" grpId="1" animBg="1"/>
      <p:bldP spid="10" grpId="0" animBg="1"/>
      <p:bldP spid="11" grpId="0" animBg="1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772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Hiragino Kaku Gothic StdN W8</vt:lpstr>
      <vt:lpstr>Lucida Grande</vt:lpstr>
      <vt:lpstr>Phosphate Inline</vt:lpstr>
      <vt:lpstr>Times New Roman</vt:lpstr>
      <vt:lpstr>Default Design</vt:lpstr>
      <vt:lpstr>KHOA HỌC TỰ NHIÊN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6</dc:title>
  <dc:creator>laptop</dc:creator>
  <cp:lastModifiedBy>Windows10-DPC</cp:lastModifiedBy>
  <cp:revision>113</cp:revision>
  <dcterms:created xsi:type="dcterms:W3CDTF">2021-08-20T11:43:00Z</dcterms:created>
  <dcterms:modified xsi:type="dcterms:W3CDTF">2024-10-05T10:07:36Z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091B6C1E31164578BA225A33A34FE96B</vt:lpwstr>
  </property>
  <property fmtid="{D5CDD505-2E9C-101B-9397-08002B2CF9AE}" pid="3" name="KSOProductBuildVer">
    <vt:lpwstr>1033-11.2.0.10258</vt:lpwstr>
  </property>
</Properties>
</file>