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1" r:id="rId2"/>
    <p:sldId id="256" r:id="rId3"/>
    <p:sldId id="531" r:id="rId4"/>
    <p:sldId id="436" r:id="rId5"/>
    <p:sldId id="446" r:id="rId6"/>
    <p:sldId id="445" r:id="rId7"/>
    <p:sldId id="597" r:id="rId8"/>
    <p:sldId id="596" r:id="rId9"/>
    <p:sldId id="497" r:id="rId10"/>
    <p:sldId id="598" r:id="rId11"/>
    <p:sldId id="599" r:id="rId12"/>
    <p:sldId id="614" r:id="rId13"/>
    <p:sldId id="615" r:id="rId14"/>
    <p:sldId id="616" r:id="rId15"/>
    <p:sldId id="457" r:id="rId16"/>
    <p:sldId id="604" r:id="rId17"/>
    <p:sldId id="605" r:id="rId18"/>
    <p:sldId id="606" r:id="rId19"/>
    <p:sldId id="607" r:id="rId20"/>
    <p:sldId id="608" r:id="rId21"/>
    <p:sldId id="298" r:id="rId22"/>
    <p:sldId id="610" r:id="rId23"/>
    <p:sldId id="611" r:id="rId24"/>
    <p:sldId id="612" r:id="rId25"/>
    <p:sldId id="314" r:id="rId26"/>
    <p:sldId id="330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6C2"/>
    <a:srgbClr val="B98FA1"/>
    <a:srgbClr val="FFAACF"/>
    <a:srgbClr val="EA8FEA"/>
    <a:srgbClr val="B9F3E4"/>
    <a:srgbClr val="DFFFD8"/>
    <a:srgbClr val="9E9FA5"/>
    <a:srgbClr val="C4C1A4"/>
    <a:srgbClr val="FFF6DC"/>
    <a:srgbClr val="FFC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900" y="108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9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2" y="-3274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A886C4-7EA4-C924-A998-D0866C0EC706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F131CD-0D3D-85E4-F72D-035F0FE1C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0"/>
          <a:stretch/>
        </p:blipFill>
        <p:spPr>
          <a:xfrm>
            <a:off x="1861620" y="1181946"/>
            <a:ext cx="8468759" cy="5155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" y="-1871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35071"/>
            <a:ext cx="10888345" cy="4616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6458D-72AF-2FE9-4BF2-68CC7E1A58C0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5D3DA-E90D-1BB9-AAE7-25D35CF8C7A9}"/>
              </a:ext>
            </a:extLst>
          </p:cNvPr>
          <p:cNvSpPr txBox="1"/>
          <p:nvPr/>
        </p:nvSpPr>
        <p:spPr>
          <a:xfrm>
            <a:off x="371656" y="1656576"/>
            <a:ext cx="1135348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Lan isn’t home yet. The 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later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more late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it gets, the more worried I get about her.</a:t>
            </a:r>
          </a:p>
          <a:p>
            <a:endParaRPr lang="en-US" sz="800" b="0" i="0" dirty="0">
              <a:solidFill>
                <a:srgbClr val="242021"/>
              </a:solidFill>
              <a:effectLst/>
            </a:endParaRPr>
          </a:p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He wants a new house. The larger the house is, the 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comfortable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more comfortable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he feels.</a:t>
            </a:r>
          </a:p>
          <a:p>
            <a:endParaRPr lang="en-US" sz="800" b="0" i="0" dirty="0">
              <a:solidFill>
                <a:srgbClr val="242021"/>
              </a:solidFill>
              <a:effectLst/>
            </a:endParaRPr>
          </a:p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She thinks the bigger the city is, 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higher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the higher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the cost of living gets.</a:t>
            </a:r>
          </a:p>
          <a:p>
            <a:endParaRPr lang="en-US" sz="800" b="0" i="0" dirty="0">
              <a:solidFill>
                <a:srgbClr val="242021"/>
              </a:solidFill>
              <a:effectLst/>
            </a:endParaRPr>
          </a:p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The </a:t>
            </a:r>
            <a:r>
              <a:rPr lang="en-US" sz="3000" b="0" i="0" dirty="0" err="1">
                <a:solidFill>
                  <a:srgbClr val="F26548"/>
                </a:solidFill>
                <a:effectLst/>
              </a:rPr>
              <a:t>famouser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more famous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the city is, the higher number of tourists it can attract.</a:t>
            </a:r>
          </a:p>
          <a:p>
            <a:endParaRPr lang="en-US" sz="800" b="0" i="0" dirty="0">
              <a:solidFill>
                <a:srgbClr val="242021"/>
              </a:solidFill>
              <a:effectLst/>
            </a:endParaRPr>
          </a:p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The larger population the town has, 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more difficult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000" b="0" i="0" dirty="0">
                <a:solidFill>
                  <a:srgbClr val="F26548"/>
                </a:solidFill>
                <a:effectLst/>
              </a:rPr>
              <a:t>the more difficult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it is to find a job.</a:t>
            </a:r>
            <a:r>
              <a:rPr lang="en-US" sz="3000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A719EE-4CA1-3BB2-EADD-14FDC2DA40B1}"/>
              </a:ext>
            </a:extLst>
          </p:cNvPr>
          <p:cNvSpPr/>
          <p:nvPr/>
        </p:nvSpPr>
        <p:spPr>
          <a:xfrm>
            <a:off x="4447713" y="1733991"/>
            <a:ext cx="861134" cy="3966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81B6CC-F777-47B1-7DA8-5B4010EA6C6E}"/>
              </a:ext>
            </a:extLst>
          </p:cNvPr>
          <p:cNvSpPr/>
          <p:nvPr/>
        </p:nvSpPr>
        <p:spPr>
          <a:xfrm>
            <a:off x="398838" y="3229036"/>
            <a:ext cx="2894778" cy="3966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1DFDF7-B98B-3ABC-CA69-02B94B645A81}"/>
              </a:ext>
            </a:extLst>
          </p:cNvPr>
          <p:cNvSpPr/>
          <p:nvPr/>
        </p:nvSpPr>
        <p:spPr>
          <a:xfrm>
            <a:off x="7092601" y="3825126"/>
            <a:ext cx="1669659" cy="3966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2C05A6-57AB-CBE6-EC4D-4146C6A4E6CC}"/>
              </a:ext>
            </a:extLst>
          </p:cNvPr>
          <p:cNvSpPr/>
          <p:nvPr/>
        </p:nvSpPr>
        <p:spPr>
          <a:xfrm>
            <a:off x="3266982" y="4845193"/>
            <a:ext cx="2130641" cy="3966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FBDF03-0FA5-8E7C-5611-5817175F3C74}"/>
              </a:ext>
            </a:extLst>
          </p:cNvPr>
          <p:cNvSpPr/>
          <p:nvPr/>
        </p:nvSpPr>
        <p:spPr>
          <a:xfrm>
            <a:off x="8806648" y="5883880"/>
            <a:ext cx="2787589" cy="3966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1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9E774D-F211-7E25-884D-3E243BF55400}"/>
              </a:ext>
            </a:extLst>
          </p:cNvPr>
          <p:cNvSpPr txBox="1"/>
          <p:nvPr/>
        </p:nvSpPr>
        <p:spPr>
          <a:xfrm>
            <a:off x="630888" y="1861880"/>
            <a:ext cx="104947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love the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spicy food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in this city.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The hottest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the food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is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,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			A 				 B 			C</a:t>
            </a:r>
          </a:p>
          <a:p>
            <a:r>
              <a:rPr lang="en-US" sz="3200" b="0" i="0" u="sng" dirty="0">
                <a:solidFill>
                  <a:srgbClr val="242021"/>
                </a:solidFill>
                <a:effectLst/>
              </a:rPr>
              <a:t>the more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 like it.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  D</a:t>
            </a:r>
          </a:p>
          <a:p>
            <a:endParaRPr lang="en-US" sz="32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got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stuck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in a traffic jam yesterday. The more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congested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            A							 	      B</a:t>
            </a:r>
            <a:endParaRPr lang="en-US" sz="3200" dirty="0">
              <a:solidFill>
                <a:srgbClr val="242021"/>
              </a:solidFill>
            </a:endParaRP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the road was, the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tired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became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			     C 		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929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2042" y="1131300"/>
            <a:ext cx="108883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7522139" y="2441360"/>
            <a:ext cx="2091583" cy="5422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28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The hotter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3983722" y="6178779"/>
            <a:ext cx="2091583" cy="5422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8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DA66-D619-FC15-95AE-BC929D0BF37A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2D4E69-188F-46EA-8DFD-E7D434291EF0}"/>
              </a:ext>
            </a:extLst>
          </p:cNvPr>
          <p:cNvSpPr/>
          <p:nvPr/>
        </p:nvSpPr>
        <p:spPr>
          <a:xfrm>
            <a:off x="7102135" y="2450236"/>
            <a:ext cx="435008" cy="435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9D399C-25B6-A74D-B008-377DC1F7556A}"/>
              </a:ext>
            </a:extLst>
          </p:cNvPr>
          <p:cNvSpPr/>
          <p:nvPr/>
        </p:nvSpPr>
        <p:spPr>
          <a:xfrm>
            <a:off x="3844028" y="5832628"/>
            <a:ext cx="435008" cy="435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3" grpId="2"/>
      <p:bldP spid="25" grpId="0"/>
      <p:bldP spid="25" grpId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9E774D-F211-7E25-884D-3E243BF55400}"/>
              </a:ext>
            </a:extLst>
          </p:cNvPr>
          <p:cNvSpPr txBox="1"/>
          <p:nvPr/>
        </p:nvSpPr>
        <p:spPr>
          <a:xfrm>
            <a:off x="630887" y="1861880"/>
            <a:ext cx="111024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The </a:t>
            </a:r>
            <a:r>
              <a:rPr lang="en-US" sz="3200" u="sng" dirty="0">
                <a:solidFill>
                  <a:srgbClr val="242021"/>
                </a:solidFill>
              </a:rPr>
              <a:t>modern</a:t>
            </a:r>
            <a:r>
              <a:rPr lang="en-US" sz="3200" dirty="0">
                <a:solidFill>
                  <a:srgbClr val="242021"/>
                </a:solidFill>
              </a:rPr>
              <a:t> the library </a:t>
            </a:r>
            <a:r>
              <a:rPr lang="en-US" sz="3200" u="sng" dirty="0">
                <a:solidFill>
                  <a:srgbClr val="242021"/>
                </a:solidFill>
              </a:rPr>
              <a:t>is</a:t>
            </a:r>
            <a:r>
              <a:rPr lang="en-US" sz="3200" dirty="0">
                <a:solidFill>
                  <a:srgbClr val="242021"/>
                </a:solidFill>
              </a:rPr>
              <a:t>, </a:t>
            </a:r>
            <a:r>
              <a:rPr lang="en-US" sz="3200" u="sng" dirty="0">
                <a:solidFill>
                  <a:srgbClr val="242021"/>
                </a:solidFill>
              </a:rPr>
              <a:t>the more</a:t>
            </a:r>
            <a:r>
              <a:rPr lang="en-US" sz="3200" dirty="0">
                <a:solidFill>
                  <a:srgbClr val="242021"/>
                </a:solidFill>
              </a:rPr>
              <a:t> attractive it </a:t>
            </a:r>
            <a:r>
              <a:rPr lang="en-US" sz="3200" u="sng" dirty="0">
                <a:solidFill>
                  <a:srgbClr val="242021"/>
                </a:solidFill>
              </a:rPr>
              <a:t>is</a:t>
            </a:r>
            <a:r>
              <a:rPr lang="en-US" sz="3200" dirty="0">
                <a:solidFill>
                  <a:srgbClr val="242021"/>
                </a:solidFill>
              </a:rPr>
              <a:t> to teenagers.</a:t>
            </a:r>
            <a:endParaRPr lang="en-US" sz="32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dirty="0">
                <a:solidFill>
                  <a:srgbClr val="242021"/>
                </a:solidFill>
              </a:rPr>
              <a:t>     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 		</a:t>
            </a:r>
            <a:r>
              <a:rPr lang="en-US" sz="3200" dirty="0">
                <a:solidFill>
                  <a:srgbClr val="242021"/>
                </a:solidFill>
              </a:rPr>
              <a:t>    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 	C			  D</a:t>
            </a:r>
          </a:p>
          <a:p>
            <a:endParaRPr lang="en-US" sz="32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The streets </a:t>
            </a:r>
            <a:r>
              <a:rPr lang="en-US" sz="3200" u="sng" dirty="0">
                <a:solidFill>
                  <a:srgbClr val="242021"/>
                </a:solidFill>
              </a:rPr>
              <a:t>are</a:t>
            </a:r>
            <a:r>
              <a:rPr lang="en-US" sz="3200" dirty="0">
                <a:solidFill>
                  <a:srgbClr val="242021"/>
                </a:solidFill>
              </a:rPr>
              <a:t> getting </a:t>
            </a:r>
            <a:r>
              <a:rPr lang="en-US" sz="3200" u="sng" dirty="0">
                <a:solidFill>
                  <a:srgbClr val="242021"/>
                </a:solidFill>
              </a:rPr>
              <a:t>dirtier</a:t>
            </a:r>
            <a:r>
              <a:rPr lang="en-US" sz="3200" dirty="0">
                <a:solidFill>
                  <a:srgbClr val="242021"/>
                </a:solidFill>
              </a:rPr>
              <a:t>. The </a:t>
            </a:r>
            <a:r>
              <a:rPr lang="en-US" sz="3200" u="sng" dirty="0">
                <a:solidFill>
                  <a:srgbClr val="242021"/>
                </a:solidFill>
              </a:rPr>
              <a:t>more crowded</a:t>
            </a:r>
            <a:r>
              <a:rPr lang="en-US" sz="3200" dirty="0">
                <a:solidFill>
                  <a:srgbClr val="242021"/>
                </a:solidFill>
              </a:rPr>
              <a:t> this city is,</a:t>
            </a:r>
          </a:p>
          <a:p>
            <a:r>
              <a:rPr lang="en-US" sz="3200" dirty="0">
                <a:solidFill>
                  <a:srgbClr val="242021"/>
                </a:solidFill>
              </a:rPr>
              <a:t>		       A		          B			C</a:t>
            </a:r>
          </a:p>
          <a:p>
            <a:r>
              <a:rPr lang="en-US" sz="3200" u="sng" dirty="0">
                <a:solidFill>
                  <a:srgbClr val="242021"/>
                </a:solidFill>
              </a:rPr>
              <a:t>more polluted</a:t>
            </a:r>
            <a:r>
              <a:rPr lang="en-US" sz="3200" dirty="0">
                <a:solidFill>
                  <a:srgbClr val="242021"/>
                </a:solidFill>
              </a:rPr>
              <a:t> it becomes.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	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929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2042" y="1131300"/>
            <a:ext cx="108883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328262" y="2715722"/>
            <a:ext cx="2091583" cy="5422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28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  <a:p>
            <a:endParaRPr lang="en-US" sz="2800" b="1" dirty="0">
              <a:ln>
                <a:noFill/>
              </a:ln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1963629" y="4849607"/>
            <a:ext cx="2091583" cy="5422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the more polluted</a:t>
            </a:r>
          </a:p>
          <a:p>
            <a:endParaRPr lang="en-US" sz="2800" b="1" dirty="0">
              <a:ln>
                <a:noFill/>
              </a:ln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DA66-D619-FC15-95AE-BC929D0BF37A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2D4E69-188F-46EA-8DFD-E7D434291EF0}"/>
              </a:ext>
            </a:extLst>
          </p:cNvPr>
          <p:cNvSpPr/>
          <p:nvPr/>
        </p:nvSpPr>
        <p:spPr>
          <a:xfrm>
            <a:off x="2261343" y="2423960"/>
            <a:ext cx="435008" cy="435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9D399C-25B6-A74D-B008-377DC1F7556A}"/>
              </a:ext>
            </a:extLst>
          </p:cNvPr>
          <p:cNvSpPr/>
          <p:nvPr/>
        </p:nvSpPr>
        <p:spPr>
          <a:xfrm>
            <a:off x="1528621" y="4876401"/>
            <a:ext cx="435008" cy="435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1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9E774D-F211-7E25-884D-3E243BF55400}"/>
              </a:ext>
            </a:extLst>
          </p:cNvPr>
          <p:cNvSpPr txBox="1"/>
          <p:nvPr/>
        </p:nvSpPr>
        <p:spPr>
          <a:xfrm>
            <a:off x="575144" y="2936078"/>
            <a:ext cx="111024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200" dirty="0">
                <a:solidFill>
                  <a:srgbClr val="242021"/>
                </a:solidFill>
              </a:rPr>
              <a:t>The </a:t>
            </a:r>
            <a:r>
              <a:rPr lang="en-US" sz="3200" u="sng" dirty="0">
                <a:solidFill>
                  <a:srgbClr val="242021"/>
                </a:solidFill>
              </a:rPr>
              <a:t>denser</a:t>
            </a:r>
            <a:r>
              <a:rPr lang="en-US" sz="3200" dirty="0">
                <a:solidFill>
                  <a:srgbClr val="242021"/>
                </a:solidFill>
              </a:rPr>
              <a:t> the buildings are, the </a:t>
            </a:r>
            <a:r>
              <a:rPr lang="en-US" sz="3200" u="sng" dirty="0">
                <a:solidFill>
                  <a:srgbClr val="242021"/>
                </a:solidFill>
              </a:rPr>
              <a:t>more ugly</a:t>
            </a:r>
            <a:r>
              <a:rPr lang="en-US" sz="3200" dirty="0">
                <a:solidFill>
                  <a:srgbClr val="242021"/>
                </a:solidFill>
              </a:rPr>
              <a:t> the city becomes.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 	       A 		    			   B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It’ll soon </a:t>
            </a:r>
            <a:r>
              <a:rPr lang="en-US" sz="3200" u="sng" dirty="0">
                <a:solidFill>
                  <a:srgbClr val="242021"/>
                </a:solidFill>
              </a:rPr>
              <a:t>look</a:t>
            </a:r>
            <a:r>
              <a:rPr lang="en-US" sz="3200" dirty="0">
                <a:solidFill>
                  <a:srgbClr val="242021"/>
                </a:solidFill>
              </a:rPr>
              <a:t> like a </a:t>
            </a:r>
            <a:r>
              <a:rPr lang="en-US" sz="3200" u="sng" dirty="0">
                <a:solidFill>
                  <a:srgbClr val="242021"/>
                </a:solidFill>
              </a:rPr>
              <a:t>concrete jungle</a:t>
            </a:r>
            <a:r>
              <a:rPr lang="en-US" sz="3200" dirty="0">
                <a:solidFill>
                  <a:srgbClr val="242021"/>
                </a:solidFill>
              </a:rPr>
              <a:t>.</a:t>
            </a:r>
            <a:endParaRPr lang="en-US" sz="32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dirty="0">
                <a:solidFill>
                  <a:srgbClr val="242021"/>
                </a:solidFill>
              </a:rPr>
              <a:t>      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C		        D</a:t>
            </a:r>
          </a:p>
          <a:p>
            <a:endParaRPr lang="en-US" sz="3200" b="0" i="0" dirty="0">
              <a:solidFill>
                <a:srgbClr val="242021"/>
              </a:solidFill>
              <a:effectLst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929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2042" y="1131300"/>
            <a:ext cx="108883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7683125" y="3453651"/>
            <a:ext cx="2091583" cy="5422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28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  <a:p>
            <a:endParaRPr lang="en-US" sz="2800" b="1" dirty="0">
              <a:ln>
                <a:noFill/>
              </a:ln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DA66-D619-FC15-95AE-BC929D0BF37A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2D4E69-188F-46EA-8DFD-E7D434291EF0}"/>
              </a:ext>
            </a:extLst>
          </p:cNvPr>
          <p:cNvSpPr/>
          <p:nvPr/>
        </p:nvSpPr>
        <p:spPr>
          <a:xfrm>
            <a:off x="7248117" y="3507282"/>
            <a:ext cx="435008" cy="435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7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18" y="1929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2337" y="1253692"/>
            <a:ext cx="108883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64" y="122306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949" y="11204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E17A9-109B-4306-9D2C-E0B98257BD3A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8D393-289A-D01B-3F7A-7B152D67F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1"/>
          <a:stretch/>
        </p:blipFill>
        <p:spPr>
          <a:xfrm>
            <a:off x="630949" y="2085518"/>
            <a:ext cx="3816598" cy="4173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BF6F9-142F-348D-66B6-A10E83B32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1"/>
          <a:stretch/>
        </p:blipFill>
        <p:spPr>
          <a:xfrm>
            <a:off x="7448365" y="2098423"/>
            <a:ext cx="3816598" cy="41739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AEB378-A123-E61B-3B3E-62A53B2D35E3}"/>
              </a:ext>
            </a:extLst>
          </p:cNvPr>
          <p:cNvCxnSpPr/>
          <p:nvPr/>
        </p:nvCxnSpPr>
        <p:spPr>
          <a:xfrm>
            <a:off x="4447547" y="3089429"/>
            <a:ext cx="2991940" cy="21661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39AD05-ECD9-BD73-F0F8-F71C57DF1056}"/>
              </a:ext>
            </a:extLst>
          </p:cNvPr>
          <p:cNvCxnSpPr>
            <a:cxnSpLocks/>
          </p:cNvCxnSpPr>
          <p:nvPr/>
        </p:nvCxnSpPr>
        <p:spPr>
          <a:xfrm>
            <a:off x="4438669" y="3790765"/>
            <a:ext cx="3009696" cy="7324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2542A9-8148-1307-6F66-E0439B1818F2}"/>
              </a:ext>
            </a:extLst>
          </p:cNvPr>
          <p:cNvCxnSpPr>
            <a:cxnSpLocks/>
          </p:cNvCxnSpPr>
          <p:nvPr/>
        </p:nvCxnSpPr>
        <p:spPr>
          <a:xfrm>
            <a:off x="4429791" y="4540036"/>
            <a:ext cx="3018574" cy="141688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22B647-7740-C294-3446-7D0C0DC5C3C1}"/>
              </a:ext>
            </a:extLst>
          </p:cNvPr>
          <p:cNvCxnSpPr>
            <a:cxnSpLocks/>
          </p:cNvCxnSpPr>
          <p:nvPr/>
        </p:nvCxnSpPr>
        <p:spPr>
          <a:xfrm flipV="1">
            <a:off x="4420913" y="3823164"/>
            <a:ext cx="3036330" cy="140134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8B3E68-8196-AB11-7A03-65FD37ADE79A}"/>
              </a:ext>
            </a:extLst>
          </p:cNvPr>
          <p:cNvCxnSpPr>
            <a:cxnSpLocks/>
          </p:cNvCxnSpPr>
          <p:nvPr/>
        </p:nvCxnSpPr>
        <p:spPr>
          <a:xfrm flipV="1">
            <a:off x="4438669" y="3073893"/>
            <a:ext cx="3018574" cy="286403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15" y="1929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501546578"/>
              </p:ext>
            </p:extLst>
          </p:nvPr>
        </p:nvGraphicFramePr>
        <p:xfrm>
          <a:off x="1145540" y="1546799"/>
          <a:ext cx="9900920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PHRASAL VERBS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697220" y="2494854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endParaRPr lang="en-US" sz="3200" b="1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233035" y="2204024"/>
            <a:ext cx="5523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move from place to place </a:t>
            </a:r>
            <a:endParaRPr lang="en-US" sz="3200" b="1" dirty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go to a lot of different places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145405" y="3280349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conduct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210175" y="3933764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catch (a disease)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145405" y="4525584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spend time a lot of time with sb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020945" y="5245674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reduce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87646-737C-7FE6-9E89-D385CC0BCC05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17" y="1929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phrasal verb in 3.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40385" y="2152650"/>
            <a:ext cx="11453495" cy="58356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87045" y="275209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3844925"/>
            <a:ext cx="11453495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87045" y="4445000"/>
            <a:ext cx="11453495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7045" y="551180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10640" y="1917700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92512" y="266525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76010" y="376872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220298" y="435943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66596" y="5383212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E3F35B-345E-7938-A2FC-3B12E8E52137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8878" y="1929"/>
            <a:ext cx="12200878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6885" y="3054350"/>
            <a:ext cx="6214745" cy="58356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“FIND SOMEONE WHO............”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8430" y="1906905"/>
            <a:ext cx="2878455" cy="2878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4461E-ADDE-21FE-5E38-65C7C67CE7DD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167 0.0518519 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7474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430" y="2682240"/>
            <a:ext cx="2433955" cy="243395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568700" y="1540510"/>
            <a:ext cx="686332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Copy the table into notebooks.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68700" y="221551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Ask  your classmates to find at least one person who says  “Yes” to each statement.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68700" y="410400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- The person who finishes table first will say Bingo and become the winner of the game.</a:t>
            </a:r>
          </a:p>
        </p:txBody>
      </p:sp>
      <p:graphicFrame>
        <p:nvGraphicFramePr>
          <p:cNvPr id="8" name="Table 7"/>
          <p:cNvGraphicFramePr/>
          <p:nvPr/>
        </p:nvGraphicFramePr>
        <p:xfrm>
          <a:off x="4502150" y="912939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C9220E-0DAD-C0C9-8214-C30FC84F527E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at night with many tall building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9"/>
            <a:ext cx="12097751" cy="69118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67823" y="2730812"/>
            <a:ext cx="9119446" cy="867709"/>
            <a:chOff x="3034454" y="307340"/>
            <a:chExt cx="9119446" cy="867709"/>
          </a:xfrm>
        </p:grpSpPr>
        <p:grpSp>
          <p:nvGrpSpPr>
            <p:cNvPr id="9" name="Group 8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20" name="TextBox 40"/>
            <p:cNvSpPr txBox="1"/>
            <p:nvPr/>
          </p:nvSpPr>
          <p:spPr>
            <a:xfrm>
              <a:off x="5632792" y="313275"/>
              <a:ext cx="65211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CITY LIFE</a:t>
              </a:r>
            </a:p>
          </p:txBody>
        </p:sp>
      </p:grpSp>
      <p:pic>
        <p:nvPicPr>
          <p:cNvPr id="7" name="Picture 6" descr="A city at night with many tall building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2" b="93932" l="667" r="99867">
                        <a14:foregroundMark x1="53067" y1="40140" x2="58933" y2="41424"/>
                        <a14:foregroundMark x1="58933" y1="41424" x2="71133" y2="76429"/>
                        <a14:foregroundMark x1="71133" y1="76429" x2="71133" y2="76429"/>
                        <a14:foregroundMark x1="2733" y1="78180" x2="52267" y2="76779"/>
                        <a14:foregroundMark x1="667" y1="60677" x2="21867" y2="80163"/>
                        <a14:foregroundMark x1="48400" y1="84364" x2="99867" y2="84364"/>
                        <a14:foregroundMark x1="3067" y1="92765" x2="61000" y2="93932"/>
                        <a14:backgroundMark x1="19000" y1="28005" x2="87200" y2="37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12700"/>
            <a:ext cx="12097751" cy="691184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959217" y="3376789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6484775" y="341233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4749" y="320785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8878" y="1929"/>
            <a:ext cx="12200878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249555" y="123507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E904E5-8A50-A3A1-55E1-987A04A68372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319868"/>
            <a:ext cx="110009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27685" y="2186913"/>
            <a:ext cx="11270738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7684" y="3740145"/>
            <a:ext cx="11270739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27684" y="5297779"/>
            <a:ext cx="11270739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258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732492001"/>
              </p:ext>
            </p:extLst>
          </p:nvPr>
        </p:nvGraphicFramePr>
        <p:xfrm>
          <a:off x="281940" y="1894205"/>
          <a:ext cx="11730990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1. The busier the city is, the more unhappy its people are.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Busy cities: high living costs, congested roads, long travelling time,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Busy cities: lots of entertainment facilities, parks, playgrounds,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258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443598329"/>
              </p:ext>
            </p:extLst>
          </p:nvPr>
        </p:nvGraphicFramePr>
        <p:xfrm>
          <a:off x="281940" y="1894205"/>
          <a:ext cx="1173099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2. The older the city becomes, the less attractive it is to tourists.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not many entertainment facilities, lack of public amenities, inconvenient public transportation.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lots of cultural places, historical value, quiet and safe.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258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420510667"/>
              </p:ext>
            </p:extLst>
          </p:nvPr>
        </p:nvGraphicFramePr>
        <p:xfrm>
          <a:off x="281940" y="1703705"/>
          <a:ext cx="1173099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3. Your home town should cut down on noise pollution.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lots of trucks and heavy lorries running on roads, construction sites everywhere, people playing music very loud at night.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a small and peaceful town, people mostly riding bikes, no big events happening in the town       no noise pollution.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21AB5D71-193B-E8D5-E559-B9F62342DA32}"/>
              </a:ext>
            </a:extLst>
          </p:cNvPr>
          <p:cNvSpPr/>
          <p:nvPr/>
        </p:nvSpPr>
        <p:spPr>
          <a:xfrm>
            <a:off x="10795820" y="5437239"/>
            <a:ext cx="394084" cy="134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88788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Recognise and use comparison of adjectives and some phrasal verbs.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22" y="1436567"/>
            <a:ext cx="2806607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6" y="1953895"/>
            <a:ext cx="948257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by using double comparatives and phrasal verbs that you have learnt.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31" y="4042894"/>
            <a:ext cx="2577348" cy="2577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66297" y="1881492"/>
            <a:ext cx="18359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6236" y="3484811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66298" y="5040528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240" y="1103050"/>
            <a:ext cx="5960756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1: Think!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2: Comparative Chain game.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845" y="1874577"/>
            <a:ext cx="5977546" cy="607744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2663790"/>
            <a:ext cx="5975747" cy="224349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option to complete each sentence.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Find a mistake in the underlined parts in each sentence below and correct it.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3: Match a phrasal verb in column A with a suitable word / phrase in column B.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with a phrasal verb in 3. You can change the form of the verb when necessary.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6" y="5079365"/>
            <a:ext cx="5963754" cy="56261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Task 5: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279180" cy="47233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4193" y="2190419"/>
            <a:ext cx="1282104" cy="129439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2150" y="3785535"/>
            <a:ext cx="1282105" cy="125499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341252"/>
            <a:ext cx="1279180" cy="58505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5960756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659130"/>
            <a:ext cx="799020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Look at two bowls of spicy noodles.</a:t>
            </a:r>
          </a:p>
        </p:txBody>
      </p:sp>
      <p:pic>
        <p:nvPicPr>
          <p:cNvPr id="18" name="Content Placeholder 17" descr="Chili-Garlic-Noodles-8-1440x216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893" r="1620" b="20196"/>
          <a:stretch>
            <a:fillRect/>
          </a:stretch>
        </p:blipFill>
        <p:spPr>
          <a:xfrm>
            <a:off x="4273550" y="1757045"/>
            <a:ext cx="3348355" cy="3467735"/>
          </a:xfrm>
          <a:prstGeom prst="roundRect">
            <a:avLst/>
          </a:prstGeom>
        </p:spPr>
      </p:pic>
      <p:pic>
        <p:nvPicPr>
          <p:cNvPr id="20" name="Content Placeholder 19" descr="Chilli-Garlic-Noodles-2-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71" t="27273" r="1182" b="11732"/>
          <a:stretch>
            <a:fillRect/>
          </a:stretch>
        </p:blipFill>
        <p:spPr>
          <a:xfrm>
            <a:off x="399415" y="1852295"/>
            <a:ext cx="3417570" cy="3276600"/>
          </a:xfrm>
          <a:prstGeom prst="round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7723505" y="1579245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</a:rPr>
              <a:t>- Which bowl of noodles do you prefer? 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21270" y="4377690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I like the second bowl more than the first bowl.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3C9C3-02A6-C1EB-8ED4-9CA497C52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8" y="5298642"/>
            <a:ext cx="1437878" cy="1437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5931A-D06D-AAD0-211F-AE88E9F45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14" y="5298642"/>
            <a:ext cx="1437878" cy="1437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9CCA4-7323-6CC1-5C6A-16D50B7D0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92" y="5224780"/>
            <a:ext cx="1437878" cy="1437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FFFA"/>
            </a:gs>
            <a:gs pos="27000">
              <a:srgbClr val="98E4FF"/>
            </a:gs>
            <a:gs pos="83000">
              <a:srgbClr val="7FB3FF"/>
            </a:gs>
            <a:gs pos="100000">
              <a:srgbClr val="687E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1257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1718945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Comparative Chain game.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658" y="855345"/>
            <a:ext cx="12190071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949120" y="1897157"/>
            <a:ext cx="7745675" cy="36513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200" b="1" dirty="0"/>
              <a:t>- </a:t>
            </a:r>
            <a:r>
              <a:rPr lang="en-US" sz="3200" dirty="0"/>
              <a:t>Work in teams.</a:t>
            </a:r>
          </a:p>
          <a:p>
            <a:endParaRPr lang="en-US" sz="3200" dirty="0"/>
          </a:p>
          <a:p>
            <a:r>
              <a:rPr lang="en-US" sz="3200" dirty="0"/>
              <a:t>- Teacher chooses a category such as “transportation”.</a:t>
            </a:r>
          </a:p>
          <a:p>
            <a:endParaRPr lang="en-US" sz="3200" dirty="0"/>
          </a:p>
          <a:p>
            <a:r>
              <a:rPr lang="en-US" sz="3200" dirty="0"/>
              <a:t>- The first team names something related to the category, such as </a:t>
            </a:r>
            <a:r>
              <a:rPr lang="en-US" sz="3200" b="1" dirty="0"/>
              <a:t>“underground train.”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256915" cy="15181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-1270" y="855345"/>
            <a:ext cx="1219327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588385" y="1125744"/>
            <a:ext cx="8519795" cy="273166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The next team must name something that is comparative to the previous item, such as “bus” or “taxi.” Then you use comparative to form a statement.</a:t>
            </a:r>
          </a:p>
          <a:p>
            <a:pPr>
              <a:lnSpc>
                <a:spcPct val="150000"/>
              </a:lnSpc>
            </a:pPr>
            <a:r>
              <a:rPr lang="en-US" sz="2800" b="1" u="sng" dirty="0"/>
              <a:t>E.g. The bus is slower than the underground train.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462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3607435" y="3926205"/>
            <a:ext cx="8075579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If a team cannot think of anything, they are out of the game.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The last team remaining wins.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FFFA"/>
            </a:gs>
            <a:gs pos="27000">
              <a:srgbClr val="98E4FF"/>
            </a:gs>
            <a:gs pos="83000">
              <a:srgbClr val="7FB3FF"/>
            </a:gs>
            <a:gs pos="100000">
              <a:srgbClr val="687E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1775" y="111760"/>
            <a:ext cx="1092200" cy="6242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2" y="-3271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650240" y="1135380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Look at the sentence: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The more expensive the rent in the city is, the fewer people can afford to live there.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709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09211" y="2292374"/>
            <a:ext cx="186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3023235"/>
            <a:ext cx="11125200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emphasize that one thing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1440" y="4884420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138531" y="4725035"/>
            <a:ext cx="10189376" cy="107632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>
                <a:latin typeface="Calibri" panose="020F0502020204030204" pitchFamily="34" charset="0"/>
                <a:cs typeface="Calibri" panose="020F0502020204030204" pitchFamily="34" charset="0"/>
              </a:rPr>
              <a:t>The + comparative adj 1 + clause 1, the + comparative adj 2 + clause 2</a:t>
            </a:r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0A967-F7E2-1DA4-0A37-17014D5458F4}"/>
              </a:ext>
            </a:extLst>
          </p:cNvPr>
          <p:cNvSpPr txBox="1"/>
          <p:nvPr/>
        </p:nvSpPr>
        <p:spPr>
          <a:xfrm>
            <a:off x="487067" y="186739"/>
            <a:ext cx="42092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1449</Words>
  <Application>Microsoft Office PowerPoint</Application>
  <PresentationFormat>Widescreen</PresentationFormat>
  <Paragraphs>218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Adobe Gothic Std B</vt:lpstr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273</cp:revision>
  <dcterms:created xsi:type="dcterms:W3CDTF">2020-12-09T02:04:00Z</dcterms:created>
  <dcterms:modified xsi:type="dcterms:W3CDTF">2024-07-19T08:36:43Z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