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1030" r:id="rId2"/>
    <p:sldId id="1039" r:id="rId3"/>
    <p:sldId id="1088" r:id="rId4"/>
    <p:sldId id="1087" r:id="rId5"/>
    <p:sldId id="994" r:id="rId6"/>
    <p:sldId id="852" r:id="rId7"/>
    <p:sldId id="1089" r:id="rId8"/>
    <p:sldId id="1090" r:id="rId9"/>
    <p:sldId id="1091" r:id="rId10"/>
    <p:sldId id="1092" r:id="rId11"/>
    <p:sldId id="1078" r:id="rId12"/>
    <p:sldId id="1093" r:id="rId13"/>
    <p:sldId id="1094" r:id="rId14"/>
    <p:sldId id="1079" r:id="rId15"/>
    <p:sldId id="1095" r:id="rId16"/>
    <p:sldId id="1096" r:id="rId17"/>
    <p:sldId id="1097" r:id="rId18"/>
    <p:sldId id="1098" r:id="rId19"/>
    <p:sldId id="1099" r:id="rId20"/>
    <p:sldId id="1083" r:id="rId21"/>
    <p:sldId id="1106" r:id="rId22"/>
    <p:sldId id="985" r:id="rId23"/>
    <p:sldId id="986" r:id="rId24"/>
    <p:sldId id="1100" r:id="rId25"/>
    <p:sldId id="1101" r:id="rId26"/>
    <p:sldId id="1057" r:id="rId27"/>
    <p:sldId id="1102" r:id="rId28"/>
    <p:sldId id="1084" r:id="rId29"/>
    <p:sldId id="1103" r:id="rId30"/>
    <p:sldId id="1104" r:id="rId31"/>
    <p:sldId id="1105" r:id="rId3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1030"/>
            <p14:sldId id="1039"/>
            <p14:sldId id="1088"/>
            <p14:sldId id="1087"/>
            <p14:sldId id="994"/>
            <p14:sldId id="852"/>
            <p14:sldId id="1089"/>
            <p14:sldId id="1090"/>
            <p14:sldId id="1091"/>
            <p14:sldId id="1092"/>
            <p14:sldId id="1078"/>
            <p14:sldId id="1093"/>
            <p14:sldId id="1094"/>
            <p14:sldId id="1079"/>
            <p14:sldId id="1095"/>
            <p14:sldId id="1096"/>
            <p14:sldId id="1097"/>
            <p14:sldId id="1098"/>
            <p14:sldId id="1099"/>
            <p14:sldId id="1083"/>
            <p14:sldId id="1106"/>
            <p14:sldId id="985"/>
            <p14:sldId id="986"/>
            <p14:sldId id="1100"/>
            <p14:sldId id="1101"/>
            <p14:sldId id="1057"/>
            <p14:sldId id="1102"/>
            <p14:sldId id="1084"/>
            <p14:sldId id="1103"/>
            <p14:sldId id="1104"/>
            <p14:sldId id="11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EF5E6"/>
    <a:srgbClr val="FAF0F0"/>
    <a:srgbClr val="F2EFF5"/>
    <a:srgbClr val="DEE7CF"/>
    <a:srgbClr val="DEF4F6"/>
    <a:srgbClr val="F5E4E3"/>
    <a:srgbClr val="1D5E75"/>
    <a:srgbClr val="255997"/>
    <a:srgbClr val="FD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057" autoAdjust="0"/>
  </p:normalViewPr>
  <p:slideViewPr>
    <p:cSldViewPr>
      <p:cViewPr varScale="1">
        <p:scale>
          <a:sx n="84" d="100"/>
          <a:sy n="84" d="100"/>
        </p:scale>
        <p:origin x="106" y="259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sites.google.com/view/giaoandientu-doanhtu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22.emf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5181" y="2476500"/>
            <a:ext cx="8605837" cy="1904999"/>
            <a:chOff x="460375" y="840612"/>
            <a:chExt cx="8605837" cy="1904999"/>
          </a:xfrm>
        </p:grpSpPr>
        <p:sp>
          <p:nvSpPr>
            <p:cNvPr id="3" name="Rounded Rectangle 2"/>
            <p:cNvSpPr/>
            <p:nvPr/>
          </p:nvSpPr>
          <p:spPr>
            <a:xfrm>
              <a:off x="460375" y="840612"/>
              <a:ext cx="8605837" cy="1904999"/>
            </a:xfrm>
            <a:prstGeom prst="roundRect">
              <a:avLst>
                <a:gd name="adj" fmla="val 406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012" y="916811"/>
              <a:ext cx="82296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vi-VN" sz="2600" b="1" dirty="0">
                  <a:latin typeface="Arial" pitchFamily="34" charset="0"/>
                  <a:cs typeface="Arial" pitchFamily="34" charset="0"/>
                </a:rPr>
                <a:t>Lấy một tờ giấy, gấp làm tư tạo ra một góc vuông O, đánh dấu hai điểm A, B trên hai cạnh góc vuông rồi cắt chéo</a:t>
              </a:r>
              <a:r>
                <a:rPr lang="en-US" sz="2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600" b="1" dirty="0">
                  <a:latin typeface="Arial" pitchFamily="34" charset="0"/>
                  <a:cs typeface="Arial" pitchFamily="34" charset="0"/>
                </a:rPr>
                <a:t>theo đoạn thẳng AB (H.3.46a). Sau khi mở tờ giấy ra, ta được một tứ giác.</a:t>
              </a:r>
            </a:p>
          </p:txBody>
        </p:sp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47800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256713" y="1600200"/>
            <a:ext cx="2324100" cy="4822329"/>
            <a:chOff x="9447212" y="302121"/>
            <a:chExt cx="2324100" cy="4822329"/>
          </a:xfrm>
        </p:grpSpPr>
        <p:sp>
          <p:nvSpPr>
            <p:cNvPr id="16" name="TextBox 15"/>
            <p:cNvSpPr txBox="1"/>
            <p:nvPr/>
          </p:nvSpPr>
          <p:spPr>
            <a:xfrm>
              <a:off x="9929018" y="2614523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3.46</a:t>
              </a:r>
            </a:p>
          </p:txBody>
        </p:sp>
        <p:pic>
          <p:nvPicPr>
            <p:cNvPr id="1802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45"/>
            <a:stretch/>
          </p:blipFill>
          <p:spPr bwMode="auto">
            <a:xfrm>
              <a:off x="9447212" y="302121"/>
              <a:ext cx="2297113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9"/>
            <a:stretch/>
          </p:blipFill>
          <p:spPr bwMode="auto">
            <a:xfrm>
              <a:off x="9582150" y="2847975"/>
              <a:ext cx="2189162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4419600"/>
            <a:ext cx="73215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A14F99-8A0A-4DD6-9C00-137C53AD2A90}"/>
              </a:ext>
            </a:extLst>
          </p:cNvPr>
          <p:cNvSpPr txBox="1"/>
          <p:nvPr/>
        </p:nvSpPr>
        <p:spPr>
          <a:xfrm>
            <a:off x="379412" y="196266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11 + 12 – BÀI 14: HÌNH THOI VÀ HÌNH VUÔNG</a:t>
            </a:r>
          </a:p>
        </p:txBody>
      </p:sp>
    </p:spTree>
    <p:extLst>
      <p:ext uri="{BB962C8B-B14F-4D97-AF65-F5344CB8AC3E}">
        <p14:creationId xmlns:p14="http://schemas.microsoft.com/office/powerpoint/2010/main" val="16562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1148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>
                <a:latin typeface="Arial" pitchFamily="34" charset="0"/>
                <a:cs typeface="Arial" pitchFamily="34" charset="0"/>
              </a:rPr>
              <a:t>Hình 3.51a :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Tứ giác đã cho có hai đường chéo cắt nhau tại trung điểm của mỗi đường và chúng vuông góc với nhau nên tứ giác đó là hình thoi.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376329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214" y="4876800"/>
                <a:ext cx="11362198" cy="47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Hình 3.51b :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, mà hai góc này ở vị trí so le trong nên AB // CD.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4876800"/>
                <a:ext cx="11362198" cy="471283"/>
              </a:xfrm>
              <a:prstGeom prst="rect">
                <a:avLst/>
              </a:prstGeom>
              <a:blipFill rotWithShape="1">
                <a:blip r:embed="rId6"/>
                <a:stretch>
                  <a:fillRect l="-536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012" y="60960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5412" y="1914525"/>
            <a:ext cx="8443628" cy="2015206"/>
            <a:chOff x="3022884" y="2057400"/>
            <a:chExt cx="8443628" cy="2015206"/>
          </a:xfrm>
        </p:grpSpPr>
        <p:sp>
          <p:nvSpPr>
            <p:cNvPr id="21" name="TextBox 20"/>
            <p:cNvSpPr txBox="1"/>
            <p:nvPr/>
          </p:nvSpPr>
          <p:spPr>
            <a:xfrm>
              <a:off x="10133012" y="2884154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3.51</a:t>
              </a:r>
            </a:p>
          </p:txBody>
        </p:sp>
        <p:pic>
          <p:nvPicPr>
            <p:cNvPr id="18637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84" y="2057400"/>
              <a:ext cx="6911529" cy="2015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4726" y="5380209"/>
            <a:ext cx="11090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Mà AB = CD nên tứ giác ABCD là hình bình hành.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4726" y="5843222"/>
                <a:ext cx="11090886" cy="472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1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hay DB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. Do đó ABCD là hình thoi.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6" y="5843222"/>
                <a:ext cx="11090886" cy="472630"/>
              </a:xfrm>
              <a:prstGeom prst="rect">
                <a:avLst/>
              </a:prstGeom>
              <a:blipFill rotWithShape="1">
                <a:blip r:embed="rId8"/>
                <a:stretch>
                  <a:fillRect l="-659"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0077" y="6329158"/>
            <a:ext cx="11362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>
                <a:latin typeface="Arial" pitchFamily="34" charset="0"/>
                <a:cs typeface="Arial" pitchFamily="34" charset="0"/>
              </a:rPr>
              <a:t>Tứ giác trong Hình 3.51c không phải là hình thoi vì các cạnh không bằng nhau.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057944"/>
            <a:ext cx="116681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27" grpId="0"/>
      <p:bldP spid="2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và tính chất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874" y="1238071"/>
            <a:ext cx="739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b="1">
                <a:latin typeface="Arial" pitchFamily="34" charset="0"/>
                <a:cs typeface="Arial" pitchFamily="34" charset="0"/>
              </a:rPr>
              <a:t>Tứ giác ABCD trong Hình 3.52 có bốn góc vuông và bốn cạnh bằng nhau, ta gọi tứ giác đó là một hình vuông.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90012" y="564148"/>
            <a:ext cx="2419350" cy="2746206"/>
            <a:chOff x="8990012" y="354419"/>
            <a:chExt cx="2419350" cy="2746206"/>
          </a:xfrm>
        </p:grpSpPr>
        <p:pic>
          <p:nvPicPr>
            <p:cNvPr id="1863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012" y="354419"/>
              <a:ext cx="2419350" cy="269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9532937" y="2762071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3.52</a:t>
              </a:r>
            </a:p>
          </p:txBody>
        </p:sp>
      </p:grp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6" y="3409156"/>
            <a:ext cx="10925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8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3" y="2408732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69912" y="2819400"/>
            <a:ext cx="7391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Hình vuông cũng là hình thoi, hình chữ nhật.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8512" y="3317289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Mà hình chữ nhật có hai đường chéo bằng nhau còn hình thoi có hai đường chéo vuông góc với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7216" y="1143001"/>
            <a:ext cx="11400298" cy="1066799"/>
            <a:chOff x="447216" y="1143001"/>
            <a:chExt cx="11400298" cy="10667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0667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350" y="1241048"/>
              <a:ext cx="954246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00" b="1">
                  <a:latin typeface="Arial" pitchFamily="34" charset="0"/>
                  <a:cs typeface="Arial" pitchFamily="34" charset="0"/>
                </a:rPr>
                <a:t>Hãy giải thích tại sao hai đường chéo của hình vuông bằng nhau và vuông góc với nhau.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2" y="1219200"/>
              <a:ext cx="1591694" cy="78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6924" y="4153733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đó, hai đường chéo của hình vuông bằng nhau và vuông góc với nhau.</a:t>
            </a: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2256174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974" y="5486400"/>
            <a:ext cx="1076483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Chú ý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: Hình vuông cũng là hình chữ nhật, hình thoi nên nó có tất cả các tính chất của hình chữ nhật và hình thoi.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3200400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02043"/>
            <a:ext cx="109743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0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17612" y="5867400"/>
            <a:ext cx="9711238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i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Chú ý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>
                <a:latin typeface="Arial" pitchFamily="34" charset="0"/>
                <a:cs typeface="Arial" pitchFamily="34" charset="0"/>
              </a:rPr>
              <a:t>Hình thoi có một góc vuông là hình vuông</a:t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	     Hình thoi có hai </a:t>
            </a:r>
            <a:r>
              <a:rPr lang="vi-VN" b="1"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b="1">
                <a:latin typeface="Arial" pitchFamily="34" charset="0"/>
                <a:cs typeface="Arial" pitchFamily="34" charset="0"/>
              </a:rPr>
              <a:t> bằng nhau là hình vuông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83" y="3429000"/>
            <a:ext cx="2199409" cy="245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143000"/>
            <a:ext cx="109982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7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7214" y="1143000"/>
            <a:ext cx="11057541" cy="1219200"/>
            <a:chOff x="836611" y="836861"/>
            <a:chExt cx="11057541" cy="1219200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219200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7444" y="944493"/>
              <a:ext cx="98391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8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Câu hỏi </a:t>
              </a:r>
              <a:r>
                <a:rPr lang="en-US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Hãy viết giả thiết, kết luận của câu </a:t>
              </a:r>
              <a:r>
                <a:rPr lang="en-US" sz="2800" b="1">
                  <a:latin typeface="Arial" pitchFamily="34" charset="0"/>
                  <a:cs typeface="Arial" pitchFamily="34" charset="0"/>
                </a:rPr>
                <a:t>a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 trong </a:t>
              </a:r>
              <a:br>
                <a:rPr lang="en-US" sz="2800" b="1">
                  <a:latin typeface="Arial" pitchFamily="34" charset="0"/>
                  <a:cs typeface="Arial" pitchFamily="34" charset="0"/>
                </a:rPr>
              </a:br>
              <a:r>
                <a:rPr lang="en-US" sz="2800" b="1">
                  <a:latin typeface="Arial" pitchFamily="34" charset="0"/>
                  <a:cs typeface="Arial" pitchFamily="34" charset="0"/>
                </a:rPr>
                <a:t>	         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Định lí </a:t>
              </a:r>
              <a:r>
                <a:rPr lang="en-US" sz="2800" b="1">
                  <a:latin typeface="Arial" pitchFamily="34" charset="0"/>
                  <a:cs typeface="Arial" pitchFamily="34" charset="0"/>
                </a:rPr>
                <a:t>4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258236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3048000"/>
            <a:ext cx="5184958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582367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8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42" y="4632692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23414" y="5029200"/>
            <a:ext cx="11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itchFamily="34" charset="0"/>
                <a:cs typeface="Arial" pitchFamily="34" charset="0"/>
              </a:rPr>
              <a:t>a) Tứ giác ABCD là hình chữ nhật ví có ba góc vuông mà AD = DC nên  ABCD là </a:t>
            </a:r>
            <a:br>
              <a:rPr lang="en-US" sz="2200" b="1">
                <a:latin typeface="Arial" pitchFamily="34" charset="0"/>
                <a:cs typeface="Arial" pitchFamily="34" charset="0"/>
              </a:rPr>
            </a:br>
            <a:r>
              <a:rPr lang="en-US" sz="2200" b="1">
                <a:latin typeface="Arial" pitchFamily="34" charset="0"/>
                <a:cs typeface="Arial" pitchFamily="34" charset="0"/>
              </a:rPr>
              <a:t>     hình vuông .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414" y="5834738"/>
            <a:ext cx="11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b) Tứ giác MNPQ có hai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MP và NQ không bằng nhau nên nó </a:t>
            </a:r>
            <a:br>
              <a:rPr lang="en-US" sz="2200" b="1">
                <a:latin typeface="Arial" pitchFamily="34" charset="0"/>
                <a:cs typeface="Arial" pitchFamily="34" charset="0"/>
              </a:rPr>
            </a:br>
            <a:r>
              <a:rPr lang="en-US" sz="2200" b="1">
                <a:latin typeface="Arial" pitchFamily="34" charset="0"/>
                <a:cs typeface="Arial" pitchFamily="34" charset="0"/>
              </a:rPr>
              <a:t>     không phải là hình chữ nhật. Do đó tứ giác MNPQ không phải là hình vuông.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4012" y="2228850"/>
            <a:ext cx="6979385" cy="2489567"/>
            <a:chOff x="2894012" y="2228850"/>
            <a:chExt cx="6979385" cy="2489567"/>
          </a:xfrm>
        </p:grpSpPr>
        <p:pic>
          <p:nvPicPr>
            <p:cNvPr id="19046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57"/>
            <a:stretch/>
          </p:blipFill>
          <p:spPr bwMode="auto">
            <a:xfrm>
              <a:off x="2894012" y="2286000"/>
              <a:ext cx="2416190" cy="243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37212" y="3275781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3.53</a:t>
              </a: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389812" y="2228850"/>
              <a:ext cx="2483585" cy="243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092518"/>
            <a:ext cx="118459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8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869359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>
                <a:latin typeface="Arial" pitchFamily="34" charset="0"/>
                <a:cs typeface="Arial" pitchFamily="34" charset="0"/>
              </a:rPr>
              <a:t>Hình 3.54a :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Tứ giác ABCD có hai đường chéo bằng nhau và cắt nhau tại trung điểm của mỗi đường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, nên nó là hình chữ nhật.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4495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50636" y="2383612"/>
            <a:ext cx="6982376" cy="2188388"/>
            <a:chOff x="3150636" y="2383612"/>
            <a:chExt cx="6982376" cy="2188388"/>
          </a:xfrm>
        </p:grpSpPr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3.54</a:t>
              </a:r>
            </a:p>
          </p:txBody>
        </p:sp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18526" y="5710908"/>
            <a:ext cx="1093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Mà AB = BC nên tứ giác ABCD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6213902"/>
            <a:ext cx="1093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00" b="1">
                <a:latin typeface="Arial" pitchFamily="34" charset="0"/>
                <a:cs typeface="Arial" pitchFamily="34" charset="0"/>
              </a:rPr>
              <a:t>Ta dùng dấu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chữ nhật có hai cạnh kề bằng nhau là 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1" y="1102043"/>
            <a:ext cx="116681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7214" y="4154984"/>
                <a:ext cx="11201400" cy="810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Hình 3.54b :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Tứ giác EFGH có hai đường chéo cắt nhau tại trung điểm P của mỗi đường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nên nó là hình chữ nhật.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4154984"/>
                <a:ext cx="11201400" cy="810094"/>
              </a:xfrm>
              <a:prstGeom prst="rect">
                <a:avLst/>
              </a:prstGeom>
              <a:blipFill rotWithShape="1">
                <a:blip r:embed="rId5"/>
                <a:stretch>
                  <a:fillRect l="-544" t="-3788" r="-707"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7359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50636" y="1440637"/>
            <a:ext cx="6982376" cy="2188388"/>
            <a:chOff x="3150636" y="2383612"/>
            <a:chExt cx="6982376" cy="2188388"/>
          </a:xfrm>
        </p:grpSpPr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3.54</a:t>
              </a:r>
            </a:p>
          </p:txBody>
        </p:sp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18526" y="5043187"/>
            <a:ext cx="10930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Hình chữ nhật EFGH có đường chéo FH là đường phân giác của góc F  nên tứ giác EFGH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5890736"/>
            <a:ext cx="10930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00" b="1">
                <a:latin typeface="Arial" pitchFamily="34" charset="0"/>
                <a:cs typeface="Arial" pitchFamily="34" charset="0"/>
              </a:rPr>
              <a:t>Ta dùng dấu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chữ nhật có một đường chéo là đường phân giác của một góc là</a:t>
            </a:r>
            <a:r>
              <a:rPr lang="en-US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2400"/>
            <a:ext cx="11668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3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154984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>
                <a:latin typeface="Arial" pitchFamily="34" charset="0"/>
                <a:cs typeface="Arial" pitchFamily="34" charset="0"/>
              </a:rPr>
              <a:t>Hình 3.54c :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Tứ giác IJKL có hai đường chéo IK và JL bằng nhau và cắt nhau tại trung điểm Q của mỗi đường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nên nó là hình chữ nhật.</a:t>
            </a: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7359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50636" y="1440637"/>
            <a:ext cx="6982376" cy="2188388"/>
            <a:chOff x="3150636" y="2383612"/>
            <a:chExt cx="6982376" cy="2188388"/>
          </a:xfrm>
        </p:grpSpPr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3.54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18526" y="5043187"/>
            <a:ext cx="1093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Hình chữ nhật có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IK ⊥ JL nên tứ giác IJKL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5638800"/>
            <a:ext cx="1093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>
                <a:latin typeface="Arial" pitchFamily="34" charset="0"/>
                <a:cs typeface="Arial" pitchFamily="34" charset="0"/>
              </a:rPr>
              <a:t>D</a:t>
            </a:r>
            <a:r>
              <a:rPr lang="vi-VN" sz="2100" b="1">
                <a:latin typeface="Arial" pitchFamily="34" charset="0"/>
                <a:cs typeface="Arial" pitchFamily="34" charset="0"/>
              </a:rPr>
              <a:t>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chữ nhật có </a:t>
            </a:r>
            <a:r>
              <a:rPr lang="en-US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đường chéo vuông góc là 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2400"/>
            <a:ext cx="11668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9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hình thoi và tính chất của nó.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012" y="1347193"/>
            <a:ext cx="6922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Trong Hình 3.47, tứ giác ABCD có các cạnh AB, BC, CD, DA bằng nhau , nó là một hình thoi.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86675" y="619125"/>
            <a:ext cx="3551237" cy="2352675"/>
            <a:chOff x="7686675" y="619125"/>
            <a:chExt cx="3551237" cy="2352675"/>
          </a:xfrm>
        </p:grpSpPr>
        <p:pic>
          <p:nvPicPr>
            <p:cNvPr id="1812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675" y="619125"/>
              <a:ext cx="31813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904412" y="2438400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3.47</a:t>
              </a:r>
            </a:p>
          </p:txBody>
        </p:sp>
      </p:grp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3276600"/>
            <a:ext cx="10925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6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78246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7013" y="3200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Trong trường hợp a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: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Khi gấp làm tư tạo ra một góc vuông O, đánh dấu hai điểm A, B trên hai cạnh góc vuông thì tạo ra tứ giác có bốn cạnh bằng nhau và đều bằng cạnh AB.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 . DẤU HIỆU NHẬN BIẾT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thang cân. 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429750" y="2524125"/>
            <a:ext cx="2324100" cy="4324350"/>
            <a:chOff x="9447212" y="701884"/>
            <a:chExt cx="2324100" cy="432435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45"/>
            <a:stretch/>
          </p:blipFill>
          <p:spPr bwMode="auto">
            <a:xfrm>
              <a:off x="9447212" y="701884"/>
              <a:ext cx="2297113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9"/>
            <a:stretch/>
          </p:blipFill>
          <p:spPr bwMode="auto">
            <a:xfrm>
              <a:off x="9582150" y="2749759"/>
              <a:ext cx="2189162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531812" y="43434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Khi đó,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tứ giác ABCD là hình thoi.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7012" y="48006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Trong trường hợp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b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: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Khi gấp làm tư tạo ra một góc vuông O, đánh dấu hai điểm A, B trên hai cạnh góc vuông. Nếu OA = OB thì hai đường chéo của tứ giác bằng nhau, vuông góc với nhau và cắt nhau tại trung điểm của mỗi đường.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1813" y="62484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Khi đó,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tứ giác ABCD là hình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02043"/>
            <a:ext cx="11942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0012" y="130314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 có cả bộ Giáo án Pp Toán 8 – KNTT , xin liên hệ :</a:t>
            </a:r>
          </a:p>
          <a:p>
            <a:pPr algn="ctr"/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Đỗ Anh Tuấn  - Zalo : 0918.790.615</a:t>
            </a:r>
            <a:endParaRPr lang="vi-VN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8424" y="936486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Thầy (cô) có thể tham khảo trước nội dung các bài giảng tại đây :</a:t>
            </a:r>
            <a:endParaRPr lang="en-US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vi-VN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https://sites.google.com/view/giaoandientu-doanhtuan</a:t>
            </a:r>
            <a:endParaRPr lang="en-US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(copy đường link và dán vào trình duyệt</a:t>
            </a: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)</a:t>
            </a:r>
            <a:endParaRPr lang="vi-VN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412" y="19812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Tất cả bài giảng đều do một người soạn ( Đỗ Anh Tuấn) nên chất lượng đồng đều từ bài đầu đến bài cuối.</a:t>
            </a:r>
            <a:endParaRPr lang="vi-VN" sz="18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412" y="2675572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giảng được thực hiện công phu và đầy đủ các bài tập và luyện tập 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Đặt biệt là phân môn Hình học </a:t>
            </a:r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các hình vẽ được vẽ chuẩn xác và rõ nét hơn cả SGK ( Đây là điểm khác biệt lớn của bộ Giáo án này )</a:t>
            </a:r>
            <a:br>
              <a:rPr 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Tất cả bài tập Hình học đều có hình minh hoạ đầy đủ , giúp việc dạy học dễ dàng .</a:t>
            </a:r>
            <a:endParaRPr lang="vi-VN" sz="18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4143375"/>
            <a:ext cx="3134328" cy="202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19" y="4038600"/>
            <a:ext cx="3004705" cy="20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8207" y="6135469"/>
            <a:ext cx="34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(Hình vẽ của bộ Giáo án)</a:t>
            </a:r>
            <a:b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Hình thoi</a:t>
            </a:r>
            <a:endParaRPr lang="vi-VN" sz="16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6012" y="6135469"/>
            <a:ext cx="34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(Hình copy từ SGK)</a:t>
            </a:r>
          </a:p>
          <a:p>
            <a:pPr algn="ctr"/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Hình thoi</a:t>
            </a:r>
            <a:endParaRPr lang="vi-VN" sz="16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629297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4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5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812" y="6426629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hình thoi và tính chất của nó.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7214" y="1143000"/>
            <a:ext cx="11057541" cy="1578352"/>
            <a:chOff x="836611" y="836861"/>
            <a:chExt cx="11057541" cy="1578352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578352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1827" y="944493"/>
              <a:ext cx="107537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8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Câu hỏi </a:t>
              </a:r>
              <a:r>
                <a:rPr lang="en-US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Hình thoi có phải là hình bình hành không? </a:t>
              </a:r>
              <a:br>
                <a:rPr lang="en-US" sz="2800" b="1">
                  <a:latin typeface="Arial" pitchFamily="34" charset="0"/>
                  <a:cs typeface="Arial" pitchFamily="34" charset="0"/>
                </a:rPr>
              </a:br>
              <a:r>
                <a:rPr lang="vi-VN" sz="2800" b="1">
                  <a:latin typeface="Arial" pitchFamily="34" charset="0"/>
                  <a:cs typeface="Arial" pitchFamily="34" charset="0"/>
                </a:rPr>
                <a:t>Nếu có, từ tính chất đã biết của hình bình hành, hãy suy ra những tính chất tương ứng của hình thoi.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2869703"/>
            <a:ext cx="31813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77" y="28956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3213" y="3276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Hình thoi có bốn cạnh bằng nhau nên ta suy ra hai cặp cạnh đối bằng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064" y="4046041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 hình thoi cũng là hình bình hành.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064" y="4492942"/>
            <a:ext cx="7507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Ta suy ra tính chất hình thoi dựa vào tính chất của hình bình hành như sau: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064" y="5278397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- Hình thoi có hai góc đối bằng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064" y="5725298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- Hình thoi có các cặp cạnh đối song song.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064" y="6172200"/>
            <a:ext cx="10327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- Hình thoi có hai đường chéo cắt nhau tại trung điểm của mỗi đường.</a:t>
            </a:r>
          </a:p>
        </p:txBody>
      </p:sp>
    </p:spTree>
    <p:extLst>
      <p:ext uri="{BB962C8B-B14F-4D97-AF65-F5344CB8AC3E}">
        <p14:creationId xmlns:p14="http://schemas.microsoft.com/office/powerpoint/2010/main" val="32302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5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52" y="2971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58799" y="3329226"/>
            <a:ext cx="654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a) Vì tứ giác ABCD là hình thoi nên AB = AD.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7216" y="1143001"/>
            <a:ext cx="11400298" cy="1676399"/>
            <a:chOff x="447216" y="1143001"/>
            <a:chExt cx="11400298" cy="16763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6763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350" y="1241048"/>
              <a:ext cx="95424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>
                  <a:latin typeface="Arial" pitchFamily="34" charset="0"/>
                  <a:cs typeface="Arial" pitchFamily="34" charset="0"/>
                </a:rPr>
                <a:t>Cho hình thoi ABCD có </a:t>
              </a:r>
              <a:r>
                <a:rPr lang="en-US" sz="2200" b="1"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 đường chéo AC, BD cắt nhau tại O (H.3.48).</a:t>
              </a:r>
              <a:endParaRPr lang="en-US" sz="2200" b="1">
                <a:latin typeface="Arial" pitchFamily="34" charset="0"/>
                <a:cs typeface="Arial" pitchFamily="34" charset="0"/>
              </a:endParaRPr>
            </a:p>
            <a:p>
              <a:pPr marL="457200" indent="-457200" algn="just">
                <a:buAutoNum type="alphaLcParenR"/>
              </a:pPr>
              <a:r>
                <a:rPr lang="pt-BR" sz="2200" b="1">
                  <a:latin typeface="Arial" pitchFamily="34" charset="0"/>
                  <a:cs typeface="Arial" pitchFamily="34" charset="0"/>
                </a:rPr>
                <a:t>Tam giác ABD có cân tại A không?</a:t>
              </a:r>
            </a:p>
            <a:p>
              <a:pPr marL="457200" indent="-457200" algn="just">
                <a:buAutoNum type="alphaLcParenR"/>
              </a:pPr>
              <a:r>
                <a:rPr lang="vi-VN" sz="2200" b="1">
                  <a:latin typeface="Arial" pitchFamily="34" charset="0"/>
                  <a:cs typeface="Arial" pitchFamily="34" charset="0"/>
                </a:rPr>
                <a:t>AC có vuông góc với BD không và AC có là đường phân giác của góc A không? Vì sao?</a:t>
              </a:r>
              <a:endParaRPr lang="en-US" sz="22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0939" name="Picture 1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2" y="1231020"/>
              <a:ext cx="16002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hai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04262" y="2819400"/>
            <a:ext cx="3181350" cy="2567404"/>
            <a:chOff x="8169274" y="2943225"/>
            <a:chExt cx="3181350" cy="2567404"/>
          </a:xfrm>
        </p:grpSpPr>
        <p:pic>
          <p:nvPicPr>
            <p:cNvPr id="1822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274" y="2943225"/>
              <a:ext cx="31813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9218612" y="5172075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3.48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7578" y="3760113"/>
            <a:ext cx="654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itchFamily="34" charset="0"/>
                <a:cs typeface="Arial" pitchFamily="34" charset="0"/>
              </a:rPr>
              <a:t>Suy ra ∆ABD có cân tại A.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664" y="4145875"/>
            <a:ext cx="76576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b) Vì tứ giác ABCD là hình thoi nên AB = BC = CD = DA.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78" y="4560212"/>
            <a:ext cx="654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itchFamily="34" charset="0"/>
                <a:cs typeface="Arial" pitchFamily="34" charset="0"/>
              </a:rPr>
              <a:t>Xét ∆ABC và ∆ADC có : AB = AD , BC = CD , cạnh chung AC nên  ∆ABC = ∆ADC (c.c.c)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7578" y="5329653"/>
                <a:ext cx="9915034" cy="47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200" b="1">
                    <a:latin typeface="Arial" pitchFamily="34" charset="0"/>
                    <a:cs typeface="Arial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(hai góc tương ứng)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vậy AO là đường phân giác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78" y="5329653"/>
                <a:ext cx="9915034" cy="472373"/>
              </a:xfrm>
              <a:prstGeom prst="rect">
                <a:avLst/>
              </a:prstGeom>
              <a:blipFill rotWithShape="1">
                <a:blip r:embed="rId6"/>
                <a:stretch>
                  <a:fillRect l="-800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7578" y="5765227"/>
            <a:ext cx="11134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Tam giác ABD cân tại A có AO là đường phân giác nên AO cũng là đường cao.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78" y="6210503"/>
            <a:ext cx="11134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Vậy AC vuông góc với BD và AC là đường phân giác của góc A.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hai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7" name="Picture 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55" y="3124200"/>
            <a:ext cx="31813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207294"/>
            <a:ext cx="1077912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94" y="2766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8012" y="3256823"/>
            <a:ext cx="693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a) Vì hai </a:t>
            </a:r>
            <a:r>
              <a:rPr lang="vi-VN" b="1">
                <a:latin typeface="Arial" pitchFamily="34" charset="0"/>
                <a:cs typeface="Arial" pitchFamily="34" charset="0"/>
              </a:rPr>
              <a:t>đường tròn</a:t>
            </a:r>
            <a:r>
              <a:rPr lang="en-US" b="1">
                <a:latin typeface="Arial" pitchFamily="34" charset="0"/>
                <a:cs typeface="Arial" pitchFamily="34" charset="0"/>
              </a:rPr>
              <a:t> tâm A và C có cùng bán kính, cắt nhau tại B, D nên AB = AD = CD = CB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hai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79496" y="2922002"/>
            <a:ext cx="3792682" cy="2369552"/>
            <a:chOff x="8036646" y="2922002"/>
            <a:chExt cx="3792682" cy="2369552"/>
          </a:xfrm>
        </p:grpSpPr>
        <p:sp>
          <p:nvSpPr>
            <p:cNvPr id="19" name="TextBox 18"/>
            <p:cNvSpPr txBox="1"/>
            <p:nvPr/>
          </p:nvSpPr>
          <p:spPr>
            <a:xfrm>
              <a:off x="9371012" y="495300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3.49</a:t>
              </a:r>
            </a:p>
          </p:txBody>
        </p:sp>
        <p:pic>
          <p:nvPicPr>
            <p:cNvPr id="170006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6646" y="2922002"/>
              <a:ext cx="3792682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608012" y="4186535"/>
            <a:ext cx="701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Vậy theo định nghĩa, tứ giác ABCD là hình thoi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8012" y="4706778"/>
                <a:ext cx="6935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>
                    <a:latin typeface="Arial" pitchFamily="34" charset="0"/>
                    <a:cs typeface="Arial" pitchFamily="34" charset="0"/>
                  </a:rPr>
                  <a:t>b) Từ câu a và theo định lí 1 ta có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𝑨𝑪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BD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4706778"/>
                <a:ext cx="6935526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40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02043"/>
            <a:ext cx="118633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45" y="4075747"/>
            <a:ext cx="3499485" cy="26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176337"/>
            <a:ext cx="1077912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1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7214" y="1143000"/>
            <a:ext cx="11057541" cy="1219200"/>
            <a:chOff x="836611" y="836861"/>
            <a:chExt cx="11057541" cy="1219200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219200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7444" y="944493"/>
              <a:ext cx="98391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8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Câu hỏi </a:t>
              </a:r>
              <a:r>
                <a:rPr lang="en-US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Hãy viết giả thiết, kết luận của câu c trong </a:t>
              </a:r>
              <a:br>
                <a:rPr lang="en-US" sz="2800" b="1">
                  <a:latin typeface="Arial" pitchFamily="34" charset="0"/>
                  <a:cs typeface="Arial" pitchFamily="34" charset="0"/>
                </a:rPr>
              </a:br>
              <a:r>
                <a:rPr lang="en-US" sz="2800" b="1">
                  <a:latin typeface="Arial" pitchFamily="34" charset="0"/>
                  <a:cs typeface="Arial" pitchFamily="34" charset="0"/>
                </a:rPr>
                <a:t>	         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Định lí 2.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258236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3048000"/>
            <a:ext cx="5121821" cy="129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967" y="2381250"/>
            <a:ext cx="3124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2590800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5612" y="3048000"/>
                <a:ext cx="7239000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a) Tứ giác ABCD là hình bình hành vì có các góc đối </a:t>
                </a:r>
                <a:br>
                  <a:rPr lang="en-US" sz="2200" b="1">
                    <a:latin typeface="Arial" pitchFamily="34" charset="0"/>
                    <a:cs typeface="Arial" pitchFamily="34" charset="0"/>
                  </a:rPr>
                </a:b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    bằng nhau 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𝑫</m:t>
                        </m:r>
                      </m:e>
                    </m:acc>
                  </m:oMath>
                </a14:m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3048000"/>
                <a:ext cx="7239000" cy="876137"/>
              </a:xfrm>
              <a:prstGeom prst="rect">
                <a:avLst/>
              </a:prstGeom>
              <a:blipFill rotWithShape="1">
                <a:blip r:embed="rId7"/>
                <a:stretch>
                  <a:fillRect l="-1095" t="-3472" r="-109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89142" y="3940925"/>
            <a:ext cx="725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Mặt khác , ta lại có hai cạnh kề AB và BC bằng nhau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012" y="60960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85149" y="2456151"/>
            <a:ext cx="3714750" cy="4260343"/>
            <a:chOff x="8289924" y="2456151"/>
            <a:chExt cx="3714750" cy="4260343"/>
          </a:xfrm>
        </p:grpSpPr>
        <p:sp>
          <p:nvSpPr>
            <p:cNvPr id="33" name="TextBox 32"/>
            <p:cNvSpPr txBox="1"/>
            <p:nvPr/>
          </p:nvSpPr>
          <p:spPr>
            <a:xfrm>
              <a:off x="9142412" y="637794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3.50</a:t>
              </a:r>
            </a:p>
          </p:txBody>
        </p:sp>
        <p:pic>
          <p:nvPicPr>
            <p:cNvPr id="18534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924" y="2456151"/>
              <a:ext cx="3714750" cy="1879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5348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212" y="4114800"/>
              <a:ext cx="3614738" cy="2263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5724096"/>
                </p:ext>
              </p:extLst>
            </p:nvPr>
          </p:nvGraphicFramePr>
          <p:xfrm>
            <a:off x="11428412" y="3492473"/>
            <a:ext cx="286349" cy="327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7" name="Equation" r:id="rId10" imgW="177480" imgH="203040" progId="Equation.DSMT4">
                    <p:embed/>
                  </p:oleObj>
                </mc:Choice>
                <mc:Fallback>
                  <p:oleObj name="Equation" r:id="rId10" imgW="1774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428412" y="3492473"/>
                          <a:ext cx="286349" cy="3272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769781"/>
                </p:ext>
              </p:extLst>
            </p:nvPr>
          </p:nvGraphicFramePr>
          <p:xfrm>
            <a:off x="11199812" y="5733920"/>
            <a:ext cx="285750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8" name="Equation" r:id="rId12" imgW="177480" imgH="203040" progId="Equation.DSMT4">
                    <p:embed/>
                  </p:oleObj>
                </mc:Choice>
                <mc:Fallback>
                  <p:oleObj name="Equation" r:id="rId12" imgW="177480" imgH="2030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9812" y="5733920"/>
                          <a:ext cx="285750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789142" y="4428962"/>
            <a:ext cx="725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Do đó, tứ giác ABCD là hình thoi.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3261" y="5030926"/>
            <a:ext cx="725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b) Tứ giác MNPQ không phải là hình thoi vì hai cạnh </a:t>
            </a:r>
            <a:br>
              <a:rPr lang="en-US" sz="2200" b="1">
                <a:latin typeface="Arial" pitchFamily="34" charset="0"/>
                <a:cs typeface="Arial" pitchFamily="34" charset="0"/>
              </a:rPr>
            </a:br>
            <a:r>
              <a:rPr lang="en-US" sz="2200" b="1">
                <a:latin typeface="Arial" pitchFamily="34" charset="0"/>
                <a:cs typeface="Arial" pitchFamily="34" charset="0"/>
              </a:rPr>
              <a:t>     kề MN và NP không bằng nhau.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5406" name="Picture 6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2" y="1073150"/>
            <a:ext cx="118459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9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4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44345</TotalTime>
  <Words>1739</Words>
  <Application>Microsoft Office PowerPoint</Application>
  <PresentationFormat>Custom</PresentationFormat>
  <Paragraphs>147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2836</cp:revision>
  <dcterms:created xsi:type="dcterms:W3CDTF">2021-08-04T05:24:17Z</dcterms:created>
  <dcterms:modified xsi:type="dcterms:W3CDTF">2024-10-12T12:27:09Z</dcterms:modified>
</cp:coreProperties>
</file>