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92" r:id="rId2"/>
  </p:sldMasterIdLst>
  <p:notesMasterIdLst>
    <p:notesMasterId r:id="rId55"/>
  </p:notesMasterIdLst>
  <p:sldIdLst>
    <p:sldId id="256" r:id="rId3"/>
    <p:sldId id="258" r:id="rId4"/>
    <p:sldId id="259" r:id="rId5"/>
    <p:sldId id="262" r:id="rId6"/>
    <p:sldId id="350" r:id="rId7"/>
    <p:sldId id="351" r:id="rId8"/>
    <p:sldId id="409" r:id="rId9"/>
    <p:sldId id="383" r:id="rId10"/>
    <p:sldId id="384" r:id="rId11"/>
    <p:sldId id="263" r:id="rId12"/>
    <p:sldId id="385" r:id="rId13"/>
    <p:sldId id="410" r:id="rId14"/>
    <p:sldId id="267" r:id="rId15"/>
    <p:sldId id="390" r:id="rId16"/>
    <p:sldId id="411" r:id="rId17"/>
    <p:sldId id="391" r:id="rId18"/>
    <p:sldId id="412" r:id="rId19"/>
    <p:sldId id="413" r:id="rId20"/>
    <p:sldId id="414" r:id="rId21"/>
    <p:sldId id="415" r:id="rId22"/>
    <p:sldId id="416" r:id="rId23"/>
    <p:sldId id="392" r:id="rId24"/>
    <p:sldId id="417" r:id="rId25"/>
    <p:sldId id="418" r:id="rId26"/>
    <p:sldId id="419" r:id="rId27"/>
    <p:sldId id="420" r:id="rId28"/>
    <p:sldId id="396" r:id="rId29"/>
    <p:sldId id="397" r:id="rId30"/>
    <p:sldId id="398" r:id="rId31"/>
    <p:sldId id="399" r:id="rId32"/>
    <p:sldId id="400" r:id="rId33"/>
    <p:sldId id="401" r:id="rId34"/>
    <p:sldId id="404" r:id="rId35"/>
    <p:sldId id="429" r:id="rId36"/>
    <p:sldId id="421" r:id="rId37"/>
    <p:sldId id="422" r:id="rId38"/>
    <p:sldId id="395" r:id="rId39"/>
    <p:sldId id="423" r:id="rId40"/>
    <p:sldId id="424" r:id="rId41"/>
    <p:sldId id="425" r:id="rId42"/>
    <p:sldId id="363" r:id="rId43"/>
    <p:sldId id="426" r:id="rId44"/>
    <p:sldId id="427" r:id="rId45"/>
    <p:sldId id="428" r:id="rId46"/>
    <p:sldId id="330" r:id="rId47"/>
    <p:sldId id="376" r:id="rId48"/>
    <p:sldId id="378" r:id="rId49"/>
    <p:sldId id="380" r:id="rId50"/>
    <p:sldId id="381" r:id="rId51"/>
    <p:sldId id="382" r:id="rId52"/>
    <p:sldId id="372" r:id="rId53"/>
    <p:sldId id="349" r:id="rId54"/>
  </p:sldIdLst>
  <p:sldSz cx="9144000" cy="5143500" type="screen16x9"/>
  <p:notesSz cx="6858000" cy="9144000"/>
  <p:embeddedFontLst>
    <p:embeddedFont>
      <p:font typeface="Bellota Text" panose="020B0604020202020204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mbria Math" panose="02040503050406030204" pitchFamily="18" charset="0"/>
      <p:regular r:id="rId64"/>
    </p:embeddedFont>
    <p:embeddedFont>
      <p:font typeface="DM Sans" panose="020B0604020202020204" charset="0"/>
      <p:regular r:id="rId65"/>
      <p:bold r:id="rId66"/>
      <p:italic r:id="rId67"/>
      <p:boldItalic r:id="rId68"/>
    </p:embeddedFont>
    <p:embeddedFont>
      <p:font typeface="Maven Pro ExtraBold" panose="020B0604020202020204" charset="0"/>
      <p:bold r:id="rId69"/>
    </p:embeddedFont>
    <p:embeddedFont>
      <p:font typeface="Maven Pro SemiBold" panose="020B0604020202020204" charset="0"/>
      <p:regular r:id="rId70"/>
      <p:bold r:id="rId71"/>
    </p:embeddedFont>
    <p:embeddedFont>
      <p:font typeface="Montserrat" panose="020B0604020202020204" charset="0"/>
      <p:regular r:id="rId72"/>
      <p:bold r:id="rId73"/>
      <p:italic r:id="rId74"/>
      <p:boldItalic r:id="rId75"/>
    </p:embeddedFont>
    <p:embeddedFont>
      <p:font typeface="UVN Bach Tuyet Nang" panose="02090907080705020403" pitchFamily="18" charset="0"/>
      <p:regular r:id="rId76"/>
      <p: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01AF"/>
    <a:srgbClr val="0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1014DA-D8E1-4862-B8B8-64587071ED91}">
  <a:tblStyle styleId="{141014DA-D8E1-4862-B8B8-64587071ED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3883" autoAdjust="0"/>
  </p:normalViewPr>
  <p:slideViewPr>
    <p:cSldViewPr snapToGrid="0">
      <p:cViewPr varScale="1">
        <p:scale>
          <a:sx n="100" d="100"/>
          <a:sy n="100" d="100"/>
        </p:scale>
        <p:origin x="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7.fntdata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7" Type="http://schemas.openxmlformats.org/officeDocument/2006/relationships/slide" Target="slides/slide5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23T09:13:07.5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4-09-12T01:40:46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10762 9289 0</inkml:trace>
  <inkml:trace contextRef="#ctx0" brushRef="#br0" timeOffset="539.94">10762 9289 0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9912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20c6853061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20c6853061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823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895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533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391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199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897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94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646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228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03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896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445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932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866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2779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313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897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2162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20d190e1d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20d190e1d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38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9855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0726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528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0637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9659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5757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6351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6773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7323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0523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6787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trực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8916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Tích</a:t>
            </a:r>
            <a:r>
              <a:rPr lang="en-US" baseline="0"/>
              <a:t> trực tiếp vào ô đáp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3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929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Tích</a:t>
            </a:r>
            <a:r>
              <a:rPr lang="en-US" baseline="0"/>
              <a:t> trực tiếp vào ô đáp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432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Tích</a:t>
            </a:r>
            <a:r>
              <a:rPr lang="en-US" baseline="0"/>
              <a:t> trực tiếp vào ô đáp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203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20d190e1d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20d190e1d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6387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924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16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84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332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566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52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550593" y="412645"/>
            <a:ext cx="8043879" cy="4318941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977225" y="1668000"/>
            <a:ext cx="51906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1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2393213" y="34119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6301825" y="43924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71175" y="21582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2131600" y="9282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8209150" y="2026199"/>
            <a:ext cx="261627" cy="30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1159;p28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1160" name="Google Shape;1160;p2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1" name="Google Shape;1161;p2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62" name="Google Shape;1162;p2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29"/>
          <p:cNvGrpSpPr/>
          <p:nvPr/>
        </p:nvGrpSpPr>
        <p:grpSpPr>
          <a:xfrm>
            <a:off x="156375" y="126593"/>
            <a:ext cx="8887995" cy="4890320"/>
            <a:chOff x="372900" y="317225"/>
            <a:chExt cx="8399164" cy="4509701"/>
          </a:xfrm>
        </p:grpSpPr>
        <p:sp>
          <p:nvSpPr>
            <p:cNvPr id="1196" name="Google Shape;1196;p2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2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98" name="Google Shape;1198;p2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7" name="Google Shape;1207;p2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2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2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2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2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2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2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2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2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2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2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2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2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230" name="Google Shape;1230;p2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1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8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subTitle" idx="1"/>
          </p:nvPr>
        </p:nvSpPr>
        <p:spPr>
          <a:xfrm>
            <a:off x="4923075" y="2931557"/>
            <a:ext cx="26400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 txBox="1">
            <a:spLocks noGrp="1"/>
          </p:cNvSpPr>
          <p:nvPr>
            <p:ph type="subTitle" idx="2"/>
          </p:nvPr>
        </p:nvSpPr>
        <p:spPr>
          <a:xfrm>
            <a:off x="1580900" y="2931557"/>
            <a:ext cx="26400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"/>
          <p:cNvSpPr txBox="1">
            <a:spLocks noGrp="1"/>
          </p:cNvSpPr>
          <p:nvPr>
            <p:ph type="subTitle" idx="3"/>
          </p:nvPr>
        </p:nvSpPr>
        <p:spPr>
          <a:xfrm>
            <a:off x="1580911" y="2448856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18"/>
          <p:cNvSpPr txBox="1">
            <a:spLocks noGrp="1"/>
          </p:cNvSpPr>
          <p:nvPr>
            <p:ph type="subTitle" idx="4"/>
          </p:nvPr>
        </p:nvSpPr>
        <p:spPr>
          <a:xfrm>
            <a:off x="4923089" y="2448856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1" name="Google Shape;751;p18"/>
          <p:cNvGrpSpPr/>
          <p:nvPr/>
        </p:nvGrpSpPr>
        <p:grpSpPr>
          <a:xfrm>
            <a:off x="156927" y="431950"/>
            <a:ext cx="8849744" cy="4554535"/>
            <a:chOff x="156927" y="431950"/>
            <a:chExt cx="8849744" cy="4554535"/>
          </a:xfrm>
        </p:grpSpPr>
        <p:sp>
          <p:nvSpPr>
            <p:cNvPr id="752" name="Google Shape;752;p18"/>
            <p:cNvSpPr/>
            <p:nvPr/>
          </p:nvSpPr>
          <p:spPr>
            <a:xfrm>
              <a:off x="8557800" y="431950"/>
              <a:ext cx="215100" cy="2151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375348" y="4076225"/>
              <a:ext cx="246300" cy="2463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18"/>
            <p:cNvGrpSpPr/>
            <p:nvPr/>
          </p:nvGrpSpPr>
          <p:grpSpPr>
            <a:xfrm>
              <a:off x="8430780" y="1282748"/>
              <a:ext cx="512999" cy="464993"/>
              <a:chOff x="5752459" y="1744741"/>
              <a:chExt cx="577117" cy="523110"/>
            </a:xfrm>
          </p:grpSpPr>
          <p:sp>
            <p:nvSpPr>
              <p:cNvPr id="755" name="Google Shape;755;p1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57" name="Google Shape;757;p1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758" name="Google Shape;758;p1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1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1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1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2" name="Google Shape;762;p18"/>
            <p:cNvGrpSpPr/>
            <p:nvPr/>
          </p:nvGrpSpPr>
          <p:grpSpPr>
            <a:xfrm>
              <a:off x="224851" y="4076228"/>
              <a:ext cx="784356" cy="596793"/>
              <a:chOff x="3321334" y="1134860"/>
              <a:chExt cx="739958" cy="563012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8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5" name="Google Shape;765;p18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766" name="Google Shape;766;p18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18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18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18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18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18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18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18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18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18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18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18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18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18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18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18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18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18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18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18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18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18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18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18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18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18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18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18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18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18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18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18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18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18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18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18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18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18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18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18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18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18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18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18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18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18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18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18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18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18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18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18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18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18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18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18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18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18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18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18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18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18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18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18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18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18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18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18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18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18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18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8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8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8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18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18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18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18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18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8" name="Google Shape;848;p18"/>
            <p:cNvGrpSpPr/>
            <p:nvPr/>
          </p:nvGrpSpPr>
          <p:grpSpPr>
            <a:xfrm>
              <a:off x="8474570" y="752575"/>
              <a:ext cx="214990" cy="192204"/>
              <a:chOff x="4426251" y="1823065"/>
              <a:chExt cx="279935" cy="250232"/>
            </a:xfrm>
          </p:grpSpPr>
          <p:sp>
            <p:nvSpPr>
              <p:cNvPr id="849" name="Google Shape;849;p18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8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1" name="Google Shape;851;p18"/>
            <p:cNvGrpSpPr/>
            <p:nvPr/>
          </p:nvGrpSpPr>
          <p:grpSpPr>
            <a:xfrm>
              <a:off x="156927" y="4437168"/>
              <a:ext cx="920132" cy="549318"/>
              <a:chOff x="222867" y="4344895"/>
              <a:chExt cx="868049" cy="518224"/>
            </a:xfrm>
          </p:grpSpPr>
          <p:grpSp>
            <p:nvGrpSpPr>
              <p:cNvPr id="852" name="Google Shape;852;p18"/>
              <p:cNvGrpSpPr/>
              <p:nvPr/>
            </p:nvGrpSpPr>
            <p:grpSpPr>
              <a:xfrm>
                <a:off x="222867" y="4344895"/>
                <a:ext cx="868049" cy="518224"/>
                <a:chOff x="5661367" y="324345"/>
                <a:chExt cx="868049" cy="518224"/>
              </a:xfrm>
            </p:grpSpPr>
            <p:sp>
              <p:nvSpPr>
                <p:cNvPr id="853" name="Google Shape;853;p18"/>
                <p:cNvSpPr/>
                <p:nvPr/>
              </p:nvSpPr>
              <p:spPr>
                <a:xfrm>
                  <a:off x="5661367" y="385444"/>
                  <a:ext cx="81398" cy="43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19506" extrusionOk="0">
                      <a:moveTo>
                        <a:pt x="2274" y="0"/>
                      </a:moveTo>
                      <a:cubicBezTo>
                        <a:pt x="2098" y="0"/>
                        <a:pt x="1896" y="2"/>
                        <a:pt x="1693" y="9"/>
                      </a:cubicBezTo>
                      <a:cubicBezTo>
                        <a:pt x="1210" y="25"/>
                        <a:pt x="725" y="71"/>
                        <a:pt x="596" y="182"/>
                      </a:cubicBezTo>
                      <a:cubicBezTo>
                        <a:pt x="465" y="294"/>
                        <a:pt x="393" y="3964"/>
                        <a:pt x="347" y="7883"/>
                      </a:cubicBezTo>
                      <a:cubicBezTo>
                        <a:pt x="322" y="9939"/>
                        <a:pt x="16" y="16932"/>
                        <a:pt x="0" y="18646"/>
                      </a:cubicBezTo>
                      <a:cubicBezTo>
                        <a:pt x="331" y="18946"/>
                        <a:pt x="1483" y="18682"/>
                        <a:pt x="1883" y="18977"/>
                      </a:cubicBezTo>
                      <a:cubicBezTo>
                        <a:pt x="2232" y="19236"/>
                        <a:pt x="2977" y="19234"/>
                        <a:pt x="3374" y="19484"/>
                      </a:cubicBezTo>
                      <a:cubicBezTo>
                        <a:pt x="3397" y="19498"/>
                        <a:pt x="3417" y="19505"/>
                        <a:pt x="3434" y="19505"/>
                      </a:cubicBezTo>
                      <a:cubicBezTo>
                        <a:pt x="3653" y="19505"/>
                        <a:pt x="3407" y="18297"/>
                        <a:pt x="3503" y="16024"/>
                      </a:cubicBezTo>
                      <a:lnTo>
                        <a:pt x="3137" y="7482"/>
                      </a:lnTo>
                      <a:lnTo>
                        <a:pt x="3101" y="6611"/>
                      </a:lnTo>
                      <a:lnTo>
                        <a:pt x="2817" y="7"/>
                      </a:lnTo>
                      <a:cubicBezTo>
                        <a:pt x="2817" y="7"/>
                        <a:pt x="2587" y="0"/>
                        <a:pt x="2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18"/>
                <p:cNvSpPr/>
                <p:nvPr/>
              </p:nvSpPr>
              <p:spPr>
                <a:xfrm>
                  <a:off x="5682179" y="332879"/>
                  <a:ext cx="61745" cy="48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1682" extrusionOk="0">
                      <a:moveTo>
                        <a:pt x="2770" y="0"/>
                      </a:moveTo>
                      <a:cubicBezTo>
                        <a:pt x="2770" y="0"/>
                        <a:pt x="1587" y="1470"/>
                        <a:pt x="769" y="1876"/>
                      </a:cubicBezTo>
                      <a:lnTo>
                        <a:pt x="759" y="2372"/>
                      </a:lnTo>
                      <a:lnTo>
                        <a:pt x="599" y="9965"/>
                      </a:lnTo>
                      <a:lnTo>
                        <a:pt x="0" y="21146"/>
                      </a:lnTo>
                      <a:cubicBezTo>
                        <a:pt x="351" y="21403"/>
                        <a:pt x="609" y="21431"/>
                        <a:pt x="1007" y="21681"/>
                      </a:cubicBezTo>
                      <a:lnTo>
                        <a:pt x="2108" y="9846"/>
                      </a:lnTo>
                      <a:lnTo>
                        <a:pt x="2167" y="8975"/>
                      </a:lnTo>
                      <a:lnTo>
                        <a:pt x="27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18"/>
                <p:cNvSpPr/>
                <p:nvPr/>
              </p:nvSpPr>
              <p:spPr>
                <a:xfrm>
                  <a:off x="6465532" y="389789"/>
                  <a:ext cx="63884" cy="423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19016" extrusionOk="0">
                      <a:moveTo>
                        <a:pt x="1" y="0"/>
                      </a:moveTo>
                      <a:lnTo>
                        <a:pt x="866" y="8954"/>
                      </a:lnTo>
                      <a:lnTo>
                        <a:pt x="1183" y="19015"/>
                      </a:lnTo>
                      <a:cubicBezTo>
                        <a:pt x="1389" y="18907"/>
                        <a:pt x="1587" y="18797"/>
                        <a:pt x="1774" y="18686"/>
                      </a:cubicBezTo>
                      <a:cubicBezTo>
                        <a:pt x="2173" y="18456"/>
                        <a:pt x="2530" y="18219"/>
                        <a:pt x="2846" y="17978"/>
                      </a:cubicBezTo>
                      <a:cubicBezTo>
                        <a:pt x="2845" y="17976"/>
                        <a:pt x="2846" y="17976"/>
                        <a:pt x="2846" y="17976"/>
                      </a:cubicBezTo>
                      <a:cubicBezTo>
                        <a:pt x="2725" y="16814"/>
                        <a:pt x="2867" y="11653"/>
                        <a:pt x="2637" y="9476"/>
                      </a:cubicBezTo>
                      <a:cubicBezTo>
                        <a:pt x="2189" y="5211"/>
                        <a:pt x="1667" y="361"/>
                        <a:pt x="1599" y="262"/>
                      </a:cubicBezTo>
                      <a:cubicBezTo>
                        <a:pt x="1530" y="158"/>
                        <a:pt x="998" y="87"/>
                        <a:pt x="566" y="46"/>
                      </a:cubicBezTo>
                      <a:cubicBezTo>
                        <a:pt x="257" y="15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18"/>
                <p:cNvSpPr/>
                <p:nvPr/>
              </p:nvSpPr>
              <p:spPr>
                <a:xfrm>
                  <a:off x="6446191" y="334439"/>
                  <a:ext cx="58893" cy="48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1908" extrusionOk="0">
                      <a:moveTo>
                        <a:pt x="1" y="1"/>
                      </a:moveTo>
                      <a:lnTo>
                        <a:pt x="948" y="11312"/>
                      </a:lnTo>
                      <a:lnTo>
                        <a:pt x="1220" y="21907"/>
                      </a:lnTo>
                      <a:cubicBezTo>
                        <a:pt x="1512" y="21773"/>
                        <a:pt x="1789" y="21637"/>
                        <a:pt x="2051" y="21499"/>
                      </a:cubicBezTo>
                      <a:cubicBezTo>
                        <a:pt x="2257" y="21391"/>
                        <a:pt x="2455" y="21281"/>
                        <a:pt x="2642" y="21170"/>
                      </a:cubicBezTo>
                      <a:lnTo>
                        <a:pt x="2343" y="11572"/>
                      </a:lnTo>
                      <a:lnTo>
                        <a:pt x="1434" y="2530"/>
                      </a:lnTo>
                      <a:lnTo>
                        <a:pt x="1373" y="1928"/>
                      </a:lnTo>
                      <a:cubicBezTo>
                        <a:pt x="1029" y="16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18"/>
                <p:cNvSpPr/>
                <p:nvPr/>
              </p:nvSpPr>
              <p:spPr>
                <a:xfrm>
                  <a:off x="5696886" y="324345"/>
                  <a:ext cx="776501" cy="51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8" h="23257" extrusionOk="0">
                      <a:moveTo>
                        <a:pt x="26955" y="0"/>
                      </a:moveTo>
                      <a:cubicBezTo>
                        <a:pt x="23575" y="0"/>
                        <a:pt x="19814" y="411"/>
                        <a:pt x="18019" y="2017"/>
                      </a:cubicBezTo>
                      <a:cubicBezTo>
                        <a:pt x="16666" y="497"/>
                        <a:pt x="11955" y="156"/>
                        <a:pt x="8008" y="156"/>
                      </a:cubicBezTo>
                      <a:cubicBezTo>
                        <a:pt x="4808" y="156"/>
                        <a:pt x="2110" y="380"/>
                        <a:pt x="2110" y="380"/>
                      </a:cubicBezTo>
                      <a:cubicBezTo>
                        <a:pt x="2110" y="380"/>
                        <a:pt x="0" y="21872"/>
                        <a:pt x="347" y="22063"/>
                      </a:cubicBezTo>
                      <a:cubicBezTo>
                        <a:pt x="1972" y="22972"/>
                        <a:pt x="4161" y="23257"/>
                        <a:pt x="6618" y="23257"/>
                      </a:cubicBezTo>
                      <a:cubicBezTo>
                        <a:pt x="10238" y="23257"/>
                        <a:pt x="14438" y="22639"/>
                        <a:pt x="18270" y="22486"/>
                      </a:cubicBezTo>
                      <a:cubicBezTo>
                        <a:pt x="18281" y="22486"/>
                        <a:pt x="18288" y="22485"/>
                        <a:pt x="18298" y="22485"/>
                      </a:cubicBezTo>
                      <a:cubicBezTo>
                        <a:pt x="18351" y="22483"/>
                        <a:pt x="18404" y="22482"/>
                        <a:pt x="18457" y="22478"/>
                      </a:cubicBezTo>
                      <a:cubicBezTo>
                        <a:pt x="19076" y="22451"/>
                        <a:pt x="19681" y="22440"/>
                        <a:pt x="20271" y="22440"/>
                      </a:cubicBezTo>
                      <a:cubicBezTo>
                        <a:pt x="24564" y="22440"/>
                        <a:pt x="28084" y="23047"/>
                        <a:pt x="30918" y="23047"/>
                      </a:cubicBezTo>
                      <a:cubicBezTo>
                        <a:pt x="32415" y="23047"/>
                        <a:pt x="33720" y="22878"/>
                        <a:pt x="34847" y="22360"/>
                      </a:cubicBezTo>
                      <a:lnTo>
                        <a:pt x="34575" y="11762"/>
                      </a:lnTo>
                      <a:lnTo>
                        <a:pt x="33628" y="452"/>
                      </a:lnTo>
                      <a:cubicBezTo>
                        <a:pt x="33628" y="452"/>
                        <a:pt x="30501" y="0"/>
                        <a:pt x="269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18"/>
                <p:cNvSpPr/>
                <p:nvPr/>
              </p:nvSpPr>
              <p:spPr>
                <a:xfrm>
                  <a:off x="6097732" y="383706"/>
                  <a:ext cx="10428" cy="441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19823" extrusionOk="0">
                      <a:moveTo>
                        <a:pt x="83" y="1"/>
                      </a:moveTo>
                      <a:cubicBezTo>
                        <a:pt x="83" y="1"/>
                        <a:pt x="82" y="1"/>
                        <a:pt x="81" y="1"/>
                      </a:cubicBezTo>
                      <a:cubicBezTo>
                        <a:pt x="36" y="2"/>
                        <a:pt x="0" y="39"/>
                        <a:pt x="1" y="82"/>
                      </a:cubicBezTo>
                      <a:lnTo>
                        <a:pt x="180" y="11497"/>
                      </a:lnTo>
                      <a:lnTo>
                        <a:pt x="309" y="19822"/>
                      </a:lnTo>
                      <a:cubicBezTo>
                        <a:pt x="362" y="19821"/>
                        <a:pt x="415" y="19819"/>
                        <a:pt x="468" y="19816"/>
                      </a:cubicBezTo>
                      <a:lnTo>
                        <a:pt x="338" y="11438"/>
                      </a:lnTo>
                      <a:lnTo>
                        <a:pt x="161" y="79"/>
                      </a:lnTo>
                      <a:cubicBezTo>
                        <a:pt x="161" y="36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18"/>
                <p:cNvSpPr/>
                <p:nvPr/>
              </p:nvSpPr>
              <p:spPr>
                <a:xfrm>
                  <a:off x="5800657" y="412139"/>
                  <a:ext cx="87214" cy="9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4123" extrusionOk="0">
                      <a:moveTo>
                        <a:pt x="2313" y="1098"/>
                      </a:moveTo>
                      <a:lnTo>
                        <a:pt x="2615" y="2555"/>
                      </a:lnTo>
                      <a:lnTo>
                        <a:pt x="2615" y="2555"/>
                      </a:lnTo>
                      <a:lnTo>
                        <a:pt x="1656" y="2443"/>
                      </a:lnTo>
                      <a:lnTo>
                        <a:pt x="2313" y="1098"/>
                      </a:lnTo>
                      <a:close/>
                      <a:moveTo>
                        <a:pt x="1903" y="1"/>
                      </a:moveTo>
                      <a:lnTo>
                        <a:pt x="1" y="3664"/>
                      </a:lnTo>
                      <a:lnTo>
                        <a:pt x="993" y="3781"/>
                      </a:lnTo>
                      <a:lnTo>
                        <a:pt x="1313" y="3133"/>
                      </a:lnTo>
                      <a:lnTo>
                        <a:pt x="2765" y="3302"/>
                      </a:lnTo>
                      <a:lnTo>
                        <a:pt x="2911" y="4005"/>
                      </a:lnTo>
                      <a:lnTo>
                        <a:pt x="3913" y="4123"/>
                      </a:lnTo>
                      <a:lnTo>
                        <a:pt x="3000" y="129"/>
                      </a:lnTo>
                      <a:lnTo>
                        <a:pt x="190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18"/>
                <p:cNvSpPr/>
                <p:nvPr/>
              </p:nvSpPr>
              <p:spPr>
                <a:xfrm>
                  <a:off x="5957684" y="528433"/>
                  <a:ext cx="70569" cy="8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897" extrusionOk="0">
                      <a:moveTo>
                        <a:pt x="1052" y="774"/>
                      </a:moveTo>
                      <a:lnTo>
                        <a:pt x="1677" y="787"/>
                      </a:lnTo>
                      <a:cubicBezTo>
                        <a:pt x="1832" y="790"/>
                        <a:pt x="1951" y="828"/>
                        <a:pt x="2033" y="899"/>
                      </a:cubicBezTo>
                      <a:cubicBezTo>
                        <a:pt x="2114" y="970"/>
                        <a:pt x="2153" y="1071"/>
                        <a:pt x="2149" y="1204"/>
                      </a:cubicBezTo>
                      <a:cubicBezTo>
                        <a:pt x="2145" y="1336"/>
                        <a:pt x="2099" y="1434"/>
                        <a:pt x="2014" y="1500"/>
                      </a:cubicBezTo>
                      <a:cubicBezTo>
                        <a:pt x="1934" y="1562"/>
                        <a:pt x="1821" y="1594"/>
                        <a:pt x="1678" y="1594"/>
                      </a:cubicBezTo>
                      <a:cubicBezTo>
                        <a:pt x="1669" y="1594"/>
                        <a:pt x="1660" y="1594"/>
                        <a:pt x="1651" y="1593"/>
                      </a:cubicBezTo>
                      <a:lnTo>
                        <a:pt x="1026" y="1580"/>
                      </a:lnTo>
                      <a:lnTo>
                        <a:pt x="1052" y="774"/>
                      </a:lnTo>
                      <a:close/>
                      <a:moveTo>
                        <a:pt x="1005" y="2266"/>
                      </a:moveTo>
                      <a:lnTo>
                        <a:pt x="1698" y="2282"/>
                      </a:lnTo>
                      <a:cubicBezTo>
                        <a:pt x="1858" y="2286"/>
                        <a:pt x="1982" y="2328"/>
                        <a:pt x="2072" y="2406"/>
                      </a:cubicBezTo>
                      <a:cubicBezTo>
                        <a:pt x="2161" y="2485"/>
                        <a:pt x="2202" y="2593"/>
                        <a:pt x="2199" y="2728"/>
                      </a:cubicBezTo>
                      <a:cubicBezTo>
                        <a:pt x="2193" y="2863"/>
                        <a:pt x="2146" y="2965"/>
                        <a:pt x="2057" y="3035"/>
                      </a:cubicBezTo>
                      <a:cubicBezTo>
                        <a:pt x="1970" y="3101"/>
                        <a:pt x="1853" y="3134"/>
                        <a:pt x="1703" y="3134"/>
                      </a:cubicBezTo>
                      <a:cubicBezTo>
                        <a:pt x="1696" y="3134"/>
                        <a:pt x="1689" y="3134"/>
                        <a:pt x="1682" y="3134"/>
                      </a:cubicBezTo>
                      <a:lnTo>
                        <a:pt x="978" y="3118"/>
                      </a:lnTo>
                      <a:lnTo>
                        <a:pt x="1005" y="2266"/>
                      </a:lnTo>
                      <a:close/>
                      <a:moveTo>
                        <a:pt x="122" y="0"/>
                      </a:moveTo>
                      <a:lnTo>
                        <a:pt x="0" y="3855"/>
                      </a:lnTo>
                      <a:lnTo>
                        <a:pt x="1826" y="3895"/>
                      </a:lnTo>
                      <a:cubicBezTo>
                        <a:pt x="1846" y="3896"/>
                        <a:pt x="1866" y="3896"/>
                        <a:pt x="1886" y="3896"/>
                      </a:cubicBezTo>
                      <a:cubicBezTo>
                        <a:pt x="2268" y="3896"/>
                        <a:pt x="2569" y="3808"/>
                        <a:pt x="2792" y="3634"/>
                      </a:cubicBezTo>
                      <a:cubicBezTo>
                        <a:pt x="3027" y="3451"/>
                        <a:pt x="3149" y="3198"/>
                        <a:pt x="3160" y="2876"/>
                      </a:cubicBezTo>
                      <a:cubicBezTo>
                        <a:pt x="3166" y="2654"/>
                        <a:pt x="3103" y="2453"/>
                        <a:pt x="2971" y="2276"/>
                      </a:cubicBezTo>
                      <a:cubicBezTo>
                        <a:pt x="2839" y="2098"/>
                        <a:pt x="2660" y="1983"/>
                        <a:pt x="2436" y="1930"/>
                      </a:cubicBezTo>
                      <a:cubicBezTo>
                        <a:pt x="2639" y="1876"/>
                        <a:pt x="2803" y="1775"/>
                        <a:pt x="2928" y="1628"/>
                      </a:cubicBezTo>
                      <a:cubicBezTo>
                        <a:pt x="3054" y="1480"/>
                        <a:pt x="3120" y="1293"/>
                        <a:pt x="3128" y="1066"/>
                      </a:cubicBezTo>
                      <a:cubicBezTo>
                        <a:pt x="3136" y="758"/>
                        <a:pt x="3032" y="513"/>
                        <a:pt x="2813" y="328"/>
                      </a:cubicBezTo>
                      <a:cubicBezTo>
                        <a:pt x="2594" y="144"/>
                        <a:pt x="2284" y="48"/>
                        <a:pt x="1886" y="39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18"/>
                <p:cNvSpPr/>
                <p:nvPr/>
              </p:nvSpPr>
              <p:spPr>
                <a:xfrm>
                  <a:off x="5841835" y="618790"/>
                  <a:ext cx="87593" cy="8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" h="3935" extrusionOk="0">
                      <a:moveTo>
                        <a:pt x="1982" y="0"/>
                      </a:moveTo>
                      <a:cubicBezTo>
                        <a:pt x="1711" y="0"/>
                        <a:pt x="1456" y="49"/>
                        <a:pt x="1216" y="148"/>
                      </a:cubicBezTo>
                      <a:cubicBezTo>
                        <a:pt x="897" y="278"/>
                        <a:pt x="636" y="481"/>
                        <a:pt x="432" y="759"/>
                      </a:cubicBezTo>
                      <a:cubicBezTo>
                        <a:pt x="228" y="1035"/>
                        <a:pt x="101" y="1362"/>
                        <a:pt x="49" y="1740"/>
                      </a:cubicBezTo>
                      <a:cubicBezTo>
                        <a:pt x="0" y="2119"/>
                        <a:pt x="41" y="2465"/>
                        <a:pt x="169" y="2778"/>
                      </a:cubicBezTo>
                      <a:cubicBezTo>
                        <a:pt x="297" y="3094"/>
                        <a:pt x="498" y="3349"/>
                        <a:pt x="774" y="3550"/>
                      </a:cubicBezTo>
                      <a:cubicBezTo>
                        <a:pt x="1051" y="3750"/>
                        <a:pt x="1378" y="3872"/>
                        <a:pt x="1755" y="3917"/>
                      </a:cubicBezTo>
                      <a:cubicBezTo>
                        <a:pt x="1852" y="3928"/>
                        <a:pt x="1948" y="3934"/>
                        <a:pt x="2041" y="3934"/>
                      </a:cubicBezTo>
                      <a:cubicBezTo>
                        <a:pt x="2388" y="3934"/>
                        <a:pt x="2703" y="3856"/>
                        <a:pt x="2986" y="3698"/>
                      </a:cubicBezTo>
                      <a:cubicBezTo>
                        <a:pt x="3347" y="3498"/>
                        <a:pt x="3608" y="3197"/>
                        <a:pt x="3773" y="2796"/>
                      </a:cubicBezTo>
                      <a:lnTo>
                        <a:pt x="2732" y="2674"/>
                      </a:lnTo>
                      <a:cubicBezTo>
                        <a:pt x="2633" y="2825"/>
                        <a:pt x="2508" y="2935"/>
                        <a:pt x="2355" y="3001"/>
                      </a:cubicBezTo>
                      <a:cubicBezTo>
                        <a:pt x="2240" y="3053"/>
                        <a:pt x="2116" y="3078"/>
                        <a:pt x="1983" y="3078"/>
                      </a:cubicBezTo>
                      <a:cubicBezTo>
                        <a:pt x="1941" y="3078"/>
                        <a:pt x="1898" y="3076"/>
                        <a:pt x="1854" y="3070"/>
                      </a:cubicBezTo>
                      <a:cubicBezTo>
                        <a:pt x="1563" y="3036"/>
                        <a:pt x="1339" y="2909"/>
                        <a:pt x="1184" y="2688"/>
                      </a:cubicBezTo>
                      <a:cubicBezTo>
                        <a:pt x="1030" y="2467"/>
                        <a:pt x="973" y="2189"/>
                        <a:pt x="1016" y="1854"/>
                      </a:cubicBezTo>
                      <a:cubicBezTo>
                        <a:pt x="1061" y="1520"/>
                        <a:pt x="1184" y="1264"/>
                        <a:pt x="1390" y="1084"/>
                      </a:cubicBezTo>
                      <a:cubicBezTo>
                        <a:pt x="1565" y="934"/>
                        <a:pt x="1768" y="858"/>
                        <a:pt x="2002" y="858"/>
                      </a:cubicBezTo>
                      <a:cubicBezTo>
                        <a:pt x="2046" y="858"/>
                        <a:pt x="2092" y="861"/>
                        <a:pt x="2138" y="867"/>
                      </a:cubicBezTo>
                      <a:cubicBezTo>
                        <a:pt x="2319" y="887"/>
                        <a:pt x="2476" y="949"/>
                        <a:pt x="2607" y="1048"/>
                      </a:cubicBezTo>
                      <a:cubicBezTo>
                        <a:pt x="2739" y="1151"/>
                        <a:pt x="2833" y="1284"/>
                        <a:pt x="2890" y="1453"/>
                      </a:cubicBezTo>
                      <a:lnTo>
                        <a:pt x="3931" y="1574"/>
                      </a:lnTo>
                      <a:cubicBezTo>
                        <a:pt x="3874" y="1147"/>
                        <a:pt x="3696" y="794"/>
                        <a:pt x="3399" y="516"/>
                      </a:cubicBezTo>
                      <a:cubicBezTo>
                        <a:pt x="3101" y="237"/>
                        <a:pt x="2722" y="70"/>
                        <a:pt x="2260" y="17"/>
                      </a:cubicBezTo>
                      <a:cubicBezTo>
                        <a:pt x="2165" y="6"/>
                        <a:pt x="2073" y="0"/>
                        <a:pt x="1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2" name="Google Shape;862;p18"/>
              <p:cNvSpPr/>
              <p:nvPr/>
            </p:nvSpPr>
            <p:spPr>
              <a:xfrm>
                <a:off x="713225" y="4431200"/>
                <a:ext cx="172800" cy="172800"/>
              </a:xfrm>
              <a:prstGeom prst="mathMultiply">
                <a:avLst>
                  <a:gd name="adj1" fmla="val 2352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>
                <a:off x="797900" y="4604000"/>
                <a:ext cx="172800" cy="172800"/>
              </a:xfrm>
              <a:prstGeom prst="mathDivide">
                <a:avLst>
                  <a:gd name="adj1" fmla="val 23520"/>
                  <a:gd name="adj2" fmla="val 5880"/>
                  <a:gd name="adj3" fmla="val 1176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4" name="Google Shape;864;p18"/>
            <p:cNvGrpSpPr/>
            <p:nvPr/>
          </p:nvGrpSpPr>
          <p:grpSpPr>
            <a:xfrm>
              <a:off x="8557801" y="752569"/>
              <a:ext cx="448870" cy="719266"/>
              <a:chOff x="5029670" y="1742067"/>
              <a:chExt cx="554708" cy="888861"/>
            </a:xfrm>
          </p:grpSpPr>
          <p:sp>
            <p:nvSpPr>
              <p:cNvPr id="865" name="Google Shape;865;p18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8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8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8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8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8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8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520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851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10/4/2024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53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7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234" name="Google Shape;234;p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235;p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36" name="Google Shape;236;p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8" name="Google Shape;268;p7"/>
          <p:cNvSpPr txBox="1">
            <a:spLocks noGrp="1"/>
          </p:cNvSpPr>
          <p:nvPr>
            <p:ph type="title"/>
          </p:nvPr>
        </p:nvSpPr>
        <p:spPr>
          <a:xfrm>
            <a:off x="715100" y="791250"/>
            <a:ext cx="3775500" cy="12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body" idx="1"/>
          </p:nvPr>
        </p:nvSpPr>
        <p:spPr>
          <a:xfrm>
            <a:off x="715100" y="2002350"/>
            <a:ext cx="34902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0" name="Google Shape;270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9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321" name="Google Shape;321;p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23" name="Google Shape;323;p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5" name="Google Shape;355;p9"/>
          <p:cNvSpPr txBox="1">
            <a:spLocks noGrp="1"/>
          </p:cNvSpPr>
          <p:nvPr>
            <p:ph type="title"/>
          </p:nvPr>
        </p:nvSpPr>
        <p:spPr>
          <a:xfrm>
            <a:off x="2241450" y="1710425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9"/>
          <p:cNvSpPr txBox="1">
            <a:spLocks noGrp="1"/>
          </p:cNvSpPr>
          <p:nvPr>
            <p:ph type="subTitle" idx="1"/>
          </p:nvPr>
        </p:nvSpPr>
        <p:spPr>
          <a:xfrm>
            <a:off x="2241450" y="2666260"/>
            <a:ext cx="4661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44800" y="42111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921150" y="37227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337200" y="42982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84825" y="8726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537825" y="10123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069025" y="14976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13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418" name="Google Shape;418;p13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13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20" name="Google Shape;420;p13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3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3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3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3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13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13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13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13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13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13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2" name="Google Shape;452;p13"/>
          <p:cNvSpPr txBox="1">
            <a:spLocks noGrp="1"/>
          </p:cNvSpPr>
          <p:nvPr>
            <p:ph type="title"/>
          </p:nvPr>
        </p:nvSpPr>
        <p:spPr>
          <a:xfrm>
            <a:off x="1694125" y="1470350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" hasCustomPrompt="1"/>
          </p:nvPr>
        </p:nvSpPr>
        <p:spPr>
          <a:xfrm>
            <a:off x="740218" y="1423250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1"/>
          </p:nvPr>
        </p:nvSpPr>
        <p:spPr>
          <a:xfrm>
            <a:off x="169412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3"/>
          </p:nvPr>
        </p:nvSpPr>
        <p:spPr>
          <a:xfrm>
            <a:off x="5735775" y="1470350"/>
            <a:ext cx="2458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4" hasCustomPrompt="1"/>
          </p:nvPr>
        </p:nvSpPr>
        <p:spPr>
          <a:xfrm>
            <a:off x="4775783" y="1423250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5"/>
          </p:nvPr>
        </p:nvSpPr>
        <p:spPr>
          <a:xfrm>
            <a:off x="573577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6"/>
          </p:nvPr>
        </p:nvSpPr>
        <p:spPr>
          <a:xfrm>
            <a:off x="1689300" y="3015075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7" hasCustomPrompt="1"/>
          </p:nvPr>
        </p:nvSpPr>
        <p:spPr>
          <a:xfrm>
            <a:off x="734025" y="2968025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8"/>
          </p:nvPr>
        </p:nvSpPr>
        <p:spPr>
          <a:xfrm>
            <a:off x="168930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9"/>
          </p:nvPr>
        </p:nvSpPr>
        <p:spPr>
          <a:xfrm>
            <a:off x="5730950" y="3015075"/>
            <a:ext cx="2463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3" hasCustomPrompt="1"/>
          </p:nvPr>
        </p:nvSpPr>
        <p:spPr>
          <a:xfrm>
            <a:off x="4769550" y="2968025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4"/>
          </p:nvPr>
        </p:nvSpPr>
        <p:spPr>
          <a:xfrm>
            <a:off x="573095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65" name="Google Shape;465;p13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3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4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473" name="Google Shape;473;p1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4" name="Google Shape;474;p1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75" name="Google Shape;475;p1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>
            <a:off x="2290075" y="31759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1458150" y="143565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509" name="Google Shape;509;p14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8039463" y="23881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4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2900" y="20354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351650" y="22839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800300" y="2895775"/>
            <a:ext cx="261627" cy="33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15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515" name="Google Shape;515;p1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1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517" name="Google Shape;517;p1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1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1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1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1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1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1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49" name="Google Shape;549;p15"/>
          <p:cNvSpPr txBox="1">
            <a:spLocks noGrp="1"/>
          </p:cNvSpPr>
          <p:nvPr>
            <p:ph type="title"/>
          </p:nvPr>
        </p:nvSpPr>
        <p:spPr>
          <a:xfrm>
            <a:off x="715100" y="2359350"/>
            <a:ext cx="544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title" idx="2" hasCustomPrompt="1"/>
          </p:nvPr>
        </p:nvSpPr>
        <p:spPr>
          <a:xfrm>
            <a:off x="715088" y="1517550"/>
            <a:ext cx="165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1" name="Google Shape;551;p15"/>
          <p:cNvSpPr txBox="1">
            <a:spLocks noGrp="1"/>
          </p:cNvSpPr>
          <p:nvPr>
            <p:ph type="subTitle" idx="1"/>
          </p:nvPr>
        </p:nvSpPr>
        <p:spPr>
          <a:xfrm>
            <a:off x="715088" y="3201150"/>
            <a:ext cx="4360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2" name="Google Shape;552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401500" y="11215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98875" y="13836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927550" y="168730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7994300" y="1096263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981575" y="10445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2461075" y="93570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860;p22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861" name="Google Shape;861;p2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2" name="Google Shape;862;p2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863" name="Google Shape;863;p2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2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5" name="Google Shape;865;p2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6" name="Google Shape;866;p2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2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2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2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2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2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2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2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2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2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2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2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2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2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2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2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2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2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2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2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6" name="Google Shape;886;p2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7" name="Google Shape;887;p2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8" name="Google Shape;888;p2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9" name="Google Shape;889;p2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0" name="Google Shape;890;p2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1" name="Google Shape;891;p2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2" name="Google Shape;892;p2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3" name="Google Shape;893;p2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4" name="Google Shape;894;p2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95" name="Google Shape;895;p22"/>
          <p:cNvSpPr txBox="1">
            <a:spLocks noGrp="1"/>
          </p:cNvSpPr>
          <p:nvPr>
            <p:ph type="title"/>
          </p:nvPr>
        </p:nvSpPr>
        <p:spPr>
          <a:xfrm>
            <a:off x="720000" y="25757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22"/>
          <p:cNvSpPr txBox="1">
            <a:spLocks noGrp="1"/>
          </p:cNvSpPr>
          <p:nvPr>
            <p:ph type="subTitle" idx="1"/>
          </p:nvPr>
        </p:nvSpPr>
        <p:spPr>
          <a:xfrm>
            <a:off x="720000" y="3027225"/>
            <a:ext cx="23364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2"/>
          <p:cNvSpPr txBox="1">
            <a:spLocks noGrp="1"/>
          </p:cNvSpPr>
          <p:nvPr>
            <p:ph type="title" idx="2"/>
          </p:nvPr>
        </p:nvSpPr>
        <p:spPr>
          <a:xfrm>
            <a:off x="3403800" y="25757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22"/>
          <p:cNvSpPr txBox="1">
            <a:spLocks noGrp="1"/>
          </p:cNvSpPr>
          <p:nvPr>
            <p:ph type="subTitle" idx="3"/>
          </p:nvPr>
        </p:nvSpPr>
        <p:spPr>
          <a:xfrm>
            <a:off x="3403800" y="3027225"/>
            <a:ext cx="23364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 idx="4"/>
          </p:nvPr>
        </p:nvSpPr>
        <p:spPr>
          <a:xfrm>
            <a:off x="6087600" y="25757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22"/>
          <p:cNvSpPr txBox="1">
            <a:spLocks noGrp="1"/>
          </p:cNvSpPr>
          <p:nvPr>
            <p:ph type="subTitle" idx="5"/>
          </p:nvPr>
        </p:nvSpPr>
        <p:spPr>
          <a:xfrm>
            <a:off x="6087600" y="3027225"/>
            <a:ext cx="23364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22"/>
          <p:cNvSpPr txBox="1">
            <a:spLocks noGrp="1"/>
          </p:cNvSpPr>
          <p:nvPr>
            <p:ph type="title" idx="6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902" name="Google Shape;902;p22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22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22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22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22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22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25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010" name="Google Shape;1010;p2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1" name="Google Shape;1011;p2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012" name="Google Shape;1012;p2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2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2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2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2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2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2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2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44" name="Google Shape;1044;p25"/>
          <p:cNvSpPr txBox="1">
            <a:spLocks noGrp="1"/>
          </p:cNvSpPr>
          <p:nvPr>
            <p:ph type="title"/>
          </p:nvPr>
        </p:nvSpPr>
        <p:spPr>
          <a:xfrm>
            <a:off x="720000" y="17798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5" name="Google Shape;1045;p25"/>
          <p:cNvSpPr txBox="1">
            <a:spLocks noGrp="1"/>
          </p:cNvSpPr>
          <p:nvPr>
            <p:ph type="subTitle" idx="1"/>
          </p:nvPr>
        </p:nvSpPr>
        <p:spPr>
          <a:xfrm>
            <a:off x="720000" y="2214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25"/>
          <p:cNvSpPr txBox="1">
            <a:spLocks noGrp="1"/>
          </p:cNvSpPr>
          <p:nvPr>
            <p:ph type="title" idx="2"/>
          </p:nvPr>
        </p:nvSpPr>
        <p:spPr>
          <a:xfrm>
            <a:off x="3419269" y="17798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7" name="Google Shape;1047;p25"/>
          <p:cNvSpPr txBox="1">
            <a:spLocks noGrp="1"/>
          </p:cNvSpPr>
          <p:nvPr>
            <p:ph type="subTitle" idx="3"/>
          </p:nvPr>
        </p:nvSpPr>
        <p:spPr>
          <a:xfrm>
            <a:off x="3419269" y="2214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25"/>
          <p:cNvSpPr txBox="1">
            <a:spLocks noGrp="1"/>
          </p:cNvSpPr>
          <p:nvPr>
            <p:ph type="title" idx="4"/>
          </p:nvPr>
        </p:nvSpPr>
        <p:spPr>
          <a:xfrm>
            <a:off x="720000" y="35371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9" name="Google Shape;1049;p25"/>
          <p:cNvSpPr txBox="1">
            <a:spLocks noGrp="1"/>
          </p:cNvSpPr>
          <p:nvPr>
            <p:ph type="subTitle" idx="5"/>
          </p:nvPr>
        </p:nvSpPr>
        <p:spPr>
          <a:xfrm>
            <a:off x="720000" y="39713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25"/>
          <p:cNvSpPr txBox="1">
            <a:spLocks noGrp="1"/>
          </p:cNvSpPr>
          <p:nvPr>
            <p:ph type="title" idx="6"/>
          </p:nvPr>
        </p:nvSpPr>
        <p:spPr>
          <a:xfrm>
            <a:off x="3419269" y="35371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1" name="Google Shape;1051;p25"/>
          <p:cNvSpPr txBox="1">
            <a:spLocks noGrp="1"/>
          </p:cNvSpPr>
          <p:nvPr>
            <p:ph type="subTitle" idx="7"/>
          </p:nvPr>
        </p:nvSpPr>
        <p:spPr>
          <a:xfrm>
            <a:off x="3419269" y="39713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25"/>
          <p:cNvSpPr txBox="1">
            <a:spLocks noGrp="1"/>
          </p:cNvSpPr>
          <p:nvPr>
            <p:ph type="title" idx="8"/>
          </p:nvPr>
        </p:nvSpPr>
        <p:spPr>
          <a:xfrm>
            <a:off x="6118545" y="17798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3" name="Google Shape;1053;p25"/>
          <p:cNvSpPr txBox="1">
            <a:spLocks noGrp="1"/>
          </p:cNvSpPr>
          <p:nvPr>
            <p:ph type="subTitle" idx="9"/>
          </p:nvPr>
        </p:nvSpPr>
        <p:spPr>
          <a:xfrm>
            <a:off x="6118545" y="2214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25"/>
          <p:cNvSpPr txBox="1">
            <a:spLocks noGrp="1"/>
          </p:cNvSpPr>
          <p:nvPr>
            <p:ph type="title" idx="13"/>
          </p:nvPr>
        </p:nvSpPr>
        <p:spPr>
          <a:xfrm>
            <a:off x="6118545" y="35371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5" name="Google Shape;1055;p25"/>
          <p:cNvSpPr txBox="1">
            <a:spLocks noGrp="1"/>
          </p:cNvSpPr>
          <p:nvPr>
            <p:ph type="subTitle" idx="14"/>
          </p:nvPr>
        </p:nvSpPr>
        <p:spPr>
          <a:xfrm>
            <a:off x="6118545" y="39713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25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057" name="Google Shape;1057;p2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2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2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2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2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2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68" r:id="rId8"/>
    <p:sldLayoutId id="2147483671" r:id="rId9"/>
    <p:sldLayoutId id="2147483674" r:id="rId10"/>
    <p:sldLayoutId id="2147483675" r:id="rId11"/>
    <p:sldLayoutId id="214748369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2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2.pn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75.png"/><Relationship Id="rId12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29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79.emf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microsoft.com/office/2007/relationships/hdphoto" Target="../media/hdphoto3.wdp"/><Relationship Id="rId14" Type="http://schemas.openxmlformats.org/officeDocument/2006/relationships/customXml" Target="../ink/ink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83.png"/><Relationship Id="rId18" Type="http://schemas.microsoft.com/office/2007/relationships/hdphoto" Target="../media/hdphoto9.wdp"/><Relationship Id="rId3" Type="http://schemas.microsoft.com/office/2007/relationships/hdphoto" Target="../media/hdphoto6.wdp"/><Relationship Id="rId7" Type="http://schemas.openxmlformats.org/officeDocument/2006/relationships/image" Target="../media/image81.jpeg"/><Relationship Id="rId12" Type="http://schemas.microsoft.com/office/2007/relationships/hdphoto" Target="../media/hdphoto5.wdp"/><Relationship Id="rId17" Type="http://schemas.openxmlformats.org/officeDocument/2006/relationships/image" Target="../media/image85.png"/><Relationship Id="rId2" Type="http://schemas.openxmlformats.org/officeDocument/2006/relationships/image" Target="../media/image79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4.xml"/><Relationship Id="rId6" Type="http://schemas.openxmlformats.org/officeDocument/2006/relationships/slide" Target="slide31.xml"/><Relationship Id="rId11" Type="http://schemas.openxmlformats.org/officeDocument/2006/relationships/image" Target="../media/image78.png"/><Relationship Id="rId5" Type="http://schemas.openxmlformats.org/officeDocument/2006/relationships/image" Target="../media/image80.jpeg"/><Relationship Id="rId15" Type="http://schemas.openxmlformats.org/officeDocument/2006/relationships/image" Target="../media/image84.png"/><Relationship Id="rId10" Type="http://schemas.openxmlformats.org/officeDocument/2006/relationships/image" Target="../media/image82.jpeg"/><Relationship Id="rId4" Type="http://schemas.openxmlformats.org/officeDocument/2006/relationships/slide" Target="slide30.xml"/><Relationship Id="rId9" Type="http://schemas.openxmlformats.org/officeDocument/2006/relationships/slide" Target="slide32.xml"/><Relationship Id="rId1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2.wdp"/><Relationship Id="rId18" Type="http://schemas.openxmlformats.org/officeDocument/2006/relationships/image" Target="../media/image90.png"/><Relationship Id="rId3" Type="http://schemas.openxmlformats.org/officeDocument/2006/relationships/audio" Target="../media/audio2.wav"/><Relationship Id="rId7" Type="http://schemas.openxmlformats.org/officeDocument/2006/relationships/image" Target="../media/image88.png"/><Relationship Id="rId12" Type="http://schemas.openxmlformats.org/officeDocument/2006/relationships/image" Target="../media/image89.png"/><Relationship Id="rId17" Type="http://schemas.openxmlformats.org/officeDocument/2006/relationships/image" Target="../media/image95.png"/><Relationship Id="rId2" Type="http://schemas.openxmlformats.org/officeDocument/2006/relationships/audio" Target="../media/audio1.wav"/><Relationship Id="rId16" Type="http://schemas.openxmlformats.org/officeDocument/2006/relationships/image" Target="../media/image94.png"/><Relationship Id="rId20" Type="http://schemas.openxmlformats.org/officeDocument/2006/relationships/image" Target="../media/image91.emf"/><Relationship Id="rId1" Type="http://schemas.openxmlformats.org/officeDocument/2006/relationships/slideLayout" Target="../slideLayouts/slideLayout14.xml"/><Relationship Id="rId6" Type="http://schemas.microsoft.com/office/2007/relationships/hdphoto" Target="../media/hdphoto10.wdp"/><Relationship Id="rId11" Type="http://schemas.microsoft.com/office/2007/relationships/hdphoto" Target="../media/hdphoto8.wdp"/><Relationship Id="rId5" Type="http://schemas.openxmlformats.org/officeDocument/2006/relationships/image" Target="../media/image87.png"/><Relationship Id="rId15" Type="http://schemas.openxmlformats.org/officeDocument/2006/relationships/image" Target="../media/image93.png"/><Relationship Id="rId10" Type="http://schemas.openxmlformats.org/officeDocument/2006/relationships/image" Target="../media/image84.png"/><Relationship Id="rId19" Type="http://schemas.openxmlformats.org/officeDocument/2006/relationships/customXml" Target="../ink/ink2.xml"/><Relationship Id="rId4" Type="http://schemas.openxmlformats.org/officeDocument/2006/relationships/image" Target="../media/image86.png"/><Relationship Id="rId9" Type="http://schemas.openxmlformats.org/officeDocument/2006/relationships/slide" Target="slide29.xml"/><Relationship Id="rId1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2.wdp"/><Relationship Id="rId18" Type="http://schemas.openxmlformats.org/officeDocument/2006/relationships/image" Target="../media/image97.png"/><Relationship Id="rId3" Type="http://schemas.openxmlformats.org/officeDocument/2006/relationships/audio" Target="../media/audio2.wav"/><Relationship Id="rId7" Type="http://schemas.openxmlformats.org/officeDocument/2006/relationships/image" Target="../media/image96.png"/><Relationship Id="rId12" Type="http://schemas.openxmlformats.org/officeDocument/2006/relationships/image" Target="../media/image89.png"/><Relationship Id="rId17" Type="http://schemas.openxmlformats.org/officeDocument/2006/relationships/image" Target="../media/image102.png"/><Relationship Id="rId2" Type="http://schemas.openxmlformats.org/officeDocument/2006/relationships/audio" Target="../media/audio1.wav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3.wdp"/><Relationship Id="rId11" Type="http://schemas.microsoft.com/office/2007/relationships/hdphoto" Target="../media/hdphoto8.wdp"/><Relationship Id="rId5" Type="http://schemas.openxmlformats.org/officeDocument/2006/relationships/image" Target="../media/image91.png"/><Relationship Id="rId15" Type="http://schemas.openxmlformats.org/officeDocument/2006/relationships/image" Target="../media/image100.png"/><Relationship Id="rId10" Type="http://schemas.openxmlformats.org/officeDocument/2006/relationships/image" Target="../media/image84.png"/><Relationship Id="rId4" Type="http://schemas.openxmlformats.org/officeDocument/2006/relationships/image" Target="../media/image86.png"/><Relationship Id="rId9" Type="http://schemas.openxmlformats.org/officeDocument/2006/relationships/slide" Target="slide29.xml"/><Relationship Id="rId1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89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11" Type="http://schemas.openxmlformats.org/officeDocument/2006/relationships/image" Target="../media/image84.png"/><Relationship Id="rId5" Type="http://schemas.openxmlformats.org/officeDocument/2006/relationships/image" Target="../media/image104.png"/><Relationship Id="rId15" Type="http://schemas.openxmlformats.org/officeDocument/2006/relationships/image" Target="../media/image107.png"/><Relationship Id="rId10" Type="http://schemas.openxmlformats.org/officeDocument/2006/relationships/slide" Target="slide29.xml"/><Relationship Id="rId4" Type="http://schemas.openxmlformats.org/officeDocument/2006/relationships/image" Target="../media/image86.png"/><Relationship Id="rId9" Type="http://schemas.microsoft.com/office/2007/relationships/hdphoto" Target="../media/hdphoto16.wdp"/><Relationship Id="rId14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13" Type="http://schemas.openxmlformats.org/officeDocument/2006/relationships/image" Target="../media/image82.png"/><Relationship Id="rId18" Type="http://schemas.openxmlformats.org/officeDocument/2006/relationships/image" Target="../media/image870.png"/><Relationship Id="rId3" Type="http://schemas.openxmlformats.org/officeDocument/2006/relationships/image" Target="../media/image43.png"/><Relationship Id="rId7" Type="http://schemas.openxmlformats.org/officeDocument/2006/relationships/image" Target="../media/image750.png"/><Relationship Id="rId12" Type="http://schemas.openxmlformats.org/officeDocument/2006/relationships/image" Target="../media/image810.png"/><Relationship Id="rId17" Type="http://schemas.openxmlformats.org/officeDocument/2006/relationships/image" Target="../media/image86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8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0.png"/><Relationship Id="rId11" Type="http://schemas.openxmlformats.org/officeDocument/2006/relationships/image" Target="../media/image790.png"/><Relationship Id="rId5" Type="http://schemas.openxmlformats.org/officeDocument/2006/relationships/image" Target="../media/image730.png"/><Relationship Id="rId15" Type="http://schemas.openxmlformats.org/officeDocument/2006/relationships/image" Target="../media/image840.png"/><Relationship Id="rId10" Type="http://schemas.openxmlformats.org/officeDocument/2006/relationships/image" Target="../media/image780.png"/><Relationship Id="rId4" Type="http://schemas.openxmlformats.org/officeDocument/2006/relationships/image" Target="../media/image720.png"/><Relationship Id="rId9" Type="http://schemas.openxmlformats.org/officeDocument/2006/relationships/image" Target="../media/image770.png"/><Relationship Id="rId14" Type="http://schemas.openxmlformats.org/officeDocument/2006/relationships/image" Target="../media/image8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7" Type="http://schemas.openxmlformats.org/officeDocument/2006/relationships/image" Target="../media/image9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900.png"/><Relationship Id="rId4" Type="http://schemas.openxmlformats.org/officeDocument/2006/relationships/image" Target="../media/image8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12.png"/><Relationship Id="rId7" Type="http://schemas.openxmlformats.org/officeDocument/2006/relationships/image" Target="../media/image9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0.png"/><Relationship Id="rId5" Type="http://schemas.openxmlformats.org/officeDocument/2006/relationships/image" Target="../media/image930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1050.png"/><Relationship Id="rId3" Type="http://schemas.openxmlformats.org/officeDocument/2006/relationships/image" Target="../media/image43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960.png"/><Relationship Id="rId9" Type="http://schemas.openxmlformats.org/officeDocument/2006/relationships/image" Target="../media/image10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0.png"/><Relationship Id="rId3" Type="http://schemas.openxmlformats.org/officeDocument/2006/relationships/image" Target="../media/image12.png"/><Relationship Id="rId7" Type="http://schemas.openxmlformats.org/officeDocument/2006/relationships/image" Target="../media/image10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0.png"/><Relationship Id="rId5" Type="http://schemas.openxmlformats.org/officeDocument/2006/relationships/image" Target="../media/image1060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00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7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5" Type="http://schemas.openxmlformats.org/officeDocument/2006/relationships/image" Target="../media/image111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3.png"/><Relationship Id="rId7" Type="http://schemas.openxmlformats.org/officeDocument/2006/relationships/image" Target="../media/image11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14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1.gif"/><Relationship Id="rId7" Type="http://schemas.openxmlformats.org/officeDocument/2006/relationships/image" Target="../media/image124.jpeg"/><Relationship Id="rId12" Type="http://schemas.openxmlformats.org/officeDocument/2006/relationships/image" Target="../media/image12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jpeg"/><Relationship Id="rId11" Type="http://schemas.openxmlformats.org/officeDocument/2006/relationships/slide" Target="slide3.xml"/><Relationship Id="rId5" Type="http://schemas.microsoft.com/office/2007/relationships/hdphoto" Target="../media/hdphoto18.wdp"/><Relationship Id="rId10" Type="http://schemas.openxmlformats.org/officeDocument/2006/relationships/image" Target="../media/image127.jpeg"/><Relationship Id="rId4" Type="http://schemas.openxmlformats.org/officeDocument/2006/relationships/image" Target="../media/image122.png"/><Relationship Id="rId9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gif"/><Relationship Id="rId13" Type="http://schemas.openxmlformats.org/officeDocument/2006/relationships/image" Target="../media/image125.jpeg"/><Relationship Id="rId18" Type="http://schemas.openxmlformats.org/officeDocument/2006/relationships/image" Target="../media/image137.png"/><Relationship Id="rId3" Type="http://schemas.openxmlformats.org/officeDocument/2006/relationships/audio" Target="../media/audio3.wav"/><Relationship Id="rId21" Type="http://schemas.openxmlformats.org/officeDocument/2006/relationships/image" Target="../media/image133.jpeg"/><Relationship Id="rId7" Type="http://schemas.openxmlformats.org/officeDocument/2006/relationships/image" Target="../media/image130.png"/><Relationship Id="rId12" Type="http://schemas.openxmlformats.org/officeDocument/2006/relationships/image" Target="../media/image124.jpe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35.png"/><Relationship Id="rId20" Type="http://schemas.openxmlformats.org/officeDocument/2006/relationships/image" Target="../media/image1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gif"/><Relationship Id="rId11" Type="http://schemas.openxmlformats.org/officeDocument/2006/relationships/image" Target="../media/image123.jpeg"/><Relationship Id="rId5" Type="http://schemas.openxmlformats.org/officeDocument/2006/relationships/image" Target="../media/image120.png"/><Relationship Id="rId15" Type="http://schemas.openxmlformats.org/officeDocument/2006/relationships/image" Target="../media/image127.jpeg"/><Relationship Id="rId10" Type="http://schemas.microsoft.com/office/2007/relationships/hdphoto" Target="../media/hdphoto18.wdp"/><Relationship Id="rId19" Type="http://schemas.openxmlformats.org/officeDocument/2006/relationships/image" Target="../media/image138.png"/><Relationship Id="rId4" Type="http://schemas.openxmlformats.org/officeDocument/2006/relationships/audio" Target="../media/audio4.wav"/><Relationship Id="rId9" Type="http://schemas.openxmlformats.org/officeDocument/2006/relationships/image" Target="../media/image122.png"/><Relationship Id="rId14" Type="http://schemas.openxmlformats.org/officeDocument/2006/relationships/image" Target="../media/image126.png"/><Relationship Id="rId22" Type="http://schemas.openxmlformats.org/officeDocument/2006/relationships/image" Target="../media/image134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45.png"/><Relationship Id="rId18" Type="http://schemas.openxmlformats.org/officeDocument/2006/relationships/image" Target="../media/image134.gif"/><Relationship Id="rId3" Type="http://schemas.openxmlformats.org/officeDocument/2006/relationships/audio" Target="../media/audio3.wav"/><Relationship Id="rId7" Type="http://schemas.openxmlformats.org/officeDocument/2006/relationships/image" Target="../media/image136.gif"/><Relationship Id="rId12" Type="http://schemas.openxmlformats.org/officeDocument/2006/relationships/image" Target="../media/image144.png"/><Relationship Id="rId17" Type="http://schemas.openxmlformats.org/officeDocument/2006/relationships/image" Target="../media/image133.jpe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gif"/><Relationship Id="rId11" Type="http://schemas.openxmlformats.org/officeDocument/2006/relationships/image" Target="../media/image127.jpeg"/><Relationship Id="rId5" Type="http://schemas.openxmlformats.org/officeDocument/2006/relationships/image" Target="../media/image120.png"/><Relationship Id="rId15" Type="http://schemas.openxmlformats.org/officeDocument/2006/relationships/image" Target="../media/image147.png"/><Relationship Id="rId10" Type="http://schemas.openxmlformats.org/officeDocument/2006/relationships/image" Target="../media/image126.png"/><Relationship Id="rId4" Type="http://schemas.openxmlformats.org/officeDocument/2006/relationships/audio" Target="../media/audio4.wav"/><Relationship Id="rId9" Type="http://schemas.openxmlformats.org/officeDocument/2006/relationships/image" Target="../media/image125.jpeg"/><Relationship Id="rId14" Type="http://schemas.openxmlformats.org/officeDocument/2006/relationships/image" Target="../media/image14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51.png"/><Relationship Id="rId3" Type="http://schemas.openxmlformats.org/officeDocument/2006/relationships/audio" Target="../media/audio3.wav"/><Relationship Id="rId7" Type="http://schemas.openxmlformats.org/officeDocument/2006/relationships/image" Target="../media/image137.gif"/><Relationship Id="rId12" Type="http://schemas.openxmlformats.org/officeDocument/2006/relationships/image" Target="../media/image150.png"/><Relationship Id="rId17" Type="http://schemas.openxmlformats.org/officeDocument/2006/relationships/image" Target="../media/image134.gif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gif"/><Relationship Id="rId11" Type="http://schemas.openxmlformats.org/officeDocument/2006/relationships/image" Target="../media/image149.png"/><Relationship Id="rId5" Type="http://schemas.openxmlformats.org/officeDocument/2006/relationships/image" Target="../media/image120.png"/><Relationship Id="rId15" Type="http://schemas.openxmlformats.org/officeDocument/2006/relationships/image" Target="../media/image132.jpeg"/><Relationship Id="rId10" Type="http://schemas.openxmlformats.org/officeDocument/2006/relationships/image" Target="../media/image127.jpeg"/><Relationship Id="rId4" Type="http://schemas.openxmlformats.org/officeDocument/2006/relationships/audio" Target="../media/audio4.wav"/><Relationship Id="rId9" Type="http://schemas.openxmlformats.org/officeDocument/2006/relationships/image" Target="../media/image126.png"/><Relationship Id="rId14" Type="http://schemas.openxmlformats.org/officeDocument/2006/relationships/image" Target="../media/image1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gif"/><Relationship Id="rId13" Type="http://schemas.openxmlformats.org/officeDocument/2006/relationships/image" Target="../media/image155.png"/><Relationship Id="rId18" Type="http://schemas.openxmlformats.org/officeDocument/2006/relationships/image" Target="../media/image133.jpeg"/><Relationship Id="rId3" Type="http://schemas.openxmlformats.org/officeDocument/2006/relationships/audio" Target="../media/audio3.wav"/><Relationship Id="rId7" Type="http://schemas.openxmlformats.org/officeDocument/2006/relationships/image" Target="../media/image137.gif"/><Relationship Id="rId12" Type="http://schemas.openxmlformats.org/officeDocument/2006/relationships/image" Target="../media/image121.gif"/><Relationship Id="rId17" Type="http://schemas.openxmlformats.org/officeDocument/2006/relationships/image" Target="../media/image132.jpe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58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11" Type="http://schemas.openxmlformats.org/officeDocument/2006/relationships/image" Target="../media/image127.jpeg"/><Relationship Id="rId5" Type="http://schemas.openxmlformats.org/officeDocument/2006/relationships/audio" Target="../media/audio5.wav"/><Relationship Id="rId15" Type="http://schemas.openxmlformats.org/officeDocument/2006/relationships/image" Target="../media/image157.png"/><Relationship Id="rId10" Type="http://schemas.openxmlformats.org/officeDocument/2006/relationships/image" Target="../media/image123.jpeg"/><Relationship Id="rId19" Type="http://schemas.openxmlformats.org/officeDocument/2006/relationships/image" Target="../media/image134.gif"/><Relationship Id="rId4" Type="http://schemas.openxmlformats.org/officeDocument/2006/relationships/audio" Target="../media/audio4.wav"/><Relationship Id="rId9" Type="http://schemas.openxmlformats.org/officeDocument/2006/relationships/image" Target="../media/image139.gif"/><Relationship Id="rId14" Type="http://schemas.openxmlformats.org/officeDocument/2006/relationships/image" Target="../media/image1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33"/>
          <p:cNvSpPr txBox="1">
            <a:spLocks noGrp="1"/>
          </p:cNvSpPr>
          <p:nvPr>
            <p:ph type="ctrTitle"/>
          </p:nvPr>
        </p:nvSpPr>
        <p:spPr>
          <a:xfrm>
            <a:off x="1637646" y="1833309"/>
            <a:ext cx="6100536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</a:t>
            </a:r>
            <a:br>
              <a:rPr lang="en-US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 VỚI TIẾT HỌC HÔM NAY!</a:t>
            </a:r>
            <a:endParaRPr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48" name="Google Shape;1248;p33"/>
          <p:cNvPicPr preferRelativeResize="0"/>
          <p:nvPr/>
        </p:nvPicPr>
        <p:blipFill rotWithShape="1">
          <a:blip r:embed="rId4">
            <a:alphaModFix/>
          </a:blip>
          <a:srcRect l="13450" r="15908"/>
          <a:stretch/>
        </p:blipFill>
        <p:spPr>
          <a:xfrm rot="-878370">
            <a:off x="432171" y="193966"/>
            <a:ext cx="1503304" cy="212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418">
            <a:off x="7082095" y="3274228"/>
            <a:ext cx="2065973" cy="189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33"/>
          <p:cNvSpPr txBox="1"/>
          <p:nvPr/>
        </p:nvSpPr>
        <p:spPr>
          <a:xfrm>
            <a:off x="6452550" y="928238"/>
            <a:ext cx="2382900" cy="1984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7769" y="643842"/>
            <a:ext cx="7756498" cy="3429700"/>
            <a:chOff x="457200" y="910704"/>
            <a:chExt cx="7889355" cy="5854656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457200" y="910704"/>
              <a:ext cx="7889355" cy="4835809"/>
            </a:xfrm>
            <a:prstGeom prst="wedgeRoundRectCallout">
              <a:avLst>
                <a:gd name="adj1" fmla="val -20218"/>
                <a:gd name="adj2" fmla="val 49523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62194" y="988163"/>
              <a:ext cx="7416851" cy="5777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xét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Trong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4.4,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vuông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nhọn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dạng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tỉ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huyền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kề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huyền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),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kề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kề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nhọn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kề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huyền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vi-VN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2200" dirty="0">
                  <a:latin typeface="+mn-lt"/>
                  <a:ea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588" y="3392181"/>
            <a:ext cx="890059" cy="1327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856" y="173777"/>
            <a:ext cx="869525" cy="701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0DC291-BA84-BA75-8D57-D6B9031447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06" t="4722" r="9684" b="972"/>
          <a:stretch/>
        </p:blipFill>
        <p:spPr>
          <a:xfrm>
            <a:off x="5943600" y="3476694"/>
            <a:ext cx="1100138" cy="1333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3170" y="1264822"/>
            <a:ext cx="7075479" cy="3583932"/>
            <a:chOff x="29499" y="105481"/>
            <a:chExt cx="7889355" cy="6117934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29499" y="105481"/>
              <a:ext cx="7889355" cy="6117934"/>
            </a:xfrm>
            <a:prstGeom prst="wedgeRoundRectCallout">
              <a:avLst>
                <a:gd name="adj1" fmla="val -20218"/>
                <a:gd name="adj2" fmla="val 49523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095" y="444142"/>
              <a:ext cx="7416851" cy="5779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vi-VN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số giữa cạnh đối và cạnh huyền được gọi là sin của góc </a:t>
              </a:r>
              <a:r>
                <a:rPr lang="en-US" alt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 ,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sin.</a:t>
              </a:r>
              <a:endParaRPr lang="vi-VN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vi-VN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số giữa cạnh kề và cạnh huyền được gọi là côsin của góc 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 ,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kí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hiệu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là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cos.</a:t>
              </a:r>
              <a:endParaRPr lang="vi-VN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  <a:p>
              <a:pPr algn="just">
                <a:spcBef>
                  <a:spcPct val="20000"/>
                </a:spcBef>
                <a:defRPr/>
              </a:pPr>
              <a:r>
                <a:rPr lang="vi-VN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Tỉ số giữa cạnh đối và cạnh kề được gọi là tang của góc </a:t>
              </a:r>
              <a:r>
                <a:rPr lang="en-US" altLang="en-US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 , </a:t>
              </a:r>
              <a:r>
                <a:rPr lang="en-US" altLang="en-US" sz="2000" b="1" i="1" dirty="0" err="1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kí</a:t>
              </a:r>
              <a:r>
                <a:rPr lang="en-US" altLang="en-US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hiệu</a:t>
              </a:r>
              <a:r>
                <a:rPr lang="en-US" altLang="en-US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là</a:t>
              </a:r>
              <a:r>
                <a:rPr lang="en-US" altLang="en-US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tan.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vi-VN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số giữa cạnh kề và cạnh đối được gọi là côtang của góc </a:t>
              </a:r>
              <a:r>
                <a:rPr lang="en-US" altLang="en-US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 , </a:t>
              </a:r>
              <a:r>
                <a:rPr lang="en-US" altLang="en-US" sz="2000" b="1" i="1" dirty="0" err="1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kí</a:t>
              </a:r>
              <a:r>
                <a:rPr lang="en-US" altLang="en-US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hiệu</a:t>
              </a:r>
              <a:r>
                <a:rPr lang="en-US" altLang="en-US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là</a:t>
              </a:r>
              <a:r>
                <a:rPr lang="en-US" altLang="en-US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cot .</a:t>
              </a:r>
            </a:p>
            <a:p>
              <a:pPr marL="342900" indent="-342900">
                <a:spcBef>
                  <a:spcPct val="50000"/>
                </a:spcBef>
                <a:buFont typeface="Symbol" panose="05050102010706020507" pitchFamily="18" charset="2"/>
                <a:buChar char="·"/>
                <a:defRPr/>
              </a:pPr>
              <a:endPara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89" y="4455049"/>
            <a:ext cx="576401" cy="50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25" y="132716"/>
            <a:ext cx="486294" cy="732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7084"/>
            <a:ext cx="469836" cy="4859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2604E0-9D3B-AAB1-2F3A-AF5EA6C37D80}"/>
              </a:ext>
            </a:extLst>
          </p:cNvPr>
          <p:cNvSpPr/>
          <p:nvPr/>
        </p:nvSpPr>
        <p:spPr>
          <a:xfrm>
            <a:off x="313170" y="437489"/>
            <a:ext cx="8164813" cy="53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Cho góc nhọn </a:t>
            </a:r>
            <a:r>
              <a:rPr lang="el-GR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α</a:t>
            </a:r>
            <a:r>
              <a:rPr lang="vi-VN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. Xét tam giác ABC vuông tại A có góc nhọn B bằng </a:t>
            </a:r>
            <a:r>
              <a:rPr lang="el-GR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α</a:t>
            </a:r>
            <a:endParaRPr lang="en-US" sz="22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29ABF-6AC5-E615-E845-8828D1CF8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225" y="1920105"/>
            <a:ext cx="1360170" cy="19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48248" y="366135"/>
            <a:ext cx="1781355" cy="598177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500" b="1" kern="1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500" b="1" kern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76814" y="1170354"/>
                <a:ext cx="2566473" cy="84830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huy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2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14" y="1170354"/>
                <a:ext cx="2566473" cy="848309"/>
              </a:xfrm>
              <a:prstGeom prst="rect">
                <a:avLst/>
              </a:prstGeom>
              <a:blipFill>
                <a:blip r:embed="rId3"/>
                <a:stretch>
                  <a:fillRect l="-2588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E817E37-77A0-EAA5-F915-DA85E19310BD}"/>
                  </a:ext>
                </a:extLst>
              </p:cNvPr>
              <p:cNvSpPr/>
              <p:nvPr/>
            </p:nvSpPr>
            <p:spPr>
              <a:xfrm>
                <a:off x="3638809" y="1161989"/>
                <a:ext cx="2566473" cy="84830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solidFill>
                      <a:srgbClr val="002060"/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sty m:val="p"/>
                      </m:rPr>
                      <a:rPr lang="vi-VN" sz="2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</m:t>
                    </m:r>
                    <m:r>
                      <a:rPr lang="vi-VN" sz="22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huy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E817E37-77A0-EAA5-F915-DA85E19310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809" y="1161989"/>
                <a:ext cx="2566473" cy="848309"/>
              </a:xfrm>
              <a:prstGeom prst="rect">
                <a:avLst/>
              </a:prstGeom>
              <a:blipFill>
                <a:blip r:embed="rId4"/>
                <a:stretch>
                  <a:fillRect l="-2588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F1BE0A-E690-2DE2-4DB9-CEFAAEDAA06F}"/>
                  </a:ext>
                </a:extLst>
              </p:cNvPr>
              <p:cNvSpPr/>
              <p:nvPr/>
            </p:nvSpPr>
            <p:spPr>
              <a:xfrm>
                <a:off x="876813" y="2147595"/>
                <a:ext cx="2566473" cy="84830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F1BE0A-E690-2DE2-4DB9-CEFAAEDAA0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13" y="2147595"/>
                <a:ext cx="2566473" cy="848309"/>
              </a:xfrm>
              <a:prstGeom prst="rect">
                <a:avLst/>
              </a:prstGeom>
              <a:blipFill>
                <a:blip r:embed="rId5"/>
                <a:stretch>
                  <a:fillRect l="-2588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E20632-D58D-BA24-2F49-B09FE8688360}"/>
                  </a:ext>
                </a:extLst>
              </p:cNvPr>
              <p:cNvSpPr/>
              <p:nvPr/>
            </p:nvSpPr>
            <p:spPr>
              <a:xfrm>
                <a:off x="3638809" y="2139942"/>
                <a:ext cx="2566473" cy="83926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E20632-D58D-BA24-2F49-B09FE8688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809" y="2139942"/>
                <a:ext cx="2566473" cy="839269"/>
              </a:xfrm>
              <a:prstGeom prst="rect">
                <a:avLst/>
              </a:prstGeom>
              <a:blipFill>
                <a:blip r:embed="rId6"/>
                <a:stretch>
                  <a:fillRect l="-2588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D3D8FEF-E384-5EB0-A8E4-3E0E9DE7109A}"/>
              </a:ext>
            </a:extLst>
          </p:cNvPr>
          <p:cNvSpPr txBox="1"/>
          <p:nvPr/>
        </p:nvSpPr>
        <p:spPr>
          <a:xfrm>
            <a:off x="2466884" y="366134"/>
            <a:ext cx="1781355" cy="598177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vi-VN" sz="2500" b="1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Ta có:</a:t>
            </a:r>
            <a:endParaRPr lang="en-US" sz="2500" b="1" kern="1200" dirty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3D25E3C-A7FF-324F-0D50-C7804AB938C9}"/>
                  </a:ext>
                </a:extLst>
              </p:cNvPr>
              <p:cNvSpPr/>
              <p:nvPr/>
            </p:nvSpPr>
            <p:spPr>
              <a:xfrm>
                <a:off x="899323" y="3133877"/>
                <a:ext cx="2566473" cy="75334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200" dirty="0">
                            <a:latin typeface="+mj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vi-VN" sz="22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α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3D25E3C-A7FF-324F-0D50-C7804AB93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3" y="3133877"/>
                <a:ext cx="2566473" cy="753348"/>
              </a:xfrm>
              <a:prstGeom prst="rect">
                <a:avLst/>
              </a:prstGeom>
              <a:blipFill>
                <a:blip r:embed="rId7"/>
                <a:stretch>
                  <a:fillRect l="-2588" b="-3906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5098845-9C74-C7C7-0EF0-CB8FAE23FC74}"/>
                  </a:ext>
                </a:extLst>
              </p:cNvPr>
              <p:cNvSpPr/>
              <p:nvPr/>
            </p:nvSpPr>
            <p:spPr>
              <a:xfrm>
                <a:off x="1327947" y="4025198"/>
                <a:ext cx="6301578" cy="104682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Sin</a:t>
                </a:r>
                <a:r>
                  <a:rPr lang="el-GR" sz="2200" dirty="0">
                    <a:solidFill>
                      <a:schemeClr val="accent1">
                        <a:lumMod val="50000"/>
                      </a:schemeClr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cos</a:t>
                </a:r>
                <a:r>
                  <a:rPr lang="el-GR" sz="2200" dirty="0">
                    <a:solidFill>
                      <a:schemeClr val="accent1">
                        <a:lumMod val="50000"/>
                      </a:schemeClr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tan</a:t>
                </a:r>
                <a:r>
                  <a:rPr lang="el-GR" sz="2200" dirty="0">
                    <a:solidFill>
                      <a:schemeClr val="accent1">
                        <a:lumMod val="50000"/>
                      </a:schemeClr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cot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gọi là các tỉ số lượng giác của góc nhọn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200" dirty="0">
                  <a:solidFill>
                    <a:schemeClr val="accent1">
                      <a:lumMod val="50000"/>
                    </a:schemeClr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5098845-9C74-C7C7-0EF0-CB8FAE23F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47" y="4025198"/>
                <a:ext cx="6301578" cy="1046825"/>
              </a:xfrm>
              <a:prstGeom prst="rect">
                <a:avLst/>
              </a:prstGeom>
              <a:blipFill>
                <a:blip r:embed="rId8"/>
                <a:stretch>
                  <a:fillRect l="-1060" r="-1060" b="-9659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8164E60-5FC0-9B55-BDB7-FCBCCACCFA11}"/>
              </a:ext>
            </a:extLst>
          </p:cNvPr>
          <p:cNvSpPr/>
          <p:nvPr/>
        </p:nvSpPr>
        <p:spPr>
          <a:xfrm>
            <a:off x="6400804" y="928594"/>
            <a:ext cx="2566474" cy="2570319"/>
          </a:xfrm>
          <a:prstGeom prst="rect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Sin, côsin </a:t>
            </a:r>
            <a:r>
              <a:rPr lang="vi-VN" sz="22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 góc nhọn luôn dương và bé hơn 1 vì trong tam giác vuông cạnh huyền là lớn nhất</a:t>
            </a:r>
            <a:endParaRPr lang="en-US" sz="22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2328"/>
            <a:ext cx="936294" cy="941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66805" y="490647"/>
                <a:ext cx="7261992" cy="935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 vuông tại A, có </a:t>
                </a:r>
                <a14:m>
                  <m:oMath xmlns:m="http://schemas.openxmlformats.org/officeDocument/2006/math"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=3 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𝑐𝑚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=4 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Hãy tính các tỉ số lượng giác sin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, cos</a:t>
                </a:r>
                <a:r>
                  <a:rPr lang="el-GR" sz="2000" dirty="0">
                    <a:solidFill>
                      <a:srgbClr val="002060"/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, tan</a:t>
                </a:r>
                <a:r>
                  <a:rPr lang="el-GR" sz="2000" dirty="0">
                    <a:solidFill>
                      <a:srgbClr val="002060"/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, cot</a:t>
                </a:r>
                <a:r>
                  <a:rPr lang="el-GR" sz="2000" dirty="0">
                    <a:solidFill>
                      <a:srgbClr val="002060"/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 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 =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05" y="490647"/>
                <a:ext cx="7261992" cy="935577"/>
              </a:xfrm>
              <a:prstGeom prst="rect">
                <a:avLst/>
              </a:prstGeom>
              <a:blipFill>
                <a:blip r:embed="rId4"/>
                <a:stretch>
                  <a:fillRect l="-840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735;p18"/>
          <p:cNvSpPr txBox="1">
            <a:spLocks/>
          </p:cNvSpPr>
          <p:nvPr/>
        </p:nvSpPr>
        <p:spPr>
          <a:xfrm>
            <a:off x="60384" y="586567"/>
            <a:ext cx="1285328" cy="322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549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 SemiBold"/>
              </a:rPr>
              <a:t>Ví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 SemiBold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 SemiBold"/>
              </a:rPr>
              <a:t>dụ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 SemiBold"/>
              </a:rPr>
              <a:t> 1: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CE4D8E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 Semi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9328" y="1426224"/>
            <a:ext cx="61747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5592" y="1869411"/>
                <a:ext cx="7539809" cy="34347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1" dirty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định lí Pythagore, ta có: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m:rPr>
                                <m:sty m:val="p"/>
                              </m:rPr>
                              <a:rPr lang="vi-VN" sz="2000" i="1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m:rPr>
                            <m:sty m:val="p"/>
                          </m:rPr>
                          <a:rPr lang="vi-VN" sz="2000" i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000" b="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BC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(cm).</a:t>
                </a: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tang ta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 </m:t>
                      </m:r>
                      <m:r>
                        <m:rPr>
                          <m:sty m:val="p"/>
                        </m:rPr>
                        <a:rPr lang="el-G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α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 </m:t>
                          </m:r>
                        </m:e>
                      </m:func>
                      <m:r>
                        <m:rPr>
                          <m:sty m:val="p"/>
                        </m:rPr>
                        <a:rPr lang="el-G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α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 </m:t>
                          </m:r>
                        </m:e>
                      </m:func>
                      <m:r>
                        <m:rPr>
                          <m:sty m:val="p"/>
                        </m:rPr>
                        <a:rPr lang="el-G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α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92" y="1869411"/>
                <a:ext cx="7539809" cy="3434723"/>
              </a:xfrm>
              <a:prstGeom prst="rect">
                <a:avLst/>
              </a:prstGeom>
              <a:blipFill>
                <a:blip r:embed="rId6"/>
                <a:stretch>
                  <a:fillRect l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E98895-449B-734F-EB6A-D21404E6AA8B}"/>
                  </a:ext>
                </a:extLst>
              </p:cNvPr>
              <p:cNvSpPr txBox="1"/>
              <p:nvPr/>
            </p:nvSpPr>
            <p:spPr>
              <a:xfrm>
                <a:off x="6108659" y="1709052"/>
                <a:ext cx="2386013" cy="1355564"/>
              </a:xfrm>
              <a:prstGeom prst="rect">
                <a:avLst/>
              </a:prstGeom>
              <a:solidFill>
                <a:schemeClr val="tx2"/>
              </a:solidFill>
              <a:ln w="31750" cmpd="dbl">
                <a:solidFill>
                  <a:srgbClr val="0070C0">
                    <a:alpha val="88000"/>
                  </a:srgbClr>
                </a:solidFill>
                <a:prstDash val="dash"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 </m:t>
                    </m:r>
                    <m:r>
                      <m:rPr>
                        <m:sty m:val="p"/>
                      </m:rPr>
                      <a:rPr lang="el-G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còn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viết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sin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hay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sinB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Tương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tự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cos, tan, cot.</a:t>
                </a:r>
                <a:endParaRPr lang="vi-VN" sz="1900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E98895-449B-734F-EB6A-D21404E6A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659" y="1709052"/>
                <a:ext cx="2386013" cy="1355564"/>
              </a:xfrm>
              <a:prstGeom prst="rect">
                <a:avLst/>
              </a:prstGeom>
              <a:blipFill>
                <a:blip r:embed="rId7"/>
                <a:stretch>
                  <a:fillRect l="-995" r="-995" b="-4292"/>
                </a:stretch>
              </a:blipFill>
              <a:ln w="31750" cmpd="dbl">
                <a:solidFill>
                  <a:srgbClr val="0070C0">
                    <a:alpha val="88000"/>
                  </a:srgb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CF77AFA5-153F-9DDF-CC04-D95B91F5C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75747" y="3235762"/>
            <a:ext cx="690383" cy="796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126048"/>
                <a:ext cx="7065536" cy="958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A, có </a:t>
                </a:r>
                <a14:m>
                  <m:oMath xmlns:m="http://schemas.openxmlformats.org/officeDocument/2006/math"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 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 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các tỉ số lượng giác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126048"/>
                <a:ext cx="7065536" cy="958660"/>
              </a:xfrm>
              <a:prstGeom prst="rect">
                <a:avLst/>
              </a:prstGeom>
              <a:blipFill>
                <a:blip r:embed="rId5"/>
                <a:stretch>
                  <a:fillRect l="-862"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335881" y="565173"/>
            <a:ext cx="1500188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126401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/>
              <p:nvPr/>
            </p:nvSpPr>
            <p:spPr>
              <a:xfrm>
                <a:off x="1039232" y="2509158"/>
                <a:ext cx="7876939" cy="2228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định lí Pythagore, ta có: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=169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=13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định nghĩa của tỉ số lượng giác sin, côsin, tang, 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tang ta có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 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 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32" y="2509158"/>
                <a:ext cx="7876939" cy="2228752"/>
              </a:xfrm>
              <a:prstGeom prst="rect">
                <a:avLst/>
              </a:prstGeom>
              <a:blipFill>
                <a:blip r:embed="rId6"/>
                <a:stretch>
                  <a:fillRect l="-773" t="-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9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8762" y="1146595"/>
                <a:ext cx="5892196" cy="351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Cho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= AC = a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45°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45°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b) Hãy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45°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45°. </m:t>
                    </m:r>
                  </m:oMath>
                </a14:m>
                <a:endParaRPr lang="vi-V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2" y="1146595"/>
                <a:ext cx="5892196" cy="3511859"/>
              </a:xfrm>
              <a:prstGeom prst="rect">
                <a:avLst/>
              </a:prstGeom>
              <a:blipFill>
                <a:blip r:embed="rId3"/>
                <a:stretch>
                  <a:fillRect l="-1344" r="-1241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8481816" y="4732785"/>
            <a:ext cx="422157" cy="487438"/>
          </a:xfrm>
          <a:prstGeom prst="rect">
            <a:avLst/>
          </a:prstGeom>
        </p:spPr>
      </p:pic>
      <p:sp>
        <p:nvSpPr>
          <p:cNvPr id="2" name="Round Same Side Corner Rectangle 5">
            <a:extLst>
              <a:ext uri="{FF2B5EF4-FFF2-40B4-BE49-F238E27FC236}">
                <a16:creationId xmlns:a16="http://schemas.microsoft.com/office/drawing/2014/main" id="{E00A4EAA-FF6B-D504-2BC0-71610E0AD68F}"/>
              </a:ext>
            </a:extLst>
          </p:cNvPr>
          <p:cNvSpPr/>
          <p:nvPr/>
        </p:nvSpPr>
        <p:spPr>
          <a:xfrm flipV="1">
            <a:off x="210710" y="984815"/>
            <a:ext cx="920252" cy="418382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17F0-BE65-8274-548F-C4EB2651125D}"/>
              </a:ext>
            </a:extLst>
          </p:cNvPr>
          <p:cNvSpPr txBox="1"/>
          <p:nvPr/>
        </p:nvSpPr>
        <p:spPr>
          <a:xfrm>
            <a:off x="292658" y="1008697"/>
            <a:ext cx="8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C86449E-8A20-228A-9296-77934CCF5A61}"/>
                  </a:ext>
                </a:extLst>
              </p:cNvPr>
              <p:cNvSpPr/>
              <p:nvPr/>
            </p:nvSpPr>
            <p:spPr>
              <a:xfrm>
                <a:off x="-101347" y="365843"/>
                <a:ext cx="8722580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sin,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tang,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côtang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C86449E-8A20-228A-9296-77934CCF5A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1347" y="365843"/>
                <a:ext cx="8722580" cy="539378"/>
              </a:xfrm>
              <a:prstGeom prst="rect">
                <a:avLst/>
              </a:prstGeom>
              <a:blipFill>
                <a:blip r:embed="rId5"/>
                <a:stretch>
                  <a:fillRect r="-629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triangle with blue letters and a square&#10;&#10;Description automatically generated">
            <a:extLst>
              <a:ext uri="{FF2B5EF4-FFF2-40B4-BE49-F238E27FC236}">
                <a16:creationId xmlns:a16="http://schemas.microsoft.com/office/drawing/2014/main" id="{66085CB2-B963-666B-AEC4-EF3A0C805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258" y="1924691"/>
            <a:ext cx="3032323" cy="17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>
            <a:off x="8032805" y="4071069"/>
            <a:ext cx="1045597" cy="120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36" y="224389"/>
            <a:ext cx="890546" cy="80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4382698" y="616037"/>
            <a:ext cx="72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14350" y="1087712"/>
                <a:ext cx="6829425" cy="1690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a) Theo định lí Pythagore, ta có:</a:t>
                </a:r>
                <a:endParaRPr lang="en-US" sz="2000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000" dirty="0">
                    <a:latin typeface="+mj-lt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2000" dirty="0">
                    <a:latin typeface="+mj-lt"/>
                  </a:rPr>
                  <a:t>. Do đó:</a:t>
                </a:r>
                <a:endParaRPr lang="en-US" sz="2000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vi-VN" sz="2000" dirty="0">
                    <a:latin typeface="+mj-lt"/>
                  </a:rPr>
                  <a:t>Vì vậy: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5°=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5°=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087712"/>
                <a:ext cx="6829425" cy="1690527"/>
              </a:xfrm>
              <a:prstGeom prst="rect">
                <a:avLst/>
              </a:prstGeom>
              <a:blipFill>
                <a:blip r:embed="rId5"/>
                <a:stretch>
                  <a:fillRect l="-892" t="-1799" b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64357" y="2893008"/>
                <a:ext cx="5730902" cy="1152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b) Ta có:</a:t>
                </a:r>
                <a:endParaRPr lang="en-US" sz="2000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vi-VN" sz="2000" dirty="0">
                    <a:latin typeface="+mj-lt"/>
                  </a:rPr>
                  <a:t>Do đó: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5°=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5°=1.</m:t>
                    </m:r>
                  </m:oMath>
                </a14:m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57" y="2893008"/>
                <a:ext cx="5730902" cy="1152495"/>
              </a:xfrm>
              <a:prstGeom prst="rect">
                <a:avLst/>
              </a:prstGeom>
              <a:blipFill>
                <a:blip r:embed="rId6"/>
                <a:stretch>
                  <a:fillRect l="-1170" t="-3175" b="-8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03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5936" y="508878"/>
                <a:ext cx="6079157" cy="2062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2a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AH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b)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°. </m:t>
                    </m:r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c)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°,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tan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°. </m:t>
                    </m:r>
                  </m:oMath>
                </a14:m>
                <a:endParaRPr lang="vi-V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36" y="508878"/>
                <a:ext cx="6079157" cy="2062872"/>
              </a:xfrm>
              <a:prstGeom prst="rect">
                <a:avLst/>
              </a:prstGeom>
              <a:blipFill>
                <a:blip r:embed="rId3"/>
                <a:stretch>
                  <a:fillRect b="-5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8481816" y="4732785"/>
            <a:ext cx="422157" cy="487438"/>
          </a:xfrm>
          <a:prstGeom prst="rect">
            <a:avLst/>
          </a:prstGeom>
        </p:spPr>
      </p:pic>
      <p:sp>
        <p:nvSpPr>
          <p:cNvPr id="2" name="Round Same Side Corner Rectangle 5">
            <a:extLst>
              <a:ext uri="{FF2B5EF4-FFF2-40B4-BE49-F238E27FC236}">
                <a16:creationId xmlns:a16="http://schemas.microsoft.com/office/drawing/2014/main" id="{E00A4EAA-FF6B-D504-2BC0-71610E0AD68F}"/>
              </a:ext>
            </a:extLst>
          </p:cNvPr>
          <p:cNvSpPr/>
          <p:nvPr/>
        </p:nvSpPr>
        <p:spPr>
          <a:xfrm flipV="1">
            <a:off x="353588" y="677636"/>
            <a:ext cx="920252" cy="418382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17F0-BE65-8274-548F-C4EB2651125D}"/>
              </a:ext>
            </a:extLst>
          </p:cNvPr>
          <p:cNvSpPr txBox="1"/>
          <p:nvPr/>
        </p:nvSpPr>
        <p:spPr>
          <a:xfrm>
            <a:off x="435536" y="701518"/>
            <a:ext cx="8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</a:p>
        </p:txBody>
      </p:sp>
      <p:pic>
        <p:nvPicPr>
          <p:cNvPr id="3" name="Picture 2" descr="A triangle with blue text&#10;&#10;Description automatically generated">
            <a:extLst>
              <a:ext uri="{FF2B5EF4-FFF2-40B4-BE49-F238E27FC236}">
                <a16:creationId xmlns:a16="http://schemas.microsoft.com/office/drawing/2014/main" id="{0F46A0A7-E649-E29E-08FA-D4B5C238F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519" y="1540314"/>
            <a:ext cx="2720719" cy="23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4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>
            <a:off x="8032805" y="4071069"/>
            <a:ext cx="1045597" cy="120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36" y="224389"/>
            <a:ext cx="890546" cy="80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4382698" y="616037"/>
            <a:ext cx="72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14350" y="1087712"/>
                <a:ext cx="6829425" cy="1051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a) Theo định lí Pythagore, ta có:</a:t>
                </a:r>
                <a:endParaRPr lang="en-US" sz="2000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𝐻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+mj-lt"/>
                  </a:rPr>
                  <a:t> </a:t>
                </a:r>
              </a:p>
              <a:p>
                <a:r>
                  <a:rPr lang="vi-VN" sz="2000" dirty="0">
                    <a:latin typeface="+mj-lt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𝐴𝐻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2000" dirty="0">
                    <a:latin typeface="+mj-lt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087712"/>
                <a:ext cx="6829425" cy="1051635"/>
              </a:xfrm>
              <a:prstGeom prst="rect">
                <a:avLst/>
              </a:prstGeom>
              <a:blipFill>
                <a:blip r:embed="rId5"/>
                <a:stretch>
                  <a:fillRect l="-892" t="-2890" b="-9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14350" y="2211967"/>
                <a:ext cx="5536406" cy="1029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𝐵𝐻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𝐴𝐻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2211967"/>
                <a:ext cx="5536406" cy="1029193"/>
              </a:xfrm>
              <a:prstGeom prst="rect">
                <a:avLst/>
              </a:prstGeom>
              <a:blipFill>
                <a:blip r:embed="rId6"/>
                <a:stretch>
                  <a:fillRect l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C221DC5-1EF0-5B33-01EC-CBECDA2E313C}"/>
                  </a:ext>
                </a:extLst>
              </p:cNvPr>
              <p:cNvSpPr/>
              <p:nvPr/>
            </p:nvSpPr>
            <p:spPr>
              <a:xfrm>
                <a:off x="514350" y="3313780"/>
                <a:ext cx="5730902" cy="10306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𝐵𝐻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𝐴𝐻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𝐴𝐻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𝐵𝐻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C221DC5-1EF0-5B33-01EC-CBECDA2E31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3313780"/>
                <a:ext cx="5730902" cy="1030667"/>
              </a:xfrm>
              <a:prstGeom prst="rect">
                <a:avLst/>
              </a:prstGeom>
              <a:blipFill>
                <a:blip r:embed="rId7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triangle with blue text&#10;&#10;Description automatically generated">
            <a:extLst>
              <a:ext uri="{FF2B5EF4-FFF2-40B4-BE49-F238E27FC236}">
                <a16:creationId xmlns:a16="http://schemas.microsoft.com/office/drawing/2014/main" id="{914456E0-18D4-5F4B-F31B-5A3F3C0B9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1581" y="1381575"/>
            <a:ext cx="2720719" cy="23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1830" y="1193382"/>
            <a:ext cx="7075479" cy="3583932"/>
            <a:chOff x="29499" y="105481"/>
            <a:chExt cx="7889355" cy="6117934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29499" y="105481"/>
              <a:ext cx="7889355" cy="6117934"/>
            </a:xfrm>
            <a:prstGeom prst="wedgeRoundRectCallout">
              <a:avLst>
                <a:gd name="adj1" fmla="val -20218"/>
                <a:gd name="adj2" fmla="val 49523"/>
                <a:gd name="adj3" fmla="val 16667"/>
              </a:avLst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095" y="444142"/>
              <a:ext cx="7416851" cy="6830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50000"/>
                </a:spcBef>
                <a:buFont typeface="Symbol" panose="05050102010706020507" pitchFamily="18" charset="2"/>
                <a:buChar char="·"/>
                <a:defRPr/>
              </a:pPr>
              <a:endPara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89" y="4455049"/>
            <a:ext cx="576401" cy="50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25" y="132716"/>
            <a:ext cx="486294" cy="732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7084"/>
            <a:ext cx="469836" cy="4859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2604E0-9D3B-AAB1-2F3A-AF5EA6C37D80}"/>
              </a:ext>
            </a:extLst>
          </p:cNvPr>
          <p:cNvSpPr/>
          <p:nvPr/>
        </p:nvSpPr>
        <p:spPr>
          <a:xfrm>
            <a:off x="313170" y="437489"/>
            <a:ext cx="8164813" cy="53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 HĐ1 </a:t>
            </a: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 HĐ 2 ta </a:t>
            </a: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bảng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E98D8F3-1176-8980-DBA4-83F1279B19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7904070"/>
                  </p:ext>
                </p:extLst>
              </p:nvPr>
            </p:nvGraphicFramePr>
            <p:xfrm>
              <a:off x="1438709" y="1447108"/>
              <a:ext cx="6096000" cy="3043174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1387789097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39543882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40971808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70180519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451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sin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29823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cos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13916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tan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12425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cot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24427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E98D8F3-1176-8980-DBA4-83F1279B19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7904070"/>
                  </p:ext>
                </p:extLst>
              </p:nvPr>
            </p:nvGraphicFramePr>
            <p:xfrm>
              <a:off x="1438709" y="1447108"/>
              <a:ext cx="6096000" cy="3043174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1387789097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39543882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40971808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70180519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8197" r="-199602" b="-7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00" t="-8197" r="-100400" b="-7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8197" r="-400" b="-7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45107"/>
                      </a:ext>
                    </a:extLst>
                  </a:tr>
                  <a:tr h="66763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sin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60000" r="-199602" b="-3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00" t="-60000" r="-100400" b="-3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60000" r="-400" b="-30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52982328"/>
                      </a:ext>
                    </a:extLst>
                  </a:tr>
                  <a:tr h="66763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cos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161468" r="-199602" b="-2036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00" t="-161468" r="-100400" b="-2036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161468" r="-400" b="-2036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1391634"/>
                      </a:ext>
                    </a:extLst>
                  </a:tr>
                  <a:tr h="6685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tan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259091" r="-199602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259091" r="-400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1242581"/>
                      </a:ext>
                    </a:extLst>
                  </a:tr>
                  <a:tr h="6685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cot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359091" r="-199602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359091" r="-400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244274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990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7765074" y="4108310"/>
            <a:ext cx="806162" cy="98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60" y="134580"/>
            <a:ext cx="879805" cy="12157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3185196" y="773551"/>
            <a:ext cx="277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93892" y="1438996"/>
                <a:ext cx="8157773" cy="188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“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” </a:t>
                </a:r>
                <a:r>
                  <a:rPr lang="el-G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năm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(H.4.1). (Trong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toà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cư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lăn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92" y="1438996"/>
                <a:ext cx="8157773" cy="1881862"/>
              </a:xfrm>
              <a:prstGeom prst="rect">
                <a:avLst/>
              </a:prstGeom>
              <a:blipFill>
                <a:blip r:embed="rId5"/>
                <a:stretch>
                  <a:fillRect l="-747" r="-822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triangle with a triangle and a triangle with a triangle&#10;&#10;Description automatically generated with medium confidence">
            <a:extLst>
              <a:ext uri="{FF2B5EF4-FFF2-40B4-BE49-F238E27FC236}">
                <a16:creationId xmlns:a16="http://schemas.microsoft.com/office/drawing/2014/main" id="{55A68EBC-C82C-A8B5-D8C5-7AD59FE76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206" y="3344712"/>
            <a:ext cx="2803207" cy="1570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117456"/>
                <a:ext cx="7065536" cy="9758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A có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= a. </a:t>
                </a: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các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AB, AC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a.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117456"/>
                <a:ext cx="7065536" cy="975845"/>
              </a:xfrm>
              <a:prstGeom prst="rect">
                <a:avLst/>
              </a:prstGeom>
              <a:blipFill>
                <a:blip r:embed="rId5"/>
                <a:stretch>
                  <a:fillRect l="-862" r="-862" b="-112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126401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/>
              <p:nvPr/>
            </p:nvSpPr>
            <p:spPr>
              <a:xfrm>
                <a:off x="1039233" y="2509158"/>
                <a:ext cx="5761618" cy="980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= BC.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30°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mà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30°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33" y="2509158"/>
                <a:ext cx="5761618" cy="980076"/>
              </a:xfrm>
              <a:prstGeom prst="rect">
                <a:avLst/>
              </a:prstGeom>
              <a:blipFill>
                <a:blip r:embed="rId6"/>
                <a:stretch>
                  <a:fillRect l="-1057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3DF06F-3A76-0402-07B5-86EEFFC060D9}"/>
                  </a:ext>
                </a:extLst>
              </p:cNvPr>
              <p:cNvSpPr txBox="1"/>
              <p:nvPr/>
            </p:nvSpPr>
            <p:spPr>
              <a:xfrm>
                <a:off x="1097235" y="3576594"/>
                <a:ext cx="6839471" cy="1030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os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= BC.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00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os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30°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mà cos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30°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3DF06F-3A76-0402-07B5-86EEFFC06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35" y="3576594"/>
                <a:ext cx="6839471" cy="1030667"/>
              </a:xfrm>
              <a:prstGeom prst="rect">
                <a:avLst/>
              </a:prstGeom>
              <a:blipFill>
                <a:blip r:embed="rId7"/>
                <a:stretch>
                  <a:fillRect l="-980" r="-624" b="-2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DE05E34F-830C-6DF7-67C0-7F339A1EB5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21" t="4866" r="-652" b="20307"/>
          <a:stretch/>
        </p:blipFill>
        <p:spPr>
          <a:xfrm rot="152836">
            <a:off x="6693747" y="1876879"/>
            <a:ext cx="2217003" cy="12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117456"/>
                <a:ext cx="7065536" cy="9758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A có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2000" b="0" i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 AB = c. </a:t>
                </a: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các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BC, AC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c.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117456"/>
                <a:ext cx="7065536" cy="975845"/>
              </a:xfrm>
              <a:prstGeom prst="rect">
                <a:avLst/>
              </a:prstGeom>
              <a:blipFill>
                <a:blip r:embed="rId5"/>
                <a:stretch>
                  <a:fillRect l="-862" r="-862" b="-112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126401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/>
              <p:nvPr/>
            </p:nvSpPr>
            <p:spPr>
              <a:xfrm>
                <a:off x="1089239" y="2752411"/>
                <a:ext cx="7876939" cy="864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func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45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239" y="2752411"/>
                <a:ext cx="7876939" cy="864660"/>
              </a:xfrm>
              <a:prstGeom prst="rect">
                <a:avLst/>
              </a:prstGeom>
              <a:blipFill>
                <a:blip r:embed="rId6"/>
                <a:stretch>
                  <a:fillRect l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triangle&#10;&#10;Description automatically generated">
            <a:extLst>
              <a:ext uri="{FF2B5EF4-FFF2-40B4-BE49-F238E27FC236}">
                <a16:creationId xmlns:a16="http://schemas.microsoft.com/office/drawing/2014/main" id="{79E9DE0F-649C-34C8-12BF-4091447AC0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3" t="14290" r="38765" b="71364"/>
          <a:stretch/>
        </p:blipFill>
        <p:spPr bwMode="auto">
          <a:xfrm>
            <a:off x="6656397" y="1592316"/>
            <a:ext cx="2095718" cy="1091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AB17B7-971B-775F-5C0D-74E3F712BBB6}"/>
                  </a:ext>
                </a:extLst>
              </p:cNvPr>
              <p:cNvSpPr txBox="1"/>
              <p:nvPr/>
            </p:nvSpPr>
            <p:spPr>
              <a:xfrm>
                <a:off x="981229" y="3604001"/>
                <a:ext cx="7876939" cy="531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os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= BC.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45°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AB17B7-971B-775F-5C0D-74E3F712B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229" y="3604001"/>
                <a:ext cx="7876939" cy="531556"/>
              </a:xfrm>
              <a:prstGeom prst="rect">
                <a:avLst/>
              </a:prstGeom>
              <a:blipFill>
                <a:blip r:embed="rId8"/>
                <a:stretch>
                  <a:fillRect l="-851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84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91520" y="3432397"/>
            <a:ext cx="1807594" cy="167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7168582" y="3101007"/>
            <a:ext cx="1975418" cy="22876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845296" y="726235"/>
            <a:ext cx="7401724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2. TỈ SỐ LƯỢNG GIÁC CỦA HAI GÓC PHỤ NHAU</a:t>
            </a:r>
            <a:endParaRPr sz="4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32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8761" y="1146595"/>
                <a:ext cx="6064869" cy="2094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Cho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l-GR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l-GR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4.9). 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l-GR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ABC. Trong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vi-V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1" y="1146595"/>
                <a:ext cx="6064869" cy="2094035"/>
              </a:xfrm>
              <a:prstGeom prst="rect">
                <a:avLst/>
              </a:prstGeom>
              <a:blipFill>
                <a:blip r:embed="rId3"/>
                <a:stretch>
                  <a:fillRect l="-1307" r="-1307" b="-4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8481816" y="4732785"/>
            <a:ext cx="422157" cy="487438"/>
          </a:xfrm>
          <a:prstGeom prst="rect">
            <a:avLst/>
          </a:prstGeom>
        </p:spPr>
      </p:pic>
      <p:sp>
        <p:nvSpPr>
          <p:cNvPr id="2" name="Round Same Side Corner Rectangle 5">
            <a:extLst>
              <a:ext uri="{FF2B5EF4-FFF2-40B4-BE49-F238E27FC236}">
                <a16:creationId xmlns:a16="http://schemas.microsoft.com/office/drawing/2014/main" id="{E00A4EAA-FF6B-D504-2BC0-71610E0AD68F}"/>
              </a:ext>
            </a:extLst>
          </p:cNvPr>
          <p:cNvSpPr/>
          <p:nvPr/>
        </p:nvSpPr>
        <p:spPr>
          <a:xfrm flipV="1">
            <a:off x="210710" y="984815"/>
            <a:ext cx="920252" cy="418382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17F0-BE65-8274-548F-C4EB2651125D}"/>
              </a:ext>
            </a:extLst>
          </p:cNvPr>
          <p:cNvSpPr txBox="1"/>
          <p:nvPr/>
        </p:nvSpPr>
        <p:spPr>
          <a:xfrm>
            <a:off x="292658" y="1008697"/>
            <a:ext cx="8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</a:p>
        </p:txBody>
      </p:sp>
      <p:sp>
        <p:nvSpPr>
          <p:cNvPr id="3" name="Title 21">
            <a:extLst>
              <a:ext uri="{FF2B5EF4-FFF2-40B4-BE49-F238E27FC236}">
                <a16:creationId xmlns:a16="http://schemas.microsoft.com/office/drawing/2014/main" id="{9DA06143-58B7-034F-B994-72511E25EBFC}"/>
              </a:ext>
            </a:extLst>
          </p:cNvPr>
          <p:cNvSpPr txBox="1">
            <a:spLocks/>
          </p:cNvSpPr>
          <p:nvPr/>
        </p:nvSpPr>
        <p:spPr>
          <a:xfrm>
            <a:off x="2348796" y="582514"/>
            <a:ext cx="4987570" cy="451277"/>
          </a:xfrm>
          <a:prstGeom prst="rect">
            <a:avLst/>
          </a:prstGeom>
          <a:solidFill>
            <a:srgbClr val="F4FF5C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ven Pro ExtraBold"/>
              <a:buNone/>
              <a:defRPr sz="35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85"/>
              </a:buClr>
              <a:buSzPts val="3500"/>
              <a:buFont typeface="Maven Pro ExtraBold"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nl-NL" sz="2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số lượng giác của hai góc phụ nhau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 descr="A triangle with blue letters and a square&#10;&#10;Description automatically generated">
            <a:extLst>
              <a:ext uri="{FF2B5EF4-FFF2-40B4-BE49-F238E27FC236}">
                <a16:creationId xmlns:a16="http://schemas.microsoft.com/office/drawing/2014/main" id="{B72C301D-4B4B-F139-375B-CD3083C47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937" y="1495296"/>
            <a:ext cx="2528888" cy="1358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655D5-AA33-5843-C741-1AE0FBAFC427}"/>
                  </a:ext>
                </a:extLst>
              </p:cNvPr>
              <p:cNvSpPr txBox="1"/>
              <p:nvPr/>
            </p:nvSpPr>
            <p:spPr>
              <a:xfrm>
                <a:off x="1334845" y="3616546"/>
                <a:ext cx="7403575" cy="1229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1028700" algn="ctr"/>
                    <a:tab pos="2057400" algn="r"/>
                  </a:tabLst>
                </a:pPr>
                <a:r>
                  <a:rPr lang="en-US" sz="22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2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sz="22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180340" algn="just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1028700" algn="ctr"/>
                    <a:tab pos="2057400" algn="r"/>
                  </a:tabLst>
                </a:pPr>
                <a:r>
                  <a:rPr lang="en-US" sz="22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200" i="1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655D5-AA33-5843-C741-1AE0FBAFC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845" y="3616546"/>
                <a:ext cx="7403575" cy="12296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8BA1006-5821-A2AC-39F9-87A35D745539}"/>
              </a:ext>
            </a:extLst>
          </p:cNvPr>
          <p:cNvSpPr/>
          <p:nvPr/>
        </p:nvSpPr>
        <p:spPr>
          <a:xfrm>
            <a:off x="320893" y="3158899"/>
            <a:ext cx="2027903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3" grpId="0" animBg="1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17048" y="1184092"/>
            <a:ext cx="7075479" cy="1200169"/>
            <a:chOff x="320525" y="205651"/>
            <a:chExt cx="7889355" cy="9348405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320525" y="205651"/>
              <a:ext cx="7889355" cy="6117935"/>
            </a:xfrm>
            <a:prstGeom prst="wedgeRoundRectCallout">
              <a:avLst>
                <a:gd name="adj1" fmla="val -20218"/>
                <a:gd name="adj2" fmla="val 49523"/>
                <a:gd name="adj3" fmla="val 16667"/>
              </a:avLst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095" y="444142"/>
              <a:ext cx="7416851" cy="9109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sin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côsin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kia, tang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côtang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kia.</a:t>
              </a:r>
              <a:endParaRPr lang="en-US" altLang="en-US" sz="2000" b="1" i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  <a:p>
              <a:pPr marL="342900" indent="-342900">
                <a:spcBef>
                  <a:spcPct val="50000"/>
                </a:spcBef>
                <a:buFont typeface="Symbol" panose="05050102010706020507" pitchFamily="18" charset="2"/>
                <a:buChar char="·"/>
                <a:defRPr/>
              </a:pPr>
              <a:endPara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89" y="4455049"/>
            <a:ext cx="576401" cy="50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25" y="132716"/>
            <a:ext cx="486294" cy="732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7084"/>
            <a:ext cx="469836" cy="4859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2604E0-9D3B-AAB1-2F3A-AF5EA6C37D80}"/>
              </a:ext>
            </a:extLst>
          </p:cNvPr>
          <p:cNvSpPr/>
          <p:nvPr/>
        </p:nvSpPr>
        <p:spPr>
          <a:xfrm>
            <a:off x="574173" y="555526"/>
            <a:ext cx="1179874" cy="53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 err="1"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Định</a:t>
            </a:r>
            <a:r>
              <a:rPr lang="en-US" sz="2200" b="1" dirty="0"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lí</a:t>
            </a:r>
            <a:endParaRPr lang="en-US" sz="22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724AEC-B9D4-0337-3306-4EB091B6CB59}"/>
              </a:ext>
            </a:extLst>
          </p:cNvPr>
          <p:cNvSpPr/>
          <p:nvPr/>
        </p:nvSpPr>
        <p:spPr>
          <a:xfrm>
            <a:off x="717048" y="2077756"/>
            <a:ext cx="66475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Cho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sin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cos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cos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sin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cot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cot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tan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  <a:p>
            <a:pPr marL="342900" indent="-342900">
              <a:spcBef>
                <a:spcPct val="50000"/>
              </a:spcBef>
              <a:buFont typeface="Symbol" panose="05050102010706020507" pitchFamily="18" charset="2"/>
              <a:buChar char="·"/>
              <a:defRPr/>
            </a:pPr>
            <a:endParaRPr lang="en-US" altLang="en-US" sz="2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993F320B-4E31-6278-41F3-E0E2F088D45E}"/>
              </a:ext>
            </a:extLst>
          </p:cNvPr>
          <p:cNvSpPr/>
          <p:nvPr/>
        </p:nvSpPr>
        <p:spPr>
          <a:xfrm>
            <a:off x="5071258" y="2759240"/>
            <a:ext cx="3564731" cy="1845956"/>
          </a:xfrm>
          <a:prstGeom prst="cloudCallo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894383"/>
                <a:ext cx="7065536" cy="1421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6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sin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30’, tan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894383"/>
                <a:ext cx="7065536" cy="1421992"/>
              </a:xfrm>
              <a:prstGeom prst="rect">
                <a:avLst/>
              </a:prstGeom>
              <a:blipFill>
                <a:blip r:embed="rId5"/>
                <a:stretch>
                  <a:fillRect l="-862" r="-862" b="-72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271668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/>
              <p:nvPr/>
            </p:nvSpPr>
            <p:spPr>
              <a:xfrm>
                <a:off x="1039232" y="2627071"/>
                <a:ext cx="576161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6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cos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6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cos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sin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sin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15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52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30’ = cos (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52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30’)= cos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30’.</a:t>
                </a:r>
              </a:p>
              <a:p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cot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cot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cot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tan (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tan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32" y="2627071"/>
                <a:ext cx="5761618" cy="1938992"/>
              </a:xfrm>
              <a:prstGeom prst="rect">
                <a:avLst/>
              </a:prstGeom>
              <a:blipFill>
                <a:blip r:embed="rId6"/>
                <a:stretch>
                  <a:fillRect l="-1057" t="-1887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7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356047"/>
                <a:ext cx="7065536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cos 5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tan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5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356047"/>
                <a:ext cx="7065536" cy="498663"/>
              </a:xfrm>
              <a:prstGeom prst="rect">
                <a:avLst/>
              </a:prstGeom>
              <a:blipFill>
                <a:blip r:embed="rId5"/>
                <a:stretch>
                  <a:fillRect l="-862" b="-219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126401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AB17B7-971B-775F-5C0D-74E3F712BBB6}"/>
                  </a:ext>
                </a:extLst>
              </p:cNvPr>
              <p:cNvSpPr txBox="1"/>
              <p:nvPr/>
            </p:nvSpPr>
            <p:spPr>
              <a:xfrm>
                <a:off x="633529" y="2627386"/>
                <a:ext cx="82826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en-US" sz="2000" b="0" dirty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sz="2000" b="0" i="1" dirty="0"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cos 5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5°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tan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0" i="1" dirty="0"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5°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b="0" i="1" dirty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AB17B7-971B-775F-5C0D-74E3F712B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29" y="2627386"/>
                <a:ext cx="8282641" cy="400110"/>
              </a:xfrm>
              <a:prstGeom prst="rect">
                <a:avLst/>
              </a:prstGeom>
              <a:blipFill>
                <a:blip r:embed="rId6"/>
                <a:stretch>
                  <a:fillRect l="-809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126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en\Downloads\GAME PP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00850" cy="51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ayDuK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6900" y="2228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2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ien\Downloads\GAME PP\2_cong-dong-360_su-that-dong-troi-ve-chiec-bat-vang-huyen-thoai-trong-tay-du-ky_07384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2" b="94118" l="2667" r="98667">
                        <a14:foregroundMark x1="9833" y1="11294" x2="9833" y2="11294"/>
                        <a14:foregroundMark x1="6167" y1="9176" x2="6167" y2="9176"/>
                        <a14:foregroundMark x1="25833" y1="49176" x2="25833" y2="49176"/>
                        <a14:foregroundMark x1="25833" y1="45647" x2="25833" y2="45647"/>
                        <a14:foregroundMark x1="25167" y1="48000" x2="25167" y2="48000"/>
                        <a14:foregroundMark x1="40667" y1="19765" x2="40667" y2="19765"/>
                        <a14:foregroundMark x1="50167" y1="44471" x2="50167" y2="44471"/>
                        <a14:foregroundMark x1="40000" y1="79059" x2="40000" y2="79059"/>
                        <a14:foregroundMark x1="40667" y1="78824" x2="40667" y2="78824"/>
                        <a14:foregroundMark x1="40833" y1="82588" x2="40833" y2="82588"/>
                        <a14:foregroundMark x1="42333" y1="81176" x2="42333" y2="81176"/>
                        <a14:foregroundMark x1="43333" y1="79765" x2="43333" y2="79765"/>
                        <a14:foregroundMark x1="47833" y1="76941" x2="47833" y2="76941"/>
                        <a14:foregroundMark x1="51833" y1="74824" x2="51833" y2="74824"/>
                        <a14:foregroundMark x1="51833" y1="78353" x2="51833" y2="78353"/>
                        <a14:foregroundMark x1="52167" y1="76941" x2="52167" y2="76941"/>
                        <a14:foregroundMark x1="45500" y1="86118" x2="45500" y2="86118"/>
                        <a14:foregroundMark x1="48333" y1="84235" x2="48333" y2="84235"/>
                        <a14:foregroundMark x1="46667" y1="88941" x2="46667" y2="88941"/>
                        <a14:foregroundMark x1="49667" y1="86353" x2="49667" y2="86353"/>
                        <a14:foregroundMark x1="51000" y1="83294" x2="51000" y2="83294"/>
                        <a14:foregroundMark x1="36500" y1="78118" x2="36500" y2="78118"/>
                        <a14:foregroundMark x1="35500" y1="74588" x2="35500" y2="74588"/>
                        <a14:foregroundMark x1="34333" y1="73176" x2="34333" y2="73176"/>
                        <a14:foregroundMark x1="35000" y1="83059" x2="35000" y2="83059"/>
                        <a14:foregroundMark x1="34833" y1="79765" x2="34833" y2="79765"/>
                        <a14:foregroundMark x1="34667" y1="82353" x2="34667" y2="82353"/>
                        <a14:foregroundMark x1="35000" y1="86824" x2="35000" y2="86824"/>
                        <a14:foregroundMark x1="37500" y1="89647" x2="37500" y2="89647"/>
                        <a14:foregroundMark x1="39833" y1="90353" x2="39833" y2="90353"/>
                        <a14:foregroundMark x1="52833" y1="65647" x2="52833" y2="65647"/>
                        <a14:foregroundMark x1="53833" y1="64235" x2="53833" y2="64235"/>
                        <a14:foregroundMark x1="54000" y1="60941" x2="54000" y2="60941"/>
                        <a14:foregroundMark x1="53500" y1="59059" x2="53500" y2="59059"/>
                        <a14:foregroundMark x1="63000" y1="15294" x2="63000" y2="15294"/>
                        <a14:foregroundMark x1="70833" y1="34118" x2="70833" y2="34118"/>
                        <a14:foregroundMark x1="70167" y1="34824" x2="70167" y2="34824"/>
                        <a14:foregroundMark x1="68167" y1="40706" x2="68167" y2="40706"/>
                        <a14:foregroundMark x1="68167" y1="44235" x2="68167" y2="44235"/>
                        <a14:foregroundMark x1="70000" y1="18824" x2="70000" y2="18824"/>
                        <a14:foregroundMark x1="69500" y1="24706" x2="69500" y2="24706"/>
                        <a14:foregroundMark x1="72000" y1="29647" x2="72000" y2="29647"/>
                        <a14:foregroundMark x1="71333" y1="24706" x2="71333" y2="24706"/>
                        <a14:foregroundMark x1="73000" y1="24471" x2="73000" y2="24471"/>
                        <a14:foregroundMark x1="75500" y1="24471" x2="75500" y2="24471"/>
                        <a14:foregroundMark x1="76167" y1="27294" x2="76167" y2="27294"/>
                        <a14:foregroundMark x1="75500" y1="31529" x2="75500" y2="31529"/>
                        <a14:foregroundMark x1="73833" y1="42824" x2="73833" y2="42824"/>
                        <a14:foregroundMark x1="75333" y1="40235" x2="75333" y2="40235"/>
                        <a14:foregroundMark x1="73500" y1="46824" x2="73500" y2="46824"/>
                        <a14:foregroundMark x1="72833" y1="50588" x2="72833" y2="50588"/>
                        <a14:foregroundMark x1="71333" y1="52706" x2="71333" y2="52706"/>
                        <a14:foregroundMark x1="66833" y1="53647" x2="66833" y2="53647"/>
                        <a14:foregroundMark x1="66833" y1="50353" x2="66833" y2="50353"/>
                        <a14:foregroundMark x1="65000" y1="46824" x2="65000" y2="46824"/>
                        <a14:foregroundMark x1="65000" y1="39294" x2="65000" y2="39294"/>
                        <a14:foregroundMark x1="64667" y1="34588" x2="64667" y2="34588"/>
                        <a14:foregroundMark x1="66500" y1="32471" x2="66500" y2="32471"/>
                        <a14:foregroundMark x1="68500" y1="31294" x2="68500" y2="31294"/>
                        <a14:foregroundMark x1="67333" y1="40471" x2="67333" y2="40471"/>
                        <a14:foregroundMark x1="62667" y1="40235" x2="62667" y2="40235"/>
                        <a14:foregroundMark x1="62833" y1="43529" x2="62833" y2="43529"/>
                        <a14:foregroundMark x1="63167" y1="48235" x2="63167" y2="48235"/>
                        <a14:foregroundMark x1="64167" y1="51059" x2="64167" y2="51059"/>
                        <a14:foregroundMark x1="64167" y1="56471" x2="64167" y2="56471"/>
                        <a14:foregroundMark x1="62667" y1="59529" x2="62667" y2="59529"/>
                        <a14:foregroundMark x1="60833" y1="56235" x2="62167" y2="63765"/>
                        <a14:foregroundMark x1="62333" y1="68235" x2="62333" y2="68235"/>
                        <a14:foregroundMark x1="62500" y1="72000" x2="62500" y2="72000"/>
                        <a14:foregroundMark x1="63000" y1="73647" x2="63000" y2="73647"/>
                        <a14:foregroundMark x1="65333" y1="63294" x2="65333" y2="63294"/>
                        <a14:foregroundMark x1="65500" y1="60000" x2="65500" y2="60000"/>
                        <a14:foregroundMark x1="70667" y1="65882" x2="70667" y2="65882"/>
                        <a14:foregroundMark x1="68500" y1="69176" x2="68500" y2="69176"/>
                        <a14:foregroundMark x1="55333" y1="51294" x2="55333" y2="51294"/>
                        <a14:foregroundMark x1="55500" y1="56471" x2="55500" y2="56471"/>
                        <a14:foregroundMark x1="57667" y1="19294" x2="57667" y2="19294"/>
                        <a14:foregroundMark x1="89000" y1="36706" x2="89000" y2="36706"/>
                        <a14:foregroundMark x1="94500" y1="67529" x2="94500" y2="67529"/>
                        <a14:foregroundMark x1="96000" y1="74588" x2="96000" y2="74588"/>
                        <a14:foregroundMark x1="97167" y1="74588" x2="97167" y2="74588"/>
                        <a14:foregroundMark x1="95833" y1="81176" x2="95833" y2="81176"/>
                        <a14:foregroundMark x1="83167" y1="83765" x2="83167" y2="83765"/>
                        <a14:foregroundMark x1="80667" y1="83765" x2="80667" y2="83765"/>
                        <a14:foregroundMark x1="81000" y1="86353" x2="81000" y2="86353"/>
                        <a14:foregroundMark x1="83667" y1="86353" x2="83667" y2="86353"/>
                        <a14:foregroundMark x1="72500" y1="41647" x2="72500" y2="41647"/>
                        <a14:foregroundMark x1="69333" y1="50353" x2="69333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424" y="1500188"/>
            <a:ext cx="5429250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57150"/>
            <a:ext cx="4329113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64688" y="497786"/>
            <a:ext cx="26068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</a:pPr>
            <a:r>
              <a:rPr lang="en-US" sz="3000" b="1" kern="1200">
                <a:solidFill>
                  <a:srgbClr val="CC0066"/>
                </a:solidFill>
                <a:latin typeface="UVN Bach Tuyet Nang" pitchFamily="18" charset="0"/>
                <a:ea typeface="+mn-ea"/>
                <a:cs typeface="Arial" panose="020B0604020202020204" pitchFamily="34" charset="0"/>
              </a:rPr>
              <a:t>TÂY DU KÝ</a:t>
            </a:r>
            <a:endParaRPr lang="en-US" sz="3000" b="1" kern="1200" dirty="0">
              <a:solidFill>
                <a:srgbClr val="CC0066"/>
              </a:solidFill>
              <a:latin typeface="UVN Bach Tuyet Nang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50" y="1633976"/>
            <a:ext cx="601677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Káº¿t quáº£ hÃ¬nh áº£nh cho Cá» hoáº¡t hÃ¬nh"/>
          <p:cNvSpPr>
            <a:spLocks noChangeAspect="1" noChangeArrowheads="1"/>
          </p:cNvSpPr>
          <p:nvPr/>
        </p:nvSpPr>
        <p:spPr bwMode="auto">
          <a:xfrm>
            <a:off x="1259682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4572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625" l="2333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499">
            <a:off x="1036795" y="3556135"/>
            <a:ext cx="1938681" cy="123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Ã¬nh áº£nh cÃ³ liÃ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543300"/>
            <a:ext cx="33147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85" y="3257550"/>
            <a:ext cx="464343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12639" y="3862938"/>
            <a:ext cx="6057900" cy="124649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457200">
              <a:buClrTx/>
            </a:pPr>
            <a:r>
              <a:rPr lang="en-US" sz="1500" b="1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TRONG KHU RỪNG CÓ RẤT NHIỀU YÊU QUÁI XUẤT HIỆN ĐỂ CẢN ĐƯỜNG THẦY TRÒ ĐƯỜNG TĂNG ĐI LẤY KINH</a:t>
            </a:r>
          </a:p>
          <a:p>
            <a:pPr defTabSz="457200">
              <a:buClrTx/>
            </a:pPr>
            <a:endParaRPr lang="en-US" sz="1500" b="1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</a:pPr>
            <a:r>
              <a:rPr lang="en-US" sz="1500" b="1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EM HÃY GIÚP THẦY TRÒ ĐƯỜNG TĂNG BẰNG CÁCH VƯỢT QUA CÁC CÂU HỎI CỦA YÊU QUÁI.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B15F41-556B-B074-F335-B6A4ECF47547}"/>
                  </a:ext>
                </a:extLst>
              </p14:cNvPr>
              <p14:cNvContentPartPr/>
              <p14:nvPr/>
            </p14:nvContentPartPr>
            <p14:xfrm>
              <a:off x="8763180" y="3382800"/>
              <a:ext cx="180" cy="1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B15F41-556B-B074-F335-B6A4ECF4754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58680" y="3378300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419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"/>
            <a:ext cx="6858000" cy="512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1" y="1107621"/>
            <a:ext cx="6858000" cy="3555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" descr="C:\Users\Tien\Downloads\GAME PP\photo-5-15598752880811265847498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23" y="81350"/>
            <a:ext cx="1057275" cy="10355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343025" y="1143777"/>
            <a:ext cx="1228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1350" i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Hồng Hài Nhi</a:t>
            </a:r>
          </a:p>
        </p:txBody>
      </p:sp>
      <p:pic>
        <p:nvPicPr>
          <p:cNvPr id="25" name="Picture 3" descr="C:\Users\Tien\Downloads\GAME PP\Bạc cot tinh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84" y="18572"/>
            <a:ext cx="1091272" cy="10609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611568" y="1163771"/>
            <a:ext cx="1228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</a:pPr>
            <a:r>
              <a:rPr lang="en-US" sz="1350" i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Bạch Cốt Tinh</a:t>
            </a:r>
          </a:p>
        </p:txBody>
      </p:sp>
      <p:pic>
        <p:nvPicPr>
          <p:cNvPr id="28" name="Picture 4" descr="C:\Users\Tien\Downloads\GAME PP\Ngọc Thố TInh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806" y="43472"/>
            <a:ext cx="1025919" cy="10447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947786" y="1143777"/>
            <a:ext cx="1228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</a:pPr>
            <a:r>
              <a:rPr lang="en-US" sz="1350" i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Ngọc Thố Tinh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54743" y="1132535"/>
            <a:ext cx="14864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</a:pPr>
            <a:r>
              <a:rPr lang="en-US" sz="1350" i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Thanh Ngưu Quái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38912" y="1118801"/>
            <a:ext cx="14864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</a:pPr>
            <a:r>
              <a:rPr lang="en-US" sz="1350" i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Ngưu Ma Vương</a:t>
            </a:r>
          </a:p>
        </p:txBody>
      </p:sp>
      <p:pic>
        <p:nvPicPr>
          <p:cNvPr id="37" name="Picture 6" descr="HÃ¬nh áº£nh cÃ³ liÃ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92" y="3657600"/>
            <a:ext cx="352901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Ã¬nh áº£nh cÃ³ liÃ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77" y="3657600"/>
            <a:ext cx="352901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Ã¬nh áº£nh cÃ³ liÃªn qua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657600"/>
            <a:ext cx="352901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Ã¬nh áº£nh cÃ³ liÃ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953" y="4443090"/>
            <a:ext cx="853047" cy="6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551" l="1846" r="95231">
                        <a14:foregroundMark x1="37385" y1="16184" x2="37385" y2="16184"/>
                        <a14:foregroundMark x1="38000" y1="14251" x2="38000" y2="14251"/>
                        <a14:foregroundMark x1="37077" y1="15217" x2="37077" y2="15217"/>
                        <a14:foregroundMark x1="9385" y1="9420" x2="9385" y2="9420"/>
                        <a14:foregroundMark x1="11846" y1="12077" x2="11846" y2="12077"/>
                        <a14:foregroundMark x1="13385" y1="14251" x2="13385" y2="14251"/>
                        <a14:foregroundMark x1="11846" y1="17874" x2="11846" y2="17874"/>
                        <a14:foregroundMark x1="6923" y1="6039" x2="6923" y2="6039"/>
                        <a14:foregroundMark x1="6923" y1="5797" x2="9385" y2="7246"/>
                        <a14:foregroundMark x1="9385" y1="9662" x2="9385" y2="9662"/>
                        <a14:foregroundMark x1="10308" y1="11353" x2="10308" y2="11353"/>
                        <a14:foregroundMark x1="12000" y1="11594" x2="12000" y2="11594"/>
                        <a14:foregroundMark x1="13538" y1="14493" x2="13538" y2="14493"/>
                        <a14:foregroundMark x1="35846" y1="93237" x2="35846" y2="93237"/>
                        <a14:foregroundMark x1="40308" y1="91546" x2="40308" y2="91546"/>
                        <a14:foregroundMark x1="40308" y1="87681" x2="40308" y2="87681"/>
                        <a14:foregroundMark x1="35231" y1="85990" x2="35231" y2="85990"/>
                        <a14:foregroundMark x1="35846" y1="90097" x2="35846" y2="90097"/>
                        <a14:foregroundMark x1="34769" y1="92271" x2="34769" y2="92271"/>
                        <a14:foregroundMark x1="34769" y1="92271" x2="34769" y2="92271"/>
                        <a14:foregroundMark x1="34923" y1="88889" x2="34923" y2="88889"/>
                        <a14:foregroundMark x1="34462" y1="87923" x2="34462" y2="87923"/>
                        <a14:foregroundMark x1="33692" y1="92754" x2="33692" y2="92754"/>
                        <a14:foregroundMark x1="33692" y1="93961" x2="33692" y2="93961"/>
                        <a14:foregroundMark x1="63231" y1="90338" x2="63231" y2="90338"/>
                        <a14:foregroundMark x1="59077" y1="92029" x2="59077" y2="92029"/>
                        <a14:foregroundMark x1="57692" y1="96135" x2="57692" y2="96135"/>
                        <a14:foregroundMark x1="67385" y1="91787" x2="67385" y2="91787"/>
                        <a14:foregroundMark x1="70462" y1="88889" x2="70462" y2="88889"/>
                        <a14:foregroundMark x1="72154" y1="88889" x2="72154" y2="88889"/>
                        <a14:foregroundMark x1="78923" y1="24396" x2="78923" y2="24396"/>
                        <a14:foregroundMark x1="77385" y1="21981" x2="77385" y2="21981"/>
                        <a14:foregroundMark x1="76308" y1="21014" x2="76308" y2="21014"/>
                        <a14:foregroundMark x1="76308" y1="20531" x2="76308" y2="20531"/>
                        <a14:foregroundMark x1="76000" y1="19807" x2="76000" y2="19807"/>
                        <a14:foregroundMark x1="75692" y1="19565" x2="75692" y2="19565"/>
                        <a14:foregroundMark x1="36462" y1="95169" x2="36462" y2="95169"/>
                        <a14:foregroundMark x1="40769" y1="95169" x2="40769" y2="95169"/>
                        <a14:foregroundMark x1="57846" y1="6039" x2="57846" y2="6039"/>
                        <a14:foregroundMark x1="57538" y1="5556" x2="57538" y2="5556"/>
                        <a14:foregroundMark x1="59231" y1="4348" x2="59231" y2="4348"/>
                        <a14:foregroundMark x1="51538" y1="5556" x2="51538" y2="5556"/>
                        <a14:foregroundMark x1="50923" y1="6763" x2="50923" y2="6763"/>
                        <a14:foregroundMark x1="50615" y1="9179" x2="50615" y2="9179"/>
                        <a14:foregroundMark x1="50769" y1="9420" x2="50769" y2="9420"/>
                        <a14:foregroundMark x1="50923" y1="9420" x2="50923" y2="9420"/>
                        <a14:foregroundMark x1="51077" y1="9420" x2="51077" y2="9420"/>
                        <a14:foregroundMark x1="18154" y1="92029" x2="18154" y2="92029"/>
                        <a14:foregroundMark x1="15846" y1="92754" x2="15846" y2="92754"/>
                        <a14:foregroundMark x1="15385" y1="94444" x2="15385" y2="94444"/>
                        <a14:foregroundMark x1="15692" y1="97585" x2="15692" y2="97585"/>
                        <a14:backgroundMark x1="85231" y1="32609" x2="85231" y2="32609"/>
                        <a14:backgroundMark x1="87077" y1="32126" x2="87077" y2="32126"/>
                        <a14:backgroundMark x1="87385" y1="36957" x2="87385" y2="36957"/>
                        <a14:backgroundMark x1="70769" y1="35024" x2="70769" y2="35024"/>
                        <a14:backgroundMark x1="55692" y1="725" x2="55692" y2="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00400"/>
            <a:ext cx="1838002" cy="132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7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0204E-6 L 0.10764 0.0041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4 0.00417 L 0.21597 0.004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97 0.00417 L 0.36597 0.004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598 0.00416 L 0.53264 -0.0027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64 -0.00277 L 1.05764 0.0041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9" grpId="0"/>
      <p:bldP spid="32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36"/>
          <p:cNvSpPr txBox="1">
            <a:spLocks noGrp="1"/>
          </p:cNvSpPr>
          <p:nvPr>
            <p:ph type="title"/>
          </p:nvPr>
        </p:nvSpPr>
        <p:spPr>
          <a:xfrm>
            <a:off x="521494" y="864394"/>
            <a:ext cx="8241049" cy="14062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3800" b="1" dirty="0">
                <a:solidFill>
                  <a:srgbClr val="2601AF"/>
                </a:solidFill>
                <a:latin typeface="+mj-lt"/>
              </a:rPr>
              <a:t>CHƯƠNG I</a:t>
            </a:r>
            <a:r>
              <a:rPr lang="en-US" sz="3800" b="1" dirty="0">
                <a:solidFill>
                  <a:srgbClr val="2601AF"/>
                </a:solidFill>
                <a:latin typeface="+mj-lt"/>
              </a:rPr>
              <a:t>V</a:t>
            </a:r>
            <a:r>
              <a:rPr lang="vi-VN" sz="3800" b="1" dirty="0">
                <a:solidFill>
                  <a:srgbClr val="2601AF"/>
                </a:solidFill>
                <a:latin typeface="+mj-lt"/>
              </a:rPr>
              <a:t>. </a:t>
            </a:r>
            <a:r>
              <a:rPr lang="en-US" sz="3800" b="1" dirty="0">
                <a:solidFill>
                  <a:srgbClr val="2601AF"/>
                </a:solidFill>
                <a:latin typeface="+mj-lt"/>
              </a:rPr>
              <a:t>HỆ THỨC LƯỢNG TRONG TAM GIÁC VUÔNG</a:t>
            </a:r>
            <a:endParaRPr sz="3800" b="1" dirty="0">
              <a:solidFill>
                <a:srgbClr val="2601AF"/>
              </a:solidFill>
              <a:latin typeface="+mj-lt"/>
            </a:endParaRPr>
          </a:p>
        </p:txBody>
      </p:sp>
      <p:pic>
        <p:nvPicPr>
          <p:cNvPr id="1285" name="Google Shape;1285;p36"/>
          <p:cNvPicPr preferRelativeResize="0"/>
          <p:nvPr/>
        </p:nvPicPr>
        <p:blipFill rotWithShape="1">
          <a:blip r:embed="rId3">
            <a:alphaModFix/>
          </a:blip>
          <a:srcRect l="19717" t="14663" b="14670"/>
          <a:stretch/>
        </p:blipFill>
        <p:spPr>
          <a:xfrm>
            <a:off x="7839784" y="3832529"/>
            <a:ext cx="1304216" cy="119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64533" y="2480750"/>
            <a:ext cx="7325414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BÀI 11. TỈ SỐ LƯỢNG GIÁC CỦA GÓC NHỌN (4 </a:t>
            </a:r>
            <a:r>
              <a:rPr lang="en-US" sz="3800" b="1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tiết</a:t>
            </a:r>
            <a:r>
              <a:rPr lang="en-US" sz="38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)</a:t>
            </a:r>
            <a:endParaRPr lang="en-US" sz="3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Google Shape;1250;p33"/>
          <p:cNvSpPr txBox="1"/>
          <p:nvPr/>
        </p:nvSpPr>
        <p:spPr>
          <a:xfrm>
            <a:off x="-147032" y="4429128"/>
            <a:ext cx="2382900" cy="1984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0729"/>
            <a:ext cx="6572250" cy="188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5" b="100000" l="10000" r="90000">
                        <a14:foregroundMark x1="53692" y1="10917" x2="53692" y2="10917"/>
                        <a14:foregroundMark x1="53692" y1="10917" x2="53692" y2="10917"/>
                        <a14:foregroundMark x1="60308" y1="10917" x2="60308" y2="10917"/>
                        <a14:foregroundMark x1="60308" y1="10917" x2="60308" y2="10917"/>
                        <a14:foregroundMark x1="54769" y1="9475" x2="54769" y2="9475"/>
                        <a14:foregroundMark x1="54769" y1="9475" x2="54769" y2="9475"/>
                        <a14:foregroundMark x1="70615" y1="17405" x2="70615" y2="17405"/>
                        <a14:foregroundMark x1="70615" y1="17405" x2="70615" y2="17405"/>
                        <a14:foregroundMark x1="68154" y1="16066" x2="68154" y2="16066"/>
                        <a14:foregroundMark x1="68154" y1="16066" x2="68154" y2="16066"/>
                        <a14:foregroundMark x1="67538" y1="15036" x2="67538" y2="15036"/>
                        <a14:foregroundMark x1="67538" y1="15036" x2="67538" y2="15036"/>
                        <a14:foregroundMark x1="70154" y1="14006" x2="70154" y2="14006"/>
                        <a14:foregroundMark x1="70154" y1="14006" x2="70154" y2="14006"/>
                        <a14:foregroundMark x1="51846" y1="12976" x2="51846" y2="12976"/>
                        <a14:foregroundMark x1="54000" y1="12049" x2="54000" y2="12049"/>
                        <a14:foregroundMark x1="54000" y1="12049" x2="54000" y2="12049"/>
                        <a14:foregroundMark x1="54000" y1="12049" x2="54000" y2="12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63" y="563333"/>
            <a:ext cx="1051125" cy="157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Tien\Downloads\GAME PP\pngtree-pig-png-clipart_6581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09" y="1885950"/>
            <a:ext cx="1563318" cy="115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Ã¬nh áº£nh cÃ³ liÃªn qua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01" y="4443090"/>
            <a:ext cx="853047" cy="6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1343025" y="1846065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343025" y="1857153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43025" y="1864626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343025" y="1857393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343025" y="1846065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343025" y="1861009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343025" y="1853537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343025" y="1846065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343025" y="1831120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343025" y="1838592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343025" y="1838592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00:00</a:t>
            </a: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56" y="1807368"/>
            <a:ext cx="585656" cy="5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A"/>
              <p:cNvSpPr/>
              <p:nvPr/>
            </p:nvSpPr>
            <p:spPr>
              <a:xfrm>
                <a:off x="1255284" y="2918307"/>
                <a:ext cx="3225296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r>
                  <a:rPr lang="fr-FR" sz="2000" b="1" kern="1200" dirty="0">
                    <a:solidFill>
                      <a:prstClr val="white"/>
                    </a:solidFill>
                    <a:latin typeface="Calibri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vi-VN" sz="2000" kern="12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284" y="2918307"/>
                <a:ext cx="3225296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4"/>
                <a:stretch>
                  <a:fillRect b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B"/>
              <p:cNvSpPr/>
              <p:nvPr/>
            </p:nvSpPr>
            <p:spPr>
              <a:xfrm>
                <a:off x="1255486" y="3791885"/>
                <a:ext cx="325754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r>
                  <a:rPr lang="fr-FR" sz="2000" b="1" kern="1200" dirty="0">
                    <a:solidFill>
                      <a:prstClr val="white"/>
                    </a:solidFill>
                    <a:latin typeface="Calibri"/>
                  </a:rPr>
                  <a:t>B.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vi-VN" sz="2000" kern="12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486" y="3791885"/>
                <a:ext cx="325754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"/>
              <p:cNvSpPr/>
              <p:nvPr/>
            </p:nvSpPr>
            <p:spPr>
              <a:xfrm flipH="1">
                <a:off x="4630567" y="2918307"/>
                <a:ext cx="325431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r>
                  <a:rPr lang="fr-FR" sz="2000" b="1" kern="1200" dirty="0">
                    <a:solidFill>
                      <a:prstClr val="white"/>
                    </a:solidFill>
                    <a:latin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𝑀𝑃</m:t>
                        </m:r>
                      </m:den>
                    </m:f>
                  </m:oMath>
                </a14:m>
                <a:endParaRPr lang="vi-VN" sz="2000" kern="12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30567" y="2918307"/>
                <a:ext cx="325431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6"/>
                <a:stretch>
                  <a:fillRect b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D"/>
              <p:cNvSpPr/>
              <p:nvPr/>
            </p:nvSpPr>
            <p:spPr>
              <a:xfrm flipH="1">
                <a:off x="4646895" y="3791885"/>
                <a:ext cx="325431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>
                  <a:buClrTx/>
                </a:pPr>
                <a:r>
                  <a:rPr lang="fr-FR" b="1" kern="1200" dirty="0">
                    <a:solidFill>
                      <a:prstClr val="white"/>
                    </a:solidFill>
                    <a:latin typeface="Calibri"/>
                  </a:rPr>
                  <a:t>                         </a:t>
                </a:r>
                <a:r>
                  <a:rPr lang="fr-FR" sz="2000" b="1" kern="1200" dirty="0">
                    <a:solidFill>
                      <a:prstClr val="white"/>
                    </a:solidFill>
                    <a:latin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𝑀𝑃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𝑀𝑁</m:t>
                        </m:r>
                      </m:den>
                    </m:f>
                  </m:oMath>
                </a14:m>
                <a:endParaRPr lang="vi-VN" sz="2000" kern="12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46895" y="3791885"/>
                <a:ext cx="325431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7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3AB823A-76E4-46FB-8D22-24ECD251DBC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92111" y="251162"/>
            <a:ext cx="4548852" cy="10972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7020ECE-BAF6-4520-863F-5603671AB7DE}"/>
                  </a:ext>
                </a:extLst>
              </p14:cNvPr>
              <p14:cNvContentPartPr/>
              <p14:nvPr/>
            </p14:nvContentPartPr>
            <p14:xfrm>
              <a:off x="3874320" y="33440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7020ECE-BAF6-4520-863F-5603671AB7D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64960" y="33346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269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0729"/>
            <a:ext cx="6572250" cy="188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Tien\Downloads\GAME PP\a8ffc11aed1997221e1bb62d28e90dd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0" b="97843" l="6154" r="90000">
                        <a14:foregroundMark x1="21231" y1="77196" x2="21231" y2="77196"/>
                        <a14:foregroundMark x1="33538" y1="84746" x2="33538" y2="84746"/>
                        <a14:foregroundMark x1="49692" y1="83205" x2="49692" y2="83205"/>
                        <a14:foregroundMark x1="49231" y1="80740" x2="49231" y2="80740"/>
                        <a14:foregroundMark x1="45077" y1="80740" x2="45077" y2="80740"/>
                        <a14:foregroundMark x1="39231" y1="79353" x2="39231" y2="79353"/>
                        <a14:foregroundMark x1="36462" y1="77658" x2="36462" y2="77658"/>
                        <a14:foregroundMark x1="35692" y1="77350" x2="35692" y2="77350"/>
                        <a14:foregroundMark x1="33538" y1="77350" x2="33538" y2="77350"/>
                        <a14:foregroundMark x1="43692" y1="78891" x2="43692" y2="78891"/>
                        <a14:foregroundMark x1="50462" y1="82126" x2="50462" y2="82126"/>
                        <a14:foregroundMark x1="54615" y1="83051" x2="54615" y2="83051"/>
                        <a14:foregroundMark x1="54615" y1="83051" x2="54615" y2="83051"/>
                        <a14:foregroundMark x1="54615" y1="81356" x2="54615" y2="81356"/>
                        <a14:foregroundMark x1="56769" y1="82589" x2="56769" y2="82589"/>
                        <a14:foregroundMark x1="56769" y1="92912" x2="56769" y2="92912"/>
                        <a14:foregroundMark x1="56769" y1="91680" x2="56769" y2="91680"/>
                        <a14:foregroundMark x1="56769" y1="90293" x2="56769" y2="9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4" y="1749951"/>
            <a:ext cx="1143000" cy="114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4" b="100000" l="10000" r="90000">
                        <a14:foregroundMark x1="57424" y1="49633" x2="57424" y2="49633"/>
                        <a14:foregroundMark x1="57424" y1="49633" x2="57424" y2="49633"/>
                        <a14:foregroundMark x1="58030" y1="49878" x2="58030" y2="49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143001"/>
            <a:ext cx="1900238" cy="117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HÃ¬nh áº£nh cÃ³ liÃªn qua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01" y="4443090"/>
            <a:ext cx="853047" cy="6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343025" y="1846065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343025" y="1857153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343025" y="1864626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343025" y="1857393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343025" y="1846065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343025" y="1861009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343025" y="1853537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343025" y="1846065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343025" y="1831120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343025" y="1838592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343025" y="1838592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1" y="1771651"/>
            <a:ext cx="585655" cy="5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"/>
              <p:cNvSpPr/>
              <p:nvPr/>
            </p:nvSpPr>
            <p:spPr>
              <a:xfrm>
                <a:off x="1257300" y="3685137"/>
                <a:ext cx="325754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r>
                  <a:rPr lang="fr-FR" sz="2000" b="1" kern="1200" dirty="0">
                    <a:solidFill>
                      <a:prstClr val="white"/>
                    </a:solidFill>
                    <a:latin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𝑀𝑃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𝑀𝑁</m:t>
                        </m:r>
                      </m:den>
                    </m:f>
                  </m:oMath>
                </a14:m>
                <a:endParaRPr lang="vi-VN" sz="2000" kern="12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3685137"/>
                <a:ext cx="325754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4"/>
                <a:stretch>
                  <a:fillRect b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B"/>
              <p:cNvSpPr/>
              <p:nvPr/>
            </p:nvSpPr>
            <p:spPr>
              <a:xfrm>
                <a:off x="1257300" y="2811559"/>
                <a:ext cx="325754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r>
                  <a:rPr lang="fr-FR" sz="2000" b="1" kern="1200" dirty="0">
                    <a:solidFill>
                      <a:prstClr val="white"/>
                    </a:solidFill>
                    <a:latin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𝑀𝑃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b="1" kern="1200" dirty="0">
                    <a:solidFill>
                      <a:prstClr val="white"/>
                    </a:solidFill>
                    <a:latin typeface="Calibri"/>
                  </a:rPr>
                  <a:t>	</a:t>
                </a:r>
                <a:endParaRPr lang="vi-VN" sz="2000" kern="12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2811559"/>
                <a:ext cx="325754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5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"/>
              <p:cNvSpPr/>
              <p:nvPr/>
            </p:nvSpPr>
            <p:spPr>
              <a:xfrm flipH="1">
                <a:off x="4616054" y="2811559"/>
                <a:ext cx="325431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r>
                  <a:rPr lang="fr-FR" sz="2000" b="1" kern="1200" dirty="0">
                    <a:solidFill>
                      <a:prstClr val="white"/>
                    </a:solidFill>
                    <a:latin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𝑀𝑃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𝑁𝑃</m:t>
                        </m:r>
                      </m:den>
                    </m:f>
                  </m:oMath>
                </a14:m>
                <a:endParaRPr lang="vi-VN" sz="2000" kern="12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16054" y="2811559"/>
                <a:ext cx="325431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6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D"/>
              <p:cNvSpPr/>
              <p:nvPr/>
            </p:nvSpPr>
            <p:spPr>
              <a:xfrm flipH="1">
                <a:off x="4632382" y="3685137"/>
                <a:ext cx="325431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>
                  <a:buClrTx/>
                </a:pPr>
                <a:r>
                  <a:rPr lang="fr-FR" sz="2000" b="1" kern="1200" dirty="0">
                    <a:solidFill>
                      <a:prstClr val="white"/>
                    </a:solidFill>
                    <a:latin typeface="Calibri"/>
                  </a:rPr>
                  <a:t>           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𝑁𝑃</m:t>
                        </m:r>
                      </m:den>
                    </m:f>
                  </m:oMath>
                </a14:m>
                <a:endParaRPr lang="vi-VN" sz="2000" kern="12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32382" y="3685137"/>
                <a:ext cx="325431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7"/>
                <a:stretch>
                  <a:fillRect b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C822EE9-9637-42D2-A492-C045CC5A0C2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72419" y="257799"/>
            <a:ext cx="4696637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5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0729"/>
            <a:ext cx="6572250" cy="188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00300" y="514351"/>
                <a:ext cx="4972050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Câu 3.</a:t>
                </a:r>
                <a:r>
                  <a:rPr lang="en-US" sz="1600" b="1" dirty="0"/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ngọn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defTabSz="457200">
                  <a:buClrTx/>
                </a:pPr>
                <a:r>
                  <a:rPr lang="fr-FR" sz="2000" b="1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			</a:t>
                </a:r>
                <a:endParaRPr lang="vi-VN" sz="20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0" y="514351"/>
                <a:ext cx="4972050" cy="1138773"/>
              </a:xfrm>
              <a:prstGeom prst="rect">
                <a:avLst/>
              </a:prstGeom>
              <a:blipFill>
                <a:blip r:embed="rId5"/>
                <a:stretch>
                  <a:fillRect l="-1963" t="-4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08" b="100000" l="9375" r="98542">
                        <a14:foregroundMark x1="34167" y1="41538" x2="34167" y2="41538"/>
                        <a14:foregroundMark x1="35000" y1="22769" x2="35000" y2="22769"/>
                        <a14:foregroundMark x1="35000" y1="22769" x2="35000" y2="22769"/>
                        <a14:foregroundMark x1="34167" y1="24000" x2="34167" y2="24000"/>
                        <a14:foregroundMark x1="34167" y1="24000" x2="34167" y2="24000"/>
                        <a14:foregroundMark x1="32917" y1="40923" x2="32917" y2="40923"/>
                        <a14:foregroundMark x1="32917" y1="40923" x2="32917" y2="40923"/>
                        <a14:foregroundMark x1="34167" y1="43385" x2="34167" y2="43385"/>
                        <a14:foregroundMark x1="34375" y1="43692" x2="34375" y2="43692"/>
                        <a14:foregroundMark x1="36042" y1="18462" x2="36042" y2="18462"/>
                        <a14:foregroundMark x1="51250" y1="18462" x2="51250" y2="18462"/>
                        <a14:foregroundMark x1="51250" y1="18462" x2="51250" y2="18462"/>
                        <a14:foregroundMark x1="93750" y1="98154" x2="93750" y2="98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310" y="914401"/>
            <a:ext cx="1920702" cy="130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7" b="961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91" y="1636955"/>
            <a:ext cx="1564655" cy="125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HÃ¬nh áº£nh cÃ³ liÃ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024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01" y="4443090"/>
            <a:ext cx="853047" cy="6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43025" y="1846065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43025" y="1857153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343025" y="1864626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343025" y="1857393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343025" y="1846065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343025" y="1861009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343025" y="1853537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343025" y="1846065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343025" y="1831120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343025" y="1838592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343025" y="1838592"/>
            <a:ext cx="114300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kern="1200">
                <a:solidFill>
                  <a:prstClr val="white"/>
                </a:solidFill>
                <a:latin typeface="Calibri"/>
              </a:rPr>
              <a:t>00:00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1" y="1807369"/>
            <a:ext cx="585655" cy="5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A"/>
              <p:cNvSpPr/>
              <p:nvPr/>
            </p:nvSpPr>
            <p:spPr>
              <a:xfrm flipH="1">
                <a:off x="4648708" y="2836982"/>
                <a:ext cx="3626610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>
                  <a:buClrTx/>
                </a:pPr>
                <a:r>
                  <a:rPr lang="fr-FR" sz="2000" b="1" kern="1200" dirty="0">
                    <a:solidFill>
                      <a:prstClr val="white"/>
                    </a:solidFill>
                    <a:latin typeface="Calibri"/>
                  </a:rPr>
                  <a:t>        </a:t>
                </a:r>
                <a:r>
                  <a:rPr lang="fr-FR" sz="21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𝑜𝑠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vi-VN" sz="2000" kern="12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48708" y="2836982"/>
                <a:ext cx="3626610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B"/>
              <p:cNvSpPr/>
              <p:nvPr/>
            </p:nvSpPr>
            <p:spPr>
              <a:xfrm>
                <a:off x="1257300" y="3696747"/>
                <a:ext cx="325754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r>
                  <a:rPr lang="fr-FR" sz="21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𝑜𝑠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vi-VN" sz="2000" kern="12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3696747"/>
                <a:ext cx="3257549" cy="595995"/>
              </a:xfrm>
              <a:custGeom>
                <a:avLst/>
                <a:gdLst>
                  <a:gd name="connsiteX0" fmla="*/ 0 w 4056063"/>
                  <a:gd name="connsiteY0" fmla="*/ 0 h 794660"/>
                  <a:gd name="connsiteX1" fmla="*/ 3642405 w 4056063"/>
                  <a:gd name="connsiteY1" fmla="*/ 0 h 794660"/>
                  <a:gd name="connsiteX2" fmla="*/ 3642405 w 4056063"/>
                  <a:gd name="connsiteY2" fmla="*/ 1 h 794660"/>
                  <a:gd name="connsiteX3" fmla="*/ 4056063 w 4056063"/>
                  <a:gd name="connsiteY3" fmla="*/ 397331 h 794660"/>
                  <a:gd name="connsiteX4" fmla="*/ 3642405 w 4056063"/>
                  <a:gd name="connsiteY4" fmla="*/ 794660 h 794660"/>
                  <a:gd name="connsiteX5" fmla="*/ 3642405 w 4056063"/>
                  <a:gd name="connsiteY5" fmla="*/ 794658 h 794660"/>
                  <a:gd name="connsiteX6" fmla="*/ 0 w 4056063"/>
                  <a:gd name="connsiteY6" fmla="*/ 794658 h 79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56063" h="794660">
                    <a:moveTo>
                      <a:pt x="0" y="0"/>
                    </a:moveTo>
                    <a:lnTo>
                      <a:pt x="3642405" y="0"/>
                    </a:lnTo>
                    <a:lnTo>
                      <a:pt x="3642405" y="1"/>
                    </a:lnTo>
                    <a:lnTo>
                      <a:pt x="4056063" y="397331"/>
                    </a:lnTo>
                    <a:lnTo>
                      <a:pt x="3642405" y="794660"/>
                    </a:lnTo>
                    <a:lnTo>
                      <a:pt x="3642405" y="794658"/>
                    </a:lnTo>
                    <a:lnTo>
                      <a:pt x="0" y="794658"/>
                    </a:lnTo>
                    <a:close/>
                  </a:path>
                </a:pathLst>
              </a:custGeom>
              <a:blipFill>
                <a:blip r:embed="rId16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"/>
          <p:cNvSpPr/>
          <p:nvPr/>
        </p:nvSpPr>
        <p:spPr>
          <a:xfrm>
            <a:off x="1257301" y="2836982"/>
            <a:ext cx="3254319" cy="595995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fr-FR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a + cos a = 1</a:t>
            </a:r>
            <a:endParaRPr lang="vi-VN" sz="21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D"/>
          <p:cNvSpPr/>
          <p:nvPr/>
        </p:nvSpPr>
        <p:spPr>
          <a:xfrm flipH="1">
            <a:off x="4648709" y="3696747"/>
            <a:ext cx="3254319" cy="595995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fr-FR" sz="2000" b="1" kern="1200" dirty="0">
                <a:solidFill>
                  <a:prstClr val="white"/>
                </a:solidFill>
                <a:latin typeface="Calibri"/>
              </a:rPr>
              <a:t>     </a:t>
            </a:r>
            <a:r>
              <a:rPr lang="fr-FR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fr-FR" sz="21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a - cos a = 1</a:t>
            </a:r>
            <a:endParaRPr lang="vi-VN" sz="21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48" y="182417"/>
            <a:ext cx="6559026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44" y="3431667"/>
            <a:ext cx="4329113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0861924">
            <a:off x="4622117" y="3782451"/>
            <a:ext cx="19431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  <a:prstDash val="soli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2400" b="1" kern="1200">
                <a:solidFill>
                  <a:srgbClr val="FF0000"/>
                </a:solidFill>
                <a:latin typeface="Calibri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22056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" name="Google Shape;1583;p46"/>
          <p:cNvPicPr preferRelativeResize="0"/>
          <p:nvPr/>
        </p:nvPicPr>
        <p:blipFill rotWithShape="1">
          <a:blip r:embed="rId3">
            <a:alphaModFix/>
          </a:blip>
          <a:srcRect t="11716" b="20519"/>
          <a:stretch/>
        </p:blipFill>
        <p:spPr>
          <a:xfrm>
            <a:off x="6871119" y="3540848"/>
            <a:ext cx="2150490" cy="1432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67940" y="817495"/>
            <a:ext cx="7808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 DẪN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BÀI, CHUẨN BỊ BÀI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20231" y="1358663"/>
                <a:ext cx="7480844" cy="128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 defTabSz="457200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Ôn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tập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kiến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đã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học</a:t>
                </a:r>
                <a:r>
                  <a:rPr lang="en-US" sz="20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lang="en-US" b="1" dirty="0">
                    <a:solidFill>
                      <a:srgbClr val="2601AF"/>
                    </a:solidFill>
                  </a:rPr>
                  <a:t>KHÁI NIỆM TỈ SỐ LƯỢNG GIÁC CỦA MỘT GÓC NHỌN; TỈ </a:t>
                </a:r>
                <a:r>
                  <a:rPr lang="en-US" b="1" dirty="0">
                    <a:solidFill>
                      <a:srgbClr val="00B050"/>
                    </a:solidFill>
                  </a:rPr>
                  <a:t>SỐ LƯỢNG GIÁC CỦA HAI GÓC PHỤ NHAU</a:t>
                </a:r>
              </a:p>
              <a:p>
                <a:pPr marL="342900" lvl="0" indent="-342900" algn="just" defTabSz="457200">
                  <a:lnSpc>
                    <a:spcPct val="150000"/>
                  </a:lnSpc>
                  <a:buFont typeface="Wingdings" panose="05000000000000000000" pitchFamily="2" charset="2"/>
                  <a:buChar char="q"/>
                  <a:defRPr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tang,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côtang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30°, 45°, 60°</m:t>
                    </m:r>
                  </m:oMath>
                </a14:m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231" y="1358663"/>
                <a:ext cx="7480844" cy="1283493"/>
              </a:xfrm>
              <a:prstGeom prst="rect">
                <a:avLst/>
              </a:prstGeom>
              <a:blipFill>
                <a:blip r:embed="rId4"/>
                <a:stretch>
                  <a:fillRect l="-733" r="-244" b="-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120231" y="2626180"/>
            <a:ext cx="6116388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trong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GK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4.1; 4.2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1656" y="3172441"/>
            <a:ext cx="7537994" cy="91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4572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Sử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máy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cầm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tay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tỉ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lượng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giác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một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góc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nhọn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–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Thực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hành</a:t>
            </a:r>
            <a:endParaRPr lang="vi-VN" sz="1800" b="1" dirty="0">
              <a:solidFill>
                <a:srgbClr val="FF0000"/>
              </a:solidFill>
              <a:latin typeface="Arial" panose="020B0604020202020204" pitchFamily="34" charset="0"/>
              <a:cs typeface="Maven Pro SemiBold"/>
              <a:sym typeface="Maven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02792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11795" y="3281833"/>
            <a:ext cx="1916731" cy="179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7049312" y="2950913"/>
            <a:ext cx="2094688" cy="24615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1344711" y="878622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3. SỬ DỤNG MÁY TÍNH CẦM TAY TÍNH TỈ SỐ LƯỢNG GIÁC CỦA MỘT GÓC NHỌN</a:t>
            </a:r>
            <a:endParaRPr sz="3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0709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Google Shape;159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125215"/>
                <a:ext cx="7065536" cy="960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 MTCT,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’, tan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’và cot</a:t>
                </a:r>
                <a14:m>
                  <m:oMath xmlns:m="http://schemas.openxmlformats.org/officeDocument/2006/math"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(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làm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chữ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thập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thứ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ba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)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125215"/>
                <a:ext cx="7065536" cy="960328"/>
              </a:xfrm>
              <a:prstGeom prst="rect">
                <a:avLst/>
              </a:prstGeom>
              <a:blipFill>
                <a:blip r:embed="rId4"/>
                <a:stretch>
                  <a:fillRect l="-862" r="-862"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249743" y="2042377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1E1D805-E5E4-6396-C59C-4329AEB6F1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2023236"/>
                  </p:ext>
                </p:extLst>
              </p:nvPr>
            </p:nvGraphicFramePr>
            <p:xfrm>
              <a:off x="673396" y="2517344"/>
              <a:ext cx="8242775" cy="2233473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033091">
                      <a:extLst>
                        <a:ext uri="{9D8B030D-6E8A-4147-A177-3AD203B41FA5}">
                          <a16:colId xmlns:a16="http://schemas.microsoft.com/office/drawing/2014/main" val="1598809103"/>
                        </a:ext>
                      </a:extLst>
                    </a:gridCol>
                    <a:gridCol w="5532215">
                      <a:extLst>
                        <a:ext uri="{9D8B030D-6E8A-4147-A177-3AD203B41FA5}">
                          <a16:colId xmlns:a16="http://schemas.microsoft.com/office/drawing/2014/main" val="2274953688"/>
                        </a:ext>
                      </a:extLst>
                    </a:gridCol>
                    <a:gridCol w="1677469">
                      <a:extLst>
                        <a:ext uri="{9D8B030D-6E8A-4147-A177-3AD203B41FA5}">
                          <a16:colId xmlns:a16="http://schemas.microsoft.com/office/drawing/2014/main" val="2689010278"/>
                        </a:ext>
                      </a:extLst>
                    </a:gridCol>
                  </a:tblGrid>
                  <a:tr h="411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Để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tính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phím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quả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576026"/>
                      </a:ext>
                    </a:extLst>
                  </a:tr>
                  <a:tr h="436293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Sin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1400" i="1" dirty="0">
                                  <a:latin typeface="Cambria Math" panose="02040503050406030204" pitchFamily="18" charset="0"/>
                                  <a:ea typeface="Open Sans"/>
                                </a:rPr>
                                <m:t>2</m:t>
                              </m:r>
                              <m:r>
                                <a:rPr lang="en-US" altLang="en-US" sz="1400" b="0" i="1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7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191123"/>
                      </a:ext>
                    </a:extLst>
                  </a:tr>
                  <a:tr h="485775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cos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1400" i="1" dirty="0">
                                  <a:latin typeface="Cambria Math" panose="02040503050406030204" pitchFamily="18" charset="0"/>
                                  <a:ea typeface="Open Sans"/>
                                </a:rPr>
                                <m:t>3</m:t>
                              </m:r>
                              <m:r>
                                <a:rPr lang="en-US" altLang="en-US" sz="1400" b="0" i="1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2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’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3329419"/>
                      </a:ext>
                    </a:extLst>
                  </a:tr>
                  <a:tr h="487819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tan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1400" i="1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5</m:t>
                              </m:r>
                              <m:r>
                                <a:rPr lang="en-US" altLang="en-US" sz="1400" i="1" dirty="0">
                                  <a:latin typeface="Cambria Math" panose="02040503050406030204" pitchFamily="18" charset="0"/>
                                  <a:ea typeface="Open Sans"/>
                                </a:rPr>
                                <m:t>2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’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687552"/>
                      </a:ext>
                    </a:extLst>
                  </a:tr>
                  <a:tr h="411793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cot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1400" b="0" i="0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 </m:t>
                              </m:r>
                              <m:r>
                                <a:rPr lang="en-US" altLang="en-US" sz="1400" i="1" dirty="0">
                                  <a:latin typeface="Cambria Math" panose="02040503050406030204" pitchFamily="18" charset="0"/>
                                  <a:ea typeface="Open Sans"/>
                                </a:rPr>
                                <m:t>3</m:t>
                              </m:r>
                              <m:r>
                                <a:rPr lang="en-US" altLang="en-US" sz="1400" b="0" i="1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5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’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31955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1E1D805-E5E4-6396-C59C-4329AEB6F1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2023236"/>
                  </p:ext>
                </p:extLst>
              </p:nvPr>
            </p:nvGraphicFramePr>
            <p:xfrm>
              <a:off x="673396" y="2517344"/>
              <a:ext cx="8242775" cy="2233473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033091">
                      <a:extLst>
                        <a:ext uri="{9D8B030D-6E8A-4147-A177-3AD203B41FA5}">
                          <a16:colId xmlns:a16="http://schemas.microsoft.com/office/drawing/2014/main" val="1598809103"/>
                        </a:ext>
                      </a:extLst>
                    </a:gridCol>
                    <a:gridCol w="5532215">
                      <a:extLst>
                        <a:ext uri="{9D8B030D-6E8A-4147-A177-3AD203B41FA5}">
                          <a16:colId xmlns:a16="http://schemas.microsoft.com/office/drawing/2014/main" val="2274953688"/>
                        </a:ext>
                      </a:extLst>
                    </a:gridCol>
                    <a:gridCol w="1677469">
                      <a:extLst>
                        <a:ext uri="{9D8B030D-6E8A-4147-A177-3AD203B41FA5}">
                          <a16:colId xmlns:a16="http://schemas.microsoft.com/office/drawing/2014/main" val="2689010278"/>
                        </a:ext>
                      </a:extLst>
                    </a:gridCol>
                  </a:tblGrid>
                  <a:tr h="411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Để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tính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phím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quả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576026"/>
                      </a:ext>
                    </a:extLst>
                  </a:tr>
                  <a:tr h="4362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8" t="-95833" r="-697059" b="-318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191123"/>
                      </a:ext>
                    </a:extLst>
                  </a:tr>
                  <a:tr h="4857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8" t="-176250" r="-697059" b="-18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3329419"/>
                      </a:ext>
                    </a:extLst>
                  </a:tr>
                  <a:tr h="487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8" t="-276250" r="-697059" b="-8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687552"/>
                      </a:ext>
                    </a:extLst>
                  </a:tr>
                  <a:tr h="4117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8" t="-442647" r="-697059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31955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CF6399-35A5-DD85-D0BA-602DDCC32BFC}"/>
              </a:ext>
            </a:extLst>
          </p:cNvPr>
          <p:cNvSpPr/>
          <p:nvPr/>
        </p:nvSpPr>
        <p:spPr>
          <a:xfrm>
            <a:off x="1757982" y="2934777"/>
            <a:ext cx="45678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Sin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BFE4F00-C42F-8095-4992-D002517D3F73}"/>
                  </a:ext>
                </a:extLst>
              </p:cNvPr>
              <p:cNvSpPr/>
              <p:nvPr/>
            </p:nvSpPr>
            <p:spPr>
              <a:xfrm>
                <a:off x="2327431" y="2934777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Open Sans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BFE4F00-C42F-8095-4992-D002517D3F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431" y="2934777"/>
                <a:ext cx="456789" cy="3643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C7EA875-8300-A51F-A308-C2DC65B83B4F}"/>
                  </a:ext>
                </a:extLst>
              </p:cNvPr>
              <p:cNvSpPr/>
              <p:nvPr/>
            </p:nvSpPr>
            <p:spPr>
              <a:xfrm>
                <a:off x="2914729" y="2939528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Open Sans"/>
                        </a:rPr>
                        <m:t>7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C7EA875-8300-A51F-A308-C2DC65B83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29" y="2939528"/>
                <a:ext cx="456790" cy="36433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A271535-3BA9-D2E7-3730-22EB19CE3AC6}"/>
                  </a:ext>
                </a:extLst>
              </p:cNvPr>
              <p:cNvSpPr/>
              <p:nvPr/>
            </p:nvSpPr>
            <p:spPr>
              <a:xfrm>
                <a:off x="3501730" y="2932119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A271535-3BA9-D2E7-3730-22EB19CE3A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730" y="2932119"/>
                <a:ext cx="456791" cy="364331"/>
              </a:xfrm>
              <a:prstGeom prst="round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FD7945-7023-A66C-6DC6-11D91FAED234}"/>
              </a:ext>
            </a:extLst>
          </p:cNvPr>
          <p:cNvSpPr/>
          <p:nvPr/>
        </p:nvSpPr>
        <p:spPr>
          <a:xfrm>
            <a:off x="4035886" y="2946672"/>
            <a:ext cx="456791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A1806C9-A4E5-12A6-E78D-F2B09C5D60B8}"/>
              </a:ext>
            </a:extLst>
          </p:cNvPr>
          <p:cNvSpPr/>
          <p:nvPr/>
        </p:nvSpPr>
        <p:spPr>
          <a:xfrm>
            <a:off x="7309966" y="2972590"/>
            <a:ext cx="1263055" cy="35243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0,4539904997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86A2203-03E4-9BA6-D2F9-26FE57C8ABBE}"/>
              </a:ext>
            </a:extLst>
          </p:cNvPr>
          <p:cNvSpPr/>
          <p:nvPr/>
        </p:nvSpPr>
        <p:spPr>
          <a:xfrm>
            <a:off x="1757982" y="3418347"/>
            <a:ext cx="45678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cos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581E9FD-70BD-B266-CD98-E321330FD394}"/>
                  </a:ext>
                </a:extLst>
              </p:cNvPr>
              <p:cNvSpPr/>
              <p:nvPr/>
            </p:nvSpPr>
            <p:spPr>
              <a:xfrm>
                <a:off x="2327431" y="3419256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581E9FD-70BD-B266-CD98-E321330FD3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431" y="3419256"/>
                <a:ext cx="456789" cy="36433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88AED6D-FC3D-58F3-C03B-B1FEA8A9CF10}"/>
                  </a:ext>
                </a:extLst>
              </p:cNvPr>
              <p:cNvSpPr/>
              <p:nvPr/>
            </p:nvSpPr>
            <p:spPr>
              <a:xfrm>
                <a:off x="2896881" y="3418346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88AED6D-FC3D-58F3-C03B-B1FEA8A9C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881" y="3418346"/>
                <a:ext cx="456790" cy="36433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D954665-8DF5-2F61-4697-116BE75CC20A}"/>
                  </a:ext>
                </a:extLst>
              </p:cNvPr>
              <p:cNvSpPr/>
              <p:nvPr/>
            </p:nvSpPr>
            <p:spPr>
              <a:xfrm>
                <a:off x="3501730" y="3418346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D954665-8DF5-2F61-4697-116BE75CC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730" y="3418346"/>
                <a:ext cx="456791" cy="364331"/>
              </a:xfrm>
              <a:prstGeom prst="round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4E679B1-238E-7AE9-895D-6C40CE2238EE}"/>
                  </a:ext>
                </a:extLst>
              </p:cNvPr>
              <p:cNvSpPr/>
              <p:nvPr/>
            </p:nvSpPr>
            <p:spPr>
              <a:xfrm>
                <a:off x="4088624" y="3414862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4E679B1-238E-7AE9-895D-6C40CE223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624" y="3414862"/>
                <a:ext cx="456789" cy="36433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C1E2E73-3D7F-871D-1411-9E307E18F5B3}"/>
                  </a:ext>
                </a:extLst>
              </p:cNvPr>
              <p:cNvSpPr/>
              <p:nvPr/>
            </p:nvSpPr>
            <p:spPr>
              <a:xfrm>
                <a:off x="4693474" y="3414862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C1E2E73-3D7F-871D-1411-9E307E18F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474" y="3414862"/>
                <a:ext cx="456790" cy="36433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C5067CE-2B99-9D14-885E-685821893578}"/>
                  </a:ext>
                </a:extLst>
              </p:cNvPr>
              <p:cNvSpPr/>
              <p:nvPr/>
            </p:nvSpPr>
            <p:spPr>
              <a:xfrm>
                <a:off x="5252671" y="3414861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C5067CE-2B99-9D14-885E-685821893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671" y="3414861"/>
                <a:ext cx="456791" cy="364331"/>
              </a:xfrm>
              <a:prstGeom prst="round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8C72F7-32B8-0940-09E2-79F9F73E6B81}"/>
              </a:ext>
            </a:extLst>
          </p:cNvPr>
          <p:cNvSpPr/>
          <p:nvPr/>
        </p:nvSpPr>
        <p:spPr>
          <a:xfrm>
            <a:off x="5807590" y="3414861"/>
            <a:ext cx="456791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42285C3-C9AB-BC8F-37AE-0DB2CB1575ED}"/>
              </a:ext>
            </a:extLst>
          </p:cNvPr>
          <p:cNvSpPr/>
          <p:nvPr/>
        </p:nvSpPr>
        <p:spPr>
          <a:xfrm>
            <a:off x="7309966" y="3426756"/>
            <a:ext cx="1263055" cy="35243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0,8457278217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425B6B6-34C9-2CE6-6EB3-9A03584E4E0E}"/>
              </a:ext>
            </a:extLst>
          </p:cNvPr>
          <p:cNvSpPr/>
          <p:nvPr/>
        </p:nvSpPr>
        <p:spPr>
          <a:xfrm>
            <a:off x="1757982" y="3901917"/>
            <a:ext cx="45678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tan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7061943-29F2-32AC-D667-DB00C405A368}"/>
                  </a:ext>
                </a:extLst>
              </p:cNvPr>
              <p:cNvSpPr/>
              <p:nvPr/>
            </p:nvSpPr>
            <p:spPr>
              <a:xfrm>
                <a:off x="2324837" y="3901917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7061943-29F2-32AC-D667-DB00C405A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837" y="3901917"/>
                <a:ext cx="456789" cy="364331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39570E2-994D-EA25-5734-92B31189BAA5}"/>
                  </a:ext>
                </a:extLst>
              </p:cNvPr>
              <p:cNvSpPr/>
              <p:nvPr/>
            </p:nvSpPr>
            <p:spPr>
              <a:xfrm>
                <a:off x="2914729" y="3901917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39570E2-994D-EA25-5734-92B31189BA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29" y="3901917"/>
                <a:ext cx="456790" cy="36433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E28B558-266B-6190-ED60-A1F3048E5D08}"/>
                  </a:ext>
                </a:extLst>
              </p:cNvPr>
              <p:cNvSpPr/>
              <p:nvPr/>
            </p:nvSpPr>
            <p:spPr>
              <a:xfrm>
                <a:off x="3501730" y="3906259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E28B558-266B-6190-ED60-A1F3048E5D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730" y="3906259"/>
                <a:ext cx="456791" cy="364331"/>
              </a:xfrm>
              <a:prstGeom prst="round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A047CF14-CD71-E8BD-F88F-11DF7454728E}"/>
                  </a:ext>
                </a:extLst>
              </p:cNvPr>
              <p:cNvSpPr/>
              <p:nvPr/>
            </p:nvSpPr>
            <p:spPr>
              <a:xfrm>
                <a:off x="4075192" y="3922104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A047CF14-CD71-E8BD-F88F-11DF745472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192" y="3922104"/>
                <a:ext cx="456789" cy="364331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3365F34-5CCE-D2B5-62C0-A7EB6768CBDE}"/>
                  </a:ext>
                </a:extLst>
              </p:cNvPr>
              <p:cNvSpPr/>
              <p:nvPr/>
            </p:nvSpPr>
            <p:spPr>
              <a:xfrm>
                <a:off x="4634729" y="3922104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3365F34-5CCE-D2B5-62C0-A7EB6768CB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729" y="3922104"/>
                <a:ext cx="456790" cy="3643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9789EC52-D65D-0340-FD60-4F85D197C867}"/>
                  </a:ext>
                </a:extLst>
              </p:cNvPr>
              <p:cNvSpPr/>
              <p:nvPr/>
            </p:nvSpPr>
            <p:spPr>
              <a:xfrm>
                <a:off x="5219035" y="3922103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9789EC52-D65D-0340-FD60-4F85D197C8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035" y="3922103"/>
                <a:ext cx="456791" cy="364331"/>
              </a:xfrm>
              <a:prstGeom prst="round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4B78E2A-82AF-9772-F075-FA0854E40206}"/>
              </a:ext>
            </a:extLst>
          </p:cNvPr>
          <p:cNvSpPr/>
          <p:nvPr/>
        </p:nvSpPr>
        <p:spPr>
          <a:xfrm>
            <a:off x="5778573" y="3886506"/>
            <a:ext cx="456791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BD271F6-6EC3-4156-C697-B5E53278EC17}"/>
              </a:ext>
            </a:extLst>
          </p:cNvPr>
          <p:cNvSpPr/>
          <p:nvPr/>
        </p:nvSpPr>
        <p:spPr>
          <a:xfrm>
            <a:off x="7311365" y="3901917"/>
            <a:ext cx="1263055" cy="35243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1,289192232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9B33E82-532C-7162-E4AE-162023100FE0}"/>
              </a:ext>
            </a:extLst>
          </p:cNvPr>
          <p:cNvSpPr/>
          <p:nvPr/>
        </p:nvSpPr>
        <p:spPr>
          <a:xfrm>
            <a:off x="1757982" y="4333238"/>
            <a:ext cx="45678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tan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CF5D081-3E57-77AD-839D-965820ADC2D1}"/>
                  </a:ext>
                </a:extLst>
              </p:cNvPr>
              <p:cNvSpPr/>
              <p:nvPr/>
            </p:nvSpPr>
            <p:spPr>
              <a:xfrm>
                <a:off x="2267687" y="4340234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CF5D081-3E57-77AD-839D-965820ADC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687" y="4340234"/>
                <a:ext cx="456789" cy="36433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E74DF30C-5E1E-4038-3ADF-B912E373DF83}"/>
                  </a:ext>
                </a:extLst>
              </p:cNvPr>
              <p:cNvSpPr/>
              <p:nvPr/>
            </p:nvSpPr>
            <p:spPr>
              <a:xfrm>
                <a:off x="2794764" y="4346441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E74DF30C-5E1E-4038-3ADF-B912E373D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764" y="4346441"/>
                <a:ext cx="456790" cy="364331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06B40523-C3BB-3B4B-2DE8-34A46FC17771}"/>
                  </a:ext>
                </a:extLst>
              </p:cNvPr>
              <p:cNvSpPr/>
              <p:nvPr/>
            </p:nvSpPr>
            <p:spPr>
              <a:xfrm>
                <a:off x="3315196" y="4353368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06B40523-C3BB-3B4B-2DE8-34A46FC177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196" y="4353368"/>
                <a:ext cx="456791" cy="364331"/>
              </a:xfrm>
              <a:prstGeom prst="round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E57EC333-2350-59FA-0116-8EEABFCA1EFA}"/>
                  </a:ext>
                </a:extLst>
              </p:cNvPr>
              <p:cNvSpPr/>
              <p:nvPr/>
            </p:nvSpPr>
            <p:spPr>
              <a:xfrm>
                <a:off x="3842274" y="4353368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E57EC333-2350-59FA-0116-8EEABFCA1E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274" y="4353368"/>
                <a:ext cx="456789" cy="3643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8FEAC2C-B4E1-E7E6-F8C9-28BE76EEBCFC}"/>
                  </a:ext>
                </a:extLst>
              </p:cNvPr>
              <p:cNvSpPr/>
              <p:nvPr/>
            </p:nvSpPr>
            <p:spPr>
              <a:xfrm>
                <a:off x="4356939" y="4346441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8FEAC2C-B4E1-E7E6-F8C9-28BE76EEB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939" y="4346441"/>
                <a:ext cx="456790" cy="36433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6D9B69E-05F0-D70D-5E28-93439626B969}"/>
                  </a:ext>
                </a:extLst>
              </p:cNvPr>
              <p:cNvSpPr/>
              <p:nvPr/>
            </p:nvSpPr>
            <p:spPr>
              <a:xfrm>
                <a:off x="4871605" y="4343558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6D9B69E-05F0-D70D-5E28-93439626B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605" y="4343558"/>
                <a:ext cx="456791" cy="364331"/>
              </a:xfrm>
              <a:prstGeom prst="roundRect">
                <a:avLst/>
              </a:prstGeom>
              <a:blipFill>
                <a:blip r:embed="rId16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C3B4753-3680-A092-70AA-BA37E8F05822}"/>
                  </a:ext>
                </a:extLst>
              </p:cNvPr>
              <p:cNvSpPr/>
              <p:nvPr/>
            </p:nvSpPr>
            <p:spPr>
              <a:xfrm>
                <a:off x="5922430" y="4357398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</m:ctrlPr>
                        </m:sSupPr>
                        <m:e>
                          <m:r>
                            <a:rPr lang="en-US" alt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  <m:t>𝑋</m:t>
                          </m:r>
                        </m:e>
                        <m:sup>
                          <m:r>
                            <a:rPr lang="en-US" alt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C3B4753-3680-A092-70AA-BA37E8F05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430" y="4357398"/>
                <a:ext cx="456791" cy="364331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1AEFF92-E219-F27F-FA43-46EB41A34D65}"/>
              </a:ext>
            </a:extLst>
          </p:cNvPr>
          <p:cNvSpPr/>
          <p:nvPr/>
        </p:nvSpPr>
        <p:spPr>
          <a:xfrm>
            <a:off x="6474270" y="4353368"/>
            <a:ext cx="456791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19119F80-0F13-31E3-FCDA-9EDE78126B36}"/>
              </a:ext>
            </a:extLst>
          </p:cNvPr>
          <p:cNvSpPr/>
          <p:nvPr/>
        </p:nvSpPr>
        <p:spPr>
          <a:xfrm>
            <a:off x="7292088" y="4377078"/>
            <a:ext cx="1263055" cy="35243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1,408003909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0A66243-98E8-BDF8-74A5-64DB2A4AF9B0}"/>
                  </a:ext>
                </a:extLst>
              </p:cNvPr>
              <p:cNvSpPr/>
              <p:nvPr/>
            </p:nvSpPr>
            <p:spPr>
              <a:xfrm>
                <a:off x="5386272" y="4338061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0A66243-98E8-BDF8-74A5-64DB2A4AF9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272" y="4338061"/>
                <a:ext cx="456791" cy="364331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05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8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0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52327" y="697256"/>
                <a:ext cx="6898580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Làm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tròn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đến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chữ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thập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thứ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ba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ta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alt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27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0,454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cos </a:t>
                </a:r>
                <a14:m>
                  <m:oMath xmlns:m="http://schemas.openxmlformats.org/officeDocument/2006/math">
                    <m:r>
                      <a:rPr lang="en-US" alt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32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0,846, tan</a:t>
                </a:r>
                <a14:m>
                  <m:oMath xmlns:m="http://schemas.openxmlformats.org/officeDocument/2006/math">
                    <m:r>
                      <a:rPr lang="en-US" alt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52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1,289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cot</a:t>
                </a:r>
                <a14:m>
                  <m:oMath xmlns:m="http://schemas.openxmlformats.org/officeDocument/2006/math">
                    <m:r>
                      <a:rPr lang="en-US" altLang="en-US" sz="2000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1,408.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vi-VN" sz="1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27" y="697256"/>
                <a:ext cx="6898580" cy="960006"/>
              </a:xfrm>
              <a:prstGeom prst="rect">
                <a:avLst/>
              </a:prstGeom>
              <a:blipFill>
                <a:blip r:embed="rId3"/>
                <a:stretch>
                  <a:fillRect l="-973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/>
          <p:cNvSpPr/>
          <p:nvPr/>
        </p:nvSpPr>
        <p:spPr>
          <a:xfrm>
            <a:off x="296041" y="456745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52326" y="4055450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72980" y="4597881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peech Bubble: Rectangle 2">
                <a:extLst>
                  <a:ext uri="{FF2B5EF4-FFF2-40B4-BE49-F238E27FC236}">
                    <a16:creationId xmlns:a16="http://schemas.microsoft.com/office/drawing/2014/main" id="{E7F163CD-3612-951E-5304-AA9343C19CF5}"/>
                  </a:ext>
                </a:extLst>
              </p:cNvPr>
              <p:cNvSpPr/>
              <p:nvPr/>
            </p:nvSpPr>
            <p:spPr>
              <a:xfrm>
                <a:off x="5016904" y="1761674"/>
                <a:ext cx="2798359" cy="1657955"/>
              </a:xfrm>
              <a:prstGeom prst="wedgeRectCallou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(’)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(”)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60’, 1’ = 60’’</a:t>
                </a:r>
              </a:p>
            </p:txBody>
          </p:sp>
        </mc:Choice>
        <mc:Fallback xmlns="">
          <p:sp>
            <p:nvSpPr>
              <p:cNvPr id="3" name="Speech Bubble: Rectangle 2">
                <a:extLst>
                  <a:ext uri="{FF2B5EF4-FFF2-40B4-BE49-F238E27FC236}">
                    <a16:creationId xmlns:a16="http://schemas.microsoft.com/office/drawing/2014/main" id="{E7F163CD-3612-951E-5304-AA9343C19C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904" y="1761674"/>
                <a:ext cx="2798359" cy="1657955"/>
              </a:xfrm>
              <a:prstGeom prst="wedgeRect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A3BA6F9-2E40-8036-4F58-01BA726C8A03}"/>
                  </a:ext>
                </a:extLst>
              </p:cNvPr>
              <p:cNvSpPr/>
              <p:nvPr/>
            </p:nvSpPr>
            <p:spPr>
              <a:xfrm>
                <a:off x="460098" y="1761674"/>
                <a:ext cx="7991067" cy="813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Lưu</a:t>
                </a:r>
                <a:r>
                  <a:rPr kumimoji="0" lang="en-US" sz="2000" b="1" i="0" u="none" strike="noStrike" kern="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ý: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r>
                      <a:rPr lang="en-US" altLang="en-US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alt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/>
                          </a:rPr>
                          <m:t> </m:t>
                        </m:r>
                        <m:r>
                          <a:rPr lang="en-US" alt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/>
                          </a:rPr>
                          <m:t>35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’</m:t>
                        </m:r>
                      </m:den>
                    </m:f>
                  </m:oMath>
                </a14:m>
                <a:r>
                  <a:rPr kumimoji="0" lang="en-US" sz="2000" b="1" i="0" u="none" strike="noStrike" kern="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Arial"/>
                    <a:sym typeface="Arial"/>
                  </a:rPr>
                  <a:t>  </a:t>
                </a: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A3BA6F9-2E40-8036-4F58-01BA726C8A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98" y="1761674"/>
                <a:ext cx="7991067" cy="813492"/>
              </a:xfrm>
              <a:prstGeom prst="rect">
                <a:avLst/>
              </a:prstGeom>
              <a:blipFill>
                <a:blip r:embed="rId5"/>
                <a:stretch>
                  <a:fillRect l="-763" b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A3E9E81-74A8-D510-EE3C-AB085E2B3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089" y="3524041"/>
            <a:ext cx="1246652" cy="1209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6D94987-2A05-F459-BDE9-87472AEADA3B}"/>
                  </a:ext>
                </a:extLst>
              </p:cNvPr>
              <p:cNvSpPr/>
              <p:nvPr/>
            </p:nvSpPr>
            <p:spPr>
              <a:xfrm>
                <a:off x="516383" y="2679578"/>
                <a:ext cx="4384230" cy="23450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Nhận</a:t>
                </a:r>
                <a:r>
                  <a:rPr kumimoji="0" lang="en-US" sz="2000" b="1" i="0" u="none" strike="noStrike" kern="0" cap="none" spc="0" normalizeH="0" noProof="0" dirty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noProof="0" dirty="0" err="1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xét</a:t>
                </a:r>
                <a:r>
                  <a:rPr kumimoji="0" lang="en-US" sz="2000" b="1" i="0" u="none" strike="noStrike" kern="0" cap="none" spc="0" normalizeH="0" noProof="0" dirty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Để tính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r>
                      <a:rPr lang="en-US" altLang="en-US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’, ta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thể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trực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như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trên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hoặc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thể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tìm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góc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phụ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góc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alt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4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7’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rồi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dung MTCT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54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7’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suy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ra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kết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quả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. </a:t>
                </a: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6D94987-2A05-F459-BDE9-87472AEAD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83" y="2679578"/>
                <a:ext cx="4384230" cy="2345001"/>
              </a:xfrm>
              <a:prstGeom prst="rect">
                <a:avLst/>
              </a:prstGeom>
              <a:blipFill>
                <a:blip r:embed="rId7"/>
                <a:stretch>
                  <a:fillRect l="-1530" r="-1391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57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4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39232" y="1125215"/>
            <a:ext cx="7065536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Sử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dụng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MTCT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tính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tỉ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lượng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giác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tròn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kết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quả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đến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chữ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thập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phân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thứ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ba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039232" y="2925060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0AF86E39-DEA8-3069-761E-C06BCACB4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239" y="1986667"/>
                <a:ext cx="4111411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a)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54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		b) cos </a:t>
                </a:r>
                <a14:m>
                  <m:oMath xmlns:m="http://schemas.openxmlformats.org/officeDocument/2006/math">
                    <m:r>
                      <a:rPr lang="en-US" altLang="en-US" sz="2000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0AF86E39-DEA8-3069-761E-C06BCACB4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239" y="1986667"/>
                <a:ext cx="4111411" cy="498663"/>
              </a:xfrm>
              <a:prstGeom prst="rect">
                <a:avLst/>
              </a:prstGeom>
              <a:blipFill>
                <a:blip r:embed="rId5"/>
                <a:stretch>
                  <a:fillRect l="-1632" b="-20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644B2AE3-B9BB-6625-261E-0DCB9212E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238" y="2419430"/>
                <a:ext cx="4111411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c)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tan </a:t>
                </a:r>
                <a14:m>
                  <m:oMath xmlns:m="http://schemas.openxmlformats.org/officeDocument/2006/math">
                    <m:r>
                      <a:rPr lang="en-US" altLang="en-US" sz="2000" dirty="0">
                        <a:latin typeface="Cambria Math" panose="02040503050406030204" pitchFamily="18" charset="0"/>
                        <a:ea typeface="Open Sans"/>
                      </a:rPr>
                      <m:t>6</m:t>
                    </m:r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		d) cot </a:t>
                </a:r>
                <a14:m>
                  <m:oMath xmlns:m="http://schemas.openxmlformats.org/officeDocument/2006/math">
                    <m:r>
                      <a:rPr lang="en-US" altLang="en-US" sz="2000" dirty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644B2AE3-B9BB-6625-261E-0DCB9212E2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238" y="2419430"/>
                <a:ext cx="4111411" cy="498663"/>
              </a:xfrm>
              <a:prstGeom prst="rect">
                <a:avLst/>
              </a:prstGeom>
              <a:blipFill>
                <a:blip r:embed="rId6"/>
                <a:stretch>
                  <a:fillRect l="-1632" b="-20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520" y="3287204"/>
                <a:ext cx="7065536" cy="424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+mj-lt"/>
                  </a:rPr>
                  <a:t>a)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>
                    <a:latin typeface="+mj-lt"/>
                    <a:ea typeface="Open Sans"/>
                    <a:cs typeface="Times New Roman" panose="02020603050405020304" pitchFamily="18" charset="0"/>
                  </a:rPr>
                  <a:t>s</a:t>
                </a:r>
                <a:r>
                  <a:rPr lang="en-US" altLang="en-US" sz="2000" dirty="0">
                    <a:latin typeface="+mj-lt"/>
                    <a:ea typeface="Open Sans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54</m:t>
                    </m:r>
                  </m:oMath>
                </a14:m>
                <a:r>
                  <a:rPr lang="en-US" altLang="en-US" sz="2000" dirty="0">
                    <a:latin typeface="+mj-lt"/>
                    <a:ea typeface="Open Sans"/>
                    <a:cs typeface="Times New Roman" panose="02020603050405020304" pitchFamily="18" charset="0"/>
                  </a:rPr>
                  <a:t>’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0,655</m:t>
                    </m:r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r>
                  <a:rPr lang="en-US" sz="2000" dirty="0">
                    <a:latin typeface="+mj-lt"/>
                  </a:rPr>
                  <a:t>		</a:t>
                </a:r>
                <a:r>
                  <a:rPr lang="vi-VN" sz="2000" dirty="0">
                    <a:latin typeface="+mj-lt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+mj-lt"/>
                      </a:rPr>
                      <m:t>cos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0,612</m:t>
                    </m:r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520" y="3287204"/>
                <a:ext cx="7065536" cy="424219"/>
              </a:xfrm>
              <a:prstGeom prst="rect">
                <a:avLst/>
              </a:prstGeom>
              <a:blipFill>
                <a:blip r:embed="rId7"/>
                <a:stretch>
                  <a:fillRect l="-949" t="-1429" b="-257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645F57FE-A180-C822-C611-6943A1415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373" y="3729367"/>
                <a:ext cx="6782191" cy="424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+mj-lt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+mj-lt"/>
                      </a:rPr>
                      <m:t>tan</m:t>
                    </m:r>
                    <m:r>
                      <m:rPr>
                        <m:nor/>
                      </m:rPr>
                      <a:rPr lang="en-US" sz="2000" b="0" i="0" smtClean="0">
                        <a:latin typeface="+mj-lt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6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2,689</m:t>
                    </m:r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r>
                  <a:rPr lang="en-US" sz="2000" dirty="0">
                    <a:latin typeface="+mj-lt"/>
                  </a:rPr>
                  <a:t>		</a:t>
                </a:r>
                <a:r>
                  <a:rPr lang="vi-VN" sz="2000" dirty="0">
                    <a:latin typeface="+mj-lt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+mj-lt"/>
                      </a:rPr>
                      <m:t>cot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nor/>
                      </m:rPr>
                      <a:rPr lang="en-US"/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2,116</m:t>
                    </m:r>
                  </m:oMath>
                </a14:m>
                <a:r>
                  <a:rPr lang="vi-VN" sz="2000" dirty="0">
                    <a:latin typeface="+mj-lt"/>
                  </a:rPr>
                  <a:t>.</a:t>
                </a:r>
                <a:endParaRPr lang="vi-VN" altLang="en-US" sz="2000" dirty="0">
                  <a:solidFill>
                    <a:srgbClr val="000000"/>
                  </a:solidFill>
                  <a:latin typeface="+mj-lt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645F57FE-A180-C822-C611-6943A1415C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373" y="3729367"/>
                <a:ext cx="6782191" cy="424219"/>
              </a:xfrm>
              <a:prstGeom prst="rect">
                <a:avLst/>
              </a:prstGeom>
              <a:blipFill>
                <a:blip r:embed="rId8"/>
                <a:stretch>
                  <a:fillRect l="-898" t="-1449" b="-260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10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6" grpId="0"/>
      <p:bldP spid="8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Google Shape;159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77388" y="418365"/>
                <a:ext cx="6945043" cy="960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 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MTCT,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= 0,3214, cos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= 0,4321, tan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= 1,2742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cot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= 1,5384.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7388" y="418365"/>
                <a:ext cx="6945043" cy="960328"/>
              </a:xfrm>
              <a:prstGeom prst="rect">
                <a:avLst/>
              </a:prstGeom>
              <a:blipFill>
                <a:blip r:embed="rId4"/>
                <a:stretch>
                  <a:fillRect l="-966" r="-878"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979105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5" y="565173"/>
            <a:ext cx="979105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214023" y="1292257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1E1D805-E5E4-6396-C59C-4329AEB6F1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4992502"/>
                  </p:ext>
                </p:extLst>
              </p:nvPr>
            </p:nvGraphicFramePr>
            <p:xfrm>
              <a:off x="159599" y="1755134"/>
              <a:ext cx="8829675" cy="2339840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297628">
                      <a:extLst>
                        <a:ext uri="{9D8B030D-6E8A-4147-A177-3AD203B41FA5}">
                          <a16:colId xmlns:a16="http://schemas.microsoft.com/office/drawing/2014/main" val="1598809103"/>
                        </a:ext>
                      </a:extLst>
                    </a:gridCol>
                    <a:gridCol w="5167465">
                      <a:extLst>
                        <a:ext uri="{9D8B030D-6E8A-4147-A177-3AD203B41FA5}">
                          <a16:colId xmlns:a16="http://schemas.microsoft.com/office/drawing/2014/main" val="2274953688"/>
                        </a:ext>
                      </a:extLst>
                    </a:gridCol>
                    <a:gridCol w="1104844">
                      <a:extLst>
                        <a:ext uri="{9D8B030D-6E8A-4147-A177-3AD203B41FA5}">
                          <a16:colId xmlns:a16="http://schemas.microsoft.com/office/drawing/2014/main" val="3473693870"/>
                        </a:ext>
                      </a:extLst>
                    </a:gridCol>
                    <a:gridCol w="1259738">
                      <a:extLst>
                        <a:ext uri="{9D8B030D-6E8A-4147-A177-3AD203B41FA5}">
                          <a16:colId xmlns:a16="http://schemas.microsoft.com/office/drawing/2014/main" val="2689010278"/>
                        </a:ext>
                      </a:extLst>
                    </a:gridCol>
                  </a:tblGrid>
                  <a:tr h="411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Biết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phím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quả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Bầm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576026"/>
                      </a:ext>
                    </a:extLst>
                  </a:tr>
                  <a:tr h="436293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Sin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en-US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en-US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= 0,3214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191123"/>
                      </a:ext>
                    </a:extLst>
                  </a:tr>
                  <a:tr h="485775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cos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= 0,4321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3329419"/>
                      </a:ext>
                    </a:extLst>
                  </a:tr>
                  <a:tr h="487819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tan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= 1,2742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687552"/>
                      </a:ext>
                    </a:extLst>
                  </a:tr>
                  <a:tr h="411793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cot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= 1,5384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31955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1E1D805-E5E4-6396-C59C-4329AEB6F1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4992502"/>
                  </p:ext>
                </p:extLst>
              </p:nvPr>
            </p:nvGraphicFramePr>
            <p:xfrm>
              <a:off x="159599" y="1755134"/>
              <a:ext cx="8829675" cy="2339840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297628">
                      <a:extLst>
                        <a:ext uri="{9D8B030D-6E8A-4147-A177-3AD203B41FA5}">
                          <a16:colId xmlns:a16="http://schemas.microsoft.com/office/drawing/2014/main" val="1598809103"/>
                        </a:ext>
                      </a:extLst>
                    </a:gridCol>
                    <a:gridCol w="5167465">
                      <a:extLst>
                        <a:ext uri="{9D8B030D-6E8A-4147-A177-3AD203B41FA5}">
                          <a16:colId xmlns:a16="http://schemas.microsoft.com/office/drawing/2014/main" val="2274953688"/>
                        </a:ext>
                      </a:extLst>
                    </a:gridCol>
                    <a:gridCol w="1104844">
                      <a:extLst>
                        <a:ext uri="{9D8B030D-6E8A-4147-A177-3AD203B41FA5}">
                          <a16:colId xmlns:a16="http://schemas.microsoft.com/office/drawing/2014/main" val="3473693870"/>
                        </a:ext>
                      </a:extLst>
                    </a:gridCol>
                    <a:gridCol w="1259738">
                      <a:extLst>
                        <a:ext uri="{9D8B030D-6E8A-4147-A177-3AD203B41FA5}">
                          <a16:colId xmlns:a16="http://schemas.microsoft.com/office/drawing/2014/main" val="268901027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Biết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phím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quả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Bầm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576026"/>
                      </a:ext>
                    </a:extLst>
                  </a:tr>
                  <a:tr h="4362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69" t="-119444" r="-581221" b="-319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191123"/>
                      </a:ext>
                    </a:extLst>
                  </a:tr>
                  <a:tr h="4857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69" t="-197500" r="-581221" b="-1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3329419"/>
                      </a:ext>
                    </a:extLst>
                  </a:tr>
                  <a:tr h="487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69" t="-297500" r="-581221" b="-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687552"/>
                      </a:ext>
                    </a:extLst>
                  </a:tr>
                  <a:tr h="4117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69" t="-467647" r="-581221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31955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CF6399-35A5-DD85-D0BA-602DDCC32BFC}"/>
              </a:ext>
            </a:extLst>
          </p:cNvPr>
          <p:cNvSpPr/>
          <p:nvPr/>
        </p:nvSpPr>
        <p:spPr>
          <a:xfrm>
            <a:off x="1472230" y="231463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SHIFT</a:t>
            </a:r>
            <a:endParaRPr lang="en-US" sz="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A271535-3BA9-D2E7-3730-22EB19CE3AC6}"/>
                  </a:ext>
                </a:extLst>
              </p:cNvPr>
              <p:cNvSpPr/>
              <p:nvPr/>
            </p:nvSpPr>
            <p:spPr>
              <a:xfrm>
                <a:off x="8588057" y="1823276"/>
                <a:ext cx="428625" cy="301342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A271535-3BA9-D2E7-3730-22EB19CE3A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057" y="1823276"/>
                <a:ext cx="428625" cy="301342"/>
              </a:xfrm>
              <a:prstGeom prst="roundRect">
                <a:avLst/>
              </a:prstGeom>
              <a:blipFill>
                <a:blip r:embed="rId6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8ACDA8-7E91-B9A9-996B-4112EC10B62E}"/>
              </a:ext>
            </a:extLst>
          </p:cNvPr>
          <p:cNvSpPr/>
          <p:nvPr/>
        </p:nvSpPr>
        <p:spPr>
          <a:xfrm>
            <a:off x="1978818" y="2314632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sin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524DD7-1489-569F-AEF3-2A866E17F968}"/>
              </a:ext>
            </a:extLst>
          </p:cNvPr>
          <p:cNvSpPr/>
          <p:nvPr/>
        </p:nvSpPr>
        <p:spPr>
          <a:xfrm>
            <a:off x="2492550" y="2314632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C2EB8A-A583-9E9D-51D7-1B7FA3DC0B70}"/>
              </a:ext>
            </a:extLst>
          </p:cNvPr>
          <p:cNvSpPr/>
          <p:nvPr/>
        </p:nvSpPr>
        <p:spPr>
          <a:xfrm>
            <a:off x="2999138" y="230957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2945C4-DE14-9F8D-EE59-C01174A1A952}"/>
              </a:ext>
            </a:extLst>
          </p:cNvPr>
          <p:cNvSpPr/>
          <p:nvPr/>
        </p:nvSpPr>
        <p:spPr>
          <a:xfrm>
            <a:off x="3505726" y="230957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2F9AB1-9FBA-949C-3872-D5F8DB140A4A}"/>
              </a:ext>
            </a:extLst>
          </p:cNvPr>
          <p:cNvSpPr/>
          <p:nvPr/>
        </p:nvSpPr>
        <p:spPr>
          <a:xfrm>
            <a:off x="4016979" y="2309574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F42489-4A9D-8CC6-E90B-89F74D4DC866}"/>
              </a:ext>
            </a:extLst>
          </p:cNvPr>
          <p:cNvSpPr/>
          <p:nvPr/>
        </p:nvSpPr>
        <p:spPr>
          <a:xfrm>
            <a:off x="4518902" y="2309574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99AB85-4315-F69C-FDB7-587215173504}"/>
              </a:ext>
            </a:extLst>
          </p:cNvPr>
          <p:cNvSpPr/>
          <p:nvPr/>
        </p:nvSpPr>
        <p:spPr>
          <a:xfrm>
            <a:off x="5020840" y="230957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6709980-C324-7EFD-EAC7-5C67DF7367B1}"/>
              </a:ext>
            </a:extLst>
          </p:cNvPr>
          <p:cNvSpPr/>
          <p:nvPr/>
        </p:nvSpPr>
        <p:spPr>
          <a:xfrm>
            <a:off x="5529266" y="230957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6" name="Rectangle 1">
            <a:extLst>
              <a:ext uri="{FF2B5EF4-FFF2-40B4-BE49-F238E27FC236}">
                <a16:creationId xmlns:a16="http://schemas.microsoft.com/office/drawing/2014/main" id="{B6542514-0256-AFAC-A990-EEF185E82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64" y="2366127"/>
            <a:ext cx="11644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18,74761209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1">
                <a:extLst>
                  <a:ext uri="{FF2B5EF4-FFF2-40B4-BE49-F238E27FC236}">
                    <a16:creationId xmlns:a16="http://schemas.microsoft.com/office/drawing/2014/main" id="{560F6326-4B28-FFD7-1672-06F0E454D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3197" y="2337849"/>
                <a:ext cx="116440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44’51,4’’</a:t>
                </a:r>
              </a:p>
            </p:txBody>
          </p:sp>
        </mc:Choice>
        <mc:Fallback xmlns="">
          <p:sp>
            <p:nvSpPr>
              <p:cNvPr id="67" name="Rectangle 1">
                <a:extLst>
                  <a:ext uri="{FF2B5EF4-FFF2-40B4-BE49-F238E27FC236}">
                    <a16:creationId xmlns:a16="http://schemas.microsoft.com/office/drawing/2014/main" id="{560F6326-4B28-FFD7-1672-06F0E454D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3197" y="2337849"/>
                <a:ext cx="1164406" cy="307777"/>
              </a:xfrm>
              <a:prstGeom prst="rect">
                <a:avLst/>
              </a:prstGeom>
              <a:blipFill>
                <a:blip r:embed="rId7"/>
                <a:stretch>
                  <a:fillRect l="-1571" t="-4000" b="-2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9BD21BE-B115-A8B8-BEAB-70285E5F8569}"/>
              </a:ext>
            </a:extLst>
          </p:cNvPr>
          <p:cNvSpPr/>
          <p:nvPr/>
        </p:nvSpPr>
        <p:spPr>
          <a:xfrm>
            <a:off x="1472230" y="279878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SHIFT</a:t>
            </a:r>
            <a:endParaRPr lang="en-US" sz="600" b="1" dirty="0">
              <a:solidFill>
                <a:schemeClr val="tx1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3E3E3CB-21C7-E4CB-68BD-BA689E997B7E}"/>
              </a:ext>
            </a:extLst>
          </p:cNvPr>
          <p:cNvSpPr/>
          <p:nvPr/>
        </p:nvSpPr>
        <p:spPr>
          <a:xfrm>
            <a:off x="1978818" y="279878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33F61CB-CB98-F5F9-003F-8A36E14C2F11}"/>
              </a:ext>
            </a:extLst>
          </p:cNvPr>
          <p:cNvSpPr/>
          <p:nvPr/>
        </p:nvSpPr>
        <p:spPr>
          <a:xfrm>
            <a:off x="2492550" y="279878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68CEA4E-55A0-1AFE-EAC1-6020EB20FA62}"/>
              </a:ext>
            </a:extLst>
          </p:cNvPr>
          <p:cNvSpPr/>
          <p:nvPr/>
        </p:nvSpPr>
        <p:spPr>
          <a:xfrm>
            <a:off x="2999138" y="279372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965504A-61C4-1FC3-5174-EA2FF0C9EC46}"/>
              </a:ext>
            </a:extLst>
          </p:cNvPr>
          <p:cNvSpPr/>
          <p:nvPr/>
        </p:nvSpPr>
        <p:spPr>
          <a:xfrm>
            <a:off x="3505726" y="279372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F56B74CF-7A06-0880-BB75-382FA9CCBBA9}"/>
              </a:ext>
            </a:extLst>
          </p:cNvPr>
          <p:cNvSpPr/>
          <p:nvPr/>
        </p:nvSpPr>
        <p:spPr>
          <a:xfrm>
            <a:off x="4016979" y="2793727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82BB70D-633A-C7D4-B1CF-9B654F049ACA}"/>
              </a:ext>
            </a:extLst>
          </p:cNvPr>
          <p:cNvSpPr/>
          <p:nvPr/>
        </p:nvSpPr>
        <p:spPr>
          <a:xfrm>
            <a:off x="4518902" y="2793727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0937308-70E6-B044-5154-FD231E398C58}"/>
              </a:ext>
            </a:extLst>
          </p:cNvPr>
          <p:cNvSpPr/>
          <p:nvPr/>
        </p:nvSpPr>
        <p:spPr>
          <a:xfrm>
            <a:off x="5020840" y="279372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1379FD7E-3CB4-DFDF-0BA0-5EB4ABA09977}"/>
              </a:ext>
            </a:extLst>
          </p:cNvPr>
          <p:cNvSpPr/>
          <p:nvPr/>
        </p:nvSpPr>
        <p:spPr>
          <a:xfrm>
            <a:off x="5529266" y="279372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8" name="Rectangle 1">
            <a:extLst>
              <a:ext uri="{FF2B5EF4-FFF2-40B4-BE49-F238E27FC236}">
                <a16:creationId xmlns:a16="http://schemas.microsoft.com/office/drawing/2014/main" id="{C50A5DC2-DFC8-8A90-1FFF-CE25D9D42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857" y="2789023"/>
            <a:ext cx="11644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64,39909458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1">
                <a:extLst>
                  <a:ext uri="{FF2B5EF4-FFF2-40B4-BE49-F238E27FC236}">
                    <a16:creationId xmlns:a16="http://schemas.microsoft.com/office/drawing/2014/main" id="{3E88C5DF-593B-2D76-E3E0-1F3D50BF3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9328" y="2782406"/>
                <a:ext cx="1243485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23’56,74’’</a:t>
                </a:r>
              </a:p>
            </p:txBody>
          </p:sp>
        </mc:Choice>
        <mc:Fallback xmlns="">
          <p:sp>
            <p:nvSpPr>
              <p:cNvPr id="79" name="Rectangle 1">
                <a:extLst>
                  <a:ext uri="{FF2B5EF4-FFF2-40B4-BE49-F238E27FC236}">
                    <a16:creationId xmlns:a16="http://schemas.microsoft.com/office/drawing/2014/main" id="{3E88C5DF-593B-2D76-E3E0-1F3D50BF3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9328" y="2782406"/>
                <a:ext cx="1243485" cy="307777"/>
              </a:xfrm>
              <a:prstGeom prst="rect">
                <a:avLst/>
              </a:prstGeom>
              <a:blipFill>
                <a:blip r:embed="rId8"/>
                <a:stretch>
                  <a:fillRect l="-1471" t="-1961" b="-196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707B4FC-9D8B-B777-C204-5D4C7390FE69}"/>
              </a:ext>
            </a:extLst>
          </p:cNvPr>
          <p:cNvSpPr/>
          <p:nvPr/>
        </p:nvSpPr>
        <p:spPr>
          <a:xfrm>
            <a:off x="1479067" y="3274952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SHIFT</a:t>
            </a:r>
            <a:endParaRPr lang="en-US" sz="600" b="1" dirty="0">
              <a:solidFill>
                <a:schemeClr val="tx1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311B7AC8-FCAB-526F-7331-6454FC2B8CB8}"/>
              </a:ext>
            </a:extLst>
          </p:cNvPr>
          <p:cNvSpPr/>
          <p:nvPr/>
        </p:nvSpPr>
        <p:spPr>
          <a:xfrm>
            <a:off x="1985655" y="3274951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BD1299CD-0510-77AF-D43D-4C9C4A06D5FB}"/>
              </a:ext>
            </a:extLst>
          </p:cNvPr>
          <p:cNvSpPr/>
          <p:nvPr/>
        </p:nvSpPr>
        <p:spPr>
          <a:xfrm>
            <a:off x="2499387" y="3274951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F2A0863F-B6F8-C879-CB48-9EB391634C9B}"/>
              </a:ext>
            </a:extLst>
          </p:cNvPr>
          <p:cNvSpPr/>
          <p:nvPr/>
        </p:nvSpPr>
        <p:spPr>
          <a:xfrm>
            <a:off x="3005975" y="3269894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E75CC43-416B-F181-A836-4431DD3282C1}"/>
              </a:ext>
            </a:extLst>
          </p:cNvPr>
          <p:cNvSpPr/>
          <p:nvPr/>
        </p:nvSpPr>
        <p:spPr>
          <a:xfrm>
            <a:off x="3512563" y="3269894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8BEDB9D-942C-471B-DEE1-74EE965E769E}"/>
              </a:ext>
            </a:extLst>
          </p:cNvPr>
          <p:cNvSpPr/>
          <p:nvPr/>
        </p:nvSpPr>
        <p:spPr>
          <a:xfrm>
            <a:off x="4023816" y="326989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14636AAE-FD84-5BC3-50C0-DDBA55B3B6C8}"/>
              </a:ext>
            </a:extLst>
          </p:cNvPr>
          <p:cNvSpPr/>
          <p:nvPr/>
        </p:nvSpPr>
        <p:spPr>
          <a:xfrm>
            <a:off x="4525739" y="326989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845D5C2-003A-CCCC-CEAD-EFFC75241F42}"/>
              </a:ext>
            </a:extLst>
          </p:cNvPr>
          <p:cNvSpPr/>
          <p:nvPr/>
        </p:nvSpPr>
        <p:spPr>
          <a:xfrm>
            <a:off x="5027677" y="326274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5A2E06F0-7EE9-4F1B-BA00-A32C42363E2C}"/>
              </a:ext>
            </a:extLst>
          </p:cNvPr>
          <p:cNvSpPr/>
          <p:nvPr/>
        </p:nvSpPr>
        <p:spPr>
          <a:xfrm>
            <a:off x="5536103" y="326274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9" name="Rectangle 1">
            <a:extLst>
              <a:ext uri="{FF2B5EF4-FFF2-40B4-BE49-F238E27FC236}">
                <a16:creationId xmlns:a16="http://schemas.microsoft.com/office/drawing/2014/main" id="{AF55BB51-0895-C61E-4DD0-8D3D18CC7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6783" y="3282366"/>
            <a:ext cx="11644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51,87495892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1">
                <a:extLst>
                  <a:ext uri="{FF2B5EF4-FFF2-40B4-BE49-F238E27FC236}">
                    <a16:creationId xmlns:a16="http://schemas.microsoft.com/office/drawing/2014/main" id="{0CBDA42E-D2D5-3EC1-F44B-9A20AD986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2613" y="3282366"/>
                <a:ext cx="127401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52’29,85’’</a:t>
                </a:r>
              </a:p>
            </p:txBody>
          </p:sp>
        </mc:Choice>
        <mc:Fallback xmlns="">
          <p:sp>
            <p:nvSpPr>
              <p:cNvPr id="90" name="Rectangle 1">
                <a:extLst>
                  <a:ext uri="{FF2B5EF4-FFF2-40B4-BE49-F238E27FC236}">
                    <a16:creationId xmlns:a16="http://schemas.microsoft.com/office/drawing/2014/main" id="{0CBDA42E-D2D5-3EC1-F44B-9A20AD986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2613" y="3282366"/>
                <a:ext cx="1274016" cy="307777"/>
              </a:xfrm>
              <a:prstGeom prst="rect">
                <a:avLst/>
              </a:prstGeom>
              <a:blipFill>
                <a:blip r:embed="rId9"/>
                <a:stretch>
                  <a:fillRect l="-1435" t="-1961" b="-196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4997EEFF-8EFF-2E86-9E1A-B0B3A0C06FC3}"/>
              </a:ext>
            </a:extLst>
          </p:cNvPr>
          <p:cNvSpPr/>
          <p:nvPr/>
        </p:nvSpPr>
        <p:spPr>
          <a:xfrm>
            <a:off x="1507336" y="373011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SHIFT</a:t>
            </a:r>
            <a:endParaRPr lang="en-US" sz="600" b="1" dirty="0">
              <a:solidFill>
                <a:schemeClr val="tx1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C8CAD296-44DA-472C-B8A3-3C79D60CB976}"/>
              </a:ext>
            </a:extLst>
          </p:cNvPr>
          <p:cNvSpPr/>
          <p:nvPr/>
        </p:nvSpPr>
        <p:spPr>
          <a:xfrm>
            <a:off x="2013924" y="373011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6B22C8AA-961F-B444-9DAF-EA4AFD896F87}"/>
              </a:ext>
            </a:extLst>
          </p:cNvPr>
          <p:cNvSpPr/>
          <p:nvPr/>
        </p:nvSpPr>
        <p:spPr>
          <a:xfrm>
            <a:off x="2527656" y="373011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2B58DD2B-6AF4-33CB-69E8-A4F0EF19C2CD}"/>
              </a:ext>
            </a:extLst>
          </p:cNvPr>
          <p:cNvSpPr/>
          <p:nvPr/>
        </p:nvSpPr>
        <p:spPr>
          <a:xfrm>
            <a:off x="3034244" y="372505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CB250678-579F-8527-89A1-689E933A165C}"/>
              </a:ext>
            </a:extLst>
          </p:cNvPr>
          <p:cNvSpPr/>
          <p:nvPr/>
        </p:nvSpPr>
        <p:spPr>
          <a:xfrm>
            <a:off x="3540832" y="372505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CAB3B30-B3A5-5794-560E-1E864C00D0EB}"/>
              </a:ext>
            </a:extLst>
          </p:cNvPr>
          <p:cNvSpPr/>
          <p:nvPr/>
        </p:nvSpPr>
        <p:spPr>
          <a:xfrm>
            <a:off x="4052085" y="3725057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EF64B52-B9F4-B9B0-5001-4E162FCB1E85}"/>
              </a:ext>
            </a:extLst>
          </p:cNvPr>
          <p:cNvSpPr/>
          <p:nvPr/>
        </p:nvSpPr>
        <p:spPr>
          <a:xfrm>
            <a:off x="4554008" y="3725057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D318442-9B99-3C03-7C00-142DF872C699}"/>
              </a:ext>
            </a:extLst>
          </p:cNvPr>
          <p:cNvSpPr/>
          <p:nvPr/>
        </p:nvSpPr>
        <p:spPr>
          <a:xfrm>
            <a:off x="5055946" y="372505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2BBA4E1C-2DA3-0EBE-E640-3CE5608B3BBC}"/>
                  </a:ext>
                </a:extLst>
              </p:cNvPr>
              <p:cNvSpPr/>
              <p:nvPr/>
            </p:nvSpPr>
            <p:spPr>
              <a:xfrm>
                <a:off x="5564372" y="3725056"/>
                <a:ext cx="470868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  <m:t>𝑋</m:t>
                          </m:r>
                        </m:e>
                        <m:sup>
                          <m:r>
                            <a:rPr lang="en-US" alt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2BBA4E1C-2DA3-0EBE-E640-3CE5608B3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372" y="3725056"/>
                <a:ext cx="470868" cy="36433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411FFA1F-9715-CBD5-D0E3-FDA961731311}"/>
              </a:ext>
            </a:extLst>
          </p:cNvPr>
          <p:cNvSpPr/>
          <p:nvPr/>
        </p:nvSpPr>
        <p:spPr>
          <a:xfrm>
            <a:off x="6094564" y="372384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1" name="Rectangle 1">
            <a:extLst>
              <a:ext uri="{FF2B5EF4-FFF2-40B4-BE49-F238E27FC236}">
                <a16:creationId xmlns:a16="http://schemas.microsoft.com/office/drawing/2014/main" id="{69131182-DC07-1421-D02C-BF0CF22EB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210" y="3701314"/>
            <a:ext cx="11644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33,02491482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">
                <a:extLst>
                  <a:ext uri="{FF2B5EF4-FFF2-40B4-BE49-F238E27FC236}">
                    <a16:creationId xmlns:a16="http://schemas.microsoft.com/office/drawing/2014/main" id="{C6094F25-DFE3-C8CF-6DFB-2C9E516D2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3229" y="3699755"/>
                <a:ext cx="116440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1’29,69’’</a:t>
                </a:r>
              </a:p>
            </p:txBody>
          </p:sp>
        </mc:Choice>
        <mc:Fallback xmlns="">
          <p:sp>
            <p:nvSpPr>
              <p:cNvPr id="102" name="Rectangle 1">
                <a:extLst>
                  <a:ext uri="{FF2B5EF4-FFF2-40B4-BE49-F238E27FC236}">
                    <a16:creationId xmlns:a16="http://schemas.microsoft.com/office/drawing/2014/main" id="{C6094F25-DFE3-C8CF-6DFB-2C9E516D29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13229" y="3699755"/>
                <a:ext cx="1164406" cy="307777"/>
              </a:xfrm>
              <a:prstGeom prst="rect">
                <a:avLst/>
              </a:prstGeom>
              <a:blipFill>
                <a:blip r:embed="rId11"/>
                <a:stretch>
                  <a:fillRect l="-1571" t="-4000" b="-2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">
                <a:extLst>
                  <a:ext uri="{FF2B5EF4-FFF2-40B4-BE49-F238E27FC236}">
                    <a16:creationId xmlns:a16="http://schemas.microsoft.com/office/drawing/2014/main" id="{C15B316D-07A9-A078-BE24-2FA77BE1E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691" y="4187261"/>
                <a:ext cx="813747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’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l-GR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24’;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52’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 Sans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1’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" name="Rectangle 1">
                <a:extLst>
                  <a:ext uri="{FF2B5EF4-FFF2-40B4-BE49-F238E27FC236}">
                    <a16:creationId xmlns:a16="http://schemas.microsoft.com/office/drawing/2014/main" id="{C15B316D-07A9-A078-BE24-2FA77BE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8691" y="4187261"/>
                <a:ext cx="8137479" cy="307777"/>
              </a:xfrm>
              <a:prstGeom prst="rect">
                <a:avLst/>
              </a:prstGeom>
              <a:blipFill>
                <a:blip r:embed="rId12"/>
                <a:stretch>
                  <a:fillRect l="-225" t="-4000" b="-2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">
                <a:extLst>
                  <a:ext uri="{FF2B5EF4-FFF2-40B4-BE49-F238E27FC236}">
                    <a16:creationId xmlns:a16="http://schemas.microsoft.com/office/drawing/2014/main" id="{706D7BDB-6A5D-05BE-A526-1621E47AD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283" y="4533357"/>
                <a:ext cx="8243524" cy="3385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sz="16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 ý: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cot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(90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(90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cot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 </a:t>
                </a:r>
              </a:p>
            </p:txBody>
          </p:sp>
        </mc:Choice>
        <mc:Fallback xmlns="">
          <p:sp>
            <p:nvSpPr>
              <p:cNvPr id="104" name="Rectangle 1">
                <a:extLst>
                  <a:ext uri="{FF2B5EF4-FFF2-40B4-BE49-F238E27FC236}">
                    <a16:creationId xmlns:a16="http://schemas.microsoft.com/office/drawing/2014/main" id="{706D7BDB-6A5D-05BE-A526-1621E47AD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283" y="4533357"/>
                <a:ext cx="8243524" cy="338554"/>
              </a:xfrm>
              <a:prstGeom prst="rect">
                <a:avLst/>
              </a:prstGeom>
              <a:blipFill>
                <a:blip r:embed="rId13"/>
                <a:stretch>
                  <a:fillRect l="-444" t="-5455" r="-2219" b="-2363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6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3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4" grpId="0"/>
      <p:bldP spid="8" grpId="0" animBg="1"/>
      <p:bldP spid="5" grpId="0" animBg="1"/>
      <p:bldP spid="9" grpId="0" animBg="1"/>
      <p:bldP spid="12" grpId="0" animBg="1"/>
      <p:bldP spid="14" grpId="0" animBg="1"/>
      <p:bldP spid="19" grpId="0" animBg="1"/>
      <p:bldP spid="20" grpId="0" animBg="1"/>
      <p:bldP spid="26" grpId="0" animBg="1"/>
      <p:bldP spid="30" grpId="0" animBg="1"/>
      <p:bldP spid="66" grpId="0"/>
      <p:bldP spid="67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/>
      <p:bldP spid="79" grpId="0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/>
      <p:bldP spid="90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2" grpId="0"/>
      <p:bldP spid="103" grpId="0"/>
      <p:bldP spid="1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836334" y="4695371"/>
            <a:ext cx="274009" cy="2612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oogle Shape;1583;p46"/>
          <p:cNvPicPr preferRelativeResize="0"/>
          <p:nvPr/>
        </p:nvPicPr>
        <p:blipFill rotWithShape="1">
          <a:blip r:embed="rId3">
            <a:alphaModFix/>
          </a:blip>
          <a:srcRect t="11716" b="20519"/>
          <a:stretch/>
        </p:blipFill>
        <p:spPr>
          <a:xfrm>
            <a:off x="7010210" y="3721211"/>
            <a:ext cx="1775981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358260" y="773551"/>
            <a:ext cx="4535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2004;p39"/>
          <p:cNvSpPr txBox="1">
            <a:spLocks/>
          </p:cNvSpPr>
          <p:nvPr/>
        </p:nvSpPr>
        <p:spPr>
          <a:xfrm>
            <a:off x="486088" y="1753423"/>
            <a:ext cx="777984" cy="524503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ven Pro ExtraBold"/>
              <a:buNone/>
              <a:defRPr sz="30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85"/>
              </a:buClr>
              <a:buSzPts val="3000"/>
              <a:buFont typeface="Maven Pro ExtraBold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Maven Pro ExtraBold"/>
                <a:sym typeface="Maven Pro ExtraBold"/>
              </a:rPr>
              <a:t>01</a:t>
            </a:r>
          </a:p>
        </p:txBody>
      </p:sp>
      <p:sp>
        <p:nvSpPr>
          <p:cNvPr id="10" name="Google Shape;2007;p39"/>
          <p:cNvSpPr txBox="1">
            <a:spLocks/>
          </p:cNvSpPr>
          <p:nvPr/>
        </p:nvSpPr>
        <p:spPr>
          <a:xfrm>
            <a:off x="1432084" y="1773274"/>
            <a:ext cx="7444720" cy="4848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l">
              <a:buClr>
                <a:srgbClr val="070185"/>
              </a:buClr>
            </a:pP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Khái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niệm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giác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nhọn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 panose="020B0604020202020204" pitchFamily="34" charset="0"/>
              <a:cs typeface="Maven Pro SemiBold"/>
              <a:sym typeface="Maven Pro SemiBold"/>
            </a:endParaRPr>
          </a:p>
        </p:txBody>
      </p:sp>
      <p:sp>
        <p:nvSpPr>
          <p:cNvPr id="12" name="Google Shape;2004;p39"/>
          <p:cNvSpPr txBox="1">
            <a:spLocks/>
          </p:cNvSpPr>
          <p:nvPr/>
        </p:nvSpPr>
        <p:spPr>
          <a:xfrm>
            <a:off x="486088" y="2445288"/>
            <a:ext cx="777984" cy="524503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ven Pro ExtraBold"/>
              <a:buNone/>
              <a:defRPr sz="30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85"/>
              </a:buClr>
              <a:buSzPts val="3000"/>
              <a:buFont typeface="Maven Pro ExtraBold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Maven Pro ExtraBold"/>
                <a:sym typeface="Maven Pro ExtraBold"/>
              </a:rPr>
              <a:t>02</a:t>
            </a:r>
          </a:p>
        </p:txBody>
      </p:sp>
      <p:sp>
        <p:nvSpPr>
          <p:cNvPr id="13" name="Google Shape;2007;p39"/>
          <p:cNvSpPr txBox="1">
            <a:spLocks/>
          </p:cNvSpPr>
          <p:nvPr/>
        </p:nvSpPr>
        <p:spPr>
          <a:xfrm>
            <a:off x="1334947" y="2484991"/>
            <a:ext cx="6866077" cy="4848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>
              <a:buClr>
                <a:srgbClr val="070185"/>
              </a:buClr>
            </a:pPr>
            <a:endParaRPr lang="en-US" sz="2400" b="1" dirty="0">
              <a:solidFill>
                <a:srgbClr val="070185"/>
              </a:solidFill>
              <a:latin typeface="Arial" panose="020B0604020202020204" pitchFamily="34" charset="0"/>
            </a:endParaRPr>
          </a:p>
          <a:p>
            <a:pPr marL="0" lvl="0" indent="0" algn="l">
              <a:buClr>
                <a:srgbClr val="070185"/>
              </a:buClr>
            </a:pP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giác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phụ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nhau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 panose="020B0604020202020204" pitchFamily="34" charset="0"/>
              <a:cs typeface="Maven Pro SemiBold"/>
              <a:sym typeface="Maven Pro SemiBold"/>
            </a:endParaRPr>
          </a:p>
        </p:txBody>
      </p:sp>
      <p:sp>
        <p:nvSpPr>
          <p:cNvPr id="2" name="Google Shape;2004;p39">
            <a:extLst>
              <a:ext uri="{FF2B5EF4-FFF2-40B4-BE49-F238E27FC236}">
                <a16:creationId xmlns:a16="http://schemas.microsoft.com/office/drawing/2014/main" id="{A74E1196-99FA-0958-177C-23507E9B78E4}"/>
              </a:ext>
            </a:extLst>
          </p:cNvPr>
          <p:cNvSpPr txBox="1">
            <a:spLocks/>
          </p:cNvSpPr>
          <p:nvPr/>
        </p:nvSpPr>
        <p:spPr>
          <a:xfrm>
            <a:off x="497497" y="3288226"/>
            <a:ext cx="777984" cy="936890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ven Pro ExtraBold"/>
              <a:buNone/>
              <a:defRPr sz="30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85"/>
              </a:buClr>
              <a:buSzPts val="3000"/>
              <a:buFont typeface="Maven Pro ExtraBold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Maven Pro ExtraBold"/>
                <a:sym typeface="Maven Pro ExtraBold"/>
              </a:rPr>
              <a:t>03</a:t>
            </a:r>
          </a:p>
        </p:txBody>
      </p:sp>
      <p:sp>
        <p:nvSpPr>
          <p:cNvPr id="3" name="Google Shape;2007;p39">
            <a:extLst>
              <a:ext uri="{FF2B5EF4-FFF2-40B4-BE49-F238E27FC236}">
                <a16:creationId xmlns:a16="http://schemas.microsoft.com/office/drawing/2014/main" id="{EAD414FF-4C0E-4F97-9B8B-BB9B653C2A5E}"/>
              </a:ext>
            </a:extLst>
          </p:cNvPr>
          <p:cNvSpPr txBox="1">
            <a:spLocks/>
          </p:cNvSpPr>
          <p:nvPr/>
        </p:nvSpPr>
        <p:spPr>
          <a:xfrm>
            <a:off x="1346356" y="3288226"/>
            <a:ext cx="7439835" cy="93689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>
              <a:buClr>
                <a:srgbClr val="070185"/>
              </a:buClr>
            </a:pPr>
            <a:endParaRPr lang="en-US" sz="2400" b="1" dirty="0">
              <a:solidFill>
                <a:srgbClr val="070185"/>
              </a:solidFill>
              <a:latin typeface="Arial" panose="020B0604020202020204" pitchFamily="34" charset="0"/>
            </a:endParaRPr>
          </a:p>
          <a:p>
            <a:pPr marL="0" lvl="0" indent="0" algn="l">
              <a:buClr>
                <a:srgbClr val="070185"/>
              </a:buClr>
            </a:pP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cầm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giác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nhọn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 panose="020B0604020202020204" pitchFamily="34" charset="0"/>
              <a:cs typeface="Maven Pro SemiBold"/>
              <a:sym typeface="Maven Pro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build="p"/>
      <p:bldP spid="12" grpId="0" animBg="1"/>
      <p:bldP spid="13" grpId="0" build="p"/>
      <p:bldP spid="2" grpId="0" animBg="1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39232" y="1356047"/>
            <a:ext cx="7065536" cy="4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MTCT,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039232" y="2925060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0AF86E39-DEA8-3069-761E-C06BCACB4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239" y="1986667"/>
                <a:ext cx="4804355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a)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</a:t>
                </a:r>
                <a:r>
                  <a:rPr lang="el-GR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α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0,3782		b) cos </a:t>
                </a:r>
                <a:r>
                  <a:rPr lang="el-GR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=0,6251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0AF86E39-DEA8-3069-761E-C06BCACB4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239" y="1986667"/>
                <a:ext cx="4804355" cy="498663"/>
              </a:xfrm>
              <a:prstGeom prst="rect">
                <a:avLst/>
              </a:prstGeom>
              <a:blipFill>
                <a:blip r:embed="rId5"/>
                <a:stretch>
                  <a:fillRect l="-1396" b="-20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644B2AE3-B9BB-6625-261E-0DCB9212E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238" y="2419430"/>
                <a:ext cx="4590043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c)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tan</a:t>
                </a:r>
                <a:r>
                  <a:rPr lang="el-GR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=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2,154		d) cot</a:t>
                </a:r>
                <a:r>
                  <a:rPr lang="el-GR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14:m>
                  <m:oMath xmlns:m="http://schemas.openxmlformats.org/officeDocument/2006/math"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=3,253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644B2AE3-B9BB-6625-261E-0DCB9212E2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238" y="2419430"/>
                <a:ext cx="4590043" cy="498663"/>
              </a:xfrm>
              <a:prstGeom prst="rect">
                <a:avLst/>
              </a:prstGeom>
              <a:blipFill>
                <a:blip r:embed="rId6"/>
                <a:stretch>
                  <a:fillRect l="-1461" b="-20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520" y="3287204"/>
                <a:ext cx="7065536" cy="424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+mj-lt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r>
                  <a:rPr lang="en-US" sz="2000" dirty="0">
                    <a:latin typeface="+mj-lt"/>
                  </a:rPr>
                  <a:t>	</a:t>
                </a:r>
                <a:r>
                  <a:rPr lang="vi-VN" sz="2000" dirty="0">
                    <a:latin typeface="+mj-lt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≈5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520" y="3287204"/>
                <a:ext cx="7065536" cy="424219"/>
              </a:xfrm>
              <a:prstGeom prst="rect">
                <a:avLst/>
              </a:prstGeom>
              <a:blipFill>
                <a:blip r:embed="rId7"/>
                <a:stretch>
                  <a:fillRect l="-949" t="-1429" b="-257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645F57FE-A180-C822-C611-6943A1415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373" y="3741422"/>
                <a:ext cx="678219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≈6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645F57FE-A180-C822-C611-6943A1415C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373" y="3741422"/>
                <a:ext cx="6782191" cy="400110"/>
              </a:xfrm>
              <a:prstGeom prst="rect">
                <a:avLst/>
              </a:prstGeom>
              <a:blipFill>
                <a:blip r:embed="rId8"/>
                <a:stretch>
                  <a:fillRect l="-898" t="-7692" b="-276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99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6" grpId="0"/>
      <p:bldP spid="8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-35432" y="3281833"/>
            <a:ext cx="1916731" cy="179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6625412" y="2992931"/>
            <a:ext cx="2094688" cy="24615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1479883" y="727546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+mn-lt"/>
              </a:rPr>
              <a:t>VẬN DỤNG</a:t>
            </a:r>
            <a:endParaRPr b="1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358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39231" y="894383"/>
            <a:ext cx="7804731" cy="142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dóc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m,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0,4 m.</a:t>
            </a:r>
          </a:p>
          <a:p>
            <a:pPr algn="just" defTabSz="457200">
              <a:lnSpc>
                <a:spcPct val="150000"/>
              </a:lnSpc>
              <a:buClrTx/>
              <a:defRPr/>
            </a:pP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chemeClr val="tx2">
              <a:lumMod val="9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0403" y="569684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147373" y="271616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AF86E39-DEA8-3069-761E-C06BCACB4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239" y="1755835"/>
            <a:ext cx="7583274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457200">
              <a:lnSpc>
                <a:spcPct val="150000"/>
              </a:lnSpc>
              <a:buClrTx/>
              <a:buAutoNum type="alphaLcParenR"/>
              <a:defRPr/>
            </a:pP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Hãy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tính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góc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dốc</a:t>
            </a:r>
            <a:endParaRPr lang="en-US" altLang="en-US" sz="2000" dirty="0"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  <a:p>
            <a:pPr marL="457200" indent="-457200" algn="just" defTabSz="457200">
              <a:lnSpc>
                <a:spcPct val="150000"/>
              </a:lnSpc>
              <a:buClrTx/>
              <a:buAutoNum type="alphaLcParenR"/>
              <a:defRPr/>
            </a:pP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Hỏi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góc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đó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đúng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tiêu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chuẩn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dốc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xe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lăn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? 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520" y="3062657"/>
                <a:ext cx="7065536" cy="8733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+mj-lt"/>
                  </a:rPr>
                  <a:t>a) 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0,4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vi-VN" sz="2000" dirty="0">
                    <a:latin typeface="+mj-lt"/>
                  </a:rPr>
                  <a:t>Góc dốc là: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+mj-lt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520" y="3062657"/>
                <a:ext cx="7065536" cy="873316"/>
              </a:xfrm>
              <a:prstGeom prst="rect">
                <a:avLst/>
              </a:prstGeom>
              <a:blipFill>
                <a:blip r:embed="rId5"/>
                <a:stretch>
                  <a:fillRect l="-949" b="-118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1">
            <a:extLst>
              <a:ext uri="{FF2B5EF4-FFF2-40B4-BE49-F238E27FC236}">
                <a16:creationId xmlns:a16="http://schemas.microsoft.com/office/drawing/2014/main" id="{645F57FE-A180-C822-C611-6943A1415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20" y="3935973"/>
            <a:ext cx="67821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000" dirty="0">
                <a:latin typeface="+mj-lt"/>
              </a:rPr>
              <a:t>b) Góc đó đúng tiêu chuẩn</a:t>
            </a:r>
            <a:r>
              <a:rPr lang="en-US" sz="2000" dirty="0">
                <a:latin typeface="+mj-lt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dốc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xe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lăn</a:t>
            </a:r>
            <a:r>
              <a:rPr lang="vi-VN" sz="2000" dirty="0">
                <a:latin typeface="+mj-lt"/>
              </a:rPr>
              <a:t>.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8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7584680" y="3934346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13573" y="1003833"/>
                <a:ext cx="5634440" cy="3745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 B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chẳng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bờ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B. Ở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bờ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𝐶𝐵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= a (H.4.10).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dữ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 = 70 m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3573" y="1003833"/>
                <a:ext cx="5634440" cy="3745834"/>
              </a:xfrm>
              <a:prstGeom prst="rect">
                <a:avLst/>
              </a:prstGeom>
              <a:blipFill>
                <a:blip r:embed="rId5"/>
                <a:stretch>
                  <a:fillRect l="-1081" r="-1081" b="-26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chemeClr val="tx2">
              <a:lumMod val="9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0403" y="569684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930653-15DB-FCC9-9FCC-3EAB613873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408" t="29367" r="30741" b="36251"/>
          <a:stretch/>
        </p:blipFill>
        <p:spPr>
          <a:xfrm rot="16200000">
            <a:off x="6552744" y="1603245"/>
            <a:ext cx="2323215" cy="192701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6415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7584680" y="3934346"/>
            <a:ext cx="1318462" cy="13695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chemeClr val="tx2">
              <a:lumMod val="9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0403" y="569684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9682E-6D82-F923-E8E5-5D3360F06F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3" t="17226" r="38889" b="22222"/>
          <a:stretch/>
        </p:blipFill>
        <p:spPr>
          <a:xfrm rot="16200000">
            <a:off x="1623333" y="-66675"/>
            <a:ext cx="1983636" cy="4199449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0EA04A0-068D-6ABE-3CFB-4FC811077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110" y="2895325"/>
            <a:ext cx="5634440" cy="4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Em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hãy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ý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kiến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8615E4-3832-D6F5-6C27-06BD90C645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63" t="25278" r="28518" b="36805"/>
          <a:stretch/>
        </p:blipFill>
        <p:spPr>
          <a:xfrm rot="16200000">
            <a:off x="6041646" y="305719"/>
            <a:ext cx="1949595" cy="3488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">
                <a:extLst>
                  <a:ext uri="{FF2B5EF4-FFF2-40B4-BE49-F238E27FC236}">
                    <a16:creationId xmlns:a16="http://schemas.microsoft.com/office/drawing/2014/main" id="{1F8ECDF5-715C-B815-86D4-406DF505B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110" y="3406507"/>
                <a:ext cx="5634440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sz="20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kiến của Tròn đúng,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=70.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func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≈99,97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">
                <a:extLst>
                  <a:ext uri="{FF2B5EF4-FFF2-40B4-BE49-F238E27FC236}">
                    <a16:creationId xmlns:a16="http://schemas.microsoft.com/office/drawing/2014/main" id="{1F8ECDF5-715C-B815-86D4-406DF505B0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110" y="3406507"/>
                <a:ext cx="5634440" cy="1323439"/>
              </a:xfrm>
              <a:prstGeom prst="rect">
                <a:avLst/>
              </a:prstGeom>
              <a:blipFill>
                <a:blip r:embed="rId6"/>
                <a:stretch>
                  <a:fillRect l="-1190" t="-23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7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9" y="1364457"/>
            <a:ext cx="6036469" cy="1680851"/>
            <a:chOff x="3570122" y="3083563"/>
            <a:chExt cx="10167940" cy="3361702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9"/>
              <a:ext cx="9970718" cy="3222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  <a:tabLst>
                  <a:tab pos="180023" algn="l"/>
                  <a:tab pos="360045" algn="l"/>
                </a:tabLst>
                <a:defRPr/>
              </a:pPr>
              <a:r>
                <a:rPr lang="nl-NL" sz="35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TRẮC NGHIỆM CỦNG CỐ</a:t>
              </a:r>
              <a:endParaRPr lang="en-US" sz="35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009" y="2705629"/>
            <a:ext cx="4858693" cy="243887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4300" y="3105150"/>
            <a:ext cx="586660" cy="522661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8244301" y="2713950"/>
            <a:ext cx="1091931" cy="279932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8216986" y="194680"/>
            <a:ext cx="592064" cy="8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034585" y="1848484"/>
            <a:ext cx="2571750" cy="257175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79" y="3126793"/>
            <a:ext cx="772775" cy="77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841166" y="3134359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60" y="3020343"/>
            <a:ext cx="464645" cy="8007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17" y="3292515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027924" y="3334239"/>
            <a:ext cx="666485" cy="539299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276639" y="2417994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351CB9-4BE7-7BBF-9232-DB0DE7F4CFD8}"/>
              </a:ext>
            </a:extLst>
          </p:cNvPr>
          <p:cNvGrpSpPr/>
          <p:nvPr/>
        </p:nvGrpSpPr>
        <p:grpSpPr>
          <a:xfrm>
            <a:off x="494606" y="21915"/>
            <a:ext cx="8136489" cy="1762829"/>
            <a:chOff x="668346" y="1496613"/>
            <a:chExt cx="10848652" cy="2350439"/>
          </a:xfrm>
        </p:grpSpPr>
        <p:sp>
          <p:nvSpPr>
            <p:cNvPr id="32" name="Rectangle 31"/>
            <p:cNvSpPr/>
            <p:nvPr/>
          </p:nvSpPr>
          <p:spPr>
            <a:xfrm>
              <a:off x="668346" y="2094452"/>
              <a:ext cx="10848652" cy="175260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73965" y="1496613"/>
              <a:ext cx="9837415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endParaRPr lang="en-US" sz="495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ctr" defTabSz="685800">
                <a:buClrTx/>
              </a:pPr>
              <a:r>
                <a:rPr lang="en-US" sz="495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GẤU CON HAM ĂN</a:t>
              </a:r>
            </a:p>
          </p:txBody>
        </p:sp>
      </p:grpSp>
      <p:pic>
        <p:nvPicPr>
          <p:cNvPr id="16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10" y="2735128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vortex dir="r"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0045" y="2116602"/>
            <a:ext cx="9192758" cy="5181077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6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4489763" y="2031259"/>
            <a:ext cx="2571750" cy="257175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50" y="3137678"/>
            <a:ext cx="772775" cy="77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145244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31" y="3031228"/>
            <a:ext cx="464645" cy="8007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88" y="3303401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4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577370" y="538861"/>
            <a:ext cx="7875638" cy="21764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C SHARE MIỄN PHÍ BỞI NK POWERSKILLS"/>
              <p:cNvSpPr/>
              <p:nvPr/>
            </p:nvSpPr>
            <p:spPr>
              <a:xfrm>
                <a:off x="5140882" y="4113703"/>
                <a:ext cx="3307044" cy="627617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𝒉𝒖𝒚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8" name="ĐC SHARE MIỄN PHÍ BỞI NK POWERSKILLS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882" y="4113703"/>
                <a:ext cx="3307044" cy="627617"/>
              </a:xfrm>
              <a:prstGeom prst="rect">
                <a:avLst/>
              </a:prstGeom>
              <a:blipFill>
                <a:blip r:embed="rId16"/>
                <a:stretch>
                  <a:fillRect b="-285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CẤM BUÔN BÁN, CẤM REUP"/>
              <p:cNvSpPr/>
              <p:nvPr/>
            </p:nvSpPr>
            <p:spPr>
              <a:xfrm>
                <a:off x="594035" y="4079524"/>
                <a:ext cx="3512852" cy="778335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den>
                    </m:f>
                  </m:oMath>
                </a14:m>
                <a:endPara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9" name="CẤM BUÔN BÁN, CẤM REUP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35" y="4079524"/>
                <a:ext cx="3512852" cy="778335"/>
              </a:xfrm>
              <a:prstGeom prst="rect">
                <a:avLst/>
              </a:prstGeom>
              <a:blipFill>
                <a:blip r:embed="rId17"/>
                <a:stretch>
                  <a:fillRect b="-769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Vào http://fb.com/nkpowerskills tải game miễn phí"/>
              <p:cNvSpPr/>
              <p:nvPr/>
            </p:nvSpPr>
            <p:spPr>
              <a:xfrm>
                <a:off x="5140882" y="3133872"/>
                <a:ext cx="3307044" cy="627617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den>
                    </m:f>
                  </m:oMath>
                </a14:m>
                <a:endPara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0" name="Vào http://fb.com/nkpowerskills tải game miễn phí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882" y="3133872"/>
                <a:ext cx="3307044" cy="627617"/>
              </a:xfrm>
              <a:prstGeom prst="rect">
                <a:avLst/>
              </a:prstGeom>
              <a:blipFill>
                <a:blip r:embed="rId18"/>
                <a:stretch>
                  <a:fillRect b="-381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C SHARE MIỄN PHÍ BỞI NK POWERSKILLS"/>
              <p:cNvSpPr/>
              <p:nvPr/>
            </p:nvSpPr>
            <p:spPr>
              <a:xfrm>
                <a:off x="577370" y="3128476"/>
                <a:ext cx="3512852" cy="627617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𝒉𝒖𝒚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1" name="ĐC SHARE MIỄN PHÍ BỞI NK POWERSKILLS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70" y="3128476"/>
                <a:ext cx="3512852" cy="627617"/>
              </a:xfrm>
              <a:prstGeom prst="rect">
                <a:avLst/>
              </a:prstGeom>
              <a:blipFill>
                <a:blip r:embed="rId19"/>
                <a:stretch>
                  <a:fillRect b="-285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6039" y="30707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31549" y="313327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35322" y="399921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55018" y="4057660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9105" y="1443766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1072119" y="1204523"/>
            <a:ext cx="6981464" cy="661207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R="3048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fr-F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 là </a:t>
            </a:r>
            <a:r>
              <a:rPr lang="fr-FR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0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 animBg="1"/>
      <p:bldP spid="117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4679651" y="2109285"/>
            <a:ext cx="2670928" cy="2670928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3902956" y="2294891"/>
            <a:ext cx="2632355" cy="2632355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145244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88" y="3303401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1223" y="507057"/>
            <a:ext cx="7875638" cy="20850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5011535" y="2978619"/>
                <a:ext cx="3483533" cy="6774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200" b="1" kern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den>
                    </m:f>
                  </m:oMath>
                </a14:m>
                <a:endParaRPr lang="en-US" sz="22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535" y="2978619"/>
                <a:ext cx="3483533" cy="67743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601223" y="4068625"/>
                <a:ext cx="3512852" cy="6774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200" b="1" kern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𝒉𝒖𝒚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22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3" y="4068625"/>
                <a:ext cx="3512852" cy="67743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4983381" y="4059098"/>
                <a:ext cx="3512852" cy="6774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200" b="1" kern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𝒉𝒖𝒚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22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381" y="4059098"/>
                <a:ext cx="3512852" cy="67743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601223" y="3030952"/>
                <a:ext cx="3512852" cy="6774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200" b="1" kern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num>
                      <m:den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den>
                    </m:f>
                  </m:oMath>
                </a14:m>
                <a:endParaRPr lang="en-US" sz="22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3" y="3030952"/>
                <a:ext cx="3512852" cy="67743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43539" y="30309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79856" y="410831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42510" y="403813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86664" y="297239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1752" y="1179430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23344" y="642273"/>
            <a:ext cx="7657325" cy="6612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R="3048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cot là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 animBg="1"/>
      <p:bldP spid="88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3902956" y="2294891"/>
            <a:ext cx="2632355" cy="2632355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1" y="2656049"/>
            <a:ext cx="2212754" cy="2212754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288119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006" y="529591"/>
            <a:ext cx="7875638" cy="20307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562448" y="3099046"/>
                <a:ext cx="3516310" cy="58589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48" y="3099046"/>
                <a:ext cx="3516310" cy="585894"/>
              </a:xfrm>
              <a:prstGeom prst="rect">
                <a:avLst/>
              </a:prstGeom>
              <a:blipFill>
                <a:blip r:embed="rId11"/>
                <a:stretch>
                  <a:fillRect b="-114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556115" y="4104358"/>
                <a:ext cx="3550527" cy="58589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15" y="4104358"/>
                <a:ext cx="3550527" cy="585894"/>
              </a:xfrm>
              <a:prstGeom prst="rect">
                <a:avLst/>
              </a:prstGeom>
              <a:blipFill>
                <a:blip r:embed="rId12"/>
                <a:stretch>
                  <a:fillRect b="-114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/>
              <p:cNvSpPr/>
              <p:nvPr/>
            </p:nvSpPr>
            <p:spPr>
              <a:xfrm>
                <a:off x="4970321" y="3099547"/>
                <a:ext cx="3512852" cy="58589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0" name="Rectangle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321" y="3099547"/>
                <a:ext cx="3512852" cy="585894"/>
              </a:xfrm>
              <a:prstGeom prst="rect">
                <a:avLst/>
              </a:prstGeom>
              <a:blipFill>
                <a:blip r:embed="rId13"/>
                <a:stretch>
                  <a:fillRect b="-103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4970321" y="4104358"/>
                <a:ext cx="3512852" cy="58589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321" y="4104358"/>
                <a:ext cx="3512852" cy="585894"/>
              </a:xfrm>
              <a:prstGeom prst="rect">
                <a:avLst/>
              </a:prstGeom>
              <a:blipFill>
                <a:blip r:embed="rId14"/>
                <a:stretch>
                  <a:fillRect b="-114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31223" y="401126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66796" y="305722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79150" y="399069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14144" y="300127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0725" y="1450269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722127" y="664807"/>
            <a:ext cx="7553958" cy="11339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Cho tam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AC =3 cm, BC = 6 cm.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 animBg="1"/>
      <p:bldP spid="10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11795" y="3281833"/>
            <a:ext cx="1916731" cy="179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7049312" y="2950913"/>
            <a:ext cx="2094688" cy="24615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1344711" y="878622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I. KHÁI NIỆM TỈ SỐ LƯỢNG GIÁC CỦA MỘT GÓC NHỌN</a:t>
            </a:r>
            <a:endParaRPr sz="3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6892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52462" y="2929454"/>
            <a:ext cx="2212754" cy="2212754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02" y="-30373"/>
            <a:ext cx="2876563" cy="28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4052462" y="2333660"/>
            <a:ext cx="2409596" cy="2409596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326219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012176" y="2243393"/>
            <a:ext cx="2571750" cy="257175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593276" y="522960"/>
            <a:ext cx="7875638" cy="20245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/>
              <p:cNvSpPr/>
              <p:nvPr/>
            </p:nvSpPr>
            <p:spPr>
              <a:xfrm>
                <a:off x="593276" y="4075998"/>
                <a:ext cx="3512852" cy="62521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4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𝟒𝟏𝟏</m:t>
                    </m:r>
                  </m:oMath>
                </a14:m>
                <a:endParaRPr lang="en-US" sz="24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2" name="Rectangle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6" y="4075998"/>
                <a:ext cx="3512852" cy="625217"/>
              </a:xfrm>
              <a:prstGeom prst="rect">
                <a:avLst/>
              </a:prstGeom>
              <a:blipFill>
                <a:blip r:embed="rId13"/>
                <a:stretch>
                  <a:fillRect b="-88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5081628" y="3063954"/>
                <a:ext cx="3349492" cy="62521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4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𝟒𝟏</m:t>
                    </m:r>
                  </m:oMath>
                </a14:m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628" y="3063954"/>
                <a:ext cx="3349492" cy="625217"/>
              </a:xfrm>
              <a:prstGeom prst="rect">
                <a:avLst/>
              </a:prstGeom>
              <a:blipFill>
                <a:blip r:embed="rId14"/>
                <a:stretch>
                  <a:fillRect b="-88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5081628" y="4066023"/>
                <a:ext cx="3349491" cy="62521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4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𝟒𝟏</m:t>
                    </m:r>
                  </m:oMath>
                </a14:m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628" y="4066023"/>
                <a:ext cx="3349491" cy="625217"/>
              </a:xfrm>
              <a:prstGeom prst="rect">
                <a:avLst/>
              </a:prstGeom>
              <a:blipFill>
                <a:blip r:embed="rId15"/>
                <a:stretch>
                  <a:fillRect b="-87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593276" y="3043418"/>
                <a:ext cx="3512852" cy="62521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4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𝟒𝟐𝟏</m:t>
                    </m:r>
                  </m:oMath>
                </a14:m>
                <a:endParaRPr lang="en-US" sz="24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6" y="3043418"/>
                <a:ext cx="3512852" cy="625217"/>
              </a:xfrm>
              <a:prstGeom prst="rect">
                <a:avLst/>
              </a:prstGeom>
              <a:blipFill>
                <a:blip r:embed="rId16"/>
                <a:stretch>
                  <a:fillRect b="-87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35592" y="2991197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2537" y="406302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9555" y="298124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13220" y="401755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087" y="1421705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673233" y="881267"/>
                <a:ext cx="7715723" cy="1177245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rtlCol="0">
                <a:spAutoFit/>
              </a:bodyPr>
              <a:lstStyle/>
              <a:p>
                <a:pPr algn="just" defTabSz="685800">
                  <a:lnSpc>
                    <a:spcPct val="150000"/>
                  </a:lnSpc>
                  <a:buClrTx/>
                </a:pP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hỏi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4: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Kết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quả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làm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tròn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đến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thập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ba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33" y="881267"/>
                <a:ext cx="7715723" cy="1177245"/>
              </a:xfrm>
              <a:prstGeom prst="rect">
                <a:avLst/>
              </a:prstGeom>
              <a:blipFill>
                <a:blip r:embed="rId20"/>
                <a:stretch>
                  <a:fillRect l="-1185" r="-1264" b="-1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19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 animBg="1"/>
      <p:bldP spid="101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" name="Google Shape;1583;p46"/>
          <p:cNvPicPr preferRelativeResize="0"/>
          <p:nvPr/>
        </p:nvPicPr>
        <p:blipFill rotWithShape="1">
          <a:blip r:embed="rId3">
            <a:alphaModFix/>
          </a:blip>
          <a:srcRect t="11716" b="20519"/>
          <a:stretch/>
        </p:blipFill>
        <p:spPr>
          <a:xfrm>
            <a:off x="6871119" y="3540848"/>
            <a:ext cx="2150490" cy="1432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308979" y="1002127"/>
            <a:ext cx="484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 DẪN VỀ NHÀ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0231" y="1710512"/>
            <a:ext cx="3838711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20231" y="2454727"/>
            <a:ext cx="6116388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trong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GK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4.1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4.7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0231" y="3198942"/>
            <a:ext cx="5161299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572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8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0126" y="3348149"/>
            <a:ext cx="1740298" cy="17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36"/>
          <p:cNvPicPr preferRelativeResize="0"/>
          <p:nvPr/>
        </p:nvPicPr>
        <p:blipFill rotWithShape="1">
          <a:blip r:embed="rId4">
            <a:alphaModFix/>
          </a:blip>
          <a:srcRect l="19717" t="14663" b="14670"/>
          <a:stretch/>
        </p:blipFill>
        <p:spPr>
          <a:xfrm>
            <a:off x="290025" y="278575"/>
            <a:ext cx="1839877" cy="16187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09770" y="1596816"/>
            <a:ext cx="564051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2F19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38260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44841" y="341019"/>
                <a:ext cx="6870743" cy="1514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  <a:buClrTx/>
                </a:pPr>
                <a:r>
                  <a:rPr lang="vi-VN" sz="1900" dirty="0">
                    <a:latin typeface="+mn-lt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1900" dirty="0">
                    <a:latin typeface="+mn-lt"/>
                  </a:rPr>
                  <a:t> </a:t>
                </a:r>
                <a:r>
                  <a:rPr lang="en-US" sz="1900" dirty="0" err="1">
                    <a:latin typeface="+mn-lt"/>
                  </a:rPr>
                  <a:t>vuông</a:t>
                </a:r>
                <a:r>
                  <a:rPr lang="en-US" sz="1900" dirty="0">
                    <a:latin typeface="+mn-lt"/>
                  </a:rPr>
                  <a:t> </a:t>
                </a:r>
                <a:r>
                  <a:rPr lang="en-US" sz="1900" dirty="0" err="1">
                    <a:latin typeface="+mn-lt"/>
                  </a:rPr>
                  <a:t>tại</a:t>
                </a:r>
                <a:r>
                  <a:rPr lang="en-US" sz="1900" dirty="0">
                    <a:latin typeface="+mn-lt"/>
                  </a:rPr>
                  <a:t> A</a:t>
                </a:r>
                <a:r>
                  <a:rPr kumimoji="0" lang="en-US" sz="1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1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B.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B,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 (H.4.2)</a:t>
                </a:r>
                <a:endParaRPr kumimoji="0" lang="vi-VN" sz="1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841" y="341019"/>
                <a:ext cx="6870743" cy="1514710"/>
              </a:xfrm>
              <a:prstGeom prst="rect">
                <a:avLst/>
              </a:prstGeom>
              <a:blipFill>
                <a:blip r:embed="rId3"/>
                <a:stretch>
                  <a:fillRect l="-799" r="-887" b="-6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 rot="14291742">
            <a:off x="4995655" y="1884531"/>
            <a:ext cx="2194663" cy="1660200"/>
            <a:chOff x="942040" y="2450531"/>
            <a:chExt cx="3105255" cy="2430860"/>
          </a:xfrm>
        </p:grpSpPr>
        <p:sp>
          <p:nvSpPr>
            <p:cNvPr id="6" name="Isosceles Triangle 5"/>
            <p:cNvSpPr/>
            <p:nvPr/>
          </p:nvSpPr>
          <p:spPr>
            <a:xfrm rot="12681775" flipH="1">
              <a:off x="1399268" y="3462077"/>
              <a:ext cx="2358448" cy="1419314"/>
            </a:xfrm>
            <a:prstGeom prst="triangle">
              <a:avLst>
                <a:gd name="adj" fmla="val 0"/>
              </a:avLst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878890">
              <a:off x="1855329" y="2979842"/>
              <a:ext cx="230590" cy="2345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 rot="7308258">
                  <a:off x="2044068" y="2475881"/>
                  <a:ext cx="422472" cy="3717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900" i="1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308258">
                  <a:off x="2044068" y="2475881"/>
                  <a:ext cx="422472" cy="371771"/>
                </a:xfrm>
                <a:prstGeom prst="rect">
                  <a:avLst/>
                </a:prstGeom>
                <a:blipFill>
                  <a:blip r:embed="rId4"/>
                  <a:stretch>
                    <a:fillRect r="-14894" b="-37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/>
            <p:cNvSpPr/>
            <p:nvPr/>
          </p:nvSpPr>
          <p:spPr>
            <a:xfrm rot="7308258">
              <a:off x="929526" y="4199869"/>
              <a:ext cx="460505" cy="435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 rot="7477305">
                  <a:off x="3567619" y="4223831"/>
                  <a:ext cx="523875" cy="4354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477305">
                  <a:off x="3567619" y="4223831"/>
                  <a:ext cx="523875" cy="4354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4CEC3-B588-22BA-7254-EF4E289C5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006" y="1566683"/>
            <a:ext cx="1360170" cy="191960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C4EEC4-91F4-FF22-6565-71A570E35BF9}"/>
              </a:ext>
            </a:extLst>
          </p:cNvPr>
          <p:cNvSpPr/>
          <p:nvPr/>
        </p:nvSpPr>
        <p:spPr>
          <a:xfrm>
            <a:off x="2133799" y="3354823"/>
            <a:ext cx="1212584" cy="52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(H.4.2)</a:t>
            </a: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2B3972-7312-1B48-D14A-75108D68AA6D}"/>
              </a:ext>
            </a:extLst>
          </p:cNvPr>
          <p:cNvSpPr/>
          <p:nvPr/>
        </p:nvSpPr>
        <p:spPr>
          <a:xfrm>
            <a:off x="5813888" y="3414044"/>
            <a:ext cx="1212584" cy="52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(H.4.3)</a:t>
            </a: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FFE565-8F44-9E0A-08D1-5D973D53D0A6}"/>
              </a:ext>
            </a:extLst>
          </p:cNvPr>
          <p:cNvSpPr/>
          <p:nvPr/>
        </p:nvSpPr>
        <p:spPr>
          <a:xfrm>
            <a:off x="1044841" y="3794761"/>
            <a:ext cx="6870743" cy="101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ABC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A (H.4.3).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kề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C.</a:t>
            </a: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Nhóm 7">
            <a:extLst>
              <a:ext uri="{FF2B5EF4-FFF2-40B4-BE49-F238E27FC236}">
                <a16:creationId xmlns:a16="http://schemas.microsoft.com/office/drawing/2014/main" id="{7CB1133C-18DB-07BC-050A-E4BC5FA83DF2}"/>
              </a:ext>
            </a:extLst>
          </p:cNvPr>
          <p:cNvGrpSpPr/>
          <p:nvPr/>
        </p:nvGrpSpPr>
        <p:grpSpPr>
          <a:xfrm>
            <a:off x="190124" y="3614536"/>
            <a:ext cx="780924" cy="581334"/>
            <a:chOff x="1507318" y="3981115"/>
            <a:chExt cx="1997882" cy="1543385"/>
          </a:xfrm>
        </p:grpSpPr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5AECAFA4-7EDF-B7D2-DD37-9AD3EF5D1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3437" t="30795"/>
            <a:stretch>
              <a:fillRect/>
            </a:stretch>
          </p:blipFill>
          <p:spPr>
            <a:xfrm rot="4821869" flipH="1">
              <a:off x="1506120" y="3982313"/>
              <a:ext cx="1257969" cy="1255573"/>
            </a:xfrm>
            <a:prstGeom prst="rect">
              <a:avLst/>
            </a:prstGeom>
          </p:spPr>
        </p:pic>
        <p:sp>
          <p:nvSpPr>
            <p:cNvPr id="30" name="Bong bóng Lời nói: Hình chữ nhật với Góc Tròn 16">
              <a:extLst>
                <a:ext uri="{FF2B5EF4-FFF2-40B4-BE49-F238E27FC236}">
                  <a16:creationId xmlns:a16="http://schemas.microsoft.com/office/drawing/2014/main" id="{E5084F97-3286-D45D-B148-FBCA935BC9C3}"/>
                </a:ext>
              </a:extLst>
            </p:cNvPr>
            <p:cNvSpPr/>
            <p:nvPr/>
          </p:nvSpPr>
          <p:spPr>
            <a:xfrm>
              <a:off x="2318527" y="4673723"/>
              <a:ext cx="1186673" cy="850777"/>
            </a:xfrm>
            <a:prstGeom prst="wedgeRoundRectCallout">
              <a:avLst>
                <a:gd name="adj1" fmla="val 29167"/>
                <a:gd name="adj2" fmla="val 57738"/>
                <a:gd name="adj3" fmla="val 16667"/>
              </a:avLst>
            </a:prstGeom>
            <a:solidFill>
              <a:srgbClr val="EE8A4F"/>
            </a:solidFill>
            <a:ln>
              <a:solidFill>
                <a:srgbClr val="EE8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2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0536" y="1573764"/>
            <a:ext cx="4098658" cy="1019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C,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AC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kề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B.</a:t>
            </a:r>
            <a:endParaRPr lang="vi-VN" sz="1900" dirty="0">
              <a:solidFill>
                <a:sysClr val="windowText" lastClr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rot="14291742">
            <a:off x="4995655" y="1884531"/>
            <a:ext cx="2194663" cy="1660200"/>
            <a:chOff x="942040" y="2450531"/>
            <a:chExt cx="3105255" cy="2430860"/>
          </a:xfrm>
        </p:grpSpPr>
        <p:sp>
          <p:nvSpPr>
            <p:cNvPr id="6" name="Isosceles Triangle 5"/>
            <p:cNvSpPr/>
            <p:nvPr/>
          </p:nvSpPr>
          <p:spPr>
            <a:xfrm rot="12681775" flipH="1">
              <a:off x="1399268" y="3462077"/>
              <a:ext cx="2358448" cy="1419314"/>
            </a:xfrm>
            <a:prstGeom prst="triangle">
              <a:avLst>
                <a:gd name="adj" fmla="val 0"/>
              </a:avLst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878890">
              <a:off x="1855329" y="2979842"/>
              <a:ext cx="230590" cy="2345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 rot="7308258">
                  <a:off x="2044068" y="2475881"/>
                  <a:ext cx="422472" cy="3717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900" i="1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308258">
                  <a:off x="2044068" y="2475881"/>
                  <a:ext cx="422472" cy="371771"/>
                </a:xfrm>
                <a:prstGeom prst="rect">
                  <a:avLst/>
                </a:prstGeom>
                <a:blipFill>
                  <a:blip r:embed="rId3"/>
                  <a:stretch>
                    <a:fillRect r="-14894" b="-37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/>
            <p:cNvSpPr/>
            <p:nvPr/>
          </p:nvSpPr>
          <p:spPr>
            <a:xfrm rot="7308258">
              <a:off x="929526" y="4199869"/>
              <a:ext cx="460505" cy="435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 rot="7477305">
                  <a:off x="3567619" y="4223831"/>
                  <a:ext cx="523875" cy="4354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477305">
                  <a:off x="3567619" y="4223831"/>
                  <a:ext cx="523875" cy="4354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0923237-55C1-0C98-960B-87A6558C477A}"/>
              </a:ext>
            </a:extLst>
          </p:cNvPr>
          <p:cNvSpPr/>
          <p:nvPr/>
        </p:nvSpPr>
        <p:spPr>
          <a:xfrm>
            <a:off x="944829" y="828567"/>
            <a:ext cx="1205440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lang="en-US" sz="19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19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19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vi-VN" sz="19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0710" y="810571"/>
                <a:ext cx="8722580" cy="2125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>
                    <a:latin typeface="+mn-lt"/>
                  </a:rPr>
                  <a:t> 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10" y="810571"/>
                <a:ext cx="8722580" cy="2125582"/>
              </a:xfrm>
              <a:prstGeom prst="rect">
                <a:avLst/>
              </a:prstGeom>
              <a:blipFill>
                <a:blip r:embed="rId3"/>
                <a:stretch>
                  <a:fillRect l="-1469" b="-7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8481816" y="4732785"/>
            <a:ext cx="422157" cy="487438"/>
          </a:xfrm>
          <a:prstGeom prst="rect">
            <a:avLst/>
          </a:prstGeom>
        </p:spPr>
      </p:pic>
      <p:sp>
        <p:nvSpPr>
          <p:cNvPr id="2" name="Round Same Side Corner Rectangle 5">
            <a:extLst>
              <a:ext uri="{FF2B5EF4-FFF2-40B4-BE49-F238E27FC236}">
                <a16:creationId xmlns:a16="http://schemas.microsoft.com/office/drawing/2014/main" id="{E00A4EAA-FF6B-D504-2BC0-71610E0AD68F}"/>
              </a:ext>
            </a:extLst>
          </p:cNvPr>
          <p:cNvSpPr/>
          <p:nvPr/>
        </p:nvSpPr>
        <p:spPr>
          <a:xfrm flipV="1">
            <a:off x="210710" y="1041701"/>
            <a:ext cx="920252" cy="418382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17F0-BE65-8274-548F-C4EB2651125D}"/>
              </a:ext>
            </a:extLst>
          </p:cNvPr>
          <p:cNvSpPr txBox="1"/>
          <p:nvPr/>
        </p:nvSpPr>
        <p:spPr>
          <a:xfrm>
            <a:off x="292658" y="1050837"/>
            <a:ext cx="8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6449E-8A20-228A-9296-77934CCF5A61}"/>
              </a:ext>
            </a:extLst>
          </p:cNvPr>
          <p:cNvSpPr/>
          <p:nvPr/>
        </p:nvSpPr>
        <p:spPr>
          <a:xfrm>
            <a:off x="107155" y="192860"/>
            <a:ext cx="8958263" cy="661207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côsin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tang,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côtang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58126B8-360E-7010-1FB2-C8CD58452234}"/>
                  </a:ext>
                </a:extLst>
              </p:cNvPr>
              <p:cNvSpPr/>
              <p:nvPr/>
            </p:nvSpPr>
            <p:spPr>
              <a:xfrm>
                <a:off x="292658" y="3045188"/>
                <a:ext cx="8722580" cy="698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>
                    <a:latin typeface="+mn-lt"/>
                  </a:rPr>
                  <a:t>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∽△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58126B8-360E-7010-1FB2-C8CD58452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58" y="3045188"/>
                <a:ext cx="8722580" cy="698333"/>
              </a:xfrm>
              <a:prstGeom prst="rect">
                <a:avLst/>
              </a:prstGeom>
              <a:blipFill>
                <a:blip r:embed="rId5"/>
                <a:stretch>
                  <a:fillRect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D5E25B-7DD3-B3AB-115C-1054DCBDCC59}"/>
                  </a:ext>
                </a:extLst>
              </p:cNvPr>
              <p:cNvSpPr/>
              <p:nvPr/>
            </p:nvSpPr>
            <p:spPr>
              <a:xfrm>
                <a:off x="292658" y="3621147"/>
                <a:ext cx="8722580" cy="1063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>
                    <a:latin typeface="+mn-lt"/>
                  </a:rPr>
                  <a:t>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D5E25B-7DD3-B3AB-115C-1054DCBDCC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58" y="3621147"/>
                <a:ext cx="8722580" cy="1063561"/>
              </a:xfrm>
              <a:prstGeom prst="rect">
                <a:avLst/>
              </a:prstGeom>
              <a:blipFill>
                <a:blip r:embed="rId6"/>
                <a:stretch>
                  <a:fillRect b="-6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08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5" grpId="0" animBg="1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2961" y="302080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200" b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14" y="4479965"/>
            <a:ext cx="669183" cy="526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7996045" y="-18943"/>
            <a:ext cx="742439" cy="857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16274D-2761-5010-D15A-0AC4E48F4B86}"/>
                  </a:ext>
                </a:extLst>
              </p:cNvPr>
              <p:cNvSpPr/>
              <p:nvPr/>
            </p:nvSpPr>
            <p:spPr>
              <a:xfrm>
                <a:off x="605505" y="845004"/>
                <a:ext cx="7381208" cy="1739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Xét tam giác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△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=90; 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∽△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(góc - góc).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16274D-2761-5010-D15A-0AC4E48F4B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05" y="845004"/>
                <a:ext cx="7381208" cy="1739194"/>
              </a:xfrm>
              <a:prstGeom prst="rect">
                <a:avLst/>
              </a:prstGeom>
              <a:blipFill>
                <a:blip r:embed="rId5"/>
                <a:stretch>
                  <a:fillRect l="-2064" t="-245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C84606-2564-B34F-6E00-0ED6BAF4607D}"/>
                  </a:ext>
                </a:extLst>
              </p:cNvPr>
              <p:cNvSpPr/>
              <p:nvPr/>
            </p:nvSpPr>
            <p:spPr>
              <a:xfrm>
                <a:off x="605505" y="2617227"/>
                <a:ext cx="8174164" cy="1845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Theo câu a) ta có: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∽△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vậy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C84606-2564-B34F-6E00-0ED6BAF46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05" y="2617227"/>
                <a:ext cx="8174164" cy="1845570"/>
              </a:xfrm>
              <a:prstGeom prst="rect">
                <a:avLst/>
              </a:prstGeom>
              <a:blipFill>
                <a:blip r:embed="rId6"/>
                <a:stretch>
                  <a:fillRect l="-1864" t="-4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78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Grammar Subject for Elementary - 4th Grade: Ordering Adjectives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2753</TotalTime>
  <Words>3108</Words>
  <Application>Microsoft Office PowerPoint</Application>
  <PresentationFormat>On-screen Show (16:9)</PresentationFormat>
  <Paragraphs>397</Paragraphs>
  <Slides>52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Bellota Text</vt:lpstr>
      <vt:lpstr>Wingdings</vt:lpstr>
      <vt:lpstr>Montserrat</vt:lpstr>
      <vt:lpstr>Cambria Math</vt:lpstr>
      <vt:lpstr>DM Sans</vt:lpstr>
      <vt:lpstr>Calibri</vt:lpstr>
      <vt:lpstr>Maven Pro ExtraBold</vt:lpstr>
      <vt:lpstr>Arial</vt:lpstr>
      <vt:lpstr>Times New Roman</vt:lpstr>
      <vt:lpstr>Symbol</vt:lpstr>
      <vt:lpstr>Maven Pro SemiBold</vt:lpstr>
      <vt:lpstr>UVN Bach Tuyet Nang</vt:lpstr>
      <vt:lpstr>Grammar Subject for Elementary - 4th Grade: Ordering Adjectives by Slidesgo</vt:lpstr>
      <vt:lpstr>Office Theme</vt:lpstr>
      <vt:lpstr>CHÀO MỪNG CÁC EM  ĐẾN VỚI TIẾT HỌC HÔM NAY!</vt:lpstr>
      <vt:lpstr>PowerPoint Presentation</vt:lpstr>
      <vt:lpstr>CHƯƠNG IV. HỆ THỨC LƯỢNG TRONG TAM GIÁC VUÔNG</vt:lpstr>
      <vt:lpstr>PowerPoint Presentation</vt:lpstr>
      <vt:lpstr>I. KHÁI NIỆM TỈ SỐ LƯỢNG GIÁC CỦA MỘT GÓC NHỌN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TỈ SỐ LƯỢNG GIÁC CỦA HAI GÓC PHỤ NHAU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SỬ DỤNG MÁY TÍNH CẦM TAY TÍNH TỈ SỐ LƯỢNG GIÁC CỦA MỘT GÓC NHỌN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NAY!</dc:title>
  <dc:creator>Mr CHU HONG VINH</dc:creator>
  <cp:lastModifiedBy>Techsi.vn</cp:lastModifiedBy>
  <cp:revision>270</cp:revision>
  <dcterms:modified xsi:type="dcterms:W3CDTF">2024-10-04T13:13:15Z</dcterms:modified>
</cp:coreProperties>
</file>