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7" r:id="rId3"/>
    <p:sldMasterId id="2147483758" r:id="rId4"/>
  </p:sldMasterIdLst>
  <p:notesMasterIdLst>
    <p:notesMasterId r:id="rId31"/>
  </p:notesMasterIdLst>
  <p:sldIdLst>
    <p:sldId id="426" r:id="rId5"/>
    <p:sldId id="433" r:id="rId6"/>
    <p:sldId id="434" r:id="rId7"/>
    <p:sldId id="435" r:id="rId8"/>
    <p:sldId id="428" r:id="rId9"/>
    <p:sldId id="283" r:id="rId10"/>
    <p:sldId id="358" r:id="rId11"/>
    <p:sldId id="438" r:id="rId12"/>
    <p:sldId id="356" r:id="rId13"/>
    <p:sldId id="437" r:id="rId14"/>
    <p:sldId id="363" r:id="rId15"/>
    <p:sldId id="364" r:id="rId16"/>
    <p:sldId id="365" r:id="rId17"/>
    <p:sldId id="366" r:id="rId18"/>
    <p:sldId id="367" r:id="rId19"/>
    <p:sldId id="368" r:id="rId20"/>
    <p:sldId id="387" r:id="rId21"/>
    <p:sldId id="389" r:id="rId22"/>
    <p:sldId id="391" r:id="rId23"/>
    <p:sldId id="388" r:id="rId24"/>
    <p:sldId id="392" r:id="rId25"/>
    <p:sldId id="393" r:id="rId26"/>
    <p:sldId id="421" r:id="rId27"/>
    <p:sldId id="431" r:id="rId28"/>
    <p:sldId id="429" r:id="rId29"/>
    <p:sldId id="432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7A7"/>
    <a:srgbClr val="FFFFFF"/>
    <a:srgbClr val="FFFFCC"/>
    <a:srgbClr val="FF0066"/>
    <a:srgbClr val="B6D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9" autoAdjust="0"/>
    <p:restoredTop sz="93613" autoAdjust="0"/>
  </p:normalViewPr>
  <p:slideViewPr>
    <p:cSldViewPr>
      <p:cViewPr varScale="1">
        <p:scale>
          <a:sx n="89" d="100"/>
          <a:sy n="89" d="100"/>
        </p:scale>
        <p:origin x="99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CE836-801A-4928-866E-7E80635D4BC8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36FBB-A11D-40FC-9BBF-B1F7B4E4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6FBB-A11D-40FC-9BBF-B1F7B4E4A1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8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04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68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9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F498-300F-4254-A294-57FF78DC0984}" type="slidenum">
              <a:rPr lang="en-SG" smtClean="0">
                <a:solidFill>
                  <a:prstClr val="black"/>
                </a:solidFill>
              </a:rPr>
              <a:pPr/>
              <a:t>19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28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64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3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26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6FBB-A11D-40FC-9BBF-B1F7B4E4A1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9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6FBB-A11D-40FC-9BBF-B1F7B4E4A1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38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CAA7F98-53F2-4DB2-AEF9-975EAC00E273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26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3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F498-300F-4254-A294-57FF78DC0984}" type="slidenum">
              <a:rPr lang="en-SG" smtClean="0">
                <a:solidFill>
                  <a:prstClr val="black"/>
                </a:solidFill>
              </a:rPr>
              <a:pPr/>
              <a:t>7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72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19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30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36FBB-A11D-40FC-9BBF-B1F7B4E4A10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3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3431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32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36FBB-A11D-40FC-9BBF-B1F7B4E4A10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84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6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05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74250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90323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744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6196125" y="2096975"/>
            <a:ext cx="3575725" cy="393024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377071" y="3959705"/>
            <a:ext cx="1314782" cy="1298634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7542991" y="461341"/>
            <a:ext cx="2392963" cy="91662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6922287" y="-48971"/>
            <a:ext cx="1913483" cy="779106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24604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832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604450" y="-2556914"/>
            <a:ext cx="12007034" cy="10559506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574291" y="-1104657"/>
            <a:ext cx="2005054" cy="2406638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484700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484700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244650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5670201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5670201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4430151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484700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484700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244650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5670201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5670201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4430151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484700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484700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244650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5670201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5670201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4430151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86447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917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27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2810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99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8953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29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566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CEE75-C334-4C61-9533-10961D54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3D65-6222-4D59-B759-3BC62A62E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0742F-0023-447E-9884-1ED18014E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6818362-0BE4-4249-A9CB-9D0B9CD3C6E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1ACF6-C01D-4535-ACC5-E81B90DAB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E0F72-0792-4AB0-BD68-F10706BB9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77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75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10/1/2024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9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27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110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33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480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18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33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655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34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EFD47-FB3D-4C59-B843-3011BD0402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7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8F912-0325-4690-B91D-0DAD1EE7CD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96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3E61F-6494-46D6-85D1-4628BE0600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37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4674F-FD75-4EF8-BB19-5AA6459D00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04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128E8-5809-4765-97E0-6742D0FE62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55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F737B-C9A4-45B1-B5EC-8CC5E78B7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63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98FF4-6A7D-4EE4-81A4-54F2BADF00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95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37E2F-DEFD-4D77-99BE-5C41C8F37C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8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70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6C5EA-5B62-4558-97BD-F1DCB131CF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40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6D887-6EC6-4A5A-923C-91D52F677C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65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E1251-BF1D-44F7-953B-57006D5EFC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23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E220AFD3-0EB3-4B7D-9141-A38AF08FF2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17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14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9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5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7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0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1CF-0CB3-498F-9CE5-9316C7EDCE3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2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521CF-0CB3-498F-9CE5-9316C7EDCE3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2DFC4-0D33-4C53-B413-0D24347C2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8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8648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29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latin typeface="+mn-lt"/>
              </a:defRPr>
            </a:lvl1pPr>
          </a:lstStyle>
          <a:p>
            <a:fld id="{F8319EC3-C32B-4241-80AA-2C5D6C7183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6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9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783063" y="1925611"/>
            <a:ext cx="7713237" cy="10025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0099">
                        <a:alpha val="50000"/>
                      </a:srgbClr>
                    </a:gs>
                    <a:gs pos="100000">
                      <a:srgbClr val="CC0066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NHIỆT LIỆT CHÀO MỪNG  CÁC THẦY CÔ GIÁO VÀ  EM HỌC SINH!</a:t>
            </a: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4000" cy="5200650"/>
            <a:chOff x="0" y="-24"/>
            <a:chExt cx="5760" cy="4368"/>
          </a:xfrm>
        </p:grpSpPr>
        <p:grpSp>
          <p:nvGrpSpPr>
            <p:cNvPr id="2055" name="Group 5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2065" name="Picture 6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6" name="Picture 7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7" name="Picture 8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8" name="Picture 9" descr="ttrtrtr1151380670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56" name="Group 10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57" name="Picture 11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" name="Picture 12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9" name="Picture 13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0" name="Picture 14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1" name="Picture 15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2" name="Picture 16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3" name="Picture 17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4" name="Picture 18" descr="01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1295400" y="4311253"/>
            <a:ext cx="6324600" cy="646331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rgbClr val="FF3300"/>
                </a:solidFill>
              </a:rPr>
              <a:t>MÔN NGỮ VĂN 7</a:t>
            </a:r>
          </a:p>
          <a:p>
            <a:pPr algn="ctr" eaLnBrk="1" hangingPunct="1"/>
            <a:r>
              <a:rPr lang="en-US" sz="1800" b="1" dirty="0">
                <a:solidFill>
                  <a:schemeClr val="tx1"/>
                </a:solidFill>
              </a:rPr>
              <a:t>GIÁO VIÊN:KIỀU THỊ MINH THÚY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3479" y="493156"/>
            <a:ext cx="6036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PHÒNG GIÁO DỤC VÀ ĐÀO TẠO ỨNG HÒA</a:t>
            </a:r>
          </a:p>
          <a:p>
            <a:pPr algn="ctr">
              <a:defRPr/>
            </a:pPr>
            <a:r>
              <a:rPr lang="vi-VN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TRƯỜNG THCS</a:t>
            </a:r>
            <a:r>
              <a:rPr lang="en-US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ĐỘI BÌNH</a:t>
            </a:r>
          </a:p>
        </p:txBody>
      </p:sp>
    </p:spTree>
    <p:extLst>
      <p:ext uri="{BB962C8B-B14F-4D97-AF65-F5344CB8AC3E}">
        <p14:creationId xmlns:p14="http://schemas.microsoft.com/office/powerpoint/2010/main" val="400549221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267494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HỒ SƠ TÁC PHẨM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1200" y="1158314"/>
            <a:ext cx="8325256" cy="3573675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808" y="1391157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……………………………......</a:t>
            </a:r>
          </a:p>
          <a:p>
            <a:pPr defTabSz="685800">
              <a:lnSpc>
                <a:spcPct val="150000"/>
              </a:lnSpc>
            </a:pP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…………………………….....</a:t>
            </a:r>
          </a:p>
          <a:p>
            <a:pPr defTabSz="685800">
              <a:lnSpc>
                <a:spcPct val="150000"/>
              </a:lnSpc>
            </a:pP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</a:t>
            </a:r>
          </a:p>
          <a:p>
            <a:pPr defTabSz="685800">
              <a:lnSpc>
                <a:spcPct val="150000"/>
              </a:lnSpc>
            </a:pP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635646"/>
            <a:ext cx="271866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858714" y="1048091"/>
            <a:ext cx="1143170" cy="743060"/>
            <a:chOff x="2116374" y="1969"/>
            <a:chExt cx="1143170" cy="743060"/>
          </a:xfrm>
        </p:grpSpPr>
        <p:sp>
          <p:nvSpPr>
            <p:cNvPr id="33" name="Rounded Rectangle 32"/>
            <p:cNvSpPr/>
            <p:nvPr/>
          </p:nvSpPr>
          <p:spPr>
            <a:xfrm>
              <a:off x="2116374" y="1969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 XỨ</a:t>
              </a:r>
            </a:p>
          </p:txBody>
        </p:sp>
        <p:sp>
          <p:nvSpPr>
            <p:cNvPr id="34" name="Rounded Rectangle 4"/>
            <p:cNvSpPr/>
            <p:nvPr/>
          </p:nvSpPr>
          <p:spPr>
            <a:xfrm>
              <a:off x="2152647" y="38242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Straight Connector 5"/>
          <p:cNvSpPr/>
          <p:nvPr/>
        </p:nvSpPr>
        <p:spPr>
          <a:xfrm>
            <a:off x="3203848" y="1419622"/>
            <a:ext cx="2452903" cy="24529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955497" y="240208"/>
                </a:moveTo>
                <a:arcTo wR="1226451" hR="1226451" stAng="18388342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5085166" y="2274543"/>
            <a:ext cx="1143170" cy="743060"/>
            <a:chOff x="3342826" y="1228421"/>
            <a:chExt cx="1143170" cy="743060"/>
          </a:xfrm>
        </p:grpSpPr>
        <p:sp>
          <p:nvSpPr>
            <p:cNvPr id="31" name="Rounded Rectangle 30"/>
            <p:cNvSpPr/>
            <p:nvPr/>
          </p:nvSpPr>
          <p:spPr>
            <a:xfrm>
              <a:off x="3342826" y="1228421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 LOẠI</a:t>
              </a:r>
            </a:p>
          </p:txBody>
        </p:sp>
        <p:sp>
          <p:nvSpPr>
            <p:cNvPr id="32" name="Rounded Rectangle 7"/>
            <p:cNvSpPr/>
            <p:nvPr/>
          </p:nvSpPr>
          <p:spPr>
            <a:xfrm>
              <a:off x="3379099" y="1264694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Straight Connector 8"/>
          <p:cNvSpPr/>
          <p:nvPr/>
        </p:nvSpPr>
        <p:spPr>
          <a:xfrm>
            <a:off x="3203848" y="1419622"/>
            <a:ext cx="2452903" cy="24529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25683" y="1770395"/>
                </a:moveTo>
                <a:arcTo wR="1226451" hR="1226451" stAng="1579683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3750088"/>
              <a:satOff val="-5627"/>
              <a:lumOff val="-915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3858714" y="3500995"/>
            <a:ext cx="1143170" cy="743060"/>
            <a:chOff x="2116374" y="2454873"/>
            <a:chExt cx="1143170" cy="743060"/>
          </a:xfrm>
        </p:grpSpPr>
        <p:sp>
          <p:nvSpPr>
            <p:cNvPr id="29" name="Rounded Rectangle 28"/>
            <p:cNvSpPr/>
            <p:nvPr/>
          </p:nvSpPr>
          <p:spPr>
            <a:xfrm>
              <a:off x="2116374" y="2454873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PTBĐ</a:t>
              </a:r>
            </a:p>
          </p:txBody>
        </p:sp>
        <p:sp>
          <p:nvSpPr>
            <p:cNvPr id="30" name="Rounded Rectangle 10"/>
            <p:cNvSpPr/>
            <p:nvPr/>
          </p:nvSpPr>
          <p:spPr>
            <a:xfrm>
              <a:off x="2152647" y="2491146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Straight Connector 11"/>
          <p:cNvSpPr/>
          <p:nvPr/>
        </p:nvSpPr>
        <p:spPr>
          <a:xfrm>
            <a:off x="3203848" y="1419622"/>
            <a:ext cx="2452903" cy="24529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97405" y="2212695"/>
                </a:moveTo>
                <a:arcTo wR="1226451" hR="1226451" stAng="7588342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7500176"/>
              <a:satOff val="-11253"/>
              <a:lumOff val="-1830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oup 24"/>
          <p:cNvGrpSpPr/>
          <p:nvPr/>
        </p:nvGrpSpPr>
        <p:grpSpPr>
          <a:xfrm>
            <a:off x="2632262" y="2274543"/>
            <a:ext cx="1143170" cy="743060"/>
            <a:chOff x="889922" y="1228421"/>
            <a:chExt cx="1143170" cy="743060"/>
          </a:xfrm>
        </p:grpSpPr>
        <p:sp>
          <p:nvSpPr>
            <p:cNvPr id="27" name="Rounded Rectangle 26"/>
            <p:cNvSpPr/>
            <p:nvPr/>
          </p:nvSpPr>
          <p:spPr>
            <a:xfrm>
              <a:off x="889922" y="1228421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 CỤC</a:t>
              </a:r>
            </a:p>
          </p:txBody>
        </p:sp>
        <p:sp>
          <p:nvSpPr>
            <p:cNvPr id="28" name="Rounded Rectangle 13"/>
            <p:cNvSpPr/>
            <p:nvPr/>
          </p:nvSpPr>
          <p:spPr>
            <a:xfrm>
              <a:off x="926195" y="1264694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Straight Connector 14"/>
          <p:cNvSpPr/>
          <p:nvPr/>
        </p:nvSpPr>
        <p:spPr>
          <a:xfrm>
            <a:off x="3203848" y="1419622"/>
            <a:ext cx="2452903" cy="24529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7220" y="682508"/>
                </a:moveTo>
                <a:arcTo wR="1226451" hR="1226451" stAng="12379683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11250264"/>
              <a:satOff val="-16880"/>
              <a:lumOff val="-2745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9111" l="755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17603" y="2548369"/>
            <a:ext cx="2614553" cy="261455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68330" y="833864"/>
            <a:ext cx="3498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-2015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29931" y="3677965"/>
            <a:ext cx="443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29802" y="153608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42619" y="3002134"/>
            <a:ext cx="156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9430" y="195368"/>
            <a:ext cx="372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TÁC PHẨM</a:t>
            </a:r>
          </a:p>
        </p:txBody>
      </p:sp>
    </p:spTree>
    <p:extLst>
      <p:ext uri="{BB962C8B-B14F-4D97-AF65-F5344CB8AC3E}">
        <p14:creationId xmlns:p14="http://schemas.microsoft.com/office/powerpoint/2010/main" val="3179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1556730" y="123478"/>
            <a:ext cx="32962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1533957" y="1899511"/>
            <a:ext cx="35750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D284E-6B30-4092-A499-5E70AB0822E2}"/>
              </a:ext>
            </a:extLst>
          </p:cNvPr>
          <p:cNvSpPr txBox="1"/>
          <p:nvPr/>
        </p:nvSpPr>
        <p:spPr>
          <a:xfrm>
            <a:off x="5004048" y="123478"/>
            <a:ext cx="33208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Chia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8C9C8-A7C2-43F7-B804-3397739FDEBD}"/>
              </a:ext>
            </a:extLst>
          </p:cNvPr>
          <p:cNvSpPr txBox="1"/>
          <p:nvPr/>
        </p:nvSpPr>
        <p:spPr>
          <a:xfrm>
            <a:off x="5029397" y="1878479"/>
            <a:ext cx="3575051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750"/>
              </a:spcAft>
            </a:pP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41810" cy="51435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87812" y="1829204"/>
            <a:ext cx="5076836" cy="1342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786" r="100000">
                        <a14:foregroundMark x1="60268" y1="39111" x2="65179" y2="42667"/>
                        <a14:foregroundMark x1="81696" y1="6667" x2="83929" y2="12000"/>
                        <a14:foregroundMark x1="97768" y1="55556" x2="98214" y2="88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7603" y="2283718"/>
            <a:ext cx="2847071" cy="2859782"/>
          </a:xfrm>
          <a:prstGeom prst="rect">
            <a:avLst/>
          </a:prstGeom>
        </p:spPr>
      </p:pic>
      <p:sp>
        <p:nvSpPr>
          <p:cNvPr id="11" name="Freeform 5"/>
          <p:cNvSpPr>
            <a:spLocks/>
          </p:cNvSpPr>
          <p:nvPr/>
        </p:nvSpPr>
        <p:spPr bwMode="auto">
          <a:xfrm rot="5400000">
            <a:off x="2674851" y="2662299"/>
            <a:ext cx="265459" cy="2009224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2212" y="3856531"/>
            <a:ext cx="28739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(2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 rot="5400000">
            <a:off x="6360999" y="1882929"/>
            <a:ext cx="265459" cy="2009224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3386" y="3071701"/>
            <a:ext cx="287397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(2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226" y="747191"/>
            <a:ext cx="4611159" cy="131278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56716" y="112000"/>
            <a:ext cx="6762719" cy="400110"/>
            <a:chOff x="-178462" y="1828800"/>
            <a:chExt cx="19060588" cy="1066943"/>
          </a:xfrm>
        </p:grpSpPr>
        <p:sp>
          <p:nvSpPr>
            <p:cNvPr id="25" name="Round Same Side Corner Rectangle 24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>
                <a:defRPr/>
              </a:pPr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>
                <a:defRPr/>
              </a:pPr>
              <a:r>
                <a:rPr lang="en-US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67734" y="1828800"/>
              <a:ext cx="16814392" cy="1066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>
                <a:defRPr/>
              </a:pPr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ĐỌC- TÌM HIỂU CHI TIẾT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56716" y="483518"/>
            <a:ext cx="8887284" cy="461665"/>
            <a:chOff x="644526" y="2766774"/>
            <a:chExt cx="23908414" cy="1231100"/>
          </a:xfrm>
        </p:grpSpPr>
        <p:sp>
          <p:nvSpPr>
            <p:cNvPr id="32" name="TextBox 31"/>
            <p:cNvSpPr txBox="1"/>
            <p:nvPr/>
          </p:nvSpPr>
          <p:spPr>
            <a:xfrm>
              <a:off x="1906585" y="2766774"/>
              <a:ext cx="22646355" cy="1231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>
                <a:defRPr/>
              </a:pP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</a:t>
              </a:r>
              <a:r>
                <a:rPr lang="vi-VN" sz="24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ặc điểm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4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thơ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>
                <a:defRPr/>
              </a:pPr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36362" y="2795827"/>
              <a:ext cx="824525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>
                <a:defRPr/>
              </a:pPr>
              <a:r>
                <a:rPr lang="en-US" sz="1900" b="1" i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aphicFrame>
        <p:nvGraphicFramePr>
          <p:cNvPr id="12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953799"/>
              </p:ext>
            </p:extLst>
          </p:nvPr>
        </p:nvGraphicFramePr>
        <p:xfrm>
          <a:off x="2627784" y="1923678"/>
          <a:ext cx="5760640" cy="2862320"/>
        </p:xfrm>
        <a:graphic>
          <a:graphicData uri="http://schemas.openxmlformats.org/drawingml/2006/table">
            <a:tbl>
              <a:tblPr/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08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9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 LÁ CƠM NẾP</a:t>
                      </a:r>
                      <a:endParaRPr lang="en-US" sz="9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90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8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90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90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extBox 13"/>
          <p:cNvSpPr txBox="1"/>
          <p:nvPr/>
        </p:nvSpPr>
        <p:spPr>
          <a:xfrm>
            <a:off x="578605" y="1661553"/>
            <a:ext cx="5898397" cy="768111"/>
          </a:xfrm>
          <a:prstGeom prst="rect">
            <a:avLst/>
          </a:prstGeom>
        </p:spPr>
        <p:txBody>
          <a:bodyPr lIns="63500" tIns="63500" rIns="63500" bIns="63500" rtlCol="0" anchor="ctr"/>
          <a:lstStyle/>
          <a:p>
            <a:pPr algn="ctr">
              <a:lnSpc>
                <a:spcPts val="2363"/>
              </a:lnSpc>
            </a:pPr>
            <a:endParaRPr lang="en-US" sz="17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716" y="1923678"/>
            <a:ext cx="2151560" cy="1754326"/>
          </a:xfrm>
          <a:prstGeom prst="rect">
            <a:avLst/>
          </a:prstGeom>
          <a:solidFill>
            <a:srgbClr val="C9E7A7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47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08529"/>
              </p:ext>
            </p:extLst>
          </p:nvPr>
        </p:nvGraphicFramePr>
        <p:xfrm>
          <a:off x="251520" y="195486"/>
          <a:ext cx="7848872" cy="4680519"/>
        </p:xfrm>
        <a:graphic>
          <a:graphicData uri="http://schemas.openxmlformats.org/drawingml/2006/table">
            <a:tbl>
              <a:tblPr/>
              <a:tblGrid>
                <a:gridCol w="3233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5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2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9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 LÁ CƠM NẾP</a:t>
                      </a:r>
                      <a:endParaRPr lang="en-US" sz="9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15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9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(4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1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9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915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9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endParaRPr lang="en-US" sz="20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915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9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tấu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00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2/3.</a:t>
                      </a:r>
                      <a:endParaRPr lang="en-US" sz="9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7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0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832" y="2214318"/>
            <a:ext cx="3600400" cy="29467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214317"/>
            <a:ext cx="3600400" cy="29467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2186212"/>
            <a:ext cx="3600400" cy="29467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186211"/>
            <a:ext cx="3600400" cy="29467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3528" y="339502"/>
            <a:ext cx="8408126" cy="3349956"/>
          </a:xfrm>
          <a:prstGeom prst="rect">
            <a:avLst/>
          </a:prstGeom>
          <a:solidFill>
            <a:srgbClr val="FFFFCC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5281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786" r="100000">
                        <a14:foregroundMark x1="60268" y1="39111" x2="65179" y2="42667"/>
                        <a14:foregroundMark x1="81696" y1="6667" x2="83929" y2="12000"/>
                        <a14:foregroundMark x1="97768" y1="55556" x2="98214" y2="88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5539" y="112000"/>
            <a:ext cx="5009136" cy="50315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67544" y="584920"/>
            <a:ext cx="8964488" cy="523220"/>
            <a:chOff x="644526" y="2766774"/>
            <a:chExt cx="23908414" cy="1395245"/>
          </a:xfrm>
        </p:grpSpPr>
        <p:sp>
          <p:nvSpPr>
            <p:cNvPr id="32" name="TextBox 31"/>
            <p:cNvSpPr txBox="1"/>
            <p:nvPr/>
          </p:nvSpPr>
          <p:spPr>
            <a:xfrm>
              <a:off x="1906584" y="2766774"/>
              <a:ext cx="22646356" cy="1395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>
                <a:defRPr/>
              </a:pPr>
              <a:r>
                <a:rPr lang="en-US" sz="2800" b="1" i="1" dirty="0" err="1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8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28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28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kí</a:t>
              </a:r>
              <a:r>
                <a:rPr lang="en-US" sz="28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ức</a:t>
              </a:r>
              <a:r>
                <a:rPr lang="en-US" sz="28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solidFill>
                    <a:srgbClr val="4BACC6">
                      <a:lumMod val="75000"/>
                    </a:srgb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con </a:t>
              </a:r>
              <a:endParaRPr lang="vi-VN" sz="2800" b="1" i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>
                <a:defRPr/>
              </a:pPr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4526" y="2795827"/>
              <a:ext cx="1262058" cy="1231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>
                <a:defRPr/>
              </a:pPr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6" name="TextBox 13"/>
          <p:cNvSpPr txBox="1"/>
          <p:nvPr/>
        </p:nvSpPr>
        <p:spPr>
          <a:xfrm>
            <a:off x="578605" y="1661553"/>
            <a:ext cx="5898397" cy="768111"/>
          </a:xfrm>
          <a:prstGeom prst="rect">
            <a:avLst/>
          </a:prstGeom>
        </p:spPr>
        <p:txBody>
          <a:bodyPr lIns="63500" tIns="63500" rIns="63500" bIns="63500" rtlCol="0" anchor="ctr"/>
          <a:lstStyle/>
          <a:p>
            <a:pPr algn="ctr">
              <a:lnSpc>
                <a:spcPts val="2363"/>
              </a:lnSpc>
            </a:pPr>
            <a:endParaRPr lang="en-US" sz="17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467544" y="1380146"/>
            <a:ext cx="3296263" cy="209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3867147" y="2701669"/>
            <a:ext cx="357505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4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54385" y="159415"/>
            <a:ext cx="6912768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24128" y="12301"/>
            <a:ext cx="3406375" cy="5632311"/>
          </a:xfrm>
          <a:prstGeom prst="rect">
            <a:avLst/>
          </a:prstGeom>
          <a:solidFill>
            <a:srgbClr val="C9E7A7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5940152" y="288775"/>
            <a:ext cx="3296263" cy="3242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111">
                        <a14:foregroundMark x1="92889" y1="67111" x2="94667" y2="84444"/>
                        <a14:backgroundMark x1="4889" y1="2222" x2="4000" y2="8444"/>
                        <a14:backgroundMark x1="10222" y1="94222" x2="59111" y2="9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0618" y="3864471"/>
            <a:ext cx="1279029" cy="1279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96" l="372" r="98885">
                        <a14:foregroundMark x1="10781" y1="17647" x2="9294" y2="74866"/>
                        <a14:foregroundMark x1="36803" y1="6417" x2="84758" y2="13369"/>
                        <a14:foregroundMark x1="4461" y1="37968" x2="4461" y2="74332"/>
                        <a14:foregroundMark x1="13011" y1="88235" x2="90335" y2="89840"/>
                        <a14:foregroundMark x1="92193" y1="79679" x2="93680" y2="92513"/>
                        <a14:foregroundMark x1="95167" y1="85027" x2="95539" y2="97326"/>
                        <a14:foregroundMark x1="90335" y1="18717" x2="94796" y2="34225"/>
                        <a14:foregroundMark x1="9294" y1="85561" x2="23420" y2="9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0112" y="4188628"/>
            <a:ext cx="1291609" cy="8978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0334" y="539160"/>
            <a:ext cx="10647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6844290" y="1334287"/>
            <a:ext cx="208743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87455" y="2169113"/>
            <a:ext cx="322395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50334" y="2990905"/>
            <a:ext cx="11673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39999399-3D4A-4142-8223-CA10530923A3}"/>
              </a:ext>
            </a:extLst>
          </p:cNvPr>
          <p:cNvSpPr/>
          <p:nvPr/>
        </p:nvSpPr>
        <p:spPr>
          <a:xfrm>
            <a:off x="312978" y="1014800"/>
            <a:ext cx="4959081" cy="10961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7" name="Rectangle: Rounded Corners 6">
            <a:extLst>
              <a:ext uri="{FF2B5EF4-FFF2-40B4-BE49-F238E27FC236}">
                <a16:creationId xmlns:a16="http://schemas.microsoft.com/office/drawing/2014/main" id="{08029B97-3E06-4265-B3B8-838F58B0C5D4}"/>
              </a:ext>
            </a:extLst>
          </p:cNvPr>
          <p:cNvSpPr/>
          <p:nvPr/>
        </p:nvSpPr>
        <p:spPr>
          <a:xfrm>
            <a:off x="312978" y="2404829"/>
            <a:ext cx="4959081" cy="8171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8" name="Rectangle: Rounded Corners 11">
            <a:extLst>
              <a:ext uri="{FF2B5EF4-FFF2-40B4-BE49-F238E27FC236}">
                <a16:creationId xmlns:a16="http://schemas.microsoft.com/office/drawing/2014/main" id="{D3644E1A-0BB2-4F13-91D4-F036D3167249}"/>
              </a:ext>
            </a:extLst>
          </p:cNvPr>
          <p:cNvSpPr/>
          <p:nvPr/>
        </p:nvSpPr>
        <p:spPr>
          <a:xfrm>
            <a:off x="312977" y="3531009"/>
            <a:ext cx="4959081" cy="9627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spc="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6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4" grpId="0" animBg="1"/>
      <p:bldP spid="23" grpId="0" animBg="1"/>
      <p:bldP spid="24" grpId="0" animBg="1"/>
      <p:bldP spid="28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39999399-3D4A-4142-8223-CA10530923A3}"/>
              </a:ext>
            </a:extLst>
          </p:cNvPr>
          <p:cNvSpPr/>
          <p:nvPr/>
        </p:nvSpPr>
        <p:spPr>
          <a:xfrm>
            <a:off x="312978" y="1014800"/>
            <a:ext cx="4959081" cy="10961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SG" sz="2400" dirty="0">
              <a:solidFill>
                <a:prstClr val="black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7" name="Rectangle: Rounded Corners 6">
            <a:extLst>
              <a:ext uri="{FF2B5EF4-FFF2-40B4-BE49-F238E27FC236}">
                <a16:creationId xmlns:a16="http://schemas.microsoft.com/office/drawing/2014/main" id="{08029B97-3E06-4265-B3B8-838F58B0C5D4}"/>
              </a:ext>
            </a:extLst>
          </p:cNvPr>
          <p:cNvSpPr/>
          <p:nvPr/>
        </p:nvSpPr>
        <p:spPr>
          <a:xfrm>
            <a:off x="312978" y="2404829"/>
            <a:ext cx="4959081" cy="8171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endParaRPr lang="en-SG" sz="24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8" name="Rectangle: Rounded Corners 11">
            <a:extLst>
              <a:ext uri="{FF2B5EF4-FFF2-40B4-BE49-F238E27FC236}">
                <a16:creationId xmlns:a16="http://schemas.microsoft.com/office/drawing/2014/main" id="{D3644E1A-0BB2-4F13-91D4-F036D3167249}"/>
              </a:ext>
            </a:extLst>
          </p:cNvPr>
          <p:cNvSpPr/>
          <p:nvPr/>
        </p:nvSpPr>
        <p:spPr>
          <a:xfrm>
            <a:off x="312977" y="3531009"/>
            <a:ext cx="4959081" cy="9627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>
            <a:off x="5500491" y="1203598"/>
            <a:ext cx="352253" cy="3067224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6064205" y="1144926"/>
            <a:ext cx="275679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9"/>
          <p:cNvSpPr txBox="1"/>
          <p:nvPr/>
        </p:nvSpPr>
        <p:spPr>
          <a:xfrm>
            <a:off x="6081176" y="2977011"/>
            <a:ext cx="281872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spc="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280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6" descr="Ảnh có chứa trong nhà, tường&#10;&#10;Mô tả được tạo với mức tin cậy rất cao">
            <a:extLst>
              <a:ext uri="{FF2B5EF4-FFF2-40B4-BE49-F238E27FC236}">
                <a16:creationId xmlns:a16="http://schemas.microsoft.com/office/drawing/2014/main" id="{EE810FDC-4C6A-49D0-8502-6754C7B1C8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" r="-2" b="1963"/>
          <a:stretch/>
        </p:blipFill>
        <p:spPr>
          <a:xfrm flipH="1">
            <a:off x="2675404" y="0"/>
            <a:ext cx="6468596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5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77753" y="195486"/>
            <a:ext cx="6150431" cy="5170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467544" y="1202618"/>
            <a:ext cx="3575051" cy="334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04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0"/>
            <a:ext cx="1144927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192" y="238539"/>
            <a:ext cx="737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 TRA BÀI CŨ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1025173"/>
            <a:ext cx="790160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Chú trâu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5616" y="1737721"/>
            <a:ext cx="477078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Smiley Face 6"/>
          <p:cNvSpPr/>
          <p:nvPr/>
        </p:nvSpPr>
        <p:spPr>
          <a:xfrm>
            <a:off x="8316416" y="2787774"/>
            <a:ext cx="827584" cy="72008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6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214317"/>
            <a:ext cx="3600400" cy="29467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2186212"/>
            <a:ext cx="3600400" cy="29467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186211"/>
            <a:ext cx="3600400" cy="29467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187083"/>
            <a:ext cx="3600400" cy="2946709"/>
          </a:xfrm>
          <a:prstGeom prst="rect">
            <a:avLst/>
          </a:prstGeom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39999399-3D4A-4142-8223-CA10530923A3}"/>
              </a:ext>
            </a:extLst>
          </p:cNvPr>
          <p:cNvSpPr/>
          <p:nvPr/>
        </p:nvSpPr>
        <p:spPr>
          <a:xfrm>
            <a:off x="4777474" y="843558"/>
            <a:ext cx="1954766" cy="2430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BPNT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solidFill>
                <a:prstClr val="black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08029B97-3E06-4265-B3B8-838F58B0C5D4}"/>
              </a:ext>
            </a:extLst>
          </p:cNvPr>
          <p:cNvSpPr/>
          <p:nvPr/>
        </p:nvSpPr>
        <p:spPr>
          <a:xfrm>
            <a:off x="2401210" y="843559"/>
            <a:ext cx="2026774" cy="24305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Rectangle: Rounded Corners 11">
            <a:extLst>
              <a:ext uri="{FF2B5EF4-FFF2-40B4-BE49-F238E27FC236}">
                <a16:creationId xmlns:a16="http://schemas.microsoft.com/office/drawing/2014/main" id="{D3644E1A-0BB2-4F13-91D4-F036D3167249}"/>
              </a:ext>
            </a:extLst>
          </p:cNvPr>
          <p:cNvSpPr/>
          <p:nvPr/>
        </p:nvSpPr>
        <p:spPr>
          <a:xfrm>
            <a:off x="6998471" y="843558"/>
            <a:ext cx="1894009" cy="24305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3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spc="3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SG" sz="2400" dirty="0">
              <a:solidFill>
                <a:prstClr val="black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Rectangle: Rounded Corners 6">
            <a:extLst>
              <a:ext uri="{FF2B5EF4-FFF2-40B4-BE49-F238E27FC236}">
                <a16:creationId xmlns:a16="http://schemas.microsoft.com/office/drawing/2014/main" id="{08029B97-3E06-4265-B3B8-838F58B0C5D4}"/>
              </a:ext>
            </a:extLst>
          </p:cNvPr>
          <p:cNvSpPr/>
          <p:nvPr/>
        </p:nvSpPr>
        <p:spPr>
          <a:xfrm>
            <a:off x="323528" y="843558"/>
            <a:ext cx="1728192" cy="24305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5412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0"/>
          <p:cNvGrpSpPr/>
          <p:nvPr/>
        </p:nvGrpSpPr>
        <p:grpSpPr>
          <a:xfrm>
            <a:off x="827583" y="15864"/>
            <a:ext cx="8316417" cy="5127634"/>
            <a:chOff x="0" y="-240249"/>
            <a:chExt cx="1320206" cy="1024766"/>
          </a:xfrm>
        </p:grpSpPr>
        <p:sp>
          <p:nvSpPr>
            <p:cNvPr id="14" name="Freeform 11"/>
            <p:cNvSpPr/>
            <p:nvPr/>
          </p:nvSpPr>
          <p:spPr>
            <a:xfrm>
              <a:off x="749445" y="-240249"/>
              <a:ext cx="570761" cy="1024766"/>
            </a:xfrm>
            <a:custGeom>
              <a:avLst/>
              <a:gdLst/>
              <a:ahLst/>
              <a:cxnLst/>
              <a:rect l="l" t="t" r="r" b="b"/>
              <a:pathLst>
                <a:path w="570761" h="111278">
                  <a:moveTo>
                    <a:pt x="0" y="0"/>
                  </a:moveTo>
                  <a:lnTo>
                    <a:pt x="570761" y="0"/>
                  </a:lnTo>
                  <a:lnTo>
                    <a:pt x="570761" y="111278"/>
                  </a:lnTo>
                  <a:lnTo>
                    <a:pt x="0" y="111278"/>
                  </a:lnTo>
                  <a:close/>
                </a:path>
              </a:pathLst>
            </a:custGeom>
            <a:solidFill>
              <a:srgbClr val="C4B367"/>
            </a:solidFill>
          </p:spPr>
          <p:txBody>
            <a:bodyPr anchor="ctr"/>
            <a:lstStyle/>
            <a:p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0" y="-47625"/>
              <a:ext cx="570761" cy="1915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endPara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53285" y="858727"/>
            <a:ext cx="4935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day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5724128" y="770102"/>
            <a:ext cx="357505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24128" y="958937"/>
            <a:ext cx="269657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24128" y="1828223"/>
            <a:ext cx="108074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64288" y="1822053"/>
            <a:ext cx="135345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833734" y="2685169"/>
            <a:ext cx="126665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60000" y="219717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me: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>
            <a:off x="2051720" y="2685169"/>
            <a:ext cx="218518" cy="950318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45780" y="29718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7371" y="3922137"/>
            <a:ext cx="5303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lam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0" grpId="0" animBg="1"/>
      <p:bldP spid="33" grpId="0" animBg="1"/>
      <p:bldP spid="34" grpId="0" animBg="1"/>
      <p:bldP spid="35" grpId="0" animBg="1"/>
      <p:bldP spid="37" grpId="0" animBg="1"/>
      <p:bldP spid="38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0"/>
          <p:cNvGrpSpPr/>
          <p:nvPr/>
        </p:nvGrpSpPr>
        <p:grpSpPr>
          <a:xfrm>
            <a:off x="827583" y="15864"/>
            <a:ext cx="8316417" cy="5127634"/>
            <a:chOff x="0" y="-240249"/>
            <a:chExt cx="1320206" cy="1024766"/>
          </a:xfrm>
        </p:grpSpPr>
        <p:sp>
          <p:nvSpPr>
            <p:cNvPr id="14" name="Freeform 11"/>
            <p:cNvSpPr/>
            <p:nvPr/>
          </p:nvSpPr>
          <p:spPr>
            <a:xfrm>
              <a:off x="749445" y="-240249"/>
              <a:ext cx="570761" cy="1024766"/>
            </a:xfrm>
            <a:custGeom>
              <a:avLst/>
              <a:gdLst/>
              <a:ahLst/>
              <a:cxnLst/>
              <a:rect l="l" t="t" r="r" b="b"/>
              <a:pathLst>
                <a:path w="570761" h="111278">
                  <a:moveTo>
                    <a:pt x="0" y="0"/>
                  </a:moveTo>
                  <a:lnTo>
                    <a:pt x="570761" y="0"/>
                  </a:lnTo>
                  <a:lnTo>
                    <a:pt x="570761" y="111278"/>
                  </a:lnTo>
                  <a:lnTo>
                    <a:pt x="0" y="111278"/>
                  </a:lnTo>
                  <a:close/>
                </a:path>
              </a:pathLst>
            </a:custGeom>
            <a:solidFill>
              <a:srgbClr val="C4B367"/>
            </a:solidFill>
          </p:spPr>
          <p:txBody>
            <a:bodyPr anchor="ctr"/>
            <a:lstStyle/>
            <a:p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0" y="-47625"/>
              <a:ext cx="570761" cy="1915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endPara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39290" y="172548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5724128" y="770102"/>
            <a:ext cx="357505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750"/>
              </a:spcAft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98141" y="3507854"/>
            <a:ext cx="338437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7583" y="916633"/>
            <a:ext cx="338437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770" y="2862964"/>
            <a:ext cx="47702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 animBg="1"/>
      <p:bldP spid="17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" y="-29910"/>
            <a:ext cx="9144000" cy="51404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395536" y="1834591"/>
            <a:ext cx="7273005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5-7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555526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8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896" y="1"/>
            <a:ext cx="837868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HỌC Ở NHÀ</a:t>
            </a: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zalo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lính trong bài 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ê Tôi - Thùy Chi[ MV -- LYRIC -- Kara 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957" y="950018"/>
            <a:ext cx="6864085" cy="3861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0673" y="4808"/>
            <a:ext cx="1040067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7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inh-nen-Powerpoint-chuyen-nghi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75554" y="1643891"/>
            <a:ext cx="8592892" cy="14763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 ƠN CÁC THẦY CÔ GIÁO VÀ CÁC EM HS! </a:t>
            </a:r>
            <a:b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352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1153169"/>
            <a:ext cx="685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2:Không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sz="2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 startAt="2"/>
            </a:pP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C. 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D 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Triền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87624" y="2427734"/>
            <a:ext cx="516834" cy="340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889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4766" y="1033670"/>
            <a:ext cx="7553738" cy="245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Mai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Mai,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Kim,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Mai</a:t>
            </a:r>
          </a:p>
        </p:txBody>
      </p:sp>
      <p:sp>
        <p:nvSpPr>
          <p:cNvPr id="6" name="Oval 5"/>
          <p:cNvSpPr/>
          <p:nvPr/>
        </p:nvSpPr>
        <p:spPr>
          <a:xfrm>
            <a:off x="854766" y="1707654"/>
            <a:ext cx="487018" cy="3237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227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4716016" y="1707654"/>
            <a:ext cx="4427984" cy="1800200"/>
          </a:xfrm>
        </p:spPr>
        <p:txBody>
          <a:bodyPr/>
          <a:lstStyle/>
          <a:p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3518"/>
            <a:ext cx="4595635" cy="44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77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334"/>
            <a:ext cx="6228184" cy="3839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964334"/>
            <a:ext cx="3419872" cy="2615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0613" y="3579862"/>
            <a:ext cx="263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44208" y="205979"/>
            <a:ext cx="2699792" cy="857250"/>
          </a:xfrm>
        </p:spPr>
        <p:txBody>
          <a:bodyPr>
            <a:noAutofit/>
          </a:bodyPr>
          <a:lstStyle/>
          <a:p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17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ĐỌC VĂN BẢN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080658"/>
              </p:ext>
            </p:extLst>
          </p:nvPr>
        </p:nvGraphicFramePr>
        <p:xfrm>
          <a:off x="457200" y="205979"/>
          <a:ext cx="5482952" cy="451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2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3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KHÚC NHẠC TÂM HỒN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9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6" descr="Ảnh có chứa trong nhà, tường&#10;&#10;Mô tả được tạo với mức tin cậy rất cao">
            <a:extLst>
              <a:ext uri="{FF2B5EF4-FFF2-40B4-BE49-F238E27FC236}">
                <a16:creationId xmlns:a16="http://schemas.microsoft.com/office/drawing/2014/main" id="{EE810FDC-4C6A-49D0-8502-6754C7B1C8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" r="-2" b="1963"/>
          <a:stretch/>
        </p:blipFill>
        <p:spPr>
          <a:xfrm flipH="1">
            <a:off x="2675404" y="0"/>
            <a:ext cx="6468596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5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-40315" y="123478"/>
            <a:ext cx="4923274" cy="4433284"/>
          </a:xfrm>
          <a:prstGeom prst="roundRect">
            <a:avLst>
              <a:gd name="adj" fmla="val 1654"/>
            </a:avLst>
          </a:prstGeom>
          <a:noFill/>
          <a:ln w="38100">
            <a:solidFill>
              <a:srgbClr val="E2863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2305" y="572943"/>
            <a:ext cx="5190340" cy="486973"/>
            <a:chOff x="2210293" y="3818711"/>
            <a:chExt cx="14425989" cy="1298589"/>
          </a:xfrm>
        </p:grpSpPr>
        <p:sp>
          <p:nvSpPr>
            <p:cNvPr id="39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210293" y="3886200"/>
              <a:ext cx="14425989" cy="1231100"/>
              <a:chOff x="2210293" y="3733800"/>
              <a:chExt cx="14425989" cy="12311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460663" y="3738629"/>
                <a:ext cx="12175619" cy="984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ĐỌC VĂN BẢN VÀ TÌM HIỂU CHUNG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210293" y="3733800"/>
                <a:ext cx="12306277" cy="1231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14005"/>
                <a:r>
                  <a:rPr lang="en-US" sz="1400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2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 ĐỌC, TÌM HIỂU CHUNG</a:t>
                </a:r>
                <a:endParaRPr lang="en-US" sz="2400" b="1" i="1" u="sng" dirty="0">
                  <a:solidFill>
                    <a:srgbClr val="FFFFFF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169369" y="1806839"/>
            <a:ext cx="5620454" cy="404871"/>
            <a:chOff x="2840539" y="3818711"/>
            <a:chExt cx="16323882" cy="1079628"/>
          </a:xfrm>
        </p:grpSpPr>
        <p:sp>
          <p:nvSpPr>
            <p:cNvPr id="46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60661" y="3913479"/>
              <a:ext cx="14703760" cy="984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1912">
                <a:spcBef>
                  <a:spcPts val="450"/>
                </a:spcBef>
                <a:defRPr/>
              </a:pPr>
              <a:r>
                <a:rPr lang="en-US" b="1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TÌM HIỂU VĂN BẢN</a:t>
              </a:r>
              <a:endParaRPr lang="en-US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69369" y="3507854"/>
            <a:ext cx="1890239" cy="455055"/>
            <a:chOff x="2840539" y="3818711"/>
            <a:chExt cx="5489952" cy="1061390"/>
          </a:xfrm>
        </p:grpSpPr>
        <p:sp>
          <p:nvSpPr>
            <p:cNvPr id="53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2840539" y="3953689"/>
              <a:ext cx="5489952" cy="926412"/>
              <a:chOff x="2840539" y="3801289"/>
              <a:chExt cx="5489952" cy="926412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rgbClr val="E28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460663" y="3866255"/>
                <a:ext cx="3869828" cy="861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2" name="Rectangle 31"/>
          <p:cNvSpPr/>
          <p:nvPr/>
        </p:nvSpPr>
        <p:spPr>
          <a:xfrm>
            <a:off x="467544" y="3936563"/>
            <a:ext cx="1856717" cy="815808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>
              <a:lnSpc>
                <a:spcPct val="150000"/>
              </a:lnSpc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marL="0" lvl="1" defTabSz="814005">
              <a:lnSpc>
                <a:spcPct val="150000"/>
              </a:lnSpc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1972" y="3085613"/>
            <a:ext cx="6722316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>
              <a:lnSpc>
                <a:spcPts val="1875"/>
              </a:lnSpc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1972" y="2676179"/>
            <a:ext cx="6610064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>
              <a:lnSpc>
                <a:spcPts val="1875"/>
              </a:lnSpc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44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20440"/>
            <a:ext cx="8229600" cy="579711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SƠ TÁC GIẢ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6368" y="195486"/>
            <a:ext cx="8291264" cy="4680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91680" y="620440"/>
            <a:ext cx="619268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SƠ TÁC GIẢ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76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74"/>
          <p:cNvCxnSpPr/>
          <p:nvPr/>
        </p:nvCxnSpPr>
        <p:spPr>
          <a:xfrm>
            <a:off x="3347864" y="71207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5"/>
          <p:cNvSpPr/>
          <p:nvPr/>
        </p:nvSpPr>
        <p:spPr>
          <a:xfrm>
            <a:off x="3209608" y="195487"/>
            <a:ext cx="279869" cy="288032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</a:p>
        </p:txBody>
      </p:sp>
      <p:sp>
        <p:nvSpPr>
          <p:cNvPr id="19" name="Oval 77"/>
          <p:cNvSpPr/>
          <p:nvPr/>
        </p:nvSpPr>
        <p:spPr>
          <a:xfrm>
            <a:off x="3191713" y="1022874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0" name="Oval 78"/>
          <p:cNvSpPr/>
          <p:nvPr/>
        </p:nvSpPr>
        <p:spPr>
          <a:xfrm>
            <a:off x="3180846" y="1527325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3"/>
          <a:srcRect b="4711"/>
          <a:stretch>
            <a:fillRect/>
          </a:stretch>
        </p:blipFill>
        <p:spPr>
          <a:xfrm>
            <a:off x="-10004" y="929831"/>
            <a:ext cx="2998403" cy="42136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91520" y="0"/>
            <a:ext cx="501800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(1946),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am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lính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đi tới biển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chân qua trảng cỏ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ngọn sóng mặt trời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val 78"/>
          <p:cNvSpPr/>
          <p:nvPr/>
        </p:nvSpPr>
        <p:spPr>
          <a:xfrm>
            <a:off x="3189790" y="2748534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19548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</a:t>
            </a:r>
          </a:p>
        </p:txBody>
      </p:sp>
    </p:spTree>
    <p:extLst>
      <p:ext uri="{BB962C8B-B14F-4D97-AF65-F5344CB8AC3E}">
        <p14:creationId xmlns:p14="http://schemas.microsoft.com/office/powerpoint/2010/main" val="3826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132"/>
  <p:tag name="ISPRING_SLIDE_ID_2" val="{9B602F77-0D71-43E3-9CE1-03E6EFD9642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</TotalTime>
  <Words>1311</Words>
  <Application>Microsoft Office PowerPoint</Application>
  <PresentationFormat>On-screen Show (16:9)</PresentationFormat>
  <Paragraphs>204</Paragraphs>
  <Slides>26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#9Slide03 Arima Madurai</vt:lpstr>
      <vt:lpstr>#9Slide03 Arima Madurai Black</vt:lpstr>
      <vt:lpstr>Arial</vt:lpstr>
      <vt:lpstr>Calibri</vt:lpstr>
      <vt:lpstr>Calibri Light</vt:lpstr>
      <vt:lpstr>Concert One</vt:lpstr>
      <vt:lpstr>Lora</vt:lpstr>
      <vt:lpstr>Roboto Condensed</vt:lpstr>
      <vt:lpstr>Tahoma</vt:lpstr>
      <vt:lpstr>Times</vt:lpstr>
      <vt:lpstr>Times New Roman</vt:lpstr>
      <vt:lpstr>Office Theme</vt:lpstr>
      <vt:lpstr>Summer Campaign by Slidesgo</vt:lpstr>
      <vt:lpstr>3_Office Theme</vt:lpstr>
      <vt:lpstr>4_Default Design</vt:lpstr>
      <vt:lpstr>PowerPoint Presentation</vt:lpstr>
      <vt:lpstr>PowerPoint Presentation</vt:lpstr>
      <vt:lpstr>PowerPoint Presentation</vt:lpstr>
      <vt:lpstr>PowerPoint Presentation</vt:lpstr>
      <vt:lpstr>Em có thích ăn xôi không? Em đã từng ăn những món xôi nào? Hãy dùng 3 từ mô tả mùi vị của món xôi mà em thường ăn ?</vt:lpstr>
      <vt:lpstr>TIẾT 17. ĐỌC VĂN BẢN</vt:lpstr>
      <vt:lpstr>PowerPoint Presentation</vt:lpstr>
      <vt:lpstr>HỒ SƠ TÁC GIẢ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THẦY CÔ GIÁO VÀ CÁC EM HS!  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Administrator</cp:lastModifiedBy>
  <cp:revision>423</cp:revision>
  <dcterms:created xsi:type="dcterms:W3CDTF">2021-08-18T15:50:38Z</dcterms:created>
  <dcterms:modified xsi:type="dcterms:W3CDTF">2024-10-01T13:26:46Z</dcterms:modified>
</cp:coreProperties>
</file>