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83" r:id="rId2"/>
    <p:sldId id="2975" r:id="rId3"/>
    <p:sldId id="2979" r:id="rId4"/>
    <p:sldId id="2976" r:id="rId5"/>
    <p:sldId id="2981" r:id="rId6"/>
    <p:sldId id="2980" r:id="rId7"/>
    <p:sldId id="2987" r:id="rId8"/>
    <p:sldId id="2983" r:id="rId9"/>
    <p:sldId id="2984" r:id="rId10"/>
    <p:sldId id="2982" r:id="rId11"/>
    <p:sldId id="2985" r:id="rId12"/>
    <p:sldId id="29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xmlns="" id="{06E0BD0B-F434-4271-8D74-77148136C497}"/>
              </a:ext>
            </a:extLst>
          </p:cNvPr>
          <p:cNvGrpSpPr/>
          <p:nvPr/>
        </p:nvGrpSpPr>
        <p:grpSpPr>
          <a:xfrm>
            <a:off x="0" y="710176"/>
            <a:ext cx="7315200" cy="1556143"/>
            <a:chOff x="0" y="204868"/>
            <a:chExt cx="7315200" cy="1556143"/>
          </a:xfrm>
        </p:grpSpPr>
        <p:pic>
          <p:nvPicPr>
            <p:cNvPr id="14" name="Picture 6">
              <a:extLst>
                <a:ext uri="{FF2B5EF4-FFF2-40B4-BE49-F238E27FC236}">
                  <a16:creationId xmlns:a16="http://schemas.microsoft.com/office/drawing/2014/main" xmlns=""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a16="http://schemas.microsoft.com/office/drawing/2014/main" xmlns="" id="{A26C37ED-D01A-4235-A17D-5A9FD74D8599}"/>
                </a:ext>
              </a:extLst>
            </p:cNvPr>
            <p:cNvSpPr/>
            <p:nvPr/>
          </p:nvSpPr>
          <p:spPr>
            <a:xfrm>
              <a:off x="0" y="281251"/>
              <a:ext cx="6786880" cy="804836"/>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xmlns="" id="{4F19FA2C-A11B-4795-BBB2-633FB0348271}"/>
              </a:ext>
            </a:extLst>
          </p:cNvPr>
          <p:cNvGrpSpPr/>
          <p:nvPr/>
        </p:nvGrpSpPr>
        <p:grpSpPr>
          <a:xfrm>
            <a:off x="880379" y="1949490"/>
            <a:ext cx="7863837" cy="1940925"/>
            <a:chOff x="1055313" y="1366069"/>
            <a:chExt cx="7863837" cy="1940925"/>
          </a:xfrm>
        </p:grpSpPr>
        <p:sp>
          <p:nvSpPr>
            <p:cNvPr id="26" name="Rectangle: Rounded Corners 25">
              <a:extLst>
                <a:ext uri="{FF2B5EF4-FFF2-40B4-BE49-F238E27FC236}">
                  <a16:creationId xmlns:a16="http://schemas.microsoft.com/office/drawing/2014/main" xmlns=""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xmlns=""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a16="http://schemas.microsoft.com/office/drawing/2014/main" xmlns="" id="{6C291F0A-6538-47EE-8BBD-8BA2D20B5E24}"/>
                </a:ext>
              </a:extLst>
            </p:cNvPr>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xmlns="" id="{04F81E7C-61C6-4C40-8233-25CADD491953}"/>
                </a:ext>
              </a:extLst>
            </p:cNvPr>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en-US" sz="3200" b="1">
                  <a:solidFill>
                    <a:srgbClr val="F93265"/>
                  </a:solidFill>
                  <a:latin typeface="SVN-SAF" panose="02040603050506020204" pitchFamily="18" charset="0"/>
                  <a:cs typeface="Times New Roman" panose="02020603050405020304" pitchFamily="18" charset="0"/>
                </a:rPr>
                <a:t>THÔNG TIN VÀ QUYẾT ĐỊNH</a:t>
              </a:r>
              <a:endParaRPr lang="vi-VN" sz="3200" b="1">
                <a:solidFill>
                  <a:srgbClr val="F93265"/>
                </a:solidFill>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xmlns="" id="{F64770B7-B435-497D-AAC2-102F8607F647}"/>
              </a:ext>
            </a:extLst>
          </p:cNvPr>
          <p:cNvPicPr>
            <a:picLocks noChangeAspect="1"/>
          </p:cNvPicPr>
          <p:nvPr/>
        </p:nvPicPr>
        <p:blipFill>
          <a:blip r:embed="rId12"/>
          <a:stretch>
            <a:fillRect/>
          </a:stretch>
        </p:blipFill>
        <p:spPr>
          <a:xfrm>
            <a:off x="10456096" y="115142"/>
            <a:ext cx="1735904" cy="548770"/>
          </a:xfrm>
          <a:prstGeom prst="rect">
            <a:avLst/>
          </a:prstGeom>
        </p:spPr>
      </p:pic>
      <p:pic>
        <p:nvPicPr>
          <p:cNvPr id="16" name="Picture 15">
            <a:extLst>
              <a:ext uri="{FF2B5EF4-FFF2-40B4-BE49-F238E27FC236}">
                <a16:creationId xmlns:a16="http://schemas.microsoft.com/office/drawing/2014/main" xmlns="" id="{57955457-D0E6-4E6D-AF78-2DE3F8CB0EBF}"/>
              </a:ext>
            </a:extLst>
          </p:cNvPr>
          <p:cNvPicPr>
            <a:picLocks noChangeAspect="1"/>
          </p:cNvPicPr>
          <p:nvPr/>
        </p:nvPicPr>
        <p:blipFill>
          <a:blip r:embed="rId13"/>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1514336" y="2612837"/>
            <a:ext cx="674643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Ở hành lang lớp học có một tấm biển</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439750" y="2336381"/>
            <a:ext cx="983065" cy="967824"/>
          </a:xfrm>
          <a:prstGeom prst="rect">
            <a:avLst/>
          </a:prstGeom>
        </p:spPr>
      </p:pic>
      <p:sp>
        <p:nvSpPr>
          <p:cNvPr id="5" name="Rectangle 4">
            <a:extLst>
              <a:ext uri="{FF2B5EF4-FFF2-40B4-BE49-F238E27FC236}">
                <a16:creationId xmlns:a16="http://schemas.microsoft.com/office/drawing/2014/main" xmlns="" id="{3922DAE0-5437-4176-8EEE-A3523E844A19}"/>
              </a:ext>
            </a:extLst>
          </p:cNvPr>
          <p:cNvSpPr/>
          <p:nvPr/>
        </p:nvSpPr>
        <p:spPr>
          <a:xfrm>
            <a:off x="4514931" y="3304205"/>
            <a:ext cx="7310526" cy="567848"/>
          </a:xfrm>
          <a:prstGeom prst="rect">
            <a:avLst/>
          </a:prstGeom>
        </p:spPr>
        <p:txBody>
          <a:bodyPr wrap="square">
            <a:spAutoFit/>
          </a:bodyPr>
          <a:lstStyle/>
          <a:p>
            <a:pPr defTabSz="342900">
              <a:lnSpc>
                <a:spcPct val="150000"/>
              </a:lnSpc>
            </a:pPr>
            <a:r>
              <a:rPr lang="pt-BR"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Thông tin em nhận được từ tấm biển là gì?</a:t>
            </a:r>
            <a:endParaRPr lang="pt-BR"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D590011D-2F8D-441E-A867-EBA0463A34F9}"/>
              </a:ext>
            </a:extLst>
          </p:cNvPr>
          <p:cNvSpPr/>
          <p:nvPr/>
        </p:nvSpPr>
        <p:spPr>
          <a:xfrm>
            <a:off x="4514931" y="499389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Thông tin đó thuộc dạng thông tin nào?</a:t>
            </a:r>
          </a:p>
        </p:txBody>
      </p:sp>
      <p:grpSp>
        <p:nvGrpSpPr>
          <p:cNvPr id="9" name="Group 8">
            <a:extLst>
              <a:ext uri="{FF2B5EF4-FFF2-40B4-BE49-F238E27FC236}">
                <a16:creationId xmlns:a16="http://schemas.microsoft.com/office/drawing/2014/main" xmlns=""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xmlns=""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xmlns=""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xmlns=""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04509FB5-EBB3-41FB-9083-F59742CC1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xmlns=""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Ba dạng thông tin thường gặp là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a:extLst>
              <a:ext uri="{FF2B5EF4-FFF2-40B4-BE49-F238E27FC236}">
                <a16:creationId xmlns:a16="http://schemas.microsoft.com/office/drawing/2014/main" xmlns="" id="{59FBB092-2AA3-4067-AC6E-92E617E0D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a:extLst>
              <a:ext uri="{FF2B5EF4-FFF2-40B4-BE49-F238E27FC236}">
                <a16:creationId xmlns:a16="http://schemas.microsoft.com/office/drawing/2014/main" xmlns="" id="{257F4C1F-C4A9-4FE2-B5D0-4C7C30340F1E}"/>
              </a:ext>
            </a:extLst>
          </p:cNvPr>
          <p:cNvSpPr/>
          <p:nvPr/>
        </p:nvSpPr>
        <p:spPr>
          <a:xfrm>
            <a:off x="5486399" y="3872053"/>
            <a:ext cx="3917373"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 </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400">
                <a:solidFill>
                  <a:srgbClr val="0000FF"/>
                </a:solidFill>
                <a:latin typeface="UTM Avo" panose="02040603050506020204" pitchFamily="18" charset="0"/>
                <a:cs typeface="Times New Roman" panose="02020603050405020304" pitchFamily="18" charset="0"/>
              </a:rPr>
              <a:t>		Muốn giỏi phải học</a:t>
            </a:r>
            <a:endParaRPr lang="pt-BR" sz="2400">
              <a:solidFill>
                <a:srgbClr val="0000FF"/>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0B8766F1-BC49-4097-9DF7-7558DE71B3DE}"/>
              </a:ext>
            </a:extLst>
          </p:cNvPr>
          <p:cNvSpPr/>
          <p:nvPr/>
        </p:nvSpPr>
        <p:spPr>
          <a:xfrm>
            <a:off x="5486399" y="5583115"/>
            <a:ext cx="3589930" cy="57618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dạng chữ</a:t>
            </a:r>
            <a:endParaRPr lang="vi-VN" sz="24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a16="http://schemas.microsoft.com/office/drawing/2014/main" xmlns="" id="{64D4AC19-04E7-42DD-8D9E-C14E08221752}"/>
              </a:ext>
            </a:extLst>
          </p:cNvPr>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22A734E4-2093-4333-9279-33750DACE0B2}"/>
              </a:ext>
            </a:extLst>
          </p:cNvPr>
          <p:cNvSpPr/>
          <p:nvPr/>
        </p:nvSpPr>
        <p:spPr>
          <a:xfrm>
            <a:off x="2556177" y="3054475"/>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5151CCD1-4DB5-4BF7-A6FD-E07347AC69A6}"/>
              </a:ext>
            </a:extLst>
          </p:cNvPr>
          <p:cNvSpPr/>
          <p:nvPr/>
        </p:nvSpPr>
        <p:spPr>
          <a:xfrm>
            <a:off x="1652195" y="3631277"/>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Có ba loại thùng rác</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hình bên:</a:t>
            </a:r>
            <a:endParaRPr lang="vi-VN"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F4946308-D66A-43BE-A31B-3DD9A79DEEFC}"/>
              </a:ext>
            </a:extLst>
          </p:cNvPr>
          <p:cNvPicPr>
            <a:picLocks noChangeAspect="1"/>
          </p:cNvPicPr>
          <p:nvPr/>
        </p:nvPicPr>
        <p:blipFill>
          <a:blip r:embed="rId3"/>
          <a:stretch>
            <a:fillRect/>
          </a:stretch>
        </p:blipFill>
        <p:spPr>
          <a:xfrm>
            <a:off x="7962624" y="3737614"/>
            <a:ext cx="3622210" cy="1642704"/>
          </a:xfrm>
          <a:prstGeom prst="rect">
            <a:avLst/>
          </a:prstGeom>
        </p:spPr>
      </p:pic>
      <p:sp>
        <p:nvSpPr>
          <p:cNvPr id="14" name="Rectangle 13">
            <a:extLst>
              <a:ext uri="{FF2B5EF4-FFF2-40B4-BE49-F238E27FC236}">
                <a16:creationId xmlns:a16="http://schemas.microsoft.com/office/drawing/2014/main" xmlns="" id="{4F7E898D-6439-405E-8814-20E465584313}"/>
              </a:ext>
            </a:extLst>
          </p:cNvPr>
          <p:cNvSpPr/>
          <p:nvPr/>
        </p:nvSpPr>
        <p:spPr>
          <a:xfrm>
            <a:off x="1652195" y="4205929"/>
            <a:ext cx="7310526" cy="493148"/>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Điều gì giúp em bỏ rác vào đúng thùng?</a:t>
            </a:r>
            <a:endParaRPr lang="pt-BR"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AF25E7E2-2441-45D9-971D-8E20F0EC4AB9}"/>
              </a:ext>
            </a:extLst>
          </p:cNvPr>
          <p:cNvSpPr/>
          <p:nvPr/>
        </p:nvSpPr>
        <p:spPr>
          <a:xfrm>
            <a:off x="1652195" y="4784881"/>
            <a:ext cx="7310526"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Đó là thông tin thuộc dạng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a16="http://schemas.microsoft.com/office/drawing/2014/main" xmlns="" id="{158581BA-BEEA-46CA-B822-5CDA1AAC8EC5}"/>
              </a:ext>
            </a:extLst>
          </p:cNvPr>
          <p:cNvGrpSpPr/>
          <p:nvPr/>
        </p:nvGrpSpPr>
        <p:grpSpPr>
          <a:xfrm>
            <a:off x="465306" y="2488719"/>
            <a:ext cx="2011179" cy="522965"/>
            <a:chOff x="879630" y="2296669"/>
            <a:chExt cx="2011179" cy="522965"/>
          </a:xfrm>
        </p:grpSpPr>
        <p:grpSp>
          <p:nvGrpSpPr>
            <p:cNvPr id="18" name="Group 17">
              <a:extLst>
                <a:ext uri="{FF2B5EF4-FFF2-40B4-BE49-F238E27FC236}">
                  <a16:creationId xmlns:a16="http://schemas.microsoft.com/office/drawing/2014/main" xmlns="" id="{76E7E94B-FD3A-4B0B-BB40-181491A63786}"/>
                </a:ext>
              </a:extLst>
            </p:cNvPr>
            <p:cNvGrpSpPr/>
            <p:nvPr/>
          </p:nvGrpSpPr>
          <p:grpSpPr>
            <a:xfrm>
              <a:off x="879630" y="2296669"/>
              <a:ext cx="1655756" cy="522965"/>
              <a:chOff x="1686669" y="889421"/>
              <a:chExt cx="1819884" cy="522965"/>
            </a:xfrm>
          </p:grpSpPr>
          <p:sp>
            <p:nvSpPr>
              <p:cNvPr id="20" name="Rectangle: Rounded Corners 19">
                <a:extLst>
                  <a:ext uri="{FF2B5EF4-FFF2-40B4-BE49-F238E27FC236}">
                    <a16:creationId xmlns:a16="http://schemas.microsoft.com/office/drawing/2014/main" xmlns=""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a16="http://schemas.microsoft.com/office/drawing/2014/main" xmlns="" id="{20343AD4-2B85-4CD2-966D-045E6D2AF893}"/>
                  </a:ext>
                </a:extLst>
              </p:cNvPr>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a16="http://schemas.microsoft.com/office/drawing/2014/main" xmlns=""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xmlns="" id="{92FFF834-57DE-4602-BBD6-9E38418FE5EF}"/>
              </a:ext>
            </a:extLst>
          </p:cNvPr>
          <p:cNvGrpSpPr/>
          <p:nvPr/>
        </p:nvGrpSpPr>
        <p:grpSpPr>
          <a:xfrm>
            <a:off x="465306" y="3039563"/>
            <a:ext cx="2011179" cy="522971"/>
            <a:chOff x="879630" y="2296669"/>
            <a:chExt cx="2011179" cy="522971"/>
          </a:xfrm>
        </p:grpSpPr>
        <p:grpSp>
          <p:nvGrpSpPr>
            <p:cNvPr id="23" name="Group 22">
              <a:extLst>
                <a:ext uri="{FF2B5EF4-FFF2-40B4-BE49-F238E27FC236}">
                  <a16:creationId xmlns:a16="http://schemas.microsoft.com/office/drawing/2014/main" xmlns="" id="{63A9DFAC-3328-42D3-A27C-6FC255D67275}"/>
                </a:ext>
              </a:extLst>
            </p:cNvPr>
            <p:cNvGrpSpPr/>
            <p:nvPr/>
          </p:nvGrpSpPr>
          <p:grpSpPr>
            <a:xfrm>
              <a:off x="879630" y="2296669"/>
              <a:ext cx="1655757" cy="522971"/>
              <a:chOff x="1686668" y="889421"/>
              <a:chExt cx="1819885" cy="522971"/>
            </a:xfrm>
          </p:grpSpPr>
          <p:sp>
            <p:nvSpPr>
              <p:cNvPr id="25" name="Rectangle: Rounded Corners 24">
                <a:extLst>
                  <a:ext uri="{FF2B5EF4-FFF2-40B4-BE49-F238E27FC236}">
                    <a16:creationId xmlns:a16="http://schemas.microsoft.com/office/drawing/2014/main" xmlns=""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xmlns="" id="{AB0E6AC7-75A6-4811-A83F-6986C641131A}"/>
                  </a:ext>
                </a:extLst>
              </p:cNvPr>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a16="http://schemas.microsoft.com/office/drawing/2014/main" xmlns=""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a:extLst>
              <a:ext uri="{FF2B5EF4-FFF2-40B4-BE49-F238E27FC236}">
                <a16:creationId xmlns:a16="http://schemas.microsoft.com/office/drawing/2014/main" xmlns="" id="{8C875063-5E58-402C-B578-B01DBE6398A5}"/>
              </a:ext>
            </a:extLst>
          </p:cNvPr>
          <p:cNvSpPr/>
          <p:nvPr/>
        </p:nvSpPr>
        <p:spPr>
          <a:xfrm>
            <a:off x="1652195" y="2504136"/>
            <a:ext cx="975134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a16="http://schemas.microsoft.com/office/drawing/2014/main" xmlns=""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4642112" y="1760793"/>
            <a:ext cx="6618519" cy="2638955"/>
            <a:chOff x="1768766" y="4552258"/>
            <a:chExt cx="7300588" cy="2237383"/>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4837023" y="1852853"/>
            <a:ext cx="6507108" cy="2335319"/>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Xin chào các bạn, tên tớ là Minh. Hằng ngày</a:t>
            </a:r>
            <a:r>
              <a:rPr lang="vi-VN" sz="200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000">
                <a:latin typeface="UTM Avo" panose="02040603050506020204" pitchFamily="18" charset="0"/>
                <a:cs typeface="Times New Roman" panose="02020603050405020304" pitchFamily="18" charset="0"/>
              </a:rPr>
              <a:t>tớ </a:t>
            </a:r>
            <a:r>
              <a:rPr lang="vi-VN" sz="200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a:extLst>
              <a:ext uri="{FF2B5EF4-FFF2-40B4-BE49-F238E27FC236}">
                <a16:creationId xmlns:a16="http://schemas.microsoft.com/office/drawing/2014/main" xmlns="" id="{3A95127C-E707-4578-B525-F29FF2C55188}"/>
              </a:ext>
            </a:extLst>
          </p:cNvPr>
          <p:cNvGrpSpPr/>
          <p:nvPr/>
        </p:nvGrpSpPr>
        <p:grpSpPr>
          <a:xfrm>
            <a:off x="6311309" y="4665518"/>
            <a:ext cx="5032822" cy="1664072"/>
            <a:chOff x="1856791" y="4401655"/>
            <a:chExt cx="7212563" cy="2295926"/>
          </a:xfrm>
        </p:grpSpPr>
        <p:sp>
          <p:nvSpPr>
            <p:cNvPr id="16" name="Speech Bubble: Oval 15">
              <a:extLst>
                <a:ext uri="{FF2B5EF4-FFF2-40B4-BE49-F238E27FC236}">
                  <a16:creationId xmlns:a16="http://schemas.microsoft.com/office/drawing/2014/main" xmlns=""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xmlns=""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a16="http://schemas.microsoft.com/office/drawing/2014/main" xmlns=""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74967" y="5918417"/>
            <a:ext cx="1156754" cy="822347"/>
          </a:xfrm>
          <a:prstGeom prst="rect">
            <a:avLst/>
          </a:prstGeom>
        </p:spPr>
      </p:pic>
      <p:sp>
        <p:nvSpPr>
          <p:cNvPr id="19" name="Rectangle 18">
            <a:extLst>
              <a:ext uri="{FF2B5EF4-FFF2-40B4-BE49-F238E27FC236}">
                <a16:creationId xmlns:a16="http://schemas.microsoft.com/office/drawing/2014/main" xmlns="" id="{4E13F798-587C-4135-9533-05E3CCBA2CAC}"/>
              </a:ext>
            </a:extLst>
          </p:cNvPr>
          <p:cNvSpPr/>
          <p:nvPr/>
        </p:nvSpPr>
        <p:spPr>
          <a:xfrm>
            <a:off x="6488871" y="5076969"/>
            <a:ext cx="4677697" cy="950325"/>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Em đã từng </a:t>
            </a:r>
            <a:r>
              <a:rPr lang="vi-VN" sz="2000">
                <a:latin typeface="UTM Avo" panose="02040603050506020204" pitchFamily="18" charset="0"/>
                <a:cs typeface="Times New Roman" panose="02020603050405020304" pitchFamily="18" charset="0"/>
              </a:rPr>
              <a:t>có những quyết định của riêng </a:t>
            </a:r>
            <a:r>
              <a:rPr lang="en-US" sz="2000">
                <a:latin typeface="UTM Avo" panose="02040603050506020204" pitchFamily="18" charset="0"/>
                <a:cs typeface="Times New Roman" panose="02020603050405020304" pitchFamily="18" charset="0"/>
              </a:rPr>
              <a:t>mình bao giờ ch</a:t>
            </a:r>
            <a:r>
              <a:rPr lang="vi-VN" sz="2000">
                <a:latin typeface="UTM Avo" panose="02040603050506020204" pitchFamily="18" charset="0"/>
                <a:cs typeface="Times New Roman" panose="02020603050405020304" pitchFamily="18" charset="0"/>
              </a:rPr>
              <a:t>ưa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xmlns="" id="{D9EE98C1-E865-4B8E-8CAD-3CF93F28CAD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a:extLst>
              <a:ext uri="{FF2B5EF4-FFF2-40B4-BE49-F238E27FC236}">
                <a16:creationId xmlns:a16="http://schemas.microsoft.com/office/drawing/2014/main" xmlns="" id="{23C23F57-401E-4C15-8075-EC69D1031759}"/>
              </a:ext>
            </a:extLst>
          </p:cNvPr>
          <p:cNvPicPr>
            <a:picLocks noChangeAspect="1"/>
          </p:cNvPicPr>
          <p:nvPr/>
        </p:nvPicPr>
        <p:blipFill>
          <a:blip r:embed="rId7"/>
          <a:stretch>
            <a:fillRect/>
          </a:stretch>
        </p:blipFill>
        <p:spPr>
          <a:xfrm>
            <a:off x="11340432" y="1339064"/>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1528714" y="2046742"/>
              <a:ext cx="9134572" cy="95032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Trong Hoạt động khởi động, tiếng chuông cho bạn Minh biết điều gì? Từ những điều đó, bạn Minh đã ra những quyết định gì? </a:t>
              </a:r>
              <a:endParaRPr lang="vi-VN" sz="200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xmlns="" id="{A05B8D41-8DD3-426B-B162-D7CB20C517DA}"/>
                </a:ext>
              </a:extLst>
            </p:cNvPr>
            <p:cNvSpPr/>
            <p:nvPr/>
          </p:nvSpPr>
          <p:spPr>
            <a:xfrm>
              <a:off x="1528714" y="3155580"/>
              <a:ext cx="9134572"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Em hãy kể một vài quyết định của em trong cuộc sống.</a:t>
              </a:r>
              <a:endParaRPr lang="vi-VN" sz="2000">
                <a:latin typeface="UTM Avo" panose="020406030505060202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xmlns="" id="{39558349-1F9F-48F3-830E-5BABDBF449D9}"/>
              </a:ext>
            </a:extLst>
          </p:cNvPr>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Tiếng chuông báo thức mỗi sáng nhắc bạn Minh </a:t>
            </a:r>
            <a:r>
              <a:rPr lang="vi-VN" sz="2000">
                <a:solidFill>
                  <a:srgbClr val="00B0F0"/>
                </a:solidFill>
                <a:latin typeface="UTM Avo" panose="02040603050506020204" pitchFamily="18" charset="0"/>
                <a:cs typeface="Times New Roman" panose="02020603050405020304" pitchFamily="18" charset="0"/>
              </a:rPr>
              <a:t>sắp đến giờ đi học</a:t>
            </a:r>
            <a:r>
              <a:rPr lang="vi-VN" sz="2000">
                <a:latin typeface="UTM Avo" panose="02040603050506020204" pitchFamily="18" charset="0"/>
                <a:cs typeface="Times New Roman" panose="02020603050405020304" pitchFamily="18" charset="0"/>
              </a:rPr>
              <a:t>. Đó là thông tin giúp bạn Minh đưa ra các quyết định </a:t>
            </a:r>
            <a:r>
              <a:rPr lang="vi-VN" sz="2000">
                <a:solidFill>
                  <a:srgbClr val="00B0F0"/>
                </a:solidFill>
                <a:latin typeface="UTM Avo" panose="02040603050506020204" pitchFamily="18" charset="0"/>
                <a:cs typeface="Times New Roman" panose="02020603050405020304" pitchFamily="18" charset="0"/>
              </a:rPr>
              <a:t>thức dậy</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rời khỏi giường</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ăn sáng </a:t>
            </a:r>
            <a:r>
              <a:rPr lang="vi-VN" sz="2000">
                <a:latin typeface="UTM Avo" panose="02040603050506020204" pitchFamily="18" charset="0"/>
                <a:cs typeface="Times New Roman" panose="02020603050405020304" pitchFamily="18" charset="0"/>
              </a:rPr>
              <a:t>và </a:t>
            </a:r>
            <a:r>
              <a:rPr lang="vi-VN" sz="2000">
                <a:solidFill>
                  <a:srgbClr val="00B0F0"/>
                </a:solidFill>
                <a:latin typeface="UTM Avo" panose="02040603050506020204" pitchFamily="18" charset="0"/>
                <a:cs typeface="Times New Roman" panose="02020603050405020304" pitchFamily="18" charset="0"/>
              </a:rPr>
              <a:t>đi học</a:t>
            </a:r>
            <a:r>
              <a:rPr lang="vi-VN" sz="2000">
                <a:latin typeface="UTM Avo" panose="02040603050506020204" pitchFamily="18" charset="0"/>
                <a:cs typeface="Times New Roman" panose="02020603050405020304" pitchFamily="18" charset="0"/>
              </a:rPr>
              <a:t>.</a:t>
            </a:r>
          </a:p>
        </p:txBody>
      </p:sp>
      <p:pic>
        <p:nvPicPr>
          <p:cNvPr id="23" name="Picture 22">
            <a:extLst>
              <a:ext uri="{FF2B5EF4-FFF2-40B4-BE49-F238E27FC236}">
                <a16:creationId xmlns:a16="http://schemas.microsoft.com/office/drawing/2014/main" xmlns="" id="{29FE8D73-EEBA-4A68-839D-0413B27904D5}"/>
              </a:ext>
            </a:extLst>
          </p:cNvPr>
          <p:cNvPicPr>
            <a:picLocks noChangeAspect="1"/>
          </p:cNvPicPr>
          <p:nvPr/>
        </p:nvPicPr>
        <p:blipFill>
          <a:blip r:embed="rId6"/>
          <a:stretch>
            <a:fillRect/>
          </a:stretch>
        </p:blipFill>
        <p:spPr>
          <a:xfrm>
            <a:off x="1483470" y="4260874"/>
            <a:ext cx="689218" cy="653278"/>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70DA43EF-4FDA-4CA6-88C0-2BCCF27C1E7C}"/>
              </a:ext>
            </a:extLst>
          </p:cNvPr>
          <p:cNvSpPr/>
          <p:nvPr/>
        </p:nvSpPr>
        <p:spPr>
          <a:xfrm>
            <a:off x="689174" y="642457"/>
            <a:ext cx="10875909"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UTM Avo" panose="02040603050506020204" pitchFamily="18" charset="0"/>
              <a:cs typeface="Times New Roman" panose="02020603050405020304" pitchFamily="18" charset="0"/>
            </a:endParaRPr>
          </a:p>
        </p:txBody>
      </p:sp>
      <p:graphicFrame>
        <p:nvGraphicFramePr>
          <p:cNvPr id="28" name="Table 28">
            <a:extLst>
              <a:ext uri="{FF2B5EF4-FFF2-40B4-BE49-F238E27FC236}">
                <a16:creationId xmlns:a16="http://schemas.microsoft.com/office/drawing/2014/main" xmlns="" id="{FEA5F96B-A416-47DA-A5A8-F5E48C906ED2}"/>
              </a:ext>
            </a:extLst>
          </p:cNvPr>
          <p:cNvGraphicFramePr>
            <a:graphicFrameLocks noGrp="1"/>
          </p:cNvGraphicFramePr>
          <p:nvPr>
            <p:extLst>
              <p:ext uri="{D42A27DB-BD31-4B8C-83A1-F6EECF244321}">
                <p14:modId xmlns:p14="http://schemas.microsoft.com/office/powerpoint/2010/main" val="2351175209"/>
              </p:ext>
            </p:extLst>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a16="http://schemas.microsoft.com/office/drawing/2014/main" xmlns="" val="3049472007"/>
                    </a:ext>
                  </a:extLst>
                </a:gridCol>
                <a:gridCol w="6400801">
                  <a:extLst>
                    <a:ext uri="{9D8B030D-6E8A-4147-A177-3AD203B41FA5}">
                      <a16:colId xmlns:a16="http://schemas.microsoft.com/office/drawing/2014/main" xmlns="" val="3745305114"/>
                    </a:ext>
                  </a:extLst>
                </a:gridCol>
              </a:tblGrid>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a16="http://schemas.microsoft.com/office/drawing/2014/main" xmlns="" val="3104845030"/>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extLst>
                  <a:ext uri="{0D108BD9-81ED-4DB2-BD59-A6C34878D82A}">
                    <a16:rowId xmlns:a16="http://schemas.microsoft.com/office/drawing/2014/main" xmlns="" val="500905725"/>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đồng phục</a:t>
                      </a:r>
                    </a:p>
                  </a:txBody>
                  <a:tcPr anchor="ctr">
                    <a:solidFill>
                      <a:srgbClr val="C7EAF5"/>
                    </a:solidFill>
                  </a:tcPr>
                </a:tc>
                <a:extLst>
                  <a:ext uri="{0D108BD9-81ED-4DB2-BD59-A6C34878D82A}">
                    <a16:rowId xmlns:a16="http://schemas.microsoft.com/office/drawing/2014/main" xmlns="" val="3944550153"/>
                  </a:ext>
                </a:extLst>
              </a:tr>
            </a:tbl>
          </a:graphicData>
        </a:graphic>
      </p:graphicFrame>
      <p:grpSp>
        <p:nvGrpSpPr>
          <p:cNvPr id="31" name="Group 30">
            <a:extLst>
              <a:ext uri="{FF2B5EF4-FFF2-40B4-BE49-F238E27FC236}">
                <a16:creationId xmlns:a16="http://schemas.microsoft.com/office/drawing/2014/main" xmlns="" id="{EF597886-EC86-4D01-BF8F-1116D43ECD36}"/>
              </a:ext>
            </a:extLst>
          </p:cNvPr>
          <p:cNvGrpSpPr/>
          <p:nvPr/>
        </p:nvGrpSpPr>
        <p:grpSpPr>
          <a:xfrm>
            <a:off x="881844" y="4404050"/>
            <a:ext cx="9895012" cy="1951609"/>
            <a:chOff x="1329714" y="458216"/>
            <a:chExt cx="9895012" cy="1951609"/>
          </a:xfrm>
        </p:grpSpPr>
        <p:grpSp>
          <p:nvGrpSpPr>
            <p:cNvPr id="32" name="Group 31">
              <a:extLst>
                <a:ext uri="{FF2B5EF4-FFF2-40B4-BE49-F238E27FC236}">
                  <a16:creationId xmlns:a16="http://schemas.microsoft.com/office/drawing/2014/main" xmlns="" id="{57A7BA53-1E48-4017-ABAD-C2418060E501}"/>
                </a:ext>
              </a:extLst>
            </p:cNvPr>
            <p:cNvGrpSpPr/>
            <p:nvPr/>
          </p:nvGrpSpPr>
          <p:grpSpPr>
            <a:xfrm>
              <a:off x="1329714" y="458216"/>
              <a:ext cx="9895012" cy="1951609"/>
              <a:chOff x="1329714" y="458216"/>
              <a:chExt cx="9895012" cy="1951609"/>
            </a:xfrm>
          </p:grpSpPr>
          <p:grpSp>
            <p:nvGrpSpPr>
              <p:cNvPr id="34" name="Group 33">
                <a:extLst>
                  <a:ext uri="{FF2B5EF4-FFF2-40B4-BE49-F238E27FC236}">
                    <a16:creationId xmlns:a16="http://schemas.microsoft.com/office/drawing/2014/main" xmlns="" id="{7E921A1F-A2F6-4739-B2A3-EA29746BA1BA}"/>
                  </a:ext>
                </a:extLst>
              </p:cNvPr>
              <p:cNvGrpSpPr/>
              <p:nvPr/>
            </p:nvGrpSpPr>
            <p:grpSpPr>
              <a:xfrm>
                <a:off x="1925021" y="911578"/>
                <a:ext cx="9299705" cy="1498247"/>
                <a:chOff x="2572721" y="934090"/>
                <a:chExt cx="8366420" cy="2210326"/>
              </a:xfrm>
            </p:grpSpPr>
            <p:sp>
              <p:nvSpPr>
                <p:cNvPr id="36" name="Rectangle: Rounded Corners 35">
                  <a:extLst>
                    <a:ext uri="{FF2B5EF4-FFF2-40B4-BE49-F238E27FC236}">
                      <a16:creationId xmlns:a16="http://schemas.microsoft.com/office/drawing/2014/main" xmlns=""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xmlns=""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xmlns="" id="{762175EF-7586-4DAF-B186-B5116BC5CC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a16="http://schemas.microsoft.com/office/drawing/2014/main" xmlns="" id="{B49881F3-B7CD-445A-BFC0-622B8F35625B}"/>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a:extLst>
              <a:ext uri="{FF2B5EF4-FFF2-40B4-BE49-F238E27FC236}">
                <a16:creationId xmlns:a16="http://schemas.microsoft.com/office/drawing/2014/main" xmlns="" id="{2E891238-6435-48D1-B478-6DB71474D0F1}"/>
              </a:ext>
            </a:extLst>
          </p:cNvPr>
          <p:cNvPicPr>
            <a:picLocks noChangeAspect="1"/>
          </p:cNvPicPr>
          <p:nvPr/>
        </p:nvPicPr>
        <p:blipFill>
          <a:blip r:embed="rId3"/>
          <a:stretch>
            <a:fillRect/>
          </a:stretch>
        </p:blipFill>
        <p:spPr>
          <a:xfrm>
            <a:off x="344565" y="475160"/>
            <a:ext cx="689218" cy="653278"/>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1333427" y="566317"/>
            <a:ext cx="9751340" cy="1675843"/>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Trong lớp, Minh thấy An cởi mở, dễ nói chuyện, Minh muốn kết bạn với An. Em hãy cho biết câu nào sau đây là thông tin, câu nào là quyết định. </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xmlns="" id="{3922DAE0-5437-4176-8EEE-A3523E844A19}"/>
              </a:ext>
            </a:extLst>
          </p:cNvPr>
          <p:cNvSpPr/>
          <p:nvPr/>
        </p:nvSpPr>
        <p:spPr>
          <a:xfrm>
            <a:off x="3129801" y="2372941"/>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Minh thấy An cởi mở, dễ nói chuyện.</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D590011D-2F8D-441E-A867-EBA0463A34F9}"/>
              </a:ext>
            </a:extLst>
          </p:cNvPr>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04630B5C-D405-497F-9B94-465FFAAE0822}"/>
              </a:ext>
            </a:extLst>
          </p:cNvPr>
          <p:cNvSpPr/>
          <p:nvPr/>
        </p:nvSpPr>
        <p:spPr>
          <a:xfrm>
            <a:off x="1333427" y="3767236"/>
            <a:ext cx="10138137"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40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a:extLst>
              <a:ext uri="{FF2B5EF4-FFF2-40B4-BE49-F238E27FC236}">
                <a16:creationId xmlns:a16="http://schemas.microsoft.com/office/drawing/2014/main" xmlns="" id="{D6831DE3-8A17-4DFE-8A83-8497ABE6B989}"/>
              </a:ext>
            </a:extLst>
          </p:cNvPr>
          <p:cNvGrpSpPr/>
          <p:nvPr/>
        </p:nvGrpSpPr>
        <p:grpSpPr>
          <a:xfrm>
            <a:off x="725276" y="2296669"/>
            <a:ext cx="2331789" cy="671339"/>
            <a:chOff x="559020" y="2296669"/>
            <a:chExt cx="2331789" cy="671339"/>
          </a:xfrm>
        </p:grpSpPr>
        <p:grpSp>
          <p:nvGrpSpPr>
            <p:cNvPr id="7" name="Group 6">
              <a:extLst>
                <a:ext uri="{FF2B5EF4-FFF2-40B4-BE49-F238E27FC236}">
                  <a16:creationId xmlns:a16="http://schemas.microsoft.com/office/drawing/2014/main" xmlns="" id="{6DB71737-BD07-4253-803A-5F34C908C7FA}"/>
                </a:ext>
              </a:extLst>
            </p:cNvPr>
            <p:cNvGrpSpPr/>
            <p:nvPr/>
          </p:nvGrpSpPr>
          <p:grpSpPr>
            <a:xfrm>
              <a:off x="559020" y="2296669"/>
              <a:ext cx="1976366" cy="671339"/>
              <a:chOff x="1334278" y="889421"/>
              <a:chExt cx="2172275" cy="671339"/>
            </a:xfrm>
          </p:grpSpPr>
          <p:sp>
            <p:nvSpPr>
              <p:cNvPr id="9" name="Rectangle: Rounded Corners 8">
                <a:extLst>
                  <a:ext uri="{FF2B5EF4-FFF2-40B4-BE49-F238E27FC236}">
                    <a16:creationId xmlns:a16="http://schemas.microsoft.com/office/drawing/2014/main" xmlns="" id="{8C3081EF-6261-4D3D-BFA1-05D65F027E7D}"/>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0" name="Rectangle 9">
                <a:extLst>
                  <a:ext uri="{FF2B5EF4-FFF2-40B4-BE49-F238E27FC236}">
                    <a16:creationId xmlns:a16="http://schemas.microsoft.com/office/drawing/2014/main" xmlns="" id="{E4081B14-F7EE-4540-971C-4B061100603F}"/>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a:extLst>
                <a:ext uri="{FF2B5EF4-FFF2-40B4-BE49-F238E27FC236}">
                  <a16:creationId xmlns:a16="http://schemas.microsoft.com/office/drawing/2014/main" xmlns="" id="{383890FC-FB1F-4C44-A7C9-4E5D73B072AF}"/>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a16="http://schemas.microsoft.com/office/drawing/2014/main" xmlns="" id="{F4491349-393B-4C7C-A87A-2D2CF9987733}"/>
              </a:ext>
            </a:extLst>
          </p:cNvPr>
          <p:cNvGrpSpPr/>
          <p:nvPr/>
        </p:nvGrpSpPr>
        <p:grpSpPr>
          <a:xfrm>
            <a:off x="725276" y="3022593"/>
            <a:ext cx="2331789" cy="671339"/>
            <a:chOff x="559020" y="2296669"/>
            <a:chExt cx="2331789" cy="671339"/>
          </a:xfrm>
        </p:grpSpPr>
        <p:grpSp>
          <p:nvGrpSpPr>
            <p:cNvPr id="20" name="Group 19">
              <a:extLst>
                <a:ext uri="{FF2B5EF4-FFF2-40B4-BE49-F238E27FC236}">
                  <a16:creationId xmlns:a16="http://schemas.microsoft.com/office/drawing/2014/main" xmlns="" id="{5C9887F2-DB90-4B32-9C39-2E37C5A7BDE1}"/>
                </a:ext>
              </a:extLst>
            </p:cNvPr>
            <p:cNvGrpSpPr/>
            <p:nvPr/>
          </p:nvGrpSpPr>
          <p:grpSpPr>
            <a:xfrm>
              <a:off x="559020" y="2296669"/>
              <a:ext cx="1976366" cy="671339"/>
              <a:chOff x="1334278" y="889421"/>
              <a:chExt cx="2172275" cy="671339"/>
            </a:xfrm>
          </p:grpSpPr>
          <p:sp>
            <p:nvSpPr>
              <p:cNvPr id="22" name="Rectangle: Rounded Corners 21">
                <a:extLst>
                  <a:ext uri="{FF2B5EF4-FFF2-40B4-BE49-F238E27FC236}">
                    <a16:creationId xmlns:a16="http://schemas.microsoft.com/office/drawing/2014/main" xmlns="" id="{94A36D03-2BF5-48FF-BF9D-08AD7B6D7171}"/>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xmlns="" id="{B727D53E-9672-4F88-B8E1-67FCCFDD5B6D}"/>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a:extLst>
                <a:ext uri="{FF2B5EF4-FFF2-40B4-BE49-F238E27FC236}">
                  <a16:creationId xmlns:a16="http://schemas.microsoft.com/office/drawing/2014/main" xmlns="" id="{84B54AB1-0231-4D0C-B566-777FB10CA4B3}"/>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a:extLst>
              <a:ext uri="{FF2B5EF4-FFF2-40B4-BE49-F238E27FC236}">
                <a16:creationId xmlns:a16="http://schemas.microsoft.com/office/drawing/2014/main" xmlns="" id="{658C105E-9E95-4717-899F-1A852BD1E7E3}"/>
              </a:ext>
            </a:extLst>
          </p:cNvPr>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AD11638A-D12E-4746-919D-376637D7860D}"/>
              </a:ext>
            </a:extLst>
          </p:cNvPr>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xmlns="" id="{8BF178C5-5B2E-462F-B564-7662B9F4978F}"/>
              </a:ext>
            </a:extLst>
          </p:cNvPr>
          <p:cNvGrpSpPr/>
          <p:nvPr/>
        </p:nvGrpSpPr>
        <p:grpSpPr>
          <a:xfrm>
            <a:off x="725276" y="5742819"/>
            <a:ext cx="2331789" cy="671339"/>
            <a:chOff x="559020" y="2296669"/>
            <a:chExt cx="2331789" cy="671339"/>
          </a:xfrm>
        </p:grpSpPr>
        <p:grpSp>
          <p:nvGrpSpPr>
            <p:cNvPr id="27" name="Group 26">
              <a:extLst>
                <a:ext uri="{FF2B5EF4-FFF2-40B4-BE49-F238E27FC236}">
                  <a16:creationId xmlns:a16="http://schemas.microsoft.com/office/drawing/2014/main" xmlns=""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a16="http://schemas.microsoft.com/office/drawing/2014/main" xmlns=""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a:extLst>
                  <a:ext uri="{FF2B5EF4-FFF2-40B4-BE49-F238E27FC236}">
                    <a16:creationId xmlns:a16="http://schemas.microsoft.com/office/drawing/2014/main" xmlns="" id="{C4ACDA2F-8E90-4D22-AA69-58F8AC107A64}"/>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a:extLst>
                <a:ext uri="{FF2B5EF4-FFF2-40B4-BE49-F238E27FC236}">
                  <a16:creationId xmlns:a16="http://schemas.microsoft.com/office/drawing/2014/main" xmlns=""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xmlns="" id="{8CCDBD67-180B-4F31-BB7C-0113824F4DF4}"/>
              </a:ext>
            </a:extLst>
          </p:cNvPr>
          <p:cNvGrpSpPr/>
          <p:nvPr/>
        </p:nvGrpSpPr>
        <p:grpSpPr>
          <a:xfrm>
            <a:off x="725276" y="4995825"/>
            <a:ext cx="2331789" cy="671339"/>
            <a:chOff x="559020" y="2296669"/>
            <a:chExt cx="2331789" cy="671339"/>
          </a:xfrm>
        </p:grpSpPr>
        <p:grpSp>
          <p:nvGrpSpPr>
            <p:cNvPr id="32" name="Group 31">
              <a:extLst>
                <a:ext uri="{FF2B5EF4-FFF2-40B4-BE49-F238E27FC236}">
                  <a16:creationId xmlns:a16="http://schemas.microsoft.com/office/drawing/2014/main" xmlns=""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a16="http://schemas.microsoft.com/office/drawing/2014/main" xmlns=""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xmlns="" id="{BEBFAC10-7510-4823-A5D5-F4F95EB4E325}"/>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xmlns=""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B6B46150-747C-44D3-8ADD-3C9183BFEC10}"/>
              </a:ext>
            </a:extLst>
          </p:cNvPr>
          <p:cNvGrpSpPr/>
          <p:nvPr/>
        </p:nvGrpSpPr>
        <p:grpSpPr>
          <a:xfrm>
            <a:off x="614526" y="968721"/>
            <a:ext cx="10962947" cy="2950001"/>
            <a:chOff x="522612" y="900102"/>
            <a:chExt cx="10962947" cy="2950001"/>
          </a:xfrm>
        </p:grpSpPr>
        <p:sp>
          <p:nvSpPr>
            <p:cNvPr id="4" name="Rectangle 3">
              <a:extLst>
                <a:ext uri="{FF2B5EF4-FFF2-40B4-BE49-F238E27FC236}">
                  <a16:creationId xmlns:a16="http://schemas.microsoft.com/office/drawing/2014/main" xmlns=""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B678708-28DD-4966-9FB7-B41AB3EFB5FE}"/>
                </a:ext>
              </a:extLst>
            </p:cNvPr>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Theo thời khoá biểu, hôm nay có tiết Giáo dục thể chất nên Minh đi học bằng đôi giày thể thao để thuận tiện cho việc tập đội hình, đội ngũ. </a:t>
              </a:r>
            </a:p>
            <a:p>
              <a:pPr algn="just" defTabSz="342900">
                <a:lnSpc>
                  <a:spcPct val="150000"/>
                </a:lnSpc>
              </a:pPr>
              <a:r>
                <a:rPr lang="en-US" sz="2000">
                  <a:latin typeface="UTM Avo" panose="02040603050506020204" pitchFamily="18" charset="0"/>
                  <a:cs typeface="Times New Roman" panose="02020603050405020304" pitchFamily="18" charset="0"/>
                </a:rPr>
                <a:t>a) Bạn Minh đã quyết định điều gì? </a:t>
              </a:r>
            </a:p>
            <a:p>
              <a:pPr algn="just" defTabSz="342900">
                <a:lnSpc>
                  <a:spcPct val="150000"/>
                </a:lnSpc>
              </a:pPr>
              <a:r>
                <a:rPr lang="en-US" sz="2000">
                  <a:latin typeface="UTM Avo" panose="02040603050506020204" pitchFamily="18" charset="0"/>
                  <a:cs typeface="Times New Roman" panose="02020603050405020304" pitchFamily="18" charset="0"/>
                </a:rPr>
                <a:t>b) Dựa trên thông tin nào Minh đã quyết định điều đó?</a:t>
              </a:r>
              <a:endParaRPr lang="vi-VN"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xmlns=""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xmlns=""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xmlns=""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xmlns=""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xmlns=""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xmlns=""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xmlns=""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xmlns="" id="{891DAD61-1AEC-4619-8343-9F19A8621F4D}"/>
              </a:ext>
            </a:extLst>
          </p:cNvPr>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000">
                <a:latin typeface="UTM Avo" panose="02040603050506020204" pitchFamily="18" charset="0"/>
                <a:cs typeface="Times New Roman" panose="02020603050405020304" pitchFamily="18" charset="0"/>
              </a:rPr>
              <a:t>Khi đến trường, nhờ có thông tin, Minh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òn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a16="http://schemas.microsoft.com/office/drawing/2014/main" xmlns=""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1333427" y="566317"/>
            <a:ext cx="9751340" cy="2229841"/>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a:latin typeface="UTM Avo" panose="02040603050506020204" pitchFamily="18" charset="0"/>
                <a:cs typeface="Times New Roman" panose="02020603050405020304" pitchFamily="18" charset="0"/>
              </a:rPr>
              <a:t>Đã 12 giờ trưa. Minh chợt thấy cuốn "Truyện cổ tích Việt Nam” và mở</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truyện ra đọc. Mẹ nhắc Minh: “Hãy ngủ đi một lát,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8" name="Rectangle 7">
            <a:extLst>
              <a:ext uri="{FF2B5EF4-FFF2-40B4-BE49-F238E27FC236}">
                <a16:creationId xmlns:a16="http://schemas.microsoft.com/office/drawing/2014/main" xmlns="" id="{04630B5C-D405-497F-9B94-465FFAAE0822}"/>
              </a:ext>
            </a:extLst>
          </p:cNvPr>
          <p:cNvSpPr/>
          <p:nvPr/>
        </p:nvSpPr>
        <p:spPr>
          <a:xfrm>
            <a:off x="1333428" y="4061843"/>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Em hãy nêu một ví dụ về quyết định của mình. Thông tin nào giúp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a:t>
            </a:r>
            <a:r>
              <a:rPr lang="en-US" sz="2400">
                <a:latin typeface="UTM Avo" panose="02040603050506020204" pitchFamily="18" charset="0"/>
                <a:cs typeface="Times New Roman" panose="02020603050405020304" pitchFamily="18" charset="0"/>
              </a:rPr>
              <a:t>có</a:t>
            </a:r>
            <a:r>
              <a:rPr lang="vi-VN" sz="2400">
                <a:latin typeface="UTM Avo" panose="02040603050506020204" pitchFamily="18" charset="0"/>
                <a:cs typeface="Times New Roman" panose="02020603050405020304" pitchFamily="18" charset="0"/>
              </a:rPr>
              <a:t> quyết định đó?</a:t>
            </a:r>
          </a:p>
        </p:txBody>
      </p:sp>
      <p:sp>
        <p:nvSpPr>
          <p:cNvPr id="25" name="Rectangle 24">
            <a:extLst>
              <a:ext uri="{FF2B5EF4-FFF2-40B4-BE49-F238E27FC236}">
                <a16:creationId xmlns:a16="http://schemas.microsoft.com/office/drawing/2014/main" xmlns="" id="{AD11638A-D12E-4746-919D-376637D7860D}"/>
              </a:ext>
            </a:extLst>
          </p:cNvPr>
          <p:cNvSpPr/>
          <p:nvPr/>
        </p:nvSpPr>
        <p:spPr>
          <a:xfrm>
            <a:off x="1997192" y="2798811"/>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Minh đã ra quyết định gì?</a:t>
            </a:r>
          </a:p>
        </p:txBody>
      </p:sp>
      <p:sp>
        <p:nvSpPr>
          <p:cNvPr id="36" name="Rectangle 35">
            <a:extLst>
              <a:ext uri="{FF2B5EF4-FFF2-40B4-BE49-F238E27FC236}">
                <a16:creationId xmlns:a16="http://schemas.microsoft.com/office/drawing/2014/main" xmlns="" id="{AA00ADD7-2703-4780-9828-7F01D64FA7A5}"/>
              </a:ext>
            </a:extLst>
          </p:cNvPr>
          <p:cNvSpPr/>
          <p:nvPr/>
        </p:nvSpPr>
        <p:spPr>
          <a:xfrm>
            <a:off x="1997192" y="340096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a:t>
            </a:r>
            <a:r>
              <a:rPr lang="vi-VN" sz="2400">
                <a:latin typeface="UTM Avo" panose="02040603050506020204" pitchFamily="18" charset="0"/>
                <a:cs typeface="Times New Roman" panose="02020603050405020304" pitchFamily="18" charset="0"/>
              </a:rPr>
              <a:t>Điều gì giúp Minh ra quyết định ấy?</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a16="http://schemas.microsoft.com/office/drawing/2014/main" xmlns=""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xmlns=""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a16="http://schemas.microsoft.com/office/drawing/2014/main" xmlns=""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9B896C2-3876-45A7-814B-19A18D585EC8}"/>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a:extLst>
              <a:ext uri="{FF2B5EF4-FFF2-40B4-BE49-F238E27FC236}">
                <a16:creationId xmlns:a16="http://schemas.microsoft.com/office/drawing/2014/main" xmlns=""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xmlns="" id="{3F8EE1F0-1B11-4807-A733-B1B4675D568E}"/>
              </a:ext>
            </a:extLst>
          </p:cNvPr>
          <p:cNvGrpSpPr/>
          <p:nvPr/>
        </p:nvGrpSpPr>
        <p:grpSpPr>
          <a:xfrm>
            <a:off x="2086899" y="2244012"/>
            <a:ext cx="8018202" cy="1392692"/>
            <a:chOff x="3206525" y="469579"/>
            <a:chExt cx="8018202" cy="1392692"/>
          </a:xfrm>
        </p:grpSpPr>
        <p:grpSp>
          <p:nvGrpSpPr>
            <p:cNvPr id="12" name="Group 11">
              <a:extLst>
                <a:ext uri="{FF2B5EF4-FFF2-40B4-BE49-F238E27FC236}">
                  <a16:creationId xmlns:a16="http://schemas.microsoft.com/office/drawing/2014/main" xmlns="" id="{CC982BDF-BCBC-4147-A400-C55E90571E7A}"/>
                </a:ext>
              </a:extLst>
            </p:cNvPr>
            <p:cNvGrpSpPr/>
            <p:nvPr/>
          </p:nvGrpSpPr>
          <p:grpSpPr>
            <a:xfrm>
              <a:off x="3206525" y="469579"/>
              <a:ext cx="8018202" cy="1392692"/>
              <a:chOff x="3206525" y="469579"/>
              <a:chExt cx="8018202" cy="1392692"/>
            </a:xfrm>
          </p:grpSpPr>
          <p:grpSp>
            <p:nvGrpSpPr>
              <p:cNvPr id="14" name="Group 13">
                <a:extLst>
                  <a:ext uri="{FF2B5EF4-FFF2-40B4-BE49-F238E27FC236}">
                    <a16:creationId xmlns:a16="http://schemas.microsoft.com/office/drawing/2014/main" xmlns="" id="{1BBF6144-212D-42B6-878B-41185356141F}"/>
                  </a:ext>
                </a:extLst>
              </p:cNvPr>
              <p:cNvGrpSpPr/>
              <p:nvPr/>
            </p:nvGrpSpPr>
            <p:grpSpPr>
              <a:xfrm>
                <a:off x="3657601" y="911578"/>
                <a:ext cx="7567126" cy="950693"/>
                <a:chOff x="4131425" y="934090"/>
                <a:chExt cx="6807716" cy="1402534"/>
              </a:xfrm>
            </p:grpSpPr>
            <p:sp>
              <p:nvSpPr>
                <p:cNvPr id="16" name="Rectangle: Rounded Corners 15">
                  <a:extLst>
                    <a:ext uri="{FF2B5EF4-FFF2-40B4-BE49-F238E27FC236}">
                      <a16:creationId xmlns:a16="http://schemas.microsoft.com/office/drawing/2014/main" xmlns=""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xmlns=""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xmlns="" id="{197E06EE-5160-4D79-A17C-8014EF5272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a16="http://schemas.microsoft.com/office/drawing/2014/main" xmlns="" id="{CA0F626C-48EA-469D-A12D-BC8FAB31A4A4}"/>
                </a:ext>
              </a:extLst>
            </p:cNvPr>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a16="http://schemas.microsoft.com/office/drawing/2014/main" xmlns="" id="{A3DEE7F7-08E4-413D-9EED-CA691869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a:extLst>
              <a:ext uri="{FF2B5EF4-FFF2-40B4-BE49-F238E27FC236}">
                <a16:creationId xmlns:a16="http://schemas.microsoft.com/office/drawing/2014/main" xmlns=""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a16="http://schemas.microsoft.com/office/drawing/2014/main" xmlns=""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B678708-28DD-4966-9FB7-B41AB3EFB5FE}"/>
                </a:ext>
              </a:extLst>
            </p:cNvPr>
            <p:cNvSpPr/>
            <p:nvPr/>
          </p:nvSpPr>
          <p:spPr>
            <a:xfrm>
              <a:off x="791594" y="1829045"/>
              <a:ext cx="6081607"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bức tranh Minh và An đang trên đường đến trường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a:extLst>
                <a:ext uri="{FF2B5EF4-FFF2-40B4-BE49-F238E27FC236}">
                  <a16:creationId xmlns:a16="http://schemas.microsoft.com/office/drawing/2014/main" xmlns=""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xmlns=""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xmlns=""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xmlns=""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xmlns=""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xmlns=""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xmlns=""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a:extLst>
              <a:ext uri="{FF2B5EF4-FFF2-40B4-BE49-F238E27FC236}">
                <a16:creationId xmlns:a16="http://schemas.microsoft.com/office/drawing/2014/main" xmlns="" id="{DA8AF15E-7A94-479B-865F-19BF5AFBF567}"/>
              </a:ext>
            </a:extLst>
          </p:cNvPr>
          <p:cNvGrpSpPr/>
          <p:nvPr/>
        </p:nvGrpSpPr>
        <p:grpSpPr>
          <a:xfrm>
            <a:off x="689174" y="3636805"/>
            <a:ext cx="10809895" cy="2441432"/>
            <a:chOff x="689174" y="4018460"/>
            <a:chExt cx="10809895" cy="2441432"/>
          </a:xfrm>
        </p:grpSpPr>
        <p:sp>
          <p:nvSpPr>
            <p:cNvPr id="16" name="Rectangle 15">
              <a:extLst>
                <a:ext uri="{FF2B5EF4-FFF2-40B4-BE49-F238E27FC236}">
                  <a16:creationId xmlns:a16="http://schemas.microsoft.com/office/drawing/2014/main" xmlns="" id="{891DAD61-1AEC-4619-8343-9F19A8621F4D}"/>
                </a:ext>
              </a:extLst>
            </p:cNvPr>
            <p:cNvSpPr/>
            <p:nvPr/>
          </p:nvSpPr>
          <p:spPr>
            <a:xfrm>
              <a:off x="692929" y="4115276"/>
              <a:ext cx="10806140" cy="2344616"/>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dạng chữ</a:t>
              </a:r>
              <a:r>
                <a:rPr lang="en-US" sz="2000">
                  <a:latin typeface="UTM Avo" panose="02040603050506020204" pitchFamily="18" charset="0"/>
                  <a:cs typeface="Times New Roman" panose="02020603050405020304" pitchFamily="18" charset="0"/>
                </a:rPr>
                <a:t> 			</a:t>
              </a: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hình ảnh </a:t>
              </a:r>
              <a:endParaRPr lang="en-US" sz="2000">
                <a:latin typeface="UTM Avo" panose="02040603050506020204" pitchFamily="18" charset="0"/>
                <a:cs typeface="Times New Roman" panose="02020603050405020304" pitchFamily="18" charset="0"/>
              </a:endParaRP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âm thanh</a:t>
              </a:r>
              <a:endParaRPr lang="en-US" sz="20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xmlns=""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a:extLst>
              <a:ext uri="{FF2B5EF4-FFF2-40B4-BE49-F238E27FC236}">
                <a16:creationId xmlns:a16="http://schemas.microsoft.com/office/drawing/2014/main" xmlns="" id="{06BFDB3A-FC7D-468C-9DE4-8A25E9491295}"/>
              </a:ext>
            </a:extLst>
          </p:cNvPr>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a:extLst>
              <a:ext uri="{FF2B5EF4-FFF2-40B4-BE49-F238E27FC236}">
                <a16:creationId xmlns:a16="http://schemas.microsoft.com/office/drawing/2014/main" xmlns="" id="{5F28C234-D29A-43B6-9D9D-89685D25E898}"/>
              </a:ext>
            </a:extLst>
          </p:cNvPr>
          <p:cNvSpPr/>
          <p:nvPr/>
        </p:nvSpPr>
        <p:spPr>
          <a:xfrm>
            <a:off x="4027614" y="4663327"/>
            <a:ext cx="3589930"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dòng chữ </a:t>
            </a:r>
            <a:r>
              <a:rPr lang="vi-VN" sz="2000">
                <a:solidFill>
                  <a:srgbClr val="FF0000"/>
                </a:solidFill>
                <a:latin typeface="UTM Avo" panose="02040603050506020204" pitchFamily="18" charset="0"/>
                <a:cs typeface="Times New Roman" panose="02020603050405020304" pitchFamily="18" charset="0"/>
              </a:rPr>
              <a:t>tên trường</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33B32C96-9C93-4F8A-AB1A-BD04D3F410F3}"/>
              </a:ext>
            </a:extLst>
          </p:cNvPr>
          <p:cNvSpPr/>
          <p:nvPr/>
        </p:nvSpPr>
        <p:spPr>
          <a:xfrm>
            <a:off x="4609358" y="5126895"/>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hình vẽ trên bức tranh </a:t>
            </a:r>
            <a:r>
              <a:rPr lang="vi-VN" sz="2000">
                <a:latin typeface="UTM Avo" panose="02040603050506020204" pitchFamily="18" charset="0"/>
                <a:cs typeface="Times New Roman" panose="02020603050405020304" pitchFamily="18" charset="0"/>
              </a:rPr>
              <a:t>cạnh công trường </a:t>
            </a:r>
          </a:p>
        </p:txBody>
      </p:sp>
      <p:sp>
        <p:nvSpPr>
          <p:cNvPr id="21" name="Rectangle 20">
            <a:extLst>
              <a:ext uri="{FF2B5EF4-FFF2-40B4-BE49-F238E27FC236}">
                <a16:creationId xmlns:a16="http://schemas.microsoft.com/office/drawing/2014/main" xmlns="" id="{B8B4BE71-FB27-4C1A-8858-C61F6599FB45}"/>
              </a:ext>
            </a:extLst>
          </p:cNvPr>
          <p:cNvSpPr/>
          <p:nvPr/>
        </p:nvSpPr>
        <p:spPr>
          <a:xfrm>
            <a:off x="4763142" y="5593778"/>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tiếng chim hót </a:t>
            </a:r>
            <a:r>
              <a:rPr lang="vi-VN" sz="2000">
                <a:latin typeface="UTM Avo" panose="02040603050506020204" pitchFamily="18" charset="0"/>
                <a:cs typeface="Times New Roman" panose="02020603050405020304" pitchFamily="18" charset="0"/>
              </a:rPr>
              <a:t>mà hai bạn nghe thấy </a:t>
            </a:r>
          </a:p>
        </p:txBody>
      </p: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5657</TotalTime>
  <Words>834</Words>
  <Application>Microsoft Office PowerPoint</Application>
  <PresentationFormat>Custom</PresentationFormat>
  <Paragraphs>95</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189</cp:revision>
  <dcterms:created xsi:type="dcterms:W3CDTF">2021-11-14T08:33:55Z</dcterms:created>
  <dcterms:modified xsi:type="dcterms:W3CDTF">2022-08-05T14:56:57Z</dcterms:modified>
</cp:coreProperties>
</file>