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0" r:id="rId2"/>
    <p:sldId id="281" r:id="rId3"/>
    <p:sldId id="282" r:id="rId4"/>
    <p:sldId id="305" r:id="rId5"/>
    <p:sldId id="306" r:id="rId6"/>
    <p:sldId id="264" r:id="rId7"/>
    <p:sldId id="285" r:id="rId8"/>
    <p:sldId id="307" r:id="rId9"/>
    <p:sldId id="304" r:id="rId10"/>
    <p:sldId id="321" r:id="rId11"/>
    <p:sldId id="322" r:id="rId12"/>
    <p:sldId id="323" r:id="rId13"/>
    <p:sldId id="290" r:id="rId14"/>
    <p:sldId id="287" r:id="rId15"/>
    <p:sldId id="291" r:id="rId16"/>
    <p:sldId id="315" r:id="rId17"/>
    <p:sldId id="316" r:id="rId18"/>
    <p:sldId id="317" r:id="rId19"/>
    <p:sldId id="293" r:id="rId20"/>
    <p:sldId id="294" r:id="rId21"/>
    <p:sldId id="302" r:id="rId22"/>
    <p:sldId id="295" r:id="rId23"/>
    <p:sldId id="296" r:id="rId24"/>
    <p:sldId id="297" r:id="rId25"/>
    <p:sldId id="318" r:id="rId26"/>
    <p:sldId id="311" r:id="rId27"/>
    <p:sldId id="320" r:id="rId28"/>
    <p:sldId id="319" r:id="rId29"/>
    <p:sldId id="325" r:id="rId30"/>
    <p:sldId id="324" r:id="rId31"/>
    <p:sldId id="327" r:id="rId32"/>
    <p:sldId id="332" r:id="rId33"/>
    <p:sldId id="328" r:id="rId34"/>
    <p:sldId id="330" r:id="rId35"/>
    <p:sldId id="326" r:id="rId36"/>
    <p:sldId id="333" r:id="rId37"/>
    <p:sldId id="27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ADC3"/>
    <a:srgbClr val="FFCCCC"/>
    <a:srgbClr val="92C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9818" autoAdjust="0"/>
  </p:normalViewPr>
  <p:slideViewPr>
    <p:cSldViewPr snapToGrid="0">
      <p:cViewPr>
        <p:scale>
          <a:sx n="70" d="100"/>
          <a:sy n="70" d="100"/>
        </p:scale>
        <p:origin x="-114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234F4-0202-4B5C-99B3-5A6074271CDE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20238-E415-4AD2-A8F3-23B54EBC5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7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984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98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3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9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6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6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4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6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9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9E25-2DCD-43D2-A6BB-F989895750A3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7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89E25-2DCD-43D2-A6BB-F989895750A3}" type="datetimeFigureOut">
              <a:rPr lang="en-US" smtClean="0"/>
              <a:t>10/1/2022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3F16F-BBC8-4C71-BFD8-46632E7FE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9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lorful hand drawn welcome for landing page |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5"/>
          <a:stretch/>
        </p:blipFill>
        <p:spPr bwMode="auto">
          <a:xfrm>
            <a:off x="0" y="339634"/>
            <a:ext cx="12192000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lorful hand drawn welcome for landing page |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5"/>
          <a:stretch/>
        </p:blipFill>
        <p:spPr bwMode="auto">
          <a:xfrm>
            <a:off x="0" y="339634"/>
            <a:ext cx="12192000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27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8641" y="160212"/>
            <a:ext cx="2839511" cy="11798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Avo" panose="02040603050506020204" pitchFamily="18" charset="0"/>
              </a:rPr>
              <a:t>4. </a:t>
            </a:r>
            <a:r>
              <a:rPr lang="en-US" sz="4400" dirty="0" err="1" smtClean="0">
                <a:latin typeface="UTM Avo" panose="02040603050506020204" pitchFamily="18" charset="0"/>
              </a:rPr>
              <a:t>Tập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viết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15906"/>
            <a:ext cx="12175753" cy="186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3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random/>
      </p:transition>
    </mc:Choice>
    <mc:Fallback xmlns="">
      <p:transition spd="slow" advTm="55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242" y="3624"/>
            <a:ext cx="11299969" cy="63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3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78" y="13648"/>
            <a:ext cx="11328646" cy="677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3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20152" y="4903075"/>
            <a:ext cx="2175641" cy="1387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" y="777922"/>
            <a:ext cx="12163929" cy="412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4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0" y="1640997"/>
            <a:ext cx="3725839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x</a:t>
            </a:r>
            <a:r>
              <a:rPr lang="en-US" sz="5400" smtClean="0">
                <a:latin typeface=".VnAvant" pitchFamily="34" charset="0"/>
              </a:rPr>
              <a:t>a tÝt t¾p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0" y="3444101"/>
            <a:ext cx="3835021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n</a:t>
            </a:r>
            <a:r>
              <a:rPr lang="en-US" sz="5400" smtClean="0">
                <a:latin typeface=".VnAvant" pitchFamily="34" charset="0"/>
              </a:rPr>
              <a:t>hÊp nh«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755642" y="1723951"/>
            <a:ext cx="5085193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r>
              <a:rPr lang="en-US" sz="5400">
                <a:latin typeface=".VnAvant" pitchFamily="34" charset="0"/>
              </a:rPr>
              <a:t>n</a:t>
            </a:r>
            <a:r>
              <a:rPr lang="en-US" sz="5400" smtClean="0">
                <a:latin typeface=".VnAvant" pitchFamily="34" charset="0"/>
              </a:rPr>
              <a:t>¾ng sím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591866" y="3389510"/>
            <a:ext cx="2774612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n</a:t>
            </a:r>
            <a:r>
              <a:rPr lang="en-US" sz="5400" smtClean="0">
                <a:latin typeface=".VnAvant" pitchFamily="34" charset="0"/>
              </a:rPr>
              <a:t>« ®ïa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73821" y="0"/>
            <a:ext cx="5328745" cy="123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4500" b="1">
                <a:latin typeface=".VnArial" pitchFamily="34" charset="0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LuyÖn ®äc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5179641"/>
            <a:ext cx="4285397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 smtClean="0">
                <a:latin typeface=".VnAvant" pitchFamily="34" charset="0"/>
              </a:rPr>
              <a:t>öng hång</a:t>
            </a:r>
            <a:endParaRPr lang="en-US" sz="5400" dirty="0">
              <a:latin typeface=".VnAvant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09984" y="5158233"/>
            <a:ext cx="3384643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2" tIns="60952" rIns="121902" bIns="60952">
            <a:spAutoFit/>
          </a:bodyPr>
          <a:lstStyle/>
          <a:p>
            <a:pPr algn="ctr"/>
            <a:r>
              <a:rPr lang="en-US" sz="5400">
                <a:latin typeface=".VnAvant" pitchFamily="34" charset="0"/>
              </a:rPr>
              <a:t>s</a:t>
            </a:r>
            <a:r>
              <a:rPr lang="en-US" sz="5400" smtClean="0">
                <a:latin typeface=".VnAvant" pitchFamily="34" charset="0"/>
              </a:rPr>
              <a:t>¸ng rùc</a:t>
            </a:r>
            <a:endParaRPr lang="en-US" sz="5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20152" y="4903075"/>
            <a:ext cx="2175641" cy="1387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" y="777922"/>
            <a:ext cx="12163929" cy="412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5477" y="1707251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6281" y="2494770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97349" y="1587747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2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48916" y="2523900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4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9194" y="3285176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5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69756" y="3317747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6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4740" y="4093254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7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623056" y="3240299"/>
            <a:ext cx="61804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79678" y="4750702"/>
            <a:ext cx="82341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965439" y="3240299"/>
            <a:ext cx="90189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87477" y="3992125"/>
            <a:ext cx="127930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7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20152" y="4903075"/>
            <a:ext cx="2175641" cy="1387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" y="777922"/>
            <a:ext cx="12163929" cy="412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5477" y="1707251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9194" y="3285176"/>
            <a:ext cx="31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2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8" y="1241946"/>
            <a:ext cx="11884120" cy="362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518" y="2230840"/>
            <a:ext cx="12122900" cy="2631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0" y="2282083"/>
            <a:ext cx="9998401" cy="268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14340" y="2445662"/>
            <a:ext cx="3098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ö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ng hång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0457" y="3926240"/>
            <a:ext cx="5190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« ®ïa trªn s©n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04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1"/>
            <a:ext cx="12192000" cy="6924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Ho¹t ®éng: vËn </a:t>
            </a: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dông</a:t>
            </a:r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– tr¶i nghiÖm</a:t>
            </a:r>
            <a:endParaRPr lang="en-US" sz="37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241947" y="1296534"/>
            <a:ext cx="9676262" cy="5322629"/>
          </a:xfrm>
          <a:prstGeom prst="cloud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.VnAvant" pitchFamily="34" charset="0"/>
              </a:rPr>
              <a:t>Qua bµi häc, con biÕt ®iÒu g×?</a:t>
            </a:r>
            <a:endParaRPr lang="en-US" sz="5400" b="1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09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dirty="0" smtClean="0"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8" y="-27296"/>
            <a:ext cx="1206247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2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37" y="-1"/>
            <a:ext cx="12037327" cy="67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2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4579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4580" name="Picture 3" descr="hinh-nen-powerpoint-dep-nhat-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64583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 lIns="121914" tIns="60957" rIns="121914" bIns="60957">
            <a:spAutoFit/>
          </a:bodyPr>
          <a:lstStyle/>
          <a:p>
            <a:pPr>
              <a:spcBef>
                <a:spcPct val="50000"/>
              </a:spcBef>
            </a:pPr>
            <a:endParaRPr lang="en-US" sz="10700" dirty="0"/>
          </a:p>
        </p:txBody>
      </p:sp>
      <p:sp>
        <p:nvSpPr>
          <p:cNvPr id="24582" name="WordArt 15"/>
          <p:cNvSpPr>
            <a:spLocks noChangeArrowheads="1" noChangeShapeType="1" noTextEdit="1"/>
          </p:cNvSpPr>
          <p:nvPr/>
        </p:nvSpPr>
        <p:spPr bwMode="auto">
          <a:xfrm>
            <a:off x="2645833" y="1202268"/>
            <a:ext cx="6781800" cy="941917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 dirty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VIẾT BẢNG CON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479800" y="2804586"/>
            <a:ext cx="5198533" cy="3060700"/>
            <a:chOff x="1624" y="1384"/>
            <a:chExt cx="2456" cy="1928"/>
          </a:xfrm>
        </p:grpSpPr>
        <p:sp>
          <p:nvSpPr>
            <p:cNvPr id="24584" name="Rectangle 10"/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 dirty="0">
                <a:latin typeface="VNI-Times" pitchFamily="2" charset="0"/>
              </a:endParaRPr>
            </a:p>
          </p:txBody>
        </p:sp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738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8641" y="160212"/>
            <a:ext cx="2839511" cy="11798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UTM Avo" panose="02040603050506020204" pitchFamily="18" charset="0"/>
              </a:rPr>
              <a:t>4. </a:t>
            </a:r>
            <a:r>
              <a:rPr lang="en-US" sz="4400" dirty="0" err="1" smtClean="0">
                <a:latin typeface="UTM Avo" panose="02040603050506020204" pitchFamily="18" charset="0"/>
              </a:rPr>
              <a:t>Tập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viết</a:t>
            </a:r>
            <a:endParaRPr lang="en-US" sz="4400" dirty="0">
              <a:latin typeface="UTM Avo" panose="0204060305050602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15906"/>
            <a:ext cx="12175753" cy="186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0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random/>
      </p:transition>
    </mc:Choice>
    <mc:Fallback xmlns="">
      <p:transition spd="slow" advTm="55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242" y="3624"/>
            <a:ext cx="11299969" cy="63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0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867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55266" y="2"/>
            <a:ext cx="23848484" cy="134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95165" y="6278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solidFill>
                  <a:srgbClr val="FF0000"/>
                </a:solidFill>
                <a:latin typeface="HP001 4 hàng" pitchFamily="34" charset="0"/>
              </a:rPr>
              <a:t>ŔnƑ</a:t>
            </a:r>
            <a:endParaRPr lang="en-US" sz="61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1648" y="6278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484" y="623975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08692" y="6278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85609" y="18082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62092" y="18082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24928" y="1804375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99136" y="18082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ŔnƑ</a:t>
            </a:r>
            <a:endParaRPr lang="en-US" sz="6100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54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867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55266" y="2"/>
            <a:ext cx="23848484" cy="134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300123" y="627841"/>
            <a:ext cx="177648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solidFill>
                  <a:srgbClr val="FF0000"/>
                </a:solidFill>
                <a:latin typeface="HP001 4 hàng" pitchFamily="34" charset="0"/>
              </a:rPr>
              <a:t>lŔnƑ</a:t>
            </a:r>
            <a:endParaRPr lang="en-US" sz="61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7538" y="623975"/>
            <a:ext cx="2283268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lŔnƑ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3156" y="627839"/>
            <a:ext cx="2199081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lŔnƑ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90585" y="1808239"/>
            <a:ext cx="2290997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lŔnƑ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3894" y="1804375"/>
            <a:ext cx="2492076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lŔnƑ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14952" y="1808239"/>
            <a:ext cx="2361061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lŔnƑ</a:t>
            </a:r>
            <a:endParaRPr lang="en-US" sz="6100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84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867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55266" y="2"/>
            <a:ext cx="23848484" cy="134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95165" y="6278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solidFill>
                  <a:srgbClr val="FF0000"/>
                </a:solidFill>
                <a:latin typeface="HP001 4 hàng" pitchFamily="34" charset="0"/>
              </a:rPr>
              <a:t>Ŕ‼</a:t>
            </a:r>
            <a:endParaRPr lang="en-US" sz="61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4793" y="6278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74423" y="6278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48132" y="6278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37762" y="6278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09193" y="6278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98823" y="627839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5165" y="1821887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84793" y="1821887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74423" y="1821887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48132" y="1821887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37762" y="1821887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09193" y="1821887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98823" y="1821887"/>
            <a:ext cx="1466193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 smtClean="0">
                <a:latin typeface="HP001 4 hàng" pitchFamily="34" charset="0"/>
              </a:rPr>
              <a:t>Ŕ‼</a:t>
            </a:r>
            <a:endParaRPr lang="en-US" sz="6100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3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8675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867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55266" y="2"/>
            <a:ext cx="23848484" cy="134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136365" y="627839"/>
            <a:ext cx="2585766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n-US" sz="6100" smtClean="0">
                <a:solidFill>
                  <a:srgbClr val="FF0000"/>
                </a:solidFill>
                <a:latin typeface="HP001 4 hàng" pitchFamily="34" charset="0"/>
              </a:rPr>
              <a:t>á</a:t>
            </a:r>
            <a:r>
              <a:rPr lang="en-US" sz="54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100" smtClean="0">
                <a:solidFill>
                  <a:srgbClr val="FF0000"/>
                </a:solidFill>
                <a:latin typeface="HP001 4 hàng" pitchFamily="34" charset="0"/>
              </a:rPr>
              <a:t>j</a:t>
            </a:r>
            <a:r>
              <a:rPr lang="el-GR" sz="6100" smtClean="0">
                <a:solidFill>
                  <a:srgbClr val="FF0000"/>
                </a:solidFill>
                <a:latin typeface="HP001 4 hàng" pitchFamily="34" charset="0"/>
              </a:rPr>
              <a:t>ϔ</a:t>
            </a:r>
            <a:r>
              <a:rPr lang="en-US" sz="6100" smtClean="0">
                <a:solidFill>
                  <a:srgbClr val="FF0000"/>
                </a:solidFill>
                <a:latin typeface="HP001 4 hàng" pitchFamily="34" charset="0"/>
              </a:rPr>
              <a:t>‼</a:t>
            </a:r>
            <a:endParaRPr lang="en-US" sz="6100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13851" y="627838"/>
            <a:ext cx="2585766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>
                <a:latin typeface="HP001 4 hàng" pitchFamily="34" charset="0"/>
              </a:rPr>
              <a:t>c</a:t>
            </a:r>
            <a:r>
              <a:rPr lang="en-US" sz="6100" smtClean="0">
                <a:latin typeface="HP001 4 hàng" pitchFamily="34" charset="0"/>
              </a:rPr>
              <a:t>á</a:t>
            </a:r>
            <a:r>
              <a:rPr lang="en-US" sz="5400" smtClean="0">
                <a:latin typeface="HP001 4 hàng" pitchFamily="34" charset="0"/>
              </a:rPr>
              <a:t> </a:t>
            </a:r>
            <a:r>
              <a:rPr lang="en-US" sz="6100" smtClean="0">
                <a:latin typeface="HP001 4 hàng" pitchFamily="34" charset="0"/>
              </a:rPr>
              <a:t>j</a:t>
            </a:r>
            <a:r>
              <a:rPr lang="el-GR" sz="6100" smtClean="0">
                <a:latin typeface="HP001 4 hàng" pitchFamily="34" charset="0"/>
              </a:rPr>
              <a:t>ϔ</a:t>
            </a:r>
            <a:r>
              <a:rPr lang="en-US" sz="6100" smtClean="0">
                <a:latin typeface="HP001 4 hàng" pitchFamily="34" charset="0"/>
              </a:rPr>
              <a:t>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50393" y="627839"/>
            <a:ext cx="2585766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>
                <a:latin typeface="HP001 4 hàng" pitchFamily="34" charset="0"/>
              </a:rPr>
              <a:t>c</a:t>
            </a:r>
            <a:r>
              <a:rPr lang="en-US" sz="6100" smtClean="0">
                <a:latin typeface="HP001 4 hàng" pitchFamily="34" charset="0"/>
              </a:rPr>
              <a:t>á</a:t>
            </a:r>
            <a:r>
              <a:rPr lang="en-US" sz="5400" smtClean="0">
                <a:latin typeface="HP001 4 hàng" pitchFamily="34" charset="0"/>
              </a:rPr>
              <a:t> 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36365" y="1811287"/>
            <a:ext cx="2585766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>
                <a:latin typeface="HP001 4 hàng" pitchFamily="34" charset="0"/>
              </a:rPr>
              <a:t>c</a:t>
            </a:r>
            <a:r>
              <a:rPr lang="en-US" sz="6100" smtClean="0">
                <a:latin typeface="HP001 4 hàng" pitchFamily="34" charset="0"/>
              </a:rPr>
              <a:t>á</a:t>
            </a:r>
            <a:r>
              <a:rPr lang="en-US" sz="5400" smtClean="0">
                <a:latin typeface="HP001 4 hàng" pitchFamily="34" charset="0"/>
              </a:rPr>
              <a:t> </a:t>
            </a:r>
            <a:r>
              <a:rPr lang="en-US" sz="6100" smtClean="0">
                <a:latin typeface="HP001 4 hàng" pitchFamily="34" charset="0"/>
              </a:rPr>
              <a:t>j</a:t>
            </a:r>
            <a:r>
              <a:rPr lang="el-GR" sz="6100" smtClean="0">
                <a:latin typeface="HP001 4 hàng" pitchFamily="34" charset="0"/>
              </a:rPr>
              <a:t>ϔ</a:t>
            </a:r>
            <a:r>
              <a:rPr lang="en-US" sz="6100" smtClean="0">
                <a:latin typeface="HP001 4 hàng" pitchFamily="34" charset="0"/>
              </a:rPr>
              <a:t>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13851" y="1811286"/>
            <a:ext cx="2585766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>
                <a:latin typeface="HP001 4 hàng" pitchFamily="34" charset="0"/>
              </a:rPr>
              <a:t>c</a:t>
            </a:r>
            <a:r>
              <a:rPr lang="en-US" sz="6100" smtClean="0">
                <a:latin typeface="HP001 4 hàng" pitchFamily="34" charset="0"/>
              </a:rPr>
              <a:t>á</a:t>
            </a:r>
            <a:r>
              <a:rPr lang="en-US" sz="5400" smtClean="0">
                <a:latin typeface="HP001 4 hàng" pitchFamily="34" charset="0"/>
              </a:rPr>
              <a:t> </a:t>
            </a:r>
            <a:r>
              <a:rPr lang="en-US" sz="6100" smtClean="0">
                <a:latin typeface="HP001 4 hàng" pitchFamily="34" charset="0"/>
              </a:rPr>
              <a:t>j</a:t>
            </a:r>
            <a:r>
              <a:rPr lang="el-GR" sz="6100" smtClean="0">
                <a:latin typeface="HP001 4 hàng" pitchFamily="34" charset="0"/>
              </a:rPr>
              <a:t>ϔ</a:t>
            </a:r>
            <a:r>
              <a:rPr lang="en-US" sz="6100" smtClean="0">
                <a:latin typeface="HP001 4 hàng" pitchFamily="34" charset="0"/>
              </a:rPr>
              <a:t>‼</a:t>
            </a:r>
            <a:endParaRPr lang="en-US" sz="6100" dirty="0" smtClean="0">
              <a:latin typeface="HP001 4 hàng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050393" y="1811287"/>
            <a:ext cx="2585766" cy="103104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6100">
                <a:latin typeface="HP001 4 hàng" pitchFamily="34" charset="0"/>
              </a:rPr>
              <a:t>c</a:t>
            </a:r>
            <a:r>
              <a:rPr lang="en-US" sz="6100" smtClean="0">
                <a:latin typeface="HP001 4 hàng" pitchFamily="34" charset="0"/>
              </a:rPr>
              <a:t>á</a:t>
            </a:r>
            <a:r>
              <a:rPr lang="en-US" sz="5400" smtClean="0">
                <a:latin typeface="HP001 4 hàng" pitchFamily="34" charset="0"/>
              </a:rPr>
              <a:t> </a:t>
            </a:r>
            <a:endParaRPr lang="en-US" sz="6100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551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9" grpId="0"/>
      <p:bldP spid="30" grpId="0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i (cỡ nhỏ) - -Kiến thức Tiểu học-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7660" y="0"/>
            <a:ext cx="9218537" cy="6885016"/>
          </a:xfrm>
        </p:spPr>
      </p:pic>
    </p:spTree>
    <p:extLst>
      <p:ext uri="{BB962C8B-B14F-4D97-AF65-F5344CB8AC3E}">
        <p14:creationId xmlns:p14="http://schemas.microsoft.com/office/powerpoint/2010/main" val="202291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4" y="-13647"/>
            <a:ext cx="12194117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101968" y="881111"/>
            <a:ext cx="3565565" cy="216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chemeClr val="accent2"/>
                </a:solidFill>
                <a:latin typeface=".VnAvant" pitchFamily="34" charset="0"/>
              </a:rPr>
              <a:t>t</a:t>
            </a:r>
            <a:r>
              <a:rPr lang="en-US" sz="5400" b="1" smtClean="0">
                <a:solidFill>
                  <a:schemeClr val="accent2"/>
                </a:solidFill>
                <a:latin typeface=".VnAvant" pitchFamily="34" charset="0"/>
              </a:rPr>
              <a:t>hïng r¸c</a:t>
            </a:r>
          </a:p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chemeClr val="accent2"/>
                </a:solidFill>
                <a:latin typeface=".VnAvant" pitchFamily="34" charset="0"/>
              </a:rPr>
              <a:t>b</a:t>
            </a:r>
            <a:r>
              <a:rPr lang="en-US" sz="5400" b="1" smtClean="0">
                <a:solidFill>
                  <a:schemeClr val="accent2"/>
                </a:solidFill>
                <a:latin typeface=".VnAvant" pitchFamily="34" charset="0"/>
              </a:rPr>
              <a:t>«ng cóc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8770814" y="1042694"/>
            <a:ext cx="3239215" cy="132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4000" b="1" smtClean="0">
                <a:solidFill>
                  <a:schemeClr val="accent2"/>
                </a:solidFill>
                <a:latin typeface=".VnAvant" pitchFamily="34" charset="0"/>
              </a:rPr>
              <a:t>§äc bµi: Gµ mÑ, gµ con</a:t>
            </a:r>
            <a:endParaRPr lang="en-US" sz="40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086337" y="4468448"/>
            <a:ext cx="3962400" cy="216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chemeClr val="accent2"/>
                </a:solidFill>
                <a:latin typeface=".VnAvant" pitchFamily="34" charset="0"/>
              </a:rPr>
              <a:t>b</a:t>
            </a:r>
            <a:r>
              <a:rPr lang="en-US" sz="5400" b="1" smtClean="0">
                <a:solidFill>
                  <a:schemeClr val="accent2"/>
                </a:solidFill>
                <a:latin typeface=".VnAvant" pitchFamily="34" charset="0"/>
              </a:rPr>
              <a:t>«ng sóng</a:t>
            </a:r>
          </a:p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chemeClr val="accent2"/>
                </a:solidFill>
                <a:latin typeface=".VnAvant" pitchFamily="34" charset="0"/>
              </a:rPr>
              <a:t>c</a:t>
            </a:r>
            <a:r>
              <a:rPr lang="en-US" sz="5400" b="1" smtClean="0">
                <a:solidFill>
                  <a:schemeClr val="accent2"/>
                </a:solidFill>
                <a:latin typeface=".VnAvant" pitchFamily="34" charset="0"/>
              </a:rPr>
              <a:t>¸ nôc</a:t>
            </a:r>
            <a:endParaRPr lang="en-US" sz="54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8526635" y="4268042"/>
            <a:ext cx="3665365" cy="216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chemeClr val="accent2"/>
                </a:solidFill>
                <a:latin typeface=".VnAvant" pitchFamily="34" charset="0"/>
              </a:rPr>
              <a:t>k</a:t>
            </a:r>
            <a:r>
              <a:rPr lang="en-US" sz="5400" b="1" smtClean="0">
                <a:solidFill>
                  <a:schemeClr val="accent2"/>
                </a:solidFill>
                <a:latin typeface=".VnAvant" pitchFamily="34" charset="0"/>
              </a:rPr>
              <a:t>hãm tróc</a:t>
            </a:r>
          </a:p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chemeClr val="accent2"/>
                </a:solidFill>
                <a:latin typeface=".VnAvant" pitchFamily="34" charset="0"/>
              </a:rPr>
              <a:t>t</a:t>
            </a:r>
            <a:r>
              <a:rPr lang="en-US" sz="5400" b="1" smtClean="0">
                <a:solidFill>
                  <a:schemeClr val="accent2"/>
                </a:solidFill>
                <a:latin typeface=".VnAvant" pitchFamily="34" charset="0"/>
              </a:rPr>
              <a:t>ung t¨ng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4892337" y="3021900"/>
            <a:ext cx="2704185" cy="178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chemeClr val="accent2"/>
                </a:solidFill>
                <a:latin typeface=".VnAvant" pitchFamily="34" charset="0"/>
              </a:rPr>
              <a:t>q</a:t>
            </a:r>
            <a:r>
              <a:rPr lang="en-US" sz="4400" b="1" smtClean="0">
                <a:solidFill>
                  <a:schemeClr val="accent2"/>
                </a:solidFill>
                <a:latin typeface=".VnAvant" pitchFamily="34" charset="0"/>
              </a:rPr>
              <a:t>u¶ sung</a:t>
            </a:r>
          </a:p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chemeClr val="accent2"/>
                </a:solidFill>
                <a:latin typeface=".VnAvant" pitchFamily="34" charset="0"/>
              </a:rPr>
              <a:t>x</a:t>
            </a:r>
            <a:r>
              <a:rPr lang="en-US" sz="4400" b="1" smtClean="0">
                <a:solidFill>
                  <a:schemeClr val="accent2"/>
                </a:solidFill>
                <a:latin typeface=".VnAvant" pitchFamily="34" charset="0"/>
              </a:rPr>
              <a:t>óc ®Êt</a:t>
            </a:r>
            <a:endParaRPr lang="en-US" sz="44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pic>
        <p:nvPicPr>
          <p:cNvPr id="54280" name="Picture 8" descr="Picture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29" y="748675"/>
            <a:ext cx="3657600" cy="266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9" descr="Picture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80" y="3795058"/>
            <a:ext cx="39624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 descr="Picture1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29" y="697628"/>
            <a:ext cx="3655503" cy="246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1" descr="Picture1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282" y="3021900"/>
            <a:ext cx="3556000" cy="167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2" descr="Picture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629" y="4248053"/>
            <a:ext cx="396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1"/>
            <a:ext cx="10160000" cy="6976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Hoạt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động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mở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đầu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: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Khởi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động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kết</a:t>
            </a:r>
            <a:r>
              <a:rPr lang="en-US" sz="37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-222" pitchFamily="34" charset="0"/>
              </a:rPr>
              <a:t>nối</a:t>
            </a:r>
            <a:endParaRPr lang="en-US" sz="3700" b="1" dirty="0">
              <a:solidFill>
                <a:srgbClr val="FF0000"/>
              </a:solidFill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1346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4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4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4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" dur="5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4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4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81"/>
                  </p:tgtEl>
                </p:cond>
              </p:nextCondLst>
            </p:seq>
          </p:childTnLst>
        </p:cTn>
      </p:par>
    </p:tnLst>
    <p:bldLst>
      <p:bldP spid="54275" grpId="0"/>
      <p:bldP spid="54276" grpId="0"/>
      <p:bldP spid="54277" grpId="0"/>
      <p:bldP spid="54278" grpId="0"/>
      <p:bldP spid="54279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567" y="-614160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63816" y="91411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Ł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451242" y="91411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3903" y="910538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823969" y="914762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016630" y="91118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190173" y="904870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9382834" y="91494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256990" y="30447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Ł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444416" y="30447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637077" y="300902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17143" y="305126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009804" y="301551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183347" y="295234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376008" y="30530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1714" y="209222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Ł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469140" y="209222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661801" y="2088648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841867" y="2092872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034528" y="208929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208071" y="2082980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400732" y="209305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274888" y="148258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Ł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462314" y="148258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4975" y="1479012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835041" y="1483236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027702" y="1479661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8201245" y="1473344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393906" y="148341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61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89" grpId="0"/>
      <p:bldP spid="90" grpId="0"/>
      <p:bldP spid="91" grpId="0"/>
      <p:bldP spid="92" grpId="0"/>
      <p:bldP spid="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u (cỡ nhỏ) - -Kiến thức Tiểu học-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664" y="0"/>
            <a:ext cx="9278898" cy="6930099"/>
          </a:xfrm>
        </p:spPr>
      </p:pic>
    </p:spTree>
    <p:extLst>
      <p:ext uri="{BB962C8B-B14F-4D97-AF65-F5344CB8AC3E}">
        <p14:creationId xmlns:p14="http://schemas.microsoft.com/office/powerpoint/2010/main" val="366113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567" y="-614160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63816" y="91411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Ł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451242" y="91411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3903" y="910538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823969" y="914762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016630" y="91118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190173" y="904870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9382834" y="91494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256990" y="30447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Ł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444416" y="30447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637077" y="300902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17143" y="305126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009804" y="301551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183347" y="295234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376008" y="30530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1714" y="209222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Ł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469140" y="209222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661801" y="2088648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841867" y="2092872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034528" y="208929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208071" y="2082980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400732" y="209305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274888" y="148258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Ł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462314" y="148258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4975" y="1479012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835041" y="1483236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027702" y="1479661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8201245" y="1473344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393906" y="148341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Ł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91974" y="3253236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Ď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458063" y="326827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48341" y="3257416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35636" y="3271064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25914" y="326020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95756" y="326827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386034" y="3257416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86436" y="3861080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Ď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452525" y="3876121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42803" y="3865260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30098" y="3878908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020376" y="386804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90218" y="3876121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380496" y="3865260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291974" y="4446552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Ď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458063" y="446159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648341" y="4450732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835636" y="4464380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025914" y="4453519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8195756" y="446159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9386034" y="4450732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2286436" y="5054396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Ď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452525" y="506943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4642803" y="5058576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830098" y="5072224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7020376" y="5061363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8190218" y="5069437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9380496" y="5058576"/>
            <a:ext cx="6041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Ď</a:t>
            </a:r>
            <a:endParaRPr lang="en-US" sz="3000" b="1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84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83" grpId="0"/>
      <p:bldP spid="84" grpId="0"/>
      <p:bldP spid="85" grpId="0"/>
      <p:bldP spid="86" grpId="0"/>
      <p:bldP spid="87" grpId="0"/>
      <p:bldP spid="88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ư (cỡ nhỏ) - -Kiến thức Tiểu học-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212" y="-1"/>
            <a:ext cx="9182365" cy="6858001"/>
          </a:xfrm>
        </p:spPr>
      </p:pic>
    </p:spTree>
    <p:extLst>
      <p:ext uri="{BB962C8B-B14F-4D97-AF65-F5344CB8AC3E}">
        <p14:creationId xmlns:p14="http://schemas.microsoft.com/office/powerpoint/2010/main" val="171134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567" y="-614160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2282205" y="299283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Ŕ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460223" y="295028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664529" y="312931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837768" y="288711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7014778" y="306614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8190325" y="309690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9394631" y="327593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277866" y="888920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Ŕ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469532" y="898313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646542" y="902568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5833429" y="891996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7024087" y="896251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8185986" y="899327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9376644" y="903582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8847" y="1487948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Ŕ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453217" y="1483693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657523" y="1501596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830762" y="1477376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035068" y="1495279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183319" y="1498355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387625" y="1516258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284508" y="2077585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Ŕ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435230" y="2073330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39536" y="2091233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826423" y="2080661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017081" y="2084916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8192628" y="2087992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383286" y="2092247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712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89" grpId="0"/>
      <p:bldP spid="90" grpId="0"/>
      <p:bldP spid="91" grpId="0"/>
      <p:bldP spid="92" grpId="0"/>
      <p:bldP spid="9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t (cỡ nhỏ) - -Kiến thức Tiểu học-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7656" y="0"/>
            <a:ext cx="9095707" cy="6793278"/>
          </a:xfrm>
        </p:spPr>
      </p:pic>
    </p:spTree>
    <p:extLst>
      <p:ext uri="{BB962C8B-B14F-4D97-AF65-F5344CB8AC3E}">
        <p14:creationId xmlns:p14="http://schemas.microsoft.com/office/powerpoint/2010/main" val="177202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567" y="-614160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2282205" y="299283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Ŕ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460223" y="295028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664529" y="312931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837768" y="288711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7014778" y="306614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8190325" y="309690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9394631" y="327593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277866" y="888920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Ŕ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469532" y="898313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646542" y="902568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5833429" y="891996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7024087" y="896251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8185986" y="899327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9376644" y="903582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8847" y="1487948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Ŕ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453217" y="1483693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657523" y="1501596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830762" y="1477376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035068" y="1495279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183319" y="1498355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387625" y="1516258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284508" y="2077585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HP001 4 hàng" pitchFamily="34" charset="0"/>
              </a:rPr>
              <a:t>Ŕ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435230" y="2073330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39536" y="2091233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826423" y="2080661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017081" y="2084916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8192628" y="2087992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383286" y="2092247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>
                <a:latin typeface="HP001 4 hàng" pitchFamily="34" charset="0"/>
              </a:rPr>
              <a:t>Ŕ</a:t>
            </a:r>
            <a:endParaRPr lang="en-US" sz="3000" b="1" dirty="0">
              <a:latin typeface="HP001 4 hàng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00956" y="3276942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Ǉ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476568" y="3277613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58058" y="3287177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40085" y="3278284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21575" y="3287848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211472" y="3278284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392962" y="3287848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00956" y="3868469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Ǉ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476568" y="3869140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58058" y="3878704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40085" y="3869811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021575" y="3879375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11472" y="3869811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392962" y="3879375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301589" y="4466822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Ǉ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77201" y="4467493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58691" y="4477057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840718" y="4468164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22208" y="4477728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212105" y="4468164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393595" y="4477728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301589" y="5058349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solidFill>
                  <a:srgbClr val="FF0000"/>
                </a:solidFill>
                <a:latin typeface="HP001 4 hàng" pitchFamily="34" charset="0"/>
              </a:rPr>
              <a:t>Ǉ</a:t>
            </a:r>
            <a:endParaRPr lang="en-US" sz="30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477201" y="5059020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58691" y="5068584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840718" y="5059691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022208" y="5069255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212105" y="5059691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393595" y="5069255"/>
            <a:ext cx="338558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Ǉ</a:t>
            </a:r>
            <a:endParaRPr lang="en-US" sz="3000" b="1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973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7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NỀN PP\74425608_806001893190166_3441763237966643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矩形: 圆角 13"/>
          <p:cNvSpPr/>
          <p:nvPr/>
        </p:nvSpPr>
        <p:spPr>
          <a:xfrm>
            <a:off x="2842090" y="2322094"/>
            <a:ext cx="7139836" cy="3898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altLang="zh-CN" sz="8000" smtClean="0">
                <a:solidFill>
                  <a:srgbClr val="FF0000"/>
                </a:solidFill>
                <a:latin typeface="UTM Avo" pitchFamily="18" charset="0"/>
              </a:rPr>
              <a:t>TẠM BIỆT</a:t>
            </a:r>
            <a:endParaRPr lang="zh-CN" alt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58679" y="1487106"/>
            <a:ext cx="3466455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ù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ng - </a:t>
            </a:r>
            <a:r>
              <a:rPr lang="en-US" sz="540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ù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­c</a:t>
            </a:r>
            <a:endParaRPr lang="en-US" sz="5400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7702" y="1730577"/>
            <a:ext cx="22860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89: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838200" y="243421"/>
            <a:ext cx="10515600" cy="1569648"/>
          </a:xfrm>
          <a:prstGeom prst="rect">
            <a:avLst/>
          </a:prstGeom>
        </p:spPr>
        <p:txBody>
          <a:bodyPr lIns="91426" tIns="45714" rIns="91426" bIns="45714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Thứ ba ngày 11 tháng 1 năm 2022</a:t>
            </a:r>
            <a:b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</a:br>
            <a:r>
              <a:rPr lang="en-US" sz="3200" smtClean="0">
                <a:solidFill>
                  <a:schemeClr val="tx1"/>
                </a:solidFill>
                <a:latin typeface="HP001 4 hàng" pitchFamily="34" charset="0"/>
                <a:cs typeface="Times New Roman" pitchFamily="18" charset="0"/>
              </a:rPr>
              <a:t>Tiếng Việt</a:t>
            </a:r>
            <a:endParaRPr lang="en-US" sz="3200" dirty="0" smtClean="0">
              <a:solidFill>
                <a:schemeClr val="tx1"/>
              </a:solidFill>
              <a:latin typeface="HP001 4 hàng" pitchFamily="34" charset="0"/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83626" y="3021154"/>
            <a:ext cx="3414152" cy="3203109"/>
            <a:chOff x="6400800" y="2743200"/>
            <a:chExt cx="4038600" cy="3682896"/>
          </a:xfrm>
        </p:grpSpPr>
        <p:sp>
          <p:nvSpPr>
            <p:cNvPr id="23" name="Oval 22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56927" y="3894933"/>
              <a:ext cx="3201474" cy="1521665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smtClean="0">
                  <a:solidFill>
                    <a:srgbClr val="008000"/>
                  </a:solidFill>
                  <a:latin typeface=".VnAvant" pitchFamily="34" charset="0"/>
                </a:rPr>
                <a:t>ùng</a:t>
              </a:r>
              <a:endParaRPr lang="en-US" sz="8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97003" y="3021154"/>
            <a:ext cx="3414152" cy="3203108"/>
            <a:chOff x="6400800" y="2743200"/>
            <a:chExt cx="4038600" cy="3682896"/>
          </a:xfrm>
        </p:grpSpPr>
        <p:sp>
          <p:nvSpPr>
            <p:cNvPr id="26" name="Oval 2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56927" y="3823815"/>
              <a:ext cx="3201474" cy="1521665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8000" smtClean="0">
                  <a:solidFill>
                    <a:srgbClr val="008000"/>
                  </a:solidFill>
                  <a:latin typeface=".VnAvant" pitchFamily="34" charset="0"/>
                </a:rPr>
                <a:t>ùc</a:t>
              </a:r>
              <a:endParaRPr lang="en-US" sz="8000" dirty="0">
                <a:solidFill>
                  <a:srgbClr val="008000"/>
                </a:solidFill>
                <a:latin typeface=".VnAvant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254388" y="2470245"/>
            <a:ext cx="313899" cy="177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140054" y="2483893"/>
            <a:ext cx="313899" cy="177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20872" y="5104263"/>
            <a:ext cx="382137" cy="2693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491183" y="5041945"/>
            <a:ext cx="382137" cy="2693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" grpId="0" animBg="1"/>
      <p:bldP spid="15" grpId="0" animBg="1"/>
      <p:bldP spid="4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20228" y="1166954"/>
            <a:ext cx="2259918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ù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ng  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91427" y="2693026"/>
            <a:ext cx="1366255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  <a:cs typeface="Times New Roman" pitchFamily="18" charset="0"/>
              </a:rPr>
              <a:t>l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39709" y="4221315"/>
            <a:ext cx="2987967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>
                <a:latin typeface=".VnAvant" pitchFamily="34" charset="0"/>
              </a:rPr>
              <a:t>l</a:t>
            </a:r>
            <a:r>
              <a:rPr lang="en-US" sz="7200" b="1" smtClean="0">
                <a:latin typeface=".VnAvant" pitchFamily="34" charset="0"/>
              </a:rPr>
              <a:t>ùng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"/>
            <a:ext cx="12192000" cy="698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Ho¹t ®éng: H×nh thµnh kiÕn thøc míi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294789" y="2693027"/>
            <a:ext cx="2616727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ùng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728347" y="4221314"/>
            <a:ext cx="430799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  <a:cs typeface="Times New Roman" pitchFamily="18" charset="0"/>
              </a:rPr>
              <a:t>c¸ mùc</a:t>
            </a:r>
            <a:endParaRPr lang="en-US" sz="72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005176" y="1168773"/>
            <a:ext cx="1555844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ùc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752765" y="1175328"/>
            <a:ext cx="149940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smtClean="0">
                <a:latin typeface=".VnAvant" pitchFamily="34" charset="0"/>
              </a:rPr>
              <a:t>­ù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062773" y="1168773"/>
            <a:ext cx="1499402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7200" b="1" smtClean="0">
                <a:latin typeface=".VnAvant" pitchFamily="34" charset="0"/>
              </a:rPr>
              <a:t>­ù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24836" y="2142699"/>
            <a:ext cx="287638" cy="160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218886" y="2148170"/>
            <a:ext cx="287638" cy="160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525871" y="3677265"/>
            <a:ext cx="287638" cy="160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381017" y="5219199"/>
            <a:ext cx="287638" cy="160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229511" y="3704560"/>
            <a:ext cx="287638" cy="160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135253" y="2692141"/>
            <a:ext cx="2491646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latin typeface=".VnAvant" pitchFamily="34" charset="0"/>
              </a:rPr>
              <a:t>mù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9002827" y="2693025"/>
            <a:ext cx="1473958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ùc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192192" y="3690912"/>
            <a:ext cx="287638" cy="160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907" y="3677266"/>
            <a:ext cx="501587" cy="26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54" y="3890656"/>
            <a:ext cx="4305771" cy="283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34" y="4006406"/>
            <a:ext cx="3944203" cy="282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278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8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27" grpId="0"/>
      <p:bldP spid="25" grpId="0"/>
      <p:bldP spid="29" grpId="0"/>
      <p:bldP spid="30" grpId="0"/>
      <p:bldP spid="30" grpId="1"/>
      <p:bldP spid="31" grpId="0"/>
      <p:bldP spid="31" grpId="1"/>
      <p:bldP spid="4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53" y="1397726"/>
            <a:ext cx="8449514" cy="5460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4975" y="1397726"/>
            <a:ext cx="3866605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dirty="0" smtClean="0">
                <a:solidFill>
                  <a:srgbClr val="92D05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92D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a Bé Ngoan - Nhạc Thiếu Nhi Hay Cho Bé - Mầm Chồi L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557" y="0"/>
            <a:ext cx="11155518" cy="6274836"/>
          </a:xfrm>
        </p:spPr>
      </p:pic>
    </p:spTree>
    <p:extLst>
      <p:ext uri="{BB962C8B-B14F-4D97-AF65-F5344CB8AC3E}">
        <p14:creationId xmlns:p14="http://schemas.microsoft.com/office/powerpoint/2010/main" val="7253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" y="29133"/>
            <a:ext cx="8789158" cy="58476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TiÕng nµo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«n</a:t>
            </a:r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? TiÕng nµo cã vÇn 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«t</a:t>
            </a:r>
            <a:r>
              <a:rPr lang="en-US" sz="3200" smtClean="0">
                <a:solidFill>
                  <a:srgbClr val="0070C0"/>
                </a:solidFill>
                <a:latin typeface=".VnAvant" pitchFamily="34" charset="0"/>
              </a:rPr>
              <a:t>?</a:t>
            </a:r>
            <a:endParaRPr lang="en-US" sz="32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" y="0"/>
            <a:ext cx="12192000" cy="6976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>
            <a:spAutoFit/>
          </a:bodyPr>
          <a:lstStyle/>
          <a:p>
            <a:pPr algn="ctr">
              <a:defRPr/>
            </a:pPr>
            <a:r>
              <a:rPr lang="en-US" sz="3700" b="1" dirty="0" err="1">
                <a:solidFill>
                  <a:srgbClr val="FF0000"/>
                </a:solidFill>
                <a:latin typeface=".VnAvant" pitchFamily="34" charset="0"/>
              </a:rPr>
              <a:t>Hoạt</a:t>
            </a:r>
            <a:r>
              <a:rPr lang="en-US" sz="37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.VnAvant" pitchFamily="34" charset="0"/>
              </a:rPr>
              <a:t>động</a:t>
            </a:r>
            <a:r>
              <a:rPr lang="en-US" sz="3700" b="1" dirty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3700" b="1" err="1">
                <a:solidFill>
                  <a:srgbClr val="FF0000"/>
                </a:solidFill>
                <a:latin typeface=".VnAvant" pitchFamily="34" charset="0"/>
              </a:rPr>
              <a:t>Luyện</a:t>
            </a:r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37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3700" b="1" err="1">
                <a:solidFill>
                  <a:srgbClr val="FF0000"/>
                </a:solidFill>
                <a:latin typeface=".VnAvant" pitchFamily="34" charset="0"/>
              </a:rPr>
              <a:t>thực</a:t>
            </a:r>
            <a:r>
              <a:rPr lang="en-US" sz="37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hµnh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28790"/>
            <a:ext cx="12192000" cy="6976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4" tIns="60957" rIns="121914" bIns="60957">
            <a:spAutoFit/>
          </a:bodyPr>
          <a:lstStyle/>
          <a:p>
            <a:pPr>
              <a:defRPr/>
            </a:pPr>
            <a:r>
              <a:rPr lang="en-US" sz="3700" b="1" smtClean="0">
                <a:solidFill>
                  <a:schemeClr val="tx1"/>
                </a:solidFill>
                <a:latin typeface=".VnAvant" pitchFamily="34" charset="0"/>
              </a:rPr>
              <a:t>T×m tõ ng÷ øng víi mçi h×nh</a:t>
            </a:r>
            <a:endParaRPr lang="en-US" sz="3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2" y="726414"/>
            <a:ext cx="11320985" cy="594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029803" y="1378424"/>
            <a:ext cx="1364777" cy="20062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3029804" y="1719618"/>
            <a:ext cx="1364776" cy="4367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124131" y="1937982"/>
            <a:ext cx="1405720" cy="13101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3029804" y="4328615"/>
            <a:ext cx="1364778" cy="7483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124131" y="5357883"/>
            <a:ext cx="140572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7124131" y="4328615"/>
            <a:ext cx="1405720" cy="1713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en-US" sz="5300" smtClean="0">
                <a:latin typeface=".VnAvant" pitchFamily="34" charset="0"/>
                <a:cs typeface="Times New Roman" pitchFamily="18" charset="0"/>
              </a:rPr>
              <a:t>T</a:t>
            </a:r>
            <a:r>
              <a:rPr lang="en-US" sz="5300">
                <a:latin typeface=".VnAvant" pitchFamily="34" charset="0"/>
                <a:cs typeface="Times New Roman" pitchFamily="18" charset="0"/>
              </a:rPr>
              <a:t>i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m</a:t>
            </a:r>
            <a:r>
              <a:rPr lang="en-US" sz="53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tiÕng ngoµi bµi cã vÇn </a:t>
            </a:r>
            <a:r>
              <a:rPr lang="en-US" sz="5300" b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ư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ng – ưc</a:t>
            </a:r>
            <a:r>
              <a:rPr lang="en-US" sz="5300" smtClean="0">
                <a:latin typeface=".VnAvant" pitchFamily="34" charset="0"/>
                <a:cs typeface="Times New Roman" pitchFamily="18" charset="0"/>
              </a:rPr>
              <a:t> </a:t>
            </a:r>
            <a:endParaRPr lang="en-US" sz="5300" dirty="0" smtClean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0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422</Words>
  <Application>Microsoft Office PowerPoint</Application>
  <PresentationFormat>Custom</PresentationFormat>
  <Paragraphs>261</Paragraphs>
  <Slides>37</Slides>
  <Notes>3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 tiÕng ngoµi bµi cã vÇn ưng – ưc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153</cp:revision>
  <dcterms:created xsi:type="dcterms:W3CDTF">2020-08-09T12:12:19Z</dcterms:created>
  <dcterms:modified xsi:type="dcterms:W3CDTF">2022-01-10T15:07:23Z</dcterms:modified>
</cp:coreProperties>
</file>