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3" r:id="rId2"/>
    <p:sldId id="284" r:id="rId3"/>
    <p:sldId id="292" r:id="rId4"/>
    <p:sldId id="285" r:id="rId5"/>
    <p:sldId id="287" r:id="rId6"/>
    <p:sldId id="264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265" r:id="rId15"/>
    <p:sldId id="266" r:id="rId16"/>
    <p:sldId id="267" r:id="rId17"/>
    <p:sldId id="268" r:id="rId18"/>
    <p:sldId id="269" r:id="rId19"/>
    <p:sldId id="270" r:id="rId20"/>
    <p:sldId id="277" r:id="rId21"/>
    <p:sldId id="304" r:id="rId22"/>
    <p:sldId id="278" r:id="rId23"/>
    <p:sldId id="302" r:id="rId24"/>
    <p:sldId id="301" r:id="rId25"/>
    <p:sldId id="303" r:id="rId26"/>
    <p:sldId id="291" r:id="rId27"/>
    <p:sldId id="300" r:id="rId28"/>
    <p:sldId id="290" r:id="rId29"/>
    <p:sldId id="280" r:id="rId30"/>
    <p:sldId id="281" r:id="rId31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35337" autoAdjust="0"/>
  </p:normalViewPr>
  <p:slideViewPr>
    <p:cSldViewPr>
      <p:cViewPr>
        <p:scale>
          <a:sx n="89" d="100"/>
          <a:sy n="89" d="100"/>
        </p:scale>
        <p:origin x="-774" y="-3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66E9A-3279-49A4-AF34-435FA1C043F0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8398E-BC98-4785-9331-2184CE56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81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612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8398E-BC98-4785-9331-2184CE56A3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7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8398E-BC98-4785-9331-2184CE56A3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7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8398E-BC98-4785-9331-2184CE56A3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7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07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1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0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4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2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59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29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28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6D78-AAEC-4EB9-B7D9-C2DBE2F0D50D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2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heelofnames.com/vi/" TargetMode="External"/><Relationship Id="rId3" Type="http://schemas.openxmlformats.org/officeDocument/2006/relationships/image" Target="../media/image21.jpeg"/><Relationship Id="rId7" Type="http://schemas.openxmlformats.org/officeDocument/2006/relationships/image" Target="../media/image2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26.xml"/><Relationship Id="rId10" Type="http://schemas.openxmlformats.org/officeDocument/2006/relationships/slide" Target="slide3.xml"/><Relationship Id="rId4" Type="http://schemas.openxmlformats.org/officeDocument/2006/relationships/slide" Target="slide12.xml"/><Relationship Id="rId9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131568" y="1935079"/>
            <a:ext cx="5354877" cy="3248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71323" tIns="35662" rIns="71323" bIns="35662"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6200" dirty="0"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zh-CN" altLang="en-US" sz="62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32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2"/>
            <a:ext cx="9144000" cy="792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00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92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83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9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44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-76200" y="-266700"/>
            <a:ext cx="9220200" cy="6089725"/>
          </a:xfrm>
          <a:prstGeom prst="irregularSeal2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.VnAvant" pitchFamily="34" charset="0"/>
              </a:rPr>
              <a:t>Tr¶ lêi c©u hái</a:t>
            </a:r>
            <a:endParaRPr lang="en-US" sz="440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0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619749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909574" y="3848100"/>
            <a:ext cx="7391400" cy="1866900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.VnAvant" pitchFamily="34" charset="0"/>
              </a:rPr>
              <a:t>Bè mÑ ®i v¾ng, c« bÐ tha thÈn ch¬i ngoµi s©n</a:t>
            </a:r>
            <a:endParaRPr lang="en-US" sz="480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32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334125" cy="566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909574" y="3848100"/>
            <a:ext cx="7391400" cy="1866900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.VnAvant" pitchFamily="34" charset="0"/>
              </a:rPr>
              <a:t>Mét con gÊu to lín bÊt ngê xuÊt hiÖn. C« bÐ sî chÕt khiÕp.</a:t>
            </a:r>
            <a:endParaRPr lang="en-US" sz="360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6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128"/>
            <a:ext cx="6800850" cy="567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909574" y="3848100"/>
            <a:ext cx="7391400" cy="1866900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.VnAvant" pitchFamily="34" charset="0"/>
              </a:rPr>
              <a:t>C« bÐ ®ì sî khi thÊy gÊu hiÒn lµnh</a:t>
            </a:r>
            <a:endParaRPr lang="en-US" sz="480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80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-7858"/>
            <a:ext cx="6600825" cy="571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909574" y="3848100"/>
            <a:ext cx="7391400" cy="1866900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vant" pitchFamily="34" charset="0"/>
              </a:rPr>
              <a:t>C« bÐ ch¹y vµo nhµ, lÊy k×m, dïng k×m kÑp c¸I d»m, kÐo m¹nh ra.</a:t>
            </a:r>
            <a:endParaRPr lang="en-US" sz="320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29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38100"/>
            <a:ext cx="6629400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909574" y="3848100"/>
            <a:ext cx="7391400" cy="1866900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.VnAvant" pitchFamily="34" charset="0"/>
              </a:rPr>
              <a:t>Nghe c« bÐ kÓ l¹i c©u chuyÖn, bè mÑ c« rÊt ng¹c nhiªn.</a:t>
            </a:r>
            <a:endParaRPr lang="en-US" sz="360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79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"/>
            <a:ext cx="6305550" cy="572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909574" y="3848100"/>
            <a:ext cx="7391400" cy="1866900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smtClean="0">
                <a:solidFill>
                  <a:schemeClr val="tx1"/>
                </a:solidFill>
                <a:latin typeface=".VnAvant" pitchFamily="34" charset="0"/>
              </a:rPr>
              <a:t>GÊu quay trë l¹i, «m mét khóc gç chøa ®Çy mËt ong tÆng c« bÐ, ®Ó tá lßng biÕt ¬n.</a:t>
            </a:r>
            <a:endParaRPr lang="en-US" sz="380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8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ùa Xuân Của Em - Bài Hát Thiếu Nhi Xuân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5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21" y="728740"/>
            <a:ext cx="7559039" cy="470051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419757" y="2077423"/>
            <a:ext cx="3554842" cy="2470902"/>
          </a:xfrm>
          <a:prstGeom prst="rect">
            <a:avLst/>
          </a:prstGeom>
        </p:spPr>
      </p:pic>
      <p:pic>
        <p:nvPicPr>
          <p:cNvPr id="9" name="Picture 8" descr="unna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43" y="529575"/>
            <a:ext cx="1249425" cy="91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65120" y="2996686"/>
            <a:ext cx="5958840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</a:t>
            </a:r>
            <a:r>
              <a:rPr lang="en-US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lại</a:t>
            </a:r>
            <a:endParaRPr 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12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 so mo lu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1818" y="1304393"/>
            <a:ext cx="2307432" cy="1172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u so mo lu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1818" y="2603500"/>
            <a:ext cx="2307432" cy="1223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2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104084" y="1685394"/>
            <a:ext cx="342900" cy="410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0" tIns="34289" rIns="68570" bIns="3428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1" name="Rectangle 2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104084" y="2984504"/>
            <a:ext cx="342900" cy="410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0" tIns="34289" rIns="68570" bIns="3428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3300"/>
                </a:solidFill>
                <a:latin typeface="Times New Roman" pitchFamily="18" charset="0"/>
                <a:hlinkClick r:id="rId5" action="ppaction://hlinksldjump"/>
              </a:rPr>
              <a:t>2</a:t>
            </a:r>
            <a:endParaRPr lang="en-US" altLang="en-US" sz="21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4" name="WordArt 9"/>
          <p:cNvSpPr>
            <a:spLocks noChangeArrowheads="1" noChangeShapeType="1" noTextEdit="1"/>
          </p:cNvSpPr>
          <p:nvPr/>
        </p:nvSpPr>
        <p:spPr bwMode="auto">
          <a:xfrm rot="-1365787">
            <a:off x="1278732" y="411437"/>
            <a:ext cx="1914525" cy="795072"/>
          </a:xfrm>
          <a:prstGeom prst="rect">
            <a:avLst/>
          </a:prstGeom>
        </p:spPr>
        <p:txBody>
          <a:bodyPr wrap="none" lIns="68570" tIns="34289" rIns="68570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27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3657600" y="190500"/>
            <a:ext cx="3543300" cy="825500"/>
          </a:xfrm>
          <a:prstGeom prst="rect">
            <a:avLst/>
          </a:prstGeom>
        </p:spPr>
        <p:txBody>
          <a:bodyPr wrap="none" lIns="68570" tIns="34289" rIns="68570" bIns="34289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 CỬA BÍ MẬT</a:t>
            </a:r>
          </a:p>
        </p:txBody>
      </p:sp>
      <p:pic>
        <p:nvPicPr>
          <p:cNvPr id="41996" name="Picture 40" descr="1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746500"/>
            <a:ext cx="1143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52" descr="em09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4572010"/>
            <a:ext cx="819150" cy="84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u so mo lu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1818" y="4000500"/>
            <a:ext cx="2307432" cy="1223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2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4038600" y="4381504"/>
            <a:ext cx="342900" cy="410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0" tIns="34289" rIns="68570" bIns="3428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3300"/>
                </a:solidFill>
                <a:latin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4268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9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7" grpId="0" animBg="1"/>
      <p:bldP spid="17" grpId="1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796"/>
            <a:ext cx="9144000" cy="395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7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3" y="511885"/>
            <a:ext cx="9078173" cy="379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"/>
            <a:ext cx="9144000" cy="40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9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6324600" cy="569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14300"/>
            <a:ext cx="1676400" cy="30480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.VnAvant" pitchFamily="34" charset="0"/>
              </a:rPr>
              <a:t>KÓ l¹i toµn bé c©u chuyÖn</a:t>
            </a:r>
            <a:endParaRPr lang="en-US" sz="320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8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0" y="38100"/>
            <a:ext cx="9144000" cy="3048000"/>
          </a:xfrm>
          <a:prstGeom prst="irregularSeal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B050"/>
                </a:solidFill>
                <a:latin typeface=".VnAvant" pitchFamily="34" charset="0"/>
              </a:rPr>
              <a:t>Con cã nhËn xÐt g× vÒ c« bÐ?</a:t>
            </a:r>
            <a:endParaRPr lang="en-US" sz="360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5" name="Vertical Scroll 4"/>
          <p:cNvSpPr/>
          <p:nvPr/>
        </p:nvSpPr>
        <p:spPr>
          <a:xfrm>
            <a:off x="152400" y="3238500"/>
            <a:ext cx="8382000" cy="1905000"/>
          </a:xfrm>
          <a:prstGeom prst="verticalScroll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.VnAvant" pitchFamily="34" charset="0"/>
              </a:rPr>
              <a:t>C« bÐ nh©n hËu, tèt bông, s½n lßng gióp gÊu.</a:t>
            </a:r>
            <a:endParaRPr lang="en-US" sz="480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49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0" y="38100"/>
            <a:ext cx="9144000" cy="3048000"/>
          </a:xfrm>
          <a:prstGeom prst="irregularSeal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B050"/>
                </a:solidFill>
                <a:latin typeface=".VnAvant" pitchFamily="34" charset="0"/>
              </a:rPr>
              <a:t>Con cã nhËn xÐt g× vÒ gÊu?</a:t>
            </a:r>
            <a:endParaRPr lang="en-US" sz="360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5" name="Vertical Scroll 4"/>
          <p:cNvSpPr/>
          <p:nvPr/>
        </p:nvSpPr>
        <p:spPr>
          <a:xfrm>
            <a:off x="152400" y="3238500"/>
            <a:ext cx="8382000" cy="1905000"/>
          </a:xfrm>
          <a:prstGeom prst="verticalScroll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.VnAvant" pitchFamily="34" charset="0"/>
              </a:rPr>
              <a:t>GÊu th«ng minh, bÞ d»m ®©m vµo ch©n, biÕt t×m con ng­ưêi ®Ó nhê ng­ưêi gióp ®ì, biÕt tr¶ ¬n con ng­ưêi.</a:t>
            </a:r>
            <a:endParaRPr lang="en-US" sz="320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83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0" y="0"/>
            <a:ext cx="9144000" cy="56007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smtClean="0">
                <a:solidFill>
                  <a:srgbClr val="FF0000"/>
                </a:solidFill>
                <a:latin typeface=".VnAvant" pitchFamily="34" charset="0"/>
              </a:rPr>
              <a:t>C©u chuyÖn nãi vÒ t×nh c¶m tèt ®Ñp gi÷a con ng­ưêi vµ con vËt. C©u chuyÖn còng lµ lêi khuyªn cÇn cã th¸i ®é th©n thiÖn, gióp ®ì c¸c con vËt khi chóng kh«ng g©y nguy hiÓm vµ cÇn ®Õn sù gióp ®ì cña con ng­ưêi.</a:t>
            </a:r>
            <a:endParaRPr lang="en-US" sz="300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77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3900"/>
            <a:ext cx="8229600" cy="2933435"/>
          </a:xfrm>
        </p:spPr>
        <p:txBody>
          <a:bodyPr>
            <a:no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9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dò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56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33" t="19630" r="50000" b="52222"/>
          <a:stretch/>
        </p:blipFill>
        <p:spPr>
          <a:xfrm>
            <a:off x="38100" y="571500"/>
            <a:ext cx="3162300" cy="2143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1" y="536064"/>
            <a:ext cx="3048000" cy="2143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3333" t="18889" r="50000" b="52963"/>
          <a:stretch/>
        </p:blipFill>
        <p:spPr>
          <a:xfrm>
            <a:off x="6178884" y="606936"/>
            <a:ext cx="2965116" cy="2072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2500" t="18148" r="20417" b="52222"/>
          <a:stretch/>
        </p:blipFill>
        <p:spPr>
          <a:xfrm>
            <a:off x="-38086" y="3022557"/>
            <a:ext cx="3352785" cy="2297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3333" t="47778" r="50000" b="22592"/>
          <a:stretch/>
        </p:blipFill>
        <p:spPr>
          <a:xfrm>
            <a:off x="3314699" y="3057993"/>
            <a:ext cx="3048000" cy="2310378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52500" t="47778" r="20417" b="22592"/>
          <a:stretch/>
        </p:blipFill>
        <p:spPr>
          <a:xfrm>
            <a:off x="6380300" y="3057993"/>
            <a:ext cx="2763700" cy="22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1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</p:spPr>
      </p:pic>
    </p:spTree>
    <p:extLst>
      <p:ext uri="{BB962C8B-B14F-4D97-AF65-F5344CB8AC3E}">
        <p14:creationId xmlns:p14="http://schemas.microsoft.com/office/powerpoint/2010/main" val="200684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5"/>
          <p:cNvSpPr txBox="1">
            <a:spLocks noChangeArrowheads="1"/>
          </p:cNvSpPr>
          <p:nvPr/>
        </p:nvSpPr>
        <p:spPr bwMode="auto">
          <a:xfrm>
            <a:off x="0" y="88196"/>
            <a:ext cx="9144000" cy="1665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055" tIns="47541" rIns="95055" bIns="4754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4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HP001 4 hàng" pitchFamily="34" charset="0"/>
                <a:cs typeface="Times New Roman" pitchFamily="18" charset="0"/>
              </a:rPr>
              <a:t>sáu</a:t>
            </a:r>
            <a:r>
              <a:rPr lang="en-US" sz="34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400" b="1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400" b="1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400" b="1" smtClean="0">
                <a:latin typeface="HP001 4 hàng" pitchFamily="34" charset="0"/>
                <a:cs typeface="Times New Roman" pitchFamily="18" charset="0"/>
              </a:rPr>
              <a:t>31 tháng </a:t>
            </a:r>
            <a:r>
              <a:rPr lang="en-US" sz="3400" b="1" dirty="0">
                <a:latin typeface="HP001 4 hàng" pitchFamily="34" charset="0"/>
                <a:cs typeface="Times New Roman" pitchFamily="18" charset="0"/>
              </a:rPr>
              <a:t>12 </a:t>
            </a:r>
            <a:r>
              <a:rPr lang="en-US" sz="34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400" b="1" dirty="0">
                <a:latin typeface="HP001 4 hàng" pitchFamily="34" charset="0"/>
                <a:cs typeface="Times New Roman" pitchFamily="18" charset="0"/>
              </a:rPr>
              <a:t> 2021</a:t>
            </a:r>
          </a:p>
          <a:p>
            <a:pPr algn="ctr">
              <a:lnSpc>
                <a:spcPct val="150000"/>
              </a:lnSpc>
            </a:pPr>
            <a:r>
              <a:rPr lang="en-US" sz="3400" b="1" dirty="0" err="1">
                <a:latin typeface="HP001 4 hàng" pitchFamily="34" charset="0"/>
                <a:cs typeface="Times New Roman" pitchFamily="18" charset="0"/>
              </a:rPr>
              <a:t>Kể</a:t>
            </a:r>
            <a:r>
              <a:rPr lang="en-US" sz="34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HP001 4 hàng" pitchFamily="34" charset="0"/>
                <a:cs typeface="Times New Roman" pitchFamily="18" charset="0"/>
              </a:rPr>
              <a:t>chuyện</a:t>
            </a:r>
            <a:endParaRPr lang="en-US" sz="34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794335" y="1790700"/>
            <a:ext cx="2549065" cy="1042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055" tIns="47541" rIns="95055" bIns="4754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100" b="1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1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100" b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86: </a:t>
            </a:r>
            <a:endParaRPr lang="en-US" sz="41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191000" y="1817761"/>
            <a:ext cx="4953000" cy="101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055" tIns="47541" rIns="95055" bIns="4754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C« bÐ vµ con gÊu</a:t>
            </a:r>
            <a:endParaRPr lang="en-US" sz="4000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0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B3D0A18-478D-40D5-9D21-72F884227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21" y="-146304"/>
            <a:ext cx="7803556" cy="60744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4202328-919A-4A7E-914A-95964EF4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5" y="4564062"/>
            <a:ext cx="1560711" cy="11515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CD9FA54-D10D-4FA0-8E70-E26A72233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404" y="4564062"/>
            <a:ext cx="1560711" cy="1151567"/>
          </a:xfrm>
          <a:prstGeom prst="rect">
            <a:avLst/>
          </a:prstGeom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xmlns="" id="{88A09766-FA27-486D-9B23-6E0FF9AD7A41}"/>
              </a:ext>
            </a:extLst>
          </p:cNvPr>
          <p:cNvSpPr/>
          <p:nvPr/>
        </p:nvSpPr>
        <p:spPr>
          <a:xfrm>
            <a:off x="0" y="-9738"/>
            <a:ext cx="9144000" cy="865597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lIns="95095" tIns="47547" rIns="95095" bIns="47547" rtlCol="0" anchor="ctr"/>
          <a:lstStyle/>
          <a:p>
            <a:pPr algn="ctr" defTabSz="950953">
              <a:defRPr/>
            </a:pPr>
            <a:r>
              <a:rPr lang="en-SG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: Chia </a:t>
            </a:r>
            <a:r>
              <a:rPr lang="en-SG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SG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SG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SG" sz="3200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229" y="1483491"/>
            <a:ext cx="2453642" cy="1434851"/>
          </a:xfrm>
          <a:prstGeom prst="rect">
            <a:avLst/>
          </a:prstGeom>
          <a:noFill/>
        </p:spPr>
        <p:txBody>
          <a:bodyPr wrap="square" lIns="95095" tIns="47547" rIns="95095" bIns="47547" rtlCol="0">
            <a:spAutoFit/>
          </a:bodyPr>
          <a:lstStyle/>
          <a:p>
            <a:r>
              <a:rPr lang="en-US" sz="2900" dirty="0">
                <a:latin typeface="HP-222" panose="020B0803050302020204" pitchFamily="34" charset="0"/>
              </a:rPr>
              <a:t>   </a:t>
            </a:r>
            <a:r>
              <a:rPr lang="en-US" sz="2900" dirty="0" err="1">
                <a:latin typeface="HP-222" panose="020B0803050302020204" pitchFamily="34" charset="0"/>
              </a:rPr>
              <a:t>Truyện</a:t>
            </a:r>
            <a:r>
              <a:rPr lang="en-US" sz="2900" dirty="0">
                <a:latin typeface="HP-222" panose="020B0803050302020204" pitchFamily="34" charset="0"/>
              </a:rPr>
              <a:t> </a:t>
            </a:r>
            <a:r>
              <a:rPr lang="en-US" sz="2900" dirty="0" err="1">
                <a:latin typeface="HP-222" panose="020B0803050302020204" pitchFamily="34" charset="0"/>
              </a:rPr>
              <a:t>có</a:t>
            </a:r>
            <a:r>
              <a:rPr lang="en-US" sz="2900" dirty="0">
                <a:latin typeface="HP-222" panose="020B0803050302020204" pitchFamily="34" charset="0"/>
              </a:rPr>
              <a:t> </a:t>
            </a:r>
            <a:r>
              <a:rPr lang="en-US" sz="2900" dirty="0" err="1">
                <a:latin typeface="HP-222" panose="020B0803050302020204" pitchFamily="34" charset="0"/>
              </a:rPr>
              <a:t>những</a:t>
            </a:r>
            <a:r>
              <a:rPr lang="en-US" sz="2900" dirty="0">
                <a:latin typeface="HP-222" panose="020B0803050302020204" pitchFamily="34" charset="0"/>
              </a:rPr>
              <a:t> </a:t>
            </a:r>
            <a:r>
              <a:rPr lang="en-US" sz="2900" dirty="0" err="1">
                <a:latin typeface="HP-222" panose="020B0803050302020204" pitchFamily="34" charset="0"/>
              </a:rPr>
              <a:t>nhân</a:t>
            </a:r>
            <a:r>
              <a:rPr lang="en-US" sz="2900" dirty="0">
                <a:latin typeface="HP-222" panose="020B0803050302020204" pitchFamily="34" charset="0"/>
              </a:rPr>
              <a:t> </a:t>
            </a:r>
            <a:r>
              <a:rPr lang="en-US" sz="2900" dirty="0" err="1">
                <a:latin typeface="HP-222" panose="020B0803050302020204" pitchFamily="34" charset="0"/>
              </a:rPr>
              <a:t>vật</a:t>
            </a:r>
            <a:r>
              <a:rPr lang="en-US" sz="2900" dirty="0">
                <a:latin typeface="HP-222" panose="020B0803050302020204" pitchFamily="34" charset="0"/>
              </a:rPr>
              <a:t> </a:t>
            </a:r>
            <a:r>
              <a:rPr lang="en-US" sz="2900" dirty="0" err="1">
                <a:latin typeface="HP-222" panose="020B0803050302020204" pitchFamily="34" charset="0"/>
              </a:rPr>
              <a:t>nào</a:t>
            </a:r>
            <a:r>
              <a:rPr lang="en-US" sz="2900" dirty="0">
                <a:latin typeface="HP-222" panose="020B0803050302020204" pitchFamily="34" charset="0"/>
              </a:rPr>
              <a:t>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04" y="808675"/>
            <a:ext cx="5181600" cy="490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504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4300"/>
            <a:ext cx="8229600" cy="952500"/>
          </a:xfrm>
        </p:spPr>
        <p:txBody>
          <a:bodyPr/>
          <a:lstStyle/>
          <a:p>
            <a:r>
              <a:rPr lang="en-US" dirty="0" err="1" smtClean="0">
                <a:latin typeface="UTM Avo" panose="02040603050506020204" pitchFamily="18" charset="0"/>
              </a:rPr>
              <a:t>Nghe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kể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chuyện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"/>
            <a:ext cx="9220200" cy="796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05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25"/>
            <a:ext cx="9144000" cy="817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43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1593" cy="765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67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297</Words>
  <Application>Microsoft Office PowerPoint</Application>
  <PresentationFormat>On-screen Show (16:10)</PresentationFormat>
  <Paragraphs>32</Paragraphs>
  <Slides>30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Nghe kể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2018-02-21T07:03:27Z</dcterms:created>
  <dcterms:modified xsi:type="dcterms:W3CDTF">2021-12-31T00:52:07Z</dcterms:modified>
</cp:coreProperties>
</file>