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97" r:id="rId19"/>
    <p:sldId id="298" r:id="rId20"/>
    <p:sldId id="296" r:id="rId21"/>
    <p:sldId id="285" r:id="rId22"/>
    <p:sldId id="286" r:id="rId23"/>
    <p:sldId id="287" r:id="rId24"/>
    <p:sldId id="288" r:id="rId25"/>
    <p:sldId id="289" r:id="rId26"/>
    <p:sldId id="291" r:id="rId27"/>
    <p:sldId id="299" r:id="rId28"/>
    <p:sldId id="301" r:id="rId29"/>
    <p:sldId id="300" r:id="rId30"/>
    <p:sldId id="2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718" autoAdjust="0"/>
  </p:normalViewPr>
  <p:slideViewPr>
    <p:cSldViewPr snapToGrid="0">
      <p:cViewPr>
        <p:scale>
          <a:sx n="70" d="100"/>
          <a:sy n="70" d="100"/>
        </p:scale>
        <p:origin x="-11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1BBAF-4D9D-4B02-8311-8FC6BA8AA647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BDA55-1A9F-4DA6-A148-86C5FD463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82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774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677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984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02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0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9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04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99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3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41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4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45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28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9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9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4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FBEBE-129B-4CDA-8933-E5ABDDB4BC9E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1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63" y="3665383"/>
            <a:ext cx="3635188" cy="36351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15" y="3372524"/>
            <a:ext cx="4636834" cy="3485476"/>
          </a:xfrm>
          <a:prstGeom prst="rect">
            <a:avLst/>
          </a:prstGeom>
        </p:spPr>
      </p:pic>
      <p:grpSp>
        <p:nvGrpSpPr>
          <p:cNvPr id="10" name="组 9"/>
          <p:cNvGrpSpPr/>
          <p:nvPr/>
        </p:nvGrpSpPr>
        <p:grpSpPr>
          <a:xfrm>
            <a:off x="4394154" y="1836629"/>
            <a:ext cx="6945173" cy="1881926"/>
            <a:chOff x="4066528" y="2164123"/>
            <a:chExt cx="6945173" cy="1881926"/>
          </a:xfrm>
        </p:grpSpPr>
        <p:sp>
          <p:nvSpPr>
            <p:cNvPr id="4" name="文本框 3"/>
            <p:cNvSpPr txBox="1"/>
            <p:nvPr/>
          </p:nvSpPr>
          <p:spPr>
            <a:xfrm>
              <a:off x="4086407" y="2184001"/>
              <a:ext cx="692529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15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微软雅黑" panose="020B0503020204020204" pitchFamily="34" charset="-122"/>
                  <a:cs typeface="HappyZcool-2016" charset="-122"/>
                </a:rPr>
                <a:t>welcome</a:t>
              </a:r>
              <a:endParaRPr kumimoji="1" lang="zh-CN" altLang="en-US" sz="115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微软雅黑" panose="020B0503020204020204" pitchFamily="34" charset="-122"/>
                <a:cs typeface="HappyZcool-2016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066528" y="2164123"/>
              <a:ext cx="18473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9600" dirty="0">
                <a:solidFill>
                  <a:srgbClr val="A185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99" y="-283881"/>
            <a:ext cx="2667314" cy="3322916"/>
          </a:xfrm>
          <a:prstGeom prst="rect">
            <a:avLst/>
          </a:prstGeom>
        </p:spPr>
      </p:pic>
      <p:pic>
        <p:nvPicPr>
          <p:cNvPr id="7" name="V.A. - Love Is... (Comic ver.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7377" y="-2838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8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4" y="3233274"/>
            <a:ext cx="3624726" cy="3624726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841147" y="210887"/>
            <a:ext cx="4632513" cy="9859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latin typeface="UTM Avo" panose="02040603050506020204" pitchFamily="18" charset="0"/>
              </a:rPr>
              <a:t>Nghỉ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giải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691" y="3233274"/>
            <a:ext cx="3624726" cy="3624726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00" y="3233274"/>
            <a:ext cx="3624726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7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 Bộ Đội - Nhạc Thiếu Nhi Có L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251" y="0"/>
            <a:ext cx="11427726" cy="642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6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461" y="2114993"/>
            <a:ext cx="2718388" cy="769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th«ng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" y="29133"/>
            <a:ext cx="8789158" cy="58476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TiÕng nµo cã vÇn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«n</a:t>
            </a:r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? TiÕng nµo cã vÇn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«t</a:t>
            </a:r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?</a:t>
            </a:r>
            <a:endParaRPr lang="en-US" sz="32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1"/>
            <a:ext cx="12192000" cy="6976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4" tIns="60957" rIns="121914" bIns="60957">
            <a:spAutoFit/>
          </a:bodyPr>
          <a:lstStyle/>
          <a:p>
            <a:pPr algn="ctr">
              <a:defRPr/>
            </a:pP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Ho¹t ®éng: LuyÖn tËp – thùc hµnh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916537" y="2114992"/>
            <a:ext cx="2943367" cy="769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3400" b="1" smtClean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4400" b="1" smtClean="0">
                <a:latin typeface=".VnAvant" pitchFamily="34" charset="0"/>
              </a:rPr>
              <a:t>®ång lóa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681181" y="2125430"/>
            <a:ext cx="2668935" cy="769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</a:t>
            </a:r>
            <a:r>
              <a:rPr lang="en-US" sz="4400" b="1" smtClean="0">
                <a:latin typeface=".VnAvant" pitchFamily="34" charset="0"/>
              </a:rPr>
              <a:t>èc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3020" y="4276124"/>
            <a:ext cx="2713828" cy="769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4400" b="1" smtClean="0">
                <a:latin typeface=".VnAvant" pitchFamily="34" charset="0"/>
              </a:rPr>
              <a:t>thî méc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25770"/>
            <a:ext cx="12192000" cy="6976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4" tIns="60957" rIns="121914" bIns="60957">
            <a:spAutoFit/>
          </a:bodyPr>
          <a:lstStyle/>
          <a:p>
            <a:pPr>
              <a:defRPr/>
            </a:pPr>
            <a:r>
              <a:rPr lang="en-US" sz="3700" b="1" smtClean="0">
                <a:solidFill>
                  <a:schemeClr val="tx1"/>
                </a:solidFill>
                <a:latin typeface=".VnAvant" pitchFamily="34" charset="0"/>
              </a:rPr>
              <a:t>TiÕng nµo cã vÇn </a:t>
            </a: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3700" b="1" smtClean="0">
                <a:solidFill>
                  <a:schemeClr val="tx1"/>
                </a:solidFill>
                <a:latin typeface=".VnAvant" pitchFamily="34" charset="0"/>
              </a:rPr>
              <a:t>, tiÕng nµo cã vÇn </a:t>
            </a: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«c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202425" y="2811901"/>
            <a:ext cx="15831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43180" y="2785917"/>
            <a:ext cx="11077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429534" y="2839978"/>
            <a:ext cx="11077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61897" y="2785917"/>
            <a:ext cx="12715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399934" y="4908909"/>
            <a:ext cx="11077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386288" y="4962970"/>
            <a:ext cx="11077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54130" y="7279337"/>
            <a:ext cx="15831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681181" y="4316897"/>
            <a:ext cx="2668936" cy="769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3400" b="1" smtClean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4400" b="1" smtClean="0">
                <a:latin typeface=".VnAvant" pitchFamily="34" charset="0"/>
              </a:rPr>
              <a:t>èc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916537" y="4257261"/>
            <a:ext cx="2943367" cy="769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3400" b="1" smtClean="0">
                <a:solidFill>
                  <a:srgbClr val="FF0000"/>
                </a:solidFill>
                <a:latin typeface=".VnArial" pitchFamily="34" charset="0"/>
              </a:rPr>
              <a:t>   </a:t>
            </a:r>
            <a:r>
              <a:rPr lang="en-US" sz="4400" b="1" smtClean="0">
                <a:latin typeface=".VnAvant" pitchFamily="34" charset="0"/>
              </a:rPr>
              <a:t>ngçng</a:t>
            </a:r>
            <a:endParaRPr lang="en-US" sz="4400" b="1" dirty="0">
              <a:latin typeface=".VnAvant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555777" y="4991496"/>
            <a:ext cx="11077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42131" y="5045557"/>
            <a:ext cx="11077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873440" y="4952059"/>
            <a:ext cx="15831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74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1" grpId="0" animBg="1"/>
      <p:bldP spid="25" grpId="0" animBg="1"/>
      <p:bldP spid="14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0" y="0"/>
            <a:ext cx="12152549" cy="687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97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8015"/>
            <a:ext cx="12192000" cy="1325563"/>
          </a:xfrm>
        </p:spPr>
        <p:txBody>
          <a:bodyPr>
            <a:normAutofit/>
          </a:bodyPr>
          <a:lstStyle/>
          <a:p>
            <a:r>
              <a:rPr lang="en-US" sz="5300" smtClean="0">
                <a:latin typeface=".VnAvant" pitchFamily="34" charset="0"/>
                <a:cs typeface="Times New Roman" pitchFamily="18" charset="0"/>
              </a:rPr>
              <a:t>T</a:t>
            </a:r>
            <a:r>
              <a:rPr lang="en-US" sz="5300">
                <a:latin typeface=".VnAvant" pitchFamily="34" charset="0"/>
                <a:cs typeface="Times New Roman" pitchFamily="18" charset="0"/>
              </a:rPr>
              <a:t>i</a:t>
            </a:r>
            <a:r>
              <a:rPr lang="en-US" sz="5300" smtClean="0">
                <a:latin typeface=".VnAvant" pitchFamily="34" charset="0"/>
                <a:cs typeface="Times New Roman" pitchFamily="18" charset="0"/>
              </a:rPr>
              <a:t>m</a:t>
            </a:r>
            <a:r>
              <a:rPr lang="en-US" sz="53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smtClean="0">
                <a:latin typeface=".VnAvant" pitchFamily="34" charset="0"/>
                <a:cs typeface="Times New Roman" pitchFamily="18" charset="0"/>
              </a:rPr>
              <a:t>tiÕng ngoµi bµi cã vÇn </a:t>
            </a:r>
            <a:r>
              <a:rPr lang="en-US" sz="530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«ng</a:t>
            </a:r>
            <a:r>
              <a:rPr lang="en-US" sz="530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, </a:t>
            </a:r>
            <a:r>
              <a:rPr lang="en-US" sz="530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«c</a:t>
            </a:r>
            <a:endParaRPr lang="en-US" sz="5300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47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1571"/>
            <a:ext cx="12189734" cy="30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64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" y="504962"/>
            <a:ext cx="12191857" cy="544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91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1069" y="1640997"/>
            <a:ext cx="3971498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t</a:t>
            </a:r>
            <a:r>
              <a:rPr lang="en-US" sz="5400" smtClean="0">
                <a:latin typeface=".VnAvant" pitchFamily="34" charset="0"/>
              </a:rPr>
              <a:t>r¾ng muèt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3444101"/>
            <a:ext cx="4162567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4500" b="1" smtClean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5400" smtClean="0">
                <a:latin typeface=".VnAvant" pitchFamily="34" charset="0"/>
              </a:rPr>
              <a:t>trang ®iÓm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151427" y="1723951"/>
            <a:ext cx="4689408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r>
              <a:rPr lang="en-US" sz="5400">
                <a:latin typeface=".VnAvant" pitchFamily="34" charset="0"/>
              </a:rPr>
              <a:t>e</a:t>
            </a:r>
            <a:r>
              <a:rPr lang="en-US" sz="5400" smtClean="0">
                <a:latin typeface=".VnAvant" pitchFamily="34" charset="0"/>
              </a:rPr>
              <a:t>ng Ðc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619162" y="3389510"/>
            <a:ext cx="3575714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s</a:t>
            </a:r>
            <a:r>
              <a:rPr lang="en-US" sz="5400" smtClean="0">
                <a:latin typeface=".VnAvant" pitchFamily="34" charset="0"/>
              </a:rPr>
              <a:t>èt ruét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73821" y="0"/>
            <a:ext cx="5328745" cy="123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4500" b="1">
                <a:latin typeface=".VnArial" pitchFamily="34" charset="0"/>
              </a:rPr>
              <a:t> 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LuyÖn ®äc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5179641"/>
            <a:ext cx="3575713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g</a:t>
            </a:r>
            <a:r>
              <a:rPr lang="en-US" sz="5400" smtClean="0">
                <a:latin typeface=".VnAvant" pitchFamily="34" charset="0"/>
              </a:rPr>
              <a:t>Ët gï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509984" y="5158233"/>
            <a:ext cx="3916908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d</a:t>
            </a:r>
            <a:r>
              <a:rPr lang="en-US" sz="5400" smtClean="0">
                <a:latin typeface=".VnAvant" pitchFamily="34" charset="0"/>
              </a:rPr>
              <a:t>èc hÕt</a:t>
            </a:r>
            <a:endParaRPr lang="en-US" sz="5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" y="504962"/>
            <a:ext cx="12191857" cy="544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9941" y="1162364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5395" y="1155625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940" y="2540760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8809" y="2513464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5726" y="3159252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564" y="3825950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804611" y="5149782"/>
            <a:ext cx="8393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30446" y="1103279"/>
            <a:ext cx="134431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05763" y="3864564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31773" y="3864564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9221" y="4506007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19969" y="4412889"/>
            <a:ext cx="63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417322" y="1812933"/>
            <a:ext cx="97809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36632" y="2499872"/>
            <a:ext cx="97809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058769" y="3159252"/>
            <a:ext cx="97809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223609" y="3159252"/>
            <a:ext cx="97809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26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" y="504962"/>
            <a:ext cx="12191857" cy="544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9941" y="1162364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378" y="2588640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379" y="3946479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926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0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4" y="900752"/>
            <a:ext cx="12145881" cy="441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5390866" y="3110659"/>
            <a:ext cx="1528549" cy="8335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543266" y="2866030"/>
            <a:ext cx="1185080" cy="16786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2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1"/>
            <a:ext cx="12192000" cy="698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 dirty="0" err="1">
                <a:solidFill>
                  <a:srgbClr val="FF0000"/>
                </a:solidFill>
                <a:latin typeface="HP-222" pitchFamily="34" charset="0"/>
              </a:rPr>
              <a:t>Hoạt</a:t>
            </a:r>
            <a:r>
              <a:rPr lang="en-US" sz="3700" b="1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HP-222" pitchFamily="34" charset="0"/>
              </a:rPr>
              <a:t>động</a:t>
            </a:r>
            <a:r>
              <a:rPr lang="en-US" sz="3700" b="1" dirty="0">
                <a:solidFill>
                  <a:srgbClr val="FF0000"/>
                </a:solidFill>
                <a:latin typeface="HP-222" pitchFamily="34" charset="0"/>
              </a:rPr>
              <a:t>: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vận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dụng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,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trải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nghiệm</a:t>
            </a:r>
            <a:endParaRPr lang="en-US" sz="3700" b="1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518615" y="1296535"/>
            <a:ext cx="11068333" cy="4708480"/>
          </a:xfrm>
          <a:prstGeom prst="cloud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latin typeface=".VnAvant" pitchFamily="34" charset="0"/>
              </a:rPr>
              <a:t>Qua c©u </a:t>
            </a:r>
            <a:r>
              <a:rPr lang="en-US" sz="5400" b="1" smtClean="0">
                <a:solidFill>
                  <a:srgbClr val="002060"/>
                </a:solidFill>
                <a:latin typeface=".VnAvant" pitchFamily="34" charset="0"/>
              </a:rPr>
              <a:t>chuyÖn Qu¹ vµ C«ng, </a:t>
            </a:r>
            <a:r>
              <a:rPr lang="en-US" sz="5400" b="1" smtClean="0">
                <a:solidFill>
                  <a:srgbClr val="002060"/>
                </a:solidFill>
                <a:latin typeface=".VnAvant" pitchFamily="34" charset="0"/>
              </a:rPr>
              <a:t>con biÕt </a:t>
            </a:r>
            <a:r>
              <a:rPr lang="en-US" sz="5400" b="1" smtClean="0">
                <a:solidFill>
                  <a:srgbClr val="002060"/>
                </a:solidFill>
                <a:latin typeface=".VnAvant" pitchFamily="34" charset="0"/>
              </a:rPr>
              <a:t>®iÒu g×</a:t>
            </a:r>
            <a:r>
              <a:rPr lang="en-US" sz="5400" b="1" smtClean="0">
                <a:solidFill>
                  <a:srgbClr val="002060"/>
                </a:solidFill>
                <a:latin typeface=".VnAvant" pitchFamily="34" charset="0"/>
              </a:rPr>
              <a:t>?</a:t>
            </a:r>
            <a:endParaRPr lang="en-US" sz="5400" b="1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27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28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4579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4580" name="Picture 3" descr="hinh-nen-powerpoint-dep-nhat-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2032000" y="1066802"/>
            <a:ext cx="8060267" cy="1764583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lIns="121914" tIns="60957" rIns="121914" bIns="60957">
            <a:spAutoFit/>
          </a:bodyPr>
          <a:lstStyle/>
          <a:p>
            <a:pPr>
              <a:spcBef>
                <a:spcPct val="50000"/>
              </a:spcBef>
            </a:pPr>
            <a:endParaRPr lang="en-US" sz="10700" dirty="0"/>
          </a:p>
        </p:txBody>
      </p:sp>
      <p:sp>
        <p:nvSpPr>
          <p:cNvPr id="24582" name="WordArt 15"/>
          <p:cNvSpPr>
            <a:spLocks noChangeArrowheads="1" noChangeShapeType="1" noTextEdit="1"/>
          </p:cNvSpPr>
          <p:nvPr/>
        </p:nvSpPr>
        <p:spPr bwMode="auto">
          <a:xfrm>
            <a:off x="2645833" y="1202268"/>
            <a:ext cx="6781800" cy="941917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 dirty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VIẾT BẢNG CON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479800" y="2804586"/>
            <a:ext cx="5198533" cy="3060700"/>
            <a:chOff x="1624" y="1384"/>
            <a:chExt cx="2456" cy="1928"/>
          </a:xfrm>
        </p:grpSpPr>
        <p:sp>
          <p:nvSpPr>
            <p:cNvPr id="24584" name="Rectangle 10"/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800" dirty="0">
                <a:latin typeface="VNI-Times" pitchFamily="2" charset="0"/>
              </a:endParaRPr>
            </a:p>
          </p:txBody>
        </p:sp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6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234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1630"/>
            <a:ext cx="12121674" cy="188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72955"/>
            <a:ext cx="3480179" cy="99628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.VnAvant" pitchFamily="34" charset="0"/>
              </a:rPr>
              <a:t>TËp viÕt</a:t>
            </a:r>
            <a:endParaRPr lang="en-US" sz="600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0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00">
        <p:random/>
      </p:transition>
    </mc:Choice>
    <mc:Fallback xmlns="">
      <p:transition spd="slow" advTm="55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65" y="95534"/>
            <a:ext cx="11169552" cy="628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9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8675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867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55266" y="2"/>
            <a:ext cx="23848484" cy="134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66"/>
          <p:cNvSpPr>
            <a:spLocks noChangeArrowheads="1"/>
          </p:cNvSpPr>
          <p:nvPr/>
        </p:nvSpPr>
        <p:spPr bwMode="auto">
          <a:xfrm>
            <a:off x="2155178" y="647933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HP001 4 hàng" pitchFamily="34" charset="0"/>
              </a:rPr>
              <a:t>ŪƑ</a:t>
            </a:r>
            <a:endParaRPr lang="en-US" sz="6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6" name="Rectangle 66"/>
          <p:cNvSpPr>
            <a:spLocks noChangeArrowheads="1"/>
          </p:cNvSpPr>
          <p:nvPr/>
        </p:nvSpPr>
        <p:spPr bwMode="auto">
          <a:xfrm>
            <a:off x="3945309" y="647933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ŪƑ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17" name="Rectangle 66"/>
          <p:cNvSpPr>
            <a:spLocks noChangeArrowheads="1"/>
          </p:cNvSpPr>
          <p:nvPr/>
        </p:nvSpPr>
        <p:spPr bwMode="auto">
          <a:xfrm>
            <a:off x="5728032" y="635126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ŪƑ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18" name="Rectangle 66"/>
          <p:cNvSpPr>
            <a:spLocks noChangeArrowheads="1"/>
          </p:cNvSpPr>
          <p:nvPr/>
        </p:nvSpPr>
        <p:spPr bwMode="auto">
          <a:xfrm>
            <a:off x="7496001" y="635126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ŪƑ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19" name="Rectangle 66"/>
          <p:cNvSpPr>
            <a:spLocks noChangeArrowheads="1"/>
          </p:cNvSpPr>
          <p:nvPr/>
        </p:nvSpPr>
        <p:spPr bwMode="auto">
          <a:xfrm>
            <a:off x="2160485" y="1828800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ŪƑ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20" name="Rectangle 66"/>
          <p:cNvSpPr>
            <a:spLocks noChangeArrowheads="1"/>
          </p:cNvSpPr>
          <p:nvPr/>
        </p:nvSpPr>
        <p:spPr bwMode="auto">
          <a:xfrm>
            <a:off x="3950616" y="1828800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ŪƑ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21" name="Rectangle 66"/>
          <p:cNvSpPr>
            <a:spLocks noChangeArrowheads="1"/>
          </p:cNvSpPr>
          <p:nvPr/>
        </p:nvSpPr>
        <p:spPr bwMode="auto">
          <a:xfrm>
            <a:off x="5733339" y="1815993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ŪƑ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22" name="Rectangle 66"/>
          <p:cNvSpPr>
            <a:spLocks noChangeArrowheads="1"/>
          </p:cNvSpPr>
          <p:nvPr/>
        </p:nvSpPr>
        <p:spPr bwMode="auto">
          <a:xfrm>
            <a:off x="7501308" y="1815993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ŪƑ</a:t>
            </a:r>
            <a:endParaRPr lang="en-US" sz="6000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7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8675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867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55266" y="2"/>
            <a:ext cx="23848484" cy="134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66"/>
          <p:cNvSpPr>
            <a:spLocks noChangeArrowheads="1"/>
          </p:cNvSpPr>
          <p:nvPr/>
        </p:nvSpPr>
        <p:spPr bwMode="auto">
          <a:xfrm>
            <a:off x="2155178" y="647933"/>
            <a:ext cx="3904428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HP001 4 hàng" pitchFamily="34" charset="0"/>
              </a:rPr>
              <a:t>dŜƑ</a:t>
            </a:r>
            <a:r>
              <a:rPr lang="en-US" sz="54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000" smtClean="0">
                <a:solidFill>
                  <a:srgbClr val="FF0000"/>
                </a:solidFill>
                <a:latin typeface="HP001 4 hàng" pitchFamily="34" charset="0"/>
              </a:rPr>
              <a:t>sŪƑ</a:t>
            </a:r>
            <a:endParaRPr lang="en-US" sz="6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" name="Rectangle 66"/>
          <p:cNvSpPr>
            <a:spLocks noChangeArrowheads="1"/>
          </p:cNvSpPr>
          <p:nvPr/>
        </p:nvSpPr>
        <p:spPr bwMode="auto">
          <a:xfrm>
            <a:off x="5705874" y="650204"/>
            <a:ext cx="3904428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dŜƑ</a:t>
            </a:r>
            <a:r>
              <a:rPr lang="en-US" sz="5400" smtClean="0">
                <a:latin typeface="HP001 4 hàng" pitchFamily="34" charset="0"/>
              </a:rPr>
              <a:t> </a:t>
            </a:r>
            <a:r>
              <a:rPr lang="en-US" sz="6000" smtClean="0">
                <a:latin typeface="HP001 4 hàng" pitchFamily="34" charset="0"/>
              </a:rPr>
              <a:t>sŪƑ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7" name="Rectangle 66"/>
          <p:cNvSpPr>
            <a:spLocks noChangeArrowheads="1"/>
          </p:cNvSpPr>
          <p:nvPr/>
        </p:nvSpPr>
        <p:spPr bwMode="auto">
          <a:xfrm>
            <a:off x="2168826" y="1841017"/>
            <a:ext cx="3904428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dŜƑ</a:t>
            </a:r>
            <a:r>
              <a:rPr lang="en-US" sz="5400" smtClean="0">
                <a:latin typeface="HP001 4 hàng" pitchFamily="34" charset="0"/>
              </a:rPr>
              <a:t> </a:t>
            </a:r>
            <a:r>
              <a:rPr lang="en-US" sz="6000" smtClean="0">
                <a:latin typeface="HP001 4 hàng" pitchFamily="34" charset="0"/>
              </a:rPr>
              <a:t>sŪƑ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8" name="Rectangle 66"/>
          <p:cNvSpPr>
            <a:spLocks noChangeArrowheads="1"/>
          </p:cNvSpPr>
          <p:nvPr/>
        </p:nvSpPr>
        <p:spPr bwMode="auto">
          <a:xfrm>
            <a:off x="5719522" y="1843288"/>
            <a:ext cx="3904428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dŜƑ</a:t>
            </a:r>
            <a:r>
              <a:rPr lang="en-US" sz="5400" smtClean="0">
                <a:latin typeface="HP001 4 hàng" pitchFamily="34" charset="0"/>
              </a:rPr>
              <a:t> </a:t>
            </a:r>
            <a:r>
              <a:rPr lang="en-US" sz="6000" smtClean="0">
                <a:latin typeface="HP001 4 hàng" pitchFamily="34" charset="0"/>
              </a:rPr>
              <a:t>sŪƑ</a:t>
            </a:r>
            <a:endParaRPr lang="en-US" sz="6000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54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8675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867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55266" y="2"/>
            <a:ext cx="23848484" cy="134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66"/>
          <p:cNvSpPr>
            <a:spLocks noChangeArrowheads="1"/>
          </p:cNvSpPr>
          <p:nvPr/>
        </p:nvSpPr>
        <p:spPr bwMode="auto">
          <a:xfrm>
            <a:off x="2141530" y="647933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HP001 4 hàng" pitchFamily="34" charset="0"/>
              </a:rPr>
              <a:t>″</a:t>
            </a:r>
            <a:endParaRPr lang="en-US" sz="6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" name="Rectangle 66"/>
          <p:cNvSpPr>
            <a:spLocks noChangeArrowheads="1"/>
          </p:cNvSpPr>
          <p:nvPr/>
        </p:nvSpPr>
        <p:spPr bwMode="auto">
          <a:xfrm>
            <a:off x="3331161" y="635126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″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7" name="Rectangle 66"/>
          <p:cNvSpPr>
            <a:spLocks noChangeArrowheads="1"/>
          </p:cNvSpPr>
          <p:nvPr/>
        </p:nvSpPr>
        <p:spPr bwMode="auto">
          <a:xfrm>
            <a:off x="4534437" y="635126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″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8" name="Rectangle 66"/>
          <p:cNvSpPr>
            <a:spLocks noChangeArrowheads="1"/>
          </p:cNvSpPr>
          <p:nvPr/>
        </p:nvSpPr>
        <p:spPr bwMode="auto">
          <a:xfrm>
            <a:off x="5694498" y="635126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″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9" name="Rectangle 66"/>
          <p:cNvSpPr>
            <a:spLocks noChangeArrowheads="1"/>
          </p:cNvSpPr>
          <p:nvPr/>
        </p:nvSpPr>
        <p:spPr bwMode="auto">
          <a:xfrm>
            <a:off x="6897774" y="635126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″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10" name="Rectangle 66"/>
          <p:cNvSpPr>
            <a:spLocks noChangeArrowheads="1"/>
          </p:cNvSpPr>
          <p:nvPr/>
        </p:nvSpPr>
        <p:spPr bwMode="auto">
          <a:xfrm>
            <a:off x="8069211" y="635126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″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11" name="Rectangle 66"/>
          <p:cNvSpPr>
            <a:spLocks noChangeArrowheads="1"/>
          </p:cNvSpPr>
          <p:nvPr/>
        </p:nvSpPr>
        <p:spPr bwMode="auto">
          <a:xfrm>
            <a:off x="9272487" y="635126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″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12" name="Rectangle 66"/>
          <p:cNvSpPr>
            <a:spLocks noChangeArrowheads="1"/>
          </p:cNvSpPr>
          <p:nvPr/>
        </p:nvSpPr>
        <p:spPr bwMode="auto">
          <a:xfrm>
            <a:off x="2158559" y="1842448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″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13" name="Rectangle 66"/>
          <p:cNvSpPr>
            <a:spLocks noChangeArrowheads="1"/>
          </p:cNvSpPr>
          <p:nvPr/>
        </p:nvSpPr>
        <p:spPr bwMode="auto">
          <a:xfrm>
            <a:off x="3348190" y="1829641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″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14" name="Rectangle 66"/>
          <p:cNvSpPr>
            <a:spLocks noChangeArrowheads="1"/>
          </p:cNvSpPr>
          <p:nvPr/>
        </p:nvSpPr>
        <p:spPr bwMode="auto">
          <a:xfrm>
            <a:off x="4551466" y="1829641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″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15" name="Rectangle 66"/>
          <p:cNvSpPr>
            <a:spLocks noChangeArrowheads="1"/>
          </p:cNvSpPr>
          <p:nvPr/>
        </p:nvSpPr>
        <p:spPr bwMode="auto">
          <a:xfrm>
            <a:off x="5711527" y="1829641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″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16" name="Rectangle 66"/>
          <p:cNvSpPr>
            <a:spLocks noChangeArrowheads="1"/>
          </p:cNvSpPr>
          <p:nvPr/>
        </p:nvSpPr>
        <p:spPr bwMode="auto">
          <a:xfrm>
            <a:off x="6914803" y="1829641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″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17" name="Rectangle 66"/>
          <p:cNvSpPr>
            <a:spLocks noChangeArrowheads="1"/>
          </p:cNvSpPr>
          <p:nvPr/>
        </p:nvSpPr>
        <p:spPr bwMode="auto">
          <a:xfrm>
            <a:off x="8086240" y="1829641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″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18" name="Rectangle 66"/>
          <p:cNvSpPr>
            <a:spLocks noChangeArrowheads="1"/>
          </p:cNvSpPr>
          <p:nvPr/>
        </p:nvSpPr>
        <p:spPr bwMode="auto">
          <a:xfrm>
            <a:off x="9289516" y="1829641"/>
            <a:ext cx="1437216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″</a:t>
            </a:r>
            <a:endParaRPr lang="en-US" sz="6000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089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8675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867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55266" y="2"/>
            <a:ext cx="23848484" cy="134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66"/>
          <p:cNvSpPr>
            <a:spLocks noChangeArrowheads="1"/>
          </p:cNvSpPr>
          <p:nvPr/>
        </p:nvSpPr>
        <p:spPr bwMode="auto">
          <a:xfrm>
            <a:off x="2155177" y="647933"/>
            <a:ext cx="2457765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HP001 4 hàng" pitchFamily="34" charset="0"/>
              </a:rPr>
              <a:t>ƑǬ</a:t>
            </a:r>
            <a:r>
              <a:rPr lang="en-US" sz="36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000" smtClean="0">
                <a:solidFill>
                  <a:srgbClr val="FF0000"/>
                </a:solidFill>
                <a:latin typeface="HP001 4 hàng" pitchFamily="34" charset="0"/>
              </a:rPr>
              <a:t>đa</a:t>
            </a:r>
            <a:endParaRPr lang="en-US" sz="6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" name="Rectangle 66"/>
          <p:cNvSpPr>
            <a:spLocks noChangeArrowheads="1"/>
          </p:cNvSpPr>
          <p:nvPr/>
        </p:nvSpPr>
        <p:spPr bwMode="auto">
          <a:xfrm>
            <a:off x="4518518" y="650205"/>
            <a:ext cx="2457765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ƑǬ</a:t>
            </a:r>
            <a:r>
              <a:rPr lang="en-US" sz="3600" smtClean="0">
                <a:latin typeface="HP001 4 hàng" pitchFamily="34" charset="0"/>
              </a:rPr>
              <a:t> </a:t>
            </a:r>
            <a:r>
              <a:rPr lang="en-US" sz="6000" smtClean="0">
                <a:latin typeface="HP001 4 hàng" pitchFamily="34" charset="0"/>
              </a:rPr>
              <a:t>đa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7" name="Rectangle 66"/>
          <p:cNvSpPr>
            <a:spLocks noChangeArrowheads="1"/>
          </p:cNvSpPr>
          <p:nvPr/>
        </p:nvSpPr>
        <p:spPr bwMode="auto">
          <a:xfrm>
            <a:off x="6881859" y="639670"/>
            <a:ext cx="2457765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ƑǬ</a:t>
            </a:r>
            <a:r>
              <a:rPr lang="en-US" sz="3600" smtClean="0">
                <a:latin typeface="HP001 4 hàng" pitchFamily="34" charset="0"/>
              </a:rPr>
              <a:t> </a:t>
            </a:r>
            <a:r>
              <a:rPr lang="en-US" sz="6000" smtClean="0">
                <a:latin typeface="HP001 4 hàng" pitchFamily="34" charset="0"/>
              </a:rPr>
              <a:t>đa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8" name="Rectangle 66"/>
          <p:cNvSpPr>
            <a:spLocks noChangeArrowheads="1"/>
          </p:cNvSpPr>
          <p:nvPr/>
        </p:nvSpPr>
        <p:spPr bwMode="auto">
          <a:xfrm>
            <a:off x="9256567" y="638834"/>
            <a:ext cx="2457765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ƑǬ</a:t>
            </a:r>
            <a:r>
              <a:rPr lang="en-US" sz="3600" smtClean="0">
                <a:latin typeface="HP001 4 hàng" pitchFamily="34" charset="0"/>
              </a:rPr>
              <a:t> 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9" name="Rectangle 66"/>
          <p:cNvSpPr>
            <a:spLocks noChangeArrowheads="1"/>
          </p:cNvSpPr>
          <p:nvPr/>
        </p:nvSpPr>
        <p:spPr bwMode="auto">
          <a:xfrm>
            <a:off x="2168825" y="1818270"/>
            <a:ext cx="2457765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ƑǬ</a:t>
            </a:r>
            <a:r>
              <a:rPr lang="en-US" sz="3600" smtClean="0">
                <a:latin typeface="HP001 4 hàng" pitchFamily="34" charset="0"/>
              </a:rPr>
              <a:t> </a:t>
            </a:r>
            <a:r>
              <a:rPr lang="en-US" sz="6000" smtClean="0">
                <a:latin typeface="HP001 4 hàng" pitchFamily="34" charset="0"/>
              </a:rPr>
              <a:t>đa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10" name="Rectangle 66"/>
          <p:cNvSpPr>
            <a:spLocks noChangeArrowheads="1"/>
          </p:cNvSpPr>
          <p:nvPr/>
        </p:nvSpPr>
        <p:spPr bwMode="auto">
          <a:xfrm>
            <a:off x="4532166" y="1820542"/>
            <a:ext cx="2457765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ƑǬ</a:t>
            </a:r>
            <a:r>
              <a:rPr lang="en-US" sz="3600" smtClean="0">
                <a:latin typeface="HP001 4 hàng" pitchFamily="34" charset="0"/>
              </a:rPr>
              <a:t> </a:t>
            </a:r>
            <a:r>
              <a:rPr lang="en-US" sz="6000" smtClean="0">
                <a:latin typeface="HP001 4 hàng" pitchFamily="34" charset="0"/>
              </a:rPr>
              <a:t>đa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11" name="Rectangle 66"/>
          <p:cNvSpPr>
            <a:spLocks noChangeArrowheads="1"/>
          </p:cNvSpPr>
          <p:nvPr/>
        </p:nvSpPr>
        <p:spPr bwMode="auto">
          <a:xfrm>
            <a:off x="6895507" y="1810007"/>
            <a:ext cx="2457765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ƑǬ</a:t>
            </a:r>
            <a:r>
              <a:rPr lang="en-US" sz="3600" smtClean="0">
                <a:latin typeface="HP001 4 hàng" pitchFamily="34" charset="0"/>
              </a:rPr>
              <a:t> </a:t>
            </a:r>
            <a:r>
              <a:rPr lang="en-US" sz="6000" smtClean="0">
                <a:latin typeface="HP001 4 hàng" pitchFamily="34" charset="0"/>
              </a:rPr>
              <a:t>đa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12" name="Rectangle 66"/>
          <p:cNvSpPr>
            <a:spLocks noChangeArrowheads="1"/>
          </p:cNvSpPr>
          <p:nvPr/>
        </p:nvSpPr>
        <p:spPr bwMode="auto">
          <a:xfrm>
            <a:off x="9270215" y="1809171"/>
            <a:ext cx="2457765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ƑǬ</a:t>
            </a:r>
            <a:r>
              <a:rPr lang="en-US" sz="3600" smtClean="0">
                <a:latin typeface="HP001 4 hàng" pitchFamily="34" charset="0"/>
              </a:rPr>
              <a:t> </a:t>
            </a:r>
            <a:endParaRPr lang="en-US" sz="6000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54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513" r="15632" b="-513"/>
          <a:stretch/>
        </p:blipFill>
        <p:spPr>
          <a:xfrm>
            <a:off x="2659888" y="1085850"/>
            <a:ext cx="6337808" cy="4753356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2633472" y="1072896"/>
            <a:ext cx="3186176" cy="23896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eart 5"/>
          <p:cNvSpPr/>
          <p:nvPr/>
        </p:nvSpPr>
        <p:spPr>
          <a:xfrm>
            <a:off x="2779776" y="117043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5819648" y="1072896"/>
            <a:ext cx="3186176" cy="23896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art 7"/>
          <p:cNvSpPr/>
          <p:nvPr/>
        </p:nvSpPr>
        <p:spPr>
          <a:xfrm>
            <a:off x="7802880" y="117043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2" action="ppaction://hlinksldjump"/>
          </p:cNvPr>
          <p:cNvSpPr/>
          <p:nvPr/>
        </p:nvSpPr>
        <p:spPr>
          <a:xfrm>
            <a:off x="2633472" y="3444240"/>
            <a:ext cx="3186176" cy="2389632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art 9"/>
          <p:cNvSpPr/>
          <p:nvPr/>
        </p:nvSpPr>
        <p:spPr>
          <a:xfrm>
            <a:off x="2796032" y="4943856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5811520" y="3444240"/>
            <a:ext cx="3186176" cy="2389632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eart 11"/>
          <p:cNvSpPr/>
          <p:nvPr/>
        </p:nvSpPr>
        <p:spPr>
          <a:xfrm>
            <a:off x="7778496" y="4943856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27296" y="2523744"/>
            <a:ext cx="2584704" cy="193852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art 13"/>
          <p:cNvSpPr/>
          <p:nvPr/>
        </p:nvSpPr>
        <p:spPr>
          <a:xfrm>
            <a:off x="4645152" y="258775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/>
          <p:cNvSpPr/>
          <p:nvPr/>
        </p:nvSpPr>
        <p:spPr>
          <a:xfrm>
            <a:off x="325120" y="5943600"/>
            <a:ext cx="11492992" cy="86563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79101" y="130516"/>
            <a:ext cx="4284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Ô CỬA BÍ MẬT</a:t>
            </a:r>
            <a:endParaRPr lang="en-US" sz="5400" b="1" cap="none" spc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974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63" y="3665383"/>
            <a:ext cx="3635188" cy="36351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15" y="3372524"/>
            <a:ext cx="4636834" cy="3485476"/>
          </a:xfrm>
          <a:prstGeom prst="rect">
            <a:avLst/>
          </a:prstGeom>
        </p:spPr>
      </p:pic>
      <p:grpSp>
        <p:nvGrpSpPr>
          <p:cNvPr id="10" name="组 9"/>
          <p:cNvGrpSpPr/>
          <p:nvPr/>
        </p:nvGrpSpPr>
        <p:grpSpPr>
          <a:xfrm>
            <a:off x="4394154" y="1836629"/>
            <a:ext cx="7438898" cy="1881926"/>
            <a:chOff x="4066528" y="2164123"/>
            <a:chExt cx="7438898" cy="1881926"/>
          </a:xfrm>
        </p:grpSpPr>
        <p:sp>
          <p:nvSpPr>
            <p:cNvPr id="4" name="文本框 3"/>
            <p:cNvSpPr txBox="1"/>
            <p:nvPr/>
          </p:nvSpPr>
          <p:spPr>
            <a:xfrm>
              <a:off x="4086407" y="2184001"/>
              <a:ext cx="741901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15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微软雅黑" panose="020B0503020204020204" pitchFamily="34" charset="-122"/>
                  <a:cs typeface="HappyZcool-2016" charset="-122"/>
                </a:rPr>
                <a:t>Thank you</a:t>
              </a:r>
              <a:endParaRPr kumimoji="1" lang="zh-CN" altLang="en-US" sz="115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微软雅黑" panose="020B0503020204020204" pitchFamily="34" charset="-122"/>
                <a:cs typeface="HappyZcool-2016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066528" y="2164123"/>
              <a:ext cx="18473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9600" dirty="0">
                <a:solidFill>
                  <a:srgbClr val="A185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99" y="-283881"/>
            <a:ext cx="2667314" cy="3322916"/>
          </a:xfrm>
          <a:prstGeom prst="rect">
            <a:avLst/>
          </a:prstGeom>
        </p:spPr>
      </p:pic>
      <p:pic>
        <p:nvPicPr>
          <p:cNvPr id="7" name="V.A. - Love Is... (Comic ver.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7377" y="-2838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7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¤ sè 1: Con h·y ®äc vµ tim tiÕng chøa vÇn 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endParaRPr lang="en-US" sz="3200" b="1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32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528320" y="2334768"/>
            <a:ext cx="11054080" cy="1505712"/>
          </a:xfrm>
          <a:prstGeom prst="snip2Diag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smtClean="0">
                <a:solidFill>
                  <a:schemeClr val="bg1"/>
                </a:solidFill>
                <a:latin typeface=".VnAvant" pitchFamily="34" charset="0"/>
                <a:cs typeface="Times New Roman" panose="02020603050405020304" pitchFamily="18" charset="0"/>
              </a:rPr>
              <a:t>chong chãng, vâng</a:t>
            </a:r>
            <a:endParaRPr lang="en-US" sz="600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682523" y="3520575"/>
            <a:ext cx="1864026" cy="14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20506" y="3518451"/>
            <a:ext cx="1864026" cy="7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870948" y="3467711"/>
            <a:ext cx="1864026" cy="14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32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¤ sè 2: Tim tiÕng cã vÇn 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trong c¸c tiÕng sau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528320" y="2334768"/>
            <a:ext cx="11054080" cy="1505712"/>
          </a:xfrm>
          <a:prstGeom prst="snip2DiagRect">
            <a:avLst/>
          </a:prstGeom>
          <a:solidFill>
            <a:srgbClr val="7030A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prstClr val="white"/>
                </a:solidFill>
                <a:latin typeface=".VnAvant" pitchFamily="34" charset="0"/>
                <a:cs typeface="Times New Roman" panose="02020603050405020304" pitchFamily="18" charset="0"/>
              </a:rPr>
              <a:t>s</a:t>
            </a:r>
            <a:r>
              <a:rPr lang="en-US" sz="6000" smtClean="0">
                <a:solidFill>
                  <a:prstClr val="white"/>
                </a:solidFill>
                <a:latin typeface=".VnAvant" pitchFamily="34" charset="0"/>
                <a:cs typeface="Times New Roman" panose="02020603050405020304" pitchFamily="18" charset="0"/>
              </a:rPr>
              <a:t>ãc, h¹t ngäc, con cãc</a:t>
            </a:r>
            <a:endParaRPr kumimoji="0" lang="en-US" sz="600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816997" y="3500468"/>
            <a:ext cx="1259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17660" y="3461800"/>
            <a:ext cx="2086693" cy="386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215676" y="3461800"/>
            <a:ext cx="11191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15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¤ sè 3: </a:t>
            </a:r>
            <a:r>
              <a:rPr lang="en-US" sz="320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Con h·y ®äc </a:t>
            </a:r>
            <a:r>
              <a:rPr lang="en-US" sz="32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c©u sau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528320" y="2334767"/>
            <a:ext cx="11054080" cy="3627121"/>
          </a:xfrm>
          <a:prstGeom prst="snip2Diag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5400" smtClean="0">
                <a:solidFill>
                  <a:srgbClr val="FFFF00"/>
                </a:solidFill>
                <a:latin typeface=".VnAvant" pitchFamily="34" charset="0"/>
                <a:cs typeface="Times New Roman" panose="02020603050405020304" pitchFamily="18" charset="0"/>
              </a:rPr>
              <a:t>       Vã ngùa va lãc cãc</a:t>
            </a:r>
          </a:p>
          <a:p>
            <a:pPr>
              <a:defRPr/>
            </a:pPr>
            <a:r>
              <a:rPr lang="en-US" sz="5400">
                <a:solidFill>
                  <a:srgbClr val="FFFF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solidFill>
                  <a:srgbClr val="FFFF00"/>
                </a:solidFill>
                <a:latin typeface=".VnAvant" pitchFamily="34" charset="0"/>
                <a:cs typeface="Times New Roman" panose="02020603050405020304" pitchFamily="18" charset="0"/>
              </a:rPr>
              <a:t>      Xe cø l¨n bon bon</a:t>
            </a:r>
          </a:p>
          <a:p>
            <a:pPr>
              <a:defRPr/>
            </a:pPr>
            <a:r>
              <a:rPr lang="en-US" sz="5400" smtClean="0">
                <a:solidFill>
                  <a:srgbClr val="FFFF00"/>
                </a:solidFill>
                <a:latin typeface=".VnAvant" pitchFamily="34" charset="0"/>
                <a:cs typeface="Times New Roman" panose="02020603050405020304" pitchFamily="18" charset="0"/>
              </a:rPr>
              <a:t>       Chim chãc liÖng vßng trßn</a:t>
            </a:r>
          </a:p>
          <a:p>
            <a:pPr>
              <a:defRPr/>
            </a:pPr>
            <a:r>
              <a:rPr lang="en-US" sz="5400" smtClean="0">
                <a:solidFill>
                  <a:srgbClr val="FFFF00"/>
                </a:solidFill>
                <a:latin typeface=".VnAvant" pitchFamily="34" charset="0"/>
                <a:cs typeface="Times New Roman" panose="02020603050405020304" pitchFamily="18" charset="0"/>
              </a:rPr>
              <a:t>       H¸t ca vang ré r·.</a:t>
            </a:r>
            <a:endParaRPr kumimoji="0" lang="en-US" sz="540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52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¤ sè 4: Con </a:t>
            </a:r>
            <a:r>
              <a:rPr lang="en-US" sz="320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h·y ®äc </a:t>
            </a:r>
            <a:r>
              <a:rPr lang="en-US" sz="32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c©u sau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528320" y="1815153"/>
            <a:ext cx="11054080" cy="3916908"/>
          </a:xfrm>
          <a:prstGeom prst="snip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60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   Đi häc l¾m sù l¹</a:t>
            </a:r>
          </a:p>
          <a:p>
            <a:pPr algn="ctr">
              <a:defRPr/>
            </a:pPr>
            <a:r>
              <a:rPr lang="en-US" sz="60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Cha mÑ vÉn chê mong</a:t>
            </a:r>
          </a:p>
          <a:p>
            <a:pPr algn="ctr">
              <a:defRPr/>
            </a:pPr>
            <a:r>
              <a:rPr lang="en-US" sz="60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Ba b¹n høa trong lßng</a:t>
            </a:r>
          </a:p>
          <a:p>
            <a:pPr algn="ctr">
              <a:defRPr/>
            </a:pPr>
            <a:r>
              <a:rPr lang="en-US" sz="60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Häc tËp thËt chÆm chØ.</a:t>
            </a:r>
            <a:endParaRPr lang="en-US" sz="6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38281" y="5486400"/>
            <a:ext cx="259307" cy="1228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4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83000" y="1514638"/>
            <a:ext cx="4907151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– </a:t>
            </a:r>
            <a:r>
              <a:rPr lang="en-US" sz="540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c </a:t>
            </a:r>
            <a:endParaRPr lang="en-US" sz="5400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2102" y="1742709"/>
            <a:ext cx="22860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85: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838200" y="243421"/>
            <a:ext cx="10515600" cy="1569648"/>
          </a:xfrm>
          <a:prstGeom prst="rect">
            <a:avLst/>
          </a:prstGeom>
        </p:spPr>
        <p:txBody>
          <a:bodyPr lIns="91426" tIns="45714" rIns="91426" bIns="45714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Thứ năm ngày </a:t>
            </a: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30 </a:t>
            </a: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tháng 12 năm 2021</a:t>
            </a:r>
            <a:b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</a:b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Tiếng Việt</a:t>
            </a:r>
            <a:endParaRPr lang="en-US" sz="3200" dirty="0" smtClean="0">
              <a:solidFill>
                <a:schemeClr val="tx1"/>
              </a:solidFill>
              <a:latin typeface="HP001 4 hàng" pitchFamily="34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24080" y="2730268"/>
            <a:ext cx="4192551" cy="3882068"/>
            <a:chOff x="6400800" y="2743200"/>
            <a:chExt cx="4038600" cy="3682896"/>
          </a:xfrm>
        </p:grpSpPr>
        <p:sp>
          <p:nvSpPr>
            <p:cNvPr id="23" name="Oval 22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35539" y="3495331"/>
              <a:ext cx="3842811" cy="1985497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smtClean="0">
                  <a:solidFill>
                    <a:srgbClr val="008000"/>
                  </a:solidFill>
                  <a:latin typeface=".VnAvant" pitchFamily="34" charset="0"/>
                </a:rPr>
                <a:t>«</a:t>
              </a:r>
              <a:r>
                <a:rPr lang="en-US" sz="13000" smtClean="0">
                  <a:solidFill>
                    <a:srgbClr val="008000"/>
                  </a:solidFill>
                  <a:latin typeface=".VnAvant" pitchFamily="34" charset="0"/>
                </a:rPr>
                <a:t>ng</a:t>
              </a:r>
              <a:endParaRPr lang="en-US" sz="13000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92118" y="2620370"/>
            <a:ext cx="4285398" cy="3991966"/>
            <a:chOff x="6400800" y="2743200"/>
            <a:chExt cx="4038600" cy="3682896"/>
          </a:xfrm>
        </p:grpSpPr>
        <p:sp>
          <p:nvSpPr>
            <p:cNvPr id="26" name="Oval 2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42748" y="3507710"/>
              <a:ext cx="3657601" cy="1930836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smtClean="0">
                  <a:solidFill>
                    <a:srgbClr val="008000"/>
                  </a:solidFill>
                  <a:latin typeface=".VnAvant" pitchFamily="34" charset="0"/>
                </a:rPr>
                <a:t>«</a:t>
              </a:r>
              <a:r>
                <a:rPr lang="en-US" sz="13000" smtClean="0">
                  <a:solidFill>
                    <a:srgbClr val="008000"/>
                  </a:solidFill>
                  <a:latin typeface=".VnAvant" pitchFamily="34" charset="0"/>
                </a:rPr>
                <a:t>c</a:t>
              </a:r>
              <a:endParaRPr lang="en-US" sz="13000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67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06865" y="964835"/>
            <a:ext cx="200062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ng  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45941" y="2393483"/>
            <a:ext cx="1687900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  <a:cs typeface="Times New Roman" pitchFamily="18" charset="0"/>
              </a:rPr>
              <a:t>s</a:t>
            </a:r>
            <a:endParaRPr lang="en-US" sz="72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540" y="3843789"/>
            <a:ext cx="4925945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>
                <a:latin typeface=".VnAvant" pitchFamily="34" charset="0"/>
              </a:rPr>
              <a:t>d</a:t>
            </a:r>
            <a:r>
              <a:rPr lang="en-US" sz="7200" b="1" smtClean="0">
                <a:latin typeface=".VnAvant" pitchFamily="34" charset="0"/>
              </a:rPr>
              <a:t>ßng s«ng</a:t>
            </a:r>
            <a:endParaRPr 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167162" y="3858701"/>
            <a:ext cx="4149053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</a:rPr>
              <a:t>gèc ®a</a:t>
            </a:r>
            <a:endParaRPr lang="en-US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"/>
            <a:ext cx="12192000" cy="698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Ho¹t ®éng: H×nh thµnh kiÕn thøc míi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327384" y="947498"/>
            <a:ext cx="1961306" cy="123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5" tIns="60953" rIns="121905" bIns="60953">
            <a:spAutoFit/>
          </a:bodyPr>
          <a:lstStyle/>
          <a:p>
            <a:pPr algn="ctr"/>
            <a:r>
              <a:rPr lang="en-US" sz="4500" b="1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000789" y="967232"/>
            <a:ext cx="2102892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00B0F0"/>
                </a:solidFill>
                <a:latin typeface=".VnAvant" pitchFamily="34" charset="0"/>
              </a:rPr>
              <a:t>«</a:t>
            </a:r>
            <a:endParaRPr lang="en-US" sz="72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9084866" y="958417"/>
            <a:ext cx="1878759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 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737098" y="978263"/>
            <a:ext cx="859312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>
                <a:solidFill>
                  <a:srgbClr val="00B0F0"/>
                </a:solidFill>
                <a:latin typeface=".VnAvant" pitchFamily="34" charset="0"/>
              </a:rPr>
              <a:t>«</a:t>
            </a:r>
            <a:endParaRPr lang="en-US" sz="72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049612" y="2391259"/>
            <a:ext cx="2400509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133454" y="2398748"/>
            <a:ext cx="3113120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  <a:cs typeface="Times New Roman" pitchFamily="18" charset="0"/>
              </a:rPr>
              <a:t>gè</a:t>
            </a:r>
            <a:endParaRPr lang="en-US" sz="72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737098" y="2393483"/>
            <a:ext cx="2040658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03" y="3599074"/>
            <a:ext cx="5009218" cy="322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540" y="2158744"/>
            <a:ext cx="5621985" cy="4662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710" y="3533397"/>
            <a:ext cx="5245290" cy="328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383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81E-7 2.93247E-6 L 0.47011 0.00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6" grpId="0"/>
      <p:bldP spid="21" grpId="0"/>
      <p:bldP spid="21" grpId="1"/>
      <p:bldP spid="19" grpId="0"/>
      <p:bldP spid="19" grpId="1"/>
      <p:bldP spid="20" grpId="0"/>
      <p:bldP spid="26" grpId="0"/>
      <p:bldP spid="26" grpId="1"/>
      <p:bldP spid="27" grpId="0"/>
      <p:bldP spid="23" grpId="0"/>
      <p:bldP spid="24" grpId="0"/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340</Words>
  <Application>Microsoft Office PowerPoint</Application>
  <PresentationFormat>Custom</PresentationFormat>
  <Paragraphs>114</Paragraphs>
  <Slides>30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 tiÕng ngoµi bµi cã vÇn «ng, «c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48</cp:revision>
  <dcterms:created xsi:type="dcterms:W3CDTF">2020-08-14T07:04:25Z</dcterms:created>
  <dcterms:modified xsi:type="dcterms:W3CDTF">2021-12-23T04:02:09Z</dcterms:modified>
</cp:coreProperties>
</file>