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3" r:id="rId3"/>
  </p:sldMasterIdLst>
  <p:notesMasterIdLst>
    <p:notesMasterId r:id="rId29"/>
  </p:notesMasterIdLst>
  <p:sldIdLst>
    <p:sldId id="343" r:id="rId4"/>
    <p:sldId id="344" r:id="rId5"/>
    <p:sldId id="257" r:id="rId6"/>
    <p:sldId id="301" r:id="rId7"/>
    <p:sldId id="258" r:id="rId8"/>
    <p:sldId id="285" r:id="rId9"/>
    <p:sldId id="268" r:id="rId10"/>
    <p:sldId id="299" r:id="rId11"/>
    <p:sldId id="265" r:id="rId12"/>
    <p:sldId id="300" r:id="rId13"/>
    <p:sldId id="286" r:id="rId14"/>
    <p:sldId id="287" r:id="rId15"/>
    <p:sldId id="288" r:id="rId16"/>
    <p:sldId id="289" r:id="rId17"/>
    <p:sldId id="290" r:id="rId18"/>
    <p:sldId id="294" r:id="rId19"/>
    <p:sldId id="302" r:id="rId20"/>
    <p:sldId id="303" r:id="rId21"/>
    <p:sldId id="304" r:id="rId22"/>
    <p:sldId id="345" r:id="rId23"/>
    <p:sldId id="342" r:id="rId24"/>
    <p:sldId id="283" r:id="rId25"/>
    <p:sldId id="284" r:id="rId26"/>
    <p:sldId id="341"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D1559-936B-48C8-84EB-9042171AA426}"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55DFD-35A7-46C3-9A2C-448836A0BF9A}" type="slidenum">
              <a:rPr lang="en-US" smtClean="0"/>
              <a:t>‹#›</a:t>
            </a:fld>
            <a:endParaRPr lang="en-US"/>
          </a:p>
        </p:txBody>
      </p:sp>
    </p:spTree>
    <p:extLst>
      <p:ext uri="{BB962C8B-B14F-4D97-AF65-F5344CB8AC3E}">
        <p14:creationId xmlns:p14="http://schemas.microsoft.com/office/powerpoint/2010/main" val="628396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121298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379769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38123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352173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84835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223791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70号-灵悦黑体" panose="00000500000000000000" pitchFamily="2" charset="-122"/>
              <a:cs typeface="+mn-cs"/>
            </a:endParaRPr>
          </a:p>
        </p:txBody>
      </p:sp>
    </p:spTree>
    <p:extLst>
      <p:ext uri="{BB962C8B-B14F-4D97-AF65-F5344CB8AC3E}">
        <p14:creationId xmlns:p14="http://schemas.microsoft.com/office/powerpoint/2010/main" val="98472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81209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1795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358165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090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67462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058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349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419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979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040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15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096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8764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23177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769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483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319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47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558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825091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663888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6099849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0617431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09896175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7097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9.png"/><Relationship Id="rId2" Type="http://schemas.openxmlformats.org/officeDocument/2006/relationships/slideLayout" Target="../slideLayouts/slideLayout13.xml"/><Relationship Id="rId16"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7.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816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0386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1" y="0"/>
            <a:ext cx="12192001" cy="6858000"/>
            <a:chOff x="-1" y="0"/>
            <a:chExt cx="12192001" cy="6858000"/>
          </a:xfrm>
        </p:grpSpPr>
        <p:pic>
          <p:nvPicPr>
            <p:cNvPr id="8" name="图片 7" descr="山上的风景&#10;&#10;描述已自动生成"/>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p:cNvPicPr>
              <a:picLocks noChangeAspect="1"/>
            </p:cNvPicPr>
            <p:nvPr/>
          </p:nvPicPr>
          <p:blipFill rotWithShape="1">
            <a:blip r:embed="rId16">
              <a:extLst>
                <a:ext uri="{28A0092B-C50C-407E-A947-70E740481C1C}">
                  <a14:useLocalDpi xmlns:a14="http://schemas.microsoft.com/office/drawing/2010/main" val="0"/>
                </a:ext>
              </a:extLst>
            </a:blip>
            <a:srcRect t="53333"/>
            <a:stretch>
              <a:fillRect/>
            </a:stretch>
          </p:blipFill>
          <p:spPr>
            <a:xfrm>
              <a:off x="0" y="3657600"/>
              <a:ext cx="12192000" cy="3200400"/>
            </a:xfrm>
            <a:prstGeom prst="rect">
              <a:avLst/>
            </a:prstGeom>
          </p:spPr>
        </p:pic>
        <p:sp>
          <p:nvSpPr>
            <p:cNvPr id="10" name="矩形: 圆角 9"/>
            <p:cNvSpPr/>
            <p:nvPr/>
          </p:nvSpPr>
          <p:spPr>
            <a:xfrm>
              <a:off x="361950" y="439738"/>
              <a:ext cx="11468100" cy="5978524"/>
            </a:xfrm>
            <a:prstGeom prst="roundRect">
              <a:avLst>
                <a:gd name="adj" fmla="val 54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图片包含 游戏机, 花, 星星, 鱼&#10;&#10;描述已自动生成"/>
            <p:cNvPicPr>
              <a:picLocks noChangeAspect="1"/>
            </p:cNvPicPr>
            <p:nvPr/>
          </p:nvPicPr>
          <p:blipFill rotWithShape="1">
            <a:blip r:embed="rId17">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12" name="图片 11" descr="图片包含 笔记本, 游戏机, 电脑, 花&#10;&#10;描述已自动生成"/>
            <p:cNvPicPr>
              <a:picLocks noChangeAspect="1"/>
            </p:cNvPicPr>
            <p:nvPr/>
          </p:nvPicPr>
          <p:blipFill rotWithShape="1">
            <a:blip r:embed="rId18">
              <a:extLst>
                <a:ext uri="{28A0092B-C50C-407E-A947-70E740481C1C}">
                  <a14:useLocalDpi xmlns:a14="http://schemas.microsoft.com/office/drawing/2010/main" val="0"/>
                </a:ext>
              </a:extLst>
            </a:blip>
            <a:srcRect r="63929" b="75873"/>
            <a:stretch>
              <a:fillRect/>
            </a:stretch>
          </p:blipFill>
          <p:spPr>
            <a:xfrm>
              <a:off x="0" y="0"/>
              <a:ext cx="4397829" cy="1654629"/>
            </a:xfrm>
            <a:prstGeom prst="rect">
              <a:avLst/>
            </a:prstGeom>
          </p:spPr>
        </p:pic>
      </p:grpSp>
    </p:spTree>
    <p:extLst>
      <p:ext uri="{BB962C8B-B14F-4D97-AF65-F5344CB8AC3E}">
        <p14:creationId xmlns:p14="http://schemas.microsoft.com/office/powerpoint/2010/main" val="3348877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gi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3C47D-3CC7-4EEB-8824-B21BF8B4AEA6}"/>
              </a:ext>
            </a:extLst>
          </p:cNvPr>
          <p:cNvPicPr>
            <a:picLocks noChangeAspect="1"/>
          </p:cNvPicPr>
          <p:nvPr/>
        </p:nvPicPr>
        <p:blipFill>
          <a:blip r:embed="rId3"/>
          <a:stretch>
            <a:fillRect/>
          </a:stretch>
        </p:blipFill>
        <p:spPr>
          <a:xfrm>
            <a:off x="3025140" y="2893874"/>
            <a:ext cx="5883150" cy="1926503"/>
          </a:xfrm>
          <a:prstGeom prst="rect">
            <a:avLst/>
          </a:prstGeom>
        </p:spPr>
      </p:pic>
    </p:spTree>
    <p:extLst>
      <p:ext uri="{BB962C8B-B14F-4D97-AF65-F5344CB8AC3E}">
        <p14:creationId xmlns:p14="http://schemas.microsoft.com/office/powerpoint/2010/main" val="142694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220171" y="1879835"/>
            <a:ext cx="19361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9" name="TextBox 8"/>
          <p:cNvSpPr txBox="1"/>
          <p:nvPr/>
        </p:nvSpPr>
        <p:spPr>
          <a:xfrm>
            <a:off x="4462160" y="1879837"/>
            <a:ext cx="3267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vườn</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hoang</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0" name="TextBox 9"/>
          <p:cNvSpPr txBox="1"/>
          <p:nvPr/>
        </p:nvSpPr>
        <p:spPr>
          <a:xfrm>
            <a:off x="8049531" y="1879836"/>
            <a:ext cx="21949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sym typeface="Arial"/>
              </a:rPr>
              <a:t>râm</a:t>
            </a:r>
            <a:r>
              <a:rPr kumimoji="0" lang="en-US" sz="4000" b="0" i="0" u="none" strike="noStrike" kern="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 ran</a:t>
            </a:r>
            <a:endParaRPr kumimoji="0" lang="en-US" sz="4000" b="0"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sp>
        <p:nvSpPr>
          <p:cNvPr id="13" name="TextBox 12"/>
          <p:cNvSpPr txBox="1"/>
          <p:nvPr/>
        </p:nvSpPr>
        <p:spPr>
          <a:xfrm>
            <a:off x="2833299" y="3780344"/>
            <a:ext cx="65254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râm</a:t>
            </a:r>
            <a:r>
              <a:rPr kumimoji="0" lang="en-US" sz="8000" b="0" i="0" u="none" strike="noStrike" kern="1200" cap="none" spc="0" normalizeH="0" noProof="0" dirty="0">
                <a:ln>
                  <a:noFill/>
                </a:ln>
                <a:solidFill>
                  <a:srgbClr val="FFFFFF"/>
                </a:solidFill>
                <a:effectLst/>
                <a:uLnTx/>
                <a:uFillTx/>
                <a:latin typeface="Arial" panose="020B0604020202020204" pitchFamily="34" charset="0"/>
                <a:ea typeface="+mn-ea"/>
                <a:cs typeface="+mn-cs"/>
              </a:rPr>
              <a:t> ran</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388739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set>
                                      <p:cBhvr>
                                        <p:cTn id="15" dur="1" fill="hold">
                                          <p:stCondLst>
                                            <p:cond delay="499"/>
                                          </p:stCondLst>
                                        </p:cTn>
                                        <p:tgtEl>
                                          <p:spTgt spid="13"/>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5317;p41"/>
          <p:cNvSpPr txBox="1">
            <a:spLocks/>
          </p:cNvSpPr>
          <p:nvPr/>
        </p:nvSpPr>
        <p:spPr>
          <a:xfrm>
            <a:off x="3113286" y="439840"/>
            <a:ext cx="5965428"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a:ln>
                  <a:noFill/>
                </a:ln>
                <a:solidFill>
                  <a:srgbClr val="00B050"/>
                </a:solidFill>
                <a:effectLst/>
                <a:uLnTx/>
                <a:uFillTx/>
                <a:latin typeface="Arial" panose="020B0604020202020204" pitchFamily="34" charset="0"/>
                <a:sym typeface="Gloria Hallelujah"/>
              </a:rPr>
              <a:t>Lưu ý khi trình bày </a:t>
            </a:r>
          </a:p>
        </p:txBody>
      </p:sp>
      <p:pic>
        <p:nvPicPr>
          <p:cNvPr id="1028" name="Picture 4" descr="Mẫu giấy 5 ô ly - Mẫu giấy luyện viết chữ - Download.vn"/>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 b="397"/>
          <a:stretch/>
        </p:blipFill>
        <p:spPr bwMode="auto">
          <a:xfrm>
            <a:off x="3253588" y="2002524"/>
            <a:ext cx="6076950" cy="41553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3306852" y="2030258"/>
            <a:ext cx="476705"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3783558" y="2030258"/>
            <a:ext cx="451996"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4235553" y="2030258"/>
            <a:ext cx="457525" cy="468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 name="Straight Arrow Connector 28"/>
          <p:cNvCxnSpPr/>
          <p:nvPr/>
        </p:nvCxnSpPr>
        <p:spPr>
          <a:xfrm flipV="1">
            <a:off x="3253588" y="1849936"/>
            <a:ext cx="140549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Google Shape;2276;p36"/>
          <p:cNvSpPr txBox="1">
            <a:spLocks/>
          </p:cNvSpPr>
          <p:nvPr/>
        </p:nvSpPr>
        <p:spPr>
          <a:xfrm>
            <a:off x="4469622" y="2211353"/>
            <a:ext cx="2415457" cy="4957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3500"/>
              <a:buFont typeface="Gloria Hallelujah"/>
              <a:buNone/>
              <a:tabLst/>
              <a:defRPr/>
            </a:pP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Bọ</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lang="en-US" sz="2500" kern="0" dirty="0">
                <a:solidFill>
                  <a:prstClr val="black"/>
                </a:solidFill>
                <a:latin typeface="HP001 4 hàng" panose="020B0603050302020204" pitchFamily="34" charset="0"/>
                <a:cs typeface="Arial" panose="020B0604020202020204" pitchFamily="34" charset="0"/>
              </a:rPr>
              <a:t>ς</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ùa</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dừng</a:t>
            </a:r>
            <a:endPar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endParaRPr>
          </a:p>
        </p:txBody>
      </p:sp>
      <p:sp>
        <p:nvSpPr>
          <p:cNvPr id="34" name="Oval 33"/>
          <p:cNvSpPr/>
          <p:nvPr/>
        </p:nvSpPr>
        <p:spPr>
          <a:xfrm>
            <a:off x="4654194" y="2886863"/>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Oval 37"/>
          <p:cNvSpPr/>
          <p:nvPr/>
        </p:nvSpPr>
        <p:spPr>
          <a:xfrm>
            <a:off x="4647050" y="3353286"/>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Oval 39"/>
          <p:cNvSpPr/>
          <p:nvPr/>
        </p:nvSpPr>
        <p:spPr>
          <a:xfrm>
            <a:off x="4648977" y="3815489"/>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34"/>
          <p:cNvSpPr/>
          <p:nvPr/>
        </p:nvSpPr>
        <p:spPr>
          <a:xfrm>
            <a:off x="3113286" y="1392243"/>
            <a:ext cx="208422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Lùi</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3 ô </a:t>
            </a:r>
            <a:r>
              <a:rPr kumimoji="0" lang="en-US" sz="2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ly</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43" name="Google Shape;2276;p36"/>
          <p:cNvSpPr txBox="1">
            <a:spLocks/>
          </p:cNvSpPr>
          <p:nvPr/>
        </p:nvSpPr>
        <p:spPr>
          <a:xfrm>
            <a:off x="4235553" y="4481781"/>
            <a:ext cx="3351790" cy="4957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3500"/>
              <a:buFont typeface="Gloria Hallelujah"/>
              <a:buNone/>
              <a:defRPr sz="35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3500"/>
              <a:buFont typeface="Gloria Hallelujah"/>
              <a:buNone/>
              <a:tabLst/>
              <a:defRPr/>
            </a:pP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Khu</a:t>
            </a:r>
            <a:r>
              <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baseline="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vườn</a:t>
            </a:r>
            <a:r>
              <a:rPr kumimoji="0" lang="en-US" sz="2500" b="1" i="0" u="none" strike="noStrike" kern="0" cap="none" spc="0" normalizeH="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rPr>
              <a:t> </a:t>
            </a:r>
            <a:r>
              <a:rPr kumimoji="0" lang="en-US" sz="2500" b="1" i="0" u="none" strike="noStrike" kern="0" cap="none" spc="0" normalizeH="0" noProof="0" dirty="0" err="1">
                <a:ln>
                  <a:noFill/>
                </a:ln>
                <a:solidFill>
                  <a:prstClr val="black"/>
                </a:solidFill>
                <a:effectLst/>
                <a:uLnTx/>
                <a:uFillTx/>
                <a:latin typeface="HP001 4 hàng" panose="020B0603050302020204" pitchFamily="34" charset="0"/>
                <a:cs typeface="Arial" panose="020B0604020202020204" pitchFamily="34" charset="0"/>
                <a:sym typeface="Gloria Hallelujah"/>
              </a:rPr>
              <a:t>hoang</a:t>
            </a:r>
            <a:endParaRPr kumimoji="0" lang="en-US" sz="2500" b="1" i="0" u="none" strike="noStrike" kern="0" cap="none" spc="0" normalizeH="0" baseline="0" noProof="0" dirty="0">
              <a:ln>
                <a:noFill/>
              </a:ln>
              <a:solidFill>
                <a:prstClr val="black"/>
              </a:solidFill>
              <a:effectLst/>
              <a:uLnTx/>
              <a:uFillTx/>
              <a:latin typeface="HP001 4 hàng" panose="020B0603050302020204" pitchFamily="34" charset="0"/>
              <a:cs typeface="Arial" panose="020B0604020202020204" pitchFamily="34" charset="0"/>
              <a:sym typeface="Gloria Hallelujah"/>
            </a:endParaRPr>
          </a:p>
        </p:txBody>
      </p:sp>
      <p:sp>
        <p:nvSpPr>
          <p:cNvPr id="44" name="Oval 43"/>
          <p:cNvSpPr/>
          <p:nvPr/>
        </p:nvSpPr>
        <p:spPr>
          <a:xfrm>
            <a:off x="4647050" y="5172719"/>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5" name="Oval 44"/>
          <p:cNvSpPr/>
          <p:nvPr/>
        </p:nvSpPr>
        <p:spPr>
          <a:xfrm>
            <a:off x="4639906" y="5639142"/>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6" name="Oval 45"/>
          <p:cNvSpPr/>
          <p:nvPr/>
        </p:nvSpPr>
        <p:spPr>
          <a:xfrm>
            <a:off x="4641833" y="6101345"/>
            <a:ext cx="53172" cy="565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Rectangle 47"/>
          <p:cNvSpPr/>
          <p:nvPr/>
        </p:nvSpPr>
        <p:spPr>
          <a:xfrm>
            <a:off x="943583" y="3657219"/>
            <a:ext cx="22354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Cách 1 dòng giữa 2 khổ thơ </a:t>
            </a:r>
          </a:p>
        </p:txBody>
      </p:sp>
      <p:sp>
        <p:nvSpPr>
          <p:cNvPr id="37" name="Left Brace 36"/>
          <p:cNvSpPr/>
          <p:nvPr/>
        </p:nvSpPr>
        <p:spPr>
          <a:xfrm>
            <a:off x="3179036" y="3872050"/>
            <a:ext cx="131388" cy="450142"/>
          </a:xfrm>
          <a:prstGeom prst="leftBrace">
            <a:avLst>
              <a:gd name="adj1" fmla="val 43482"/>
              <a:gd name="adj2" fmla="val 50000"/>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611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right)">
                                      <p:cBhvr>
                                        <p:cTn id="52" dur="500"/>
                                        <p:tgtEl>
                                          <p:spTgt spid="48"/>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righ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500"/>
                                        <p:tgtEl>
                                          <p:spTgt spid="4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500" fill="hold"/>
                                        <p:tgtEl>
                                          <p:spTgt spid="44"/>
                                        </p:tgtEl>
                                        <p:attrNameLst>
                                          <p:attrName>ppt_w</p:attrName>
                                        </p:attrNameLst>
                                      </p:cBhvr>
                                      <p:tavLst>
                                        <p:tav tm="0">
                                          <p:val>
                                            <p:fltVal val="0"/>
                                          </p:val>
                                        </p:tav>
                                        <p:tav tm="100000">
                                          <p:val>
                                            <p:strVal val="#ppt_w"/>
                                          </p:val>
                                        </p:tav>
                                      </p:tavLst>
                                    </p:anim>
                                    <p:anim calcmode="lin" valueType="num">
                                      <p:cBhvr>
                                        <p:cTn id="65" dur="500" fill="hold"/>
                                        <p:tgtEl>
                                          <p:spTgt spid="44"/>
                                        </p:tgtEl>
                                        <p:attrNameLst>
                                          <p:attrName>ppt_h</p:attrName>
                                        </p:attrNameLst>
                                      </p:cBhvr>
                                      <p:tavLst>
                                        <p:tav tm="0">
                                          <p:val>
                                            <p:fltVal val="0"/>
                                          </p:val>
                                        </p:tav>
                                        <p:tav tm="100000">
                                          <p:val>
                                            <p:strVal val="#ppt_h"/>
                                          </p:val>
                                        </p:tav>
                                      </p:tavLst>
                                    </p:anim>
                                    <p:animEffect transition="in" filter="fade">
                                      <p:cBhvr>
                                        <p:cTn id="66" dur="500"/>
                                        <p:tgtEl>
                                          <p:spTgt spid="44"/>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500" fill="hold"/>
                                        <p:tgtEl>
                                          <p:spTgt spid="45"/>
                                        </p:tgtEl>
                                        <p:attrNameLst>
                                          <p:attrName>ppt_w</p:attrName>
                                        </p:attrNameLst>
                                      </p:cBhvr>
                                      <p:tavLst>
                                        <p:tav tm="0">
                                          <p:val>
                                            <p:fltVal val="0"/>
                                          </p:val>
                                        </p:tav>
                                        <p:tav tm="100000">
                                          <p:val>
                                            <p:strVal val="#ppt_w"/>
                                          </p:val>
                                        </p:tav>
                                      </p:tavLst>
                                    </p:anim>
                                    <p:anim calcmode="lin" valueType="num">
                                      <p:cBhvr>
                                        <p:cTn id="71" dur="500" fill="hold"/>
                                        <p:tgtEl>
                                          <p:spTgt spid="45"/>
                                        </p:tgtEl>
                                        <p:attrNameLst>
                                          <p:attrName>ppt_h</p:attrName>
                                        </p:attrNameLst>
                                      </p:cBhvr>
                                      <p:tavLst>
                                        <p:tav tm="0">
                                          <p:val>
                                            <p:fltVal val="0"/>
                                          </p:val>
                                        </p:tav>
                                        <p:tav tm="100000">
                                          <p:val>
                                            <p:strVal val="#ppt_h"/>
                                          </p:val>
                                        </p:tav>
                                      </p:tavLst>
                                    </p:anim>
                                    <p:animEffect transition="in" filter="fade">
                                      <p:cBhvr>
                                        <p:cTn id="72" dur="500"/>
                                        <p:tgtEl>
                                          <p:spTgt spid="45"/>
                                        </p:tgtEl>
                                      </p:cBhvr>
                                    </p:animEffect>
                                  </p:childTnLst>
                                </p:cTn>
                              </p:par>
                            </p:childTnLst>
                          </p:cTn>
                        </p:par>
                        <p:par>
                          <p:cTn id="73" fill="hold">
                            <p:stCondLst>
                              <p:cond delay="1500"/>
                            </p:stCondLst>
                            <p:childTnLst>
                              <p:par>
                                <p:cTn id="74" presetID="53" presetClass="entr" presetSubtype="16"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500" fill="hold"/>
                                        <p:tgtEl>
                                          <p:spTgt spid="46"/>
                                        </p:tgtEl>
                                        <p:attrNameLst>
                                          <p:attrName>ppt_w</p:attrName>
                                        </p:attrNameLst>
                                      </p:cBhvr>
                                      <p:tavLst>
                                        <p:tav tm="0">
                                          <p:val>
                                            <p:fltVal val="0"/>
                                          </p:val>
                                        </p:tav>
                                        <p:tav tm="100000">
                                          <p:val>
                                            <p:strVal val="#ppt_w"/>
                                          </p:val>
                                        </p:tav>
                                      </p:tavLst>
                                    </p:anim>
                                    <p:anim calcmode="lin" valueType="num">
                                      <p:cBhvr>
                                        <p:cTn id="77" dur="500" fill="hold"/>
                                        <p:tgtEl>
                                          <p:spTgt spid="46"/>
                                        </p:tgtEl>
                                        <p:attrNameLst>
                                          <p:attrName>ppt_h</p:attrName>
                                        </p:attrNameLst>
                                      </p:cBhvr>
                                      <p:tavLst>
                                        <p:tav tm="0">
                                          <p:val>
                                            <p:fltVal val="0"/>
                                          </p:val>
                                        </p:tav>
                                        <p:tav tm="100000">
                                          <p:val>
                                            <p:strVal val="#ppt_h"/>
                                          </p:val>
                                        </p:tav>
                                      </p:tavLst>
                                    </p:anim>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3" grpId="0" animBg="1"/>
      <p:bldP spid="36" grpId="0"/>
      <p:bldP spid="34" grpId="0" animBg="1"/>
      <p:bldP spid="38" grpId="0" animBg="1"/>
      <p:bldP spid="40" grpId="0" animBg="1"/>
      <p:bldP spid="35" grpId="0"/>
      <p:bldP spid="43" grpId="0"/>
      <p:bldP spid="44" grpId="0" animBg="1"/>
      <p:bldP spid="45" grpId="0" animBg="1"/>
      <p:bldP spid="46" grpId="0" animBg="1"/>
      <p:bldP spid="48" grpId="0"/>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Google Shape;5317;p41"/>
          <p:cNvSpPr txBox="1">
            <a:spLocks/>
          </p:cNvSpPr>
          <p:nvPr/>
        </p:nvSpPr>
        <p:spPr>
          <a:xfrm>
            <a:off x="2955135" y="886637"/>
            <a:ext cx="6281730" cy="641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000" b="1" i="0" u="none" strike="noStrike" kern="1200" cap="none" spc="0" normalizeH="0" baseline="0" noProof="0" dirty="0">
                <a:ln>
                  <a:noFill/>
                </a:ln>
                <a:solidFill>
                  <a:srgbClr val="A7FF4A"/>
                </a:solidFill>
                <a:effectLst/>
                <a:uLnTx/>
                <a:uFillTx/>
                <a:latin typeface="Arial" panose="020B0604020202020204" pitchFamily="34" charset="0"/>
                <a:cs typeface="Calibri" panose="020F0502020204030204" pitchFamily="34" charset="0"/>
                <a:sym typeface="Gloria Hallelujah"/>
              </a:rPr>
              <a:t>Lưu ý về tư thế ngồi viết</a:t>
            </a:r>
            <a:endParaRPr kumimoji="0" lang="en-US" sz="4000" b="1" i="0" u="none" strike="noStrike" kern="0" cap="none" spc="0" normalizeH="0" baseline="0" noProof="0" dirty="0">
              <a:ln>
                <a:noFill/>
              </a:ln>
              <a:solidFill>
                <a:srgbClr val="A7FF4A"/>
              </a:solidFill>
              <a:effectLst/>
              <a:uLnTx/>
              <a:uFillTx/>
              <a:latin typeface="等线" panose="020F0502020204030204"/>
              <a:sym typeface="Gloria Hallelujah"/>
            </a:endParaRPr>
          </a:p>
        </p:txBody>
      </p:sp>
      <p:sp>
        <p:nvSpPr>
          <p:cNvPr id="9" name="TextBox 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tay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cầm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viết</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1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tay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giữ</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trang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vở</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0" name="TextBox 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Chân đặt đúng vị trí</a:t>
            </a:r>
          </a:p>
        </p:txBody>
      </p:sp>
      <p:sp>
        <p:nvSpPr>
          <p:cNvPr id="11" name="Rounded Rectangle 1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Khoảng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cách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mắt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đến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vở</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25 – 30cm</a:t>
            </a:r>
          </a:p>
        </p:txBody>
      </p:sp>
      <p:pic>
        <p:nvPicPr>
          <p:cNvPr id="12" name="Picture 2" descr="https://khotunhua.com/upload/tiny/day-tre-ngoi-dung-tu-the.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3"/>
          <p:cNvSpPr/>
          <p:nvPr/>
        </p:nvSpPr>
        <p:spPr>
          <a:xfrm>
            <a:off x="8691513" y="3128316"/>
            <a:ext cx="972000" cy="738664"/>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967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3310" y="955433"/>
            <a:ext cx="220538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Chính</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tả</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ular Callout 2"/>
          <p:cNvSpPr/>
          <p:nvPr/>
        </p:nvSpPr>
        <p:spPr>
          <a:xfrm>
            <a:off x="7395015" y="3018409"/>
            <a:ext cx="3666562" cy="1345152"/>
          </a:xfrm>
          <a:prstGeom prst="wedgeRoundRectCallout">
            <a:avLst>
              <a:gd name="adj1" fmla="val 4740"/>
              <a:gd name="adj2" fmla="val 82019"/>
              <a:gd name="adj3" fmla="val 16667"/>
            </a:avLst>
          </a:prstGeom>
          <a:solidFill>
            <a:schemeClr val="accent6">
              <a:lumMod val="20000"/>
              <a:lumOff val="80000"/>
            </a:schemeClr>
          </a:solidFill>
          <a:ln w="38100"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tự</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đánh</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giá</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phần</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mình</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bạn</a:t>
            </a:r>
            <a:endParaRPr kumimoji="0" lang="en-US" sz="2400" b="1" i="0" u="none" strike="noStrike" kern="120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4" name="Rectangle 3"/>
          <p:cNvSpPr/>
          <p:nvPr/>
        </p:nvSpPr>
        <p:spPr>
          <a:xfrm>
            <a:off x="1147864" y="2761593"/>
            <a:ext cx="5322817" cy="1815882"/>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Tiêu</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chí</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đánh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giá</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fi-FI"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1. Sai không quá </a:t>
            </a:r>
            <a:r>
              <a:rPr kumimoji="0" lang="fi-FI" sz="2800" b="1"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5 lỗi </a:t>
            </a: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2.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Chữ</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viết</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rõ</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ràng</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sạch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đẹp</a:t>
            </a:r>
            <a:endPar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Pts val="2800"/>
              <a:buFontTx/>
              <a:buNone/>
              <a:tabLst/>
              <a:defRPr/>
            </a:pP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3.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Trình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bày</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đúng</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hình</a:t>
            </a:r>
            <a:r>
              <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thức</a:t>
            </a:r>
            <a:endParaRPr kumimoji="0" lang="en-US" sz="28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5112" y="4942646"/>
            <a:ext cx="1761496" cy="1240301"/>
          </a:xfrm>
          <a:prstGeom prst="rect">
            <a:avLst/>
          </a:prstGeom>
        </p:spPr>
      </p:pic>
      <p:sp>
        <p:nvSpPr>
          <p:cNvPr id="6" name="Rectangle 5"/>
          <p:cNvSpPr/>
          <p:nvPr/>
        </p:nvSpPr>
        <p:spPr>
          <a:xfrm>
            <a:off x="3956657" y="1665551"/>
            <a:ext cx="437651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Cánh</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cam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lạc</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mẹ</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7" name="5-Point Star 6"/>
          <p:cNvSpPr/>
          <p:nvPr/>
        </p:nvSpPr>
        <p:spPr>
          <a:xfrm>
            <a:off x="4850090"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5-Point Star 7"/>
          <p:cNvSpPr/>
          <p:nvPr/>
        </p:nvSpPr>
        <p:spPr>
          <a:xfrm>
            <a:off x="5263538"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5-Point Star 8"/>
          <p:cNvSpPr/>
          <p:nvPr/>
        </p:nvSpPr>
        <p:spPr>
          <a:xfrm>
            <a:off x="5676986" y="3321496"/>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5-Point Star 9"/>
          <p:cNvSpPr/>
          <p:nvPr/>
        </p:nvSpPr>
        <p:spPr>
          <a:xfrm>
            <a:off x="5969882" y="3755070"/>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5-Point Star 10"/>
          <p:cNvSpPr/>
          <p:nvPr/>
        </p:nvSpPr>
        <p:spPr>
          <a:xfrm>
            <a:off x="5963425" y="4143900"/>
            <a:ext cx="286439" cy="264405"/>
          </a:xfrm>
          <a:prstGeom prst="star5">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16584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6323" y="2344180"/>
            <a:ext cx="4310246" cy="3700593"/>
          </a:xfrm>
          <a:prstGeom prst="rect">
            <a:avLst/>
          </a:prstGeom>
        </p:spPr>
      </p:pic>
      <p:pic>
        <p:nvPicPr>
          <p:cNvPr id="5" name="Picture 4">
            <a:extLst>
              <a:ext uri="{FF2B5EF4-FFF2-40B4-BE49-F238E27FC236}">
                <a16:creationId xmlns:a16="http://schemas.microsoft.com/office/drawing/2014/main" id="{A13F34D0-F6F3-4CC2-B26F-648F6012FD03}"/>
              </a:ext>
            </a:extLst>
          </p:cNvPr>
          <p:cNvPicPr>
            <a:picLocks noChangeAspect="1"/>
          </p:cNvPicPr>
          <p:nvPr/>
        </p:nvPicPr>
        <p:blipFill>
          <a:blip r:embed="rId4"/>
          <a:stretch>
            <a:fillRect/>
          </a:stretch>
        </p:blipFill>
        <p:spPr>
          <a:xfrm>
            <a:off x="4879571" y="2790837"/>
            <a:ext cx="6395258" cy="2017951"/>
          </a:xfrm>
          <a:prstGeom prst="rect">
            <a:avLst/>
          </a:prstGeom>
        </p:spPr>
      </p:pic>
    </p:spTree>
    <p:extLst>
      <p:ext uri="{BB962C8B-B14F-4D97-AF65-F5344CB8AC3E}">
        <p14:creationId xmlns:p14="http://schemas.microsoft.com/office/powerpoint/2010/main" val="270878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128" y="126460"/>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6709"/>
              </a:solidFill>
              <a:effectLst/>
              <a:uLnTx/>
              <a:uFillTx/>
              <a:latin typeface="VNI-Avo" pitchFamily="2" charset="0"/>
              <a:ea typeface="+mn-ea"/>
              <a:cs typeface="Arial"/>
              <a:sym typeface="Arial"/>
            </a:endParaRPr>
          </a:p>
        </p:txBody>
      </p:sp>
      <p:sp>
        <p:nvSpPr>
          <p:cNvPr id="18" name="TextBox 17">
            <a:extLst>
              <a:ext uri="{FF2B5EF4-FFF2-40B4-BE49-F238E27FC236}">
                <a16:creationId xmlns:a16="http://schemas.microsoft.com/office/drawing/2014/main" id="{CCD342F3-1A1A-4163-A075-861935E487BA}"/>
              </a:ext>
            </a:extLst>
          </p:cNvPr>
          <p:cNvSpPr txBox="1"/>
          <p:nvPr/>
        </p:nvSpPr>
        <p:spPr>
          <a:xfrm>
            <a:off x="797312" y="296604"/>
            <a:ext cx="10597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10.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808D2835-0391-4B8E-8DEA-F1D671AC3127}"/>
              </a:ext>
            </a:extLst>
          </p:cNvPr>
          <p:cNvSpPr txBox="1"/>
          <p:nvPr/>
        </p:nvSpPr>
        <p:spPr>
          <a:xfrm>
            <a:off x="1468507" y="1382454"/>
            <a:ext cx="1059737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                         - 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gh</a:t>
            </a:r>
            <a:endPar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                       - </a:t>
            </a:r>
            <a:r>
              <a:rPr kumimoji="0" lang="en-US" sz="4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a:t>
            </a:r>
            <a:endParaRPr kumimoji="0" lang="vi-VN" sz="4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825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t="2963" b="2963"/>
          <a:stretch/>
        </p:blipFill>
        <p:spPr>
          <a:xfrm>
            <a:off x="1381125" y="1451602"/>
            <a:ext cx="4331518" cy="4074813"/>
          </a:xfrm>
          <a:prstGeom prst="rect">
            <a:avLst/>
          </a:prstGeom>
          <a:ln>
            <a:noFill/>
          </a:ln>
          <a:effectLst/>
        </p:spPr>
      </p:pic>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a:t>
            </a:r>
            <a:r>
              <a:rPr kumimoji="0" lang="en-US" sz="36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á</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0244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k</a:t>
            </a:r>
            <a:r>
              <a:rPr kumimoji="0" lang="en-US" sz="3600" b="1" i="0" u="none" strike="noStrike" kern="1200" cap="none" spc="0" normalizeH="0" baseline="0" noProof="0" dirty="0" err="1">
                <a:ln>
                  <a:noFill/>
                </a:ln>
                <a:effectLst/>
                <a:uLnTx/>
                <a:uFillTx/>
                <a:latin typeface="Arial" panose="020B0604020202020204" pitchFamily="34" charset="0"/>
                <a:ea typeface="+mn-ea"/>
                <a:cs typeface="+mn-cs"/>
              </a:rPr>
              <a:t>im</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Shape&#10;&#10;Description automatically generated with medium confidence">
            <a:extLst>
              <a:ext uri="{FF2B5EF4-FFF2-40B4-BE49-F238E27FC236}">
                <a16:creationId xmlns:a16="http://schemas.microsoft.com/office/drawing/2014/main" id="{926210F1-1288-441D-BC0A-05CD88F6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880" y="1762893"/>
            <a:ext cx="2277746" cy="3009132"/>
          </a:xfrm>
          <a:prstGeom prst="rect">
            <a:avLst/>
          </a:prstGeom>
        </p:spPr>
      </p:pic>
    </p:spTree>
    <p:extLst>
      <p:ext uri="{BB962C8B-B14F-4D97-AF65-F5344CB8AC3E}">
        <p14:creationId xmlns:p14="http://schemas.microsoft.com/office/powerpoint/2010/main" val="130598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a:t>
            </a:r>
            <a:r>
              <a:rPr kumimoji="0" lang="en-US" sz="3600" b="1" i="0" u="none" strike="noStrike" kern="1200" cap="none" spc="0" normalizeH="0" baseline="0" noProof="0" dirty="0" err="1">
                <a:ln>
                  <a:noFill/>
                </a:ln>
                <a:effectLst/>
                <a:uLnTx/>
                <a:uFillTx/>
                <a:latin typeface="Arial" panose="020B0604020202020204" pitchFamily="34" charset="0"/>
                <a:ea typeface="+mn-ea"/>
                <a:cs typeface="+mn-cs"/>
              </a:rPr>
              <a:t>à</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A picture containing yellow, black&#10;&#10;Description automatically generated">
            <a:extLst>
              <a:ext uri="{FF2B5EF4-FFF2-40B4-BE49-F238E27FC236}">
                <a16:creationId xmlns:a16="http://schemas.microsoft.com/office/drawing/2014/main" id="{BF077888-AB05-43FA-AD11-B6D2E0FB7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1472353"/>
            <a:ext cx="2876550" cy="3723534"/>
          </a:xfrm>
          <a:prstGeom prst="rect">
            <a:avLst/>
          </a:prstGeom>
        </p:spPr>
      </p:pic>
    </p:spTree>
    <p:extLst>
      <p:ext uri="{BB962C8B-B14F-4D97-AF65-F5344CB8AC3E}">
        <p14:creationId xmlns:p14="http://schemas.microsoft.com/office/powerpoint/2010/main" val="251488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40197" y="2705805"/>
            <a:ext cx="2541210" cy="715089"/>
          </a:xfrm>
          <a:prstGeom prst="round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ngh</a:t>
            </a:r>
            <a:r>
              <a:rPr lang="en-US" sz="3600" b="1" noProof="0" dirty="0" err="1">
                <a:latin typeface="Arial" panose="020B0604020202020204" pitchFamily="34" charset="0"/>
              </a:rPr>
              <a:t>é</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Rectangle 3"/>
          <p:cNvSpPr/>
          <p:nvPr/>
        </p:nvSpPr>
        <p:spPr>
          <a:xfrm>
            <a:off x="1200931" y="719175"/>
            <a:ext cx="9501413"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Tìm</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từ</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có</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tiếng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bắt</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đầu</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bằng</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 “</a:t>
            </a:r>
            <a:r>
              <a:rPr kumimoji="0" lang="en-US" sz="3000" b="1" i="0" u="none" strike="noStrike" kern="1200" cap="none" spc="0" normalizeH="0" baseline="0" noProof="0" dirty="0" err="1">
                <a:ln>
                  <a:noFill/>
                </a:ln>
                <a:solidFill>
                  <a:srgbClr val="222A35"/>
                </a:solidFill>
                <a:effectLst/>
                <a:uLnTx/>
                <a:uFillTx/>
                <a:latin typeface="Arial" panose="020B0604020202020204" pitchFamily="34" charset="0"/>
                <a:ea typeface="+mn-ea"/>
                <a:cs typeface="+mn-cs"/>
              </a:rPr>
              <a:t>n</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gh</a:t>
            </a:r>
            <a:r>
              <a:rPr kumimoji="0" lang="en-US" sz="3000" b="1" i="0" u="none" strike="noStrike" kern="1200" cap="none" spc="0" normalizeH="0" baseline="0" noProof="0" dirty="0">
                <a:ln>
                  <a:noFill/>
                </a:ln>
                <a:solidFill>
                  <a:srgbClr val="222A35"/>
                </a:solidFill>
                <a:effectLst/>
                <a:uLnTx/>
                <a:uFillTx/>
                <a:latin typeface="Arial" panose="020B0604020202020204" pitchFamily="34" charset="0"/>
                <a:ea typeface="+mn-ea"/>
                <a:cs typeface="+mn-cs"/>
              </a:rPr>
              <a:t>”</a:t>
            </a:r>
          </a:p>
        </p:txBody>
      </p:sp>
      <p:pic>
        <p:nvPicPr>
          <p:cNvPr id="6" name="Picture 5" descr="Icon&#10;&#10;Description automatically generated">
            <a:extLst>
              <a:ext uri="{FF2B5EF4-FFF2-40B4-BE49-F238E27FC236}">
                <a16:creationId xmlns:a16="http://schemas.microsoft.com/office/drawing/2014/main" id="{0F3EC9E2-E99D-40FD-B4B8-14F5C6997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477180"/>
            <a:ext cx="3443861" cy="3887427"/>
          </a:xfrm>
          <a:prstGeom prst="rect">
            <a:avLst/>
          </a:prstGeom>
        </p:spPr>
      </p:pic>
    </p:spTree>
    <p:extLst>
      <p:ext uri="{BB962C8B-B14F-4D97-AF65-F5344CB8AC3E}">
        <p14:creationId xmlns:p14="http://schemas.microsoft.com/office/powerpoint/2010/main" val="89895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128" y="126460"/>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29486D">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y2mate.com - Nhạc thiếu nhi vui nhộn cho bé Tập thể dục buổi sáng_v720P">
            <a:hlinkClick r:id="" action="ppaction://media"/>
            <a:extLst>
              <a:ext uri="{FF2B5EF4-FFF2-40B4-BE49-F238E27FC236}">
                <a16:creationId xmlns:a16="http://schemas.microsoft.com/office/drawing/2014/main" id="{C407DC2A-51DE-4831-B2FF-555414DDD4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70664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2EE4E-2DF9-4248-A995-F042DAD32933}"/>
              </a:ext>
            </a:extLst>
          </p:cNvPr>
          <p:cNvPicPr>
            <a:picLocks noChangeAspect="1"/>
          </p:cNvPicPr>
          <p:nvPr/>
        </p:nvPicPr>
        <p:blipFill>
          <a:blip r:embed="rId2"/>
          <a:stretch>
            <a:fillRect/>
          </a:stretch>
        </p:blipFill>
        <p:spPr>
          <a:xfrm>
            <a:off x="2501729" y="1831956"/>
            <a:ext cx="6864691" cy="3359187"/>
          </a:xfrm>
          <a:prstGeom prst="rect">
            <a:avLst/>
          </a:prstGeom>
        </p:spPr>
      </p:pic>
    </p:spTree>
    <p:extLst>
      <p:ext uri="{BB962C8B-B14F-4D97-AF65-F5344CB8AC3E}">
        <p14:creationId xmlns:p14="http://schemas.microsoft.com/office/powerpoint/2010/main" val="13487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D10BD-5A5B-4588-B37C-7F5A6224D520}"/>
              </a:ext>
            </a:extLst>
          </p:cNvPr>
          <p:cNvPicPr>
            <a:picLocks noChangeAspect="1"/>
          </p:cNvPicPr>
          <p:nvPr/>
        </p:nvPicPr>
        <p:blipFill>
          <a:blip r:embed="rId3"/>
          <a:stretch>
            <a:fillRect/>
          </a:stretch>
        </p:blipFill>
        <p:spPr>
          <a:xfrm>
            <a:off x="5337452" y="2564108"/>
            <a:ext cx="5328366" cy="2353260"/>
          </a:xfrm>
          <a:prstGeom prst="rect">
            <a:avLst/>
          </a:prstGeom>
        </p:spPr>
      </p:pic>
      <p:pic>
        <p:nvPicPr>
          <p:cNvPr id="6" name="Picture 5">
            <a:extLst>
              <a:ext uri="{FF2B5EF4-FFF2-40B4-BE49-F238E27FC236}">
                <a16:creationId xmlns:a16="http://schemas.microsoft.com/office/drawing/2014/main" id="{5C5B4EFB-8995-4140-8681-65319F54AA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8181" y="2430692"/>
            <a:ext cx="3372693" cy="2618124"/>
          </a:xfrm>
          <a:prstGeom prst="rect">
            <a:avLst/>
          </a:prstGeom>
        </p:spPr>
      </p:pic>
    </p:spTree>
    <p:extLst>
      <p:ext uri="{BB962C8B-B14F-4D97-AF65-F5344CB8AC3E}">
        <p14:creationId xmlns:p14="http://schemas.microsoft.com/office/powerpoint/2010/main" val="41179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p:cNvPicPr>
            <a:picLocks noChangeAspect="1"/>
          </p:cNvPicPr>
          <p:nvPr/>
        </p:nvPicPr>
        <p:blipFill rotWithShape="1">
          <a:blip r:embed="rId2">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22"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150116" y="3683725"/>
            <a:ext cx="4415611" cy="254290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7907916" y="1523754"/>
            <a:ext cx="2241889" cy="201022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535578" y="1867990"/>
            <a:ext cx="6479176" cy="4193176"/>
            <a:chOff x="535578" y="1867990"/>
            <a:chExt cx="6479176" cy="4193176"/>
          </a:xfrm>
        </p:grpSpPr>
        <p:sp>
          <p:nvSpPr>
            <p:cNvPr id="12" name="Rectangle 11"/>
            <p:cNvSpPr/>
            <p:nvPr/>
          </p:nvSpPr>
          <p:spPr>
            <a:xfrm>
              <a:off x="713898" y="2161236"/>
              <a:ext cx="6170228"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Gợi ý:</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đã giúp đỡ ai việc gì (hoặc ai đã giúp đỡ em việc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(hoặc người đó) đã làm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Em có suy nghĩ gì sau khi giúp đỡ (hoặc được giúp đỡ)?</a:t>
              </a:r>
            </a:p>
          </p:txBody>
        </p:sp>
        <p:sp>
          <p:nvSpPr>
            <p:cNvPr id="20" name="Rounded Rectangle 19"/>
            <p:cNvSpPr/>
            <p:nvPr/>
          </p:nvSpPr>
          <p:spPr>
            <a:xfrm>
              <a:off x="535578" y="1867990"/>
              <a:ext cx="6479176" cy="419317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游戏机, 花, 星星, 鱼&#10;&#10;描述已自动生成"/>
          <p:cNvPicPr>
            <a:picLocks noChangeAspect="1"/>
          </p:cNvPicPr>
          <p:nvPr/>
        </p:nvPicPr>
        <p:blipFill rotWithShape="1">
          <a:blip r:embed="rId2">
            <a:extLst>
              <a:ext uri="{28A0092B-C50C-407E-A947-70E740481C1C}">
                <a14:useLocalDpi xmlns:a14="http://schemas.microsoft.com/office/drawing/2010/main" val="0"/>
              </a:ext>
            </a:extLst>
          </a:blip>
          <a:srcRect t="75873"/>
          <a:stretch>
            <a:fillRect/>
          </a:stretch>
        </p:blipFill>
        <p:spPr>
          <a:xfrm>
            <a:off x="-1" y="5203370"/>
            <a:ext cx="12191999" cy="1654630"/>
          </a:xfrm>
          <a:prstGeom prst="rect">
            <a:avLst/>
          </a:prstGeom>
        </p:spPr>
      </p:pic>
      <p:pic>
        <p:nvPicPr>
          <p:cNvPr id="22" name="图片 21" descr="图片包含 笔记本, 游戏机, 电脑, 花&#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3929" b="51534"/>
          <a:stretch>
            <a:fillRect/>
          </a:stretch>
        </p:blipFill>
        <p:spPr>
          <a:xfrm>
            <a:off x="8634549" y="-480899"/>
            <a:ext cx="3557450" cy="2688633"/>
          </a:xfrm>
          <a:prstGeom prst="rect">
            <a:avLst/>
          </a:prstGeom>
        </p:spPr>
      </p:pic>
      <p:grpSp>
        <p:nvGrpSpPr>
          <p:cNvPr id="5" name="Group 4"/>
          <p:cNvGrpSpPr/>
          <p:nvPr/>
        </p:nvGrpSpPr>
        <p:grpSpPr>
          <a:xfrm>
            <a:off x="377369" y="421416"/>
            <a:ext cx="11287761" cy="1164752"/>
            <a:chOff x="377369" y="421416"/>
            <a:chExt cx="11287761" cy="1164752"/>
          </a:xfrm>
        </p:grpSpPr>
        <p:sp>
          <p:nvSpPr>
            <p:cNvPr id="15" name="燕尾形 13"/>
            <p:cNvSpPr/>
            <p:nvPr/>
          </p:nvSpPr>
          <p:spPr>
            <a:xfrm>
              <a:off x="377369" y="421416"/>
              <a:ext cx="11287761" cy="1164752"/>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 name="Rectangle 1"/>
            <p:cNvSpPr/>
            <p:nvPr/>
          </p:nvSpPr>
          <p:spPr>
            <a:xfrm>
              <a:off x="895441" y="439957"/>
              <a:ext cx="10401113" cy="1146211"/>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4-5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21036" y="4113736"/>
            <a:ext cx="3328678" cy="191694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rot="20947637">
            <a:off x="897962" y="1779566"/>
            <a:ext cx="2241889" cy="201022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oup 12"/>
          <p:cNvGrpSpPr/>
          <p:nvPr/>
        </p:nvGrpSpPr>
        <p:grpSpPr>
          <a:xfrm>
            <a:off x="4224121" y="1957312"/>
            <a:ext cx="7315199" cy="4073373"/>
            <a:chOff x="535578" y="2364378"/>
            <a:chExt cx="6479176" cy="4073371"/>
          </a:xfrm>
        </p:grpSpPr>
        <p:sp>
          <p:nvSpPr>
            <p:cNvPr id="12" name="Rectangle 11"/>
            <p:cNvSpPr/>
            <p:nvPr/>
          </p:nvSpPr>
          <p:spPr>
            <a:xfrm>
              <a:off x="690051" y="2467431"/>
              <a:ext cx="6170228" cy="39703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Hôm trước, vì bố mẹ em bận việc, nên em đã tự đi bộ về nhà. (2) Trên đường về, em đã gặp chị Linh hàng xóm cũng đang đi học về. (3) Thế là chị ấy đã gọi em lại và chở em về tận nhà. (4) Ngồi trên xe đạp của chị Linh, em cảm thấy rất vui vẻ và hạnh phúc. (5) Chị Linh đúng là một người chị tuyệt vời.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ounded Rectangle 19"/>
            <p:cNvSpPr/>
            <p:nvPr/>
          </p:nvSpPr>
          <p:spPr>
            <a:xfrm>
              <a:off x="535578" y="2364378"/>
              <a:ext cx="6479176" cy="3696788"/>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7158" y="-13888"/>
            <a:ext cx="12320711" cy="4058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pic>
        <p:nvPicPr>
          <p:cNvPr id="22" name="Picture 21">
            <a:extLst>
              <a:ext uri="{FF2B5EF4-FFF2-40B4-BE49-F238E27FC236}">
                <a16:creationId xmlns:a16="http://schemas.microsoft.com/office/drawing/2014/main" id="{E8EB49C2-E217-4530-ACF6-CF403D8F1B5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55725" y="2872869"/>
            <a:ext cx="5059878" cy="3927837"/>
          </a:xfrm>
          <a:prstGeom prst="rect">
            <a:avLst/>
          </a:prstGeom>
        </p:spPr>
      </p:pic>
      <p:sp>
        <p:nvSpPr>
          <p:cNvPr id="4" name="Speech Bubble: Rectangle with Corners Rounded 3">
            <a:extLst>
              <a:ext uri="{FF2B5EF4-FFF2-40B4-BE49-F238E27FC236}">
                <a16:creationId xmlns:a16="http://schemas.microsoft.com/office/drawing/2014/main" id="{B67392CC-BB4D-4D19-B23C-B5B50ED7078B}"/>
              </a:ext>
            </a:extLst>
          </p:cNvPr>
          <p:cNvSpPr/>
          <p:nvPr/>
        </p:nvSpPr>
        <p:spPr>
          <a:xfrm>
            <a:off x="2533650" y="1701294"/>
            <a:ext cx="5924550" cy="1171575"/>
          </a:xfrm>
          <a:prstGeom prst="wedgeRoundRectCallout">
            <a:avLst>
              <a:gd name="adj1" fmla="val 43138"/>
              <a:gd name="adj2" fmla="val 10478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Sau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thấy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 hay?</a:t>
            </a:r>
          </a:p>
        </p:txBody>
      </p:sp>
    </p:spTree>
    <p:extLst>
      <p:ext uri="{BB962C8B-B14F-4D97-AF65-F5344CB8AC3E}">
        <p14:creationId xmlns:p14="http://schemas.microsoft.com/office/powerpoint/2010/main" val="292077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t="20560" b="39441"/>
          <a:stretch>
            <a:fillRect/>
          </a:stretch>
        </p:blipFill>
        <p:spPr>
          <a:xfrm>
            <a:off x="156754" y="1123406"/>
            <a:ext cx="8164286" cy="531658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8027" r="5413"/>
          <a:stretch>
            <a:fillRect/>
          </a:stretch>
        </p:blipFill>
        <p:spPr>
          <a:xfrm flipH="1">
            <a:off x="7863840" y="1263538"/>
            <a:ext cx="3809703" cy="4401296"/>
          </a:xfrm>
          <a:prstGeom prst="rect">
            <a:avLst/>
          </a:prstGeom>
        </p:spPr>
      </p:pic>
      <p:pic>
        <p:nvPicPr>
          <p:cNvPr id="2" name="Picture 1"/>
          <p:cNvPicPr>
            <a:picLocks noChangeAspect="1"/>
          </p:cNvPicPr>
          <p:nvPr/>
        </p:nvPicPr>
        <p:blipFill>
          <a:blip r:embed="rId4"/>
          <a:stretch>
            <a:fillRect/>
          </a:stretch>
        </p:blipFill>
        <p:spPr>
          <a:xfrm>
            <a:off x="3517169" y="185330"/>
            <a:ext cx="5157663" cy="2139881"/>
          </a:xfrm>
          <a:prstGeom prst="rect">
            <a:avLst/>
          </a:prstGeom>
        </p:spPr>
      </p:pic>
      <p:sp>
        <p:nvSpPr>
          <p:cNvPr id="4" name="Rectangle 3"/>
          <p:cNvSpPr/>
          <p:nvPr/>
        </p:nvSpPr>
        <p:spPr>
          <a:xfrm>
            <a:off x="1221601" y="2257305"/>
            <a:ext cx="5577393" cy="101438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Hôm</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nay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ôn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5" name="Rectangle 4"/>
          <p:cNvSpPr/>
          <p:nvPr/>
        </p:nvSpPr>
        <p:spPr>
          <a:xfrm>
            <a:off x="1221601" y="3263287"/>
            <a:ext cx="557739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ý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rèn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chính</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tả</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p:txBody>
      </p:sp>
      <p:sp>
        <p:nvSpPr>
          <p:cNvPr id="7" name="Rectangle 6"/>
          <p:cNvSpPr/>
          <p:nvPr/>
        </p:nvSpPr>
        <p:spPr>
          <a:xfrm>
            <a:off x="1221601" y="4277667"/>
            <a:ext cx="55567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Xem</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trước</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tập</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tiết</a:t>
            </a:r>
            <a:r>
              <a:rPr kumimoji="0" lang="en-US"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9+10.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5317;p41"/>
          <p:cNvSpPr txBox="1">
            <a:spLocks/>
          </p:cNvSpPr>
          <p:nvPr/>
        </p:nvSpPr>
        <p:spPr>
          <a:xfrm>
            <a:off x="2895619" y="2005449"/>
            <a:ext cx="6400762"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Thứ</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ngày</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tháng</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sym typeface="Gloria Hallelujah"/>
              </a:rPr>
              <a:t>năm</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sym typeface="Gloria Hallelujah"/>
              </a:rPr>
              <a:t> ….</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sym typeface="Gloria Hallelujah"/>
            </a:endParaRPr>
          </a:p>
        </p:txBody>
      </p:sp>
      <p:pic>
        <p:nvPicPr>
          <p:cNvPr id="5" name="Picture 4">
            <a:extLst>
              <a:ext uri="{FF2B5EF4-FFF2-40B4-BE49-F238E27FC236}">
                <a16:creationId xmlns:a16="http://schemas.microsoft.com/office/drawing/2014/main" id="{A5AF5110-A960-42DB-B377-FCC3E3108001}"/>
              </a:ext>
            </a:extLst>
          </p:cNvPr>
          <p:cNvPicPr>
            <a:picLocks noChangeAspect="1"/>
          </p:cNvPicPr>
          <p:nvPr/>
        </p:nvPicPr>
        <p:blipFill>
          <a:blip r:embed="rId3"/>
          <a:stretch>
            <a:fillRect/>
          </a:stretch>
        </p:blipFill>
        <p:spPr>
          <a:xfrm>
            <a:off x="4727328" y="2569388"/>
            <a:ext cx="2737341" cy="859611"/>
          </a:xfrm>
          <a:prstGeom prst="rect">
            <a:avLst/>
          </a:prstGeom>
        </p:spPr>
      </p:pic>
      <p:pic>
        <p:nvPicPr>
          <p:cNvPr id="7" name="Picture 6">
            <a:extLst>
              <a:ext uri="{FF2B5EF4-FFF2-40B4-BE49-F238E27FC236}">
                <a16:creationId xmlns:a16="http://schemas.microsoft.com/office/drawing/2014/main" id="{653BFA04-B6B3-4FCB-BBC4-BB7CE5C30FC3}"/>
              </a:ext>
            </a:extLst>
          </p:cNvPr>
          <p:cNvPicPr>
            <a:picLocks noChangeAspect="1"/>
          </p:cNvPicPr>
          <p:nvPr/>
        </p:nvPicPr>
        <p:blipFill>
          <a:blip r:embed="rId4"/>
          <a:stretch>
            <a:fillRect/>
          </a:stretch>
        </p:blipFill>
        <p:spPr>
          <a:xfrm>
            <a:off x="3072120" y="3171736"/>
            <a:ext cx="6047756" cy="1286367"/>
          </a:xfrm>
          <a:prstGeom prst="rect">
            <a:avLst/>
          </a:prstGeom>
        </p:spPr>
      </p:pic>
      <p:sp>
        <p:nvSpPr>
          <p:cNvPr id="8" name="TextBox 7">
            <a:extLst>
              <a:ext uri="{FF2B5EF4-FFF2-40B4-BE49-F238E27FC236}">
                <a16:creationId xmlns:a16="http://schemas.microsoft.com/office/drawing/2014/main" id="{B2A9E1E9-5A3F-4099-BFC9-2394E06863E8}"/>
              </a:ext>
            </a:extLst>
          </p:cNvPr>
          <p:cNvSpPr txBox="1"/>
          <p:nvPr/>
        </p:nvSpPr>
        <p:spPr>
          <a:xfrm>
            <a:off x="4867275" y="4248150"/>
            <a:ext cx="2857500"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7 + 8)</a:t>
            </a:r>
          </a:p>
        </p:txBody>
      </p:sp>
    </p:spTree>
    <p:extLst>
      <p:ext uri="{BB962C8B-B14F-4D97-AF65-F5344CB8AC3E}">
        <p14:creationId xmlns:p14="http://schemas.microsoft.com/office/powerpoint/2010/main" val="214982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đạt</a:t>
            </a:r>
            <a:endPar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endParaRPr>
          </a:p>
        </p:txBody>
      </p:sp>
      <p:sp>
        <p:nvSpPr>
          <p:cNvPr id="38" name="Google Shape;5317;p41"/>
          <p:cNvSpPr txBox="1">
            <a:spLocks/>
          </p:cNvSpPr>
          <p:nvPr/>
        </p:nvSpPr>
        <p:spPr>
          <a:xfrm>
            <a:off x="1163448" y="1845326"/>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l"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Viết đúng bài chính tả ngắn theo hình thức nghe - viết</a:t>
            </a:r>
          </a:p>
        </p:txBody>
      </p:sp>
      <p:sp>
        <p:nvSpPr>
          <p:cNvPr id="39" name="Google Shape;5317;p41"/>
          <p:cNvSpPr txBox="1">
            <a:spLocks/>
          </p:cNvSpPr>
          <p:nvPr/>
        </p:nvSpPr>
        <p:spPr>
          <a:xfrm>
            <a:off x="1163447" y="2684313"/>
            <a:ext cx="9723628"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l"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lang="en-US" b="0" noProof="0" dirty="0">
                <a:solidFill>
                  <a:schemeClr val="bg1"/>
                </a:solidFill>
                <a:latin typeface="Arial" panose="020B0604020202020204" pitchFamily="34" charset="0"/>
              </a:rPr>
              <a:t>V</a:t>
            </a: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iết đúng các từ ngữ có tiếng chứa âm/ vẩn dễ viết sai</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750" y="4887176"/>
            <a:ext cx="1788289" cy="1259167"/>
          </a:xfrm>
          <a:prstGeom prst="rect">
            <a:avLst/>
          </a:prstGeom>
        </p:spPr>
      </p:pic>
      <p:sp>
        <p:nvSpPr>
          <p:cNvPr id="7" name="Google Shape;5317;p41">
            <a:extLst>
              <a:ext uri="{FF2B5EF4-FFF2-40B4-BE49-F238E27FC236}">
                <a16:creationId xmlns:a16="http://schemas.microsoft.com/office/drawing/2014/main" id="{16176A13-E079-4C1B-A7BE-1E2AEE89AAED}"/>
              </a:ext>
            </a:extLst>
          </p:cNvPr>
          <p:cNvSpPr txBox="1">
            <a:spLocks/>
          </p:cNvSpPr>
          <p:nvPr/>
        </p:nvSpPr>
        <p:spPr>
          <a:xfrm>
            <a:off x="1163447" y="3523300"/>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457200" marR="0" lvl="0" indent="-457200" algn="just" defTabSz="914400" rtl="0" eaLnBrk="1" fontAlgn="auto" latinLnBrk="0" hangingPunct="1">
              <a:lnSpc>
                <a:spcPct val="100000"/>
              </a:lnSpc>
              <a:spcBef>
                <a:spcPts val="0"/>
              </a:spcBef>
              <a:spcAft>
                <a:spcPts val="0"/>
              </a:spcAft>
              <a:buClr>
                <a:prstClr val="black"/>
              </a:buClr>
              <a:buSzPts val="2800"/>
              <a:buFont typeface="Arial" panose="020B0604020202020204" pitchFamily="34" charset="0"/>
              <a:buChar char="•"/>
              <a:tabLst/>
              <a:defRPr/>
            </a:pPr>
            <a:r>
              <a:rPr kumimoji="0" lang="vi-VN" b="0" i="0" u="none" strike="noStrike" kern="1200" cap="none" spc="0" normalizeH="0" baseline="0" noProof="0" dirty="0">
                <a:ln>
                  <a:noFill/>
                </a:ln>
                <a:solidFill>
                  <a:schemeClr val="bg1"/>
                </a:solidFill>
                <a:effectLst/>
                <a:uLnTx/>
                <a:uFillTx/>
                <a:latin typeface="Arial" panose="020B0604020202020204" pitchFamily="34" charset="0"/>
                <a:sym typeface="Gloria Hallelujah"/>
              </a:rPr>
              <a:t>Viết được đoạn văn kể về việc em đã giúp đỡ người khác hoặc em được người khác giúp đỡ</a:t>
            </a:r>
          </a:p>
        </p:txBody>
      </p:sp>
    </p:spTree>
    <p:extLst>
      <p:ext uri="{BB962C8B-B14F-4D97-AF65-F5344CB8AC3E}">
        <p14:creationId xmlns:p14="http://schemas.microsoft.com/office/powerpoint/2010/main" val="118661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21298"/>
            <a:ext cx="4048095" cy="3700593"/>
          </a:xfrm>
          <a:prstGeom prst="rect">
            <a:avLst/>
          </a:prstGeom>
        </p:spPr>
      </p:pic>
      <p:pic>
        <p:nvPicPr>
          <p:cNvPr id="5" name="Picture 4">
            <a:extLst>
              <a:ext uri="{FF2B5EF4-FFF2-40B4-BE49-F238E27FC236}">
                <a16:creationId xmlns:a16="http://schemas.microsoft.com/office/drawing/2014/main" id="{B5F40FB5-93A3-4332-B6E9-8074E36B9EAD}"/>
              </a:ext>
            </a:extLst>
          </p:cNvPr>
          <p:cNvPicPr>
            <a:picLocks noChangeAspect="1"/>
          </p:cNvPicPr>
          <p:nvPr/>
        </p:nvPicPr>
        <p:blipFill>
          <a:blip r:embed="rId4"/>
          <a:stretch>
            <a:fillRect/>
          </a:stretch>
        </p:blipFill>
        <p:spPr>
          <a:xfrm>
            <a:off x="5172591" y="2673404"/>
            <a:ext cx="5675868" cy="1682642"/>
          </a:xfrm>
          <a:prstGeom prst="rect">
            <a:avLst/>
          </a:prstGeom>
        </p:spPr>
      </p:pic>
    </p:spTree>
    <p:extLst>
      <p:ext uri="{BB962C8B-B14F-4D97-AF65-F5344CB8AC3E}">
        <p14:creationId xmlns:p14="http://schemas.microsoft.com/office/powerpoint/2010/main" val="116170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128" y="126460"/>
            <a:ext cx="11867745" cy="6605081"/>
          </a:xfrm>
          <a:prstGeom prst="roundRect">
            <a:avLst>
              <a:gd name="adj" fmla="val 7536"/>
            </a:avLst>
          </a:prstGeom>
          <a:solidFill>
            <a:srgbClr val="EBF5FF">
              <a:alpha val="91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29486D">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p:cNvSpPr/>
          <p:nvPr/>
        </p:nvSpPr>
        <p:spPr>
          <a:xfrm>
            <a:off x="266902" y="1693528"/>
            <a:ext cx="4500993"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Bọ dừa dừng nấu cơm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Cào cào ngưng giã gạo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Xén tóc thôi cắt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Đều bảo nhau đi tìm</a:t>
            </a:r>
          </a:p>
        </p:txBody>
      </p:sp>
      <p:sp>
        <p:nvSpPr>
          <p:cNvPr id="5" name="Rectangle 4"/>
          <p:cNvSpPr/>
          <p:nvPr/>
        </p:nvSpPr>
        <p:spPr>
          <a:xfrm>
            <a:off x="5768282" y="1657006"/>
            <a:ext cx="4718778"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Khu vườn hoang lặng 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Bỗng </a:t>
            </a:r>
            <a:r>
              <a:rPr kumimoji="0" lang="en-US" sz="3200" b="0" i="0" u="none" strike="noStrike" kern="1200" cap="none" spc="0" normalizeH="0" baseline="0" noProof="0" dirty="0" err="1">
                <a:ln>
                  <a:noFill/>
                </a:ln>
                <a:solidFill>
                  <a:srgbClr val="142436"/>
                </a:solidFill>
                <a:effectLst/>
                <a:uLnTx/>
                <a:uFillTx/>
                <a:latin typeface="Arial" panose="020B0604020202020204" pitchFamily="34" charset="0"/>
                <a:ea typeface="+mn-ea"/>
                <a:cs typeface="+mn-cs"/>
              </a:rPr>
              <a:t>râm</a:t>
            </a:r>
            <a:r>
              <a:rPr kumimoji="0" lang="en-US"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 ran </a:t>
            </a: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khắp lối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Có điều ai cũng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142436"/>
                </a:solidFill>
                <a:effectLst/>
                <a:uLnTx/>
                <a:uFillTx/>
                <a:latin typeface="Arial" panose="020B0604020202020204" pitchFamily="34" charset="0"/>
                <a:ea typeface="+mn-ea"/>
                <a:cs typeface="+mn-cs"/>
              </a:rPr>
              <a:t>Cánh cam về nhà tôi.</a:t>
            </a:r>
          </a:p>
        </p:txBody>
      </p:sp>
      <p:pic>
        <p:nvPicPr>
          <p:cNvPr id="15" name="Picture 14" descr="Background pattern&#10;&#10;Description automatically generated">
            <a:extLst>
              <a:ext uri="{FF2B5EF4-FFF2-40B4-BE49-F238E27FC236}">
                <a16:creationId xmlns:a16="http://schemas.microsoft.com/office/drawing/2014/main" id="{97FCA40F-AF84-4CE1-9CC4-6211E78C4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001" y="3127763"/>
            <a:ext cx="2461871" cy="3603777"/>
          </a:xfrm>
          <a:prstGeom prst="rect">
            <a:avLst/>
          </a:prstGeom>
        </p:spPr>
      </p:pic>
      <p:pic>
        <p:nvPicPr>
          <p:cNvPr id="17" name="Picture 16">
            <a:extLst>
              <a:ext uri="{FF2B5EF4-FFF2-40B4-BE49-F238E27FC236}">
                <a16:creationId xmlns:a16="http://schemas.microsoft.com/office/drawing/2014/main" id="{155EF240-190C-42F2-A917-9F554CC0C918}"/>
              </a:ext>
            </a:extLst>
          </p:cNvPr>
          <p:cNvPicPr>
            <a:picLocks noChangeAspect="1"/>
          </p:cNvPicPr>
          <p:nvPr/>
        </p:nvPicPr>
        <p:blipFill>
          <a:blip r:embed="rId4"/>
          <a:stretch>
            <a:fillRect/>
          </a:stretch>
        </p:blipFill>
        <p:spPr>
          <a:xfrm>
            <a:off x="2914779" y="611257"/>
            <a:ext cx="6029467" cy="1176630"/>
          </a:xfrm>
          <a:prstGeom prst="rect">
            <a:avLst/>
          </a:prstGeom>
        </p:spPr>
      </p:pic>
      <p:grpSp>
        <p:nvGrpSpPr>
          <p:cNvPr id="18" name="Group 17">
            <a:extLst>
              <a:ext uri="{FF2B5EF4-FFF2-40B4-BE49-F238E27FC236}">
                <a16:creationId xmlns:a16="http://schemas.microsoft.com/office/drawing/2014/main" id="{8AFB813F-458E-4535-9A12-DF29B9ED5250}"/>
              </a:ext>
            </a:extLst>
          </p:cNvPr>
          <p:cNvGrpSpPr/>
          <p:nvPr/>
        </p:nvGrpSpPr>
        <p:grpSpPr>
          <a:xfrm>
            <a:off x="1032727" y="4302142"/>
            <a:ext cx="7923518" cy="1639584"/>
            <a:chOff x="3683544" y="4582840"/>
            <a:chExt cx="6865127" cy="1639584"/>
          </a:xfrm>
        </p:grpSpPr>
        <p:grpSp>
          <p:nvGrpSpPr>
            <p:cNvPr id="19" name="Group 18">
              <a:extLst>
                <a:ext uri="{FF2B5EF4-FFF2-40B4-BE49-F238E27FC236}">
                  <a16:creationId xmlns:a16="http://schemas.microsoft.com/office/drawing/2014/main" id="{8F4621D2-150A-4918-B552-0D7A57B7908F}"/>
                </a:ext>
              </a:extLst>
            </p:cNvPr>
            <p:cNvGrpSpPr/>
            <p:nvPr/>
          </p:nvGrpSpPr>
          <p:grpSpPr>
            <a:xfrm>
              <a:off x="4053803" y="4921777"/>
              <a:ext cx="6494868" cy="1300647"/>
              <a:chOff x="4053803" y="4921777"/>
              <a:chExt cx="6494868" cy="1300647"/>
            </a:xfrm>
          </p:grpSpPr>
          <p:sp>
            <p:nvSpPr>
              <p:cNvPr id="23" name="Rounded Rectangle 8">
                <a:extLst>
                  <a:ext uri="{FF2B5EF4-FFF2-40B4-BE49-F238E27FC236}">
                    <a16:creationId xmlns:a16="http://schemas.microsoft.com/office/drawing/2014/main" id="{A26B2AC0-E33A-43B6-B07A-E1E4A60BB8D5}"/>
                  </a:ext>
                </a:extLst>
              </p:cNvPr>
              <p:cNvSpPr/>
              <p:nvPr/>
            </p:nvSpPr>
            <p:spPr>
              <a:xfrm>
                <a:off x="4053803" y="4921777"/>
                <a:ext cx="6494867" cy="1290195"/>
              </a:xfrm>
              <a:prstGeom prst="roundRect">
                <a:avLst/>
              </a:prstGeom>
              <a:solidFill>
                <a:schemeClr val="accent2">
                  <a:lumMod val="20000"/>
                  <a:lumOff val="80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766976-BC68-4B58-8CF5-11C76F7636B6}"/>
                  </a:ext>
                </a:extLst>
              </p:cNvPr>
              <p:cNvSpPr/>
              <p:nvPr/>
            </p:nvSpPr>
            <p:spPr>
              <a:xfrm>
                <a:off x="4142206" y="5022095"/>
                <a:ext cx="6406465" cy="1200329"/>
              </a:xfrm>
              <a:prstGeom prst="rect">
                <a:avLst/>
              </a:prstGeom>
            </p:spPr>
            <p:txBody>
              <a:bodyPr wrap="square">
                <a:spAutoFit/>
              </a:bodyPr>
              <a:lstStyle/>
              <a:p>
                <a:pPr algn="ctr">
                  <a:defRPr/>
                </a:pPr>
                <a:r>
                  <a:rPr lang="vi-VN" sz="3600" b="1" dirty="0">
                    <a:solidFill>
                      <a:srgbClr val="FF6709"/>
                    </a:solidFill>
                  </a:rPr>
                  <a:t>Bọ dừa, cào cào, xén tóc đã làm gì và nói gì để an ủi cánh cam?</a:t>
                </a:r>
              </a:p>
            </p:txBody>
          </p:sp>
        </p:grpSp>
        <p:grpSp>
          <p:nvGrpSpPr>
            <p:cNvPr id="20" name="Group 19">
              <a:extLst>
                <a:ext uri="{FF2B5EF4-FFF2-40B4-BE49-F238E27FC236}">
                  <a16:creationId xmlns:a16="http://schemas.microsoft.com/office/drawing/2014/main" id="{CE233112-4D45-40AF-BD05-15645CDF3307}"/>
                </a:ext>
              </a:extLst>
            </p:cNvPr>
            <p:cNvGrpSpPr/>
            <p:nvPr/>
          </p:nvGrpSpPr>
          <p:grpSpPr>
            <a:xfrm>
              <a:off x="3683544" y="4582840"/>
              <a:ext cx="890416" cy="677871"/>
              <a:chOff x="3979246" y="4299204"/>
              <a:chExt cx="637729" cy="557927"/>
            </a:xfrm>
          </p:grpSpPr>
          <p:pic>
            <p:nvPicPr>
              <p:cNvPr id="21" name="Picture 20">
                <a:extLst>
                  <a:ext uri="{FF2B5EF4-FFF2-40B4-BE49-F238E27FC236}">
                    <a16:creationId xmlns:a16="http://schemas.microsoft.com/office/drawing/2014/main" id="{7027564A-3B81-4336-A102-2C116BA7A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9801" y="4361410"/>
                <a:ext cx="376619" cy="433518"/>
              </a:xfrm>
              <a:prstGeom prst="rect">
                <a:avLst/>
              </a:prstGeom>
            </p:spPr>
          </p:pic>
          <p:sp>
            <p:nvSpPr>
              <p:cNvPr id="22" name="Google Shape;5342;p41">
                <a:extLst>
                  <a:ext uri="{FF2B5EF4-FFF2-40B4-BE49-F238E27FC236}">
                    <a16:creationId xmlns:a16="http://schemas.microsoft.com/office/drawing/2014/main" id="{F3BEFC84-A6E8-431F-96D6-A07FB43B93FC}"/>
                  </a:ext>
                </a:extLst>
              </p:cNvPr>
              <p:cNvSpPr/>
              <p:nvPr/>
            </p:nvSpPr>
            <p:spPr>
              <a:xfrm rot="10388515">
                <a:off x="3979246" y="4299204"/>
                <a:ext cx="637729" cy="557927"/>
              </a:xfrm>
              <a:custGeom>
                <a:avLst/>
                <a:gdLst/>
                <a:ahLst/>
                <a:cxnLst/>
                <a:rect l="l" t="t" r="r" b="b"/>
                <a:pathLst>
                  <a:path w="6690" h="5853" extrusionOk="0">
                    <a:moveTo>
                      <a:pt x="3425" y="312"/>
                    </a:moveTo>
                    <a:cubicBezTo>
                      <a:pt x="3591" y="312"/>
                      <a:pt x="3757" y="324"/>
                      <a:pt x="3921" y="346"/>
                    </a:cubicBezTo>
                    <a:cubicBezTo>
                      <a:pt x="5522" y="546"/>
                      <a:pt x="6356" y="1914"/>
                      <a:pt x="5856" y="3515"/>
                    </a:cubicBezTo>
                    <a:cubicBezTo>
                      <a:pt x="5422" y="4916"/>
                      <a:pt x="4155" y="5350"/>
                      <a:pt x="2820" y="5416"/>
                    </a:cubicBezTo>
                    <a:cubicBezTo>
                      <a:pt x="2793" y="5416"/>
                      <a:pt x="2769" y="5423"/>
                      <a:pt x="2749" y="5436"/>
                    </a:cubicBezTo>
                    <a:lnTo>
                      <a:pt x="2749" y="5436"/>
                    </a:lnTo>
                    <a:cubicBezTo>
                      <a:pt x="2735" y="5424"/>
                      <a:pt x="2715" y="5416"/>
                      <a:pt x="2687" y="5416"/>
                    </a:cubicBezTo>
                    <a:cubicBezTo>
                      <a:pt x="1253" y="5350"/>
                      <a:pt x="85" y="3782"/>
                      <a:pt x="452" y="2347"/>
                    </a:cubicBezTo>
                    <a:cubicBezTo>
                      <a:pt x="778" y="1014"/>
                      <a:pt x="2104" y="312"/>
                      <a:pt x="3425" y="312"/>
                    </a:cubicBezTo>
                    <a:close/>
                    <a:moveTo>
                      <a:pt x="3489" y="1"/>
                    </a:moveTo>
                    <a:cubicBezTo>
                      <a:pt x="1904" y="1"/>
                      <a:pt x="244" y="988"/>
                      <a:pt x="118" y="2714"/>
                    </a:cubicBezTo>
                    <a:cubicBezTo>
                      <a:pt x="0" y="3864"/>
                      <a:pt x="951" y="5613"/>
                      <a:pt x="2232" y="5613"/>
                    </a:cubicBezTo>
                    <a:cubicBezTo>
                      <a:pt x="2378" y="5613"/>
                      <a:pt x="2528" y="5590"/>
                      <a:pt x="2681" y="5541"/>
                    </a:cubicBezTo>
                    <a:lnTo>
                      <a:pt x="2681" y="5541"/>
                    </a:lnTo>
                    <a:cubicBezTo>
                      <a:pt x="2665" y="5620"/>
                      <a:pt x="2697" y="5714"/>
                      <a:pt x="2787" y="5750"/>
                    </a:cubicBezTo>
                    <a:cubicBezTo>
                      <a:pt x="3017" y="5820"/>
                      <a:pt x="3245" y="5853"/>
                      <a:pt x="3469" y="5853"/>
                    </a:cubicBezTo>
                    <a:cubicBezTo>
                      <a:pt x="4838" y="5853"/>
                      <a:pt x="6036" y="4629"/>
                      <a:pt x="6323" y="3281"/>
                    </a:cubicBezTo>
                    <a:cubicBezTo>
                      <a:pt x="6690" y="1447"/>
                      <a:pt x="5622" y="112"/>
                      <a:pt x="3788" y="12"/>
                    </a:cubicBezTo>
                    <a:cubicBezTo>
                      <a:pt x="3689" y="4"/>
                      <a:pt x="3589" y="1"/>
                      <a:pt x="3489" y="1"/>
                    </a:cubicBezTo>
                    <a:close/>
                  </a:path>
                </a:pathLst>
              </a:custGeom>
              <a:solidFill>
                <a:srgbClr val="76D9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552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Arial" panose="020B060402020202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Arial" panose="020B060402020202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Arial" panose="020B060402020202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Arial" panose="020B060402020202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750" y="4887176"/>
            <a:ext cx="1788289" cy="125916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102403" y="1879836"/>
            <a:ext cx="22124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2" name="TextBox 11"/>
          <p:cNvSpPr txBox="1"/>
          <p:nvPr/>
        </p:nvSpPr>
        <p:spPr>
          <a:xfrm>
            <a:off x="4530282" y="3288008"/>
            <a:ext cx="410777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giã</a:t>
            </a:r>
            <a:r>
              <a:rPr kumimoji="0" lang="en-US" sz="8000" b="0" i="0" u="none" strike="noStrike" kern="1200" cap="none" spc="0" normalizeH="0" noProof="0" dirty="0">
                <a:ln>
                  <a:noFill/>
                </a:ln>
                <a:solidFill>
                  <a:srgbClr val="FFFFFF"/>
                </a:solidFill>
                <a:effectLst/>
                <a:uLnTx/>
                <a:uFillTx/>
                <a:latin typeface="Arial" panose="020B0604020202020204" pitchFamily="34" charset="0"/>
                <a:ea typeface="+mn-ea"/>
                <a:cs typeface="+mn-cs"/>
              </a:rPr>
              <a:t> </a:t>
            </a:r>
            <a:r>
              <a:rPr kumimoji="0" lang="en-US" sz="8000" b="0" i="0" u="none" strike="noStrike" kern="1200" cap="none" spc="0" normalizeH="0" noProof="0" dirty="0" err="1">
                <a:ln>
                  <a:noFill/>
                </a:ln>
                <a:solidFill>
                  <a:srgbClr val="FFFFFF"/>
                </a:solidFill>
                <a:effectLst/>
                <a:uLnTx/>
                <a:uFillTx/>
                <a:latin typeface="Arial" panose="020B0604020202020204" pitchFamily="34" charset="0"/>
                <a:ea typeface="+mn-ea"/>
                <a:cs typeface="+mn-cs"/>
              </a:rPr>
              <a:t>gạo</a:t>
            </a:r>
            <a:endParaRPr kumimoji="0" lang="vi-VN"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196970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17;p41"/>
          <p:cNvSpPr txBox="1">
            <a:spLocks/>
          </p:cNvSpPr>
          <p:nvPr/>
        </p:nvSpPr>
        <p:spPr>
          <a:xfrm>
            <a:off x="3553945" y="84866"/>
            <a:ext cx="5084111" cy="6023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Cùng</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luyện</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từ</a:t>
            </a:r>
            <a:r>
              <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rPr>
              <a:t> </a:t>
            </a:r>
            <a:r>
              <a:rPr kumimoji="0" lang="en-US" sz="4000" b="1" i="0" u="none" strike="noStrike" kern="1200" cap="none" spc="0" normalizeH="0" baseline="0" noProof="0" dirty="0" err="1">
                <a:ln>
                  <a:noFill/>
                </a:ln>
                <a:solidFill>
                  <a:srgbClr val="FF6709"/>
                </a:solidFill>
                <a:effectLst/>
                <a:uLnTx/>
                <a:uFillTx/>
                <a:latin typeface="Arial" panose="020B0604020202020204" pitchFamily="34" charset="0"/>
                <a:sym typeface="Gloria Hallelujah"/>
              </a:rPr>
              <a:t>khó</a:t>
            </a:r>
            <a:endParaRPr kumimoji="0" lang="en-US" sz="4000" b="1" i="0" u="none" strike="noStrike" kern="1200" cap="none" spc="0" normalizeH="0" baseline="0" noProof="0" dirty="0">
              <a:ln>
                <a:noFill/>
              </a:ln>
              <a:solidFill>
                <a:srgbClr val="FF6709"/>
              </a:solidFill>
              <a:effectLst/>
              <a:uLnTx/>
              <a:uFillTx/>
              <a:latin typeface="Arial" panose="020B0604020202020204" pitchFamily="34" charset="0"/>
              <a:sym typeface="Gloria Hallelujah"/>
            </a:endParaRPr>
          </a:p>
        </p:txBody>
      </p:sp>
      <p:sp>
        <p:nvSpPr>
          <p:cNvPr id="8" name="TextBox 7"/>
          <p:cNvSpPr txBox="1"/>
          <p:nvPr/>
        </p:nvSpPr>
        <p:spPr>
          <a:xfrm>
            <a:off x="2219326" y="1879836"/>
            <a:ext cx="20077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giã</a:t>
            </a:r>
            <a:r>
              <a:rPr kumimoji="0" lang="en-US" sz="4000" b="0" i="0" u="none" strike="noStrike" kern="1200" cap="none" spc="0" normalizeH="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noProof="0" dirty="0" err="1">
                <a:ln>
                  <a:noFill/>
                </a:ln>
                <a:solidFill>
                  <a:srgbClr val="FFFF00"/>
                </a:solidFill>
                <a:effectLst/>
                <a:uLnTx/>
                <a:uFillTx/>
                <a:latin typeface="Arial" panose="020B0604020202020204" pitchFamily="34" charset="0"/>
                <a:ea typeface="+mn-ea"/>
                <a:cs typeface="+mn-cs"/>
              </a:rPr>
              <a:t>gạo</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9" name="TextBox 8"/>
          <p:cNvSpPr txBox="1"/>
          <p:nvPr/>
        </p:nvSpPr>
        <p:spPr>
          <a:xfrm>
            <a:off x="4875817" y="1879836"/>
            <a:ext cx="3267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vườn</a:t>
            </a:r>
            <a:r>
              <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hoang</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13" name="TextBox 12"/>
          <p:cNvSpPr txBox="1"/>
          <p:nvPr/>
        </p:nvSpPr>
        <p:spPr>
          <a:xfrm>
            <a:off x="2833299" y="3780344"/>
            <a:ext cx="65254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vườn</a:t>
            </a:r>
            <a:r>
              <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sz="8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hoang</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47" y="0"/>
            <a:ext cx="1383848" cy="1014221"/>
          </a:xfrm>
          <a:prstGeom prst="rect">
            <a:avLst/>
          </a:prstGeom>
        </p:spPr>
      </p:pic>
    </p:spTree>
    <p:extLst>
      <p:ext uri="{BB962C8B-B14F-4D97-AF65-F5344CB8AC3E}">
        <p14:creationId xmlns:p14="http://schemas.microsoft.com/office/powerpoint/2010/main" val="351028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set>
                                      <p:cBhvr>
                                        <p:cTn id="15" dur="1" fill="hold">
                                          <p:stCondLst>
                                            <p:cond delay="499"/>
                                          </p:stCondLst>
                                        </p:cTn>
                                        <p:tgtEl>
                                          <p:spTgt spid="13"/>
                                        </p:tgtEl>
                                        <p:attrNameLst>
                                          <p:attrName>style.visibility</p:attrName>
                                        </p:attrNameLst>
                                      </p:cBhvr>
                                      <p:to>
                                        <p:strVal val="hidden"/>
                                      </p:to>
                                    </p:set>
                                  </p:childTnLst>
                                </p:cTn>
                              </p:par>
                              <p:par>
                                <p:cTn id="16" presetID="2" presetClass="entr" presetSubtype="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3" grpId="1"/>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616</Words>
  <Application>Microsoft Office PowerPoint</Application>
  <PresentationFormat>Widescreen</PresentationFormat>
  <Paragraphs>82</Paragraphs>
  <Slides>25</Slides>
  <Notes>9</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等线</vt:lpstr>
      <vt:lpstr>Gloria Hallelujah</vt:lpstr>
      <vt:lpstr>VNI-Avo</vt:lpstr>
      <vt:lpstr>字魂107号-萌趣欢乐体</vt:lpstr>
      <vt:lpstr>字魂70号-灵悦黑体</vt:lpstr>
      <vt:lpstr>思源黑体</vt:lpstr>
      <vt:lpstr>Arial</vt:lpstr>
      <vt:lpstr>Arial-Rounded</vt:lpstr>
      <vt:lpstr>Calibri</vt:lpstr>
      <vt:lpstr>Cambria</vt:lpstr>
      <vt:lpstr>HP001 4 hàng</vt:lpstr>
      <vt:lpstr>Times New Roman</vt:lpstr>
      <vt:lpstr>千图网海量PPT模板www.58pic.com​​</vt:lpstr>
      <vt:lpstr>www.33ppt.com ​​</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25</cp:revision>
  <dcterms:created xsi:type="dcterms:W3CDTF">2022-03-11T14:05:09Z</dcterms:created>
  <dcterms:modified xsi:type="dcterms:W3CDTF">2025-01-24T13:44:37Z</dcterms:modified>
</cp:coreProperties>
</file>