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2"/>
  </p:notesMasterIdLst>
  <p:sldIdLst>
    <p:sldId id="433" r:id="rId4"/>
    <p:sldId id="434" r:id="rId5"/>
    <p:sldId id="435" r:id="rId6"/>
    <p:sldId id="343" r:id="rId7"/>
    <p:sldId id="436" r:id="rId8"/>
    <p:sldId id="437" r:id="rId9"/>
    <p:sldId id="438" r:id="rId10"/>
    <p:sldId id="439" r:id="rId11"/>
    <p:sldId id="440" r:id="rId12"/>
    <p:sldId id="441" r:id="rId13"/>
    <p:sldId id="442" r:id="rId14"/>
    <p:sldId id="443" r:id="rId15"/>
    <p:sldId id="444" r:id="rId16"/>
    <p:sldId id="446" r:id="rId17"/>
    <p:sldId id="445" r:id="rId18"/>
    <p:sldId id="447" r:id="rId19"/>
    <p:sldId id="30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9" d="100"/>
          <a:sy n="69" d="100"/>
        </p:scale>
        <p:origin x="564"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3C780-9452-452D-A3A4-06DBD1C728E2}"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4E57-DE9A-43BB-BB44-A2563E69BF5F}" type="slidenum">
              <a:rPr lang="en-US" smtClean="0"/>
              <a:t>‹#›</a:t>
            </a:fld>
            <a:endParaRPr lang="en-US"/>
          </a:p>
        </p:txBody>
      </p:sp>
    </p:spTree>
    <p:extLst>
      <p:ext uri="{BB962C8B-B14F-4D97-AF65-F5344CB8AC3E}">
        <p14:creationId xmlns:p14="http://schemas.microsoft.com/office/powerpoint/2010/main" val="18011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6204382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200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1963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0890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42208486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76497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6790151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312595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326799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403136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0568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245689411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69247405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12894396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714692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3751820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034657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52236528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36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6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6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8570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180993053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310607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95268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3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66033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456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6683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6064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189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6613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52085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F34DF9F-AAFA-48A7-9467-882A7A6DE4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2224344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000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D81011B5-333A-4DFB-A978-D005B7904BB4}"/>
              </a:ext>
            </a:extLst>
          </p:cNvPr>
          <p:cNvPicPr>
            <a:picLocks noChangeAspect="1"/>
          </p:cNvPicPr>
          <p:nvPr/>
        </p:nvPicPr>
        <p:blipFill>
          <a:blip r:embed="rId3"/>
          <a:stretch>
            <a:fillRect/>
          </a:stretch>
        </p:blipFill>
        <p:spPr>
          <a:xfrm>
            <a:off x="5233163" y="1705616"/>
            <a:ext cx="5840474" cy="2780017"/>
          </a:xfrm>
          <a:prstGeom prst="rect">
            <a:avLst/>
          </a:prstGeom>
        </p:spPr>
      </p:pic>
    </p:spTree>
    <p:extLst>
      <p:ext uri="{BB962C8B-B14F-4D97-AF65-F5344CB8AC3E}">
        <p14:creationId xmlns:p14="http://schemas.microsoft.com/office/powerpoint/2010/main" val="256558790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E9C8C-E9B1-4B3C-A6FA-6FC37697C1E2}"/>
              </a:ext>
            </a:extLst>
          </p:cNvPr>
          <p:cNvPicPr>
            <a:picLocks noChangeAspect="1"/>
          </p:cNvPicPr>
          <p:nvPr/>
        </p:nvPicPr>
        <p:blipFill>
          <a:blip r:embed="rId2"/>
          <a:stretch>
            <a:fillRect/>
          </a:stretch>
        </p:blipFill>
        <p:spPr>
          <a:xfrm>
            <a:off x="2171730" y="1604663"/>
            <a:ext cx="8096190" cy="2505673"/>
          </a:xfrm>
          <a:prstGeom prst="rect">
            <a:avLst/>
          </a:prstGeom>
        </p:spPr>
      </p:pic>
      <p:grpSp>
        <p:nvGrpSpPr>
          <p:cNvPr id="6" name="组合 69">
            <a:extLst>
              <a:ext uri="{FF2B5EF4-FFF2-40B4-BE49-F238E27FC236}">
                <a16:creationId xmlns:a16="http://schemas.microsoft.com/office/drawing/2014/main" id="{E21E0103-3732-4AC6-B585-BFE96DEC77C6}"/>
              </a:ext>
            </a:extLst>
          </p:cNvPr>
          <p:cNvGrpSpPr/>
          <p:nvPr/>
        </p:nvGrpSpPr>
        <p:grpSpPr>
          <a:xfrm>
            <a:off x="4116799" y="3451579"/>
            <a:ext cx="4086960" cy="2608564"/>
            <a:chOff x="5736735" y="2728183"/>
            <a:chExt cx="5516445" cy="3428646"/>
          </a:xfrm>
        </p:grpSpPr>
        <p:pic>
          <p:nvPicPr>
            <p:cNvPr id="9" name="图片 68">
              <a:extLst>
                <a:ext uri="{FF2B5EF4-FFF2-40B4-BE49-F238E27FC236}">
                  <a16:creationId xmlns:a16="http://schemas.microsoft.com/office/drawing/2014/main" id="{344E128C-A2B5-4F6D-8ABE-89A78A065A72}"/>
                </a:ext>
              </a:extLst>
            </p:cNvPr>
            <p:cNvPicPr>
              <a:picLocks noChangeAspect="1"/>
            </p:cNvPicPr>
            <p:nvPr/>
          </p:nvPicPr>
          <p:blipFill>
            <a:blip r:embed="rId3"/>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AA862DA3-D673-4654-860C-A7EDBB8C6A13}"/>
                </a:ext>
              </a:extLst>
            </p:cNvPr>
            <p:cNvPicPr>
              <a:picLocks noChangeAspect="1"/>
            </p:cNvPicPr>
            <p:nvPr/>
          </p:nvPicPr>
          <p:blipFill>
            <a:blip r:embed="rId3"/>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1" name="图片 43">
            <a:extLst>
              <a:ext uri="{FF2B5EF4-FFF2-40B4-BE49-F238E27FC236}">
                <a16:creationId xmlns:a16="http://schemas.microsoft.com/office/drawing/2014/main" id="{A4D1DF24-C2D8-47CB-B27E-53C73E95062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12" name="Picture 11" descr="A cartoon of a child using a computer&#10;&#10;Description automatically generated with low confidence">
            <a:extLst>
              <a:ext uri="{FF2B5EF4-FFF2-40B4-BE49-F238E27FC236}">
                <a16:creationId xmlns:a16="http://schemas.microsoft.com/office/drawing/2014/main" id="{AAE33B01-ECD5-400D-8563-FE002360C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77" y="2790753"/>
            <a:ext cx="2389088" cy="3252982"/>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4A758FF5-4535-4D4B-92A4-7E65BF1C5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5032" y="2762178"/>
            <a:ext cx="2357254" cy="3144249"/>
          </a:xfrm>
          <a:prstGeom prst="rect">
            <a:avLst/>
          </a:prstGeom>
        </p:spPr>
      </p:pic>
    </p:spTree>
    <p:extLst>
      <p:ext uri="{BB962C8B-B14F-4D97-AF65-F5344CB8AC3E}">
        <p14:creationId xmlns:p14="http://schemas.microsoft.com/office/powerpoint/2010/main" val="53597030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26939-D86B-410E-8276-A93266AD320F}"/>
              </a:ext>
            </a:extLst>
          </p:cNvPr>
          <p:cNvPicPr>
            <a:picLocks noChangeAspect="1"/>
          </p:cNvPicPr>
          <p:nvPr/>
        </p:nvPicPr>
        <p:blipFill>
          <a:blip r:embed="rId2"/>
          <a:stretch>
            <a:fillRect/>
          </a:stretch>
        </p:blipFill>
        <p:spPr>
          <a:xfrm>
            <a:off x="2707239" y="642257"/>
            <a:ext cx="7922621" cy="1206677"/>
          </a:xfrm>
          <a:prstGeom prst="rect">
            <a:avLst/>
          </a:prstGeom>
        </p:spPr>
      </p:pic>
      <p:grpSp>
        <p:nvGrpSpPr>
          <p:cNvPr id="5" name="Group 4">
            <a:extLst>
              <a:ext uri="{FF2B5EF4-FFF2-40B4-BE49-F238E27FC236}">
                <a16:creationId xmlns:a16="http://schemas.microsoft.com/office/drawing/2014/main" id="{42FC3D0B-CB39-4B4D-BFA9-C4BADA3E14A5}"/>
              </a:ext>
            </a:extLst>
          </p:cNvPr>
          <p:cNvGrpSpPr/>
          <p:nvPr/>
        </p:nvGrpSpPr>
        <p:grpSpPr>
          <a:xfrm>
            <a:off x="1058348" y="221337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nghiệm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phát</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lựa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chọn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sạch</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05" y="3287303"/>
            <a:ext cx="6056222" cy="3463771"/>
          </a:xfrm>
          <a:prstGeom prst="rect">
            <a:avLst/>
          </a:prstGeom>
        </p:spPr>
      </p:pic>
    </p:spTree>
    <p:extLst>
      <p:ext uri="{BB962C8B-B14F-4D97-AF65-F5344CB8AC3E}">
        <p14:creationId xmlns:p14="http://schemas.microsoft.com/office/powerpoint/2010/main" val="193441390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55" y="231849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algn="just">
                  <a:lnSpc>
                    <a:spcPct val="120000"/>
                  </a:lnSpc>
                </a:pPr>
                <a:r>
                  <a:rPr lang="nl-NL" sz="2400" b="1" dirty="0">
                    <a:effectLst/>
                    <a:latin typeface="Calibri" panose="020F0502020204030204" pitchFamily="34" charset="0"/>
                    <a:ea typeface="SimSun" panose="02010600030101010101" pitchFamily="2" charset="-122"/>
                    <a:cs typeface="Calibri" panose="020F0502020204030204" pitchFamily="34" charset="0"/>
                  </a:rPr>
                  <a:t>Nêu những giác quan cần sử dụng để đánh giá thực phẩm an toàn hay không an toàn? </a:t>
                </a:r>
                <a:endParaRPr lang="en-US" sz="2400" b="1"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2CE29648-AD2C-4780-B5C1-1569DEC7EA77}"/>
              </a:ext>
            </a:extLst>
          </p:cNvPr>
          <p:cNvPicPr>
            <a:picLocks noChangeAspect="1"/>
          </p:cNvPicPr>
          <p:nvPr/>
        </p:nvPicPr>
        <p:blipFill>
          <a:blip r:embed="rId4"/>
          <a:stretch>
            <a:fillRect/>
          </a:stretch>
        </p:blipFill>
        <p:spPr>
          <a:xfrm>
            <a:off x="7167562" y="742950"/>
            <a:ext cx="3438525" cy="2667000"/>
          </a:xfrm>
          <a:prstGeom prst="rect">
            <a:avLst/>
          </a:prstGeom>
          <a:ln>
            <a:noFill/>
          </a:ln>
          <a:effectLst>
            <a:softEdge rad="112500"/>
          </a:effectLst>
        </p:spPr>
      </p:pic>
      <p:grpSp>
        <p:nvGrpSpPr>
          <p:cNvPr id="27" name="Group 26">
            <a:extLst>
              <a:ext uri="{FF2B5EF4-FFF2-40B4-BE49-F238E27FC236}">
                <a16:creationId xmlns:a16="http://schemas.microsoft.com/office/drawing/2014/main" id="{FCCD96EC-F354-496D-9514-21903B4D001C}"/>
              </a:ext>
            </a:extLst>
          </p:cNvPr>
          <p:cNvGrpSpPr/>
          <p:nvPr/>
        </p:nvGrpSpPr>
        <p:grpSpPr>
          <a:xfrm>
            <a:off x="6238875" y="3655146"/>
            <a:ext cx="5581943" cy="2136055"/>
            <a:chOff x="2557575" y="1918675"/>
            <a:chExt cx="9970341" cy="1167207"/>
          </a:xfrm>
          <a:solidFill>
            <a:srgbClr val="FFFF00"/>
          </a:solidFill>
        </p:grpSpPr>
        <p:sp>
          <p:nvSpPr>
            <p:cNvPr id="28" name="Rounded Rectangle 29">
              <a:extLst>
                <a:ext uri="{FF2B5EF4-FFF2-40B4-BE49-F238E27FC236}">
                  <a16:creationId xmlns:a16="http://schemas.microsoft.com/office/drawing/2014/main" id="{6EB50180-73C6-4377-BA43-D4418A813017}"/>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29" name="TextBox 28">
              <a:extLst>
                <a:ext uri="{FF2B5EF4-FFF2-40B4-BE49-F238E27FC236}">
                  <a16:creationId xmlns:a16="http://schemas.microsoft.com/office/drawing/2014/main" id="{6623FFE1-CD81-46B4-9E24-69A361E2CEBF}"/>
                </a:ext>
              </a:extLst>
            </p:cNvPr>
            <p:cNvSpPr txBox="1"/>
            <p:nvPr/>
          </p:nvSpPr>
          <p:spPr>
            <a:xfrm>
              <a:off x="2795762" y="1946039"/>
              <a:ext cx="9519642" cy="112679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thị</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34378288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30" y="283284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Nêu những kiến thức em mới biết thêm về cách lựa chọn thực phẩm sạch.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15" name="Picture 14">
            <a:extLst>
              <a:ext uri="{FF2B5EF4-FFF2-40B4-BE49-F238E27FC236}">
                <a16:creationId xmlns:a16="http://schemas.microsoft.com/office/drawing/2014/main" id="{63FDF116-0E5F-4285-A2CF-F42E4C3D26C1}"/>
              </a:ext>
            </a:extLst>
          </p:cNvPr>
          <p:cNvPicPr>
            <a:picLocks noChangeAspect="1"/>
          </p:cNvPicPr>
          <p:nvPr/>
        </p:nvPicPr>
        <p:blipFill>
          <a:blip r:embed="rId4"/>
          <a:stretch>
            <a:fillRect/>
          </a:stretch>
        </p:blipFill>
        <p:spPr>
          <a:xfrm>
            <a:off x="5648325" y="733425"/>
            <a:ext cx="6477000" cy="1771650"/>
          </a:xfrm>
          <a:prstGeom prst="rect">
            <a:avLst/>
          </a:prstGeom>
        </p:spPr>
      </p:pic>
    </p:spTree>
    <p:extLst>
      <p:ext uri="{BB962C8B-B14F-4D97-AF65-F5344CB8AC3E}">
        <p14:creationId xmlns:p14="http://schemas.microsoft.com/office/powerpoint/2010/main" val="359240111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6225C-24D7-45B7-9A94-99D645E6CD53}"/>
              </a:ext>
            </a:extLst>
          </p:cNvPr>
          <p:cNvGraphicFramePr>
            <a:graphicFrameLocks noGrp="1"/>
          </p:cNvGraphicFramePr>
          <p:nvPr>
            <p:extLst>
              <p:ext uri="{D42A27DB-BD31-4B8C-83A1-F6EECF244321}">
                <p14:modId xmlns:p14="http://schemas.microsoft.com/office/powerpoint/2010/main" val="3914087187"/>
              </p:ext>
            </p:extLst>
          </p:nvPr>
        </p:nvGraphicFramePr>
        <p:xfrm>
          <a:off x="971550" y="691743"/>
          <a:ext cx="10325100" cy="5760489"/>
        </p:xfrm>
        <a:graphic>
          <a:graphicData uri="http://schemas.openxmlformats.org/drawingml/2006/table">
            <a:tbl>
              <a:tblPr firstRow="1" firstCol="1" bandRow="1">
                <a:tableStyleId>{00A15C55-8517-42AA-B614-E9B94910E393}</a:tableStyleId>
              </a:tblPr>
              <a:tblGrid>
                <a:gridCol w="5650884">
                  <a:extLst>
                    <a:ext uri="{9D8B030D-6E8A-4147-A177-3AD203B41FA5}">
                      <a16:colId xmlns:a16="http://schemas.microsoft.com/office/drawing/2014/main" val="1143225724"/>
                    </a:ext>
                  </a:extLst>
                </a:gridCol>
                <a:gridCol w="4674216">
                  <a:extLst>
                    <a:ext uri="{9D8B030D-6E8A-4147-A177-3AD203B41FA5}">
                      <a16:colId xmlns:a16="http://schemas.microsoft.com/office/drawing/2014/main" val="3142602827"/>
                    </a:ext>
                  </a:extLst>
                </a:gridCol>
              </a:tblGrid>
              <a:tr h="315718">
                <a:tc>
                  <a:txBody>
                    <a:bodyPr/>
                    <a:lstStyle/>
                    <a:p>
                      <a:pPr marL="0" marR="0" algn="ctr">
                        <a:lnSpc>
                          <a:spcPct val="120000"/>
                        </a:lnSpc>
                      </a:pP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ăn</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pPr>
                      <a:r>
                        <a:rPr lang="en-US" sz="2800">
                          <a:solidFill>
                            <a:srgbClr val="7030A0"/>
                          </a:solidFill>
                          <a:effectLst/>
                          <a:latin typeface="Calibri" panose="020F0502020204030204" pitchFamily="34" charset="0"/>
                          <a:cs typeface="Calibri" panose="020F0502020204030204" pitchFamily="34" charset="0"/>
                        </a:rPr>
                        <a:t>Đồ uống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652711"/>
                  </a:ext>
                </a:extLst>
              </a:tr>
              <a:tr h="687852">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hoa</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quả</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a:solidFill>
                            <a:srgbClr val="7030A0"/>
                          </a:solidFill>
                          <a:effectLst/>
                          <a:latin typeface="Calibri" panose="020F0502020204030204" pitchFamily="34" charset="0"/>
                          <a:cs typeface="Calibri" panose="020F0502020204030204" pitchFamily="34" charset="0"/>
                        </a:rPr>
                        <a:t> Các đồ uống có lợi cho sức khoẻ: nước khoáng, sữa, sữa chua uống men sống,…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998291"/>
                  </a:ext>
                </a:extLst>
              </a:tr>
              <a:tr h="132995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thịt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màu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đàn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hồi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tốt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săn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chắc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mùi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nhão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chảy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50508575"/>
                  </a:ext>
                </a:extLst>
              </a:tr>
              <a:tr h="84837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rau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 hay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lá</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vàng</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dirty="0">
                          <a:solidFill>
                            <a:srgbClr val="7030A0"/>
                          </a:solidFill>
                          <a:effectLst/>
                          <a:latin typeface="Calibri" panose="020F0502020204030204" pitchFamily="34" charset="0"/>
                          <a:cs typeface="Calibri" panose="020F0502020204030204" pitchFamily="34" charset="0"/>
                        </a:rPr>
                        <a:t> </a:t>
                      </a:r>
                    </a:p>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Các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uống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chế</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ngọt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ga,…</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294054"/>
                  </a:ext>
                </a:extLst>
              </a:tr>
              <a:tr h="1169431">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đóng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sẵn</a:t>
                      </a:r>
                      <a:r>
                        <a:rPr lang="en-US" sz="2800" dirty="0">
                          <a:solidFill>
                            <a:srgbClr val="7030A0"/>
                          </a:solidFill>
                          <a:effectLst/>
                          <a:latin typeface="Calibri" panose="020F0502020204030204" pitchFamily="34" charset="0"/>
                          <a:cs typeface="Calibri" panose="020F0502020204030204" pitchFamily="34" charset="0"/>
                        </a:rPr>
                        <a:t>: bao </a:t>
                      </a:r>
                      <a:r>
                        <a:rPr lang="en-US" sz="2800" dirty="0" err="1">
                          <a:solidFill>
                            <a:srgbClr val="7030A0"/>
                          </a:solidFill>
                          <a:effectLst/>
                          <a:latin typeface="Calibri" panose="020F0502020204030204" pitchFamily="34" charset="0"/>
                          <a:cs typeface="Calibri" panose="020F0502020204030204" pitchFamily="34" charset="0"/>
                        </a:rPr>
                        <a:t>bì</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còn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nguyên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vẹn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ngày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sản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xuất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mới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sử</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dụng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xa</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793556053"/>
                  </a:ext>
                </a:extLst>
              </a:tr>
            </a:tbl>
          </a:graphicData>
        </a:graphic>
      </p:graphicFrame>
    </p:spTree>
    <p:extLst>
      <p:ext uri="{BB962C8B-B14F-4D97-AF65-F5344CB8AC3E}">
        <p14:creationId xmlns:p14="http://schemas.microsoft.com/office/powerpoint/2010/main" val="334838812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696398" y="101322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sẻ cách bảo quản thực phẩm sao cho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45" y="4352925"/>
            <a:ext cx="4193038" cy="2398149"/>
          </a:xfrm>
          <a:prstGeom prst="rect">
            <a:avLst/>
          </a:prstGeom>
        </p:spPr>
      </p:pic>
      <p:pic>
        <p:nvPicPr>
          <p:cNvPr id="3" name="Picture 2">
            <a:extLst>
              <a:ext uri="{FF2B5EF4-FFF2-40B4-BE49-F238E27FC236}">
                <a16:creationId xmlns:a16="http://schemas.microsoft.com/office/drawing/2014/main" id="{04B25C8A-ACEE-494D-8C07-C613A1AF729B}"/>
              </a:ext>
            </a:extLst>
          </p:cNvPr>
          <p:cNvPicPr>
            <a:picLocks noChangeAspect="1"/>
          </p:cNvPicPr>
          <p:nvPr/>
        </p:nvPicPr>
        <p:blipFill>
          <a:blip r:embed="rId3"/>
          <a:stretch>
            <a:fillRect/>
          </a:stretch>
        </p:blipFill>
        <p:spPr>
          <a:xfrm>
            <a:off x="2995612" y="2690812"/>
            <a:ext cx="7967663" cy="1788163"/>
          </a:xfrm>
          <a:prstGeom prst="rect">
            <a:avLst/>
          </a:prstGeom>
        </p:spPr>
      </p:pic>
    </p:spTree>
    <p:extLst>
      <p:ext uri="{BB962C8B-B14F-4D97-AF65-F5344CB8AC3E}">
        <p14:creationId xmlns:p14="http://schemas.microsoft.com/office/powerpoint/2010/main" val="269855976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1380218" y="148360"/>
            <a:ext cx="9563658" cy="794618"/>
            <a:chOff x="3336582" y="1918675"/>
            <a:chExt cx="9191334" cy="794905"/>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3336582" y="1918675"/>
              <a:ext cx="9191334" cy="79490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3538845" y="2050162"/>
              <a:ext cx="8705275" cy="58498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Cách bảo quản thực phẩm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B2383D04-B9FD-45D1-A28D-20BA34167E76}"/>
              </a:ext>
            </a:extLst>
          </p:cNvPr>
          <p:cNvSpPr txBox="1"/>
          <p:nvPr/>
        </p:nvSpPr>
        <p:spPr>
          <a:xfrm>
            <a:off x="1419225" y="1390650"/>
            <a:ext cx="9925050"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khoai tây không mọc mầm ta cần bỏ khoai tây vào túi bóng đen, thùng gỗ, hộp các tông,.. và để ở nơi thoáng mát, tránh ánh sáng trực tiếp.</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quả chanh tươi lâu, ta cần rửa sạch, để ráo, cho và túi zip kín và bảo quản trong ngăn mát tủ lạnh.</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Sữa đã mở nắp, phải bảo quản ở ngăn mát tủ lạnh và trong khoảng thời gian 1-2 ngày kể từ khi mở nắp.</a:t>
            </a:r>
          </a:p>
        </p:txBody>
      </p:sp>
    </p:spTree>
    <p:extLst>
      <p:ext uri="{BB962C8B-B14F-4D97-AF65-F5344CB8AC3E}">
        <p14:creationId xmlns:p14="http://schemas.microsoft.com/office/powerpoint/2010/main" val="95788172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pic>
        <p:nvPicPr>
          <p:cNvPr id="3" name="Picture 2">
            <a:extLst>
              <a:ext uri="{FF2B5EF4-FFF2-40B4-BE49-F238E27FC236}">
                <a16:creationId xmlns:a16="http://schemas.microsoft.com/office/drawing/2014/main" id="{85082E29-C460-4E50-925C-16C012338096}"/>
              </a:ext>
            </a:extLst>
          </p:cNvPr>
          <p:cNvPicPr>
            <a:picLocks noChangeAspect="1"/>
          </p:cNvPicPr>
          <p:nvPr/>
        </p:nvPicPr>
        <p:blipFill>
          <a:blip r:embed="rId8"/>
          <a:stretch>
            <a:fillRect/>
          </a:stretch>
        </p:blipFill>
        <p:spPr>
          <a:xfrm>
            <a:off x="2622159" y="176740"/>
            <a:ext cx="6090432" cy="1018120"/>
          </a:xfrm>
          <a:prstGeom prst="rect">
            <a:avLst/>
          </a:prstGeom>
        </p:spPr>
      </p:pic>
      <p:sp>
        <p:nvSpPr>
          <p:cNvPr id="5" name="TextBox 4">
            <a:extLst>
              <a:ext uri="{FF2B5EF4-FFF2-40B4-BE49-F238E27FC236}">
                <a16:creationId xmlns:a16="http://schemas.microsoft.com/office/drawing/2014/main" id="{9DF25453-BFE9-4FF3-849D-43EA472336A3}"/>
              </a:ext>
            </a:extLst>
          </p:cNvPr>
          <p:cNvSpPr txBox="1"/>
          <p:nvPr/>
        </p:nvSpPr>
        <p:spPr>
          <a:xfrm>
            <a:off x="2309091" y="1865745"/>
            <a:ext cx="9301018" cy="1200329"/>
          </a:xfrm>
          <a:prstGeom prst="rect">
            <a:avLst/>
          </a:prstGeom>
          <a:noFill/>
        </p:spPr>
        <p:txBody>
          <a:bodyPr wrap="square" rtlCol="0">
            <a:spAutoFit/>
          </a:bodyPr>
          <a:lstStyle/>
          <a:p>
            <a:pPr algn="just"/>
            <a:r>
              <a:rPr lang="en-US" sz="2400" b="1" dirty="0" err="1">
                <a:solidFill>
                  <a:srgbClr val="0070C0"/>
                </a:solidFill>
                <a:latin typeface="Calibri" panose="020F0502020204030204" pitchFamily="34" charset="0"/>
                <a:cs typeface="Calibri" panose="020F0502020204030204" pitchFamily="34" charset="0"/>
              </a:rPr>
              <a:t>Về</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nhà</a:t>
            </a:r>
            <a:r>
              <a:rPr lang="en-US" sz="2400" b="1" dirty="0">
                <a:solidFill>
                  <a:srgbClr val="0070C0"/>
                </a:solidFill>
                <a:latin typeface="Calibri" panose="020F0502020204030204" pitchFamily="34" charset="0"/>
                <a:cs typeface="Calibri" panose="020F0502020204030204" pitchFamily="34" charset="0"/>
              </a:rPr>
              <a:t>: C</a:t>
            </a:r>
            <a:r>
              <a:rPr lang="vi-VN" sz="2400" b="1" dirty="0">
                <a:solidFill>
                  <a:srgbClr val="0070C0"/>
                </a:solidFill>
                <a:latin typeface="Calibri" panose="020F0502020204030204" pitchFamily="34" charset="0"/>
                <a:cs typeface="Calibri" panose="020F0502020204030204" pitchFamily="34" charset="0"/>
              </a:rPr>
              <a:t>ùng với người thân thường xuyên chọn mua đồ ăn sạch, đồ uống lành cho gia đình, thảo luận với người thân về nhãn mác hàng hoá được bán trong siêu thị, ngoài chợ.</a:t>
            </a:r>
            <a:endParaRPr lang="en-US" sz="2400" b="1" dirty="0">
              <a:solidFill>
                <a:srgbClr val="0070C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23" name="TextBox 22">
            <a:extLst>
              <a:ext uri="{FF2B5EF4-FFF2-40B4-BE49-F238E27FC236}">
                <a16:creationId xmlns:a16="http://schemas.microsoft.com/office/drawing/2014/main" id="{3B80A81C-0235-4840-BF23-BE39C30E7922}"/>
              </a:ext>
            </a:extLst>
          </p:cNvPr>
          <p:cNvSpPr txBox="1"/>
          <p:nvPr/>
        </p:nvSpPr>
        <p:spPr>
          <a:xfrm>
            <a:off x="2244436" y="3343563"/>
            <a:ext cx="9301018" cy="830997"/>
          </a:xfrm>
          <a:prstGeom prst="rect">
            <a:avLst/>
          </a:prstGeom>
          <a:noFill/>
        </p:spPr>
        <p:txBody>
          <a:bodyPr wrap="square" rtlCol="0">
            <a:spAutoFit/>
          </a:bodyPr>
          <a:lstStyle/>
          <a:p>
            <a:pPr algn="just"/>
            <a:r>
              <a:rPr lang="vi-VN" sz="2400" b="1">
                <a:solidFill>
                  <a:srgbClr val="0070C0"/>
                </a:solidFill>
                <a:latin typeface="Calibri" panose="020F0502020204030204" pitchFamily="34" charset="0"/>
                <a:cs typeface="Calibri" panose="020F0502020204030204" pitchFamily="34" charset="0"/>
              </a:rPr>
              <a:t>Tìm hiểu thêm về cách bảo quản thực phẩm sao cho tươi ngon và an toàn.</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AF02737A-A0D3-4AE6-8321-1515AE97E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l="1720" t="-537" r="22888" b="8718"/>
          <a:stretch/>
        </p:blipFill>
        <p:spPr bwMode="auto">
          <a:xfrm>
            <a:off x="-1646333" y="1095667"/>
            <a:ext cx="5727350" cy="5582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7321C85-204A-4509-A502-48B01967EC9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29B7A8-EEC0-4CC1-87DF-C4605F835540}"/>
              </a:ext>
            </a:extLst>
          </p:cNvPr>
          <p:cNvPicPr>
            <a:picLocks noChangeAspect="1"/>
          </p:cNvPicPr>
          <p:nvPr/>
        </p:nvPicPr>
        <p:blipFill>
          <a:blip r:embed="rId6"/>
          <a:stretch>
            <a:fillRect/>
          </a:stretch>
        </p:blipFill>
        <p:spPr>
          <a:xfrm>
            <a:off x="3767533" y="2278510"/>
            <a:ext cx="6316003" cy="2017951"/>
          </a:xfrm>
          <a:prstGeom prst="rect">
            <a:avLst/>
          </a:prstGeom>
        </p:spPr>
      </p:pic>
    </p:spTree>
    <p:extLst>
      <p:ext uri="{BB962C8B-B14F-4D97-AF65-F5344CB8AC3E}">
        <p14:creationId xmlns:p14="http://schemas.microsoft.com/office/powerpoint/2010/main" val="275488703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736DFD-5C8B-4031-822A-3FACD7AD7159}"/>
              </a:ext>
            </a:extLst>
          </p:cNvPr>
          <p:cNvPicPr>
            <a:picLocks noChangeAspect="1"/>
          </p:cNvPicPr>
          <p:nvPr/>
        </p:nvPicPr>
        <p:blipFill>
          <a:blip r:embed="rId6"/>
          <a:stretch>
            <a:fillRect/>
          </a:stretch>
        </p:blipFill>
        <p:spPr>
          <a:xfrm>
            <a:off x="3730953" y="2278510"/>
            <a:ext cx="6352583" cy="2017951"/>
          </a:xfrm>
          <a:prstGeom prst="rect">
            <a:avLst/>
          </a:prstGeom>
        </p:spPr>
      </p:pic>
    </p:spTree>
    <p:extLst>
      <p:ext uri="{BB962C8B-B14F-4D97-AF65-F5344CB8AC3E}">
        <p14:creationId xmlns:p14="http://schemas.microsoft.com/office/powerpoint/2010/main" val="37968912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7" name="TextBox 16">
            <a:extLst>
              <a:ext uri="{FF2B5EF4-FFF2-40B4-BE49-F238E27FC236}">
                <a16:creationId xmlns:a16="http://schemas.microsoft.com/office/drawing/2014/main" id="{08A3BFC0-D746-CE9E-D830-CDD80B2D1AEC}"/>
              </a:ext>
            </a:extLst>
          </p:cNvPr>
          <p:cNvSpPr txBox="1"/>
          <p:nvPr/>
        </p:nvSpPr>
        <p:spPr>
          <a:xfrm>
            <a:off x="3848531" y="1117298"/>
            <a:ext cx="46117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Phần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làm</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việc</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của</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ban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cán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sự</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lớp</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endParaRPr>
          </a:p>
        </p:txBody>
      </p:sp>
      <p:sp>
        <p:nvSpPr>
          <p:cNvPr id="18" name="Speech Bubble: Oval 17">
            <a:extLst>
              <a:ext uri="{FF2B5EF4-FFF2-40B4-BE49-F238E27FC236}">
                <a16:creationId xmlns:a16="http://schemas.microsoft.com/office/drawing/2014/main" id="{D5DBACB2-6AE3-FED3-C1A8-77C7839A7908}"/>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宋体"/>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8460312" y="505032"/>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7883447" y="1508169"/>
            <a:ext cx="2794404" cy="5477251"/>
          </a:xfrm>
          <a:prstGeom prst="rect">
            <a:avLst/>
          </a:prstGeom>
        </p:spPr>
      </p:pic>
    </p:spTree>
    <p:extLst>
      <p:ext uri="{BB962C8B-B14F-4D97-AF65-F5344CB8AC3E}">
        <p14:creationId xmlns:p14="http://schemas.microsoft.com/office/powerpoint/2010/main" val="391050792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5A564-4E95-4369-BBFE-119FCF5F32C2}"/>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8C9034D8-FD36-48C7-9467-2021A7FC4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EF7F3E-63CA-4A23-ABEE-DDE475014CB5}"/>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5F22D2A6-47F1-4757-A5BF-BF86D6E389C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125D32-BD2A-46EC-9A63-53A781F2B66F}"/>
              </a:ext>
            </a:extLst>
          </p:cNvPr>
          <p:cNvPicPr>
            <a:picLocks noChangeAspect="1"/>
          </p:cNvPicPr>
          <p:nvPr/>
        </p:nvPicPr>
        <p:blipFill>
          <a:blip r:embed="rId6"/>
          <a:stretch>
            <a:fillRect/>
          </a:stretch>
        </p:blipFill>
        <p:spPr>
          <a:xfrm>
            <a:off x="3384146" y="1379944"/>
            <a:ext cx="6395258" cy="859611"/>
          </a:xfrm>
          <a:prstGeom prst="rect">
            <a:avLst/>
          </a:prstGeom>
        </p:spPr>
      </p:pic>
    </p:spTree>
    <p:extLst>
      <p:ext uri="{BB962C8B-B14F-4D97-AF65-F5344CB8AC3E}">
        <p14:creationId xmlns:p14="http://schemas.microsoft.com/office/powerpoint/2010/main" val="248310550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E9212-6226-4A0B-A326-263A93E87D5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2FF67691-15C2-4090-B753-2CA30CA207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F0313A-7962-4368-A6A8-49B8DFAA0C43}"/>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Hạn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61AAF4CA-EE18-474D-93F5-4A6762028689}"/>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67F774-26A0-4050-9641-A6AC8D469CB6}"/>
              </a:ext>
            </a:extLst>
          </p:cNvPr>
          <p:cNvPicPr>
            <a:picLocks noChangeAspect="1"/>
          </p:cNvPicPr>
          <p:nvPr/>
        </p:nvPicPr>
        <p:blipFill>
          <a:blip r:embed="rId6"/>
          <a:stretch>
            <a:fillRect/>
          </a:stretch>
        </p:blipFill>
        <p:spPr>
          <a:xfrm>
            <a:off x="3574646" y="1113244"/>
            <a:ext cx="6395258" cy="859611"/>
          </a:xfrm>
          <a:prstGeom prst="rect">
            <a:avLst/>
          </a:prstGeom>
        </p:spPr>
      </p:pic>
    </p:spTree>
    <p:extLst>
      <p:ext uri="{BB962C8B-B14F-4D97-AF65-F5344CB8AC3E}">
        <p14:creationId xmlns:p14="http://schemas.microsoft.com/office/powerpoint/2010/main" val="257578692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196652D-885C-4C78-A861-8D64E14F248C}"/>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FA31777F-E072-4EEF-B3C9-7D0F473BFA21}"/>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4A9F77-9193-461A-A47A-2166372DD5BD}"/>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8">
            <a:extLst>
              <a:ext uri="{FF2B5EF4-FFF2-40B4-BE49-F238E27FC236}">
                <a16:creationId xmlns:a16="http://schemas.microsoft.com/office/drawing/2014/main" id="{191638DA-6195-4DAD-A378-F7CA7DC93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70296" y="888292"/>
            <a:ext cx="5110222" cy="3214491"/>
          </a:xfrm>
          <a:prstGeom prst="rect">
            <a:avLst/>
          </a:prstGeom>
        </p:spPr>
      </p:pic>
      <p:pic>
        <p:nvPicPr>
          <p:cNvPr id="6" name="Picture 10">
            <a:extLst>
              <a:ext uri="{FF2B5EF4-FFF2-40B4-BE49-F238E27FC236}">
                <a16:creationId xmlns:a16="http://schemas.microsoft.com/office/drawing/2014/main" id="{4D3BA08A-B1E2-414F-95BC-F0B8A531B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14617" y="392955"/>
            <a:ext cx="2677032" cy="4534847"/>
          </a:xfrm>
          <a:prstGeom prst="rect">
            <a:avLst/>
          </a:prstGeom>
        </p:spPr>
      </p:pic>
      <p:pic>
        <p:nvPicPr>
          <p:cNvPr id="7" name="Picture 11">
            <a:extLst>
              <a:ext uri="{FF2B5EF4-FFF2-40B4-BE49-F238E27FC236}">
                <a16:creationId xmlns:a16="http://schemas.microsoft.com/office/drawing/2014/main" id="{CC5674A5-DB1F-40C7-925E-0643CB747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04BA04E8-CB60-4106-A2DF-A8ED649FD46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77526AF0-8423-4F3C-9BC0-62DAA776985E}"/>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CD6F29D8-B5EC-4543-B913-DB9229387C39}"/>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1F33DADA-725F-4509-9067-ED716B412989}"/>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24FAF6D8-40EA-4B5F-860E-C5692B9F08E9}"/>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69E258FD-55BA-4F54-882C-F3C985BC77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A5773EC3-CFB6-42B0-8621-3E12F780B0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6718" y="1866965"/>
            <a:ext cx="1608931" cy="3101554"/>
          </a:xfrm>
          <a:prstGeom prst="rect">
            <a:avLst/>
          </a:prstGeom>
        </p:spPr>
      </p:pic>
      <p:sp>
        <p:nvSpPr>
          <p:cNvPr id="15" name="TextBox 14">
            <a:extLst>
              <a:ext uri="{FF2B5EF4-FFF2-40B4-BE49-F238E27FC236}">
                <a16:creationId xmlns:a16="http://schemas.microsoft.com/office/drawing/2014/main" id="{5AA3014E-DE09-414E-BAB0-D267D0C6FF6E}"/>
              </a:ext>
            </a:extLst>
          </p:cNvPr>
          <p:cNvSpPr txBox="1"/>
          <p:nvPr/>
        </p:nvSpPr>
        <p:spPr>
          <a:xfrm>
            <a:off x="3869116" y="1338910"/>
            <a:ext cx="461178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042ED8F-AD89-4B0A-A903-4CDCFA2191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4257" y="1182098"/>
            <a:ext cx="3003871" cy="5346657"/>
          </a:xfrm>
          <a:prstGeom prst="rect">
            <a:avLst/>
          </a:prstGeom>
        </p:spPr>
      </p:pic>
      <p:pic>
        <p:nvPicPr>
          <p:cNvPr id="17" name="Picture 16">
            <a:extLst>
              <a:ext uri="{FF2B5EF4-FFF2-40B4-BE49-F238E27FC236}">
                <a16:creationId xmlns:a16="http://schemas.microsoft.com/office/drawing/2014/main" id="{108F1FDE-F12C-46B0-9A6D-94306B438DDA}"/>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979338" y="1608163"/>
            <a:ext cx="2794404" cy="5477251"/>
          </a:xfrm>
          <a:prstGeom prst="rect">
            <a:avLst/>
          </a:prstGeom>
        </p:spPr>
      </p:pic>
      <p:sp>
        <p:nvSpPr>
          <p:cNvPr id="18" name="TextBox 17">
            <a:extLst>
              <a:ext uri="{FF2B5EF4-FFF2-40B4-BE49-F238E27FC236}">
                <a16:creationId xmlns:a16="http://schemas.microsoft.com/office/drawing/2014/main" id="{0AC6E3FD-5FAE-4121-9AE5-DEE1D051ABD2}"/>
              </a:ext>
            </a:extLst>
          </p:cNvPr>
          <p:cNvSpPr txBox="1"/>
          <p:nvPr/>
        </p:nvSpPr>
        <p:spPr>
          <a:xfrm>
            <a:off x="2425919" y="4898313"/>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D1C1967-2843-443D-A4AC-E6D329EAEFEF}"/>
              </a:ext>
            </a:extLst>
          </p:cNvPr>
          <p:cNvSpPr txBox="1"/>
          <p:nvPr/>
        </p:nvSpPr>
        <p:spPr>
          <a:xfrm>
            <a:off x="6061174" y="4927802"/>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27621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1FDFA-882A-472F-B23A-FE6C8787F23F}"/>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Title 1">
            <a:extLst>
              <a:ext uri="{FF2B5EF4-FFF2-40B4-BE49-F238E27FC236}">
                <a16:creationId xmlns:a16="http://schemas.microsoft.com/office/drawing/2014/main" id="{20B1D6FE-2B58-4B5D-A088-8046C8433B14}"/>
              </a:ext>
            </a:extLst>
          </p:cNvPr>
          <p:cNvSpPr txBox="1">
            <a:spLocks/>
          </p:cNvSpPr>
          <p:nvPr/>
        </p:nvSpPr>
        <p:spPr>
          <a:xfrm>
            <a:off x="1123950" y="1309639"/>
            <a:ext cx="10734221" cy="132715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Phương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hướng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hoạt</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động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tuần</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23 …</a:t>
            </a:r>
          </a:p>
        </p:txBody>
      </p:sp>
      <p:sp>
        <p:nvSpPr>
          <p:cNvPr id="4" name="Content Placeholder 2">
            <a:extLst>
              <a:ext uri="{FF2B5EF4-FFF2-40B4-BE49-F238E27FC236}">
                <a16:creationId xmlns:a16="http://schemas.microsoft.com/office/drawing/2014/main" id="{284F7C87-F153-4AD4-A034-9EC72FD8F0AE}"/>
              </a:ext>
            </a:extLst>
          </p:cNvPr>
          <p:cNvSpPr txBox="1">
            <a:spLocks/>
          </p:cNvSpPr>
          <p:nvPr/>
        </p:nvSpPr>
        <p:spPr>
          <a:xfrm>
            <a:off x="0" y="2357438"/>
            <a:ext cx="7391400" cy="21415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等线"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79707510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ECC2F-2DF1-4E5B-96F9-B9A4A6CEECBD}"/>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Rectangle: Rounded Corners 2">
            <a:extLst>
              <a:ext uri="{FF2B5EF4-FFF2-40B4-BE49-F238E27FC236}">
                <a16:creationId xmlns:a16="http://schemas.microsoft.com/office/drawing/2014/main" id="{B3BB337F-20ED-48C5-8CBE-EEDEF8D5046C}"/>
              </a:ext>
            </a:extLst>
          </p:cNvPr>
          <p:cNvSpPr/>
          <p:nvPr/>
        </p:nvSpPr>
        <p:spPr>
          <a:xfrm>
            <a:off x="3575957" y="2558142"/>
            <a:ext cx="2645230"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4" name="Rectangle: Rounded Corners 3">
            <a:extLst>
              <a:ext uri="{FF2B5EF4-FFF2-40B4-BE49-F238E27FC236}">
                <a16:creationId xmlns:a16="http://schemas.microsoft.com/office/drawing/2014/main" id="{E10EDE97-DE9D-4213-A153-6D6BB2E8F4D9}"/>
              </a:ext>
            </a:extLst>
          </p:cNvPr>
          <p:cNvSpPr/>
          <p:nvPr/>
        </p:nvSpPr>
        <p:spPr>
          <a:xfrm>
            <a:off x="6460672" y="2558141"/>
            <a:ext cx="2473777"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5F91E26F-4FEC-45BA-AA80-260E70E5D274}"/>
              </a:ext>
            </a:extLst>
          </p:cNvPr>
          <p:cNvSpPr txBox="1"/>
          <p:nvPr/>
        </p:nvSpPr>
        <p:spPr>
          <a:xfrm>
            <a:off x="2272393" y="1295400"/>
            <a:ext cx="806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Chúc</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mừng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nhật</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9156771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456</Words>
  <Application>Microsoft Office PowerPoint</Application>
  <PresentationFormat>Widescreen</PresentationFormat>
  <Paragraphs>54</Paragraphs>
  <Slides>18</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#9Slide05 Phobia</vt:lpstr>
      <vt:lpstr>等线</vt:lpstr>
      <vt:lpstr>字魂17号-萌趣果冻体</vt:lpstr>
      <vt:lpstr>思源黑体 CN Bold</vt:lpstr>
      <vt:lpstr>Arial</vt:lpstr>
      <vt:lpstr>Calibri</vt:lpstr>
      <vt:lpstr>SVN-Amperzand</vt:lpstr>
      <vt:lpstr>SVN-Poky's</vt:lpstr>
      <vt:lpstr>Wingdings</vt:lpstr>
      <vt:lpstr>Office 主题​​</vt:lpstr>
      <vt:lpstr>1_默认设计模板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cp:revision>
  <dcterms:created xsi:type="dcterms:W3CDTF">2022-11-27T00:29:00Z</dcterms:created>
  <dcterms:modified xsi:type="dcterms:W3CDTF">2022-11-27T01:00:18Z</dcterms:modified>
</cp:coreProperties>
</file>