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4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8"/>
  </p:notesMasterIdLst>
  <p:sldIdLst>
    <p:sldId id="257" r:id="rId3"/>
    <p:sldId id="258" r:id="rId4"/>
    <p:sldId id="259" r:id="rId5"/>
    <p:sldId id="288" r:id="rId6"/>
    <p:sldId id="289" r:id="rId7"/>
    <p:sldId id="290" r:id="rId8"/>
    <p:sldId id="292" r:id="rId9"/>
    <p:sldId id="291" r:id="rId10"/>
    <p:sldId id="264" r:id="rId11"/>
    <p:sldId id="283" r:id="rId12"/>
    <p:sldId id="293" r:id="rId13"/>
    <p:sldId id="303" r:id="rId14"/>
    <p:sldId id="304" r:id="rId15"/>
    <p:sldId id="294" r:id="rId16"/>
    <p:sldId id="272" r:id="rId17"/>
    <p:sldId id="298" r:id="rId18"/>
    <p:sldId id="297" r:id="rId19"/>
    <p:sldId id="300" r:id="rId20"/>
    <p:sldId id="301" r:id="rId21"/>
    <p:sldId id="277" r:id="rId22"/>
    <p:sldId id="302" r:id="rId23"/>
    <p:sldId id="279" r:id="rId24"/>
    <p:sldId id="280" r:id="rId25"/>
    <p:sldId id="281" r:id="rId26"/>
    <p:sldId id="282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6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318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E397A-C4C7-4392-9E74-D8203EB105E7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732FF-90B1-4464-A116-E0594C0CA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8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Checking</a:t>
            </a:r>
            <a:r>
              <a:rPr lang="en-US" baseline="0" dirty="0" smtClean="0"/>
              <a:t> structures: Look and match.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asks SS to work in pairs and match pictures with words, then make a question or answers to talk about these pictures.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 invites SS to present in front of the class.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Give them feedback.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32FF-90B1-4464-A116-E0594C0CA6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12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1: Listen and point. Repeat. (Track 5.6)</a:t>
            </a:r>
          </a:p>
          <a:p>
            <a:r>
              <a:rPr lang="en-US" dirty="0" smtClean="0"/>
              <a:t>- Play the track 5.6, say the sentences for students to listen and repeat in the chorus.</a:t>
            </a:r>
          </a:p>
          <a:p>
            <a:r>
              <a:rPr lang="en-US" dirty="0" smtClean="0"/>
              <a:t>- Say each sentence for students to repeat then 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32FF-90B1-4464-A116-E0594C0CA6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5: Look and say. </a:t>
            </a:r>
          </a:p>
          <a:p>
            <a:r>
              <a:rPr lang="en-US" dirty="0" smtClean="0"/>
              <a:t>- Ask SS to look at the picture and identify what they can see in each picture. </a:t>
            </a:r>
          </a:p>
          <a:p>
            <a:r>
              <a:rPr lang="en-US" dirty="0" smtClean="0"/>
              <a:t>- Call a student to role play with T. T asks the student, then the student answers. 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</a:t>
            </a:r>
          </a:p>
          <a:p>
            <a:r>
              <a:rPr lang="en-US" dirty="0" smtClean="0"/>
              <a:t>- Ask SS to work in pairs, ask and answer about each picture in 3 min. </a:t>
            </a:r>
          </a:p>
          <a:p>
            <a:r>
              <a:rPr lang="en-US" dirty="0" smtClean="0"/>
              <a:t>- Call Ss to present in front of the class.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32FF-90B1-4464-A116-E0594C0CA6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59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6: Listen and chant. Track 5.7.</a:t>
            </a:r>
          </a:p>
          <a:p>
            <a:r>
              <a:rPr lang="en-US" dirty="0" smtClean="0"/>
              <a:t>- Ask SS to look at the picture and answer some questions? </a:t>
            </a:r>
          </a:p>
          <a:p>
            <a:r>
              <a:rPr lang="en-US" dirty="0" smtClean="0"/>
              <a:t>1. Who are they? (a family) </a:t>
            </a:r>
          </a:p>
          <a:p>
            <a:r>
              <a:rPr lang="en-US" dirty="0" smtClean="0"/>
              <a:t>2. How many people are there? (three) </a:t>
            </a:r>
          </a:p>
          <a:p>
            <a:r>
              <a:rPr lang="en-US" dirty="0" smtClean="0"/>
              <a:t>3. What season is it? (winter) </a:t>
            </a:r>
          </a:p>
          <a:p>
            <a:r>
              <a:rPr lang="en-US" dirty="0" smtClean="0"/>
              <a:t>4. What’s the weather like? (cold ad snowy)</a:t>
            </a:r>
          </a:p>
          <a:p>
            <a:r>
              <a:rPr lang="en-US" dirty="0" smtClean="0"/>
              <a:t> - Play track 5.7 and ask to listen and repeat in chorus. </a:t>
            </a:r>
          </a:p>
          <a:p>
            <a:r>
              <a:rPr lang="en-US" dirty="0" smtClean="0"/>
              <a:t>- Ask SS to work in groups of 4 and chant again in 3 min. </a:t>
            </a:r>
          </a:p>
          <a:p>
            <a:r>
              <a:rPr lang="en-US" dirty="0" smtClean="0"/>
              <a:t>- Call some groups  in front of the class. </a:t>
            </a:r>
          </a:p>
          <a:p>
            <a:r>
              <a:rPr lang="en-US" dirty="0" smtClean="0"/>
              <a:t> - Check and give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32FF-90B1-4464-A116-E0594C0CA6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54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Hangman”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guess the different letters to guess names of the weather.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weather.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Warm-up: Play a small game “ Picking flowers”</a:t>
            </a:r>
          </a:p>
          <a:p>
            <a:pPr algn="l"/>
            <a:r>
              <a:rPr lang="en-US" dirty="0" smtClean="0"/>
              <a:t>T divides the class into 2 teams. </a:t>
            </a:r>
          </a:p>
          <a:p>
            <a:pPr algn="l"/>
            <a:r>
              <a:rPr lang="en-US" dirty="0" smtClean="0"/>
              <a:t>T introduces the rule of game: </a:t>
            </a:r>
          </a:p>
          <a:p>
            <a:pPr algn="l"/>
            <a:r>
              <a:rPr lang="en-US" dirty="0" smtClean="0"/>
              <a:t>(T calls SS to choose a flower then answer the question on the slide. If he/she can answer correctly, he/she will have a chance to spin the wheel to get flowers. Which team has more flowers will be a winner. )</a:t>
            </a:r>
          </a:p>
          <a:p>
            <a:pPr algn="l"/>
            <a:r>
              <a:rPr lang="en-US" dirty="0" smtClean="0"/>
              <a:t>T asks Ss to repeat after each word which is found.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Click on the three</a:t>
            </a:r>
            <a:r>
              <a:rPr lang="en-US" baseline="0" dirty="0" smtClean="0"/>
              <a:t> flowers at the top right corner </a:t>
            </a:r>
            <a:r>
              <a:rPr lang="en-US" dirty="0" smtClean="0"/>
              <a:t>to go back to the WHEEL.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21AC9-6F56-4DB1-875A-8F64A4AEB0A1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Use flashcards to identify some information in each picture by asking some questions.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1: Is it a girl or a boy? (a girl)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girls are there? (one)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activity is it? (jump rope)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guides SS to make the question with a person, and underline the word “she’s” and “V-ing” for SS understand this structure.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continues to picture 2.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 2: How many people are there? (two)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activity is it? (play basketball)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32FF-90B1-4464-A116-E0594C0CA6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3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5" y="4949813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9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945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8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7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58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13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07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1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72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66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4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1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5" y="4727288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6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6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6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4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7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2" y="1069626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52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8" y="3402829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4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9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2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5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565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8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0" y="3288565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6" y="3366513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8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6" y="3454809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196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9" y="3624312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2" y="2284427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2" y="495727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2" y="5037277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2" y="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0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4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0" y="3456363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28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8/1/2023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72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2" y="1098468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0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9" y="4209529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07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7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542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BCD3EC3-076F-4672-AAF8-11BD0FC7B2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C1CE5D6-1A09-4660-B3C6-D8751AA80A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6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42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9.xml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8.gif"/><Relationship Id="rId5" Type="http://schemas.openxmlformats.org/officeDocument/2006/relationships/image" Target="../media/image22.png"/><Relationship Id="rId4" Type="http://schemas.openxmlformats.org/officeDocument/2006/relationships/image" Target="../media/image44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microsoft.com/office/2007/relationships/hdphoto" Target="../media/hdphoto2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22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e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5.tm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4.tm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mp"/><Relationship Id="rId3" Type="http://schemas.openxmlformats.org/officeDocument/2006/relationships/image" Target="../media/image44.jpeg"/><Relationship Id="rId7" Type="http://schemas.openxmlformats.org/officeDocument/2006/relationships/image" Target="../media/image57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4.tm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22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4.wdp"/><Relationship Id="rId5" Type="http://schemas.openxmlformats.org/officeDocument/2006/relationships/image" Target="../media/image61.png"/><Relationship Id="rId4" Type="http://schemas.openxmlformats.org/officeDocument/2006/relationships/image" Target="../media/image6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4.tm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tmp"/><Relationship Id="rId5" Type="http://schemas.openxmlformats.org/officeDocument/2006/relationships/image" Target="../media/image57.tm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openxmlformats.org/officeDocument/2006/relationships/image" Target="../media/image29.gif"/><Relationship Id="rId17" Type="http://schemas.openxmlformats.org/officeDocument/2006/relationships/image" Target="../media/image31.gif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24" Type="http://schemas.openxmlformats.org/officeDocument/2006/relationships/image" Target="../media/image34.png"/><Relationship Id="rId5" Type="http://schemas.openxmlformats.org/officeDocument/2006/relationships/image" Target="../media/image24.gif"/><Relationship Id="rId15" Type="http://schemas.openxmlformats.org/officeDocument/2006/relationships/image" Target="../media/image18.png"/><Relationship Id="rId23" Type="http://schemas.microsoft.com/office/2007/relationships/hdphoto" Target="../media/hdphoto20.wdp"/><Relationship Id="rId10" Type="http://schemas.microsoft.com/office/2007/relationships/hdphoto" Target="../media/hdphoto17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microsoft.com/office/2007/relationships/hdphoto" Target="../media/hdphoto18.wdp"/><Relationship Id="rId22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mp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jpe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5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6.wdp"/><Relationship Id="rId5" Type="http://schemas.microsoft.com/office/2007/relationships/hdphoto" Target="../media/hdphoto18.wdp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slide" Target="slide9.xml"/><Relationship Id="rId5" Type="http://schemas.openxmlformats.org/officeDocument/2006/relationships/image" Target="../media/image36.gif"/><Relationship Id="rId10" Type="http://schemas.openxmlformats.org/officeDocument/2006/relationships/slide" Target="slide5.xml"/><Relationship Id="rId4" Type="http://schemas.openxmlformats.org/officeDocument/2006/relationships/image" Target="../media/image35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hdphoto" Target="../media/hdphoto18.wdp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8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6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1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8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92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9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5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50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62" y="403166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13" y="3621000"/>
            <a:ext cx="896038" cy="11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1030" name="Picture 6" descr="PBS Kids GIF - Jump Roping Dot (1999) by LuxoVeggieDude9302 on Deviant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1618"/>
            <a:ext cx="3429000" cy="456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9827" y="1276350"/>
            <a:ext cx="347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is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doing? 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462" y="2331731"/>
            <a:ext cx="3413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’s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jumping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rope.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4" name="Picture 10" descr="https://i.pinimg.com/564x/b7/7f/d0/b77fd04c0c145447acf5fb3fb1a3e29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752" y1="40481" x2="44858" y2="39556"/>
                        <a14:foregroundMark x1="42376" y1="61553" x2="41135" y2="67468"/>
                        <a14:foregroundMark x1="41489" y1="67283" x2="36348" y2="67468"/>
                        <a14:foregroundMark x1="57270" y1="67468" x2="67021" y2="72458"/>
                        <a14:foregroundMark x1="60816" y1="68946" x2="60461" y2="70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22296" r="18649" b="23202"/>
          <a:stretch/>
        </p:blipFill>
        <p:spPr bwMode="auto">
          <a:xfrm>
            <a:off x="4419600" y="3138051"/>
            <a:ext cx="208857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52.9664" end="10728.11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0819" y="1223751"/>
            <a:ext cx="609600" cy="609600"/>
          </a:xfrm>
          <a:prstGeom prst="rect">
            <a:avLst/>
          </a:prstGeom>
        </p:spPr>
      </p:pic>
      <p:pic>
        <p:nvPicPr>
          <p:cNvPr id="10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47.6352" end="8333.4473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0819" y="2114550"/>
            <a:ext cx="609600" cy="609600"/>
          </a:xfrm>
          <a:prstGeom prst="rect">
            <a:avLst/>
          </a:prstGeom>
        </p:spPr>
      </p:pic>
      <p:pic>
        <p:nvPicPr>
          <p:cNvPr id="12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00.86" end="10728.11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98019" y="1276350"/>
            <a:ext cx="609600" cy="609600"/>
          </a:xfrm>
          <a:prstGeom prst="rect">
            <a:avLst/>
          </a:prstGeom>
        </p:spPr>
      </p:pic>
      <p:pic>
        <p:nvPicPr>
          <p:cNvPr id="13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1.315199999999" end="8046.087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98019" y="2167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1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5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8194" name="Picture 2" descr="Basketball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8" y="1305698"/>
            <a:ext cx="3555403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1550809"/>
            <a:ext cx="3932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What 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are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doing?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2055" y="2439745"/>
            <a:ext cx="4652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’re </a:t>
            </a:r>
            <a:r>
              <a:rPr lang="en-US" sz="28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playing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basketball.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4" name="Picture 10" descr="https://i.pinimg.com/564x/b7/7f/d0/b77fd04c0c145447acf5fb3fb1a3e29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752" y1="40481" x2="44858" y2="39556"/>
                        <a14:foregroundMark x1="42376" y1="61553" x2="41135" y2="67468"/>
                        <a14:foregroundMark x1="41489" y1="67283" x2="36348" y2="67468"/>
                        <a14:foregroundMark x1="57270" y1="67468" x2="67021" y2="72458"/>
                        <a14:foregroundMark x1="60816" y1="68946" x2="60461" y2="70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22296" r="18649" b="23202"/>
          <a:stretch/>
        </p:blipFill>
        <p:spPr bwMode="auto">
          <a:xfrm>
            <a:off x="4419600" y="3138051"/>
            <a:ext cx="208857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97.5056" end="4118.83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2600" y="1335955"/>
            <a:ext cx="609600" cy="609600"/>
          </a:xfrm>
          <a:prstGeom prst="rect">
            <a:avLst/>
          </a:prstGeom>
        </p:spPr>
      </p:pic>
      <p:pic>
        <p:nvPicPr>
          <p:cNvPr id="9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49.6128" end="4070.93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2600" y="1947936"/>
            <a:ext cx="609600" cy="609600"/>
          </a:xfrm>
          <a:prstGeom prst="rect">
            <a:avLst/>
          </a:prstGeom>
        </p:spPr>
      </p:pic>
      <p:pic>
        <p:nvPicPr>
          <p:cNvPr id="10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79.536" end="957.867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2600" y="2396555"/>
            <a:ext cx="609600" cy="609600"/>
          </a:xfrm>
          <a:prstGeom prst="rect">
            <a:avLst/>
          </a:prstGeom>
        </p:spPr>
      </p:pic>
      <p:pic>
        <p:nvPicPr>
          <p:cNvPr id="12" name="track 5.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79.536" end="909.97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2600" y="3011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515053"/>
            <a:ext cx="585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Checking structures: Look and match.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700" l="10000" r="95200">
                        <a14:foregroundMark x1="54700" y1="41250" x2="69950" y2="39500"/>
                        <a14:foregroundMark x1="29900" y1="16900" x2="33800" y2="28200"/>
                        <a14:foregroundMark x1="36450" y1="20350" x2="34250" y2="26050"/>
                        <a14:foregroundMark x1="28600" y1="20800" x2="28600" y2="2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24" t="12097" b="8628"/>
          <a:stretch/>
        </p:blipFill>
        <p:spPr bwMode="auto">
          <a:xfrm>
            <a:off x="1066800" y="1474184"/>
            <a:ext cx="2209800" cy="226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b="7986"/>
          <a:stretch/>
        </p:blipFill>
        <p:spPr bwMode="auto">
          <a:xfrm>
            <a:off x="5105400" y="1320772"/>
            <a:ext cx="3048000" cy="257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1680" y="1040543"/>
            <a:ext cx="4528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What 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_________ </a:t>
            </a:r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doing?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84382" y="4095750"/>
            <a:ext cx="1828800" cy="6096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 they 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6082" y="4062845"/>
            <a:ext cx="1828800" cy="6096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 he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200400" y="3409950"/>
            <a:ext cx="2570082" cy="6528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3598782" y="3562350"/>
            <a:ext cx="30861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515053"/>
            <a:ext cx="585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Checking structures: Look and match.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4095750"/>
            <a:ext cx="2989182" cy="6096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r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iding a horse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6082" y="4062845"/>
            <a:ext cx="2916318" cy="6096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p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laying football.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64" y="1472852"/>
            <a:ext cx="3219450" cy="221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artoon character sticker with a girl playing football 3013399 Vector Art 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4083"/>
            <a:ext cx="2844030" cy="28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3321009" y="3571499"/>
            <a:ext cx="2993232" cy="4913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98782" y="3691801"/>
            <a:ext cx="2649618" cy="3593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61325" y="933842"/>
            <a:ext cx="544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She’s 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/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They’re </a:t>
            </a:r>
            <a:r>
              <a:rPr lang="en-US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___________.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5750" y="3622666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What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is she doing?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750" y="4068447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She’s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jumping rope.</a:t>
            </a:r>
          </a:p>
        </p:txBody>
      </p:sp>
      <p:pic>
        <p:nvPicPr>
          <p:cNvPr id="8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410199" y="557429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Alternate Process 8"/>
          <p:cNvSpPr/>
          <p:nvPr/>
        </p:nvSpPr>
        <p:spPr>
          <a:xfrm>
            <a:off x="609600" y="557429"/>
            <a:ext cx="45720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4. Listen and repeat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TR:5.6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"/>
          <a:stretch/>
        </p:blipFill>
        <p:spPr>
          <a:xfrm>
            <a:off x="990600" y="1697732"/>
            <a:ext cx="2588239" cy="179121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97732"/>
            <a:ext cx="2602458" cy="17912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3636223"/>
            <a:ext cx="374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What are they doing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?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082004"/>
            <a:ext cx="4209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They’re playing basketball.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5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766849"/>
            <a:ext cx="609600" cy="609600"/>
          </a:xfrm>
          <a:prstGeom prst="rect">
            <a:avLst/>
          </a:prstGeom>
        </p:spPr>
      </p:pic>
      <p:pic>
        <p:nvPicPr>
          <p:cNvPr id="14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99.312" end="10823.903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8407" y="1420152"/>
            <a:ext cx="609600" cy="609600"/>
          </a:xfrm>
          <a:prstGeom prst="rect">
            <a:avLst/>
          </a:prstGeom>
        </p:spPr>
      </p:pic>
      <p:pic>
        <p:nvPicPr>
          <p:cNvPr id="15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578.675999999999" end="8477.1273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97788" y="1996590"/>
            <a:ext cx="609600" cy="609600"/>
          </a:xfrm>
          <a:prstGeom prst="rect">
            <a:avLst/>
          </a:prstGeom>
        </p:spPr>
      </p:pic>
      <p:pic>
        <p:nvPicPr>
          <p:cNvPr id="16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452.2784" end="3975.150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2617620"/>
            <a:ext cx="609600" cy="609600"/>
          </a:xfrm>
          <a:prstGeom prst="rect">
            <a:avLst/>
          </a:prstGeom>
        </p:spPr>
      </p:pic>
      <p:pic>
        <p:nvPicPr>
          <p:cNvPr id="18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42.992" end="10632.329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07388" y="1386371"/>
            <a:ext cx="609600" cy="609600"/>
          </a:xfrm>
          <a:prstGeom prst="rect">
            <a:avLst/>
          </a:prstGeom>
        </p:spPr>
      </p:pic>
      <p:pic>
        <p:nvPicPr>
          <p:cNvPr id="19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434.995199999999" end="8429.23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6769" y="1962809"/>
            <a:ext cx="609600" cy="609600"/>
          </a:xfrm>
          <a:prstGeom prst="rect">
            <a:avLst/>
          </a:prstGeom>
        </p:spPr>
      </p:pic>
      <p:pic>
        <p:nvPicPr>
          <p:cNvPr id="20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092.1744" end="862.080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09181" y="2583839"/>
            <a:ext cx="609600" cy="609600"/>
          </a:xfrm>
          <a:prstGeom prst="rect">
            <a:avLst/>
          </a:prstGeom>
        </p:spPr>
      </p:pic>
      <p:pic>
        <p:nvPicPr>
          <p:cNvPr id="22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379.536" end="909.9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3243898"/>
            <a:ext cx="609600" cy="609600"/>
          </a:xfrm>
          <a:prstGeom prst="rect">
            <a:avLst/>
          </a:prstGeom>
        </p:spPr>
      </p:pic>
      <p:pic>
        <p:nvPicPr>
          <p:cNvPr id="23" name="track 5.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379.536" end="909.9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81390" y="317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7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5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11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8" y="3160211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0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93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lang="en-US" sz="44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5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3702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456" y="2375357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they/ play on the seesaw.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62841" y="481445"/>
            <a:ext cx="31242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5. Look and say.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"/>
          <a:stretch/>
        </p:blipFill>
        <p:spPr>
          <a:xfrm>
            <a:off x="5638800" y="1047750"/>
            <a:ext cx="1737360" cy="1202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209686" y="2375357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she/ jump rope.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1" y="1047750"/>
            <a:ext cx="1737360" cy="1181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97" y="2983649"/>
            <a:ext cx="1737360" cy="1305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91" y="3002170"/>
            <a:ext cx="1737360" cy="133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618065" y="4337965"/>
            <a:ext cx="4305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they/ play hide–and–seek.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09686" y="4340689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 he/ ride a horse.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4"/>
          <a:stretch/>
        </p:blipFill>
        <p:spPr bwMode="auto">
          <a:xfrm>
            <a:off x="-1" y="-14202"/>
            <a:ext cx="9144001" cy="525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45648"/>
            <a:ext cx="3421957" cy="2021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448319" y="4248150"/>
            <a:ext cx="4033476" cy="461665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they/play on the seesaw.</a:t>
            </a:r>
            <a:endParaRPr lang="en-U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297" y1="30990" x2="42389" y2="37061"/>
                        <a14:foregroundMark x1="50867" y1="30032" x2="51830" y2="34026"/>
                        <a14:foregroundMark x1="27938" y1="17093" x2="27938" y2="17093"/>
                        <a14:foregroundMark x1="36416" y1="83546" x2="33719" y2="86901"/>
                        <a14:foregroundMark x1="39692" y1="82748" x2="38728" y2="85144"/>
                        <a14:foregroundMark x1="46435" y1="82907" x2="46821" y2="86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10622" r="31037" b="9230"/>
          <a:stretch/>
        </p:blipFill>
        <p:spPr bwMode="auto">
          <a:xfrm>
            <a:off x="1143000" y="3264035"/>
            <a:ext cx="945685" cy="193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21" b="89941" l="9763" r="92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7558" r="23965" b="10785"/>
          <a:stretch/>
        </p:blipFill>
        <p:spPr bwMode="auto">
          <a:xfrm>
            <a:off x="6165157" y="3264035"/>
            <a:ext cx="1179490" cy="16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-113624" y="2308869"/>
            <a:ext cx="3695025" cy="609601"/>
            <a:chOff x="-3936" y="1063786"/>
            <a:chExt cx="2967866" cy="543711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152400" y="1063786"/>
              <a:ext cx="2811530" cy="543711"/>
            </a:xfrm>
            <a:prstGeom prst="wedgeRoundRectCallout">
              <a:avLst>
                <a:gd name="adj1" fmla="val -8623"/>
                <a:gd name="adj2" fmla="val 124586"/>
                <a:gd name="adj3" fmla="val 16667"/>
              </a:avLst>
            </a:prstGeom>
            <a:solidFill>
              <a:srgbClr val="FFFF00"/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3936" y="1133606"/>
              <a:ext cx="2967866" cy="411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Wh</a:t>
              </a:r>
              <a:r>
                <a:rPr lang="el-GR" sz="2400" dirty="0">
                  <a:solidFill>
                    <a:srgbClr val="7030A0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 smtClean="0">
                  <a:solidFill>
                    <a:srgbClr val="7030A0"/>
                  </a:solidFill>
                  <a:latin typeface="Comic Sans MS" panose="030F0702030302020204" pitchFamily="66" charset="0"/>
                </a:rPr>
                <a:t>t are they doing? </a:t>
              </a:r>
              <a:endParaRPr lang="en-US" sz="24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65070" y="2387150"/>
            <a:ext cx="4520982" cy="541236"/>
            <a:chOff x="210973" y="352653"/>
            <a:chExt cx="3502710" cy="482736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210973" y="352653"/>
              <a:ext cx="3502709" cy="482736"/>
            </a:xfrm>
            <a:prstGeom prst="wedgeRoundRectCallout">
              <a:avLst>
                <a:gd name="adj1" fmla="val -4915"/>
                <a:gd name="adj2" fmla="val 120596"/>
                <a:gd name="adj3" fmla="val 16667"/>
              </a:avLst>
            </a:prstGeom>
            <a:solidFill>
              <a:srgbClr val="FFFF00"/>
            </a:solidFill>
            <a:ln w="28575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10974" y="423622"/>
              <a:ext cx="3502709" cy="411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7030A0"/>
                  </a:solidFill>
                  <a:latin typeface="Comic Sans MS" panose="030F0702030302020204" pitchFamily="66" charset="0"/>
                </a:rPr>
                <a:t>They’re playing on the seesaw.</a:t>
              </a:r>
              <a:endParaRPr lang="en-US" sz="2400" dirty="0">
                <a:solidFill>
                  <a:srgbClr val="7030A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982" y="3529519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they/ play on the seesaw.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62841" y="481445"/>
            <a:ext cx="31242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5. Look and say.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"/>
          <a:stretch/>
        </p:blipFill>
        <p:spPr>
          <a:xfrm>
            <a:off x="5076607" y="1123951"/>
            <a:ext cx="3190240" cy="2127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5297849" y="3529518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she/ jump rope.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54" y="1241901"/>
            <a:ext cx="3009146" cy="2046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Group 9"/>
          <p:cNvGrpSpPr/>
          <p:nvPr/>
        </p:nvGrpSpPr>
        <p:grpSpPr>
          <a:xfrm>
            <a:off x="521865" y="3529519"/>
            <a:ext cx="4249114" cy="1023432"/>
            <a:chOff x="656164" y="3529518"/>
            <a:chExt cx="4249114" cy="1023432"/>
          </a:xfrm>
        </p:grpSpPr>
        <p:sp>
          <p:nvSpPr>
            <p:cNvPr id="8" name="Rounded Rectangle 7"/>
            <p:cNvSpPr/>
            <p:nvPr/>
          </p:nvSpPr>
          <p:spPr>
            <a:xfrm>
              <a:off x="656164" y="3529518"/>
              <a:ext cx="4249114" cy="1023432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3068" y="3638549"/>
              <a:ext cx="4155305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What are they doing? </a:t>
              </a:r>
            </a:p>
            <a:p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They’re playing on the seesaw.</a:t>
              </a:r>
              <a:endParaRPr lang="en-US" sz="22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37921" y="3529519"/>
            <a:ext cx="3577698" cy="1023432"/>
            <a:chOff x="1391592" y="3529518"/>
            <a:chExt cx="3775745" cy="1023432"/>
          </a:xfrm>
        </p:grpSpPr>
        <p:sp>
          <p:nvSpPr>
            <p:cNvPr id="18" name="Rounded Rectangle 17"/>
            <p:cNvSpPr/>
            <p:nvPr/>
          </p:nvSpPr>
          <p:spPr>
            <a:xfrm>
              <a:off x="1391592" y="3529518"/>
              <a:ext cx="3775743" cy="1023432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592" y="3638550"/>
              <a:ext cx="3775745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2. What is she doing? </a:t>
              </a:r>
            </a:p>
            <a:p>
              <a:pPr algn="ctr"/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She’s jumping a rope.</a:t>
              </a:r>
              <a:endParaRPr lang="en-US" sz="22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8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2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762841" y="481445"/>
            <a:ext cx="31242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5. Look and say.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4" y="1116986"/>
            <a:ext cx="3133726" cy="235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03" y="1156419"/>
            <a:ext cx="3262362" cy="2253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550434" y="3528047"/>
            <a:ext cx="4305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they/ play hide–and–seek.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9629" y="3524406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 he/ ride a horse.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580" y="3578921"/>
            <a:ext cx="4249114" cy="1023432"/>
            <a:chOff x="656164" y="3529518"/>
            <a:chExt cx="4249114" cy="1023432"/>
          </a:xfrm>
        </p:grpSpPr>
        <p:sp>
          <p:nvSpPr>
            <p:cNvPr id="8" name="Rounded Rectangle 7"/>
            <p:cNvSpPr/>
            <p:nvPr/>
          </p:nvSpPr>
          <p:spPr>
            <a:xfrm>
              <a:off x="656164" y="3529518"/>
              <a:ext cx="4249114" cy="1023432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rgbClr val="261D2A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3068" y="3638549"/>
              <a:ext cx="4168129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3. What are they doing? </a:t>
              </a:r>
            </a:p>
            <a:p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They’re playing hide-and-seek.</a:t>
              </a:r>
              <a:endParaRPr lang="en-US" sz="22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03636" y="3578921"/>
            <a:ext cx="3577698" cy="1023432"/>
            <a:chOff x="1391592" y="3529518"/>
            <a:chExt cx="3775745" cy="1023432"/>
          </a:xfrm>
        </p:grpSpPr>
        <p:sp>
          <p:nvSpPr>
            <p:cNvPr id="18" name="Rounded Rectangle 17"/>
            <p:cNvSpPr/>
            <p:nvPr/>
          </p:nvSpPr>
          <p:spPr>
            <a:xfrm>
              <a:off x="1391592" y="3529518"/>
              <a:ext cx="3775743" cy="1023432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rgbClr val="261D2A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91592" y="3638550"/>
              <a:ext cx="3775745" cy="76944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</a:t>
              </a:r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. What is he doing? </a:t>
              </a:r>
            </a:p>
            <a:p>
              <a:pPr algn="ctr"/>
              <a:r>
                <a:rPr lang="en-US" sz="22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H</a:t>
              </a:r>
              <a:r>
                <a:rPr lang="en-US" sz="22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e’s riding a horse.</a:t>
              </a:r>
              <a:endParaRPr lang="en-US" sz="22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48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11" y="1930575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2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7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33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81" y="2301264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90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1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4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6" y="3897267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4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8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8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5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0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 smtClean="0">
                <a:solidFill>
                  <a:srgbClr val="261D2A"/>
                </a:solidFill>
                <a:latin typeface="Comic Sans MS" panose="030F0702030302020204" pitchFamily="66" charset="0"/>
              </a:rPr>
              <a:t>Lesson 2: Task 4, 5, </a:t>
            </a:r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5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00" y="689053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63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4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2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8" y="3160211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0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93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lang="en-US" sz="44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5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9123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i.pinimg.com/564x/46/30/49/463049cefc5487a008b915aa406567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" y="0"/>
            <a:ext cx="9144000" cy="521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317" y="805067"/>
            <a:ext cx="510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t's the we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ther like in summer</a:t>
            </a:r>
            <a:r>
              <a:rPr lang="en-US" sz="2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  <a:endParaRPr lang="en-US" sz="2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97" y="1373508"/>
            <a:ext cx="2320275" cy="2578083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640771" y="182772"/>
            <a:ext cx="4266359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Listen and chant. TR:5.7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376" y="1198935"/>
            <a:ext cx="16017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It's sunny.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0317" y="1583853"/>
            <a:ext cx="4807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Wh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t's the we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ther like in winter?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2376" y="2001848"/>
            <a:ext cx="16482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It's snowy.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0317" y="2371180"/>
            <a:ext cx="61343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Sunny or snowy, we're not st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ying 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t home.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840" y="2781514"/>
            <a:ext cx="37192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We're getting re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dy to go.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2212" y="3212401"/>
            <a:ext cx="163217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Jump rope!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0317" y="3643288"/>
            <a:ext cx="27158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Pl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y hide-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nd-seek!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4" y="4008822"/>
            <a:ext cx="29979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Let's go out 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nd pl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y!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2376" y="4439708"/>
            <a:ext cx="12186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Hoor</a:t>
            </a:r>
            <a:r>
              <a:rPr lang="el-GR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bg1"/>
                </a:solidFill>
                <a:latin typeface="Comic Sans MS" panose="030F0702030302020204" pitchFamily="66" charset="0"/>
              </a:rPr>
              <a:t>y </a:t>
            </a:r>
            <a:endParaRPr lang="en-US" sz="2200" dirty="0">
              <a:latin typeface="Comic Sans MS" panose="030F0702030302020204" pitchFamily="66" charset="0"/>
            </a:endParaRPr>
          </a:p>
        </p:txBody>
      </p:sp>
      <p:pic>
        <p:nvPicPr>
          <p:cNvPr id="2" name="track  5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98277" y="894135"/>
            <a:ext cx="609600" cy="609600"/>
          </a:xfrm>
          <a:prstGeom prst="rect">
            <a:avLst/>
          </a:prstGeom>
        </p:spPr>
      </p:pic>
      <p:pic>
        <p:nvPicPr>
          <p:cNvPr id="19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158022" y="182772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67.2968" end="27620.30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145" y="1414378"/>
            <a:ext cx="609600" cy="609600"/>
          </a:xfrm>
          <a:prstGeom prst="rect">
            <a:avLst/>
          </a:prstGeom>
        </p:spPr>
      </p:pic>
      <p:pic>
        <p:nvPicPr>
          <p:cNvPr id="21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948.6336" end="25641.27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145" y="1912491"/>
            <a:ext cx="609600" cy="609600"/>
          </a:xfrm>
          <a:prstGeom prst="rect">
            <a:avLst/>
          </a:prstGeom>
        </p:spPr>
      </p:pic>
      <p:pic>
        <p:nvPicPr>
          <p:cNvPr id="22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39.3016" end="22629.71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145" y="2517962"/>
            <a:ext cx="609600" cy="609600"/>
          </a:xfrm>
          <a:prstGeom prst="rect">
            <a:avLst/>
          </a:prstGeom>
        </p:spPr>
      </p:pic>
      <p:pic>
        <p:nvPicPr>
          <p:cNvPr id="23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164.816" end="21425.0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6418" y="3123044"/>
            <a:ext cx="609600" cy="609600"/>
          </a:xfrm>
          <a:prstGeom prst="rect">
            <a:avLst/>
          </a:prstGeom>
        </p:spPr>
      </p:pic>
      <p:pic>
        <p:nvPicPr>
          <p:cNvPr id="24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541.5296" end="15143.84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6418" y="3732644"/>
            <a:ext cx="609600" cy="609600"/>
          </a:xfrm>
          <a:prstGeom prst="rect">
            <a:avLst/>
          </a:prstGeom>
        </p:spPr>
      </p:pic>
      <p:pic>
        <p:nvPicPr>
          <p:cNvPr id="35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790.2464" end="11185.791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1435641"/>
            <a:ext cx="609600" cy="609600"/>
          </a:xfrm>
          <a:prstGeom prst="rect">
            <a:avLst/>
          </a:prstGeom>
        </p:spPr>
      </p:pic>
      <p:pic>
        <p:nvPicPr>
          <p:cNvPr id="36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899.4096" end="8002.14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1933754"/>
            <a:ext cx="609600" cy="609600"/>
          </a:xfrm>
          <a:prstGeom prst="rect">
            <a:avLst/>
          </a:prstGeom>
        </p:spPr>
      </p:pic>
      <p:pic>
        <p:nvPicPr>
          <p:cNvPr id="37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652.8352" end="5162.67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2539225"/>
            <a:ext cx="609600" cy="609600"/>
          </a:xfrm>
          <a:prstGeom prst="rect">
            <a:avLst/>
          </a:prstGeom>
        </p:spPr>
      </p:pic>
      <p:pic>
        <p:nvPicPr>
          <p:cNvPr id="38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545.8144" end="3699.914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9273" y="3144307"/>
            <a:ext cx="609600" cy="609600"/>
          </a:xfrm>
          <a:prstGeom prst="rect">
            <a:avLst/>
          </a:prstGeom>
        </p:spPr>
      </p:pic>
      <p:pic>
        <p:nvPicPr>
          <p:cNvPr id="39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041.10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9273" y="3753907"/>
            <a:ext cx="609600" cy="609600"/>
          </a:xfrm>
          <a:prstGeom prst="rect">
            <a:avLst/>
          </a:prstGeom>
        </p:spPr>
      </p:pic>
      <p:pic>
        <p:nvPicPr>
          <p:cNvPr id="45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67.2968" end="27620.30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9673" y="1392248"/>
            <a:ext cx="609600" cy="609600"/>
          </a:xfrm>
          <a:prstGeom prst="rect">
            <a:avLst/>
          </a:prstGeom>
        </p:spPr>
      </p:pic>
      <p:pic>
        <p:nvPicPr>
          <p:cNvPr id="46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948.6336" end="25641.27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9673" y="1890361"/>
            <a:ext cx="609600" cy="609600"/>
          </a:xfrm>
          <a:prstGeom prst="rect">
            <a:avLst/>
          </a:prstGeom>
        </p:spPr>
      </p:pic>
      <p:pic>
        <p:nvPicPr>
          <p:cNvPr id="47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239.3016" end="22629.71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9673" y="2495832"/>
            <a:ext cx="609600" cy="609600"/>
          </a:xfrm>
          <a:prstGeom prst="rect">
            <a:avLst/>
          </a:prstGeom>
        </p:spPr>
      </p:pic>
      <p:pic>
        <p:nvPicPr>
          <p:cNvPr id="48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164.816" end="21425.0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41946" y="3100914"/>
            <a:ext cx="609600" cy="609600"/>
          </a:xfrm>
          <a:prstGeom prst="rect">
            <a:avLst/>
          </a:prstGeom>
        </p:spPr>
      </p:pic>
      <p:pic>
        <p:nvPicPr>
          <p:cNvPr id="49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541.5296" end="15143.84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41946" y="3710514"/>
            <a:ext cx="609600" cy="609600"/>
          </a:xfrm>
          <a:prstGeom prst="rect">
            <a:avLst/>
          </a:prstGeom>
        </p:spPr>
      </p:pic>
      <p:pic>
        <p:nvPicPr>
          <p:cNvPr id="50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790.2464" end="11185.791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2118" y="1373508"/>
            <a:ext cx="609600" cy="609600"/>
          </a:xfrm>
          <a:prstGeom prst="rect">
            <a:avLst/>
          </a:prstGeom>
        </p:spPr>
      </p:pic>
      <p:pic>
        <p:nvPicPr>
          <p:cNvPr id="51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899.4096" end="8002.14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2118" y="1871621"/>
            <a:ext cx="609600" cy="609600"/>
          </a:xfrm>
          <a:prstGeom prst="rect">
            <a:avLst/>
          </a:prstGeom>
        </p:spPr>
      </p:pic>
      <p:pic>
        <p:nvPicPr>
          <p:cNvPr id="52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652.8352" end="5162.67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2118" y="2477092"/>
            <a:ext cx="609600" cy="609600"/>
          </a:xfrm>
          <a:prstGeom prst="rect">
            <a:avLst/>
          </a:prstGeom>
        </p:spPr>
      </p:pic>
      <p:pic>
        <p:nvPicPr>
          <p:cNvPr id="53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545.8144" end="3699.914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4391" y="3082174"/>
            <a:ext cx="609600" cy="609600"/>
          </a:xfrm>
          <a:prstGeom prst="rect">
            <a:avLst/>
          </a:prstGeom>
        </p:spPr>
      </p:pic>
      <p:pic>
        <p:nvPicPr>
          <p:cNvPr id="54" name="track  5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041.10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4391" y="3691774"/>
            <a:ext cx="609600" cy="609600"/>
          </a:xfrm>
          <a:prstGeom prst="rect">
            <a:avLst/>
          </a:prstGeom>
        </p:spPr>
      </p:pic>
      <p:pic>
        <p:nvPicPr>
          <p:cNvPr id="5122" name="Picture 2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00" y="875085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09" y="1305972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38" y="1639404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90" y="2076629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71" y="2682689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60" y="2888551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84" y="3265919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79" y="3713903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635" y="4089009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822" y="4493226"/>
            <a:ext cx="2857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618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46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18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3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7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15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3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80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1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6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46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46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36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07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15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223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80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301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8" y="3160211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0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93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lang="en-US" sz="44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5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0949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533400" y="11854"/>
            <a:ext cx="4572000" cy="514220"/>
          </a:xfrm>
          <a:prstGeom prst="flowChartAlternateProcess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7.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Choose the best answer.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" y="604136"/>
            <a:ext cx="8536540" cy="44822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1D2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526074"/>
            <a:ext cx="4914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is she doing?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A. They’re riding a horse.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2. 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are they doing?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They’re playing jump rope.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is he doing?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He’s playing on the seesaw.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4. 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is Linda doing ?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She’s playing badminton.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5. 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are Mary and Jack doing?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A. They’re swimming. 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490752"/>
            <a:ext cx="3733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She’s riding a horse.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B. They’re jumping rope.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B. He’s play on the seesaw.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  <a:buAutoNum type="alphaUcPeriod"/>
            </a:pPr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B. He playing badminton.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A. We’re swimming.  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76800" y="10477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6800" y="18859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8200" y="2880564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38200" y="386715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8200" y="4730118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3DBA092-3582-1CDC-59AC-03C8FF91DBED}"/>
              </a:ext>
            </a:extLst>
          </p:cNvPr>
          <p:cNvGrpSpPr/>
          <p:nvPr/>
        </p:nvGrpSpPr>
        <p:grpSpPr>
          <a:xfrm>
            <a:off x="622334" y="2582599"/>
            <a:ext cx="8034503" cy="2375999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F6448DA-D9C0-EA48-FA75-9CF96856B8EB}"/>
                </a:ext>
              </a:extLst>
            </p:cNvPr>
            <p:cNvSpPr txBox="1"/>
            <p:nvPr/>
          </p:nvSpPr>
          <p:spPr>
            <a:xfrm>
              <a:off x="411446" y="2936798"/>
              <a:ext cx="2400770" cy="115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Structure 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DF6FF1-3AE2-7AE3-6C57-0EA4BE703AC2}"/>
              </a:ext>
            </a:extLst>
          </p:cNvPr>
          <p:cNvSpPr txBox="1"/>
          <p:nvPr/>
        </p:nvSpPr>
        <p:spPr>
          <a:xfrm>
            <a:off x="622334" y="6765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 smtClean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11D9B7-75EF-8690-D099-B9CC79F9E957}"/>
              </a:ext>
            </a:extLst>
          </p:cNvPr>
          <p:cNvSpPr txBox="1"/>
          <p:nvPr/>
        </p:nvSpPr>
        <p:spPr>
          <a:xfrm>
            <a:off x="2708005" y="1465662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 smtClean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lang="x-none" sz="2400" kern="0" dirty="0" smtClean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479765" y="1907518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2642" y="262405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What is she doing?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She’s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jumping rope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What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are they doing?</a:t>
            </a:r>
          </a:p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- They’re playing basketball.</a:t>
            </a:r>
          </a:p>
        </p:txBody>
      </p:sp>
    </p:spTree>
    <p:extLst>
      <p:ext uri="{BB962C8B-B14F-4D97-AF65-F5344CB8AC3E}">
        <p14:creationId xmlns:p14="http://schemas.microsoft.com/office/powerpoint/2010/main" val="151193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38" y="-35186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13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  <a:buClr>
                <a:srgbClr val="000000"/>
              </a:buClr>
              <a:buFont typeface="Arial"/>
              <a:buNone/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99057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8" y="3160211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0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93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  <a:endParaRPr lang="en-US" sz="44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5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39" y="1986466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5000" b="1" kern="0" dirty="0" smtClean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  <a:endParaRPr lang="en-US" sz="5000" b="1" kern="0" dirty="0">
              <a:solidFill>
                <a:srgbClr val="261D2A"/>
              </a:solidFill>
              <a:latin typeface="Comic Sans MS" panose="030F0702030302020204" pitchFamily="66" charset="0"/>
            </a:endParaRP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2716167" y="2039450"/>
            <a:ext cx="5304362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Picking flowers</a:t>
            </a:r>
            <a:endParaRPr lang="en-US" sz="4400" b="1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7006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5143500"/>
          </a:xfrm>
          <a:prstGeom prst="rect">
            <a:avLst/>
          </a:prstGeom>
        </p:spPr>
      </p:pic>
      <p:pic>
        <p:nvPicPr>
          <p:cNvPr id="19" name="Picture 3" descr="C:\Users\ADMIN\Desktop\Plant &amp; Zombie\hinh động\PVZ2_PlantASunflower@3x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77" y="1306130"/>
            <a:ext cx="971551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spin POKEMON trống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50" y="320283"/>
            <a:ext cx="4514850" cy="45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ight Triangle 29"/>
          <p:cNvSpPr/>
          <p:nvPr/>
        </p:nvSpPr>
        <p:spPr>
          <a:xfrm rot="18921355" flipH="1">
            <a:off x="5759127" y="3452343"/>
            <a:ext cx="262937" cy="1267232"/>
          </a:xfrm>
          <a:prstGeom prst="rtTriangl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Oval 3">
            <a:hlinkClick r:id="rId7" action="ppaction://hlinksldjump"/>
          </p:cNvPr>
          <p:cNvSpPr/>
          <p:nvPr/>
        </p:nvSpPr>
        <p:spPr>
          <a:xfrm>
            <a:off x="377582" y="1541897"/>
            <a:ext cx="571500" cy="54529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3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47" name="Picture 3" descr="C:\Users\ADMIN\Desktop\Plant &amp; Zombie\hinh động\PVZ2_PlantASunflower@3x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04" y="2455681"/>
            <a:ext cx="971551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>
            <a:hlinkClick r:id="rId8" action="ppaction://hlinksldjump"/>
          </p:cNvPr>
          <p:cNvSpPr/>
          <p:nvPr/>
        </p:nvSpPr>
        <p:spPr>
          <a:xfrm>
            <a:off x="342678" y="2668805"/>
            <a:ext cx="571500" cy="54529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3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49" name="Picture 3" descr="C:\Users\ADMIN\Desktop\Plant &amp; Zombie\hinh động\PVZ2_PlantASunflower@3x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84" y="1087110"/>
            <a:ext cx="971551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>
            <a:hlinkClick r:id="rId10" action="ppaction://hlinksldjump"/>
          </p:cNvPr>
          <p:cNvSpPr/>
          <p:nvPr/>
        </p:nvSpPr>
        <p:spPr>
          <a:xfrm>
            <a:off x="7312567" y="1422231"/>
            <a:ext cx="571500" cy="54529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3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1" name="Picture 3" descr="C:\Users\ADMIN\Desktop\Plant &amp; Zombie\hinh động\PVZ2_PlantASunflower@3x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29" y="2342567"/>
            <a:ext cx="971551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hlinkClick r:id="rId9" action="ppaction://hlinksldjump"/>
          </p:cNvPr>
          <p:cNvSpPr/>
          <p:nvPr/>
        </p:nvSpPr>
        <p:spPr>
          <a:xfrm>
            <a:off x="7348578" y="2668808"/>
            <a:ext cx="571500" cy="545298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33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" grpId="0" animBg="1"/>
      <p:bldP spid="48" grpId="0" animBg="1"/>
      <p:bldP spid="50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658"/>
            <a:ext cx="9143999" cy="5240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721551"/>
            <a:ext cx="553864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Which leisure activity is it? </a:t>
            </a:r>
            <a:endParaRPr lang="en-US" sz="2800" b="1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29" y="4129087"/>
            <a:ext cx="1009256" cy="1014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72878" y="4129087"/>
            <a:ext cx="457050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Play hide – and - seek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14" y="1223418"/>
            <a:ext cx="4332722" cy="2886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2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658"/>
            <a:ext cx="9143999" cy="5240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737206"/>
            <a:ext cx="553864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Which leisure activity is it?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43200" y="4336684"/>
            <a:ext cx="36576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Play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on the seesaw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29" y="4129087"/>
            <a:ext cx="1009256" cy="1014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37341"/>
            <a:ext cx="4038600" cy="3024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658"/>
            <a:ext cx="9143999" cy="5240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7558" y="971619"/>
            <a:ext cx="553864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Which leisure activity is it?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375" y="4248150"/>
            <a:ext cx="228525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Jump rope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29" y="4129087"/>
            <a:ext cx="1009256" cy="1014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27" y="1483445"/>
            <a:ext cx="3944937" cy="2633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658"/>
            <a:ext cx="9143999" cy="5240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279" y="721551"/>
            <a:ext cx="553864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Which leisure activity is it?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4136158"/>
            <a:ext cx="25908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Ride a horse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29" y="4129087"/>
            <a:ext cx="1009256" cy="1014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1686"/>
            <a:ext cx="4114800" cy="2907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2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8" y="3160211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9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20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693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  <a:endParaRPr lang="en-US" sz="44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7" y="1188215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6987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1131</Words>
  <Application>Microsoft Office PowerPoint</Application>
  <PresentationFormat>On-screen Show (16:9)</PresentationFormat>
  <Paragraphs>165</Paragraphs>
  <Slides>25</Slides>
  <Notes>15</Notes>
  <HiddenSlides>0</HiddenSlides>
  <MMClips>41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It's Springtime! MK Plan by Slidesgo</vt:lpstr>
      <vt:lpstr>Office Theme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2023-03-12T01:12:08Z</dcterms:created>
  <dcterms:modified xsi:type="dcterms:W3CDTF">2023-08-01T01:12:11Z</dcterms:modified>
</cp:coreProperties>
</file>