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299" r:id="rId3"/>
    <p:sldId id="300" r:id="rId4"/>
    <p:sldId id="315" r:id="rId5"/>
    <p:sldId id="263" r:id="rId6"/>
    <p:sldId id="316" r:id="rId7"/>
    <p:sldId id="317" r:id="rId8"/>
    <p:sldId id="318" r:id="rId9"/>
    <p:sldId id="338" r:id="rId10"/>
    <p:sldId id="339" r:id="rId11"/>
    <p:sldId id="340" r:id="rId12"/>
    <p:sldId id="341" r:id="rId13"/>
    <p:sldId id="342" r:id="rId14"/>
    <p:sldId id="343" r:id="rId15"/>
    <p:sldId id="344" r:id="rId16"/>
    <p:sldId id="345" r:id="rId17"/>
    <p:sldId id="346" r:id="rId18"/>
    <p:sldId id="347" r:id="rId19"/>
    <p:sldId id="348" r:id="rId20"/>
    <p:sldId id="324" r:id="rId21"/>
    <p:sldId id="325" r:id="rId22"/>
    <p:sldId id="349" r:id="rId23"/>
    <p:sldId id="350" r:id="rId24"/>
    <p:sldId id="256" r:id="rId25"/>
    <p:sldId id="351" r:id="rId26"/>
    <p:sldId id="326"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879827"/>
    <a:srgbClr val="82C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3" d="100"/>
          <a:sy n="33" d="100"/>
        </p:scale>
        <p:origin x="2178" y="10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C23BF-7FA0-4D6D-983D-1BAABA6EA62B}"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D8961-C18F-4D95-BED3-3C9FDB042867}" type="slidenum">
              <a:rPr lang="en-US" smtClean="0"/>
              <a:t>‹#›</a:t>
            </a:fld>
            <a:endParaRPr lang="en-US"/>
          </a:p>
        </p:txBody>
      </p:sp>
    </p:spTree>
    <p:extLst>
      <p:ext uri="{BB962C8B-B14F-4D97-AF65-F5344CB8AC3E}">
        <p14:creationId xmlns:p14="http://schemas.microsoft.com/office/powerpoint/2010/main" val="2624798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24</a:t>
            </a:fld>
            <a:endParaRPr lang="en-US"/>
          </a:p>
        </p:txBody>
      </p:sp>
    </p:spTree>
    <p:extLst>
      <p:ext uri="{BB962C8B-B14F-4D97-AF65-F5344CB8AC3E}">
        <p14:creationId xmlns:p14="http://schemas.microsoft.com/office/powerpoint/2010/main" val="2920758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12/5/2024</a:t>
            </a:fld>
            <a:endParaRPr lang="en-US"/>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23471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12/5/2024</a:t>
            </a:fld>
            <a:endParaRPr lang="en-US"/>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90255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12/5/2024</a:t>
            </a:fld>
            <a:endParaRPr lang="en-US"/>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73292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99712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83218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26260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492076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036268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182698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69588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51233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12/5/2024</a:t>
            </a:fld>
            <a:endParaRPr lang="en-US"/>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7039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053482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699702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48877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12/5/2024</a:t>
            </a:fld>
            <a:endParaRPr lang="en-US"/>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44769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12/5/2024</a:t>
            </a:fld>
            <a:endParaRPr lang="en-US"/>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462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12/5/2024</a:t>
            </a:fld>
            <a:endParaRPr lang="en-US"/>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3079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12/5/2024</a:t>
            </a:fld>
            <a:endParaRPr lang="en-US"/>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48709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12/5/2024</a:t>
            </a:fld>
            <a:endParaRPr lang="en-US"/>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360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12/5/2024</a:t>
            </a:fld>
            <a:endParaRPr lang="en-US"/>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607158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12/5/2024</a:t>
            </a:fld>
            <a:endParaRPr lang="en-US"/>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51964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12/5/2024</a:t>
            </a:fld>
            <a:endParaRPr lang="en-US"/>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pic>
        <p:nvPicPr>
          <p:cNvPr id="7" name="Picture 6"/>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0" y="10602942"/>
            <a:ext cx="1111774" cy="1036314"/>
          </a:xfrm>
          <a:prstGeom prst="rect">
            <a:avLst/>
          </a:prstGeom>
        </p:spPr>
      </p:pic>
    </p:spTree>
    <p:extLst>
      <p:ext uri="{BB962C8B-B14F-4D97-AF65-F5344CB8AC3E}">
        <p14:creationId xmlns:p14="http://schemas.microsoft.com/office/powerpoint/2010/main" val="1487572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1636113" y="-4822589"/>
            <a:ext cx="1111774" cy="1036314"/>
          </a:xfrm>
          <a:prstGeom prst="rect">
            <a:avLst/>
          </a:prstGeom>
        </p:spPr>
      </p:pic>
    </p:spTree>
    <p:extLst>
      <p:ext uri="{BB962C8B-B14F-4D97-AF65-F5344CB8AC3E}">
        <p14:creationId xmlns:p14="http://schemas.microsoft.com/office/powerpoint/2010/main" val="31887007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8.xml"/><Relationship Id="rId7" Type="http://schemas.openxmlformats.org/officeDocument/2006/relationships/image" Target="../media/image2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facebook.com/groups/514479210372531/?ref=share_group_link" TargetMode="Externa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70ADE0-1A16-0745-554D-4AD58977ADE5}"/>
              </a:ext>
            </a:extLst>
          </p:cNvPr>
          <p:cNvPicPr>
            <a:picLocks noChangeAspect="1"/>
          </p:cNvPicPr>
          <p:nvPr/>
        </p:nvPicPr>
        <p:blipFill>
          <a:blip r:embed="rId9"/>
          <a:stretch>
            <a:fillRect/>
          </a:stretch>
        </p:blipFill>
        <p:spPr>
          <a:xfrm>
            <a:off x="3783515" y="561214"/>
            <a:ext cx="4866973" cy="4398898"/>
          </a:xfrm>
          <a:prstGeom prst="rect">
            <a:avLst/>
          </a:prstGeom>
        </p:spPr>
      </p:pic>
    </p:spTree>
    <p:extLst>
      <p:ext uri="{BB962C8B-B14F-4D97-AF65-F5344CB8AC3E}">
        <p14:creationId xmlns:p14="http://schemas.microsoft.com/office/powerpoint/2010/main" val="79900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335280"/>
            <a:ext cx="11483848" cy="630936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85463240-3186-9B01-5E1F-8E7D53BC9042}"/>
              </a:ext>
            </a:extLst>
          </p:cNvPr>
          <p:cNvSpPr/>
          <p:nvPr/>
        </p:nvSpPr>
        <p:spPr>
          <a:xfrm>
            <a:off x="609601" y="2804160"/>
            <a:ext cx="4419599" cy="1788160"/>
          </a:xfrm>
          <a:prstGeom prst="roundRect">
            <a:avLst/>
          </a:prstGeom>
          <a:ln w="5715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500" dirty="0">
                <a:solidFill>
                  <a:srgbClr val="002060"/>
                </a:solidFill>
                <a:latin typeface="Cambria" panose="02040503050406030204" pitchFamily="18" charset="0"/>
                <a:ea typeface="Cambria" panose="02040503050406030204" pitchFamily="18" charset="0"/>
                <a:cs typeface="Calibri" panose="020F0502020204030204" pitchFamily="34" charset="0"/>
              </a:rPr>
              <a:t>a. </a:t>
            </a:r>
            <a:r>
              <a:rPr lang="en-US" sz="3500" dirty="0" err="1">
                <a:solidFill>
                  <a:srgbClr val="002060"/>
                </a:solidFill>
                <a:latin typeface="Cambria" panose="02040503050406030204" pitchFamily="18" charset="0"/>
                <a:ea typeface="Cambria" panose="02040503050406030204" pitchFamily="18" charset="0"/>
                <a:cs typeface="Calibri" panose="020F0502020204030204" pitchFamily="34" charset="0"/>
              </a:rPr>
              <a:t>Dùng</a:t>
            </a:r>
            <a:r>
              <a:rPr lang="en-US" sz="35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500" dirty="0" err="1">
                <a:solidFill>
                  <a:srgbClr val="002060"/>
                </a:solidFill>
                <a:latin typeface="Cambria" panose="02040503050406030204" pitchFamily="18" charset="0"/>
                <a:ea typeface="Cambria" panose="02040503050406030204" pitchFamily="18" charset="0"/>
                <a:cs typeface="Calibri" panose="020F0502020204030204" pitchFamily="34" charset="0"/>
              </a:rPr>
              <a:t>điện</a:t>
            </a:r>
            <a:r>
              <a:rPr lang="en-US" sz="35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500" dirty="0" err="1">
                <a:solidFill>
                  <a:srgbClr val="002060"/>
                </a:solidFill>
                <a:latin typeface="Cambria" panose="02040503050406030204" pitchFamily="18" charset="0"/>
                <a:ea typeface="Cambria" panose="02040503050406030204" pitchFamily="18" charset="0"/>
                <a:cs typeface="Calibri" panose="020F0502020204030204" pitchFamily="34" charset="0"/>
              </a:rPr>
              <a:t>chất</a:t>
            </a:r>
            <a:r>
              <a:rPr lang="en-US" sz="35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500" dirty="0" err="1">
                <a:solidFill>
                  <a:srgbClr val="002060"/>
                </a:solidFill>
                <a:latin typeface="Cambria" panose="02040503050406030204" pitchFamily="18" charset="0"/>
                <a:ea typeface="Cambria" panose="02040503050406030204" pitchFamily="18" charset="0"/>
                <a:cs typeface="Calibri" panose="020F0502020204030204" pitchFamily="34" charset="0"/>
              </a:rPr>
              <a:t>nổ</a:t>
            </a:r>
            <a:r>
              <a:rPr lang="en-US" sz="35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5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35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500" dirty="0" err="1">
                <a:solidFill>
                  <a:srgbClr val="002060"/>
                </a:solidFill>
                <a:latin typeface="Cambria" panose="02040503050406030204" pitchFamily="18" charset="0"/>
                <a:ea typeface="Cambria" panose="02040503050406030204" pitchFamily="18" charset="0"/>
                <a:cs typeface="Calibri" panose="020F0502020204030204" pitchFamily="34" charset="0"/>
              </a:rPr>
              <a:t>đánh</a:t>
            </a:r>
            <a:r>
              <a:rPr lang="en-US" sz="35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500" dirty="0" err="1">
                <a:solidFill>
                  <a:srgbClr val="002060"/>
                </a:solidFill>
                <a:latin typeface="Cambria" panose="02040503050406030204" pitchFamily="18" charset="0"/>
                <a:ea typeface="Cambria" panose="02040503050406030204" pitchFamily="18" charset="0"/>
                <a:cs typeface="Calibri" panose="020F0502020204030204" pitchFamily="34" charset="0"/>
              </a:rPr>
              <a:t>bắt</a:t>
            </a:r>
            <a:r>
              <a:rPr lang="en-US" sz="35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500" dirty="0" err="1">
                <a:solidFill>
                  <a:srgbClr val="002060"/>
                </a:solidFill>
                <a:latin typeface="Cambria" panose="02040503050406030204" pitchFamily="18" charset="0"/>
                <a:ea typeface="Cambria" panose="02040503050406030204" pitchFamily="18" charset="0"/>
                <a:cs typeface="Calibri" panose="020F0502020204030204" pitchFamily="34" charset="0"/>
              </a:rPr>
              <a:t>tôm</a:t>
            </a:r>
            <a:r>
              <a:rPr lang="en-US" sz="35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500" dirty="0" err="1">
                <a:solidFill>
                  <a:srgbClr val="002060"/>
                </a:solidFill>
                <a:latin typeface="Cambria" panose="02040503050406030204" pitchFamily="18" charset="0"/>
                <a:ea typeface="Cambria" panose="02040503050406030204" pitchFamily="18" charset="0"/>
                <a:cs typeface="Calibri" panose="020F0502020204030204" pitchFamily="34" charset="0"/>
              </a:rPr>
              <a:t>cá</a:t>
            </a:r>
            <a:r>
              <a:rPr lang="en-US" sz="35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vi-VN" sz="3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Arrow: Right 2">
            <a:extLst>
              <a:ext uri="{FF2B5EF4-FFF2-40B4-BE49-F238E27FC236}">
                <a16:creationId xmlns:a16="http://schemas.microsoft.com/office/drawing/2014/main" id="{B15A8712-2163-18DE-4696-9A2C2AAE8296}"/>
              </a:ext>
            </a:extLst>
          </p:cNvPr>
          <p:cNvSpPr/>
          <p:nvPr/>
        </p:nvSpPr>
        <p:spPr>
          <a:xfrm>
            <a:off x="5181600" y="3484880"/>
            <a:ext cx="802640" cy="528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1A9131A-B80F-A9A5-85D1-27A4ED061A51}"/>
              </a:ext>
            </a:extLst>
          </p:cNvPr>
          <p:cNvSpPr/>
          <p:nvPr/>
        </p:nvSpPr>
        <p:spPr>
          <a:xfrm>
            <a:off x="6116320" y="802640"/>
            <a:ext cx="5577840" cy="550672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rPr>
              <a:t>Hành động a: có thể làm chết hàng loạt các loại thủy sản, thủy sinh; những loài thủ sản nhiễm điện sống sót sẽ không phát triển được… ngoài ra, người sử dụng điện, chất nổ để khai thác thủy sản còn bị nguy hiểm tính mạng người sử dụng, thậm chí dẫn đến chết người.</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21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335280"/>
            <a:ext cx="11483848" cy="630936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85463240-3186-9B01-5E1F-8E7D53BC9042}"/>
              </a:ext>
            </a:extLst>
          </p:cNvPr>
          <p:cNvSpPr/>
          <p:nvPr/>
        </p:nvSpPr>
        <p:spPr>
          <a:xfrm>
            <a:off x="609601" y="2804160"/>
            <a:ext cx="4419599" cy="1788160"/>
          </a:xfrm>
          <a:prstGeom prst="roundRect">
            <a:avLst/>
          </a:prstGeom>
          <a:ln w="5715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b. </a:t>
            </a:r>
            <a:r>
              <a:rPr lang="en-US" sz="4400" dirty="0" err="1">
                <a:solidFill>
                  <a:srgbClr val="002060"/>
                </a:solidFill>
                <a:latin typeface="Cambria" panose="02040503050406030204" pitchFamily="18" charset="0"/>
                <a:ea typeface="Cambria" panose="02040503050406030204" pitchFamily="18" charset="0"/>
                <a:cs typeface="Calibri" panose="020F0502020204030204" pitchFamily="34" charset="0"/>
              </a:rPr>
              <a:t>Khai</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002060"/>
                </a:solidFill>
                <a:latin typeface="Cambria" panose="02040503050406030204" pitchFamily="18" charset="0"/>
                <a:ea typeface="Cambria" panose="02040503050406030204" pitchFamily="18" charset="0"/>
                <a:cs typeface="Calibri" panose="020F0502020204030204" pitchFamily="34" charset="0"/>
              </a:rPr>
              <a:t>thác</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002060"/>
                </a:solidFill>
                <a:latin typeface="Cambria" panose="02040503050406030204" pitchFamily="18" charset="0"/>
                <a:ea typeface="Cambria" panose="02040503050406030204" pitchFamily="18" charset="0"/>
                <a:cs typeface="Calibri" panose="020F0502020204030204" pitchFamily="34" charset="0"/>
              </a:rPr>
              <a:t>gỗ</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002060"/>
                </a:solidFill>
                <a:latin typeface="Cambria" panose="02040503050406030204" pitchFamily="18" charset="0"/>
                <a:ea typeface="Cambria" panose="02040503050406030204" pitchFamily="18" charset="0"/>
                <a:cs typeface="Calibri" panose="020F0502020204030204" pitchFamily="34" charset="0"/>
              </a:rPr>
              <a:t>trái</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002060"/>
                </a:solidFill>
                <a:latin typeface="Cambria" panose="02040503050406030204" pitchFamily="18" charset="0"/>
                <a:ea typeface="Cambria" panose="02040503050406030204" pitchFamily="18" charset="0"/>
                <a:cs typeface="Calibri" panose="020F0502020204030204" pitchFamily="34" charset="0"/>
              </a:rPr>
              <a:t>phép</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Arrow: Right 2">
            <a:extLst>
              <a:ext uri="{FF2B5EF4-FFF2-40B4-BE49-F238E27FC236}">
                <a16:creationId xmlns:a16="http://schemas.microsoft.com/office/drawing/2014/main" id="{B15A8712-2163-18DE-4696-9A2C2AAE8296}"/>
              </a:ext>
            </a:extLst>
          </p:cNvPr>
          <p:cNvSpPr/>
          <p:nvPr/>
        </p:nvSpPr>
        <p:spPr>
          <a:xfrm>
            <a:off x="5181600" y="3484880"/>
            <a:ext cx="802640" cy="528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B1A9131A-B80F-A9A5-85D1-27A4ED061A51}"/>
              </a:ext>
            </a:extLst>
          </p:cNvPr>
          <p:cNvSpPr/>
          <p:nvPr/>
        </p:nvSpPr>
        <p:spPr>
          <a:xfrm>
            <a:off x="6096000" y="1087120"/>
            <a:ext cx="5577840" cy="502920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FF0000"/>
                </a:solidFill>
                <a:latin typeface="Cambria" panose="02040503050406030204" pitchFamily="18" charset="0"/>
                <a:ea typeface="Cambria" panose="02040503050406030204" pitchFamily="18" charset="0"/>
              </a:rPr>
              <a:t>Hành động b: hậu quả của hành động này là tình trạng biến đổi khí hậu xảy ra, hiệu ứng nhà kính làm Trái Đất nóng lên; hạn hán, lũ lụt, nước biển dâng cao; ô nhiễm môi trường.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61648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335280"/>
            <a:ext cx="11483848" cy="630936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85463240-3186-9B01-5E1F-8E7D53BC9042}"/>
              </a:ext>
            </a:extLst>
          </p:cNvPr>
          <p:cNvSpPr/>
          <p:nvPr/>
        </p:nvSpPr>
        <p:spPr>
          <a:xfrm>
            <a:off x="609601" y="2641600"/>
            <a:ext cx="4419599" cy="1950720"/>
          </a:xfrm>
          <a:prstGeom prst="roundRect">
            <a:avLst/>
          </a:prstGeom>
          <a:ln w="5715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c. Đổ dầu ăn thừa xuống cống thoát nước.</a:t>
            </a:r>
          </a:p>
        </p:txBody>
      </p:sp>
      <p:sp>
        <p:nvSpPr>
          <p:cNvPr id="3" name="Arrow: Right 2">
            <a:extLst>
              <a:ext uri="{FF2B5EF4-FFF2-40B4-BE49-F238E27FC236}">
                <a16:creationId xmlns:a16="http://schemas.microsoft.com/office/drawing/2014/main" id="{B15A8712-2163-18DE-4696-9A2C2AAE8296}"/>
              </a:ext>
            </a:extLst>
          </p:cNvPr>
          <p:cNvSpPr/>
          <p:nvPr/>
        </p:nvSpPr>
        <p:spPr>
          <a:xfrm>
            <a:off x="5181600" y="3484880"/>
            <a:ext cx="802640" cy="528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B1A9131A-B80F-A9A5-85D1-27A4ED061A51}"/>
              </a:ext>
            </a:extLst>
          </p:cNvPr>
          <p:cNvSpPr/>
          <p:nvPr/>
        </p:nvSpPr>
        <p:spPr>
          <a:xfrm>
            <a:off x="6096000" y="1087120"/>
            <a:ext cx="5577840" cy="502920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FF0000"/>
                </a:solidFill>
                <a:latin typeface="Cambria" panose="02040503050406030204" pitchFamily="18" charset="0"/>
                <a:ea typeface="Cambria" panose="02040503050406030204" pitchFamily="18" charset="0"/>
              </a:rPr>
              <a:t>Hành động c: Hậu quả là dầu mỡ đóng lại dày lên, trở thành vật cản dòng chảy khiến đường ống nước tắt nghẽn, đổ nhiều dầu mỡ xuống cóng còn gây ô nhiễm nguồn nước.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49974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335280"/>
            <a:ext cx="11483848" cy="630936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85463240-3186-9B01-5E1F-8E7D53BC9042}"/>
              </a:ext>
            </a:extLst>
          </p:cNvPr>
          <p:cNvSpPr/>
          <p:nvPr/>
        </p:nvSpPr>
        <p:spPr>
          <a:xfrm>
            <a:off x="609601" y="2641600"/>
            <a:ext cx="4419599" cy="1950720"/>
          </a:xfrm>
          <a:prstGeom prst="roundRect">
            <a:avLst/>
          </a:prstGeom>
          <a:ln w="5715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d. Đốt rác thải sinh hoạt hằng ngày.</a:t>
            </a:r>
          </a:p>
        </p:txBody>
      </p:sp>
      <p:sp>
        <p:nvSpPr>
          <p:cNvPr id="3" name="Arrow: Right 2">
            <a:extLst>
              <a:ext uri="{FF2B5EF4-FFF2-40B4-BE49-F238E27FC236}">
                <a16:creationId xmlns:a16="http://schemas.microsoft.com/office/drawing/2014/main" id="{B15A8712-2163-18DE-4696-9A2C2AAE8296}"/>
              </a:ext>
            </a:extLst>
          </p:cNvPr>
          <p:cNvSpPr/>
          <p:nvPr/>
        </p:nvSpPr>
        <p:spPr>
          <a:xfrm>
            <a:off x="5181600" y="3484880"/>
            <a:ext cx="802640" cy="528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B1A9131A-B80F-A9A5-85D1-27A4ED061A51}"/>
              </a:ext>
            </a:extLst>
          </p:cNvPr>
          <p:cNvSpPr/>
          <p:nvPr/>
        </p:nvSpPr>
        <p:spPr>
          <a:xfrm>
            <a:off x="6096000" y="721360"/>
            <a:ext cx="5577840" cy="552704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rPr>
              <a:t>Hành động d: Hành động đốt rác thải sinh hoạt sẽ gây ra hàng loạt chất ô nhiễm, trong đó có bụi, CO2, kim loại như chì, thủy ngân, kẽm, asen,… gây ô nhiễm không khí. Khi đốt ngoài trời còn gây khói và ảnh hưởng đến tầm nhìn, đặc biệt trên các đoạn đường giao thông.</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18561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335280"/>
            <a:ext cx="11483848" cy="630936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85463240-3186-9B01-5E1F-8E7D53BC9042}"/>
              </a:ext>
            </a:extLst>
          </p:cNvPr>
          <p:cNvSpPr/>
          <p:nvPr/>
        </p:nvSpPr>
        <p:spPr>
          <a:xfrm>
            <a:off x="609601" y="2641600"/>
            <a:ext cx="4419599" cy="1950720"/>
          </a:xfrm>
          <a:prstGeom prst="roundRect">
            <a:avLst/>
          </a:prstGeom>
          <a:ln w="5715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e. Vứt rác xuống ao, hồ, kênh, rạch,...</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Arrow: Right 2">
            <a:extLst>
              <a:ext uri="{FF2B5EF4-FFF2-40B4-BE49-F238E27FC236}">
                <a16:creationId xmlns:a16="http://schemas.microsoft.com/office/drawing/2014/main" id="{B15A8712-2163-18DE-4696-9A2C2AAE8296}"/>
              </a:ext>
            </a:extLst>
          </p:cNvPr>
          <p:cNvSpPr/>
          <p:nvPr/>
        </p:nvSpPr>
        <p:spPr>
          <a:xfrm>
            <a:off x="5181600" y="3484880"/>
            <a:ext cx="802640" cy="528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B1A9131A-B80F-A9A5-85D1-27A4ED061A51}"/>
              </a:ext>
            </a:extLst>
          </p:cNvPr>
          <p:cNvSpPr/>
          <p:nvPr/>
        </p:nvSpPr>
        <p:spPr>
          <a:xfrm>
            <a:off x="6096000" y="1087120"/>
            <a:ext cx="5740400" cy="502920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rPr>
              <a:t>Hành động e: rác có thể bị cuốn theo nước mưa xuống hồ, ao, sông ngòi, kênh rạch làm nguồn nước mặt ở đấy bị nhiễm bẩn. lâu dần làm giảm diện tích ao hồ, tắc cống rãnh thoát nước. Hậu quả dẫn đến hệ sinh thái nước trong các ao hồ bị hủy diệt.</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59125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335280"/>
            <a:ext cx="11483848" cy="630936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85463240-3186-9B01-5E1F-8E7D53BC9042}"/>
              </a:ext>
            </a:extLst>
          </p:cNvPr>
          <p:cNvSpPr/>
          <p:nvPr/>
        </p:nvSpPr>
        <p:spPr>
          <a:xfrm>
            <a:off x="609601" y="2641600"/>
            <a:ext cx="4419599" cy="1950720"/>
          </a:xfrm>
          <a:prstGeom prst="roundRect">
            <a:avLst/>
          </a:prstGeom>
          <a:ln w="5715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g. Dùng quá nhiều đồ nhựa, túi ni-lông.</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Arrow: Right 2">
            <a:extLst>
              <a:ext uri="{FF2B5EF4-FFF2-40B4-BE49-F238E27FC236}">
                <a16:creationId xmlns:a16="http://schemas.microsoft.com/office/drawing/2014/main" id="{B15A8712-2163-18DE-4696-9A2C2AAE8296}"/>
              </a:ext>
            </a:extLst>
          </p:cNvPr>
          <p:cNvSpPr/>
          <p:nvPr/>
        </p:nvSpPr>
        <p:spPr>
          <a:xfrm>
            <a:off x="5181600" y="3484880"/>
            <a:ext cx="802640" cy="528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B1A9131A-B80F-A9A5-85D1-27A4ED061A51}"/>
              </a:ext>
            </a:extLst>
          </p:cNvPr>
          <p:cNvSpPr/>
          <p:nvPr/>
        </p:nvSpPr>
        <p:spPr>
          <a:xfrm>
            <a:off x="6096000" y="518160"/>
            <a:ext cx="5740400" cy="598424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FF0000"/>
                </a:solidFill>
                <a:latin typeface="Cambria" panose="02040503050406030204" pitchFamily="18" charset="0"/>
                <a:ea typeface="Cambria" panose="02040503050406030204" pitchFamily="18" charset="0"/>
              </a:rPr>
              <a:t>H</a:t>
            </a:r>
            <a:r>
              <a:rPr lang="vi-VN" sz="3200" dirty="0">
                <a:solidFill>
                  <a:srgbClr val="FF0000"/>
                </a:solidFill>
                <a:latin typeface="Cambria" panose="02040503050406030204" pitchFamily="18" charset="0"/>
                <a:ea typeface="Cambria" panose="02040503050406030204" pitchFamily="18" charset="0"/>
              </a:rPr>
              <a:t>ành động g: làm suy kiệt dinh dưỡng trong đất, tàn phá hệ sinh thái, gây ngập úng ở các đô thị, hủy hoại sinh thái biển, sinh thái sông hồ,… túi ni lông và rác thải nhựa còn ảnh hưởng nghiêm trọng đến sức khỏe con người, đặc biệt là các bệnh về hệ tiêu hóa, hệ hô hấp, bệnh ung thư.</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35810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335280"/>
            <a:ext cx="11483848" cy="630936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85463240-3186-9B01-5E1F-8E7D53BC9042}"/>
              </a:ext>
            </a:extLst>
          </p:cNvPr>
          <p:cNvSpPr/>
          <p:nvPr/>
        </p:nvSpPr>
        <p:spPr>
          <a:xfrm>
            <a:off x="609601" y="2641600"/>
            <a:ext cx="4419599" cy="1950720"/>
          </a:xfrm>
          <a:prstGeom prst="roundRect">
            <a:avLst/>
          </a:prstGeom>
          <a:ln w="5715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h. Lạm dụng thuốc trừ sâu và phân bón hóa học.</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Arrow: Right 2">
            <a:extLst>
              <a:ext uri="{FF2B5EF4-FFF2-40B4-BE49-F238E27FC236}">
                <a16:creationId xmlns:a16="http://schemas.microsoft.com/office/drawing/2014/main" id="{B15A8712-2163-18DE-4696-9A2C2AAE8296}"/>
              </a:ext>
            </a:extLst>
          </p:cNvPr>
          <p:cNvSpPr/>
          <p:nvPr/>
        </p:nvSpPr>
        <p:spPr>
          <a:xfrm>
            <a:off x="5181600" y="3484880"/>
            <a:ext cx="802640" cy="528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B1A9131A-B80F-A9A5-85D1-27A4ED061A51}"/>
              </a:ext>
            </a:extLst>
          </p:cNvPr>
          <p:cNvSpPr/>
          <p:nvPr/>
        </p:nvSpPr>
        <p:spPr>
          <a:xfrm>
            <a:off x="6096000" y="721360"/>
            <a:ext cx="5577840" cy="552704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400" dirty="0">
                <a:solidFill>
                  <a:srgbClr val="FF0000"/>
                </a:solidFill>
                <a:latin typeface="Cambria" panose="02040503050406030204" pitchFamily="18" charset="0"/>
                <a:ea typeface="Cambria" panose="02040503050406030204" pitchFamily="18" charset="0"/>
              </a:rPr>
              <a:t>Hành động h: lạm dụng thuốc trừ sâu, phân hóa học khiến hệ sinh vật trong đất giảm dần, đất bị chai cứng, kết cấu đất bị phá vỡ, giảm khả năng giữ nước, biến đổi dinh dưỡng, gây thoái hóa đất, giảm năng suất cây trồng.</a:t>
            </a: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9532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82448" y="660400"/>
            <a:ext cx="11649456" cy="5760720"/>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75ECCA7C-C2BA-4B40-E190-65B0FA542558}"/>
              </a:ext>
            </a:extLst>
          </p:cNvPr>
          <p:cNvSpPr txBox="1"/>
          <p:nvPr/>
        </p:nvSpPr>
        <p:spPr>
          <a:xfrm>
            <a:off x="3403600" y="863600"/>
            <a:ext cx="5791200" cy="707886"/>
          </a:xfrm>
          <a:prstGeom prst="rect">
            <a:avLst/>
          </a:prstGeom>
          <a:noFill/>
        </p:spPr>
        <p:txBody>
          <a:bodyPr wrap="square" rtlCol="0">
            <a:spAutoFit/>
          </a:bodyPr>
          <a:lstStyle/>
          <a:p>
            <a:pPr algn="ctr"/>
            <a:r>
              <a:rPr lang="en-US" sz="4000" b="1" dirty="0">
                <a:latin typeface="Cambria" panose="02040503050406030204" pitchFamily="18" charset="0"/>
                <a:ea typeface="Cambria" panose="02040503050406030204" pitchFamily="18" charset="0"/>
              </a:rPr>
              <a:t>4. </a:t>
            </a:r>
            <a:r>
              <a:rPr lang="vi-VN" sz="4000" b="1" dirty="0">
                <a:latin typeface="Cambria" panose="02040503050406030204" pitchFamily="18" charset="0"/>
                <a:ea typeface="Cambria" panose="02040503050406030204" pitchFamily="18" charset="0"/>
              </a:rPr>
              <a:t>Bày tỏ ý kiến</a:t>
            </a:r>
          </a:p>
        </p:txBody>
      </p:sp>
      <p:pic>
        <p:nvPicPr>
          <p:cNvPr id="6" name="Picture 5">
            <a:extLst>
              <a:ext uri="{FF2B5EF4-FFF2-40B4-BE49-F238E27FC236}">
                <a16:creationId xmlns:a16="http://schemas.microsoft.com/office/drawing/2014/main" id="{A8D8121C-1009-97DB-0436-52C76D8D6818}"/>
              </a:ext>
            </a:extLst>
          </p:cNvPr>
          <p:cNvPicPr>
            <a:picLocks noChangeAspect="1"/>
          </p:cNvPicPr>
          <p:nvPr/>
        </p:nvPicPr>
        <p:blipFill>
          <a:blip r:embed="rId5"/>
          <a:stretch>
            <a:fillRect/>
          </a:stretch>
        </p:blipFill>
        <p:spPr>
          <a:xfrm>
            <a:off x="467360" y="2053654"/>
            <a:ext cx="11257280" cy="2268489"/>
          </a:xfrm>
          <a:prstGeom prst="rect">
            <a:avLst/>
          </a:prstGeom>
        </p:spPr>
      </p:pic>
    </p:spTree>
    <p:extLst>
      <p:ext uri="{BB962C8B-B14F-4D97-AF65-F5344CB8AC3E}">
        <p14:creationId xmlns:p14="http://schemas.microsoft.com/office/powerpoint/2010/main" val="2223195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335280"/>
            <a:ext cx="11483848" cy="630936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B1A9131A-B80F-A9A5-85D1-27A4ED061A51}"/>
              </a:ext>
            </a:extLst>
          </p:cNvPr>
          <p:cNvSpPr/>
          <p:nvPr/>
        </p:nvSpPr>
        <p:spPr>
          <a:xfrm>
            <a:off x="690880" y="1026160"/>
            <a:ext cx="11043920" cy="502920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a:solidFill>
                  <a:srgbClr val="FF0000"/>
                </a:solidFill>
                <a:latin typeface="Cambria" panose="02040503050406030204" pitchFamily="18" charset="0"/>
                <a:ea typeface="Cambria" panose="02040503050406030204" pitchFamily="18" charset="0"/>
              </a:rPr>
              <a:t>Đ</a:t>
            </a:r>
            <a:r>
              <a:rPr lang="vi-VN" sz="2400" b="1" dirty="0">
                <a:solidFill>
                  <a:srgbClr val="FF0000"/>
                </a:solidFill>
                <a:latin typeface="Cambria" panose="02040503050406030204" pitchFamily="18" charset="0"/>
                <a:ea typeface="Cambria" panose="02040503050406030204" pitchFamily="18" charset="0"/>
              </a:rPr>
              <a:t>ồng tình với ý kiến </a:t>
            </a:r>
            <a:r>
              <a:rPr lang="en-US" sz="2400" b="1" dirty="0" err="1">
                <a:solidFill>
                  <a:srgbClr val="FF0000"/>
                </a:solidFill>
                <a:latin typeface="Cambria" panose="02040503050406030204" pitchFamily="18" charset="0"/>
                <a:ea typeface="Cambria" panose="02040503050406030204" pitchFamily="18" charset="0"/>
              </a:rPr>
              <a:t>trên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vì</a:t>
            </a:r>
            <a:r>
              <a:rPr lang="en-US" sz="2400" b="1" dirty="0">
                <a:solidFill>
                  <a:srgbClr val="FF0000"/>
                </a:solidFill>
                <a:latin typeface="Cambria" panose="02040503050406030204" pitchFamily="18" charset="0"/>
                <a:ea typeface="Cambria" panose="02040503050406030204" pitchFamily="18" charset="0"/>
              </a:rPr>
              <a:t>:</a:t>
            </a:r>
          </a:p>
          <a:p>
            <a:pPr lvl="0" algn="just">
              <a:defRPr/>
            </a:pPr>
            <a:r>
              <a:rPr lang="vi-VN" sz="2400" dirty="0">
                <a:solidFill>
                  <a:prstClr val="black"/>
                </a:solidFill>
                <a:latin typeface="Cambria" panose="02040503050406030204" pitchFamily="18" charset="0"/>
                <a:ea typeface="Cambria" panose="02040503050406030204" pitchFamily="18" charset="0"/>
              </a:rPr>
              <a:t>+ Môi trường sống cung cấp cho con người nhiều lợi ích:</a:t>
            </a:r>
          </a:p>
          <a:p>
            <a:pPr lvl="0" algn="just">
              <a:defRPr/>
            </a:pPr>
            <a:r>
              <a:rPr lang="vi-VN" sz="2400" dirty="0">
                <a:solidFill>
                  <a:prstClr val="black"/>
                </a:solidFill>
                <a:latin typeface="Cambria" panose="02040503050406030204" pitchFamily="18" charset="0"/>
                <a:ea typeface="Cambria" panose="02040503050406030204" pitchFamily="18" charset="0"/>
              </a:rPr>
              <a:t>+ Không khí: Đem lại nguồn khi thở vô tận cho con người. Khí oxi duy trì sự</a:t>
            </a: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sống cho vạn vật, không có oxi con người sẽ không sống được. Bảo vệ không khí</a:t>
            </a: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trong sạch, con người sẽ sống khoẻ mạnh hơn.</a:t>
            </a:r>
          </a:p>
          <a:p>
            <a:pPr lvl="0" algn="just">
              <a:defRPr/>
            </a:pPr>
            <a:r>
              <a:rPr lang="vi-VN" sz="2400" dirty="0">
                <a:solidFill>
                  <a:prstClr val="black"/>
                </a:solidFill>
                <a:latin typeface="Cambria" panose="02040503050406030204" pitchFamily="18" charset="0"/>
                <a:ea typeface="Cambria" panose="02040503050406030204" pitchFamily="18" charset="0"/>
              </a:rPr>
              <a:t>+ Nguồn nước: Trong cơ thể nước chiếm 75%, không có nước con người sẽ</a:t>
            </a: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chết khát, cây cối khô héo. Nước phục vụ sinh hoạt cho con người hằng ngày, nó</a:t>
            </a: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đóng vai trò chính trong nông nghiệp, ngư nghiệp.</a:t>
            </a:r>
          </a:p>
          <a:p>
            <a:pPr lvl="0" algn="just">
              <a:defRPr/>
            </a:pPr>
            <a:r>
              <a:rPr lang="vi-VN" sz="2400" dirty="0">
                <a:solidFill>
                  <a:prstClr val="black"/>
                </a:solidFill>
                <a:latin typeface="Cambria" panose="02040503050406030204" pitchFamily="18" charset="0"/>
                <a:ea typeface="Cambria" panose="02040503050406030204" pitchFamily="18" charset="0"/>
              </a:rPr>
              <a:t>+ Rừng: cung cấp gỗ dựng nhà cửa; là nơi sinh sống của các loài vật; rừng giúp</a:t>
            </a: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cân bằng hệ sinh thái, ngăn lũ, xói mòn đất, điều hoà khí hậu.</a:t>
            </a:r>
          </a:p>
          <a:p>
            <a:pPr lvl="0" algn="just">
              <a:defRPr/>
            </a:pPr>
            <a:r>
              <a:rPr lang="vi-VN" sz="2400" dirty="0">
                <a:solidFill>
                  <a:prstClr val="black"/>
                </a:solidFill>
                <a:latin typeface="Cambria" panose="02040503050406030204" pitchFamily="18" charset="0"/>
                <a:ea typeface="Cambria" panose="02040503050406030204" pitchFamily="18" charset="0"/>
              </a:rPr>
              <a:t>+ Đất: là nơi ta ở, xây dựng nhà cửa, trường học, trồng trọt,...</a:t>
            </a:r>
          </a:p>
          <a:p>
            <a:pPr lvl="0" algn="just">
              <a:defRPr/>
            </a:pPr>
            <a:r>
              <a:rPr lang="en-US" sz="24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2400" dirty="0">
                <a:solidFill>
                  <a:prstClr val="black"/>
                </a:solidFill>
                <a:latin typeface="Cambria" panose="02040503050406030204" pitchFamily="18" charset="0"/>
                <a:ea typeface="Cambria" panose="02040503050406030204" pitchFamily="18" charset="0"/>
              </a:rPr>
              <a:t>Do đó, bảo vệ môi trường sống chính là bảo vệ cuộc sống của chính chúng ta.</a:t>
            </a:r>
          </a:p>
        </p:txBody>
      </p:sp>
    </p:spTree>
    <p:extLst>
      <p:ext uri="{BB962C8B-B14F-4D97-AF65-F5344CB8AC3E}">
        <p14:creationId xmlns:p14="http://schemas.microsoft.com/office/powerpoint/2010/main" val="4167275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675117-6F27-BE03-4470-A09E60677374}"/>
              </a:ext>
            </a:extLst>
          </p:cNvPr>
          <p:cNvPicPr>
            <a:picLocks noChangeAspect="1"/>
          </p:cNvPicPr>
          <p:nvPr/>
        </p:nvPicPr>
        <p:blipFill>
          <a:blip r:embed="rId9"/>
          <a:stretch>
            <a:fillRect/>
          </a:stretch>
        </p:blipFill>
        <p:spPr>
          <a:xfrm>
            <a:off x="3184536" y="206436"/>
            <a:ext cx="5895343" cy="5200339"/>
          </a:xfrm>
          <a:prstGeom prst="rect">
            <a:avLst/>
          </a:prstGeom>
        </p:spPr>
      </p:pic>
    </p:spTree>
    <p:extLst>
      <p:ext uri="{BB962C8B-B14F-4D97-AF65-F5344CB8AC3E}">
        <p14:creationId xmlns:p14="http://schemas.microsoft.com/office/powerpoint/2010/main" val="34812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yên truyền Bảo Vệ Môi Trường">
            <a:hlinkClick r:id="" action="ppaction://media"/>
            <a:extLst>
              <a:ext uri="{FF2B5EF4-FFF2-40B4-BE49-F238E27FC236}">
                <a16:creationId xmlns:a16="http://schemas.microsoft.com/office/drawing/2014/main" id="{71C71D04-5FF3-1870-1FAA-ED6687CDE93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4672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1645920" y="704088"/>
            <a:ext cx="9758982" cy="1940957"/>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spcAft>
                <a:spcPts val="800"/>
              </a:spcAft>
            </a:pP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1. </a:t>
            </a:r>
            <a:r>
              <a:rPr lang="vi-VN"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Tìm hiểu môi trường sống ở nhà, ở trường hoặc ở nơi công cộng quanh em và liệt kê những ưu điểm, hạn chế của môi trường sống đó.</a:t>
            </a:r>
            <a:endParaRPr kumimoji="0" lang="en-US" sz="3600" b="0" i="0" u="none" strike="noStrike" kern="1200" cap="none" spc="0" normalizeH="0" baseline="0" noProof="0" dirty="0">
              <a:ln>
                <a:noFill/>
              </a:ln>
              <a:solidFill>
                <a:srgbClr val="FF0066"/>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771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82448" y="660400"/>
            <a:ext cx="11649456" cy="5760720"/>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D98B144-4F7B-85D0-459F-6C19E649BCE0}"/>
              </a:ext>
            </a:extLst>
          </p:cNvPr>
          <p:cNvSpPr txBox="1"/>
          <p:nvPr/>
        </p:nvSpPr>
        <p:spPr>
          <a:xfrm>
            <a:off x="1097280" y="1076960"/>
            <a:ext cx="9855200" cy="5016758"/>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 Môi trường sống của địa phương em hiện nay vẫn còn nhiều hạn chế như:</a:t>
            </a:r>
          </a:p>
          <a:p>
            <a:pPr algn="just"/>
            <a:r>
              <a:rPr lang="vi-VN" sz="3200" b="0" i="0" dirty="0">
                <a:solidFill>
                  <a:srgbClr val="000000"/>
                </a:solidFill>
                <a:effectLst/>
                <a:latin typeface="Cambria" panose="02040503050406030204" pitchFamily="18" charset="0"/>
                <a:ea typeface="Cambria" panose="02040503050406030204" pitchFamily="18" charset="0"/>
              </a:rPr>
              <a:t>+ Vẫn có tình trạn vứt rác bừa bãi</a:t>
            </a:r>
          </a:p>
          <a:p>
            <a:pPr algn="just"/>
            <a:r>
              <a:rPr lang="vi-VN" sz="3200" b="0" i="0" dirty="0">
                <a:solidFill>
                  <a:srgbClr val="000000"/>
                </a:solidFill>
                <a:effectLst/>
                <a:latin typeface="Cambria" panose="02040503050406030204" pitchFamily="18" charset="0"/>
                <a:ea typeface="Cambria" panose="02040503050406030204" pitchFamily="18" charset="0"/>
              </a:rPr>
              <a:t>+ Sử dụng túi ni lông nhiều khi đi mua sắm</a:t>
            </a:r>
          </a:p>
          <a:p>
            <a:pPr algn="just"/>
            <a:r>
              <a:rPr lang="vi-VN" sz="3200" b="0" i="0" dirty="0">
                <a:solidFill>
                  <a:srgbClr val="000000"/>
                </a:solidFill>
                <a:effectLst/>
                <a:latin typeface="Cambria" panose="02040503050406030204" pitchFamily="18" charset="0"/>
                <a:ea typeface="Cambria" panose="02040503050406030204" pitchFamily="18" charset="0"/>
              </a:rPr>
              <a:t>+ Đốt rác thải hàng ngày</a:t>
            </a:r>
          </a:p>
          <a:p>
            <a:pPr algn="just"/>
            <a:r>
              <a:rPr lang="vi-VN" sz="3200" b="0" i="0" dirty="0">
                <a:solidFill>
                  <a:srgbClr val="000000"/>
                </a:solidFill>
                <a:effectLst/>
                <a:latin typeface="Cambria" panose="02040503050406030204" pitchFamily="18" charset="0"/>
                <a:ea typeface="Cambria" panose="02040503050406030204" pitchFamily="18" charset="0"/>
              </a:rPr>
              <a:t>+ Khói bụi từ xe cộ</a:t>
            </a:r>
          </a:p>
          <a:p>
            <a:pPr algn="just"/>
            <a:r>
              <a:rPr lang="vi-VN" sz="3200" b="0" i="0" dirty="0">
                <a:solidFill>
                  <a:srgbClr val="000000"/>
                </a:solidFill>
                <a:effectLst/>
                <a:latin typeface="Cambria" panose="02040503050406030204" pitchFamily="18" charset="0"/>
                <a:ea typeface="Cambria" panose="02040503050406030204" pitchFamily="18" charset="0"/>
              </a:rPr>
              <a:t>…</a:t>
            </a:r>
          </a:p>
          <a:p>
            <a:pPr algn="just"/>
            <a:r>
              <a:rPr lang="vi-VN" sz="3200" b="1" i="0" dirty="0">
                <a:solidFill>
                  <a:srgbClr val="FF0000"/>
                </a:solidFill>
                <a:effectLst/>
                <a:latin typeface="Cambria" panose="02040503050406030204" pitchFamily="18" charset="0"/>
                <a:ea typeface="Cambria" panose="02040503050406030204" pitchFamily="18" charset="0"/>
              </a:rPr>
              <a:t>- Bên cạnh đó cũng có những ưu điểm như</a:t>
            </a:r>
            <a:r>
              <a:rPr lang="en-US" sz="3200" b="1" i="0" dirty="0">
                <a:solidFill>
                  <a:srgbClr val="FF0000"/>
                </a:solidFill>
                <a:effectLst/>
                <a:latin typeface="Cambria" panose="02040503050406030204" pitchFamily="18" charset="0"/>
                <a:ea typeface="Cambria" panose="02040503050406030204" pitchFamily="18" charset="0"/>
              </a:rPr>
              <a:t>:</a:t>
            </a:r>
            <a:endParaRPr lang="vi-VN" sz="3200" b="1" i="0" dirty="0">
              <a:solidFill>
                <a:srgbClr val="FF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Mọi người hay tổng vệ sinh khu phố</a:t>
            </a:r>
          </a:p>
          <a:p>
            <a:pPr algn="just"/>
            <a:r>
              <a:rPr lang="vi-VN" sz="3200" b="0" i="0" dirty="0">
                <a:solidFill>
                  <a:srgbClr val="000000"/>
                </a:solidFill>
                <a:effectLst/>
                <a:latin typeface="Cambria" panose="02040503050406030204" pitchFamily="18" charset="0"/>
                <a:ea typeface="Cambria" panose="02040503050406030204" pitchFamily="18" charset="0"/>
              </a:rPr>
              <a:t>+ Có những bãi đổ rác chung và xử lý rác thải</a:t>
            </a:r>
          </a:p>
        </p:txBody>
      </p:sp>
    </p:spTree>
    <p:extLst>
      <p:ext uri="{BB962C8B-B14F-4D97-AF65-F5344CB8AC3E}">
        <p14:creationId xmlns:p14="http://schemas.microsoft.com/office/powerpoint/2010/main" val="120080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1635760" y="551688"/>
            <a:ext cx="9758982" cy="2553891"/>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spcAft>
                <a:spcPts val="800"/>
              </a:spcAft>
            </a:pPr>
            <a:r>
              <a:rPr lang="en-US"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2. </a:t>
            </a:r>
            <a:r>
              <a:rPr lang="vi-VN" sz="3600" dirty="0">
                <a:solidFill>
                  <a:srgbClr val="FF0066"/>
                </a:solidFill>
                <a:latin typeface="Cambria" panose="02040503050406030204" pitchFamily="18" charset="0"/>
                <a:ea typeface="Cambria" panose="02040503050406030204" pitchFamily="18" charset="0"/>
                <a:cs typeface="Times New Roman" panose="02020603050405020304" pitchFamily="18" charset="0"/>
              </a:rPr>
              <a:t>Em hãy tưởng tượng mình là một cây xanh còn sống sót sau một trận cháy rừng lớn. Hãy kể lại sự chứng kiến của em về trận cháy rừng ấy và những hậu quả có thể xảy ra trong tương lai.</a:t>
            </a:r>
            <a:endParaRPr kumimoji="0" lang="en-US"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72795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30269" y="-480819"/>
            <a:ext cx="7923411" cy="7338819"/>
          </a:xfrm>
          <a:custGeom>
            <a:avLst/>
            <a:gdLst/>
            <a:ahLst/>
            <a:cxnLst/>
            <a:rect l="l" t="t" r="r" b="b"/>
            <a:pathLst>
              <a:path w="11885117" h="11008228">
                <a:moveTo>
                  <a:pt x="0" y="0"/>
                </a:moveTo>
                <a:lnTo>
                  <a:pt x="11885117" y="0"/>
                </a:lnTo>
                <a:lnTo>
                  <a:pt x="11885117" y="11008228"/>
                </a:lnTo>
                <a:lnTo>
                  <a:pt x="0" y="11008228"/>
                </a:lnTo>
                <a:lnTo>
                  <a:pt x="0" y="0"/>
                </a:lnTo>
                <a:close/>
              </a:path>
            </a:pathLst>
          </a:custGeom>
          <a:blipFill>
            <a:blip r:embed="rId4"/>
            <a:stretch>
              <a:fillRect l="-18556"/>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0" y="1371600"/>
            <a:ext cx="4430268" cy="5486400"/>
            <a:chOff x="0" y="0"/>
            <a:chExt cx="8860536" cy="10972800"/>
          </a:xfrm>
        </p:grpSpPr>
        <p:sp>
          <p:nvSpPr>
            <p:cNvPr id="4" name="Freeform 4"/>
            <p:cNvSpPr/>
            <p:nvPr/>
          </p:nvSpPr>
          <p:spPr>
            <a:xfrm>
              <a:off x="0" y="0"/>
              <a:ext cx="8860536" cy="10972800"/>
            </a:xfrm>
            <a:custGeom>
              <a:avLst/>
              <a:gdLst/>
              <a:ahLst/>
              <a:cxnLst/>
              <a:rect l="l" t="t" r="r" b="b"/>
              <a:pathLst>
                <a:path w="8860536" h="10972800">
                  <a:moveTo>
                    <a:pt x="0" y="0"/>
                  </a:moveTo>
                  <a:lnTo>
                    <a:pt x="8860536" y="0"/>
                  </a:lnTo>
                  <a:lnTo>
                    <a:pt x="8860536" y="10972800"/>
                  </a:lnTo>
                  <a:lnTo>
                    <a:pt x="0" y="109728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5" name="Picture 5"/>
            <p:cNvPicPr>
              <a:picLocks noChangeAspect="1"/>
            </p:cNvPicPr>
            <p:nvPr/>
          </p:nvPicPr>
          <p:blipFill>
            <a:blip r:embed="rId6"/>
            <a:srcRect/>
            <a:stretch>
              <a:fillRect/>
            </a:stretch>
          </p:blipFill>
          <p:spPr>
            <a:xfrm>
              <a:off x="3415007" y="436204"/>
              <a:ext cx="2030521" cy="1736096"/>
            </a:xfrm>
            <a:prstGeom prst="rect">
              <a:avLst/>
            </a:prstGeom>
          </p:spPr>
        </p:pic>
        <p:pic>
          <p:nvPicPr>
            <p:cNvPr id="6" name="Picture 6"/>
            <p:cNvPicPr>
              <a:picLocks noChangeAspect="1"/>
            </p:cNvPicPr>
            <p:nvPr/>
          </p:nvPicPr>
          <p:blipFill>
            <a:blip r:embed="rId7"/>
            <a:srcRect/>
            <a:stretch>
              <a:fillRect/>
            </a:stretch>
          </p:blipFill>
          <p:spPr>
            <a:xfrm>
              <a:off x="3225673" y="3183937"/>
              <a:ext cx="2409191" cy="922720"/>
            </a:xfrm>
            <a:prstGeom prst="rect">
              <a:avLst/>
            </a:prstGeom>
          </p:spPr>
        </p:pic>
      </p:grpSp>
      <p:pic>
        <p:nvPicPr>
          <p:cNvPr id="7" name="J2TEAM-TTS-1732856319352">
            <a:hlinkClick r:id="" action="ppaction://media"/>
            <a:extLst>
              <a:ext uri="{FF2B5EF4-FFF2-40B4-BE49-F238E27FC236}">
                <a16:creationId xmlns:a16="http://schemas.microsoft.com/office/drawing/2014/main" id="{9A89DCE2-46D5-FAB4-C7D3-1D3D8E9739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0080" y="79756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72570" y="1719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522076" y="522851"/>
            <a:ext cx="11009439" cy="5386090"/>
          </a:xfrm>
          <a:prstGeom prst="rect">
            <a:avLst/>
          </a:prstGeom>
          <a:noFill/>
        </p:spPr>
        <p:txBody>
          <a:bodyPr wrap="square" rtlCol="0">
            <a:spAutoFit/>
          </a:bodyPr>
          <a:lstStyle/>
          <a:p>
            <a:pPr algn="ctr">
              <a:defRPr/>
            </a:pPr>
            <a:r>
              <a:rPr lang="en-GB" sz="2800" b="1" dirty="0" err="1">
                <a:solidFill>
                  <a:srgbClr val="0070C0"/>
                </a:solidFill>
                <a:latin typeface="Times New Roman" panose="02020603050405020304" pitchFamily="18" charset="0"/>
                <a:cs typeface="Times New Roman" panose="02020603050405020304" pitchFamily="18" charset="0"/>
              </a:rPr>
              <a:t>Cảm</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quý</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thầy</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cô</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đã</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ủng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hộ</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bài</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soạn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điện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tử</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smtClean="0">
                <a:solidFill>
                  <a:srgbClr val="0070C0"/>
                </a:solidFill>
                <a:latin typeface="Times New Roman" panose="02020603050405020304" pitchFamily="18" charset="0"/>
                <a:cs typeface="Times New Roman" panose="02020603050405020304" pitchFamily="18" charset="0"/>
              </a:rPr>
              <a:t>2,3,4</a:t>
            </a:r>
            <a:r>
              <a:rPr lang="vi-VN" sz="2800" b="1" dirty="0" smtClean="0">
                <a:solidFill>
                  <a:srgbClr val="0070C0"/>
                </a:solidFill>
                <a:latin typeface="Times New Roman" panose="02020603050405020304" pitchFamily="18" charset="0"/>
                <a:cs typeface="Times New Roman" panose="02020603050405020304" pitchFamily="18" charset="0"/>
              </a:rPr>
              <a:t>,5</a:t>
            </a:r>
            <a:r>
              <a:rPr lang="en-GB" sz="2800" b="1" dirty="0" smtClean="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của</a:t>
            </a:r>
            <a:r>
              <a:rPr lang="en-GB" sz="2800" b="1" dirty="0">
                <a:solidFill>
                  <a:srgbClr val="0070C0"/>
                </a:solidFill>
                <a:latin typeface="Times New Roman" panose="02020603050405020304" pitchFamily="18" charset="0"/>
                <a:cs typeface="Times New Roman" panose="02020603050405020304" pitchFamily="18" charset="0"/>
              </a:rPr>
              <a:t> </a:t>
            </a:r>
            <a:r>
              <a:rPr lang="vi-VN" sz="2800" b="1" dirty="0" smtClean="0">
                <a:solidFill>
                  <a:srgbClr val="0070C0"/>
                </a:solidFill>
                <a:latin typeface="Times New Roman" panose="02020603050405020304" pitchFamily="18" charset="0"/>
                <a:cs typeface="Times New Roman" panose="02020603050405020304" pitchFamily="18" charset="0"/>
              </a:rPr>
              <a:t>Kênh giáo án  điện tử Hiền </a:t>
            </a:r>
            <a:r>
              <a:rPr lang="vi-VN" sz="2800" b="1" dirty="0">
                <a:solidFill>
                  <a:srgbClr val="0070C0"/>
                </a:solidFill>
                <a:latin typeface="Times New Roman" panose="02020603050405020304" pitchFamily="18" charset="0"/>
                <a:cs typeface="Times New Roman" panose="02020603050405020304" pitchFamily="18" charset="0"/>
              </a:rPr>
              <a:t>Trần</a:t>
            </a:r>
            <a:endParaRPr lang="en-GB" sz="2800" b="1"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solidFill>
                  <a:srgbClr val="FF0000"/>
                </a:solidFill>
                <a:latin typeface="Times New Roman" panose="02020603050405020304" pitchFamily="18" charset="0"/>
                <a:cs typeface="Times New Roman" panose="02020603050405020304" pitchFamily="18" charset="0"/>
              </a:rPr>
              <a:t>Mong cô thầy sử dụng bài giảng nội bộ ko gửi lên trang mạng XH hội nhóm zalo,Facebook</a:t>
            </a:r>
            <a:r>
              <a:rPr lang="en-GB" sz="3600" dirty="0" smtClean="0">
                <a:solidFill>
                  <a:srgbClr val="FF0000"/>
                </a:solidFill>
                <a:latin typeface="Times New Roman" panose="02020603050405020304" pitchFamily="18" charset="0"/>
                <a:cs typeface="Times New Roman" panose="02020603050405020304" pitchFamily="18" charset="0"/>
              </a:rPr>
              <a:t>. </a:t>
            </a:r>
            <a:endParaRPr lang="vi-VN" sz="3600" dirty="0" smtClean="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T</a:t>
            </a:r>
            <a:r>
              <a:rPr lang="en-GB" sz="3600" dirty="0" err="1" smtClean="0">
                <a:latin typeface="Calibri" panose="020F0502020204030204"/>
              </a:rPr>
              <a:t>hầy</a:t>
            </a:r>
            <a:r>
              <a:rPr lang="en-GB" sz="3600" dirty="0" smtClean="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smtClean="0">
                <a:latin typeface="Calibri" panose="020F0502020204030204"/>
              </a:rPr>
              <a:t>liên</a:t>
            </a:r>
            <a:r>
              <a:rPr lang="vi-VN" sz="3600" dirty="0" smtClean="0">
                <a:latin typeface="Calibri" panose="020F0502020204030204"/>
              </a:rPr>
              <a:t> hệ</a:t>
            </a:r>
            <a:r>
              <a:rPr lang="en-GB" sz="3600" dirty="0" smtClean="0">
                <a:latin typeface="Calibri" panose="020F0502020204030204"/>
              </a:rPr>
              <a:t> </a:t>
            </a:r>
            <a:endParaRPr lang="vi-VN" sz="3600" dirty="0" smtClean="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smtClean="0">
                <a:solidFill>
                  <a:srgbClr val="0070C0"/>
                </a:solidFill>
                <a:latin typeface="Calibri" panose="020F0502020204030204"/>
              </a:rPr>
              <a:t>ZALO</a:t>
            </a:r>
            <a:r>
              <a:rPr lang="vi-VN" sz="3600" dirty="0" smtClean="0">
                <a:solidFill>
                  <a:srgbClr val="0070C0"/>
                </a:solidFill>
                <a:latin typeface="Calibri" panose="020F0502020204030204"/>
              </a:rPr>
              <a:t> Duy nhất</a:t>
            </a:r>
            <a:r>
              <a:rPr lang="en-GB" sz="3600" dirty="0" smtClean="0">
                <a:solidFill>
                  <a:srgbClr val="0070C0"/>
                </a:solidFill>
                <a:latin typeface="Calibri" panose="020F0502020204030204"/>
              </a:rPr>
              <a:t>  </a:t>
            </a:r>
            <a:r>
              <a:rPr lang="en-GB" sz="4800" dirty="0">
                <a:solidFill>
                  <a:srgbClr val="0070C0"/>
                </a:solidFill>
                <a:latin typeface="Calibri" panose="020F0502020204030204"/>
              </a:rPr>
              <a:t>SĐT: </a:t>
            </a:r>
            <a:r>
              <a:rPr lang="en-GB" sz="4800" dirty="0" smtClean="0">
                <a:solidFill>
                  <a:srgbClr val="0070C0"/>
                </a:solidFill>
                <a:latin typeface="Calibri" panose="020F0502020204030204"/>
              </a:rPr>
              <a:t>035</a:t>
            </a:r>
            <a:r>
              <a:rPr lang="vi-VN" sz="4800" dirty="0" smtClean="0">
                <a:solidFill>
                  <a:srgbClr val="0070C0"/>
                </a:solidFill>
                <a:latin typeface="Calibri" panose="020F0502020204030204"/>
              </a:rPr>
              <a:t>3095025</a:t>
            </a:r>
            <a:endParaRPr lang="en-US" sz="4800" dirty="0" smtClean="0">
              <a:solidFill>
                <a:srgbClr val="0070C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hay</a:t>
            </a:r>
            <a:r>
              <a:rPr lang="vi-VN" altLang="zh-CN" sz="3600" dirty="0" smtClean="0">
                <a:latin typeface="Times New Roman" panose="02020603050405020304" pitchFamily="18" charset="0"/>
                <a:ea typeface="inpin heiti" charset="-122"/>
                <a:cs typeface="Times New Roman" panose="02020603050405020304" pitchFamily="18" charset="0"/>
              </a:rPr>
              <a:t> </a:t>
            </a:r>
            <a:r>
              <a:rPr lang="en-US" altLang="zh-CN" sz="3600" dirty="0" err="1" smtClean="0">
                <a:latin typeface="Times New Roman" panose="02020603050405020304" pitchFamily="18" charset="0"/>
                <a:ea typeface="inpin heiti" charset="-122"/>
                <a:cs typeface="Times New Roman" panose="02020603050405020304" pitchFamily="18" charset="0"/>
              </a:rPr>
              <a:t>hãy</a:t>
            </a:r>
            <a:r>
              <a:rPr lang="en-US" altLang="zh-CN" sz="3600" dirty="0" smtClean="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a:t>
            </a:r>
            <a:r>
              <a:rPr lang="vi-VN" sz="2400" b="1" kern="0" dirty="0" smtClean="0">
                <a:solidFill>
                  <a:srgbClr val="FF0000"/>
                </a:solidFill>
                <a:latin typeface="Times New Roman"/>
                <a:cs typeface="Times New Roman" panose="02020603050405020304" pitchFamily="18" charset="0"/>
              </a:rPr>
              <a:t>5,9,12 </a:t>
            </a:r>
            <a:r>
              <a:rPr lang="vi-VN" sz="2400" b="1" kern="0" dirty="0">
                <a:solidFill>
                  <a:srgbClr val="FF0000"/>
                </a:solidFill>
                <a:latin typeface="Times New Roman"/>
                <a:cs typeface="Times New Roman" panose="02020603050405020304" pitchFamily="18" charset="0"/>
              </a:rPr>
              <a:t>(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4"/>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725" y="2325651"/>
            <a:ext cx="1420199" cy="1258385"/>
          </a:xfrm>
          <a:prstGeom prst="rect">
            <a:avLst/>
          </a:prstGeom>
        </p:spPr>
      </p:pic>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425" y="5418880"/>
            <a:ext cx="1881629" cy="1415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2730" y="2314428"/>
            <a:ext cx="1443030" cy="112226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0899" y="5543550"/>
            <a:ext cx="1770526" cy="1058782"/>
          </a:xfrm>
          <a:prstGeom prst="rect">
            <a:avLst/>
          </a:prstGeom>
        </p:spPr>
      </p:pic>
    </p:spTree>
    <p:extLst>
      <p:ext uri="{BB962C8B-B14F-4D97-AF65-F5344CB8AC3E}">
        <p14:creationId xmlns:p14="http://schemas.microsoft.com/office/powerpoint/2010/main" val="10217130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4C57D8-CCC2-F5FF-FDE6-93AEB57C242E}"/>
              </a:ext>
            </a:extLst>
          </p:cNvPr>
          <p:cNvPicPr>
            <a:picLocks noChangeAspect="1"/>
          </p:cNvPicPr>
          <p:nvPr/>
        </p:nvPicPr>
        <p:blipFill>
          <a:blip r:embed="rId9"/>
          <a:stretch>
            <a:fillRect/>
          </a:stretch>
        </p:blipFill>
        <p:spPr>
          <a:xfrm>
            <a:off x="3148328" y="1039714"/>
            <a:ext cx="5895343" cy="3420152"/>
          </a:xfrm>
          <a:prstGeom prst="rect">
            <a:avLst/>
          </a:prstGeom>
        </p:spPr>
      </p:pic>
    </p:spTree>
    <p:extLst>
      <p:ext uri="{BB962C8B-B14F-4D97-AF65-F5344CB8AC3E}">
        <p14:creationId xmlns:p14="http://schemas.microsoft.com/office/powerpoint/2010/main" val="3510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0F872DE9-980A-E24E-2909-DE82B6F9E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a:stretch/>
        </p:blipFill>
        <p:spPr>
          <a:xfrm flipH="1">
            <a:off x="0" y="0"/>
            <a:ext cx="12192000" cy="6858000"/>
          </a:xfrm>
          <a:prstGeom prst="rect">
            <a:avLst/>
          </a:prstGeom>
        </p:spPr>
      </p:pic>
      <p:pic>
        <p:nvPicPr>
          <p:cNvPr id="2050" name="Picture 2" descr="Young businesswoman finger point up cartoon illustration">
            <a:extLst>
              <a:ext uri="{FF2B5EF4-FFF2-40B4-BE49-F238E27FC236}">
                <a16:creationId xmlns:a16="http://schemas.microsoft.com/office/drawing/2014/main" id="{3D1B6101-6551-D2C2-F38F-C14CEA44ED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346857" y="1943071"/>
            <a:ext cx="6442856" cy="514605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45E26F-1C13-C2C4-1805-F610ACA1B004}"/>
              </a:ext>
            </a:extLst>
          </p:cNvPr>
          <p:cNvGrpSpPr/>
          <p:nvPr/>
        </p:nvGrpSpPr>
        <p:grpSpPr>
          <a:xfrm>
            <a:off x="4602153" y="500552"/>
            <a:ext cx="6837006" cy="6837006"/>
            <a:chOff x="4602153" y="500552"/>
            <a:chExt cx="6837006" cy="6837006"/>
          </a:xfrm>
        </p:grpSpPr>
        <p:pic>
          <p:nvPicPr>
            <p:cNvPr id="4" name="Picture 3" descr="A picture containing text&#10;&#10;Description automatically generated">
              <a:extLst>
                <a:ext uri="{FF2B5EF4-FFF2-40B4-BE49-F238E27FC236}">
                  <a16:creationId xmlns:a16="http://schemas.microsoft.com/office/drawing/2014/main" id="{DC19E6EE-8BC9-DBC9-7518-A6694E263594}"/>
                </a:ext>
              </a:extLst>
            </p:cNvPr>
            <p:cNvPicPr>
              <a:picLocks noChangeAspect="1"/>
            </p:cNvPicPr>
            <p:nvPr/>
          </p:nvPicPr>
          <p:blipFill rotWithShape="1">
            <a:blip r:embed="rId5">
              <a:extLst>
                <a:ext uri="{28A0092B-C50C-407E-A947-70E740481C1C}">
                  <a14:useLocalDpi xmlns:a14="http://schemas.microsoft.com/office/drawing/2010/main" val="0"/>
                </a:ext>
              </a:extLst>
            </a:blip>
            <a:srcRect l="3763" t="3763" r="3763" b="3763"/>
            <a:stretch/>
          </p:blipFill>
          <p:spPr>
            <a:xfrm>
              <a:off x="4602153" y="500552"/>
              <a:ext cx="6837006" cy="6837006"/>
            </a:xfrm>
            <a:prstGeom prst="rect">
              <a:avLst/>
            </a:prstGeom>
          </p:spPr>
        </p:pic>
        <p:sp>
          <p:nvSpPr>
            <p:cNvPr id="9" name="TextBox 8">
              <a:extLst>
                <a:ext uri="{FF2B5EF4-FFF2-40B4-BE49-F238E27FC236}">
                  <a16:creationId xmlns:a16="http://schemas.microsoft.com/office/drawing/2014/main" id="{E323F5C5-798A-9DA8-515D-624392033997}"/>
                </a:ext>
              </a:extLst>
            </p:cNvPr>
            <p:cNvSpPr txBox="1"/>
            <p:nvPr/>
          </p:nvSpPr>
          <p:spPr>
            <a:xfrm>
              <a:off x="5518948" y="2543129"/>
              <a:ext cx="5305478" cy="2964914"/>
            </a:xfrm>
            <a:prstGeom prst="rect">
              <a:avLst/>
            </a:prstGeom>
            <a:noFill/>
          </p:spPr>
          <p:txBody>
            <a:bodyPr wrap="square">
              <a:spAutoFit/>
            </a:bodyPr>
            <a:lstStyle/>
            <a:p>
              <a:pPr algn="just">
                <a:spcAft>
                  <a:spcPts val="800"/>
                </a:spcAft>
              </a:pPr>
              <a:r>
                <a:rPr lang="vi-VN"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Vì sao chúng ta phải bảo vệ môi trường?</a:t>
              </a:r>
            </a:p>
            <a:p>
              <a:pPr algn="just">
                <a:spcAft>
                  <a:spcPts val="800"/>
                </a:spcAft>
              </a:pPr>
              <a:r>
                <a:rPr lang="vi-VN"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Chúng ta cần phải hành động như thế nào để bảo vệ môi trường?</a:t>
              </a:r>
            </a:p>
          </p:txBody>
        </p:sp>
      </p:grpSp>
    </p:spTree>
    <p:extLst>
      <p:ext uri="{BB962C8B-B14F-4D97-AF65-F5344CB8AC3E}">
        <p14:creationId xmlns:p14="http://schemas.microsoft.com/office/powerpoint/2010/main" val="178033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DB3D7D2-4CB1-48AE-759B-092D72E8A45E}"/>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defTabSz="622432"/>
            <a:endParaRPr lang="vi-VN" sz="1225">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051080AD-7FE0-396C-1D72-BA9554281D4D}"/>
              </a:ext>
            </a:extLst>
          </p:cNvPr>
          <p:cNvPicPr>
            <a:picLocks noChangeAspect="1"/>
          </p:cNvPicPr>
          <p:nvPr/>
        </p:nvPicPr>
        <p:blipFill>
          <a:blip r:embed="rId5"/>
          <a:stretch>
            <a:fillRect/>
          </a:stretch>
        </p:blipFill>
        <p:spPr>
          <a:xfrm>
            <a:off x="-118760" y="132757"/>
            <a:ext cx="7443861" cy="1127858"/>
          </a:xfrm>
          <a:prstGeom prst="rect">
            <a:avLst/>
          </a:prstGeom>
        </p:spPr>
      </p:pic>
      <p:pic>
        <p:nvPicPr>
          <p:cNvPr id="6" name="Picture 5">
            <a:extLst>
              <a:ext uri="{FF2B5EF4-FFF2-40B4-BE49-F238E27FC236}">
                <a16:creationId xmlns:a16="http://schemas.microsoft.com/office/drawing/2014/main" id="{BF2CDF38-1D5D-97E9-E254-ADA9EDDB0C8A}"/>
              </a:ext>
            </a:extLst>
          </p:cNvPr>
          <p:cNvPicPr>
            <a:picLocks noChangeAspect="1"/>
          </p:cNvPicPr>
          <p:nvPr/>
        </p:nvPicPr>
        <p:blipFill>
          <a:blip r:embed="rId6"/>
          <a:stretch>
            <a:fillRect/>
          </a:stretch>
        </p:blipFill>
        <p:spPr>
          <a:xfrm>
            <a:off x="2476147" y="1363730"/>
            <a:ext cx="3103133" cy="755970"/>
          </a:xfrm>
          <a:prstGeom prst="rect">
            <a:avLst/>
          </a:prstGeom>
        </p:spPr>
      </p:pic>
      <p:pic>
        <p:nvPicPr>
          <p:cNvPr id="10" name="Picture 9">
            <a:extLst>
              <a:ext uri="{FF2B5EF4-FFF2-40B4-BE49-F238E27FC236}">
                <a16:creationId xmlns:a16="http://schemas.microsoft.com/office/drawing/2014/main" id="{810BE1CB-415C-307A-B0B5-3ECFB11D70CB}"/>
              </a:ext>
            </a:extLst>
          </p:cNvPr>
          <p:cNvPicPr>
            <a:picLocks noChangeAspect="1"/>
          </p:cNvPicPr>
          <p:nvPr/>
        </p:nvPicPr>
        <p:blipFill>
          <a:blip r:embed="rId7"/>
          <a:stretch>
            <a:fillRect/>
          </a:stretch>
        </p:blipFill>
        <p:spPr>
          <a:xfrm>
            <a:off x="190377" y="2269293"/>
            <a:ext cx="7870618" cy="3712786"/>
          </a:xfrm>
          <a:prstGeom prst="rect">
            <a:avLst/>
          </a:prstGeom>
        </p:spPr>
      </p:pic>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B8D6C50-674D-E319-FDA5-B990EEA3A59D}"/>
              </a:ext>
            </a:extLst>
          </p:cNvPr>
          <p:cNvPicPr>
            <a:picLocks noChangeAspect="1"/>
          </p:cNvPicPr>
          <p:nvPr/>
        </p:nvPicPr>
        <p:blipFill>
          <a:blip r:embed="rId9"/>
          <a:stretch>
            <a:fillRect/>
          </a:stretch>
        </p:blipFill>
        <p:spPr>
          <a:xfrm>
            <a:off x="2630141" y="531808"/>
            <a:ext cx="6529382" cy="5200339"/>
          </a:xfrm>
          <a:prstGeom prst="rect">
            <a:avLst/>
          </a:prstGeom>
        </p:spPr>
      </p:pic>
    </p:spTree>
    <p:extLst>
      <p:ext uri="{BB962C8B-B14F-4D97-AF65-F5344CB8AC3E}">
        <p14:creationId xmlns:p14="http://schemas.microsoft.com/office/powerpoint/2010/main" val="276981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82448" y="168656"/>
            <a:ext cx="11649456" cy="90830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chemeClr val="accent1"/>
                </a:solidFill>
                <a:latin typeface="Cambria" panose="02040503050406030204" pitchFamily="18" charset="0"/>
                <a:ea typeface="Cambria" panose="02040503050406030204" pitchFamily="18" charset="0"/>
              </a:rPr>
              <a:t>2. </a:t>
            </a:r>
            <a:r>
              <a:rPr lang="en-US" sz="4800" b="1" dirty="0" err="1">
                <a:solidFill>
                  <a:schemeClr val="accent1"/>
                </a:solidFill>
                <a:latin typeface="Cambria" panose="02040503050406030204" pitchFamily="18" charset="0"/>
                <a:ea typeface="Cambria" panose="02040503050406030204" pitchFamily="18" charset="0"/>
              </a:rPr>
              <a:t>Nhận</a:t>
            </a:r>
            <a:r>
              <a:rPr lang="en-US" sz="4800" b="1" dirty="0">
                <a:solidFill>
                  <a:schemeClr val="accent1"/>
                </a:solidFill>
                <a:latin typeface="Cambria" panose="02040503050406030204" pitchFamily="18" charset="0"/>
                <a:ea typeface="Cambria" panose="02040503050406030204" pitchFamily="18" charset="0"/>
              </a:rPr>
              <a:t> </a:t>
            </a:r>
            <a:r>
              <a:rPr lang="en-US" sz="4800" b="1" dirty="0" err="1">
                <a:solidFill>
                  <a:schemeClr val="accent1"/>
                </a:solidFill>
                <a:latin typeface="Cambria" panose="02040503050406030204" pitchFamily="18" charset="0"/>
                <a:ea typeface="Cambria" panose="02040503050406030204" pitchFamily="18" charset="0"/>
              </a:rPr>
              <a:t>xét</a:t>
            </a:r>
            <a:r>
              <a:rPr lang="en-US" sz="4800" b="1" dirty="0">
                <a:solidFill>
                  <a:schemeClr val="accent1"/>
                </a:solidFill>
                <a:latin typeface="Cambria" panose="02040503050406030204" pitchFamily="18" charset="0"/>
                <a:ea typeface="Cambria" panose="02040503050406030204" pitchFamily="18" charset="0"/>
              </a:rPr>
              <a:t> </a:t>
            </a:r>
            <a:r>
              <a:rPr lang="en-US" sz="4800" b="1" dirty="0" err="1">
                <a:solidFill>
                  <a:schemeClr val="accent1"/>
                </a:solidFill>
                <a:latin typeface="Cambria" panose="02040503050406030204" pitchFamily="18" charset="0"/>
                <a:ea typeface="Cambria" panose="02040503050406030204" pitchFamily="18" charset="0"/>
              </a:rPr>
              <a:t>các</a:t>
            </a:r>
            <a:r>
              <a:rPr lang="en-US" sz="4800" b="1" dirty="0">
                <a:solidFill>
                  <a:schemeClr val="accent1"/>
                </a:solidFill>
                <a:latin typeface="Cambria" panose="02040503050406030204" pitchFamily="18" charset="0"/>
                <a:ea typeface="Cambria" panose="02040503050406030204" pitchFamily="18" charset="0"/>
              </a:rPr>
              <a:t> ý </a:t>
            </a:r>
            <a:r>
              <a:rPr lang="en-US" sz="4800" b="1" dirty="0" err="1">
                <a:solidFill>
                  <a:schemeClr val="accent1"/>
                </a:solidFill>
                <a:latin typeface="Cambria" panose="02040503050406030204" pitchFamily="18" charset="0"/>
                <a:ea typeface="Cambria" panose="02040503050406030204" pitchFamily="18" charset="0"/>
              </a:rPr>
              <a:t>kiến</a:t>
            </a:r>
            <a:r>
              <a:rPr lang="en-US" sz="4800" b="1" dirty="0">
                <a:solidFill>
                  <a:schemeClr val="accent1"/>
                </a:solidFill>
                <a:latin typeface="Cambria" panose="02040503050406030204" pitchFamily="18" charset="0"/>
                <a:ea typeface="Cambria" panose="02040503050406030204" pitchFamily="18" charset="0"/>
              </a:rPr>
              <a:t> </a:t>
            </a:r>
            <a:r>
              <a:rPr lang="en-US" sz="4800" b="1" dirty="0" err="1">
                <a:solidFill>
                  <a:schemeClr val="accent1"/>
                </a:solidFill>
                <a:latin typeface="Cambria" panose="02040503050406030204" pitchFamily="18" charset="0"/>
                <a:ea typeface="Cambria" panose="02040503050406030204" pitchFamily="18" charset="0"/>
              </a:rPr>
              <a:t>dưới</a:t>
            </a:r>
            <a:r>
              <a:rPr lang="en-US" sz="4800" b="1" dirty="0">
                <a:solidFill>
                  <a:schemeClr val="accent1"/>
                </a:solidFill>
                <a:latin typeface="Cambria" panose="02040503050406030204" pitchFamily="18" charset="0"/>
                <a:ea typeface="Cambria" panose="02040503050406030204" pitchFamily="18" charset="0"/>
              </a:rPr>
              <a:t> </a:t>
            </a:r>
            <a:r>
              <a:rPr lang="en-US" sz="4800" b="1" dirty="0" err="1">
                <a:solidFill>
                  <a:schemeClr val="accent1"/>
                </a:solidFill>
                <a:latin typeface="Cambria" panose="02040503050406030204" pitchFamily="18" charset="0"/>
                <a:ea typeface="Cambria" panose="02040503050406030204" pitchFamily="18" charset="0"/>
              </a:rPr>
              <a:t>đây</a:t>
            </a:r>
            <a:r>
              <a:rPr lang="en-US" sz="4800" b="1" dirty="0">
                <a:solidFill>
                  <a:schemeClr val="accent1"/>
                </a:solidFill>
                <a:latin typeface="Cambria" panose="02040503050406030204" pitchFamily="18" charset="0"/>
                <a:ea typeface="Cambria" panose="02040503050406030204" pitchFamily="18" charset="0"/>
              </a:rPr>
              <a:t>:</a:t>
            </a:r>
            <a:endParaRPr lang="vi-VN" sz="4800" b="1" dirty="0">
              <a:solidFill>
                <a:schemeClr val="accent1"/>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C02C8D5-41B5-2511-E9B2-1773916ECDEC}"/>
              </a:ext>
            </a:extLst>
          </p:cNvPr>
          <p:cNvPicPr>
            <a:picLocks noChangeAspect="1"/>
          </p:cNvPicPr>
          <p:nvPr/>
        </p:nvPicPr>
        <p:blipFill>
          <a:blip r:embed="rId5"/>
          <a:stretch>
            <a:fillRect/>
          </a:stretch>
        </p:blipFill>
        <p:spPr>
          <a:xfrm>
            <a:off x="2116772" y="1313180"/>
            <a:ext cx="8181975" cy="5372100"/>
          </a:xfrm>
          <a:prstGeom prst="rect">
            <a:avLst/>
          </a:prstGeom>
        </p:spPr>
      </p:pic>
    </p:spTree>
    <p:extLst>
      <p:ext uri="{BB962C8B-B14F-4D97-AF65-F5344CB8AC3E}">
        <p14:creationId xmlns:p14="http://schemas.microsoft.com/office/powerpoint/2010/main" val="253512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335280"/>
            <a:ext cx="11483848" cy="630936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400" i="1"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829524A-E8F1-B417-E635-0C20FEC9EB4F}"/>
              </a:ext>
            </a:extLst>
          </p:cNvPr>
          <p:cNvPicPr>
            <a:picLocks noChangeAspect="1"/>
          </p:cNvPicPr>
          <p:nvPr/>
        </p:nvPicPr>
        <p:blipFill>
          <a:blip r:embed="rId3"/>
          <a:stretch>
            <a:fillRect/>
          </a:stretch>
        </p:blipFill>
        <p:spPr>
          <a:xfrm>
            <a:off x="1026477" y="644207"/>
            <a:ext cx="9946866" cy="1651953"/>
          </a:xfrm>
          <a:prstGeom prst="rect">
            <a:avLst/>
          </a:prstGeom>
        </p:spPr>
      </p:pic>
      <p:sp>
        <p:nvSpPr>
          <p:cNvPr id="7" name="Rectangle: Rounded Corners 6">
            <a:extLst>
              <a:ext uri="{FF2B5EF4-FFF2-40B4-BE49-F238E27FC236}">
                <a16:creationId xmlns:a16="http://schemas.microsoft.com/office/drawing/2014/main" id="{DE3E4E45-75AA-7911-9279-C9266357F2E0}"/>
              </a:ext>
            </a:extLst>
          </p:cNvPr>
          <p:cNvSpPr/>
          <p:nvPr/>
        </p:nvSpPr>
        <p:spPr>
          <a:xfrm>
            <a:off x="1198880" y="2682240"/>
            <a:ext cx="10158549" cy="2956560"/>
          </a:xfrm>
          <a:prstGeom prst="roundRect">
            <a:avLst/>
          </a:prstGeom>
          <a:ln w="5715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Ý </a:t>
            </a:r>
            <a:r>
              <a:rPr lang="en-US" sz="4000" dirty="0" err="1">
                <a:solidFill>
                  <a:srgbClr val="FF0000"/>
                </a:solidFill>
                <a:latin typeface="Cambria" panose="02040503050406030204" pitchFamily="18" charset="0"/>
                <a:ea typeface="Cambria" panose="02040503050406030204" pitchFamily="18" charset="0"/>
                <a:cs typeface="Calibri" panose="020F0502020204030204" pitchFamily="34" charset="0"/>
              </a:rPr>
              <a:t>kiến</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 c</a:t>
            </a: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hưa phù hợp vì tài nguyên trên Trái Đất là hữu hạn, nếu khai thác liên tục đến một lúc nào đó các nguồn tài nguyên này sẽ cạn kiệt.</a:t>
            </a:r>
            <a:endPar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33758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sp>
        <p:nvSpPr>
          <p:cNvPr id="5" name="Rectangle: Rounded Corners 4">
            <a:extLst>
              <a:ext uri="{FF2B5EF4-FFF2-40B4-BE49-F238E27FC236}">
                <a16:creationId xmlns:a16="http://schemas.microsoft.com/office/drawing/2014/main" id="{7CB8EE2C-0001-9E39-A921-48B7446A2EDE}"/>
              </a:ext>
            </a:extLst>
          </p:cNvPr>
          <p:cNvSpPr/>
          <p:nvPr/>
        </p:nvSpPr>
        <p:spPr>
          <a:xfrm>
            <a:off x="393192" y="335280"/>
            <a:ext cx="11483848" cy="630936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9F90BB8-5E1E-221E-7322-BEBE764B60ED}"/>
              </a:ext>
            </a:extLst>
          </p:cNvPr>
          <p:cNvPicPr>
            <a:picLocks noChangeAspect="1"/>
          </p:cNvPicPr>
          <p:nvPr/>
        </p:nvPicPr>
        <p:blipFill>
          <a:blip r:embed="rId3"/>
          <a:stretch>
            <a:fillRect/>
          </a:stretch>
        </p:blipFill>
        <p:spPr>
          <a:xfrm>
            <a:off x="589629" y="1818640"/>
            <a:ext cx="6484222" cy="3200400"/>
          </a:xfrm>
          <a:prstGeom prst="rect">
            <a:avLst/>
          </a:prstGeom>
        </p:spPr>
      </p:pic>
      <p:sp>
        <p:nvSpPr>
          <p:cNvPr id="10" name="Rectangle: Rounded Corners 9">
            <a:extLst>
              <a:ext uri="{FF2B5EF4-FFF2-40B4-BE49-F238E27FC236}">
                <a16:creationId xmlns:a16="http://schemas.microsoft.com/office/drawing/2014/main" id="{85463240-3186-9B01-5E1F-8E7D53BC9042}"/>
              </a:ext>
            </a:extLst>
          </p:cNvPr>
          <p:cNvSpPr/>
          <p:nvPr/>
        </p:nvSpPr>
        <p:spPr>
          <a:xfrm>
            <a:off x="7101841" y="1290320"/>
            <a:ext cx="4643119" cy="4368800"/>
          </a:xfrm>
          <a:prstGeom prst="roundRect">
            <a:avLst/>
          </a:prstGeom>
          <a:ln w="57150">
            <a:solidFill>
              <a:srgbClr val="FF006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500" dirty="0">
                <a:solidFill>
                  <a:srgbClr val="FF0000"/>
                </a:solidFill>
                <a:latin typeface="Cambria" panose="02040503050406030204" pitchFamily="18" charset="0"/>
                <a:ea typeface="Cambria" panose="02040503050406030204" pitchFamily="18" charset="0"/>
                <a:cs typeface="Calibri" panose="020F0502020204030204" pitchFamily="34" charset="0"/>
              </a:rPr>
              <a:t> Ý</a:t>
            </a:r>
            <a:r>
              <a:rPr lang="vi-VN" sz="3500" dirty="0">
                <a:solidFill>
                  <a:srgbClr val="FF0000"/>
                </a:solidFill>
                <a:latin typeface="Cambria" panose="02040503050406030204" pitchFamily="18" charset="0"/>
                <a:ea typeface="Cambria" panose="02040503050406030204" pitchFamily="18" charset="0"/>
                <a:cs typeface="Calibri" panose="020F0502020204030204" pitchFamily="34" charset="0"/>
              </a:rPr>
              <a:t> kiến 2,3,4 là phù hợp. Vì các ý kiến đều nói đến vai trò và sức mạnh, tác động ngược trở lại của môi trường sống đối với con người.</a:t>
            </a:r>
          </a:p>
        </p:txBody>
      </p:sp>
    </p:spTree>
    <p:extLst>
      <p:ext uri="{BB962C8B-B14F-4D97-AF65-F5344CB8AC3E}">
        <p14:creationId xmlns:p14="http://schemas.microsoft.com/office/powerpoint/2010/main" val="1438609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82448" y="660400"/>
            <a:ext cx="11649456" cy="5588000"/>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solidFill>
                  <a:srgbClr val="4472C4"/>
                </a:solidFill>
                <a:latin typeface="Cambria" panose="02040503050406030204" pitchFamily="18" charset="0"/>
                <a:ea typeface="Cambria" panose="02040503050406030204" pitchFamily="18" charset="0"/>
              </a:rPr>
              <a:t>3. </a:t>
            </a:r>
            <a:r>
              <a:rPr lang="vi-VN" sz="3600" b="1" dirty="0">
                <a:solidFill>
                  <a:srgbClr val="4472C4"/>
                </a:solidFill>
                <a:latin typeface="Cambria" panose="02040503050406030204" pitchFamily="18" charset="0"/>
                <a:ea typeface="Cambria" panose="02040503050406030204" pitchFamily="18" charset="0"/>
              </a:rPr>
              <a:t>Dự đoán hậu quả từ các hành động dưới đây</a:t>
            </a:r>
            <a:r>
              <a:rPr lang="en-US" sz="3600" b="1" dirty="0">
                <a:solidFill>
                  <a:srgbClr val="4472C4"/>
                </a:solidFill>
                <a:latin typeface="Cambria" panose="02040503050406030204" pitchFamily="18" charset="0"/>
                <a:ea typeface="Cambria" panose="02040503050406030204" pitchFamily="18" charset="0"/>
              </a:rPr>
              <a:t>:</a:t>
            </a:r>
          </a:p>
          <a:p>
            <a:pPr lvl="0" algn="just"/>
            <a:r>
              <a:rPr lang="vi-VN" sz="3600" dirty="0">
                <a:solidFill>
                  <a:srgbClr val="4472C4"/>
                </a:solidFill>
                <a:latin typeface="Cambria" panose="02040503050406030204" pitchFamily="18" charset="0"/>
                <a:ea typeface="Cambria" panose="02040503050406030204" pitchFamily="18" charset="0"/>
              </a:rPr>
              <a:t>a. Dùng điện, chất nổ để đánh bắt tôm, cá.</a:t>
            </a:r>
          </a:p>
          <a:p>
            <a:pPr lvl="0" algn="just"/>
            <a:r>
              <a:rPr lang="vi-VN" sz="3600" dirty="0">
                <a:solidFill>
                  <a:srgbClr val="4472C4"/>
                </a:solidFill>
                <a:latin typeface="Cambria" panose="02040503050406030204" pitchFamily="18" charset="0"/>
                <a:ea typeface="Cambria" panose="02040503050406030204" pitchFamily="18" charset="0"/>
              </a:rPr>
              <a:t>b. Khai thác gỗ trái phép.</a:t>
            </a:r>
          </a:p>
          <a:p>
            <a:pPr lvl="0" algn="just"/>
            <a:r>
              <a:rPr lang="vi-VN" sz="3600" dirty="0">
                <a:solidFill>
                  <a:srgbClr val="4472C4"/>
                </a:solidFill>
                <a:latin typeface="Cambria" panose="02040503050406030204" pitchFamily="18" charset="0"/>
                <a:ea typeface="Cambria" panose="02040503050406030204" pitchFamily="18" charset="0"/>
              </a:rPr>
              <a:t>c. Đổ dầu ăn thừa xuống cống thoát nước.</a:t>
            </a:r>
          </a:p>
          <a:p>
            <a:pPr lvl="0" algn="just"/>
            <a:r>
              <a:rPr lang="vi-VN" sz="3600" dirty="0">
                <a:solidFill>
                  <a:srgbClr val="4472C4"/>
                </a:solidFill>
                <a:latin typeface="Cambria" panose="02040503050406030204" pitchFamily="18" charset="0"/>
                <a:ea typeface="Cambria" panose="02040503050406030204" pitchFamily="18" charset="0"/>
              </a:rPr>
              <a:t>d. Đốt rác thải sinh hoạt hằng ngày.</a:t>
            </a:r>
          </a:p>
          <a:p>
            <a:pPr lvl="0" algn="just"/>
            <a:r>
              <a:rPr lang="vi-VN" sz="3600" dirty="0">
                <a:solidFill>
                  <a:srgbClr val="4472C4"/>
                </a:solidFill>
                <a:latin typeface="Cambria" panose="02040503050406030204" pitchFamily="18" charset="0"/>
                <a:ea typeface="Cambria" panose="02040503050406030204" pitchFamily="18" charset="0"/>
              </a:rPr>
              <a:t>e. Vứt rác xuống ao, hồ, kênh, rạch,...</a:t>
            </a:r>
          </a:p>
          <a:p>
            <a:pPr lvl="0" algn="just"/>
            <a:r>
              <a:rPr lang="vi-VN" sz="3600" dirty="0">
                <a:solidFill>
                  <a:srgbClr val="4472C4"/>
                </a:solidFill>
                <a:latin typeface="Cambria" panose="02040503050406030204" pitchFamily="18" charset="0"/>
                <a:ea typeface="Cambria" panose="02040503050406030204" pitchFamily="18" charset="0"/>
              </a:rPr>
              <a:t>g. Dùng quá nhiều đồ nhựa, túi ni-lông.</a:t>
            </a:r>
          </a:p>
          <a:p>
            <a:pPr lvl="0" algn="just"/>
            <a:r>
              <a:rPr lang="vi-VN" sz="3600" dirty="0">
                <a:solidFill>
                  <a:srgbClr val="4472C4"/>
                </a:solidFill>
                <a:latin typeface="Cambria" panose="02040503050406030204" pitchFamily="18" charset="0"/>
                <a:ea typeface="Cambria" panose="02040503050406030204" pitchFamily="18" charset="0"/>
              </a:rPr>
              <a:t>h. Lạm dụng thuốc trừ sâu và phân bón hóa học.</a:t>
            </a:r>
            <a:endParaRPr kumimoji="0" lang="vi-VN" sz="360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1885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1144</Words>
  <Application>Microsoft Office PowerPoint</Application>
  <PresentationFormat>Widescreen</PresentationFormat>
  <Paragraphs>54</Paragraphs>
  <Slides>25</Slides>
  <Notes>1</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Calibri</vt:lpstr>
      <vt:lpstr>Calibri Light</vt:lpstr>
      <vt:lpstr>Cambria</vt:lpstr>
      <vt:lpstr>inpin heiti</vt:lpstr>
      <vt:lpstr>Times New Roman</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1</cp:revision>
  <dcterms:created xsi:type="dcterms:W3CDTF">2024-09-30T07:07:43Z</dcterms:created>
  <dcterms:modified xsi:type="dcterms:W3CDTF">2024-12-05T11:00:28Z</dcterms:modified>
</cp:coreProperties>
</file>