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0" r:id="rId2"/>
    <p:sldId id="281" r:id="rId3"/>
    <p:sldId id="282" r:id="rId4"/>
    <p:sldId id="305" r:id="rId5"/>
    <p:sldId id="306" r:id="rId6"/>
    <p:sldId id="264" r:id="rId7"/>
    <p:sldId id="285" r:id="rId8"/>
    <p:sldId id="341" r:id="rId9"/>
    <p:sldId id="340" r:id="rId10"/>
    <p:sldId id="304" r:id="rId11"/>
    <p:sldId id="342" r:id="rId12"/>
    <p:sldId id="290" r:id="rId13"/>
    <p:sldId id="291" r:id="rId14"/>
    <p:sldId id="344" r:id="rId15"/>
    <p:sldId id="345" r:id="rId16"/>
    <p:sldId id="346" r:id="rId17"/>
    <p:sldId id="293" r:id="rId18"/>
    <p:sldId id="348" r:id="rId19"/>
    <p:sldId id="349" r:id="rId20"/>
    <p:sldId id="294" r:id="rId21"/>
    <p:sldId id="302" r:id="rId22"/>
    <p:sldId id="295" r:id="rId23"/>
    <p:sldId id="296" r:id="rId24"/>
    <p:sldId id="338" r:id="rId25"/>
    <p:sldId id="34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ADC3"/>
    <a:srgbClr val="FFCCCC"/>
    <a:srgbClr val="92C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9818" autoAdjust="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234F4-0202-4B5C-99B3-5A6074271CD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20238-E415-4AD2-A8F3-23B54EBC5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7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98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3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9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6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9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4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6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6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9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7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89E25-2DCD-43D2-A6BB-F989895750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9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lorful hand drawn welcome for landing page |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5"/>
          <a:stretch/>
        </p:blipFill>
        <p:spPr bwMode="auto">
          <a:xfrm>
            <a:off x="0" y="339634"/>
            <a:ext cx="12192000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89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en-US" sz="5300" smtClean="0">
                <a:latin typeface=".VnAvant" pitchFamily="34" charset="0"/>
                <a:cs typeface="Times New Roman" pitchFamily="18" charset="0"/>
              </a:rPr>
              <a:t>T</a:t>
            </a:r>
            <a:r>
              <a:rPr lang="en-US" sz="5300">
                <a:latin typeface=".VnAvant" pitchFamily="34" charset="0"/>
                <a:cs typeface="Times New Roman" pitchFamily="18" charset="0"/>
              </a:rPr>
              <a:t>i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m</a:t>
            </a:r>
            <a:r>
              <a:rPr lang="en-US" sz="53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tiÕng ngoµi bµi cã vÇn </a:t>
            </a:r>
            <a:r>
              <a:rPr lang="en-US" sz="53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«i - ¬i</a:t>
            </a:r>
            <a:endParaRPr lang="en-US" sz="5300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0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" y="1"/>
            <a:ext cx="11715845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32000" y="76200"/>
            <a:ext cx="39624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26400" y="3352800"/>
            <a:ext cx="39624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9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73" y="0"/>
            <a:ext cx="8379725" cy="688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37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0" y="1640997"/>
            <a:ext cx="4285397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bưím tr¾ng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3444101"/>
            <a:ext cx="4162567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b</a:t>
            </a:r>
            <a:r>
              <a:rPr lang="en-US" sz="5400" smtClean="0">
                <a:latin typeface=".VnAvant" pitchFamily="34" charset="0"/>
              </a:rPr>
              <a:t>ay véi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755642" y="1723951"/>
            <a:ext cx="5085193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r>
              <a:rPr lang="en-US" sz="5400">
                <a:latin typeface=".VnAvant" pitchFamily="34" charset="0"/>
              </a:rPr>
              <a:t>t</a:t>
            </a:r>
            <a:r>
              <a:rPr lang="en-US" sz="5400" smtClean="0">
                <a:latin typeface=".VnAvant" pitchFamily="34" charset="0"/>
              </a:rPr>
              <a:t>r¶ lêi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591866" y="3389510"/>
            <a:ext cx="3466534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c</a:t>
            </a:r>
            <a:r>
              <a:rPr lang="en-US" sz="5400" smtClean="0">
                <a:latin typeface=".VnAvant" pitchFamily="34" charset="0"/>
              </a:rPr>
              <a:t>h¬i rong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73821" y="0"/>
            <a:ext cx="5328745" cy="123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>
                <a:latin typeface=".VnArial" pitchFamily="34" charset="0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LuyÖn ®äc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5179641"/>
            <a:ext cx="4285397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rñ ®i ch¬i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09983" y="5158233"/>
            <a:ext cx="4408225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k</a:t>
            </a:r>
            <a:r>
              <a:rPr lang="en-US" sz="5400" smtClean="0">
                <a:latin typeface=".VnAvant" pitchFamily="34" charset="0"/>
              </a:rPr>
              <a:t>h«ng thÝch</a:t>
            </a:r>
            <a:endParaRPr lang="en-US" sz="5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73" y="0"/>
            <a:ext cx="8379725" cy="688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4886" y="520917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1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4886" y="2367802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4885" y="1471823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2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1409" y="3652525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4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408" y="4596992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5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1409" y="5402210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6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191173" y="2367802"/>
            <a:ext cx="41170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64262" y="3254877"/>
            <a:ext cx="74818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561868" y="4175745"/>
            <a:ext cx="37409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79229" y="5925430"/>
            <a:ext cx="74818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93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73" y="0"/>
            <a:ext cx="8379725" cy="688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4886" y="520917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1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1409" y="3652525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1293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0" y="1103860"/>
            <a:ext cx="12120280" cy="326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91C688-DA44-4E48-BA84-3C4853E9E383}"/>
              </a:ext>
            </a:extLst>
          </p:cNvPr>
          <p:cNvSpPr/>
          <p:nvPr/>
        </p:nvSpPr>
        <p:spPr>
          <a:xfrm>
            <a:off x="1296537" y="2379948"/>
            <a:ext cx="749063" cy="7112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1"/>
            <a:ext cx="12192000" cy="6924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Ho¹t ®éng: vËn </a:t>
            </a: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dông</a:t>
            </a:r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– tr¶i nghiÖm</a:t>
            </a:r>
            <a:endParaRPr lang="en-US" sz="37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241947" y="1296534"/>
            <a:ext cx="9676262" cy="5322629"/>
          </a:xfrm>
          <a:prstGeom prst="cloud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.VnAvant" pitchFamily="34" charset="0"/>
              </a:rPr>
              <a:t>Qua bµi häc, con biÕt ®iÒu g×?</a:t>
            </a:r>
            <a:endParaRPr lang="en-US" sz="5400" b="1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09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06" b="50082"/>
          <a:stretch/>
        </p:blipFill>
        <p:spPr bwMode="auto">
          <a:xfrm>
            <a:off x="1992574" y="0"/>
            <a:ext cx="9372112" cy="711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4886" y="520917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1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8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52955"/>
          <a:stretch/>
        </p:blipFill>
        <p:spPr bwMode="auto">
          <a:xfrm>
            <a:off x="2521132" y="-182225"/>
            <a:ext cx="7877292" cy="750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3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8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9" y="0"/>
            <a:ext cx="119281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2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Lá Mùa Xuân - Bài Hát Thiếu Nhi [Full 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2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4579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4580" name="Picture 3" descr="hinh-nen-powerpoint-dep-nhat-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64583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lIns="121914" tIns="60957" rIns="121914" bIns="60957">
            <a:spAutoFit/>
          </a:bodyPr>
          <a:lstStyle/>
          <a:p>
            <a:pPr>
              <a:spcBef>
                <a:spcPct val="50000"/>
              </a:spcBef>
            </a:pPr>
            <a:endParaRPr lang="en-US" sz="10700" dirty="0"/>
          </a:p>
        </p:txBody>
      </p:sp>
      <p:sp>
        <p:nvSpPr>
          <p:cNvPr id="24582" name="WordArt 15"/>
          <p:cNvSpPr>
            <a:spLocks noChangeArrowheads="1" noChangeShapeType="1" noTextEdit="1"/>
          </p:cNvSpPr>
          <p:nvPr/>
        </p:nvSpPr>
        <p:spPr bwMode="auto">
          <a:xfrm>
            <a:off x="2645833" y="1202268"/>
            <a:ext cx="6781800" cy="94191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VIẾT BẢNG CON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479800" y="2804586"/>
            <a:ext cx="5198533" cy="3060700"/>
            <a:chOff x="1624" y="1384"/>
            <a:chExt cx="2456" cy="1928"/>
          </a:xfrm>
        </p:grpSpPr>
        <p:sp>
          <p:nvSpPr>
            <p:cNvPr id="24584" name="Rectangle 10"/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 dirty="0">
                <a:latin typeface="VNI-Times" pitchFamily="2" charset="0"/>
              </a:endParaRPr>
            </a:p>
          </p:txBody>
        </p:sp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6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738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8641" y="160212"/>
            <a:ext cx="2839511" cy="11798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Avo" panose="02040603050506020204" pitchFamily="18" charset="0"/>
              </a:rPr>
              <a:t>4. </a:t>
            </a:r>
            <a:r>
              <a:rPr lang="en-US" sz="4400" dirty="0" err="1" smtClean="0">
                <a:latin typeface="UTM Avo" panose="02040603050506020204" pitchFamily="18" charset="0"/>
              </a:rPr>
              <a:t>Tập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viết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2448"/>
            <a:ext cx="9594376" cy="168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0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random/>
      </p:transition>
    </mc:Choice>
    <mc:Fallback xmlns="">
      <p:transition spd="slow" advTm="55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-655095"/>
            <a:ext cx="23848704" cy="126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/>
          <p:cNvSpPr/>
          <p:nvPr/>
        </p:nvSpPr>
        <p:spPr>
          <a:xfrm>
            <a:off x="2269180" y="196677"/>
            <a:ext cx="665087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ċ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277317" y="1869789"/>
            <a:ext cx="117556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3000" b="1" smtClean="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ả Ĕ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69180" y="354846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3000" b="1" smtClean="0">
                <a:solidFill>
                  <a:srgbClr val="FF0000"/>
                </a:solidFill>
                <a:latin typeface="HP001 4 hàng" pitchFamily="34" charset="0"/>
              </a:rPr>
              <a:t>Π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331909" y="5216898"/>
            <a:ext cx="1439353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b</a:t>
            </a:r>
            <a:r>
              <a:rPr lang="el-GR" sz="3000" b="1" smtClean="0">
                <a:solidFill>
                  <a:srgbClr val="FF0000"/>
                </a:solidFill>
                <a:latin typeface="HP001 4 hàng" pitchFamily="34" charset="0"/>
              </a:rPr>
              <a:t>Π</a:t>
            </a:r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 lĖ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2882" y="185350"/>
            <a:ext cx="665087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ċ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8449" y="198998"/>
            <a:ext cx="665087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ċ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12151" y="187671"/>
            <a:ext cx="665087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ċ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07227" y="201319"/>
            <a:ext cx="665087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ċ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90929" y="189992"/>
            <a:ext cx="665087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ċ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80561" y="185350"/>
            <a:ext cx="665087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ċ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63378" y="1869789"/>
            <a:ext cx="117556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Ĕ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23802" y="1869789"/>
            <a:ext cx="117556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Ĕ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09863" y="1869789"/>
            <a:ext cx="117556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Ĕ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380561" y="1866547"/>
            <a:ext cx="117556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52882" y="3545227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3000" b="1" smtClean="0">
                <a:latin typeface="HP001 4 hàng" pitchFamily="34" charset="0"/>
              </a:rPr>
              <a:t>Π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47093" y="354522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3000" b="1" smtClean="0">
                <a:latin typeface="HP001 4 hàng" pitchFamily="34" charset="0"/>
              </a:rPr>
              <a:t>Π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30795" y="3541987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3000" b="1" smtClean="0">
                <a:latin typeface="HP001 4 hàng" pitchFamily="34" charset="0"/>
              </a:rPr>
              <a:t>Π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93579" y="3545226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3000" b="1" smtClean="0">
                <a:latin typeface="HP001 4 hàng" pitchFamily="34" charset="0"/>
              </a:rPr>
              <a:t>Π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77281" y="3541987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3000" b="1" smtClean="0">
                <a:latin typeface="HP001 4 hàng" pitchFamily="34" charset="0"/>
              </a:rPr>
              <a:t>Π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372425" y="3541987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3000" b="1" smtClean="0">
                <a:latin typeface="HP001 4 hàng" pitchFamily="34" charset="0"/>
              </a:rPr>
              <a:t>Π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17969" y="5222414"/>
            <a:ext cx="1439353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b</a:t>
            </a:r>
            <a:r>
              <a:rPr lang="el-GR" sz="3000" b="1" smtClean="0">
                <a:latin typeface="HP001 4 hàng" pitchFamily="34" charset="0"/>
              </a:rPr>
              <a:t>Π</a:t>
            </a:r>
            <a:r>
              <a:rPr lang="en-US" sz="3000" b="1" smtClean="0">
                <a:latin typeface="HP001 4 hàng" pitchFamily="34" charset="0"/>
              </a:rPr>
              <a:t> lĖ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00417" y="5236227"/>
            <a:ext cx="1439353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b</a:t>
            </a:r>
            <a:r>
              <a:rPr lang="el-GR" sz="3000" b="1" smtClean="0">
                <a:latin typeface="HP001 4 hàng" pitchFamily="34" charset="0"/>
              </a:rPr>
              <a:t>Π</a:t>
            </a:r>
            <a:r>
              <a:rPr lang="en-US" sz="3000" b="1" smtClean="0">
                <a:latin typeface="HP001 4 hàng" pitchFamily="34" charset="0"/>
              </a:rPr>
              <a:t> lĖ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86477" y="5241743"/>
            <a:ext cx="1439353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b</a:t>
            </a:r>
            <a:r>
              <a:rPr lang="el-GR" sz="3000" b="1" smtClean="0">
                <a:latin typeface="HP001 4 hàng" pitchFamily="34" charset="0"/>
              </a:rPr>
              <a:t>Π</a:t>
            </a:r>
            <a:r>
              <a:rPr lang="en-US" sz="3000" b="1" smtClean="0">
                <a:latin typeface="HP001 4 hàng" pitchFamily="34" charset="0"/>
              </a:rPr>
              <a:t> lĖ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435150" y="5222414"/>
            <a:ext cx="1439353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b</a:t>
            </a:r>
            <a:r>
              <a:rPr lang="el-GR" sz="3000" b="1" smtClean="0">
                <a:latin typeface="HP001 4 hàng" pitchFamily="34" charset="0"/>
              </a:rPr>
              <a:t>Π</a:t>
            </a:r>
            <a:r>
              <a:rPr lang="en-US" sz="3000" b="1" smtClean="0">
                <a:latin typeface="HP001 4 hàng" pitchFamily="34" charset="0"/>
              </a:rPr>
              <a:t> </a:t>
            </a:r>
            <a:endParaRPr lang="en-US" sz="3000" b="1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303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5139" y="-655095"/>
            <a:ext cx="23848704" cy="126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/>
          <p:cNvSpPr/>
          <p:nvPr/>
        </p:nvSpPr>
        <p:spPr>
          <a:xfrm>
            <a:off x="2282829" y="750673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ċ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452883" y="750673"/>
            <a:ext cx="199663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Ĕ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238946" y="764321"/>
            <a:ext cx="112911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l-GR" sz="3000" b="1" smtClean="0">
                <a:latin typeface="HP001 4 hàng" pitchFamily="34" charset="0"/>
              </a:rPr>
              <a:t>Π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477240" y="750673"/>
            <a:ext cx="1439353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b</a:t>
            </a:r>
            <a:r>
              <a:rPr lang="el-GR" sz="3000" b="1" smtClean="0">
                <a:latin typeface="HP001 4 hàng" pitchFamily="34" charset="0"/>
              </a:rPr>
              <a:t>Π</a:t>
            </a:r>
            <a:r>
              <a:rPr lang="en-US" sz="3000" b="1" smtClean="0">
                <a:latin typeface="HP001 4 hàng" pitchFamily="34" charset="0"/>
              </a:rPr>
              <a:t> lĖ</a:t>
            </a:r>
            <a:endParaRPr lang="en-US" sz="3000" b="1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27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TẠM BIỆT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-13647"/>
            <a:ext cx="12194117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101968" y="881111"/>
            <a:ext cx="3565565" cy="201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000" b="1">
                <a:solidFill>
                  <a:schemeClr val="accent2"/>
                </a:solidFill>
                <a:latin typeface=".VnAvant" pitchFamily="34" charset="0"/>
              </a:rPr>
              <a:t>c</a:t>
            </a:r>
            <a:r>
              <a:rPr lang="en-US" sz="5000" b="1" smtClean="0">
                <a:solidFill>
                  <a:schemeClr val="accent2"/>
                </a:solidFill>
                <a:latin typeface=".VnAvant" pitchFamily="34" charset="0"/>
              </a:rPr>
              <a:t>on voi</a:t>
            </a:r>
          </a:p>
          <a:p>
            <a:pPr eaLnBrk="1" hangingPunct="1">
              <a:spcBef>
                <a:spcPct val="50000"/>
              </a:spcBef>
            </a:pPr>
            <a:r>
              <a:rPr lang="en-US" sz="5000" b="1" smtClean="0">
                <a:solidFill>
                  <a:schemeClr val="accent2"/>
                </a:solidFill>
                <a:latin typeface=".VnAvant" pitchFamily="34" charset="0"/>
              </a:rPr>
              <a:t>cÊy lóa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8120883" y="1042694"/>
            <a:ext cx="4071117" cy="175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5400" b="1" smtClean="0">
                <a:solidFill>
                  <a:schemeClr val="accent2"/>
                </a:solidFill>
                <a:latin typeface=".VnAvant" pitchFamily="34" charset="0"/>
              </a:rPr>
              <a:t>§äc bµi: Sãi vµ dª</a:t>
            </a:r>
            <a:endParaRPr lang="en-US" sz="54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086337" y="4468448"/>
            <a:ext cx="3962400" cy="201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000" b="1" smtClean="0">
                <a:solidFill>
                  <a:schemeClr val="accent2"/>
                </a:solidFill>
                <a:latin typeface=".VnAvant" pitchFamily="34" charset="0"/>
              </a:rPr>
              <a:t>chã sãi</a:t>
            </a:r>
          </a:p>
          <a:p>
            <a:pPr eaLnBrk="1" hangingPunct="1">
              <a:spcBef>
                <a:spcPct val="50000"/>
              </a:spcBef>
            </a:pPr>
            <a:r>
              <a:rPr lang="en-US" sz="5000" b="1" smtClean="0">
                <a:solidFill>
                  <a:schemeClr val="accent2"/>
                </a:solidFill>
                <a:latin typeface=".VnAvant" pitchFamily="34" charset="0"/>
              </a:rPr>
              <a:t>®¸m m©y</a:t>
            </a:r>
            <a:endParaRPr lang="en-US" sz="50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8526635" y="4268042"/>
            <a:ext cx="3665365" cy="201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000" b="1" smtClean="0">
                <a:solidFill>
                  <a:schemeClr val="accent2"/>
                </a:solidFill>
                <a:latin typeface=".VnAvant" pitchFamily="34" charset="0"/>
              </a:rPr>
              <a:t>c¸i cßi</a:t>
            </a:r>
          </a:p>
          <a:p>
            <a:pPr eaLnBrk="1" hangingPunct="1">
              <a:spcBef>
                <a:spcPct val="50000"/>
              </a:spcBef>
            </a:pPr>
            <a:r>
              <a:rPr lang="en-US" sz="5000" b="1">
                <a:solidFill>
                  <a:schemeClr val="accent2"/>
                </a:solidFill>
                <a:latin typeface=".VnAvant" pitchFamily="34" charset="0"/>
              </a:rPr>
              <a:t>n</a:t>
            </a:r>
            <a:r>
              <a:rPr lang="en-US" sz="5000" b="1" smtClean="0">
                <a:solidFill>
                  <a:schemeClr val="accent2"/>
                </a:solidFill>
                <a:latin typeface=".VnAvant" pitchFamily="34" charset="0"/>
              </a:rPr>
              <a:t>h¶y d©y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4946929" y="3021900"/>
            <a:ext cx="3155292" cy="178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smtClean="0">
                <a:solidFill>
                  <a:schemeClr val="accent2"/>
                </a:solidFill>
                <a:latin typeface=".VnAvant" pitchFamily="34" charset="0"/>
              </a:rPr>
              <a:t>c©y dõa</a:t>
            </a:r>
          </a:p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chemeClr val="accent2"/>
                </a:solidFill>
                <a:latin typeface=".VnAvant" pitchFamily="34" charset="0"/>
              </a:rPr>
              <a:t>n</a:t>
            </a:r>
            <a:r>
              <a:rPr lang="en-US" sz="4400" b="1" smtClean="0">
                <a:solidFill>
                  <a:schemeClr val="accent2"/>
                </a:solidFill>
                <a:latin typeface=".VnAvant" pitchFamily="34" charset="0"/>
              </a:rPr>
              <a:t>hµ ngãi</a:t>
            </a:r>
            <a:endParaRPr lang="en-US" sz="44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pic>
        <p:nvPicPr>
          <p:cNvPr id="54280" name="Picture 8" descr="Picture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741" y="752220"/>
            <a:ext cx="3657600" cy="266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9" descr="Picture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6" y="3914451"/>
            <a:ext cx="39624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0" descr="Picture1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63" y="752220"/>
            <a:ext cx="3655503" cy="246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1" descr="Picture1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33" y="3074543"/>
            <a:ext cx="3556000" cy="167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2" descr="Picture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406" y="4547864"/>
            <a:ext cx="3962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1"/>
            <a:ext cx="10160000" cy="6976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Hoạt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động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mở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đầu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: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Khởi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động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,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kết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nối</a:t>
            </a:r>
            <a:endParaRPr lang="en-US" sz="3700" b="1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62316" y="6277970"/>
            <a:ext cx="163774" cy="159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346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4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4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4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8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8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8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4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8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4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81"/>
                  </p:tgtEl>
                </p:cond>
              </p:nextCondLst>
            </p:seq>
          </p:childTnLst>
        </p:cTn>
      </p:par>
    </p:tnLst>
    <p:bldLst>
      <p:bldP spid="54275" grpId="0"/>
      <p:bldP spid="54276" grpId="0"/>
      <p:bldP spid="54277" grpId="0"/>
      <p:bldP spid="54278" grpId="0"/>
      <p:bldP spid="54279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58679" y="1487106"/>
            <a:ext cx="3466455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«i - ¬i</a:t>
            </a:r>
            <a:endParaRPr lang="en-US" sz="5400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7702" y="1730577"/>
            <a:ext cx="2286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101: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838200" y="243421"/>
            <a:ext cx="10515600" cy="1569648"/>
          </a:xfrm>
          <a:prstGeom prst="rect">
            <a:avLst/>
          </a:prstGeom>
        </p:spPr>
        <p:txBody>
          <a:bodyPr lIns="91426" tIns="45714" rIns="91426" bIns="45714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Thứ ba ngày 25 tháng 1 năm 2022</a:t>
            </a:r>
            <a:b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</a:b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Tiếng Việt</a:t>
            </a:r>
            <a:endParaRPr lang="en-US" sz="3200" dirty="0" smtClean="0">
              <a:solidFill>
                <a:schemeClr val="tx1"/>
              </a:solidFill>
              <a:latin typeface="HP001 4 hàng" pitchFamily="34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83626" y="3021154"/>
            <a:ext cx="3414152" cy="3203109"/>
            <a:chOff x="6400800" y="2743200"/>
            <a:chExt cx="4038600" cy="3682896"/>
          </a:xfrm>
        </p:grpSpPr>
        <p:sp>
          <p:nvSpPr>
            <p:cNvPr id="23" name="Oval 22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56927" y="3894933"/>
              <a:ext cx="3201474" cy="1521665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smtClean="0">
                  <a:solidFill>
                    <a:srgbClr val="008000"/>
                  </a:solidFill>
                  <a:latin typeface=".VnAvant" pitchFamily="34" charset="0"/>
                </a:rPr>
                <a:t>«i</a:t>
              </a:r>
              <a:endParaRPr lang="en-US" sz="8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97003" y="3021154"/>
            <a:ext cx="3414152" cy="3203108"/>
            <a:chOff x="6400800" y="2743200"/>
            <a:chExt cx="4038600" cy="3682896"/>
          </a:xfrm>
        </p:grpSpPr>
        <p:sp>
          <p:nvSpPr>
            <p:cNvPr id="26" name="Oval 2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56927" y="3823815"/>
              <a:ext cx="3201474" cy="1521665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smtClean="0">
                  <a:solidFill>
                    <a:srgbClr val="008000"/>
                  </a:solidFill>
                  <a:latin typeface=".VnAvant" pitchFamily="34" charset="0"/>
                </a:rPr>
                <a:t>¬i</a:t>
              </a:r>
              <a:endParaRPr lang="en-US" sz="8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76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9379" y="1174991"/>
            <a:ext cx="1129959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«i  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26562" y="2722709"/>
            <a:ext cx="1366255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  <a:cs typeface="Times New Roman" pitchFamily="18" charset="0"/>
              </a:rPr>
              <a:t>æ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4977" y="4221315"/>
            <a:ext cx="3493826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>
                <a:latin typeface=".VnAvant" pitchFamily="34" charset="0"/>
              </a:rPr>
              <a:t>t</a:t>
            </a:r>
            <a:r>
              <a:rPr lang="en-US" sz="7200" b="1" smtClean="0">
                <a:latin typeface=".VnAvant" pitchFamily="34" charset="0"/>
              </a:rPr>
              <a:t>r¸i æi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®éng: H×nh thµnh kiÕn thøc míi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226537" y="2719436"/>
            <a:ext cx="1308363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«i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274267" y="4221314"/>
            <a:ext cx="430799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  <a:cs typeface="Times New Roman" pitchFamily="18" charset="0"/>
              </a:rPr>
              <a:t>b¬i léi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808400" y="1174991"/>
            <a:ext cx="132289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¬i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143678" y="1174991"/>
            <a:ext cx="149940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smtClean="0">
                <a:latin typeface=".VnAvant" pitchFamily="34" charset="0"/>
              </a:rPr>
              <a:t>­i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608585" y="1174990"/>
            <a:ext cx="149940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smtClean="0">
                <a:latin typeface=".VnAvant" pitchFamily="34" charset="0"/>
              </a:rPr>
              <a:t>­i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9511" y="3704560"/>
            <a:ext cx="287638" cy="160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216837" y="2705787"/>
            <a:ext cx="913193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>
                <a:latin typeface=".VnAvant" pitchFamily="34" charset="0"/>
                <a:cs typeface="Times New Roman" pitchFamily="18" charset="0"/>
              </a:rPr>
              <a:t>b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814963" y="2719436"/>
            <a:ext cx="1148759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¬i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192192" y="3690912"/>
            <a:ext cx="287638" cy="160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6" y="3787521"/>
            <a:ext cx="4153973" cy="300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37841"/>
            <a:ext cx="5595864" cy="299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278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8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27" grpId="0"/>
      <p:bldP spid="25" grpId="0"/>
      <p:bldP spid="29" grpId="0"/>
      <p:bldP spid="30" grpId="0"/>
      <p:bldP spid="30" grpId="1"/>
      <p:bldP spid="31" grpId="0"/>
      <p:bldP spid="31" grpId="1"/>
      <p:bldP spid="4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53" y="1397726"/>
            <a:ext cx="8449514" cy="5460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dirty="0" smtClean="0">
                <a:solidFill>
                  <a:srgbClr val="92D05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ài hát tết cho bé tập hát - Ngày tết quê e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653" y="0"/>
            <a:ext cx="9197010" cy="6868939"/>
          </a:xfrm>
        </p:spPr>
      </p:pic>
    </p:spTree>
    <p:extLst>
      <p:ext uri="{BB962C8B-B14F-4D97-AF65-F5344CB8AC3E}">
        <p14:creationId xmlns:p14="http://schemas.microsoft.com/office/powerpoint/2010/main" val="7253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5594" y="2279177"/>
            <a:ext cx="10058400" cy="19697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21914" tIns="60957" rIns="121914" bIns="60957">
            <a:spAutoFit/>
          </a:bodyPr>
          <a:lstStyle/>
          <a:p>
            <a:pPr algn="ctr">
              <a:defRPr/>
            </a:pP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Ho¹t ®éng: LuyÖn tËp - thùc hµnh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40" y="0"/>
            <a:ext cx="122380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3048000" y="838200"/>
            <a:ext cx="1625600" cy="685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05600" y="1905000"/>
            <a:ext cx="1524000" cy="2590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828800" y="2857500"/>
            <a:ext cx="2844800" cy="5715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761019" y="3200400"/>
            <a:ext cx="2382981" cy="82088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604000" y="952500"/>
            <a:ext cx="2336800" cy="3810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51201" y="6096000"/>
            <a:ext cx="1431636" cy="2286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72400" y="0"/>
            <a:ext cx="44196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3040" y="0"/>
            <a:ext cx="44196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46" y="-87704"/>
            <a:ext cx="4553803" cy="52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42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221</Words>
  <Application>Microsoft Office PowerPoint</Application>
  <PresentationFormat>Widescreen</PresentationFormat>
  <Paragraphs>81</Paragraphs>
  <Slides>26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宋体</vt:lpstr>
      <vt:lpstr>.VnArial</vt:lpstr>
      <vt:lpstr>.VnAvant</vt:lpstr>
      <vt:lpstr>Arial</vt:lpstr>
      <vt:lpstr>Calibri</vt:lpstr>
      <vt:lpstr>Calibri Light</vt:lpstr>
      <vt:lpstr>HP001 4 hàng</vt:lpstr>
      <vt:lpstr>HP-222</vt:lpstr>
      <vt:lpstr>Times New Roman</vt:lpstr>
      <vt:lpstr>UTM Avo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 tiÕng ngoµi bµi cã vÇn «i - ¬i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183</cp:revision>
  <dcterms:created xsi:type="dcterms:W3CDTF">2020-08-09T12:12:19Z</dcterms:created>
  <dcterms:modified xsi:type="dcterms:W3CDTF">2025-02-04T02:30:23Z</dcterms:modified>
</cp:coreProperties>
</file>