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 id="2147483698" r:id="rId2"/>
  </p:sldMasterIdLst>
  <p:notesMasterIdLst>
    <p:notesMasterId r:id="rId21"/>
  </p:notesMasterIdLst>
  <p:sldIdLst>
    <p:sldId id="372" r:id="rId3"/>
    <p:sldId id="357" r:id="rId4"/>
    <p:sldId id="256" r:id="rId5"/>
    <p:sldId id="377" r:id="rId6"/>
    <p:sldId id="350" r:id="rId7"/>
    <p:sldId id="378" r:id="rId8"/>
    <p:sldId id="344" r:id="rId9"/>
    <p:sldId id="374" r:id="rId10"/>
    <p:sldId id="343" r:id="rId11"/>
    <p:sldId id="375" r:id="rId12"/>
    <p:sldId id="376" r:id="rId13"/>
    <p:sldId id="360" r:id="rId14"/>
    <p:sldId id="361" r:id="rId15"/>
    <p:sldId id="258" r:id="rId16"/>
    <p:sldId id="280" r:id="rId17"/>
    <p:sldId id="278" r:id="rId18"/>
    <p:sldId id="272" r:id="rId19"/>
    <p:sldId id="261"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65440"/>
    <a:srgbClr val="1E421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EAA453-DE7E-46AA-947D-58791EEF6214}">
  <a:tblStyle styleId="{C1EAA453-DE7E-46AA-947D-58791EEF62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94626"/>
  </p:normalViewPr>
  <p:slideViewPr>
    <p:cSldViewPr snapToGrid="0">
      <p:cViewPr>
        <p:scale>
          <a:sx n="30" d="100"/>
          <a:sy n="30" d="100"/>
        </p:scale>
        <p:origin x="2080" y="8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113a8ab849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13a8ab849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36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469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431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549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07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tương</a:t>
            </a:r>
            <a:r>
              <a:rPr lang="en-US" dirty="0"/>
              <a:t> </a:t>
            </a:r>
            <a:r>
              <a:rPr lang="en-US" dirty="0" err="1"/>
              <a:t>ứng</a:t>
            </a:r>
            <a:r>
              <a:rPr lang="en-US" dirty="0"/>
              <a:t> A, B, C</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20982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VN" dirty="0"/>
              <a:t>- Đáp án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67090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4199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62814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395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37504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44325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15264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56504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62177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23645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83511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758775" y="11296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grpSp>
        <p:nvGrpSpPr>
          <p:cNvPr id="194" name="Google Shape;194;p9"/>
          <p:cNvGrpSpPr/>
          <p:nvPr/>
        </p:nvGrpSpPr>
        <p:grpSpPr>
          <a:xfrm>
            <a:off x="-2417677" y="-1408483"/>
            <a:ext cx="14301206" cy="8637760"/>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7" name="Google Shape;217;p9"/>
          <p:cNvSpPr txBox="1">
            <a:spLocks noGrp="1"/>
          </p:cNvSpPr>
          <p:nvPr>
            <p:ph type="title"/>
          </p:nvPr>
        </p:nvSpPr>
        <p:spPr>
          <a:xfrm>
            <a:off x="886975" y="1500025"/>
            <a:ext cx="4284900" cy="17553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15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8" name="Google Shape;218;p9"/>
          <p:cNvSpPr txBox="1">
            <a:spLocks noGrp="1"/>
          </p:cNvSpPr>
          <p:nvPr>
            <p:ph type="subTitle" idx="1"/>
          </p:nvPr>
        </p:nvSpPr>
        <p:spPr>
          <a:xfrm>
            <a:off x="886975" y="3021950"/>
            <a:ext cx="43329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1020550" y="-785874"/>
            <a:ext cx="14015605" cy="8884664"/>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CUSTOM_6_2_1_1">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3738025" y="2395742"/>
            <a:ext cx="4645200" cy="630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4154447" y="-663071"/>
            <a:ext cx="6874487" cy="21298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42"/>
          <p:cNvGrpSpPr/>
          <p:nvPr/>
        </p:nvGrpSpPr>
        <p:grpSpPr>
          <a:xfrm>
            <a:off x="588860" y="3919190"/>
            <a:ext cx="548532" cy="572686"/>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42"/>
          <p:cNvSpPr/>
          <p:nvPr/>
        </p:nvSpPr>
        <p:spPr>
          <a:xfrm>
            <a:off x="202099" y="4491875"/>
            <a:ext cx="151025" cy="15102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42"/>
          <p:cNvGrpSpPr/>
          <p:nvPr/>
        </p:nvGrpSpPr>
        <p:grpSpPr>
          <a:xfrm rot="-2023058">
            <a:off x="-1781216" y="-1680353"/>
            <a:ext cx="4155021" cy="3663981"/>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42"/>
          <p:cNvGrpSpPr/>
          <p:nvPr/>
        </p:nvGrpSpPr>
        <p:grpSpPr>
          <a:xfrm rot="10800000">
            <a:off x="8338735" y="1283140"/>
            <a:ext cx="548532" cy="572686"/>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42"/>
          <p:cNvSpPr/>
          <p:nvPr/>
        </p:nvSpPr>
        <p:spPr>
          <a:xfrm>
            <a:off x="0" y="4041066"/>
            <a:ext cx="9144214" cy="107906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a:off x="4508422" y="3344311"/>
            <a:ext cx="566322" cy="699327"/>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txBox="1">
            <a:spLocks noGrp="1"/>
          </p:cNvSpPr>
          <p:nvPr>
            <p:ph type="title"/>
          </p:nvPr>
        </p:nvSpPr>
        <p:spPr>
          <a:xfrm>
            <a:off x="3738025" y="1247875"/>
            <a:ext cx="4647000" cy="1139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1500">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45"/>
        <p:cNvGrpSpPr/>
        <p:nvPr/>
      </p:nvGrpSpPr>
      <p:grpSpPr>
        <a:xfrm>
          <a:off x="0" y="0"/>
          <a:ext cx="0" cy="0"/>
          <a:chOff x="0" y="0"/>
          <a:chExt cx="0" cy="0"/>
        </a:xfrm>
      </p:grpSpPr>
      <p:grpSp>
        <p:nvGrpSpPr>
          <p:cNvPr id="1246" name="Google Shape;1246;p47"/>
          <p:cNvGrpSpPr/>
          <p:nvPr/>
        </p:nvGrpSpPr>
        <p:grpSpPr>
          <a:xfrm>
            <a:off x="-4470013" y="-668750"/>
            <a:ext cx="15657196" cy="7403078"/>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274"/>
        <p:cNvGrpSpPr/>
        <p:nvPr/>
      </p:nvGrpSpPr>
      <p:grpSpPr>
        <a:xfrm>
          <a:off x="0" y="0"/>
          <a:ext cx="0" cy="0"/>
          <a:chOff x="0" y="0"/>
          <a:chExt cx="0" cy="0"/>
        </a:xfrm>
      </p:grpSpPr>
      <p:grpSp>
        <p:nvGrpSpPr>
          <p:cNvPr id="1275" name="Google Shape;1275;p48"/>
          <p:cNvGrpSpPr/>
          <p:nvPr/>
        </p:nvGrpSpPr>
        <p:grpSpPr>
          <a:xfrm>
            <a:off x="-1614447" y="-668745"/>
            <a:ext cx="12693753" cy="6889485"/>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69550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88" r:id="rId6"/>
    <p:sldLayoutId id="2147483693" r:id="rId7"/>
    <p:sldLayoutId id="2147483694" r:id="rId8"/>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11/23/2024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0092087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14.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21.svg"/></Relationships>
</file>

<file path=ppt/slides/_rels/slide1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6.svg"/><Relationship Id="rId5" Type="http://schemas.openxmlformats.org/officeDocument/2006/relationships/image" Target="../media/image18.png"/><Relationship Id="rId10" Type="http://schemas.openxmlformats.org/officeDocument/2006/relationships/image" Target="../media/image30.svg"/><Relationship Id="rId4" Type="http://schemas.openxmlformats.org/officeDocument/2006/relationships/audio" Target="../media/audio2.wav"/><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38.sv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34.svg"/><Relationship Id="rId11" Type="http://schemas.openxmlformats.org/officeDocument/2006/relationships/image" Target="../media/image24.png"/><Relationship Id="rId5" Type="http://schemas.openxmlformats.org/officeDocument/2006/relationships/image" Target="../media/image22.png"/><Relationship Id="rId15" Type="http://schemas.openxmlformats.org/officeDocument/2006/relationships/audio" Target="../media/audio1.wav"/><Relationship Id="rId10" Type="http://schemas.openxmlformats.org/officeDocument/2006/relationships/image" Target="../media/image36.svg"/><Relationship Id="rId4" Type="http://schemas.openxmlformats.org/officeDocument/2006/relationships/image" Target="../media/image32.svg"/><Relationship Id="rId9" Type="http://schemas.openxmlformats.org/officeDocument/2006/relationships/image" Target="../media/image23.png"/><Relationship Id="rId14" Type="http://schemas.openxmlformats.org/officeDocument/2006/relationships/image" Target="../media/image40.sv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FF25003A-2408-93C0-8FEF-3A56C05A9506}"/>
              </a:ext>
            </a:extLst>
          </p:cNvPr>
          <p:cNvSpPr/>
          <p:nvPr/>
        </p:nvSpPr>
        <p:spPr>
          <a:xfrm>
            <a:off x="115725" y="952180"/>
            <a:ext cx="4583276" cy="3702210"/>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5" name="Google Shape;1387;p53">
            <a:extLst>
              <a:ext uri="{FF2B5EF4-FFF2-40B4-BE49-F238E27FC236}">
                <a16:creationId xmlns:a16="http://schemas.microsoft.com/office/drawing/2014/main" id="{660F3426-3879-2CAB-41E0-E149342EB4E2}"/>
              </a:ext>
            </a:extLst>
          </p:cNvPr>
          <p:cNvGrpSpPr/>
          <p:nvPr/>
        </p:nvGrpSpPr>
        <p:grpSpPr>
          <a:xfrm rot="10800000" flipH="1">
            <a:off x="2067505" y="4654390"/>
            <a:ext cx="3829050" cy="936056"/>
            <a:chOff x="238125" y="1984300"/>
            <a:chExt cx="7143750" cy="1746375"/>
          </a:xfrm>
        </p:grpSpPr>
        <p:sp>
          <p:nvSpPr>
            <p:cNvPr id="6" name="Google Shape;1388;p53">
              <a:extLst>
                <a:ext uri="{FF2B5EF4-FFF2-40B4-BE49-F238E27FC236}">
                  <a16:creationId xmlns:a16="http://schemas.microsoft.com/office/drawing/2014/main" id="{A8CD925B-86ED-2738-1722-D7DDA4AB0978}"/>
                </a:ext>
              </a:extLst>
            </p:cNvPr>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89;p53">
              <a:extLst>
                <a:ext uri="{FF2B5EF4-FFF2-40B4-BE49-F238E27FC236}">
                  <a16:creationId xmlns:a16="http://schemas.microsoft.com/office/drawing/2014/main" id="{FBBDB877-8BC9-FF54-9E37-446331BE2077}"/>
                </a:ext>
              </a:extLst>
            </p:cNvPr>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90;p53">
              <a:extLst>
                <a:ext uri="{FF2B5EF4-FFF2-40B4-BE49-F238E27FC236}">
                  <a16:creationId xmlns:a16="http://schemas.microsoft.com/office/drawing/2014/main" id="{EF86C87C-ABD9-6153-8DBD-E28AE64B7BA7}"/>
                </a:ext>
              </a:extLst>
            </p:cNvPr>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91;p53">
              <a:extLst>
                <a:ext uri="{FF2B5EF4-FFF2-40B4-BE49-F238E27FC236}">
                  <a16:creationId xmlns:a16="http://schemas.microsoft.com/office/drawing/2014/main" id="{E0D2A47F-87E0-8175-A301-AE8C69272621}"/>
                </a:ext>
              </a:extLst>
            </p:cNvPr>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92;p53">
              <a:extLst>
                <a:ext uri="{FF2B5EF4-FFF2-40B4-BE49-F238E27FC236}">
                  <a16:creationId xmlns:a16="http://schemas.microsoft.com/office/drawing/2014/main" id="{6AF885E9-8F40-C222-CE27-C8AE182D3388}"/>
                </a:ext>
              </a:extLst>
            </p:cNvPr>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93;p53">
              <a:extLst>
                <a:ext uri="{FF2B5EF4-FFF2-40B4-BE49-F238E27FC236}">
                  <a16:creationId xmlns:a16="http://schemas.microsoft.com/office/drawing/2014/main" id="{988683AF-C944-A1AC-CA88-84A2C5415B70}"/>
                </a:ext>
              </a:extLst>
            </p:cNvPr>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94;p53">
              <a:extLst>
                <a:ext uri="{FF2B5EF4-FFF2-40B4-BE49-F238E27FC236}">
                  <a16:creationId xmlns:a16="http://schemas.microsoft.com/office/drawing/2014/main" id="{4340AB63-83B9-F688-3958-EC150E54E0B0}"/>
                </a:ext>
              </a:extLst>
            </p:cNvPr>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95;p53">
              <a:extLst>
                <a:ext uri="{FF2B5EF4-FFF2-40B4-BE49-F238E27FC236}">
                  <a16:creationId xmlns:a16="http://schemas.microsoft.com/office/drawing/2014/main" id="{B4F909E5-A21D-9620-5717-FC3FD7F4B32C}"/>
                </a:ext>
              </a:extLst>
            </p:cNvPr>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96;p53">
              <a:extLst>
                <a:ext uri="{FF2B5EF4-FFF2-40B4-BE49-F238E27FC236}">
                  <a16:creationId xmlns:a16="http://schemas.microsoft.com/office/drawing/2014/main" id="{8B52D090-C469-A1A7-8959-6690185F34E4}"/>
                </a:ext>
              </a:extLst>
            </p:cNvPr>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97;p53">
              <a:extLst>
                <a:ext uri="{FF2B5EF4-FFF2-40B4-BE49-F238E27FC236}">
                  <a16:creationId xmlns:a16="http://schemas.microsoft.com/office/drawing/2014/main" id="{AE4FCCA8-4ABC-2056-2CB9-24B5E1A4A104}"/>
                </a:ext>
              </a:extLst>
            </p:cNvPr>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98;p53">
              <a:extLst>
                <a:ext uri="{FF2B5EF4-FFF2-40B4-BE49-F238E27FC236}">
                  <a16:creationId xmlns:a16="http://schemas.microsoft.com/office/drawing/2014/main" id="{08BFB8D7-375E-0E6A-8D87-6467AFFE2815}"/>
                </a:ext>
              </a:extLst>
            </p:cNvPr>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99;p53">
              <a:extLst>
                <a:ext uri="{FF2B5EF4-FFF2-40B4-BE49-F238E27FC236}">
                  <a16:creationId xmlns:a16="http://schemas.microsoft.com/office/drawing/2014/main" id="{10392F28-33F9-2E30-3247-64A8890BA236}"/>
                </a:ext>
              </a:extLst>
            </p:cNvPr>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0;p53">
              <a:extLst>
                <a:ext uri="{FF2B5EF4-FFF2-40B4-BE49-F238E27FC236}">
                  <a16:creationId xmlns:a16="http://schemas.microsoft.com/office/drawing/2014/main" id="{8FF33D4B-32F3-538A-BB1E-6DE71BBAC1DE}"/>
                </a:ext>
              </a:extLst>
            </p:cNvPr>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1;p53">
              <a:extLst>
                <a:ext uri="{FF2B5EF4-FFF2-40B4-BE49-F238E27FC236}">
                  <a16:creationId xmlns:a16="http://schemas.microsoft.com/office/drawing/2014/main" id="{1B7B6E04-D909-23C8-7CAF-065F205F411F}"/>
                </a:ext>
              </a:extLst>
            </p:cNvPr>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2;p53">
              <a:extLst>
                <a:ext uri="{FF2B5EF4-FFF2-40B4-BE49-F238E27FC236}">
                  <a16:creationId xmlns:a16="http://schemas.microsoft.com/office/drawing/2014/main" id="{07C189D6-EA04-76C9-B3F9-F793A6E646FB}"/>
                </a:ext>
              </a:extLst>
            </p:cNvPr>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3;p53">
              <a:extLst>
                <a:ext uri="{FF2B5EF4-FFF2-40B4-BE49-F238E27FC236}">
                  <a16:creationId xmlns:a16="http://schemas.microsoft.com/office/drawing/2014/main" id="{2B3938DD-65F4-ADE5-91DD-FDF838C93915}"/>
                </a:ext>
              </a:extLst>
            </p:cNvPr>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4;p53">
              <a:extLst>
                <a:ext uri="{FF2B5EF4-FFF2-40B4-BE49-F238E27FC236}">
                  <a16:creationId xmlns:a16="http://schemas.microsoft.com/office/drawing/2014/main" id="{24A2CF56-2207-201E-2E1A-293FACC1EB47}"/>
                </a:ext>
              </a:extLst>
            </p:cNvPr>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5;p53">
              <a:extLst>
                <a:ext uri="{FF2B5EF4-FFF2-40B4-BE49-F238E27FC236}">
                  <a16:creationId xmlns:a16="http://schemas.microsoft.com/office/drawing/2014/main" id="{D744B5B6-132A-4C37-7746-1CAF90FB8747}"/>
                </a:ext>
              </a:extLst>
            </p:cNvPr>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6;p53">
              <a:extLst>
                <a:ext uri="{FF2B5EF4-FFF2-40B4-BE49-F238E27FC236}">
                  <a16:creationId xmlns:a16="http://schemas.microsoft.com/office/drawing/2014/main" id="{6D40FA88-C0CF-883F-ABAF-1BBBF99E43DF}"/>
                </a:ext>
              </a:extLst>
            </p:cNvPr>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7;p53">
              <a:extLst>
                <a:ext uri="{FF2B5EF4-FFF2-40B4-BE49-F238E27FC236}">
                  <a16:creationId xmlns:a16="http://schemas.microsoft.com/office/drawing/2014/main" id="{3218003E-9DBD-FEEA-FD26-559225B4BBCF}"/>
                </a:ext>
              </a:extLst>
            </p:cNvPr>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8;p53">
              <a:extLst>
                <a:ext uri="{FF2B5EF4-FFF2-40B4-BE49-F238E27FC236}">
                  <a16:creationId xmlns:a16="http://schemas.microsoft.com/office/drawing/2014/main" id="{3C58DD6D-2FE1-178B-ED4C-06FC4407AE74}"/>
                </a:ext>
              </a:extLst>
            </p:cNvPr>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1409;p53">
            <a:extLst>
              <a:ext uri="{FF2B5EF4-FFF2-40B4-BE49-F238E27FC236}">
                <a16:creationId xmlns:a16="http://schemas.microsoft.com/office/drawing/2014/main" id="{9115202D-4DBE-59F1-C7F9-1E2D6F46D265}"/>
              </a:ext>
            </a:extLst>
          </p:cNvPr>
          <p:cNvSpPr/>
          <p:nvPr/>
        </p:nvSpPr>
        <p:spPr>
          <a:xfrm rot="894505">
            <a:off x="-365692" y="-1884619"/>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10;p53">
            <a:extLst>
              <a:ext uri="{FF2B5EF4-FFF2-40B4-BE49-F238E27FC236}">
                <a16:creationId xmlns:a16="http://schemas.microsoft.com/office/drawing/2014/main" id="{393AD71C-8EEF-E5B9-62CA-C0A9FF1786C0}"/>
              </a:ext>
            </a:extLst>
          </p:cNvPr>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12;p53">
            <a:extLst>
              <a:ext uri="{FF2B5EF4-FFF2-40B4-BE49-F238E27FC236}">
                <a16:creationId xmlns:a16="http://schemas.microsoft.com/office/drawing/2014/main" id="{D5154853-D287-05D6-4938-D4D26CAB6392}"/>
              </a:ext>
            </a:extLst>
          </p:cNvPr>
          <p:cNvSpPr txBox="1">
            <a:spLocks/>
          </p:cNvSpPr>
          <p:nvPr/>
        </p:nvSpPr>
        <p:spPr>
          <a:xfrm>
            <a:off x="187819" y="1310279"/>
            <a:ext cx="4358782" cy="310540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100"/>
              <a:buFont typeface="Arial"/>
              <a:buNone/>
              <a:defRPr sz="16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9pPr>
          </a:lstStyle>
          <a:p>
            <a:pPr algn="just"/>
            <a:r>
              <a:rPr lang="vi-VN" sz="2200" dirty="0">
                <a:latin typeface="Cambria" panose="02040503050406030204" pitchFamily="18" charset="0"/>
                <a:ea typeface="Cambria" panose="02040503050406030204" pitchFamily="18" charset="0"/>
              </a:rPr>
              <a:t>Khu di tích Bạch Đằng Giang là nơi lưu giữ nhiều dấu tích lịch sử gắn liền với những chiến thắng chống giặc ngoại xâm, trong đó có chiến thắng quân Nguyên trên sông Bạch Đằng năm 1288 của nhà Trần. Em hãy chia sẻ những điều em biết về nhà Trần.</a:t>
            </a:r>
            <a:endParaRPr lang="vi-VN" sz="2200" b="1" i="0" dirty="0">
              <a:solidFill>
                <a:srgbClr val="000000"/>
              </a:solidFill>
              <a:effectLst/>
              <a:latin typeface="Cambria" panose="02040503050406030204" pitchFamily="18" charset="0"/>
              <a:ea typeface="Cambria" panose="02040503050406030204" pitchFamily="18" charset="0"/>
            </a:endParaRPr>
          </a:p>
        </p:txBody>
      </p:sp>
      <p:grpSp>
        <p:nvGrpSpPr>
          <p:cNvPr id="30" name="Google Shape;1413;p53">
            <a:extLst>
              <a:ext uri="{FF2B5EF4-FFF2-40B4-BE49-F238E27FC236}">
                <a16:creationId xmlns:a16="http://schemas.microsoft.com/office/drawing/2014/main" id="{9EC91B52-1088-78D7-D748-1367C3AD5ED4}"/>
              </a:ext>
            </a:extLst>
          </p:cNvPr>
          <p:cNvGrpSpPr/>
          <p:nvPr/>
        </p:nvGrpSpPr>
        <p:grpSpPr>
          <a:xfrm rot="3366779" flipH="1">
            <a:off x="7651099" y="40051"/>
            <a:ext cx="1782424" cy="1363331"/>
            <a:chOff x="2939750" y="4553425"/>
            <a:chExt cx="759150" cy="580675"/>
          </a:xfrm>
        </p:grpSpPr>
        <p:sp>
          <p:nvSpPr>
            <p:cNvPr id="31" name="Google Shape;1414;p53">
              <a:extLst>
                <a:ext uri="{FF2B5EF4-FFF2-40B4-BE49-F238E27FC236}">
                  <a16:creationId xmlns:a16="http://schemas.microsoft.com/office/drawing/2014/main" id="{C000B045-8FA4-DB5D-83A2-5CBBFD94A2F6}"/>
                </a:ext>
              </a:extLst>
            </p:cNvPr>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15;p53">
              <a:extLst>
                <a:ext uri="{FF2B5EF4-FFF2-40B4-BE49-F238E27FC236}">
                  <a16:creationId xmlns:a16="http://schemas.microsoft.com/office/drawing/2014/main" id="{239BBB59-5CF5-D1D5-9235-E7C870E31A44}"/>
                </a:ext>
              </a:extLst>
            </p:cNvPr>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16;p53">
              <a:extLst>
                <a:ext uri="{FF2B5EF4-FFF2-40B4-BE49-F238E27FC236}">
                  <a16:creationId xmlns:a16="http://schemas.microsoft.com/office/drawing/2014/main" id="{86986980-68BC-25A0-8325-AC80C46206D7}"/>
                </a:ext>
              </a:extLst>
            </p:cNvPr>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17;p53">
              <a:extLst>
                <a:ext uri="{FF2B5EF4-FFF2-40B4-BE49-F238E27FC236}">
                  <a16:creationId xmlns:a16="http://schemas.microsoft.com/office/drawing/2014/main" id="{7FA8605A-FB89-15D8-8F23-3D32CFE93E1F}"/>
                </a:ext>
              </a:extLst>
            </p:cNvPr>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418;p53">
            <a:extLst>
              <a:ext uri="{FF2B5EF4-FFF2-40B4-BE49-F238E27FC236}">
                <a16:creationId xmlns:a16="http://schemas.microsoft.com/office/drawing/2014/main" id="{4D00F8E3-6D1B-5040-CCCE-F8F5DCB78735}"/>
              </a:ext>
            </a:extLst>
          </p:cNvPr>
          <p:cNvGrpSpPr/>
          <p:nvPr/>
        </p:nvGrpSpPr>
        <p:grpSpPr>
          <a:xfrm rot="4216966">
            <a:off x="-1650132" y="3732785"/>
            <a:ext cx="2732656" cy="1843211"/>
            <a:chOff x="965100" y="1428788"/>
            <a:chExt cx="1354200" cy="913425"/>
          </a:xfrm>
        </p:grpSpPr>
        <p:sp>
          <p:nvSpPr>
            <p:cNvPr id="36" name="Google Shape;1419;p53">
              <a:extLst>
                <a:ext uri="{FF2B5EF4-FFF2-40B4-BE49-F238E27FC236}">
                  <a16:creationId xmlns:a16="http://schemas.microsoft.com/office/drawing/2014/main" id="{E9DE4DD6-5DD4-4D0B-246A-2C84E3FA54AA}"/>
                </a:ext>
              </a:extLst>
            </p:cNvPr>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20;p53">
              <a:extLst>
                <a:ext uri="{FF2B5EF4-FFF2-40B4-BE49-F238E27FC236}">
                  <a16:creationId xmlns:a16="http://schemas.microsoft.com/office/drawing/2014/main" id="{1CF7CCD3-E252-94F5-F24C-8F2283F9B476}"/>
                </a:ext>
              </a:extLst>
            </p:cNvPr>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21;p53">
              <a:extLst>
                <a:ext uri="{FF2B5EF4-FFF2-40B4-BE49-F238E27FC236}">
                  <a16:creationId xmlns:a16="http://schemas.microsoft.com/office/drawing/2014/main" id="{A646644B-E748-62E2-98E0-E161AA48268C}"/>
                </a:ext>
              </a:extLst>
            </p:cNvPr>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22;p53">
              <a:extLst>
                <a:ext uri="{FF2B5EF4-FFF2-40B4-BE49-F238E27FC236}">
                  <a16:creationId xmlns:a16="http://schemas.microsoft.com/office/drawing/2014/main" id="{23754027-2C30-8E13-9323-49E38BEBD6D5}"/>
                </a:ext>
              </a:extLst>
            </p:cNvPr>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23;p53">
              <a:extLst>
                <a:ext uri="{FF2B5EF4-FFF2-40B4-BE49-F238E27FC236}">
                  <a16:creationId xmlns:a16="http://schemas.microsoft.com/office/drawing/2014/main" id="{D19A7CCC-68E0-C0D2-10C3-CB22EC20C40C}"/>
                </a:ext>
              </a:extLst>
            </p:cNvPr>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430;p53">
            <a:extLst>
              <a:ext uri="{FF2B5EF4-FFF2-40B4-BE49-F238E27FC236}">
                <a16:creationId xmlns:a16="http://schemas.microsoft.com/office/drawing/2014/main" id="{8B9DF1CE-4173-2384-D4D3-8D7C4478F202}"/>
              </a:ext>
            </a:extLst>
          </p:cNvPr>
          <p:cNvGrpSpPr/>
          <p:nvPr/>
        </p:nvGrpSpPr>
        <p:grpSpPr>
          <a:xfrm flipH="1">
            <a:off x="8604541" y="4831249"/>
            <a:ext cx="270464" cy="117823"/>
            <a:chOff x="2903262" y="4795769"/>
            <a:chExt cx="373776" cy="162828"/>
          </a:xfrm>
        </p:grpSpPr>
        <p:sp>
          <p:nvSpPr>
            <p:cNvPr id="42" name="Google Shape;1431;p53">
              <a:extLst>
                <a:ext uri="{FF2B5EF4-FFF2-40B4-BE49-F238E27FC236}">
                  <a16:creationId xmlns:a16="http://schemas.microsoft.com/office/drawing/2014/main" id="{33217383-9C06-07DE-7127-238C7F3A83E2}"/>
                </a:ext>
              </a:extLst>
            </p:cNvPr>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32;p53">
              <a:extLst>
                <a:ext uri="{FF2B5EF4-FFF2-40B4-BE49-F238E27FC236}">
                  <a16:creationId xmlns:a16="http://schemas.microsoft.com/office/drawing/2014/main" id="{FB3027D5-7B4E-50BB-F40C-0DED668A7F43}"/>
                </a:ext>
              </a:extLst>
            </p:cNvPr>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33;p53">
              <a:extLst>
                <a:ext uri="{FF2B5EF4-FFF2-40B4-BE49-F238E27FC236}">
                  <a16:creationId xmlns:a16="http://schemas.microsoft.com/office/drawing/2014/main" id="{4C7FAF4A-3994-4D79-3891-0183CD99D855}"/>
                </a:ext>
              </a:extLst>
            </p:cNvPr>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6" name="Picture 45">
            <a:extLst>
              <a:ext uri="{FF2B5EF4-FFF2-40B4-BE49-F238E27FC236}">
                <a16:creationId xmlns:a16="http://schemas.microsoft.com/office/drawing/2014/main" id="{93B5674D-0964-7144-BCE7-BE82B21C0815}"/>
              </a:ext>
            </a:extLst>
          </p:cNvPr>
          <p:cNvPicPr>
            <a:picLocks noChangeAspect="1"/>
          </p:cNvPicPr>
          <p:nvPr/>
        </p:nvPicPr>
        <p:blipFill>
          <a:blip r:embed="rId2"/>
          <a:stretch>
            <a:fillRect/>
          </a:stretch>
        </p:blipFill>
        <p:spPr>
          <a:xfrm>
            <a:off x="1185333" y="-234064"/>
            <a:ext cx="5431035" cy="1342152"/>
          </a:xfrm>
          <a:prstGeom prst="rect">
            <a:avLst/>
          </a:prstGeom>
        </p:spPr>
      </p:pic>
      <p:pic>
        <p:nvPicPr>
          <p:cNvPr id="3" name="Picture 2">
            <a:extLst>
              <a:ext uri="{FF2B5EF4-FFF2-40B4-BE49-F238E27FC236}">
                <a16:creationId xmlns:a16="http://schemas.microsoft.com/office/drawing/2014/main" id="{519E6B49-0178-C840-7B06-BA4500CAE302}"/>
              </a:ext>
            </a:extLst>
          </p:cNvPr>
          <p:cNvPicPr>
            <a:picLocks noChangeAspect="1"/>
          </p:cNvPicPr>
          <p:nvPr/>
        </p:nvPicPr>
        <p:blipFill>
          <a:blip r:embed="rId3"/>
          <a:stretch>
            <a:fillRect/>
          </a:stretch>
        </p:blipFill>
        <p:spPr>
          <a:xfrm>
            <a:off x="5038104" y="1786466"/>
            <a:ext cx="3702141" cy="2577042"/>
          </a:xfrm>
          <a:prstGeom prst="rect">
            <a:avLst/>
          </a:prstGeom>
        </p:spPr>
      </p:pic>
    </p:spTree>
    <p:extLst>
      <p:ext uri="{BB962C8B-B14F-4D97-AF65-F5344CB8AC3E}">
        <p14:creationId xmlns:p14="http://schemas.microsoft.com/office/powerpoint/2010/main" val="22305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25F4A3B-F417-6562-3502-F04CB9A04F58}"/>
              </a:ext>
            </a:extLst>
          </p:cNvPr>
          <p:cNvGraphicFramePr>
            <a:graphicFrameLocks noGrp="1"/>
          </p:cNvGraphicFramePr>
          <p:nvPr>
            <p:extLst>
              <p:ext uri="{D42A27DB-BD31-4B8C-83A1-F6EECF244321}">
                <p14:modId xmlns:p14="http://schemas.microsoft.com/office/powerpoint/2010/main" val="600598915"/>
              </p:ext>
            </p:extLst>
          </p:nvPr>
        </p:nvGraphicFramePr>
        <p:xfrm>
          <a:off x="558799" y="389467"/>
          <a:ext cx="8415868" cy="4428066"/>
        </p:xfrm>
        <a:graphic>
          <a:graphicData uri="http://schemas.openxmlformats.org/drawingml/2006/table">
            <a:tbl>
              <a:tblPr firstRow="1" firstCol="1" bandRow="1">
                <a:tableStyleId>{C1EAA453-DE7E-46AA-947D-58791EEF6214}</a:tableStyleId>
              </a:tblPr>
              <a:tblGrid>
                <a:gridCol w="8415868">
                  <a:extLst>
                    <a:ext uri="{9D8B030D-6E8A-4147-A177-3AD203B41FA5}">
                      <a16:colId xmlns:a16="http://schemas.microsoft.com/office/drawing/2014/main" val="2296965217"/>
                    </a:ext>
                  </a:extLst>
                </a:gridCol>
              </a:tblGrid>
              <a:tr h="4428066">
                <a:tc>
                  <a:txBody>
                    <a:bodyPr/>
                    <a:lstStyle/>
                    <a:p>
                      <a:pPr marL="0" marR="0" algn="ctr">
                        <a:lnSpc>
                          <a:spcPct val="150000"/>
                        </a:lnSpc>
                        <a:spcBef>
                          <a:spcPts val="0"/>
                        </a:spcBef>
                        <a:spcAft>
                          <a:spcPts val="0"/>
                        </a:spcAft>
                      </a:pPr>
                      <a:r>
                        <a:rPr lang="en-US" sz="1900" b="1" kern="0" dirty="0" err="1">
                          <a:effectLst/>
                          <a:latin typeface="Cambria" panose="02040503050406030204" pitchFamily="18" charset="0"/>
                          <a:ea typeface="Cambria" panose="02040503050406030204" pitchFamily="18" charset="0"/>
                        </a:rPr>
                        <a:t>Phiếu</a:t>
                      </a:r>
                      <a:r>
                        <a:rPr lang="en-US" sz="1900" b="1" kern="0" dirty="0">
                          <a:effectLst/>
                          <a:latin typeface="Cambria" panose="02040503050406030204" pitchFamily="18" charset="0"/>
                          <a:ea typeface="Cambria" panose="02040503050406030204" pitchFamily="18" charset="0"/>
                        </a:rPr>
                        <a:t> </a:t>
                      </a:r>
                      <a:r>
                        <a:rPr lang="en-US" sz="1900" b="1" kern="0" dirty="0" err="1">
                          <a:effectLst/>
                          <a:latin typeface="Cambria" panose="02040503050406030204" pitchFamily="18" charset="0"/>
                          <a:ea typeface="Cambria" panose="02040503050406030204" pitchFamily="18" charset="0"/>
                        </a:rPr>
                        <a:t>học</a:t>
                      </a:r>
                      <a:r>
                        <a:rPr lang="en-US" sz="1900" b="1" kern="0" dirty="0">
                          <a:effectLst/>
                          <a:latin typeface="Cambria" panose="02040503050406030204" pitchFamily="18" charset="0"/>
                          <a:ea typeface="Cambria" panose="02040503050406030204" pitchFamily="18" charset="0"/>
                        </a:rPr>
                        <a:t> </a:t>
                      </a:r>
                      <a:r>
                        <a:rPr lang="en-US" sz="1900" b="1" kern="0" dirty="0" err="1">
                          <a:effectLst/>
                          <a:latin typeface="Cambria" panose="02040503050406030204" pitchFamily="18" charset="0"/>
                          <a:ea typeface="Cambria" panose="02040503050406030204" pitchFamily="18" charset="0"/>
                        </a:rPr>
                        <a:t>tập</a:t>
                      </a:r>
                      <a:r>
                        <a:rPr lang="en-US" sz="1900" b="1" kern="0" dirty="0">
                          <a:effectLst/>
                          <a:latin typeface="Cambria" panose="02040503050406030204" pitchFamily="18" charset="0"/>
                          <a:ea typeface="Cambria" panose="02040503050406030204" pitchFamily="18" charset="0"/>
                        </a:rPr>
                        <a:t> </a:t>
                      </a:r>
                      <a:r>
                        <a:rPr lang="en-US" sz="1900" b="1" kern="0" dirty="0" err="1">
                          <a:effectLst/>
                          <a:latin typeface="Cambria" panose="02040503050406030204" pitchFamily="18" charset="0"/>
                          <a:ea typeface="Cambria" panose="02040503050406030204" pitchFamily="18" charset="0"/>
                        </a:rPr>
                        <a:t>số</a:t>
                      </a:r>
                      <a:r>
                        <a:rPr lang="en-US" sz="1900" b="1" kern="0" dirty="0">
                          <a:effectLst/>
                          <a:latin typeface="Cambria" panose="02040503050406030204" pitchFamily="18" charset="0"/>
                          <a:ea typeface="Cambria" panose="02040503050406030204" pitchFamily="18" charset="0"/>
                        </a:rPr>
                        <a:t> 1</a:t>
                      </a:r>
                      <a:endParaRPr lang="en-US" sz="1900" b="1" kern="100" dirty="0">
                        <a:effectLst/>
                        <a:latin typeface="Cambria" panose="02040503050406030204" pitchFamily="18" charset="0"/>
                        <a:ea typeface="Cambria" panose="02040503050406030204" pitchFamily="18" charset="0"/>
                      </a:endParaRPr>
                    </a:p>
                    <a:p>
                      <a:pPr marL="0" marR="0" algn="ctr">
                        <a:lnSpc>
                          <a:spcPct val="150000"/>
                        </a:lnSpc>
                        <a:spcBef>
                          <a:spcPts val="0"/>
                        </a:spcBef>
                        <a:spcAft>
                          <a:spcPts val="0"/>
                        </a:spcAft>
                      </a:pPr>
                      <a:r>
                        <a:rPr lang="en-US" sz="1900" kern="0" dirty="0" err="1">
                          <a:effectLst/>
                          <a:latin typeface="Cambria" panose="02040503050406030204" pitchFamily="18" charset="0"/>
                          <a:ea typeface="Cambria" panose="02040503050406030204" pitchFamily="18" charset="0"/>
                        </a:rPr>
                        <a:t>Tên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câu</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chuyện</a:t>
                      </a:r>
                      <a:r>
                        <a:rPr lang="en-US" sz="1900" kern="0" dirty="0">
                          <a:effectLst/>
                          <a:latin typeface="Cambria" panose="02040503050406030204" pitchFamily="18" charset="0"/>
                          <a:ea typeface="Cambria" panose="02040503050406030204" pitchFamily="18" charset="0"/>
                        </a:rPr>
                        <a:t>: Chu Văn An – </a:t>
                      </a:r>
                      <a:r>
                        <a:rPr lang="en-US" sz="1900" kern="0" dirty="0" err="1">
                          <a:effectLst/>
                          <a:latin typeface="Cambria" panose="02040503050406030204" pitchFamily="18" charset="0"/>
                          <a:ea typeface="Cambria" panose="02040503050406030204" pitchFamily="18" charset="0"/>
                        </a:rPr>
                        <a:t>Người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thầy</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mẫu</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mực</a:t>
                      </a:r>
                      <a:endParaRPr lang="en-US" sz="1900" kern="100" dirty="0">
                        <a:effectLst/>
                        <a:latin typeface="Cambria" panose="02040503050406030204" pitchFamily="18" charset="0"/>
                        <a:ea typeface="Cambria" panose="02040503050406030204" pitchFamily="18" charset="0"/>
                      </a:endParaRPr>
                    </a:p>
                    <a:p>
                      <a:pPr marL="0" marR="0" algn="just">
                        <a:lnSpc>
                          <a:spcPct val="150000"/>
                        </a:lnSpc>
                        <a:spcBef>
                          <a:spcPts val="0"/>
                        </a:spcBef>
                        <a:spcAft>
                          <a:spcPts val="0"/>
                        </a:spcAft>
                      </a:pP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Nhân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vật</a:t>
                      </a:r>
                      <a:r>
                        <a:rPr lang="en-US" sz="1900" kern="0" dirty="0">
                          <a:effectLst/>
                          <a:latin typeface="Cambria" panose="02040503050406030204" pitchFamily="18" charset="0"/>
                          <a:ea typeface="Cambria" panose="02040503050406030204" pitchFamily="18" charset="0"/>
                        </a:rPr>
                        <a:t>: Chu Văn An, </a:t>
                      </a:r>
                      <a:r>
                        <a:rPr lang="en-US" sz="1900" kern="0" dirty="0" err="1">
                          <a:effectLst/>
                          <a:latin typeface="Cambria" panose="02040503050406030204" pitchFamily="18" charset="0"/>
                          <a:ea typeface="Cambria" panose="02040503050406030204" pitchFamily="18" charset="0"/>
                        </a:rPr>
                        <a:t>Phạm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Sư</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Mạnh</a:t>
                      </a:r>
                      <a:r>
                        <a:rPr lang="en-US" sz="1900" kern="0" dirty="0">
                          <a:effectLst/>
                          <a:latin typeface="Cambria" panose="02040503050406030204" pitchFamily="18" charset="0"/>
                          <a:ea typeface="Cambria" panose="02040503050406030204" pitchFamily="18" charset="0"/>
                        </a:rPr>
                        <a:t>.</a:t>
                      </a:r>
                      <a:endParaRPr lang="en-US" sz="1900" kern="100" dirty="0">
                        <a:effectLst/>
                        <a:latin typeface="Cambria" panose="02040503050406030204" pitchFamily="18" charset="0"/>
                        <a:ea typeface="Cambria" panose="02040503050406030204" pitchFamily="18" charset="0"/>
                      </a:endParaRPr>
                    </a:p>
                    <a:p>
                      <a:pPr marL="0" marR="0" algn="just">
                        <a:lnSpc>
                          <a:spcPct val="150000"/>
                        </a:lnSpc>
                        <a:spcBef>
                          <a:spcPts val="0"/>
                        </a:spcBef>
                        <a:spcAft>
                          <a:spcPts val="0"/>
                        </a:spcAft>
                      </a:pP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Bối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cảnh</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Thời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nhà</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Trần</a:t>
                      </a:r>
                      <a:r>
                        <a:rPr lang="en-US" sz="1900" kern="0" dirty="0">
                          <a:effectLst/>
                          <a:latin typeface="Cambria" panose="02040503050406030204" pitchFamily="18" charset="0"/>
                          <a:ea typeface="Cambria" panose="02040503050406030204" pitchFamily="18" charset="0"/>
                        </a:rPr>
                        <a:t>.</a:t>
                      </a:r>
                      <a:endParaRPr lang="en-US" sz="1900" kern="100" dirty="0">
                        <a:effectLst/>
                        <a:latin typeface="Cambria" panose="02040503050406030204" pitchFamily="18" charset="0"/>
                        <a:ea typeface="Cambria" panose="02040503050406030204" pitchFamily="18" charset="0"/>
                      </a:endParaRPr>
                    </a:p>
                    <a:p>
                      <a:pPr marL="0" marR="0" algn="just">
                        <a:lnSpc>
                          <a:spcPct val="150000"/>
                        </a:lnSpc>
                        <a:spcBef>
                          <a:spcPts val="0"/>
                        </a:spcBef>
                        <a:spcAft>
                          <a:spcPts val="0"/>
                        </a:spcAft>
                      </a:pP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Vấn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đề</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nảy</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sinh</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Phạm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Sư</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Mạnh</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lúc</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đó</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là</a:t>
                      </a:r>
                      <a:r>
                        <a:rPr lang="en-US" sz="1900" kern="0" dirty="0">
                          <a:effectLst/>
                          <a:latin typeface="Cambria" panose="02040503050406030204" pitchFamily="18" charset="0"/>
                          <a:ea typeface="Cambria" panose="02040503050406030204" pitchFamily="18" charset="0"/>
                        </a:rPr>
                        <a:t> vi </a:t>
                      </a:r>
                      <a:r>
                        <a:rPr lang="en-US" sz="1900" kern="0" dirty="0" err="1">
                          <a:effectLst/>
                          <a:latin typeface="Cambria" panose="02040503050406030204" pitchFamily="18" charset="0"/>
                          <a:ea typeface="Cambria" panose="02040503050406030204" pitchFamily="18" charset="0"/>
                        </a:rPr>
                        <a:t>quan</a:t>
                      </a:r>
                      <a:r>
                        <a:rPr lang="en-US" sz="1900" kern="0" dirty="0">
                          <a:effectLst/>
                          <a:latin typeface="Cambria" panose="02040503050406030204" pitchFamily="18" charset="0"/>
                          <a:ea typeface="Cambria" panose="02040503050406030204" pitchFamily="18" charset="0"/>
                        </a:rPr>
                        <a:t> to </a:t>
                      </a:r>
                      <a:r>
                        <a:rPr lang="en-US" sz="1900" kern="0" dirty="0" err="1">
                          <a:effectLst/>
                          <a:latin typeface="Cambria" panose="02040503050406030204" pitchFamily="18" charset="0"/>
                          <a:ea typeface="Cambria" panose="02040503050406030204" pitchFamily="18" charset="0"/>
                        </a:rPr>
                        <a:t>trong</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triều</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về</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thăm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thầy</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và</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làm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huyên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náo</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xóm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làng</a:t>
                      </a:r>
                      <a:r>
                        <a:rPr lang="en-US" sz="1900" kern="0" dirty="0">
                          <a:effectLst/>
                          <a:latin typeface="Cambria" panose="02040503050406030204" pitchFamily="18" charset="0"/>
                          <a:ea typeface="Cambria" panose="02040503050406030204" pitchFamily="18" charset="0"/>
                        </a:rPr>
                        <a:t>. Chu Văn An </a:t>
                      </a:r>
                      <a:r>
                        <a:rPr lang="en-US" sz="1900" kern="0" dirty="0" err="1">
                          <a:effectLst/>
                          <a:latin typeface="Cambria" panose="02040503050406030204" pitchFamily="18" charset="0"/>
                          <a:ea typeface="Cambria" panose="02040503050406030204" pitchFamily="18" charset="0"/>
                        </a:rPr>
                        <a:t>biết</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chuyện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đã</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nghiêm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khắc</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răn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dạy</a:t>
                      </a:r>
                      <a:r>
                        <a:rPr lang="en-US" sz="1900" kern="0" dirty="0">
                          <a:effectLst/>
                          <a:latin typeface="Cambria" panose="02040503050406030204" pitchFamily="18" charset="0"/>
                          <a:ea typeface="Cambria" panose="02040503050406030204" pitchFamily="18" charset="0"/>
                        </a:rPr>
                        <a:t>. </a:t>
                      </a:r>
                      <a:endParaRPr lang="en-US" sz="1900" kern="100" dirty="0">
                        <a:effectLst/>
                        <a:latin typeface="Cambria" panose="02040503050406030204" pitchFamily="18" charset="0"/>
                        <a:ea typeface="Cambria" panose="02040503050406030204" pitchFamily="18" charset="0"/>
                      </a:endParaRPr>
                    </a:p>
                    <a:p>
                      <a:pPr marL="0" marR="0" algn="just">
                        <a:lnSpc>
                          <a:spcPct val="150000"/>
                        </a:lnSpc>
                        <a:spcBef>
                          <a:spcPts val="0"/>
                        </a:spcBef>
                        <a:spcAft>
                          <a:spcPts val="0"/>
                        </a:spcAft>
                      </a:pP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Kết</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thúc</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câu</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chuyện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Phạm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Sư</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Mạnh</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hối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hận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Từ</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đó</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mỗi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khi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thăm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thầy</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Phạm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Sư</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Mạnh</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chỉ</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mặc</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áo</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vải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thâm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đi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một</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mình</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như</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người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thường</a:t>
                      </a:r>
                      <a:r>
                        <a:rPr lang="en-US" sz="1900" kern="0" dirty="0">
                          <a:effectLst/>
                          <a:latin typeface="Cambria" panose="02040503050406030204" pitchFamily="18" charset="0"/>
                          <a:ea typeface="Cambria" panose="02040503050406030204" pitchFamily="18" charset="0"/>
                        </a:rPr>
                        <a:t>.</a:t>
                      </a:r>
                      <a:endParaRPr lang="en-US" sz="1900" kern="100" dirty="0">
                        <a:effectLst/>
                        <a:latin typeface="Cambria" panose="02040503050406030204" pitchFamily="18" charset="0"/>
                        <a:ea typeface="Cambria" panose="02040503050406030204" pitchFamily="18" charset="0"/>
                      </a:endParaRPr>
                    </a:p>
                    <a:p>
                      <a:pPr marL="0" marR="0" algn="just">
                        <a:lnSpc>
                          <a:spcPct val="150000"/>
                        </a:lnSpc>
                        <a:spcBef>
                          <a:spcPts val="0"/>
                        </a:spcBef>
                        <a:spcAft>
                          <a:spcPts val="0"/>
                        </a:spcAft>
                      </a:pP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Điều</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em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học</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được</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từ</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câu</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chuyện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Sự</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nghiêm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khắc</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của</a:t>
                      </a:r>
                      <a:r>
                        <a:rPr lang="en-US" sz="1900" kern="0" dirty="0">
                          <a:effectLst/>
                          <a:latin typeface="Cambria" panose="02040503050406030204" pitchFamily="18" charset="0"/>
                          <a:ea typeface="Cambria" panose="02040503050406030204" pitchFamily="18" charset="0"/>
                        </a:rPr>
                        <a:t> Chu Văn An </a:t>
                      </a:r>
                      <a:r>
                        <a:rPr lang="en-US" sz="1900" kern="0" dirty="0" err="1">
                          <a:effectLst/>
                          <a:latin typeface="Cambria" panose="02040503050406030204" pitchFamily="18" charset="0"/>
                          <a:ea typeface="Cambria" panose="02040503050406030204" pitchFamily="18" charset="0"/>
                        </a:rPr>
                        <a:t>khi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dạy</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dỗ</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trò</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sự</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biết</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lỗi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và</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sửa</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lỗi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của</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Phạm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Sư</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Mạnh</a:t>
                      </a:r>
                      <a:r>
                        <a:rPr lang="en-US" sz="1900" kern="0" dirty="0">
                          <a:effectLst/>
                          <a:latin typeface="Cambria" panose="02040503050406030204" pitchFamily="18" charset="0"/>
                          <a:ea typeface="Cambria" panose="02040503050406030204" pitchFamily="18" charset="0"/>
                        </a:rPr>
                        <a:t>.</a:t>
                      </a:r>
                      <a:endParaRPr lang="en-US" sz="19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56284" marR="56284" marT="0" marB="0">
                    <a:solidFill>
                      <a:srgbClr val="FFFFFF"/>
                    </a:solidFill>
                  </a:tcPr>
                </a:tc>
                <a:extLst>
                  <a:ext uri="{0D108BD9-81ED-4DB2-BD59-A6C34878D82A}">
                    <a16:rowId xmlns:a16="http://schemas.microsoft.com/office/drawing/2014/main" val="407754126"/>
                  </a:ext>
                </a:extLst>
              </a:tr>
            </a:tbl>
          </a:graphicData>
        </a:graphic>
      </p:graphicFrame>
    </p:spTree>
    <p:extLst>
      <p:ext uri="{BB962C8B-B14F-4D97-AF65-F5344CB8AC3E}">
        <p14:creationId xmlns:p14="http://schemas.microsoft.com/office/powerpoint/2010/main" val="222189542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F364748E-8982-1F4B-F8D8-EC295DA069E3}"/>
              </a:ext>
            </a:extLst>
          </p:cNvPr>
          <p:cNvGrpSpPr/>
          <p:nvPr/>
        </p:nvGrpSpPr>
        <p:grpSpPr>
          <a:xfrm>
            <a:off x="403031" y="319345"/>
            <a:ext cx="8115300" cy="3084256"/>
            <a:chOff x="0" y="0"/>
            <a:chExt cx="21640800" cy="11070274"/>
          </a:xfrm>
        </p:grpSpPr>
        <p:grpSp>
          <p:nvGrpSpPr>
            <p:cNvPr id="22" name="Group 3">
              <a:extLst>
                <a:ext uri="{FF2B5EF4-FFF2-40B4-BE49-F238E27FC236}">
                  <a16:creationId xmlns:a16="http://schemas.microsoft.com/office/drawing/2014/main"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a16="http://schemas.microsoft.com/office/drawing/2014/main"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457200">
                  <a:buClrTx/>
                </a:pPr>
                <a:endParaRPr lang="en-US" sz="900" kern="1200">
                  <a:solidFill>
                    <a:prstClr val="black"/>
                  </a:solidFill>
                  <a:latin typeface="Calibri"/>
                  <a:ea typeface="+mn-ea"/>
                  <a:cs typeface="+mn-cs"/>
                </a:endParaRPr>
              </a:p>
            </p:txBody>
          </p:sp>
        </p:grpSp>
        <p:sp>
          <p:nvSpPr>
            <p:cNvPr id="23" name="AutoShape 5">
              <a:extLst>
                <a:ext uri="{FF2B5EF4-FFF2-40B4-BE49-F238E27FC236}">
                  <a16:creationId xmlns:a16="http://schemas.microsoft.com/office/drawing/2014/main" id="{B83EC7D2-93AD-F1A8-B2C8-D15C4E060E39}"/>
                </a:ext>
              </a:extLst>
            </p:cNvPr>
            <p:cNvSpPr/>
            <p:nvPr/>
          </p:nvSpPr>
          <p:spPr>
            <a:xfrm>
              <a:off x="1017755" y="1957871"/>
              <a:ext cx="19431930" cy="7183607"/>
            </a:xfrm>
            <a:prstGeom prst="rect">
              <a:avLst/>
            </a:prstGeom>
            <a:solidFill>
              <a:srgbClr val="DFD4BA"/>
            </a:solidFill>
          </p:spPr>
          <p:txBody>
            <a:bodyPr/>
            <a:lstStyle/>
            <a:p>
              <a:pPr defTabSz="457200">
                <a:buClrTx/>
              </a:pPr>
              <a:endParaRPr lang="en-US" sz="900" kern="1200">
                <a:solidFill>
                  <a:prstClr val="black"/>
                </a:solidFill>
                <a:latin typeface="Calibri"/>
                <a:ea typeface="+mn-ea"/>
                <a:cs typeface="+mn-cs"/>
              </a:endParaRPr>
            </a:p>
          </p:txBody>
        </p:sp>
        <p:sp>
          <p:nvSpPr>
            <p:cNvPr id="24" name="Freeform 6">
              <a:extLst>
                <a:ext uri="{FF2B5EF4-FFF2-40B4-BE49-F238E27FC236}">
                  <a16:creationId xmlns:a16="http://schemas.microsoft.com/office/drawing/2014/main"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 xmlns:asvg="http://schemas.microsoft.com/office/drawing/2016/SVG/main" r:embed="rId3"/>
                  </a:ext>
                </a:extLst>
              </a:blip>
              <a:stretch>
                <a:fillRect r="-74505"/>
              </a:stretch>
            </a:blipFill>
          </p:spPr>
          <p:txBody>
            <a:bodyPr/>
            <a:lstStyle/>
            <a:p>
              <a:pPr defTabSz="457200">
                <a:buClrTx/>
              </a:pPr>
              <a:endParaRPr lang="en-US" sz="900" kern="1200" dirty="0">
                <a:solidFill>
                  <a:prstClr val="black"/>
                </a:solidFill>
                <a:latin typeface="Calibri"/>
                <a:ea typeface="+mn-ea"/>
                <a:cs typeface="+mn-cs"/>
              </a:endParaRPr>
            </a:p>
          </p:txBody>
        </p:sp>
        <p:sp>
          <p:nvSpPr>
            <p:cNvPr id="25" name="Freeform 7">
              <a:extLst>
                <a:ext uri="{FF2B5EF4-FFF2-40B4-BE49-F238E27FC236}">
                  <a16:creationId xmlns:a16="http://schemas.microsoft.com/office/drawing/2014/main"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 xmlns:asvg="http://schemas.microsoft.com/office/drawing/2016/SVG/main" r:embed="rId3"/>
                  </a:ext>
                </a:extLst>
              </a:blip>
              <a:stretch>
                <a:fillRect l="-74505"/>
              </a:stretch>
            </a:blipFill>
          </p:spPr>
          <p:txBody>
            <a:bodyPr/>
            <a:lstStyle/>
            <a:p>
              <a:pPr defTabSz="457200">
                <a:buClrTx/>
              </a:pPr>
              <a:endParaRPr lang="en-US" sz="900" kern="1200">
                <a:solidFill>
                  <a:prstClr val="black"/>
                </a:solidFill>
                <a:latin typeface="Calibri"/>
                <a:ea typeface="+mn-ea"/>
                <a:cs typeface="+mn-cs"/>
              </a:endParaRPr>
            </a:p>
          </p:txBody>
        </p:sp>
      </p:grpSp>
      <p:sp>
        <p:nvSpPr>
          <p:cNvPr id="27" name="TextBox 26">
            <a:extLst>
              <a:ext uri="{FF2B5EF4-FFF2-40B4-BE49-F238E27FC236}">
                <a16:creationId xmlns:a16="http://schemas.microsoft.com/office/drawing/2014/main" id="{7961788D-3E66-DB85-F458-512CBCE369EB}"/>
              </a:ext>
            </a:extLst>
          </p:cNvPr>
          <p:cNvSpPr txBox="1"/>
          <p:nvPr/>
        </p:nvSpPr>
        <p:spPr>
          <a:xfrm>
            <a:off x="1231936" y="822960"/>
            <a:ext cx="6663194" cy="2062103"/>
          </a:xfrm>
          <a:prstGeom prst="rect">
            <a:avLst/>
          </a:prstGeom>
          <a:noFill/>
        </p:spPr>
        <p:txBody>
          <a:bodyPr wrap="square" rtlCol="0">
            <a:spAutoFit/>
          </a:bodyPr>
          <a:lstStyle/>
          <a:p>
            <a:pPr algn="ctr"/>
            <a:r>
              <a:rPr lang="vi-VN" sz="3200" b="1" dirty="0">
                <a:solidFill>
                  <a:srgbClr val="FF0000"/>
                </a:solidFill>
                <a:latin typeface="Cambria" panose="02040503050406030204" pitchFamily="18" charset="0"/>
                <a:ea typeface="Cambria" panose="02040503050406030204" pitchFamily="18" charset="0"/>
              </a:rPr>
              <a:t>Tại sao các vua nhường ngôi sớm cho con và xưng là Thái Thượng hoàng cùng vua quản lí đất nước nhằm mục đích gì? </a:t>
            </a:r>
            <a:endParaRPr lang="en-US" sz="2400" b="1" dirty="0">
              <a:solidFill>
                <a:srgbClr val="FF0000"/>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004422EF-039F-5E12-7FBB-EBE927249C57}"/>
              </a:ext>
            </a:extLst>
          </p:cNvPr>
          <p:cNvSpPr txBox="1"/>
          <p:nvPr/>
        </p:nvSpPr>
        <p:spPr>
          <a:xfrm>
            <a:off x="1718733" y="3132667"/>
            <a:ext cx="5782734" cy="1569660"/>
          </a:xfrm>
          <a:prstGeom prst="rect">
            <a:avLst/>
          </a:prstGeom>
          <a:noFill/>
        </p:spPr>
        <p:txBody>
          <a:bodyPr wrap="square" rtlCol="0">
            <a:spAutoFit/>
          </a:bodyPr>
          <a:lstStyle/>
          <a:p>
            <a:pPr algn="ctr"/>
            <a:r>
              <a:rPr lang="en-US" sz="3200" dirty="0" err="1"/>
              <a:t>Nhằm</a:t>
            </a:r>
            <a:r>
              <a:rPr lang="en-US" sz="3200" dirty="0"/>
              <a:t> </a:t>
            </a:r>
            <a:r>
              <a:rPr lang="en-US" sz="3200" dirty="0" err="1"/>
              <a:t>mục</a:t>
            </a:r>
            <a:r>
              <a:rPr lang="en-US" sz="3200" dirty="0"/>
              <a:t> </a:t>
            </a:r>
            <a:r>
              <a:rPr lang="en-US" sz="3200" dirty="0" err="1"/>
              <a:t>đích</a:t>
            </a:r>
            <a:r>
              <a:rPr lang="en-US" sz="3200" dirty="0"/>
              <a:t> </a:t>
            </a:r>
            <a:r>
              <a:rPr lang="en-US" sz="3200" dirty="0" err="1"/>
              <a:t>rèn</a:t>
            </a:r>
            <a:r>
              <a:rPr lang="en-US" sz="3200" dirty="0"/>
              <a:t> </a:t>
            </a:r>
            <a:r>
              <a:rPr lang="en-US" sz="3200" dirty="0" err="1"/>
              <a:t>luyện</a:t>
            </a:r>
            <a:r>
              <a:rPr lang="en-US" sz="3200" dirty="0"/>
              <a:t> </a:t>
            </a:r>
            <a:r>
              <a:rPr lang="en-US" sz="3200" dirty="0" err="1"/>
              <a:t>cho</a:t>
            </a:r>
            <a:r>
              <a:rPr lang="en-US" sz="3200" dirty="0"/>
              <a:t> </a:t>
            </a:r>
            <a:r>
              <a:rPr lang="en-US" sz="3200" dirty="0" err="1"/>
              <a:t>vua</a:t>
            </a:r>
            <a:r>
              <a:rPr lang="en-US" sz="3200" dirty="0"/>
              <a:t> </a:t>
            </a:r>
            <a:r>
              <a:rPr lang="en-US" sz="3200" dirty="0" err="1"/>
              <a:t>trẻ</a:t>
            </a:r>
            <a:r>
              <a:rPr lang="en-US" sz="3200" dirty="0"/>
              <a:t> </a:t>
            </a:r>
            <a:r>
              <a:rPr lang="en-US" sz="3200" dirty="0" err="1"/>
              <a:t>cách</a:t>
            </a:r>
            <a:r>
              <a:rPr lang="en-US" sz="3200" dirty="0"/>
              <a:t> </a:t>
            </a:r>
            <a:r>
              <a:rPr lang="en-US" sz="3200" dirty="0" err="1"/>
              <a:t>xử</a:t>
            </a:r>
            <a:r>
              <a:rPr lang="en-US" sz="3200" dirty="0"/>
              <a:t> </a:t>
            </a:r>
            <a:r>
              <a:rPr lang="en-US" sz="3200" dirty="0" err="1"/>
              <a:t>lí</a:t>
            </a:r>
            <a:r>
              <a:rPr lang="en-US" sz="3200" dirty="0"/>
              <a:t> </a:t>
            </a:r>
            <a:r>
              <a:rPr lang="en-US" sz="3200" dirty="0" err="1"/>
              <a:t>công</a:t>
            </a:r>
            <a:r>
              <a:rPr lang="en-US" sz="3200" dirty="0"/>
              <a:t> </a:t>
            </a:r>
            <a:r>
              <a:rPr lang="en-US" sz="3200" dirty="0" err="1"/>
              <a:t>việc</a:t>
            </a:r>
            <a:r>
              <a:rPr lang="en-US" sz="3200" dirty="0"/>
              <a:t> </a:t>
            </a:r>
            <a:r>
              <a:rPr lang="en-US" sz="3200" dirty="0" err="1"/>
              <a:t>triều</a:t>
            </a:r>
            <a:r>
              <a:rPr lang="en-US" sz="3200" dirty="0"/>
              <a:t> </a:t>
            </a:r>
            <a:r>
              <a:rPr lang="en-US" sz="3200" dirty="0" err="1"/>
              <a:t>chính</a:t>
            </a:r>
            <a:r>
              <a:rPr lang="en-US" sz="3200" dirty="0"/>
              <a:t>. </a:t>
            </a:r>
          </a:p>
        </p:txBody>
      </p:sp>
    </p:spTree>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1000"/>
                                        <p:tgtEl>
                                          <p:spTgt spid="2">
                                            <p:txEl>
                                              <p:pRg st="0" end="0"/>
                                            </p:txEl>
                                          </p:spTgt>
                                        </p:tgtEl>
                                      </p:cBhvr>
                                    </p:animEffect>
                                    <p:anim calcmode="lin" valueType="num">
                                      <p:cBhvr>
                                        <p:cTn id="2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608773" y="1107953"/>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42E3C3-1E25-9087-1B35-6FFE3536615D}"/>
              </a:ext>
            </a:extLst>
          </p:cNvPr>
          <p:cNvSpPr txBox="1"/>
          <p:nvPr/>
        </p:nvSpPr>
        <p:spPr>
          <a:xfrm>
            <a:off x="3910919" y="308258"/>
            <a:ext cx="4795296" cy="4401205"/>
          </a:xfrm>
          <a:prstGeom prst="rect">
            <a:avLst/>
          </a:prstGeom>
          <a:noFill/>
        </p:spPr>
        <p:txBody>
          <a:bodyPr wrap="square" rtlCol="0">
            <a:spAutoFit/>
          </a:bodyPr>
          <a:lstStyle/>
          <a:p>
            <a:r>
              <a:rPr lang="vi-VN" sz="14000" dirty="0">
                <a:ln w="50800">
                  <a:solidFill>
                    <a:schemeClr val="tx2"/>
                  </a:solidFill>
                </a:ln>
                <a:solidFill>
                  <a:srgbClr val="B65440"/>
                </a:solidFill>
                <a:latin typeface="SVN-Androgyne" panose="02040603050506020204" pitchFamily="18" charset="0"/>
              </a:rPr>
              <a:t>Vận dụng</a:t>
            </a:r>
            <a:endParaRPr lang="en-SG" sz="14000" dirty="0">
              <a:ln w="50800">
                <a:solidFill>
                  <a:schemeClr val="tx2"/>
                </a:solidFill>
              </a:ln>
              <a:solidFill>
                <a:srgbClr val="B65440"/>
              </a:solidFill>
              <a:latin typeface="SVN-Androgyne" panose="02040603050506020204" pitchFamily="18" charset="0"/>
            </a:endParaRPr>
          </a:p>
        </p:txBody>
      </p:sp>
    </p:spTree>
    <p:extLst>
      <p:ext uri="{BB962C8B-B14F-4D97-AF65-F5344CB8AC3E}">
        <p14:creationId xmlns:p14="http://schemas.microsoft.com/office/powerpoint/2010/main" val="359477217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246714" y="14096"/>
            <a:ext cx="9637427" cy="5894561"/>
          </a:xfrm>
          <a:custGeom>
            <a:avLst/>
            <a:gdLst/>
            <a:ahLst/>
            <a:cxnLst/>
            <a:rect l="l" t="t" r="r" b="b"/>
            <a:pathLst>
              <a:path w="19274853" h="11789122">
                <a:moveTo>
                  <a:pt x="0" y="0"/>
                </a:moveTo>
                <a:lnTo>
                  <a:pt x="19274854" y="0"/>
                </a:lnTo>
                <a:lnTo>
                  <a:pt x="19274854" y="11789122"/>
                </a:lnTo>
                <a:lnTo>
                  <a:pt x="0" y="11789122"/>
                </a:lnTo>
                <a:lnTo>
                  <a:pt x="0" y="0"/>
                </a:lnTo>
                <a:close/>
              </a:path>
            </a:pathLst>
          </a:custGeom>
          <a:blipFill>
            <a:blip r:embed="rId2">
              <a:alphaModFix amt="7999"/>
              <a:extLst>
                <a:ext uri="{96DAC541-7B7A-43D3-8B79-37D633B846F1}">
                  <asvg:svgBlip xmlns="" xmlns:asvg="http://schemas.microsoft.com/office/drawing/2016/SVG/main" r:embed="rId3"/>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Freeform 11"/>
          <p:cNvSpPr/>
          <p:nvPr/>
        </p:nvSpPr>
        <p:spPr>
          <a:xfrm flipH="1">
            <a:off x="768944" y="2961376"/>
            <a:ext cx="2170331" cy="1069381"/>
          </a:xfrm>
          <a:custGeom>
            <a:avLst/>
            <a:gdLst/>
            <a:ahLst/>
            <a:cxnLst/>
            <a:rect l="l" t="t" r="r" b="b"/>
            <a:pathLst>
              <a:path w="4340661" h="2138762">
                <a:moveTo>
                  <a:pt x="4340661" y="0"/>
                </a:moveTo>
                <a:lnTo>
                  <a:pt x="0" y="0"/>
                </a:lnTo>
                <a:lnTo>
                  <a:pt x="0" y="2138762"/>
                </a:lnTo>
                <a:lnTo>
                  <a:pt x="4340661" y="2138762"/>
                </a:lnTo>
                <a:lnTo>
                  <a:pt x="4340661"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2" name="Freeform 12"/>
          <p:cNvSpPr/>
          <p:nvPr/>
        </p:nvSpPr>
        <p:spPr>
          <a:xfrm>
            <a:off x="5595960" y="632334"/>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3829" y="2912129"/>
            <a:ext cx="377084" cy="400379"/>
          </a:xfrm>
          <a:custGeom>
            <a:avLst/>
            <a:gdLst/>
            <a:ahLst/>
            <a:cxnLst/>
            <a:rect l="l" t="t" r="r" b="b"/>
            <a:pathLst>
              <a:path w="754167" h="800757">
                <a:moveTo>
                  <a:pt x="0" y="0"/>
                </a:moveTo>
                <a:lnTo>
                  <a:pt x="754168" y="0"/>
                </a:lnTo>
                <a:lnTo>
                  <a:pt x="754168" y="800757"/>
                </a:lnTo>
                <a:lnTo>
                  <a:pt x="0" y="80075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7928040" y="2313414"/>
            <a:ext cx="272329" cy="289152"/>
          </a:xfrm>
          <a:custGeom>
            <a:avLst/>
            <a:gdLst/>
            <a:ahLst/>
            <a:cxnLst/>
            <a:rect l="l" t="t" r="r" b="b"/>
            <a:pathLst>
              <a:path w="544657" h="578304">
                <a:moveTo>
                  <a:pt x="0" y="0"/>
                </a:moveTo>
                <a:lnTo>
                  <a:pt x="544657" y="0"/>
                </a:lnTo>
                <a:lnTo>
                  <a:pt x="544657" y="578304"/>
                </a:lnTo>
                <a:lnTo>
                  <a:pt x="0" y="57830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2168469" y="4722377"/>
            <a:ext cx="1215048" cy="534621"/>
          </a:xfrm>
          <a:custGeom>
            <a:avLst/>
            <a:gdLst/>
            <a:ahLst/>
            <a:cxnLst/>
            <a:rect l="l" t="t" r="r" b="b"/>
            <a:pathLst>
              <a:path w="2430096" h="1069242">
                <a:moveTo>
                  <a:pt x="0" y="0"/>
                </a:moveTo>
                <a:lnTo>
                  <a:pt x="2430095" y="0"/>
                </a:lnTo>
                <a:lnTo>
                  <a:pt x="2430095" y="1069242"/>
                </a:lnTo>
                <a:lnTo>
                  <a:pt x="0" y="106924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Freeform 16"/>
          <p:cNvSpPr/>
          <p:nvPr/>
        </p:nvSpPr>
        <p:spPr>
          <a:xfrm>
            <a:off x="7328482" y="627808"/>
            <a:ext cx="1048340" cy="674750"/>
          </a:xfrm>
          <a:custGeom>
            <a:avLst/>
            <a:gdLst/>
            <a:ahLst/>
            <a:cxnLst/>
            <a:rect l="l" t="t" r="r" b="b"/>
            <a:pathLst>
              <a:path w="2096680" h="1349499">
                <a:moveTo>
                  <a:pt x="0" y="0"/>
                </a:moveTo>
                <a:lnTo>
                  <a:pt x="2096680" y="0"/>
                </a:lnTo>
                <a:lnTo>
                  <a:pt x="2096680" y="1349499"/>
                </a:lnTo>
                <a:lnTo>
                  <a:pt x="0" y="134949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7" name="Freeform 17"/>
          <p:cNvSpPr/>
          <p:nvPr/>
        </p:nvSpPr>
        <p:spPr>
          <a:xfrm>
            <a:off x="1585264" y="4417060"/>
            <a:ext cx="255235" cy="271002"/>
          </a:xfrm>
          <a:custGeom>
            <a:avLst/>
            <a:gdLst/>
            <a:ahLst/>
            <a:cxnLst/>
            <a:rect l="l" t="t" r="r" b="b"/>
            <a:pathLst>
              <a:path w="510469" h="542004">
                <a:moveTo>
                  <a:pt x="0" y="0"/>
                </a:moveTo>
                <a:lnTo>
                  <a:pt x="510469" y="0"/>
                </a:lnTo>
                <a:lnTo>
                  <a:pt x="510469" y="542004"/>
                </a:lnTo>
                <a:lnTo>
                  <a:pt x="0" y="54200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8" name="Freeform 18"/>
          <p:cNvSpPr/>
          <p:nvPr/>
        </p:nvSpPr>
        <p:spPr>
          <a:xfrm>
            <a:off x="6058648" y="965183"/>
            <a:ext cx="1447058" cy="1751131"/>
          </a:xfrm>
          <a:custGeom>
            <a:avLst/>
            <a:gdLst/>
            <a:ahLst/>
            <a:cxnLst/>
            <a:rect l="l" t="t" r="r" b="b"/>
            <a:pathLst>
              <a:path w="2894116" h="3502261">
                <a:moveTo>
                  <a:pt x="0" y="0"/>
                </a:moveTo>
                <a:lnTo>
                  <a:pt x="2894116" y="0"/>
                </a:lnTo>
                <a:lnTo>
                  <a:pt x="2894116" y="3502261"/>
                </a:lnTo>
                <a:lnTo>
                  <a:pt x="0" y="3502261"/>
                </a:lnTo>
                <a:lnTo>
                  <a:pt x="0" y="0"/>
                </a:lnTo>
                <a:close/>
              </a:path>
            </a:pathLst>
          </a:custGeom>
          <a:blipFill>
            <a:blip r:embed="rId12"/>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23" name="Group 22">
            <a:extLst>
              <a:ext uri="{FF2B5EF4-FFF2-40B4-BE49-F238E27FC236}">
                <a16:creationId xmlns:a16="http://schemas.microsoft.com/office/drawing/2014/main" id="{8B8ACB60-E050-E843-9778-1AFC3EF35EEC}"/>
              </a:ext>
            </a:extLst>
          </p:cNvPr>
          <p:cNvGrpSpPr/>
          <p:nvPr/>
        </p:nvGrpSpPr>
        <p:grpSpPr>
          <a:xfrm>
            <a:off x="3126797" y="2912129"/>
            <a:ext cx="5030180" cy="1195048"/>
            <a:chOff x="6253594" y="5824257"/>
            <a:chExt cx="10060360" cy="2390095"/>
          </a:xfrm>
        </p:grpSpPr>
        <p:grpSp>
          <p:nvGrpSpPr>
            <p:cNvPr id="7" name="Group 7"/>
            <p:cNvGrpSpPr/>
            <p:nvPr/>
          </p:nvGrpSpPr>
          <p:grpSpPr>
            <a:xfrm>
              <a:off x="6253594" y="5824257"/>
              <a:ext cx="10060360" cy="2390095"/>
              <a:chOff x="0" y="0"/>
              <a:chExt cx="2474483" cy="587877"/>
            </a:xfrm>
          </p:grpSpPr>
          <p:sp>
            <p:nvSpPr>
              <p:cNvPr id="8" name="Freeform 8"/>
              <p:cNvSpPr/>
              <p:nvPr/>
            </p:nvSpPr>
            <p:spPr>
              <a:xfrm>
                <a:off x="48260" y="4826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9" name="Freeform 9"/>
              <p:cNvSpPr/>
              <p:nvPr/>
            </p:nvSpPr>
            <p:spPr>
              <a:xfrm>
                <a:off x="6350" y="635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0" name="Freeform 10"/>
              <p:cNvSpPr/>
              <p:nvPr/>
            </p:nvSpPr>
            <p:spPr>
              <a:xfrm>
                <a:off x="0" y="0"/>
                <a:ext cx="2438923" cy="552317"/>
              </a:xfrm>
              <a:custGeom>
                <a:avLst/>
                <a:gdLst/>
                <a:ahLst/>
                <a:cxnLst/>
                <a:rect l="l" t="t" r="r" b="b"/>
                <a:pathLst>
                  <a:path w="2438923" h="552317">
                    <a:moveTo>
                      <a:pt x="2438923" y="552317"/>
                    </a:moveTo>
                    <a:lnTo>
                      <a:pt x="0" y="552317"/>
                    </a:lnTo>
                    <a:lnTo>
                      <a:pt x="0" y="0"/>
                    </a:lnTo>
                    <a:lnTo>
                      <a:pt x="2438923" y="0"/>
                    </a:lnTo>
                    <a:lnTo>
                      <a:pt x="2438923" y="552317"/>
                    </a:lnTo>
                    <a:close/>
                    <a:moveTo>
                      <a:pt x="12700" y="539617"/>
                    </a:moveTo>
                    <a:lnTo>
                      <a:pt x="2426223" y="539617"/>
                    </a:lnTo>
                    <a:lnTo>
                      <a:pt x="2426223" y="12700"/>
                    </a:lnTo>
                    <a:lnTo>
                      <a:pt x="12700" y="12700"/>
                    </a:lnTo>
                    <a:lnTo>
                      <a:pt x="1270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0" name="TextBox 20"/>
            <p:cNvSpPr txBox="1"/>
            <p:nvPr/>
          </p:nvSpPr>
          <p:spPr>
            <a:xfrm>
              <a:off x="6527762" y="5977721"/>
              <a:ext cx="9328318"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srgbClr val="FFFAF2"/>
                  </a:solidFill>
                  <a:effectLst/>
                  <a:uLnTx/>
                  <a:uFillTx/>
                  <a:latin typeface="Arimo"/>
                  <a:ea typeface="+mn-ea"/>
                  <a:cs typeface="Arial"/>
                  <a:sym typeface="Arial"/>
                </a:rPr>
                <a:t>AI ĐÚNG</a:t>
              </a:r>
            </a:p>
          </p:txBody>
        </p:sp>
      </p:grpSp>
      <p:sp>
        <p:nvSpPr>
          <p:cNvPr id="21" name="TextBox 21"/>
          <p:cNvSpPr txBox="1"/>
          <p:nvPr/>
        </p:nvSpPr>
        <p:spPr>
          <a:xfrm>
            <a:off x="3912193" y="4316165"/>
            <a:ext cx="4702418" cy="371897"/>
          </a:xfrm>
          <a:prstGeom prst="rect">
            <a:avLst/>
          </a:prstGeom>
        </p:spPr>
        <p:txBody>
          <a:bodyPr wrap="square" lIns="0" tIns="0" rIns="0" bIns="0" rtlCol="0" anchor="t">
            <a:spAutoFit/>
          </a:bodyPr>
          <a:lstStyle/>
          <a:p>
            <a:pPr marL="0" marR="0" lvl="0" indent="0" algn="r" defTabSz="457200" rtl="0" eaLnBrk="1" fontAlgn="auto" latinLnBrk="0" hangingPunct="1">
              <a:lnSpc>
                <a:spcPts val="2870"/>
              </a:lnSpc>
              <a:spcBef>
                <a:spcPts val="0"/>
              </a:spcBef>
              <a:spcAft>
                <a:spcPts val="0"/>
              </a:spcAft>
              <a:buClrTx/>
              <a:buSzTx/>
              <a:buFont typeface="Arial"/>
              <a:buNone/>
              <a:tabLst/>
              <a:defRPr/>
            </a:pP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Hãy</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chọn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đáp</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án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đúng</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p>
        </p:txBody>
      </p:sp>
      <p:grpSp>
        <p:nvGrpSpPr>
          <p:cNvPr id="19" name="Group 18">
            <a:extLst>
              <a:ext uri="{FF2B5EF4-FFF2-40B4-BE49-F238E27FC236}">
                <a16:creationId xmlns:a16="http://schemas.microsoft.com/office/drawing/2014/main" id="{1C846D54-7DB6-2647-835A-7D110AD1F05D}"/>
              </a:ext>
            </a:extLst>
          </p:cNvPr>
          <p:cNvGrpSpPr/>
          <p:nvPr/>
        </p:nvGrpSpPr>
        <p:grpSpPr>
          <a:xfrm>
            <a:off x="1010913" y="1302558"/>
            <a:ext cx="4850686" cy="1413756"/>
            <a:chOff x="2021825" y="2605115"/>
            <a:chExt cx="9701371" cy="2827511"/>
          </a:xfrm>
        </p:grpSpPr>
        <p:grpSp>
          <p:nvGrpSpPr>
            <p:cNvPr id="3" name="Group 3"/>
            <p:cNvGrpSpPr/>
            <p:nvPr/>
          </p:nvGrpSpPr>
          <p:grpSpPr>
            <a:xfrm>
              <a:off x="2021825" y="2605115"/>
              <a:ext cx="9701371" cy="2827511"/>
              <a:chOff x="0" y="0"/>
              <a:chExt cx="2386185" cy="695465"/>
            </a:xfrm>
            <a:solidFill>
              <a:srgbClr val="97C1FB"/>
            </a:solidFill>
          </p:grpSpPr>
          <p:sp>
            <p:nvSpPr>
              <p:cNvPr id="4" name="Freeform 4"/>
              <p:cNvSpPr/>
              <p:nvPr/>
            </p:nvSpPr>
            <p:spPr>
              <a:xfrm>
                <a:off x="48260" y="48260"/>
                <a:ext cx="2337925" cy="647205"/>
              </a:xfrm>
              <a:custGeom>
                <a:avLst/>
                <a:gdLst/>
                <a:ahLst/>
                <a:cxnLst/>
                <a:rect l="l" t="t" r="r" b="b"/>
                <a:pathLst>
                  <a:path w="2337925" h="647205">
                    <a:moveTo>
                      <a:pt x="0" y="0"/>
                    </a:moveTo>
                    <a:lnTo>
                      <a:pt x="2337925" y="0"/>
                    </a:lnTo>
                    <a:lnTo>
                      <a:pt x="2337925" y="647205"/>
                    </a:lnTo>
                    <a:lnTo>
                      <a:pt x="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6350" y="6350"/>
                <a:ext cx="2337925" cy="647205"/>
              </a:xfrm>
              <a:custGeom>
                <a:avLst/>
                <a:gdLst/>
                <a:ahLst/>
                <a:cxnLst/>
                <a:rect l="l" t="t" r="r" b="b"/>
                <a:pathLst>
                  <a:path w="2337925" h="647205">
                    <a:moveTo>
                      <a:pt x="0" y="0"/>
                    </a:moveTo>
                    <a:lnTo>
                      <a:pt x="2337925" y="0"/>
                    </a:lnTo>
                    <a:lnTo>
                      <a:pt x="2337925" y="647205"/>
                    </a:lnTo>
                    <a:lnTo>
                      <a:pt x="0" y="647205"/>
                    </a:lnTo>
                    <a:close/>
                  </a:path>
                </a:pathLst>
              </a:custGeom>
              <a:gr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 name="Freeform 6"/>
              <p:cNvSpPr/>
              <p:nvPr/>
            </p:nvSpPr>
            <p:spPr>
              <a:xfrm>
                <a:off x="0" y="0"/>
                <a:ext cx="2350625" cy="659905"/>
              </a:xfrm>
              <a:custGeom>
                <a:avLst/>
                <a:gdLst/>
                <a:ahLst/>
                <a:cxnLst/>
                <a:rect l="l" t="t" r="r" b="b"/>
                <a:pathLst>
                  <a:path w="2350625" h="659905">
                    <a:moveTo>
                      <a:pt x="2350625" y="659905"/>
                    </a:moveTo>
                    <a:lnTo>
                      <a:pt x="0" y="659905"/>
                    </a:lnTo>
                    <a:lnTo>
                      <a:pt x="0" y="0"/>
                    </a:lnTo>
                    <a:lnTo>
                      <a:pt x="2350625" y="0"/>
                    </a:lnTo>
                    <a:lnTo>
                      <a:pt x="2350625" y="659905"/>
                    </a:lnTo>
                    <a:close/>
                    <a:moveTo>
                      <a:pt x="12700" y="647205"/>
                    </a:moveTo>
                    <a:lnTo>
                      <a:pt x="2337925" y="647205"/>
                    </a:lnTo>
                    <a:lnTo>
                      <a:pt x="2337925" y="12700"/>
                    </a:lnTo>
                    <a:lnTo>
                      <a:pt x="12700" y="12700"/>
                    </a:lnTo>
                    <a:lnTo>
                      <a:pt x="1270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2" name="TextBox 20">
              <a:extLst>
                <a:ext uri="{FF2B5EF4-FFF2-40B4-BE49-F238E27FC236}">
                  <a16:creationId xmlns:a16="http://schemas.microsoft.com/office/drawing/2014/main" id="{F47FAB8C-5DDF-7F42-B832-4200623E5E83}"/>
                </a:ext>
              </a:extLst>
            </p:cNvPr>
            <p:cNvSpPr txBox="1"/>
            <p:nvPr/>
          </p:nvSpPr>
          <p:spPr>
            <a:xfrm>
              <a:off x="2102875" y="3025209"/>
              <a:ext cx="9328317"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prstClr val="black"/>
                  </a:solidFill>
                  <a:effectLst/>
                  <a:uLnTx/>
                  <a:uFillTx/>
                  <a:latin typeface="Arimo"/>
                  <a:ea typeface="+mn-ea"/>
                  <a:cs typeface="Arial"/>
                  <a:sym typeface="Arial"/>
                </a:rPr>
                <a:t>AI NHANH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grpSp>
        <p:nvGrpSpPr>
          <p:cNvPr id="6" name="Group 6"/>
          <p:cNvGrpSpPr/>
          <p:nvPr/>
        </p:nvGrpSpPr>
        <p:grpSpPr>
          <a:xfrm>
            <a:off x="0" y="10176"/>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 name="Freeform 3"/>
          <p:cNvSpPr/>
          <p:nvPr/>
        </p:nvSpPr>
        <p:spPr>
          <a:xfrm>
            <a:off x="569789"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565979" y="25068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514350"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TextBox 11"/>
          <p:cNvSpPr txBox="1"/>
          <p:nvPr/>
        </p:nvSpPr>
        <p:spPr>
          <a:xfrm>
            <a:off x="715896" y="2945937"/>
            <a:ext cx="2030463" cy="713722"/>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350" b="0" i="0" u="none" strike="noStrike" kern="1200" cap="none" spc="0" normalizeH="0" baseline="0" noProof="0" dirty="0">
                <a:ln>
                  <a:noFill/>
                </a:ln>
                <a:solidFill>
                  <a:srgbClr val="121212"/>
                </a:solidFill>
                <a:effectLst/>
                <a:uLnTx/>
                <a:uFillTx/>
                <a:latin typeface="Cloud Soft Bold"/>
                <a:ea typeface="+mn-ea"/>
                <a:cs typeface="Arial"/>
                <a:sym typeface="Arial"/>
              </a:rPr>
              <a:t>1 226</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56769"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1 126</a:t>
            </a:r>
          </a:p>
        </p:txBody>
      </p:sp>
      <p:sp>
        <p:nvSpPr>
          <p:cNvPr id="18" name="Freeform 18"/>
          <p:cNvSpPr/>
          <p:nvPr/>
        </p:nvSpPr>
        <p:spPr>
          <a:xfrm>
            <a:off x="6251535"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397642"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1 326</a:t>
            </a:r>
          </a:p>
        </p:txBody>
      </p:sp>
      <p:sp>
        <p:nvSpPr>
          <p:cNvPr id="22" name="Freeform 22"/>
          <p:cNvSpPr/>
          <p:nvPr/>
        </p:nvSpPr>
        <p:spPr>
          <a:xfrm rot="203393">
            <a:off x="7881613" y="542488"/>
            <a:ext cx="2043778" cy="1007025"/>
          </a:xfrm>
          <a:custGeom>
            <a:avLst/>
            <a:gdLst/>
            <a:ahLst/>
            <a:cxnLst/>
            <a:rect l="l" t="t" r="r" b="b"/>
            <a:pathLst>
              <a:path w="4087556" h="2014050">
                <a:moveTo>
                  <a:pt x="0" y="0"/>
                </a:moveTo>
                <a:lnTo>
                  <a:pt x="4087556" y="0"/>
                </a:lnTo>
                <a:lnTo>
                  <a:pt x="4087556" y="2014051"/>
                </a:lnTo>
                <a:lnTo>
                  <a:pt x="0" y="201405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a:off x="8155122" y="407832"/>
            <a:ext cx="685250" cy="229248"/>
          </a:xfrm>
          <a:custGeom>
            <a:avLst/>
            <a:gdLst/>
            <a:ahLst/>
            <a:cxnLst/>
            <a:rect l="l" t="t" r="r" b="b"/>
            <a:pathLst>
              <a:path w="1370500" h="458495">
                <a:moveTo>
                  <a:pt x="0" y="0"/>
                </a:moveTo>
                <a:lnTo>
                  <a:pt x="1370500" y="0"/>
                </a:lnTo>
                <a:lnTo>
                  <a:pt x="1370500" y="458495"/>
                </a:lnTo>
                <a:lnTo>
                  <a:pt x="0" y="45849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5" name="Freeform 25"/>
          <p:cNvSpPr/>
          <p:nvPr/>
        </p:nvSpPr>
        <p:spPr>
          <a:xfrm rot="-975842">
            <a:off x="6582934" y="383536"/>
            <a:ext cx="202221" cy="187882"/>
          </a:xfrm>
          <a:custGeom>
            <a:avLst/>
            <a:gdLst/>
            <a:ahLst/>
            <a:cxnLst/>
            <a:rect l="l" t="t" r="r" b="b"/>
            <a:pathLst>
              <a:path w="404442" h="375763">
                <a:moveTo>
                  <a:pt x="0" y="0"/>
                </a:moveTo>
                <a:lnTo>
                  <a:pt x="404442" y="0"/>
                </a:lnTo>
                <a:lnTo>
                  <a:pt x="404442" y="375763"/>
                </a:lnTo>
                <a:lnTo>
                  <a:pt x="0" y="37576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3" name="TextBox 11">
            <a:extLst>
              <a:ext uri="{FF2B5EF4-FFF2-40B4-BE49-F238E27FC236}">
                <a16:creationId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1" y="66281"/>
            <a:ext cx="8840372" cy="1491434"/>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1. Lý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Hoàng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chồng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năm</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bao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
                                        </p:tgtEl>
                                        <p:attrNameLst>
                                          <p:attrName>fillcolor</p:attrName>
                                        </p:attrNameLst>
                                      </p:cBhvr>
                                      <p:to>
                                        <a:srgbClr val="92D050"/>
                                      </p:to>
                                    </p:animClr>
                                    <p:set>
                                      <p:cBhvr>
                                        <p:cTn id="7" dur="2000" fill="hold"/>
                                        <p:tgtEl>
                                          <p:spTgt spid="28"/>
                                        </p:tgtEl>
                                        <p:attrNameLst>
                                          <p:attrName>fill.type</p:attrName>
                                        </p:attrNameLst>
                                      </p:cBhvr>
                                      <p:to>
                                        <p:strVal val="solid"/>
                                      </p:to>
                                    </p:set>
                                    <p:set>
                                      <p:cBhvr>
                                        <p:cTn id="8" dur="2000" fill="hold"/>
                                        <p:tgtEl>
                                          <p:spTgt spid="2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92D05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33"/>
                                        </p:tgtEl>
                                        <p:attrNameLst>
                                          <p:attrName>fillcolor</p:attrName>
                                        </p:attrNameLst>
                                      </p:cBhvr>
                                      <p:to>
                                        <a:srgbClr val="C00000"/>
                                      </p:to>
                                    </p:animClr>
                                    <p:set>
                                      <p:cBhvr>
                                        <p:cTn id="18" dur="2000" fill="hold"/>
                                        <p:tgtEl>
                                          <p:spTgt spid="33"/>
                                        </p:tgtEl>
                                        <p:attrNameLst>
                                          <p:attrName>fill.type</p:attrName>
                                        </p:attrNameLst>
                                      </p:cBhvr>
                                      <p:to>
                                        <p:strVal val="solid"/>
                                      </p:to>
                                    </p:set>
                                    <p:set>
                                      <p:cBhvr>
                                        <p:cTn id="19" dur="2000" fill="hold"/>
                                        <p:tgtEl>
                                          <p:spTgt spid="33"/>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4" name="bomb.wav"/>
                                        </p:tgtEl>
                                      </p:cMediaNode>
                                    </p:audio>
                                  </p:subTnLst>
                                </p:cTn>
                              </p:par>
                              <p:par>
                                <p:cTn id="20" presetID="1" presetClass="emph" presetSubtype="2" fill="hold" nodeType="withEffect">
                                  <p:stCondLst>
                                    <p:cond delay="0"/>
                                  </p:stCondLst>
                                  <p:childTnLst>
                                    <p:animClr clrSpc="rgb" dir="cw">
                                      <p:cBhvr>
                                        <p:cTn id="21" dur="2000" fill="hold"/>
                                        <p:tgtEl>
                                          <p:spTgt spid="14"/>
                                        </p:tgtEl>
                                        <p:attrNameLst>
                                          <p:attrName>fillcolor</p:attrName>
                                        </p:attrNameLst>
                                      </p:cBhvr>
                                      <p:to>
                                        <a:srgbClr val="C00000"/>
                                      </p:to>
                                    </p:animClr>
                                    <p:set>
                                      <p:cBhvr>
                                        <p:cTn id="22" dur="2000" fill="hold"/>
                                        <p:tgtEl>
                                          <p:spTgt spid="14"/>
                                        </p:tgtEl>
                                        <p:attrNameLst>
                                          <p:attrName>fill.type</p:attrName>
                                        </p:attrNameLst>
                                      </p:cBhvr>
                                      <p:to>
                                        <p:strVal val="solid"/>
                                      </p:to>
                                    </p:set>
                                    <p:set>
                                      <p:cBhvr>
                                        <p:cTn id="23"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C6DA"/>
        </a:solidFill>
        <a:effectLst/>
      </p:bgPr>
    </p:bg>
    <p:spTree>
      <p:nvGrpSpPr>
        <p:cNvPr id="1" name=""/>
        <p:cNvGrpSpPr/>
        <p:nvPr/>
      </p:nvGrpSpPr>
      <p:grpSpPr>
        <a:xfrm>
          <a:off x="0" y="0"/>
          <a:ext cx="0" cy="0"/>
          <a:chOff x="0" y="0"/>
          <a:chExt cx="0" cy="0"/>
        </a:xfrm>
      </p:grpSpPr>
      <p:sp>
        <p:nvSpPr>
          <p:cNvPr id="3" name="Freeform 3"/>
          <p:cNvSpPr/>
          <p:nvPr/>
        </p:nvSpPr>
        <p:spPr>
          <a:xfrm>
            <a:off x="177061" y="2455940"/>
            <a:ext cx="2579660"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162472" y="2467054"/>
            <a:ext cx="2840872" cy="1707741"/>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Thượng</a:t>
            </a:r>
            <a:r>
              <a:rPr kumimoji="0" lang="en-US" sz="3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rPr>
              <a:t> </a:t>
            </a:r>
            <a:r>
              <a:rPr kumimoji="0" lang="en-US" sz="3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Lão</a:t>
            </a:r>
            <a:endParaRPr kumimoji="0" lang="en-SG"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 name="Freeform 5"/>
          <p:cNvSpPr/>
          <p:nvPr/>
        </p:nvSpPr>
        <p:spPr>
          <a:xfrm>
            <a:off x="177060" y="2448646"/>
            <a:ext cx="2826283"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308008" y="154966"/>
            <a:ext cx="8743843" cy="1367082"/>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9" name="TextBox 9"/>
          <p:cNvSpPr txBox="1"/>
          <p:nvPr/>
        </p:nvSpPr>
        <p:spPr>
          <a:xfrm>
            <a:off x="874643" y="8013"/>
            <a:ext cx="7124369" cy="1315938"/>
          </a:xfrm>
          <a:prstGeom prst="rect">
            <a:avLst/>
          </a:prstGeom>
        </p:spPr>
        <p:txBody>
          <a:bodyPr wrap="square"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2.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Các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vua</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Trần</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sau</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khi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con,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được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gọi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là</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36343" y="2558382"/>
            <a:ext cx="2030463" cy="1433982"/>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Hoàng </a:t>
            </a:r>
            <a:r>
              <a:rPr kumimoji="0" lang="en-US" sz="30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endPar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251535" y="2544759"/>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B"/>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722699"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212874" y="2524826"/>
            <a:ext cx="2729993" cy="1428148"/>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Thái </a:t>
            </a:r>
            <a:r>
              <a:rPr kumimoji="0" lang="en-US" sz="28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Hoàng</a:t>
            </a: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Tree>
    <p:extLst>
      <p:ext uri="{BB962C8B-B14F-4D97-AF65-F5344CB8AC3E}">
        <p14:creationId xmlns:p14="http://schemas.microsoft.com/office/powerpoint/2010/main" val="3362605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8"/>
                                        </p:tgtEl>
                                        <p:attrNameLst>
                                          <p:attrName>fillcolor</p:attrName>
                                        </p:attrNameLst>
                                      </p:cBhvr>
                                      <p:to>
                                        <a:srgbClr val="92D050"/>
                                      </p:to>
                                    </p:animClr>
                                    <p:set>
                                      <p:cBhvr>
                                        <p:cTn id="7" dur="2000" fill="hold"/>
                                        <p:tgtEl>
                                          <p:spTgt spid="38"/>
                                        </p:tgtEl>
                                        <p:attrNameLst>
                                          <p:attrName>fill.type</p:attrName>
                                        </p:attrNameLst>
                                      </p:cBhvr>
                                      <p:to>
                                        <p:strVal val="solid"/>
                                      </p:to>
                                    </p:set>
                                    <p:set>
                                      <p:cBhvr>
                                        <p:cTn id="8" dur="2000" fill="hold"/>
                                        <p:tgtEl>
                                          <p:spTgt spid="3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9" presetID="1" presetClass="emph" presetSubtype="2" fill="hold" nodeType="withEffect">
                                  <p:stCondLst>
                                    <p:cond delay="0"/>
                                  </p:stCondLst>
                                  <p:childTnLst>
                                    <p:animClr clrSpc="rgb" dir="cw">
                                      <p:cBhvr>
                                        <p:cTn id="10" dur="2000" fill="hold"/>
                                        <p:tgtEl>
                                          <p:spTgt spid="19"/>
                                        </p:tgtEl>
                                        <p:attrNameLst>
                                          <p:attrName>fillcolor</p:attrName>
                                        </p:attrNameLst>
                                      </p:cBhvr>
                                      <p:to>
                                        <a:srgbClr val="92D050"/>
                                      </p:to>
                                    </p:animClr>
                                    <p:set>
                                      <p:cBhvr>
                                        <p:cTn id="11" dur="2000" fill="hold"/>
                                        <p:tgtEl>
                                          <p:spTgt spid="19"/>
                                        </p:tgtEl>
                                        <p:attrNameLst>
                                          <p:attrName>fill.type</p:attrName>
                                        </p:attrNameLst>
                                      </p:cBhvr>
                                      <p:to>
                                        <p:strVal val="solid"/>
                                      </p:to>
                                    </p:set>
                                    <p:set>
                                      <p:cBhvr>
                                        <p:cTn id="12"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4"/>
                                        </p:tgtEl>
                                        <p:attrNameLst>
                                          <p:attrName>fillcolor</p:attrName>
                                        </p:attrNameLst>
                                      </p:cBhvr>
                                      <p:to>
                                        <a:schemeClr val="accent2"/>
                                      </p:to>
                                    </p:animClr>
                                    <p:set>
                                      <p:cBhvr>
                                        <p:cTn id="18" dur="2000" fill="hold"/>
                                        <p:tgtEl>
                                          <p:spTgt spid="14"/>
                                        </p:tgtEl>
                                        <p:attrNameLst>
                                          <p:attrName>fill.type</p:attrName>
                                        </p:attrNameLst>
                                      </p:cBhvr>
                                      <p:to>
                                        <p:strVal val="solid"/>
                                      </p:to>
                                    </p:set>
                                    <p:set>
                                      <p:cBhvr>
                                        <p:cTn id="19" dur="2000" fill="hold"/>
                                        <p:tgtEl>
                                          <p:spTgt spid="1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33"/>
                                        </p:tgtEl>
                                        <p:attrNameLst>
                                          <p:attrName>fillcolor</p:attrName>
                                        </p:attrNameLst>
                                      </p:cBhvr>
                                      <p:to>
                                        <a:schemeClr val="accent2"/>
                                      </p:to>
                                    </p:animClr>
                                    <p:set>
                                      <p:cBhvr>
                                        <p:cTn id="22" dur="2000" fill="hold"/>
                                        <p:tgtEl>
                                          <p:spTgt spid="33"/>
                                        </p:tgtEl>
                                        <p:attrNameLst>
                                          <p:attrName>fill.type</p:attrName>
                                        </p:attrNameLst>
                                      </p:cBhvr>
                                      <p:to>
                                        <p:strVal val="solid"/>
                                      </p:to>
                                    </p:set>
                                    <p:set>
                                      <p:cBhvr>
                                        <p:cTn id="23" dur="2000" fill="hold"/>
                                        <p:tgtEl>
                                          <p:spTgt spid="33"/>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2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4"/>
                                        </p:tgtEl>
                                        <p:attrNameLst>
                                          <p:attrName>fillcolor</p:attrName>
                                        </p:attrNameLst>
                                      </p:cBhvr>
                                      <p:to>
                                        <a:schemeClr val="accent2"/>
                                      </p:to>
                                    </p:animClr>
                                    <p:set>
                                      <p:cBhvr>
                                        <p:cTn id="29" dur="2000" fill="hold"/>
                                        <p:tgtEl>
                                          <p:spTgt spid="4"/>
                                        </p:tgtEl>
                                        <p:attrNameLst>
                                          <p:attrName>fill.type</p:attrName>
                                        </p:attrNameLst>
                                      </p:cBhvr>
                                      <p:to>
                                        <p:strVal val="solid"/>
                                      </p:to>
                                    </p:set>
                                    <p:set>
                                      <p:cBhvr>
                                        <p:cTn id="30" dur="2000" fill="hold"/>
                                        <p:tgtEl>
                                          <p:spTgt spid="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28"/>
                                        </p:tgtEl>
                                        <p:attrNameLst>
                                          <p:attrName>fillcolor</p:attrName>
                                        </p:attrNameLst>
                                      </p:cBhvr>
                                      <p:to>
                                        <a:schemeClr val="accent2"/>
                                      </p:to>
                                    </p:animClr>
                                    <p:set>
                                      <p:cBhvr>
                                        <p:cTn id="33" dur="2000" fill="hold"/>
                                        <p:tgtEl>
                                          <p:spTgt spid="28"/>
                                        </p:tgtEl>
                                        <p:attrNameLst>
                                          <p:attrName>fill.type</p:attrName>
                                        </p:attrNameLst>
                                      </p:cBhvr>
                                      <p:to>
                                        <p:strVal val="solid"/>
                                      </p:to>
                                    </p:set>
                                    <p:set>
                                      <p:cBhvr>
                                        <p:cTn id="34" dur="2000" fill="hold"/>
                                        <p:tgtEl>
                                          <p:spTgt spid="28"/>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7C1FB"/>
        </a:solidFill>
        <a:effectLst/>
      </p:bgPr>
    </p:bg>
    <p:spTree>
      <p:nvGrpSpPr>
        <p:cNvPr id="1" name=""/>
        <p:cNvGrpSpPr/>
        <p:nvPr/>
      </p:nvGrpSpPr>
      <p:grpSpPr>
        <a:xfrm>
          <a:off x="0" y="0"/>
          <a:ext cx="0" cy="0"/>
          <a:chOff x="0" y="0"/>
          <a:chExt cx="0" cy="0"/>
        </a:xfrm>
      </p:grpSpPr>
      <p:sp>
        <p:nvSpPr>
          <p:cNvPr id="3" name="Freeform 3"/>
          <p:cNvSpPr/>
          <p:nvPr/>
        </p:nvSpPr>
        <p:spPr>
          <a:xfrm>
            <a:off x="259670" y="2619895"/>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211526" y="2571750"/>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204231" y="2564456"/>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76209" y="-102305"/>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1" name="TextBox 11"/>
          <p:cNvSpPr txBox="1"/>
          <p:nvPr/>
        </p:nvSpPr>
        <p:spPr>
          <a:xfrm>
            <a:off x="396572" y="2794618"/>
            <a:ext cx="2030463" cy="147399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Duệ</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836151"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836151"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342909" y="2937696"/>
            <a:ext cx="2892365" cy="670440"/>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Anh </a:t>
            </a: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531219" y="25434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483075" y="249528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475780" y="2487995"/>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613716" y="2615723"/>
            <a:ext cx="2244037" cy="1451551"/>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Thái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27" name="Freeform 27"/>
          <p:cNvSpPr/>
          <p:nvPr/>
        </p:nvSpPr>
        <p:spPr>
          <a:xfrm>
            <a:off x="1233165" y="1896341"/>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211470" y="1874646"/>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208183" y="1871359"/>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504078" y="187107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482384" y="184938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479097" y="1846096"/>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396573" y="1633234"/>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6689817" y="1599973"/>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620202" y="-157383"/>
            <a:ext cx="8483295" cy="1485600"/>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lang="en-US" sz="4000" b="1" kern="1200" dirty="0">
                <a:solidFill>
                  <a:prstClr val="white"/>
                </a:solidFill>
                <a:latin typeface="Cambria" panose="02040503050406030204" pitchFamily="18" charset="0"/>
                <a:ea typeface="Cambria" panose="02040503050406030204" pitchFamily="18" charset="0"/>
              </a:rPr>
              <a:t>3. </a:t>
            </a:r>
            <a:r>
              <a:rPr lang="en-US" sz="4000" b="1" kern="1200" dirty="0" err="1">
                <a:solidFill>
                  <a:prstClr val="white"/>
                </a:solidFill>
                <a:latin typeface="Cambria" panose="02040503050406030204" pitchFamily="18" charset="0"/>
                <a:ea typeface="Cambria" panose="02040503050406030204" pitchFamily="18" charset="0"/>
              </a:rPr>
              <a:t>Vua</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Trần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Nhân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Tông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nhường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ngôi</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cho</a:t>
            </a:r>
            <a:r>
              <a:rPr lang="en-US" sz="4000" b="1" kern="1200" dirty="0">
                <a:solidFill>
                  <a:prstClr val="white"/>
                </a:solidFill>
                <a:latin typeface="Cambria" panose="02040503050406030204" pitchFamily="18" charset="0"/>
                <a:ea typeface="Cambria" panose="02040503050406030204" pitchFamily="18" charset="0"/>
              </a:rPr>
              <a:t> ai?</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3260936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3"/>
                                        </p:tgtEl>
                                        <p:attrNameLst>
                                          <p:attrName>fillcolor</p:attrName>
                                        </p:attrNameLst>
                                      </p:cBhvr>
                                      <p:to>
                                        <a:srgbClr val="92D050"/>
                                      </p:to>
                                    </p:animClr>
                                    <p:set>
                                      <p:cBhvr>
                                        <p:cTn id="7" dur="2000" fill="hold"/>
                                        <p:tgtEl>
                                          <p:spTgt spid="33"/>
                                        </p:tgtEl>
                                        <p:attrNameLst>
                                          <p:attrName>fill.type</p:attrName>
                                        </p:attrNameLst>
                                      </p:cBhvr>
                                      <p:to>
                                        <p:strVal val="solid"/>
                                      </p:to>
                                    </p:set>
                                    <p:set>
                                      <p:cBhvr>
                                        <p:cTn id="8" dur="2000" fill="hold"/>
                                        <p:tgtEl>
                                          <p:spTgt spid="3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rgbClr val="92D050"/>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13" restart="whenNotActive" fill="hold" evtFilter="cancelBubble" nodeType="interactiveSeq">
                <p:stCondLst>
                  <p:cond evt="onClick" delay="0">
                    <p:tgtEl>
                      <p:spTgt spid="28"/>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4"/>
                                        </p:tgtEl>
                                        <p:attrNameLst>
                                          <p:attrName>fillcolor</p:attrName>
                                        </p:attrNameLst>
                                      </p:cBhvr>
                                      <p:to>
                                        <a:schemeClr val="accent2"/>
                                      </p:to>
                                    </p:animClr>
                                    <p:set>
                                      <p:cBhvr>
                                        <p:cTn id="18" dur="2000" fill="hold"/>
                                        <p:tgtEl>
                                          <p:spTgt spid="4"/>
                                        </p:tgtEl>
                                        <p:attrNameLst>
                                          <p:attrName>fill.type</p:attrName>
                                        </p:attrNameLst>
                                      </p:cBhvr>
                                      <p:to>
                                        <p:strVal val="solid"/>
                                      </p:to>
                                    </p:set>
                                    <p:set>
                                      <p:cBhvr>
                                        <p:cTn id="19" dur="2000" fill="hold"/>
                                        <p:tgtEl>
                                          <p:spTgt spid="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28"/>
                                        </p:tgtEl>
                                        <p:attrNameLst>
                                          <p:attrName>fillcolor</p:attrName>
                                        </p:attrNameLst>
                                      </p:cBhvr>
                                      <p:to>
                                        <a:schemeClr val="accent2"/>
                                      </p:to>
                                    </p:animClr>
                                    <p:set>
                                      <p:cBhvr>
                                        <p:cTn id="22" dur="2000" fill="hold"/>
                                        <p:tgtEl>
                                          <p:spTgt spid="28"/>
                                        </p:tgtEl>
                                        <p:attrNameLst>
                                          <p:attrName>fill.type</p:attrName>
                                        </p:attrNameLst>
                                      </p:cBhvr>
                                      <p:to>
                                        <p:strVal val="solid"/>
                                      </p:to>
                                    </p:set>
                                    <p:set>
                                      <p:cBhvr>
                                        <p:cTn id="23" dur="2000" fill="hold"/>
                                        <p:tgtEl>
                                          <p:spTgt spid="28"/>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8"/>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466884" y="0"/>
            <a:ext cx="9637427" cy="5894561"/>
          </a:xfrm>
          <a:custGeom>
            <a:avLst/>
            <a:gdLst/>
            <a:ahLst/>
            <a:cxnLst/>
            <a:rect l="l" t="t" r="r" b="b"/>
            <a:pathLst>
              <a:path w="19274853" h="11789122">
                <a:moveTo>
                  <a:pt x="0" y="0"/>
                </a:moveTo>
                <a:lnTo>
                  <a:pt x="19274853" y="0"/>
                </a:lnTo>
                <a:lnTo>
                  <a:pt x="19274853" y="11789122"/>
                </a:lnTo>
                <a:lnTo>
                  <a:pt x="0" y="11789122"/>
                </a:lnTo>
                <a:lnTo>
                  <a:pt x="0" y="0"/>
                </a:lnTo>
                <a:close/>
              </a:path>
            </a:pathLst>
          </a:custGeom>
          <a:blipFill>
            <a:blip r:embed="rId3">
              <a:alphaModFix amt="7999"/>
              <a:extLst>
                <a:ext uri="{96DAC541-7B7A-43D3-8B79-37D633B846F1}">
                  <asvg:svgBlip xmlns="" xmlns:asvg="http://schemas.microsoft.com/office/drawing/2016/SVG/main" r:embed="rId4"/>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10" name="Group 10"/>
          <p:cNvGrpSpPr/>
          <p:nvPr/>
        </p:nvGrpSpPr>
        <p:grpSpPr>
          <a:xfrm>
            <a:off x="774151" y="1506729"/>
            <a:ext cx="7539994" cy="1875626"/>
            <a:chOff x="0" y="0"/>
            <a:chExt cx="20106649" cy="5001668"/>
          </a:xfrm>
        </p:grpSpPr>
        <p:grpSp>
          <p:nvGrpSpPr>
            <p:cNvPr id="11" name="Group 11"/>
            <p:cNvGrpSpPr/>
            <p:nvPr/>
          </p:nvGrpSpPr>
          <p:grpSpPr>
            <a:xfrm>
              <a:off x="0" y="0"/>
              <a:ext cx="20106649" cy="5001668"/>
              <a:chOff x="0" y="0"/>
              <a:chExt cx="6563626" cy="1632747"/>
            </a:xfrm>
          </p:grpSpPr>
          <p:sp>
            <p:nvSpPr>
              <p:cNvPr id="12" name="Freeform 12"/>
              <p:cNvSpPr/>
              <p:nvPr/>
            </p:nvSpPr>
            <p:spPr>
              <a:xfrm>
                <a:off x="48260" y="4826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50" y="635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F9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0" y="0"/>
                <a:ext cx="6528066" cy="1597187"/>
              </a:xfrm>
              <a:custGeom>
                <a:avLst/>
                <a:gdLst/>
                <a:ahLst/>
                <a:cxnLst/>
                <a:rect l="l" t="t" r="r" b="b"/>
                <a:pathLst>
                  <a:path w="6528066" h="1597187">
                    <a:moveTo>
                      <a:pt x="6528066" y="1597187"/>
                    </a:moveTo>
                    <a:lnTo>
                      <a:pt x="0" y="1597187"/>
                    </a:lnTo>
                    <a:lnTo>
                      <a:pt x="0" y="0"/>
                    </a:lnTo>
                    <a:lnTo>
                      <a:pt x="6528066" y="0"/>
                    </a:lnTo>
                    <a:lnTo>
                      <a:pt x="6528066" y="1597187"/>
                    </a:lnTo>
                    <a:close/>
                    <a:moveTo>
                      <a:pt x="12700" y="1584487"/>
                    </a:moveTo>
                    <a:lnTo>
                      <a:pt x="6515366" y="1584487"/>
                    </a:lnTo>
                    <a:lnTo>
                      <a:pt x="6515366" y="12700"/>
                    </a:lnTo>
                    <a:lnTo>
                      <a:pt x="12700" y="12700"/>
                    </a:lnTo>
                    <a:lnTo>
                      <a:pt x="12700" y="158448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5" name="TextBox 15"/>
            <p:cNvSpPr txBox="1"/>
            <p:nvPr/>
          </p:nvSpPr>
          <p:spPr>
            <a:xfrm>
              <a:off x="986605" y="1864090"/>
              <a:ext cx="18133441" cy="1919330"/>
            </a:xfrm>
            <a:prstGeom prst="rect">
              <a:avLst/>
            </a:prstGeom>
          </p:spPr>
          <p:txBody>
            <a:bodyPr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7200" b="0" i="0" u="none" strike="noStrike" kern="1200" cap="none" spc="0" normalizeH="0" baseline="0" noProof="0" dirty="0" err="1">
                  <a:ln w="38100">
                    <a:solidFill>
                      <a:prstClr val="black"/>
                    </a:solidFill>
                  </a:ln>
                  <a:solidFill>
                    <a:prstClr val="white"/>
                  </a:solidFill>
                  <a:effectLst/>
                  <a:uLnTx/>
                  <a:uFillTx/>
                  <a:latin typeface="#9Slide07 IcielCrocante" panose="02000000000000000000" pitchFamily="2" charset="77"/>
                  <a:ea typeface="+mn-ea"/>
                  <a:cs typeface="Arial"/>
                  <a:sym typeface="Arial"/>
                </a:rPr>
                <a:t>Chúc</a:t>
              </a:r>
              <a:r>
                <a:rPr kumimoji="0" lang="en-US" sz="7200" b="0" i="0" u="none" strike="noStrike" kern="1200" cap="none" spc="0" normalizeH="0" baseline="0" noProof="0" dirty="0">
                  <a:ln w="38100">
                    <a:solidFill>
                      <a:prstClr val="black"/>
                    </a:solidFill>
                  </a:ln>
                  <a:solidFill>
                    <a:prstClr val="white"/>
                  </a:solidFill>
                  <a:effectLst/>
                  <a:uLnTx/>
                  <a:uFillTx/>
                  <a:latin typeface="#9Slide07 IcielCrocante" panose="02000000000000000000" pitchFamily="2" charset="77"/>
                  <a:ea typeface="+mn-ea"/>
                  <a:cs typeface="Arial"/>
                  <a:sym typeface="Arial"/>
                </a:rPr>
                <a:t> </a:t>
              </a:r>
              <a:r>
                <a:rPr kumimoji="0" lang="en-US" sz="7200" b="0" i="0" u="none" strike="noStrike" kern="1200" cap="none" spc="0" normalizeH="0" baseline="0" noProof="0" dirty="0" err="1">
                  <a:ln w="38100">
                    <a:solidFill>
                      <a:prstClr val="black"/>
                    </a:solidFill>
                  </a:ln>
                  <a:solidFill>
                    <a:prstClr val="white"/>
                  </a:solidFill>
                  <a:effectLst/>
                  <a:uLnTx/>
                  <a:uFillTx/>
                  <a:latin typeface="#9Slide07 IcielCrocante" panose="02000000000000000000" pitchFamily="2" charset="77"/>
                  <a:ea typeface="+mn-ea"/>
                  <a:cs typeface="Arial"/>
                  <a:sym typeface="Arial"/>
                </a:rPr>
                <a:t>mừng</a:t>
              </a:r>
              <a:endParaRPr kumimoji="0" lang="en-US" sz="7200" b="0" i="0" u="none" strike="noStrike" kern="1200" cap="none" spc="0" normalizeH="0" baseline="0" noProof="0" dirty="0">
                <a:ln w="38100">
                  <a:solidFill>
                    <a:prstClr val="black"/>
                  </a:solidFill>
                </a:ln>
                <a:solidFill>
                  <a:prstClr val="white"/>
                </a:solidFill>
                <a:effectLst/>
                <a:uLnTx/>
                <a:uFillTx/>
                <a:latin typeface="#9Slide07 IcielCrocante" panose="02000000000000000000" pitchFamily="2" charset="77"/>
                <a:ea typeface="+mn-ea"/>
                <a:cs typeface="Arial"/>
                <a:sym typeface="Arial"/>
              </a:endParaRPr>
            </a:p>
          </p:txBody>
        </p:sp>
      </p:grpSp>
      <p:sp>
        <p:nvSpPr>
          <p:cNvPr id="18" name="Freeform 18"/>
          <p:cNvSpPr/>
          <p:nvPr/>
        </p:nvSpPr>
        <p:spPr>
          <a:xfrm>
            <a:off x="1480360" y="4730752"/>
            <a:ext cx="1215048" cy="534621"/>
          </a:xfrm>
          <a:custGeom>
            <a:avLst/>
            <a:gdLst/>
            <a:ahLst/>
            <a:cxnLst/>
            <a:rect l="l" t="t" r="r" b="b"/>
            <a:pathLst>
              <a:path w="2430096" h="1069242">
                <a:moveTo>
                  <a:pt x="0" y="0"/>
                </a:moveTo>
                <a:lnTo>
                  <a:pt x="2430096" y="0"/>
                </a:lnTo>
                <a:lnTo>
                  <a:pt x="2430096" y="1069242"/>
                </a:lnTo>
                <a:lnTo>
                  <a:pt x="0" y="106924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rot="-1108897">
            <a:off x="881709" y="3660612"/>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rot="1187371">
            <a:off x="8528369" y="3420684"/>
            <a:ext cx="202563" cy="215077"/>
          </a:xfrm>
          <a:custGeom>
            <a:avLst/>
            <a:gdLst/>
            <a:ahLst/>
            <a:cxnLst/>
            <a:rect l="l" t="t" r="r" b="b"/>
            <a:pathLst>
              <a:path w="405126" h="430153">
                <a:moveTo>
                  <a:pt x="0" y="0"/>
                </a:moveTo>
                <a:lnTo>
                  <a:pt x="405126" y="0"/>
                </a:lnTo>
                <a:lnTo>
                  <a:pt x="405126" y="430153"/>
                </a:lnTo>
                <a:lnTo>
                  <a:pt x="0" y="43015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2" name="Freeform 22"/>
          <p:cNvSpPr/>
          <p:nvPr/>
        </p:nvSpPr>
        <p:spPr>
          <a:xfrm rot="1187371">
            <a:off x="7020239" y="436645"/>
            <a:ext cx="255235" cy="271002"/>
          </a:xfrm>
          <a:custGeom>
            <a:avLst/>
            <a:gdLst/>
            <a:ahLst/>
            <a:cxnLst/>
            <a:rect l="l" t="t" r="r" b="b"/>
            <a:pathLst>
              <a:path w="510469" h="542004">
                <a:moveTo>
                  <a:pt x="0" y="0"/>
                </a:moveTo>
                <a:lnTo>
                  <a:pt x="510469" y="0"/>
                </a:lnTo>
                <a:lnTo>
                  <a:pt x="510469" y="542005"/>
                </a:lnTo>
                <a:lnTo>
                  <a:pt x="0" y="54200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rot="-1147221">
            <a:off x="1601937" y="453433"/>
            <a:ext cx="255235" cy="271002"/>
          </a:xfrm>
          <a:custGeom>
            <a:avLst/>
            <a:gdLst/>
            <a:ahLst/>
            <a:cxnLst/>
            <a:rect l="l" t="t" r="r" b="b"/>
            <a:pathLst>
              <a:path w="510469" h="542004">
                <a:moveTo>
                  <a:pt x="0" y="0"/>
                </a:moveTo>
                <a:lnTo>
                  <a:pt x="510470" y="0"/>
                </a:lnTo>
                <a:lnTo>
                  <a:pt x="510470" y="542005"/>
                </a:lnTo>
                <a:lnTo>
                  <a:pt x="0" y="54200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Freeform 24"/>
          <p:cNvSpPr/>
          <p:nvPr/>
        </p:nvSpPr>
        <p:spPr>
          <a:xfrm>
            <a:off x="7874070" y="1602747"/>
            <a:ext cx="1613196" cy="841795"/>
          </a:xfrm>
          <a:custGeom>
            <a:avLst/>
            <a:gdLst/>
            <a:ahLst/>
            <a:cxnLst/>
            <a:rect l="l" t="t" r="r" b="b"/>
            <a:pathLst>
              <a:path w="3226391" h="1683589">
                <a:moveTo>
                  <a:pt x="0" y="0"/>
                </a:moveTo>
                <a:lnTo>
                  <a:pt x="3226391" y="0"/>
                </a:lnTo>
                <a:lnTo>
                  <a:pt x="3226391" y="1683590"/>
                </a:lnTo>
                <a:lnTo>
                  <a:pt x="0" y="168359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VN" sz="900" b="0" i="0" u="none" strike="noStrike" kern="1200" cap="none" spc="0" normalizeH="0" baseline="0" noProof="0" dirty="0">
                <a:ln>
                  <a:noFill/>
                </a:ln>
                <a:solidFill>
                  <a:prstClr val="black"/>
                </a:solidFill>
                <a:effectLst/>
                <a:uLnTx/>
                <a:uFillTx/>
                <a:latin typeface="Calibri"/>
                <a:ea typeface="+mn-ea"/>
                <a:cs typeface="Arial"/>
                <a:sym typeface="Arial"/>
              </a:rPr>
              <a:t> </a:t>
            </a:r>
          </a:p>
        </p:txBody>
      </p:sp>
      <p:sp>
        <p:nvSpPr>
          <p:cNvPr id="25" name="Freeform 25"/>
          <p:cNvSpPr/>
          <p:nvPr/>
        </p:nvSpPr>
        <p:spPr>
          <a:xfrm rot="322681">
            <a:off x="3657872" y="425868"/>
            <a:ext cx="874490" cy="292557"/>
          </a:xfrm>
          <a:custGeom>
            <a:avLst/>
            <a:gdLst/>
            <a:ahLst/>
            <a:cxnLst/>
            <a:rect l="l" t="t" r="r" b="b"/>
            <a:pathLst>
              <a:path w="1748980" h="585113">
                <a:moveTo>
                  <a:pt x="0" y="0"/>
                </a:moveTo>
                <a:lnTo>
                  <a:pt x="1748980" y="0"/>
                </a:lnTo>
                <a:lnTo>
                  <a:pt x="1748980" y="585113"/>
                </a:lnTo>
                <a:lnTo>
                  <a:pt x="0" y="58511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6" name="Freeform 26"/>
          <p:cNvSpPr/>
          <p:nvPr/>
        </p:nvSpPr>
        <p:spPr>
          <a:xfrm rot="-612318">
            <a:off x="7279804" y="4078062"/>
            <a:ext cx="840867" cy="674222"/>
          </a:xfrm>
          <a:custGeom>
            <a:avLst/>
            <a:gdLst/>
            <a:ahLst/>
            <a:cxnLst/>
            <a:rect l="l" t="t" r="r" b="b"/>
            <a:pathLst>
              <a:path w="1681733" h="1348444">
                <a:moveTo>
                  <a:pt x="0" y="0"/>
                </a:moveTo>
                <a:lnTo>
                  <a:pt x="1681732" y="0"/>
                </a:lnTo>
                <a:lnTo>
                  <a:pt x="1681732" y="1348444"/>
                </a:lnTo>
                <a:lnTo>
                  <a:pt x="0" y="1348444"/>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15"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grpSp>
        <p:nvGrpSpPr>
          <p:cNvPr id="1595" name="Google Shape;1595;p57"/>
          <p:cNvGrpSpPr/>
          <p:nvPr/>
        </p:nvGrpSpPr>
        <p:grpSpPr>
          <a:xfrm>
            <a:off x="7793311" y="272129"/>
            <a:ext cx="1092721" cy="835824"/>
            <a:chOff x="2939750" y="4553425"/>
            <a:chExt cx="759150" cy="580675"/>
          </a:xfrm>
        </p:grpSpPr>
        <p:sp>
          <p:nvSpPr>
            <p:cNvPr id="1596" name="Google Shape;1596;p57"/>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0" name="Google Shape;1600;p57"/>
          <p:cNvSpPr/>
          <p:nvPr/>
        </p:nvSpPr>
        <p:spPr>
          <a:xfrm>
            <a:off x="4510934" y="4041066"/>
            <a:ext cx="45216" cy="309537"/>
          </a:xfrm>
          <a:custGeom>
            <a:avLst/>
            <a:gdLst/>
            <a:ahLst/>
            <a:cxnLst/>
            <a:rect l="l" t="t" r="r" b="b"/>
            <a:pathLst>
              <a:path w="1044" h="7147" extrusionOk="0">
                <a:moveTo>
                  <a:pt x="0" y="1"/>
                </a:moveTo>
                <a:lnTo>
                  <a:pt x="20" y="1160"/>
                </a:lnTo>
                <a:lnTo>
                  <a:pt x="20" y="1584"/>
                </a:lnTo>
                <a:lnTo>
                  <a:pt x="39" y="1990"/>
                </a:lnTo>
                <a:lnTo>
                  <a:pt x="116" y="2840"/>
                </a:lnTo>
                <a:lnTo>
                  <a:pt x="290" y="4520"/>
                </a:lnTo>
                <a:lnTo>
                  <a:pt x="367" y="5196"/>
                </a:lnTo>
                <a:lnTo>
                  <a:pt x="387" y="5524"/>
                </a:lnTo>
                <a:lnTo>
                  <a:pt x="445" y="5872"/>
                </a:lnTo>
                <a:lnTo>
                  <a:pt x="503" y="6220"/>
                </a:lnTo>
                <a:lnTo>
                  <a:pt x="580" y="6548"/>
                </a:lnTo>
                <a:lnTo>
                  <a:pt x="696" y="6857"/>
                </a:lnTo>
                <a:lnTo>
                  <a:pt x="773" y="7012"/>
                </a:lnTo>
                <a:lnTo>
                  <a:pt x="850" y="7147"/>
                </a:lnTo>
                <a:lnTo>
                  <a:pt x="908" y="7108"/>
                </a:lnTo>
                <a:lnTo>
                  <a:pt x="947" y="7031"/>
                </a:lnTo>
                <a:lnTo>
                  <a:pt x="1005" y="6876"/>
                </a:lnTo>
                <a:lnTo>
                  <a:pt x="1024" y="6683"/>
                </a:lnTo>
                <a:lnTo>
                  <a:pt x="1043" y="6471"/>
                </a:lnTo>
                <a:lnTo>
                  <a:pt x="1043" y="6065"/>
                </a:lnTo>
                <a:lnTo>
                  <a:pt x="1043" y="5718"/>
                </a:lnTo>
                <a:lnTo>
                  <a:pt x="1024" y="1971"/>
                </a:lnTo>
                <a:lnTo>
                  <a:pt x="1005" y="1488"/>
                </a:lnTo>
                <a:lnTo>
                  <a:pt x="966" y="1005"/>
                </a:lnTo>
                <a:lnTo>
                  <a:pt x="850" y="59"/>
                </a:lnTo>
                <a:lnTo>
                  <a:pt x="425" y="2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a:extLst>
              <a:ext uri="{FF2B5EF4-FFF2-40B4-BE49-F238E27FC236}">
                <a16:creationId xmlns:a16="http://schemas.microsoft.com/office/drawing/2014/main" id="{E8B847BA-6CB9-CB9C-9B40-142E75A753F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395458" y="2766386"/>
            <a:ext cx="3490574" cy="2275337"/>
          </a:xfrm>
          <a:prstGeom prst="rect">
            <a:avLst/>
          </a:prstGeom>
        </p:spPr>
      </p:pic>
      <p:pic>
        <p:nvPicPr>
          <p:cNvPr id="7" name="Picture 6">
            <a:extLst>
              <a:ext uri="{FF2B5EF4-FFF2-40B4-BE49-F238E27FC236}">
                <a16:creationId xmlns:a16="http://schemas.microsoft.com/office/drawing/2014/main" id="{DEDADD4C-6728-9A6B-D170-B0EC698FF418}"/>
              </a:ext>
            </a:extLst>
          </p:cNvPr>
          <p:cNvPicPr>
            <a:picLocks noChangeAspect="1"/>
          </p:cNvPicPr>
          <p:nvPr/>
        </p:nvPicPr>
        <p:blipFill>
          <a:blip r:embed="rId5"/>
          <a:srcRect l="21824" t="1" r="20932" b="-7732"/>
          <a:stretch/>
        </p:blipFill>
        <p:spPr>
          <a:xfrm>
            <a:off x="257968" y="101777"/>
            <a:ext cx="7315518" cy="3312707"/>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6">
            <a:extLst>
              <a:ext uri="{FF2B5EF4-FFF2-40B4-BE49-F238E27FC236}">
                <a16:creationId xmlns:a16="http://schemas.microsoft.com/office/drawing/2014/main" id="{C3FA693E-64DD-68CC-67A2-29DC4B1B5773}"/>
              </a:ext>
            </a:extLst>
          </p:cNvPr>
          <p:cNvSpPr/>
          <p:nvPr/>
        </p:nvSpPr>
        <p:spPr>
          <a:xfrm>
            <a:off x="3158067" y="67733"/>
            <a:ext cx="5884333" cy="3239679"/>
          </a:xfrm>
          <a:prstGeom prst="wedgeRoundRectCallout">
            <a:avLst>
              <a:gd name="adj1" fmla="val -32958"/>
              <a:gd name="adj2" fmla="val 81636"/>
              <a:gd name="adj3" fmla="val 16667"/>
            </a:avLst>
          </a:prstGeom>
          <a:solidFill>
            <a:schemeClr val="tx2"/>
          </a:solidFill>
          <a:ln w="28575">
            <a:solidFill>
              <a:srgbClr val="2D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E7DCD2"/>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FED6C29E-DC46-BF02-660B-401B565C74E0}"/>
              </a:ext>
            </a:extLst>
          </p:cNvPr>
          <p:cNvSpPr txBox="1"/>
          <p:nvPr/>
        </p:nvSpPr>
        <p:spPr>
          <a:xfrm>
            <a:off x="3226611" y="156633"/>
            <a:ext cx="5629523"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2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Nhà Trần (1225-1400) là một vương triều phong kiến ​​của Việt Nam, nổi tiếng với những chiến công hiển hách trong việc ba lần đánh bại quân Nguyên Mông hùng mạnh. Dưới sự lãnh đạo tài ba của các vị vua Trần, đặc biệt là Hưng Đạo Đại Vương Trần Quốc Tuấn, Đại Việt đã bảo vệ vững chắc độc lập dân tộc và ghi dấu ấn chói lọi trong lịch sử.</a:t>
            </a:r>
            <a:endParaRPr kumimoji="0" lang="en-GB" sz="22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endParaRPr>
          </a:p>
        </p:txBody>
      </p:sp>
      <p:pic>
        <p:nvPicPr>
          <p:cNvPr id="3" name="Picture 2">
            <a:extLst>
              <a:ext uri="{FF2B5EF4-FFF2-40B4-BE49-F238E27FC236}">
                <a16:creationId xmlns:a16="http://schemas.microsoft.com/office/drawing/2014/main" id="{1DCB5E0F-10F3-4A3C-11BB-9D01C21049DB}"/>
              </a:ext>
            </a:extLst>
          </p:cNvPr>
          <p:cNvPicPr>
            <a:picLocks noChangeAspect="1"/>
          </p:cNvPicPr>
          <p:nvPr/>
        </p:nvPicPr>
        <p:blipFill>
          <a:blip r:embed="rId2"/>
          <a:stretch>
            <a:fillRect/>
          </a:stretch>
        </p:blipFill>
        <p:spPr>
          <a:xfrm>
            <a:off x="195685" y="1159933"/>
            <a:ext cx="3633690" cy="4279900"/>
          </a:xfrm>
          <a:prstGeom prst="rect">
            <a:avLst/>
          </a:prstGeom>
        </p:spPr>
      </p:pic>
    </p:spTree>
    <p:extLst>
      <p:ext uri="{BB962C8B-B14F-4D97-AF65-F5344CB8AC3E}">
        <p14:creationId xmlns:p14="http://schemas.microsoft.com/office/powerpoint/2010/main" val="3459498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9144000" cy="51435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2805734" y="520549"/>
            <a:ext cx="6387976" cy="4246563"/>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4"/>
          <a:srcRect l="13837" t="15372" r="52860" b="74305"/>
          <a:stretch/>
        </p:blipFill>
        <p:spPr>
          <a:xfrm>
            <a:off x="5238421" y="172176"/>
            <a:ext cx="2644949" cy="415237"/>
          </a:xfrm>
          <a:prstGeom prst="rect">
            <a:avLst/>
          </a:prstGeom>
        </p:spPr>
      </p:pic>
      <p:pic>
        <p:nvPicPr>
          <p:cNvPr id="4" name="Picture 3">
            <a:extLst>
              <a:ext uri="{FF2B5EF4-FFF2-40B4-BE49-F238E27FC236}">
                <a16:creationId xmlns:a16="http://schemas.microsoft.com/office/drawing/2014/main" id="{BAAD2BE6-8BB1-E73D-2AFB-843DBFC7D96D}"/>
              </a:ext>
            </a:extLst>
          </p:cNvPr>
          <p:cNvPicPr>
            <a:picLocks noChangeAspect="1"/>
          </p:cNvPicPr>
          <p:nvPr/>
        </p:nvPicPr>
        <p:blipFill>
          <a:blip r:embed="rId5"/>
          <a:stretch>
            <a:fillRect/>
          </a:stretch>
        </p:blipFill>
        <p:spPr>
          <a:xfrm>
            <a:off x="3376835" y="1203652"/>
            <a:ext cx="5541744" cy="2066723"/>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6B9632-7FE1-FBAF-7E29-6AFD16FA253B}"/>
              </a:ext>
            </a:extLst>
          </p:cNvPr>
          <p:cNvPicPr>
            <a:picLocks noChangeAspect="1"/>
          </p:cNvPicPr>
          <p:nvPr/>
        </p:nvPicPr>
        <p:blipFill>
          <a:blip r:embed="rId2"/>
          <a:stretch>
            <a:fillRect/>
          </a:stretch>
        </p:blipFill>
        <p:spPr>
          <a:xfrm>
            <a:off x="262097" y="0"/>
            <a:ext cx="8535140" cy="1383912"/>
          </a:xfrm>
          <a:prstGeom prst="rect">
            <a:avLst/>
          </a:prstGeom>
        </p:spPr>
      </p:pic>
      <p:sp>
        <p:nvSpPr>
          <p:cNvPr id="8" name="圆角矩形 17">
            <a:extLst>
              <a:ext uri="{FF2B5EF4-FFF2-40B4-BE49-F238E27FC236}">
                <a16:creationId xmlns:a16="http://schemas.microsoft.com/office/drawing/2014/main" id="{CE03F40D-B4D9-7A47-1BAC-9066072020FB}"/>
              </a:ext>
            </a:extLst>
          </p:cNvPr>
          <p:cNvSpPr/>
          <p:nvPr/>
        </p:nvSpPr>
        <p:spPr>
          <a:xfrm>
            <a:off x="330200" y="1578303"/>
            <a:ext cx="8390467" cy="320536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r>
              <a:rPr lang="vi-VN" sz="28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a:t>
            </a:r>
            <a:r>
              <a:rPr lang="en-US" sz="28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vi-VN" sz="28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Sưu tầm và giới thiệu được một số tư liệu lịch sử (câu chuyện, văn bản, tranh ảnh,...) liên quan đến Triều Trần.</a:t>
            </a:r>
          </a:p>
          <a:p>
            <a:pPr lvl="0" algn="just" defTabSz="914377">
              <a:defRPr/>
            </a:pPr>
            <a:r>
              <a:rPr lang="vi-VN" sz="28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a:t>
            </a:r>
            <a:r>
              <a:rPr lang="en-US" sz="28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vi-VN" sz="28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Trình bày được những nét chính về lịch sử Việt Nam thời nhà Trần thông qua</a:t>
            </a:r>
            <a:r>
              <a:rPr lang="en-US" sz="28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vi-VN" sz="28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các câu chuyện về một số nhân vật lịch sử.</a:t>
            </a:r>
          </a:p>
        </p:txBody>
      </p:sp>
    </p:spTree>
    <p:extLst>
      <p:ext uri="{BB962C8B-B14F-4D97-AF65-F5344CB8AC3E}">
        <p14:creationId xmlns:p14="http://schemas.microsoft.com/office/powerpoint/2010/main" val="417646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852206" y="1081850"/>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442951-A1EC-35DA-3AAF-3785CB90E3B1}"/>
              </a:ext>
            </a:extLst>
          </p:cNvPr>
          <p:cNvPicPr>
            <a:picLocks noChangeAspect="1"/>
          </p:cNvPicPr>
          <p:nvPr/>
        </p:nvPicPr>
        <p:blipFill>
          <a:blip r:embed="rId5"/>
          <a:stretch>
            <a:fillRect/>
          </a:stretch>
        </p:blipFill>
        <p:spPr>
          <a:xfrm>
            <a:off x="1769614" y="1637969"/>
            <a:ext cx="7974773" cy="2665295"/>
          </a:xfrm>
          <a:prstGeom prst="rect">
            <a:avLst/>
          </a:prstGeom>
        </p:spPr>
      </p:pic>
    </p:spTree>
    <p:extLst>
      <p:ext uri="{BB962C8B-B14F-4D97-AF65-F5344CB8AC3E}">
        <p14:creationId xmlns:p14="http://schemas.microsoft.com/office/powerpoint/2010/main" val="2408814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viết: Các yếu tố dẫn đến chiến thắng của Đại Việt trước 3 lần xâm lược  của Mông-Nguyên – Wikibooks tiếng Việt">
            <a:extLst>
              <a:ext uri="{FF2B5EF4-FFF2-40B4-BE49-F238E27FC236}">
                <a16:creationId xmlns:a16="http://schemas.microsoft.com/office/drawing/2014/main" id="{77AE737D-72C9-2D20-2904-8CE127D47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17">
            <a:extLst>
              <a:ext uri="{FF2B5EF4-FFF2-40B4-BE49-F238E27FC236}">
                <a16:creationId xmlns:a16="http://schemas.microsoft.com/office/drawing/2014/main" id="{8AA2CF9C-4B2C-2C61-652F-71F6BEF44265}"/>
              </a:ext>
            </a:extLst>
          </p:cNvPr>
          <p:cNvSpPr/>
          <p:nvPr/>
        </p:nvSpPr>
        <p:spPr>
          <a:xfrm>
            <a:off x="839597" y="3285067"/>
            <a:ext cx="8050403" cy="140436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Hoạt động 1</a:t>
            </a:r>
            <a:r>
              <a:rPr lang="en-US"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Triều Trần với công cuộc xây dựng đất nước</a:t>
            </a:r>
          </a:p>
        </p:txBody>
      </p:sp>
    </p:spTree>
    <p:extLst>
      <p:ext uri="{BB962C8B-B14F-4D97-AF65-F5344CB8AC3E}">
        <p14:creationId xmlns:p14="http://schemas.microsoft.com/office/powerpoint/2010/main" val="20999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00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329287" y="174191"/>
            <a:ext cx="8746980" cy="314474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412" name="Google Shape;1412;p53"/>
          <p:cNvSpPr txBox="1">
            <a:spLocks/>
          </p:cNvSpPr>
          <p:nvPr/>
        </p:nvSpPr>
        <p:spPr>
          <a:xfrm>
            <a:off x="501198" y="118533"/>
            <a:ext cx="8490402"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3200" b="1" dirty="0">
                <a:solidFill>
                  <a:srgbClr val="1E421E"/>
                </a:solidFill>
                <a:latin typeface="Cambria" panose="02040503050406030204" pitchFamily="18" charset="0"/>
                <a:ea typeface="Assistant"/>
                <a:cs typeface="Assistant"/>
                <a:sym typeface="Assistant"/>
              </a:rPr>
              <a:t>Đọc thông tin và quan sát các hình 2, 3, em hãy:</a:t>
            </a:r>
          </a:p>
          <a:p>
            <a:pPr algn="just"/>
            <a:r>
              <a:rPr lang="vi-VN" sz="3200" dirty="0">
                <a:solidFill>
                  <a:srgbClr val="1E421E"/>
                </a:solidFill>
                <a:latin typeface="Cambria" panose="02040503050406030204" pitchFamily="18" charset="0"/>
                <a:ea typeface="Assistant"/>
                <a:cs typeface="Assistant"/>
                <a:sym typeface="Assistant"/>
              </a:rPr>
              <a:t>• Trình bày những nét chính về công cuộc xây dựng đất nước dưới thời Trần.</a:t>
            </a:r>
          </a:p>
          <a:p>
            <a:pPr algn="just"/>
            <a:r>
              <a:rPr lang="vi-VN" sz="3200" dirty="0">
                <a:solidFill>
                  <a:srgbClr val="1E421E"/>
                </a:solidFill>
                <a:latin typeface="Cambria" panose="02040503050406030204" pitchFamily="18" charset="0"/>
                <a:ea typeface="Assistant"/>
                <a:cs typeface="Assistant"/>
                <a:sym typeface="Assistant"/>
              </a:rPr>
              <a:t>• Kể về đóng góp của một nhân vật lịch sử của Triều Trần mà em yêu thích.</a:t>
            </a:r>
            <a:endParaRPr lang="vi-VN" sz="2800" dirty="0">
              <a:solidFill>
                <a:srgbClr val="1E421E"/>
              </a:solidFill>
              <a:latin typeface="Cambria" panose="02040503050406030204" pitchFamily="18" charset="0"/>
              <a:ea typeface="Assistant"/>
              <a:cs typeface="Assistant"/>
              <a:sym typeface="Assistant"/>
            </a:endParaRPr>
          </a:p>
        </p:txBody>
      </p:sp>
    </p:spTree>
    <p:extLst>
      <p:ext uri="{BB962C8B-B14F-4D97-AF65-F5344CB8AC3E}">
        <p14:creationId xmlns:p14="http://schemas.microsoft.com/office/powerpoint/2010/main" val="6767466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barn(inVertical)">
                                      <p:cBhvr>
                                        <p:cTn id="7" dur="500"/>
                                        <p:tgtEl>
                                          <p:spTgt spid="14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389468" y="428677"/>
            <a:ext cx="8136466" cy="4278789"/>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533400" y="6608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vi-VN" sz="2400" b="1" dirty="0">
                <a:solidFill>
                  <a:srgbClr val="1E421E"/>
                </a:solidFill>
                <a:latin typeface="Cambria" panose="02040503050406030204" pitchFamily="18" charset="0"/>
                <a:ea typeface="Assistant"/>
                <a:cs typeface="Assistant"/>
                <a:sym typeface="Assistant"/>
              </a:rPr>
              <a:t>- Hoàn cảnh thành lập nhà Trần: </a:t>
            </a:r>
            <a:r>
              <a:rPr lang="vi-VN" sz="2400" dirty="0">
                <a:solidFill>
                  <a:srgbClr val="1E421E"/>
                </a:solidFill>
                <a:latin typeface="Cambria" panose="02040503050406030204" pitchFamily="18" charset="0"/>
                <a:ea typeface="Assistant"/>
                <a:cs typeface="Assistant"/>
                <a:sym typeface="Assistant"/>
              </a:rPr>
              <a:t>Năm 1226, Lý Chiêu Hoàng nhường ngôi cho chồng là Trần Cảnh. Nhà Trần được thành lập. </a:t>
            </a:r>
          </a:p>
          <a:p>
            <a:pPr lvl="0" algn="just"/>
            <a:r>
              <a:rPr lang="vi-VN" sz="2400" b="1" dirty="0">
                <a:solidFill>
                  <a:srgbClr val="1E421E"/>
                </a:solidFill>
                <a:latin typeface="Cambria" panose="02040503050406030204" pitchFamily="18" charset="0"/>
                <a:ea typeface="Assistant"/>
                <a:cs typeface="Assistant"/>
                <a:sym typeface="Assistant"/>
              </a:rPr>
              <a:t>+ Một số nét chính về công cuộc xây dựng đất nước dưới Triều Trần: </a:t>
            </a:r>
          </a:p>
          <a:p>
            <a:pPr marL="342900" lvl="0" indent="-342900" algn="just">
              <a:buFont typeface="Arial" panose="020B0604020202020204" pitchFamily="34" charset="0"/>
              <a:buChar char="•"/>
            </a:pPr>
            <a:r>
              <a:rPr lang="vi-VN" sz="2400" dirty="0">
                <a:solidFill>
                  <a:srgbClr val="1E421E"/>
                </a:solidFill>
                <a:latin typeface="Cambria" panose="02040503050406030204" pitchFamily="18" charset="0"/>
                <a:ea typeface="Assistant"/>
                <a:cs typeface="Assistant"/>
                <a:sym typeface="Assistant"/>
              </a:rPr>
              <a:t>Các vua Trần nhường ngôi sớm cho con, xưng là Thái Thượng Hoàng, cùng vua chăm lo việc nước.</a:t>
            </a:r>
          </a:p>
          <a:p>
            <a:pPr marL="342900" lvl="0" indent="-342900" algn="just">
              <a:buFont typeface="Arial" panose="020B0604020202020204" pitchFamily="34" charset="0"/>
              <a:buChar char="•"/>
            </a:pPr>
            <a:r>
              <a:rPr lang="vi-VN" sz="2400" dirty="0">
                <a:solidFill>
                  <a:srgbClr val="1E421E"/>
                </a:solidFill>
                <a:latin typeface="Cambria" panose="02040503050406030204" pitchFamily="18" charset="0"/>
                <a:ea typeface="Assistant"/>
                <a:cs typeface="Assistant"/>
                <a:sym typeface="Assistant"/>
              </a:rPr>
              <a:t>Giáo dục được quan </a:t>
            </a:r>
            <a:r>
              <a:rPr lang="en-US" sz="2400" dirty="0">
                <a:solidFill>
                  <a:srgbClr val="1E421E"/>
                </a:solidFill>
                <a:latin typeface="Cambria" panose="02040503050406030204" pitchFamily="18" charset="0"/>
                <a:ea typeface="Assistant"/>
                <a:cs typeface="Assistant"/>
                <a:sym typeface="Assistant"/>
              </a:rPr>
              <a:t>t</a:t>
            </a:r>
            <a:r>
              <a:rPr lang="vi-VN" sz="2400" dirty="0">
                <a:solidFill>
                  <a:srgbClr val="1E421E"/>
                </a:solidFill>
                <a:latin typeface="Cambria" panose="02040503050406030204" pitchFamily="18" charset="0"/>
                <a:ea typeface="Assistant"/>
                <a:cs typeface="Assistant"/>
                <a:sym typeface="Assistant"/>
              </a:rPr>
              <a:t>âm. Nhà nước mở thêm nhiều trường học và tổ chức các khoa thi, tuyển chọn nhiều nhân tài như Nguyễn Hiền, Mạc Đĩnh Chi.</a:t>
            </a:r>
          </a:p>
        </p:txBody>
      </p:sp>
    </p:spTree>
    <p:extLst>
      <p:ext uri="{BB962C8B-B14F-4D97-AF65-F5344CB8AC3E}">
        <p14:creationId xmlns:p14="http://schemas.microsoft.com/office/powerpoint/2010/main" val="108463766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2074332" y="157745"/>
            <a:ext cx="5266267" cy="604256"/>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solidFill>
                  <a:srgbClr val="1E421E"/>
                </a:solidFill>
                <a:latin typeface="Cambria" panose="02040503050406030204" pitchFamily="18" charset="0"/>
                <a:ea typeface="Assistant"/>
                <a:cs typeface="Assistant"/>
                <a:sym typeface="Assistant"/>
              </a:rPr>
              <a:t>Hoàn </a:t>
            </a:r>
            <a:r>
              <a:rPr lang="en-US" sz="2800" b="1" dirty="0" err="1">
                <a:solidFill>
                  <a:srgbClr val="1E421E"/>
                </a:solidFill>
                <a:latin typeface="Cambria" panose="02040503050406030204" pitchFamily="18" charset="0"/>
                <a:ea typeface="Assistant"/>
                <a:cs typeface="Assistant"/>
                <a:sym typeface="Assistant"/>
              </a:rPr>
              <a:t>thành</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phiếu</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học</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tập</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số</a:t>
            </a:r>
            <a:r>
              <a:rPr lang="en-US" sz="2800" b="1" dirty="0">
                <a:solidFill>
                  <a:srgbClr val="1E421E"/>
                </a:solidFill>
                <a:latin typeface="Cambria" panose="02040503050406030204" pitchFamily="18" charset="0"/>
                <a:ea typeface="Assistant"/>
                <a:cs typeface="Assistant"/>
                <a:sym typeface="Assistant"/>
              </a:rPr>
              <a:t> 1:</a:t>
            </a:r>
            <a:endParaRPr lang="vi-VN" sz="2800" b="1" dirty="0">
              <a:solidFill>
                <a:srgbClr val="1E421E"/>
              </a:solidFill>
              <a:latin typeface="Cambria" panose="02040503050406030204" pitchFamily="18" charset="0"/>
              <a:ea typeface="Assistant"/>
              <a:cs typeface="Assistant"/>
              <a:sym typeface="Assistant"/>
            </a:endParaRPr>
          </a:p>
        </p:txBody>
      </p:sp>
      <p:sp>
        <p:nvSpPr>
          <p:cNvPr id="5" name="TextBox 4">
            <a:extLst>
              <a:ext uri="{FF2B5EF4-FFF2-40B4-BE49-F238E27FC236}">
                <a16:creationId xmlns:a16="http://schemas.microsoft.com/office/drawing/2014/main" id="{DAF607F1-5E34-C9AC-F070-81FAE4AD37DB}"/>
              </a:ext>
            </a:extLst>
          </p:cNvPr>
          <p:cNvSpPr txBox="1"/>
          <p:nvPr/>
        </p:nvSpPr>
        <p:spPr>
          <a:xfrm>
            <a:off x="1371600" y="1181302"/>
            <a:ext cx="6510866" cy="3652282"/>
          </a:xfrm>
          <a:prstGeom prst="rect">
            <a:avLst/>
          </a:prstGeom>
          <a:solidFill>
            <a:srgbClr val="FFFFFF"/>
          </a:solidFill>
        </p:spPr>
        <p:txBody>
          <a:bodyPr wrap="square">
            <a:spAutoFit/>
          </a:bodyPr>
          <a:lstStyle/>
          <a:p>
            <a:pPr marL="0" marR="0" algn="ctr">
              <a:lnSpc>
                <a:spcPct val="150000"/>
              </a:lnSpc>
              <a:spcBef>
                <a:spcPts val="0"/>
              </a:spcBef>
              <a:spcAft>
                <a:spcPts val="800"/>
              </a:spcAft>
            </a:pPr>
            <a:r>
              <a:rPr lang="en-US" sz="2000" b="1"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0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0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0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50000"/>
              </a:lnSpc>
              <a:spcBef>
                <a:spcPts val="0"/>
              </a:spcBef>
              <a:spcAft>
                <a:spcPts val="0"/>
              </a:spcAft>
            </a:pPr>
            <a:r>
              <a:rPr lang="en-US" sz="2000" b="1"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20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0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Bối</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nảy</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thúc</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Điều</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em</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học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được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từ</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câu</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chuyện</a:t>
            </a:r>
            <a:r>
              <a:rPr lang="en-US" sz="2000" dirty="0">
                <a:solidFill>
                  <a:srgbClr val="000000"/>
                </a:solidFill>
                <a:effectLst/>
                <a:latin typeface="Times New Roman" panose="02020603050405020304" pitchFamily="18" charset="0"/>
                <a:ea typeface="Calibri" panose="020F0502020204030204" pitchFamily="34" charset="0"/>
              </a:rPr>
              <a:t>:……………….</a:t>
            </a:r>
            <a:endParaRPr lang="en-US" sz="2000" dirty="0"/>
          </a:p>
        </p:txBody>
      </p:sp>
    </p:spTree>
    <p:extLst>
      <p:ext uri="{BB962C8B-B14F-4D97-AF65-F5344CB8AC3E}">
        <p14:creationId xmlns:p14="http://schemas.microsoft.com/office/powerpoint/2010/main" val="207756788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theme/theme1.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TotalTime>
  <Words>692</Words>
  <Application>Microsoft Office PowerPoint</Application>
  <PresentationFormat>On-screen Show (16:9)</PresentationFormat>
  <Paragraphs>60</Paragraphs>
  <Slides>18</Slides>
  <Notes>10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18</vt:i4>
      </vt:variant>
    </vt:vector>
  </HeadingPairs>
  <TitlesOfParts>
    <vt:vector size="35" baseType="lpstr">
      <vt:lpstr>#9Slide07 IcielCrocante</vt:lpstr>
      <vt:lpstr>Arial</vt:lpstr>
      <vt:lpstr>Arimo</vt:lpstr>
      <vt:lpstr>Assistant</vt:lpstr>
      <vt:lpstr>Assistant Medium</vt:lpstr>
      <vt:lpstr>Calibri</vt:lpstr>
      <vt:lpstr>Cambria</vt:lpstr>
      <vt:lpstr>Cloud Soft Bold</vt:lpstr>
      <vt:lpstr>Livvic</vt:lpstr>
      <vt:lpstr>Montserrat Bold</vt:lpstr>
      <vt:lpstr>Nunito</vt:lpstr>
      <vt:lpstr>Rajdhani</vt:lpstr>
      <vt:lpstr>Roboto Condensed Light</vt:lpstr>
      <vt:lpstr>SVN-Androgyne</vt:lpstr>
      <vt:lpstr>Times New Roman</vt:lpstr>
      <vt:lpstr>World War II D-Day Invasion XL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57</cp:revision>
  <dcterms:modified xsi:type="dcterms:W3CDTF">2024-11-23T07:55:24Z</dcterms:modified>
</cp:coreProperties>
</file>