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83" r:id="rId3"/>
    <p:sldId id="284" r:id="rId4"/>
    <p:sldId id="328" r:id="rId5"/>
    <p:sldId id="285" r:id="rId6"/>
    <p:sldId id="286" r:id="rId7"/>
    <p:sldId id="264" r:id="rId8"/>
    <p:sldId id="287" r:id="rId9"/>
    <p:sldId id="288" r:id="rId10"/>
    <p:sldId id="329" r:id="rId11"/>
    <p:sldId id="290" r:id="rId12"/>
    <p:sldId id="277" r:id="rId13"/>
    <p:sldId id="292" r:id="rId14"/>
    <p:sldId id="291" r:id="rId15"/>
    <p:sldId id="330" r:id="rId16"/>
    <p:sldId id="331" r:id="rId17"/>
    <p:sldId id="312" r:id="rId18"/>
    <p:sldId id="294" r:id="rId19"/>
    <p:sldId id="295" r:id="rId20"/>
    <p:sldId id="296" r:id="rId21"/>
    <p:sldId id="297" r:id="rId22"/>
    <p:sldId id="333" r:id="rId23"/>
    <p:sldId id="332" r:id="rId24"/>
    <p:sldId id="2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AD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8757" autoAdjust="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F1913-4752-47FE-9288-61520CABF8CA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C37DB-195C-402D-93A4-E2D077480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55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066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984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136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95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6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68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0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99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45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63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6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92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79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89E25-2DCD-43D2-A6BB-F989895750A3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97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3991" y="2329016"/>
            <a:ext cx="7884017" cy="256495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8000" b="1" dirty="0">
                <a:ln/>
                <a:solidFill>
                  <a:srgbClr val="FFFF00"/>
                </a:solidFill>
                <a:latin typeface="UTM Avo" panose="02040603050506020204" pitchFamily="18" charset="0"/>
              </a:rPr>
              <a:t>CHÀO MỪNG CÁC CON</a:t>
            </a:r>
          </a:p>
          <a:p>
            <a:pPr algn="ctr"/>
            <a:r>
              <a:rPr lang="vi-VN" sz="8000" b="1" dirty="0">
                <a:ln/>
                <a:solidFill>
                  <a:srgbClr val="FFFF00"/>
                </a:solidFill>
                <a:latin typeface="UTM Avo" panose="02040603050506020204" pitchFamily="18" charset="0"/>
              </a:rPr>
              <a:t>ĐẾN VỚI TIẾT HỌC</a:t>
            </a:r>
            <a:endParaRPr lang="en-US" sz="8000" b="1" dirty="0">
              <a:ln/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395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64" y="13646"/>
            <a:ext cx="10931857" cy="684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041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r>
              <a:rPr lang="en-US" sz="5300" smtClean="0">
                <a:latin typeface=".VnAvant" pitchFamily="34" charset="0"/>
                <a:cs typeface="Times New Roman" pitchFamily="18" charset="0"/>
              </a:rPr>
              <a:t>T</a:t>
            </a:r>
            <a:r>
              <a:rPr lang="en-US" sz="5300">
                <a:latin typeface=".VnAvant" pitchFamily="34" charset="0"/>
                <a:cs typeface="Times New Roman" pitchFamily="18" charset="0"/>
              </a:rPr>
              <a:t>i</a:t>
            </a:r>
            <a:r>
              <a:rPr lang="en-US" sz="5300" smtClean="0">
                <a:latin typeface=".VnAvant" pitchFamily="34" charset="0"/>
                <a:cs typeface="Times New Roman" pitchFamily="18" charset="0"/>
              </a:rPr>
              <a:t>m</a:t>
            </a:r>
            <a:r>
              <a:rPr lang="en-US" sz="53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smtClean="0">
                <a:latin typeface=".VnAvant" pitchFamily="34" charset="0"/>
                <a:cs typeface="Times New Roman" pitchFamily="18" charset="0"/>
              </a:rPr>
              <a:t>tiÕng ngoµi bµi cã vÇn </a:t>
            </a:r>
            <a:r>
              <a:rPr lang="en-US" sz="5300" b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inh</a:t>
            </a:r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 – ich</a:t>
            </a:r>
            <a:r>
              <a:rPr lang="en-US" sz="5300" smtClean="0">
                <a:latin typeface=".VnAvant" pitchFamily="34" charset="0"/>
                <a:cs typeface="Times New Roman" pitchFamily="18" charset="0"/>
              </a:rPr>
              <a:t> </a:t>
            </a:r>
            <a:endParaRPr lang="en-US" sz="5300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86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81" y="0"/>
            <a:ext cx="10208525" cy="683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650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367"/>
            <a:ext cx="12192000" cy="566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3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0" y="1640997"/>
            <a:ext cx="4708478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5400" smtClean="0">
                <a:latin typeface=".VnAvant" pitchFamily="34" charset="0"/>
              </a:rPr>
              <a:t>lÞch bµn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82137" y="3444101"/>
            <a:ext cx="3562066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4500" b="1" smtClean="0">
                <a:solidFill>
                  <a:srgbClr val="FF0000"/>
                </a:solidFill>
                <a:latin typeface=".VnArial" pitchFamily="34" charset="0"/>
              </a:rPr>
              <a:t> </a:t>
            </a:r>
            <a:r>
              <a:rPr lang="en-US" sz="5400" smtClean="0">
                <a:latin typeface=".VnAvant" pitchFamily="34" charset="0"/>
              </a:rPr>
              <a:t>cuèn lÞch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810234" y="1723951"/>
            <a:ext cx="3330053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r>
              <a:rPr lang="en-US" sz="5400">
                <a:latin typeface=".VnAvant" pitchFamily="34" charset="0"/>
              </a:rPr>
              <a:t>t</a:t>
            </a:r>
            <a:r>
              <a:rPr lang="en-US" sz="5400" smtClean="0">
                <a:latin typeface=".VnAvant" pitchFamily="34" charset="0"/>
              </a:rPr>
              <a:t>rang trÝ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359850" y="3389510"/>
            <a:ext cx="4176226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5400">
                <a:latin typeface=".VnAvant" pitchFamily="34" charset="0"/>
              </a:rPr>
              <a:t>c</a:t>
            </a:r>
            <a:r>
              <a:rPr lang="en-US" sz="5400" smtClean="0">
                <a:latin typeface=".VnAvant" pitchFamily="34" charset="0"/>
              </a:rPr>
              <a:t>h¨m chØ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373821" y="0"/>
            <a:ext cx="5328745" cy="1231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4500" b="1">
                <a:latin typeface=".VnArial" pitchFamily="34" charset="0"/>
              </a:rPr>
              <a:t> </a:t>
            </a:r>
            <a:r>
              <a:rPr lang="en-US" sz="7200" b="1" smtClean="0">
                <a:solidFill>
                  <a:srgbClr val="FF0000"/>
                </a:solidFill>
                <a:latin typeface=".VnAvant" pitchFamily="34" charset="0"/>
              </a:rPr>
              <a:t>LuyÖn ®äc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82137" y="5152344"/>
            <a:ext cx="4162567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5400" smtClean="0">
                <a:latin typeface=".VnAvant" pitchFamily="34" charset="0"/>
              </a:rPr>
              <a:t>­n¨m th¸ng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619168" y="5158233"/>
            <a:ext cx="3152630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5400">
                <a:latin typeface=".VnAvant" pitchFamily="34" charset="0"/>
              </a:rPr>
              <a:t>l</a:t>
            </a:r>
            <a:r>
              <a:rPr lang="en-US" sz="5400" smtClean="0">
                <a:latin typeface=".VnAvant" pitchFamily="34" charset="0"/>
              </a:rPr>
              <a:t>·ng phÝ</a:t>
            </a:r>
            <a:endParaRPr lang="en-US" sz="54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79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367"/>
            <a:ext cx="12192000" cy="566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5071" y="1870454"/>
            <a:ext cx="42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3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4905" y="4380467"/>
            <a:ext cx="42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314" y="1075180"/>
            <a:ext cx="42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63579" y="1075179"/>
            <a:ext cx="42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74594" y="1881559"/>
            <a:ext cx="42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4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096000" y="2550732"/>
            <a:ext cx="85071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099110" y="2550732"/>
            <a:ext cx="85071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951862" y="942571"/>
            <a:ext cx="114413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847462" y="1741843"/>
            <a:ext cx="66874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489879" y="2506993"/>
            <a:ext cx="66874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55190" y="2520641"/>
            <a:ext cx="66874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316269" y="2550732"/>
            <a:ext cx="66874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983474" y="4965242"/>
            <a:ext cx="66874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855189" y="1761002"/>
            <a:ext cx="8222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241075" y="3346417"/>
            <a:ext cx="8222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881122" y="4984146"/>
            <a:ext cx="8222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968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367"/>
            <a:ext cx="12192000" cy="566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4905" y="4380467"/>
            <a:ext cx="42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0314" y="1075180"/>
            <a:ext cx="42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1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68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9563"/>
            <a:ext cx="8666328" cy="3044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320"/>
            <a:ext cx="9687322" cy="1163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45457" y="2333767"/>
            <a:ext cx="4722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  <a:latin typeface=".VnAvant" pitchFamily="34" charset="0"/>
              </a:rPr>
              <a:t>vÞnh H¹ Long.</a:t>
            </a:r>
            <a:endParaRPr lang="en-US" sz="540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62632" y="4028364"/>
            <a:ext cx="5079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.VnAvant" pitchFamily="34" charset="0"/>
              </a:rPr>
              <a:t>c</a:t>
            </a:r>
            <a:r>
              <a:rPr lang="en-US" sz="4000" smtClean="0">
                <a:solidFill>
                  <a:srgbClr val="FF0000"/>
                </a:solidFill>
                <a:latin typeface=".VnAvant" pitchFamily="34" charset="0"/>
              </a:rPr>
              <a:t>h¨m häc, kh«ng ®Ó th× giê l·ng phÝ.</a:t>
            </a:r>
            <a:endParaRPr lang="en-US" sz="400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39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1"/>
            <a:ext cx="12192000" cy="6985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7" tIns="60958" rIns="121917" bIns="60958">
            <a:spAutoFit/>
          </a:bodyPr>
          <a:lstStyle/>
          <a:p>
            <a:pPr algn="ctr">
              <a:defRPr/>
            </a:pPr>
            <a:r>
              <a:rPr lang="en-US" sz="3700" b="1" smtClean="0">
                <a:solidFill>
                  <a:srgbClr val="FF0000"/>
                </a:solidFill>
                <a:latin typeface=".VnAvant" pitchFamily="34" charset="0"/>
              </a:rPr>
              <a:t>Ho¹t ®éng: VËn dông – tr¶i nghiÖm</a:t>
            </a:r>
            <a:endParaRPr lang="en-US" sz="3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2306474" y="1296535"/>
            <a:ext cx="9021168" cy="4708480"/>
          </a:xfrm>
          <a:prstGeom prst="cloud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rgbClr val="002060"/>
                </a:solidFill>
                <a:latin typeface=".VnAvant" pitchFamily="34" charset="0"/>
              </a:rPr>
              <a:t>Qua bµi häc, con biÕt ®iÒu g×?</a:t>
            </a:r>
            <a:endParaRPr lang="en-US" sz="5400" b="1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84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3235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75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NỀN PP\74425608_806001893190166_344176323796664320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矩形: 圆角 13"/>
          <p:cNvSpPr/>
          <p:nvPr/>
        </p:nvSpPr>
        <p:spPr>
          <a:xfrm>
            <a:off x="2842090" y="2322094"/>
            <a:ext cx="7139836" cy="38982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altLang="zh-CN" sz="8000" dirty="0" smtClean="0">
                <a:solidFill>
                  <a:srgbClr val="FF0000"/>
                </a:solidFill>
                <a:latin typeface="UTM Avo" pitchFamily="18" charset="0"/>
              </a:rPr>
              <a:t>KHỞI ĐỘNG</a:t>
            </a:r>
            <a:endParaRPr lang="zh-CN" altLang="en-US" sz="80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48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4579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9"/>
            <a:ext cx="9144000" cy="1655233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24580" name="Picture 3" descr="hinh-nen-powerpoint-dep-nhat-1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 Box 14"/>
          <p:cNvSpPr txBox="1">
            <a:spLocks noChangeArrowheads="1"/>
          </p:cNvSpPr>
          <p:nvPr/>
        </p:nvSpPr>
        <p:spPr bwMode="auto">
          <a:xfrm>
            <a:off x="2032000" y="1066802"/>
            <a:ext cx="8060267" cy="1764583"/>
          </a:xfrm>
          <a:prstGeom prst="rect">
            <a:avLst/>
          </a:prstGeom>
          <a:solidFill>
            <a:srgbClr val="FFFF00"/>
          </a:solidFill>
          <a:ln w="12700" cap="sq">
            <a:solidFill>
              <a:srgbClr val="FF0066"/>
            </a:solidFill>
            <a:miter lim="800000"/>
            <a:headEnd type="none" w="sm" len="sm"/>
            <a:tailEnd type="none" w="sm" len="sm"/>
          </a:ln>
        </p:spPr>
        <p:txBody>
          <a:bodyPr lIns="121914" tIns="60957" rIns="121914" bIns="60957">
            <a:spAutoFit/>
          </a:bodyPr>
          <a:lstStyle/>
          <a:p>
            <a:pPr>
              <a:spcBef>
                <a:spcPct val="50000"/>
              </a:spcBef>
            </a:pPr>
            <a:endParaRPr lang="en-US" sz="10700" dirty="0"/>
          </a:p>
        </p:txBody>
      </p:sp>
      <p:sp>
        <p:nvSpPr>
          <p:cNvPr id="24582" name="WordArt 15"/>
          <p:cNvSpPr>
            <a:spLocks noChangeArrowheads="1" noChangeShapeType="1" noTextEdit="1"/>
          </p:cNvSpPr>
          <p:nvPr/>
        </p:nvSpPr>
        <p:spPr bwMode="auto">
          <a:xfrm>
            <a:off x="2645833" y="1202268"/>
            <a:ext cx="6781800" cy="941917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 dirty="0">
                <a:ln w="19050" cap="sq">
                  <a:solidFill>
                    <a:srgbClr val="000099"/>
                  </a:solidFill>
                  <a:round/>
                  <a:headEnd type="none" w="sm" len="sm"/>
                  <a:tailEnd type="none" w="sm" len="sm"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VIẾT BẢNG CON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479800" y="2804586"/>
            <a:ext cx="5198533" cy="3060700"/>
            <a:chOff x="1624" y="1384"/>
            <a:chExt cx="2456" cy="1928"/>
          </a:xfrm>
        </p:grpSpPr>
        <p:sp>
          <p:nvSpPr>
            <p:cNvPr id="24584" name="Rectangle 10"/>
            <p:cNvSpPr>
              <a:spLocks noChangeArrowheads="1"/>
            </p:cNvSpPr>
            <p:nvPr/>
          </p:nvSpPr>
          <p:spPr bwMode="auto">
            <a:xfrm>
              <a:off x="1624" y="1384"/>
              <a:ext cx="2456" cy="1928"/>
            </a:xfrm>
            <a:prstGeom prst="rect">
              <a:avLst/>
            </a:prstGeom>
            <a:solidFill>
              <a:srgbClr val="009900"/>
            </a:solidFill>
            <a:ln w="57150" cmpd="thinThick">
              <a:solidFill>
                <a:srgbClr val="CCFF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800" dirty="0">
                <a:latin typeface="VNI-Times" pitchFamily="2" charset="0"/>
              </a:endParaRPr>
            </a:p>
          </p:txBody>
        </p:sp>
        <p:sp>
          <p:nvSpPr>
            <p:cNvPr id="24585" name="Rectangle 11"/>
            <p:cNvSpPr>
              <a:spLocks noChangeArrowheads="1"/>
            </p:cNvSpPr>
            <p:nvPr/>
          </p:nvSpPr>
          <p:spPr bwMode="auto">
            <a:xfrm>
              <a:off x="2616" y="2488"/>
              <a:ext cx="528" cy="80"/>
            </a:xfrm>
            <a:prstGeom prst="rect">
              <a:avLst/>
            </a:prstGeom>
            <a:solidFill>
              <a:srgbClr val="CCFF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6" name="Rectangle 12"/>
            <p:cNvSpPr>
              <a:spLocks noChangeArrowheads="1"/>
            </p:cNvSpPr>
            <p:nvPr/>
          </p:nvSpPr>
          <p:spPr bwMode="auto">
            <a:xfrm rot="-1403113">
              <a:off x="2600" y="2184"/>
              <a:ext cx="528" cy="80"/>
            </a:xfrm>
            <a:prstGeom prst="rect">
              <a:avLst/>
            </a:prstGeom>
            <a:solidFill>
              <a:srgbClr val="CCFF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7453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08641" y="160212"/>
            <a:ext cx="2839511" cy="11798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UTM Avo" panose="02040603050506020204" pitchFamily="18" charset="0"/>
              </a:rPr>
              <a:t>4. </a:t>
            </a:r>
            <a:r>
              <a:rPr lang="en-US" sz="4400" dirty="0" err="1" smtClean="0">
                <a:latin typeface="UTM Avo" panose="02040603050506020204" pitchFamily="18" charset="0"/>
              </a:rPr>
              <a:t>Tập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viết</a:t>
            </a:r>
            <a:endParaRPr lang="en-US" sz="4400" dirty="0">
              <a:latin typeface="UTM Avo" panose="020406030505060202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56597"/>
            <a:ext cx="12080673" cy="1601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333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500">
        <p:random/>
      </p:transition>
    </mc:Choice>
    <mc:Fallback xmlns="">
      <p:transition spd="slow" advTm="55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2573"/>
            <a:ext cx="9593099" cy="161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08641" y="160212"/>
            <a:ext cx="2839511" cy="11798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UTM Avo" panose="02040603050506020204" pitchFamily="18" charset="0"/>
              </a:rPr>
              <a:t>4. </a:t>
            </a:r>
            <a:r>
              <a:rPr lang="en-US" sz="4400" dirty="0" err="1" smtClean="0">
                <a:latin typeface="UTM Avo" panose="02040603050506020204" pitchFamily="18" charset="0"/>
              </a:rPr>
              <a:t>Tập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viết</a:t>
            </a:r>
            <a:endParaRPr lang="en-US" sz="44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21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esktop\bảng trắ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55139" y="-655095"/>
            <a:ext cx="23848704" cy="1267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ectangle 81"/>
          <p:cNvSpPr/>
          <p:nvPr/>
        </p:nvSpPr>
        <p:spPr>
          <a:xfrm>
            <a:off x="3534771" y="196677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r>
              <a:rPr lang="en-US" sz="3000" b="1" smtClean="0">
                <a:latin typeface="HP001 4 hàng" pitchFamily="34" charset="0"/>
              </a:rPr>
              <a:t>nh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4726987" y="5230545"/>
            <a:ext cx="1996636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kŞnh jắt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3540294" y="3548469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Łch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4718473" y="1877923"/>
            <a:ext cx="1711405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l</a:t>
            </a:r>
            <a:r>
              <a:rPr lang="hu-HU" sz="3000" b="1" smtClean="0">
                <a:latin typeface="HP001 4 hàng" pitchFamily="34" charset="0"/>
              </a:rPr>
              <a:t>ő</a:t>
            </a:r>
            <a:r>
              <a:rPr lang="el-GR" sz="3000" b="1" smtClean="0">
                <a:latin typeface="HP001 4 hàng" pitchFamily="34" charset="0"/>
              </a:rPr>
              <a:t>ε</a:t>
            </a:r>
            <a:r>
              <a:rPr lang="en-US" sz="3000" b="1" smtClean="0">
                <a:latin typeface="HP001 4 hàng" pitchFamily="34" charset="0"/>
              </a:rPr>
              <a:t> bàn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51069" y="196677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HP001 4 hàng" pitchFamily="34" charset="0"/>
              </a:rPr>
              <a:t>Ł</a:t>
            </a:r>
            <a:r>
              <a:rPr lang="en-US" sz="3000" b="1" smtClean="0">
                <a:solidFill>
                  <a:srgbClr val="FF0000"/>
                </a:solidFill>
                <a:latin typeface="HP001 4 hàng" pitchFamily="34" charset="0"/>
              </a:rPr>
              <a:t>nh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23996" y="196677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r>
              <a:rPr lang="en-US" sz="3000" b="1" smtClean="0">
                <a:latin typeface="HP001 4 hàng" pitchFamily="34" charset="0"/>
              </a:rPr>
              <a:t>nh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80402" y="185350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r>
              <a:rPr lang="en-US" sz="3000" b="1" smtClean="0">
                <a:latin typeface="HP001 4 hàng" pitchFamily="34" charset="0"/>
              </a:rPr>
              <a:t>nh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69627" y="185350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r>
              <a:rPr lang="en-US" sz="3000" b="1" smtClean="0">
                <a:latin typeface="HP001 4 hàng" pitchFamily="34" charset="0"/>
              </a:rPr>
              <a:t>nh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51898" y="201319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r>
              <a:rPr lang="en-US" sz="3000" b="1" smtClean="0">
                <a:latin typeface="HP001 4 hàng" pitchFamily="34" charset="0"/>
              </a:rPr>
              <a:t>nh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441123" y="201319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r>
              <a:rPr lang="en-US" sz="3000" b="1" smtClean="0">
                <a:latin typeface="HP001 4 hàng" pitchFamily="34" charset="0"/>
              </a:rPr>
              <a:t>nh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42944" y="3546703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latin typeface="HP001 4 hàng" pitchFamily="34" charset="0"/>
              </a:rPr>
              <a:t>Łch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13339" y="3557113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Łch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895151" y="3543465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Łch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68196" y="3552109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Łch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265546" y="3548469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Łch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438591" y="3557113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Łch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342944" y="1883439"/>
            <a:ext cx="1711405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HP001 4 hàng" pitchFamily="34" charset="0"/>
              </a:rPr>
              <a:t>l</a:t>
            </a:r>
            <a:r>
              <a:rPr lang="hu-HU" sz="3000" b="1" smtClean="0">
                <a:solidFill>
                  <a:srgbClr val="FF0000"/>
                </a:solidFill>
                <a:latin typeface="HP001 4 hàng" pitchFamily="34" charset="0"/>
              </a:rPr>
              <a:t>ő</a:t>
            </a:r>
            <a:r>
              <a:rPr lang="el-GR" sz="3000" b="1" smtClean="0">
                <a:solidFill>
                  <a:srgbClr val="FF0000"/>
                </a:solidFill>
                <a:latin typeface="HP001 4 hàng" pitchFamily="34" charset="0"/>
              </a:rPr>
              <a:t>ε</a:t>
            </a:r>
            <a:r>
              <a:rPr lang="en-US" sz="3000" b="1" smtClean="0">
                <a:solidFill>
                  <a:srgbClr val="FF0000"/>
                </a:solidFill>
                <a:latin typeface="HP001 4 hàng" pitchFamily="34" charset="0"/>
              </a:rPr>
              <a:t> bàn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069627" y="1876157"/>
            <a:ext cx="1711405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l</a:t>
            </a:r>
            <a:r>
              <a:rPr lang="hu-HU" sz="3000" b="1" smtClean="0">
                <a:latin typeface="HP001 4 hàng" pitchFamily="34" charset="0"/>
              </a:rPr>
              <a:t>ő</a:t>
            </a:r>
            <a:r>
              <a:rPr lang="el-GR" sz="3000" b="1" smtClean="0">
                <a:latin typeface="HP001 4 hàng" pitchFamily="34" charset="0"/>
              </a:rPr>
              <a:t>ε</a:t>
            </a:r>
            <a:r>
              <a:rPr lang="en-US" sz="3000" b="1" smtClean="0">
                <a:latin typeface="HP001 4 hàng" pitchFamily="34" charset="0"/>
              </a:rPr>
              <a:t> bàn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429228" y="1862509"/>
            <a:ext cx="1711405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l</a:t>
            </a:r>
            <a:r>
              <a:rPr lang="hu-HU" sz="3000" b="1" smtClean="0">
                <a:latin typeface="HP001 4 hàng" pitchFamily="34" charset="0"/>
              </a:rPr>
              <a:t>ő</a:t>
            </a:r>
            <a:r>
              <a:rPr lang="el-GR" sz="3000" b="1" smtClean="0">
                <a:latin typeface="HP001 4 hàng" pitchFamily="34" charset="0"/>
              </a:rPr>
              <a:t>ε</a:t>
            </a:r>
            <a:r>
              <a:rPr lang="en-US" sz="3000" b="1" smtClean="0">
                <a:latin typeface="HP001 4 hàng" pitchFamily="34" charset="0"/>
              </a:rPr>
              <a:t> 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356592" y="5216897"/>
            <a:ext cx="1996636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latin typeface="HP001 4 hàng" pitchFamily="34" charset="0"/>
              </a:rPr>
              <a:t>kŞnh jắt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083275" y="5216897"/>
            <a:ext cx="1996636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kŞnh jắt</a:t>
            </a:r>
            <a:endParaRPr lang="en-US" sz="3000" b="1" dirty="0" smtClean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7406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84" grpId="0"/>
      <p:bldP spid="85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NỀN PP\74425608_806001893190166_344176323796664320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矩形: 圆角 13"/>
          <p:cNvSpPr/>
          <p:nvPr/>
        </p:nvSpPr>
        <p:spPr>
          <a:xfrm>
            <a:off x="2842090" y="2322094"/>
            <a:ext cx="7139836" cy="38982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altLang="zh-CN" sz="8000" smtClean="0">
                <a:solidFill>
                  <a:srgbClr val="FF0000"/>
                </a:solidFill>
                <a:latin typeface="UTM Avo" pitchFamily="18" charset="0"/>
              </a:rPr>
              <a:t>TẠM BIỆT</a:t>
            </a:r>
            <a:endParaRPr lang="zh-CN" altLang="en-US" sz="80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35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" y="-1908"/>
            <a:ext cx="12183821" cy="68599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9526" y="4102622"/>
            <a:ext cx="3017060" cy="259160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665480" y="631889"/>
            <a:ext cx="1167507" cy="1048433"/>
            <a:chOff x="2341807" y="722423"/>
            <a:chExt cx="1167507" cy="104843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2341807" y="1001415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1</a:t>
              </a:r>
              <a:endParaRPr lang="es-ES" sz="28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426982" y="4573006"/>
            <a:ext cx="2996191" cy="769433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" sz="4400">
                <a:latin typeface=".VnAvant" pitchFamily="34" charset="0"/>
              </a:rPr>
              <a:t>c</a:t>
            </a:r>
            <a:r>
              <a:rPr lang="es-ES" sz="4400" smtClean="0">
                <a:latin typeface=".VnAvant" pitchFamily="34" charset="0"/>
              </a:rPr>
              <a:t>on Õch</a:t>
            </a:r>
            <a:endParaRPr lang="es-ES" sz="4400" dirty="0">
              <a:latin typeface=".VnAvan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214668" y="2738677"/>
            <a:ext cx="1167507" cy="1048433"/>
            <a:chOff x="5632842" y="2105111"/>
            <a:chExt cx="1167507" cy="104843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5632842" y="2384103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2</a:t>
              </a:r>
              <a:endParaRPr lang="es-ES" sz="28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478995" y="2187436"/>
            <a:ext cx="1167507" cy="1048433"/>
            <a:chOff x="1559230" y="2459387"/>
            <a:chExt cx="1167507" cy="104843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3</a:t>
              </a:r>
              <a:endParaRPr lang="es-ES" sz="28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724240" y="721078"/>
            <a:ext cx="1167507" cy="1048433"/>
            <a:chOff x="1559230" y="2459387"/>
            <a:chExt cx="1167507" cy="104843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4</a:t>
              </a:r>
              <a:endParaRPr lang="es-ES" sz="28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490609" y="1744200"/>
            <a:ext cx="1167507" cy="1048433"/>
            <a:chOff x="1559230" y="2459387"/>
            <a:chExt cx="1167507" cy="104843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5</a:t>
              </a:r>
              <a:endParaRPr lang="es-ES" sz="28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661213" y="1872942"/>
            <a:ext cx="1167507" cy="1048433"/>
            <a:chOff x="1559230" y="2459387"/>
            <a:chExt cx="1167507" cy="1048431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/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6</a:t>
              </a:r>
              <a:endParaRPr lang="es-ES" sz="2800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426982" y="4573005"/>
            <a:ext cx="2996190" cy="769433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" sz="4400">
                <a:latin typeface=".VnAvant" pitchFamily="34" charset="0"/>
              </a:rPr>
              <a:t>b</a:t>
            </a:r>
            <a:r>
              <a:rPr lang="es-ES" sz="4400" smtClean="0">
                <a:latin typeface=".VnAvant" pitchFamily="34" charset="0"/>
              </a:rPr>
              <a:t>Ëp bªnh</a:t>
            </a:r>
            <a:endParaRPr lang="es-ES" sz="4400" dirty="0">
              <a:latin typeface=".VnAvant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9075761" y="1192958"/>
            <a:ext cx="1433016" cy="1292116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8307493" y="4565485"/>
            <a:ext cx="2914305" cy="769433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" sz="4400">
                <a:latin typeface=".VnAvant" pitchFamily="34" charset="0"/>
              </a:rPr>
              <a:t>m</a:t>
            </a:r>
            <a:r>
              <a:rPr lang="es-ES" sz="4400" smtClean="0">
                <a:latin typeface=".VnAvant" pitchFamily="34" charset="0"/>
              </a:rPr>
              <a:t>¾t xÕch</a:t>
            </a:r>
            <a:endParaRPr lang="es-ES" sz="4400" dirty="0"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348250" y="4620077"/>
            <a:ext cx="2977473" cy="677100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" sz="3800">
                <a:latin typeface=".VnAvant" pitchFamily="34" charset="0"/>
              </a:rPr>
              <a:t>k</a:t>
            </a:r>
            <a:r>
              <a:rPr lang="es-ES" sz="3800" smtClean="0">
                <a:latin typeface=".VnAvant" pitchFamily="34" charset="0"/>
              </a:rPr>
              <a:t>h¸m bÖnh</a:t>
            </a:r>
            <a:endParaRPr lang="es-ES" sz="3800" dirty="0"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279471" y="4589299"/>
            <a:ext cx="3115029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" sz="4000">
                <a:latin typeface=".VnAvant" pitchFamily="34" charset="0"/>
              </a:rPr>
              <a:t>c</a:t>
            </a:r>
            <a:r>
              <a:rPr lang="es-ES" sz="4000" smtClean="0">
                <a:latin typeface=".VnAvant" pitchFamily="34" charset="0"/>
              </a:rPr>
              <a:t>hªnh lÖch</a:t>
            </a:r>
            <a:endParaRPr lang="es-ES" sz="4000" dirty="0">
              <a:latin typeface=".VnAvant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279471" y="4627039"/>
            <a:ext cx="3115029" cy="646323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3600">
                <a:latin typeface=".VnAvant" pitchFamily="34" charset="0"/>
              </a:rPr>
              <a:t>d</a:t>
            </a:r>
            <a:r>
              <a:rPr lang="es-ES_tradnl" sz="3600" smtClean="0">
                <a:latin typeface=".VnAvant" pitchFamily="34" charset="0"/>
              </a:rPr>
              <a:t>ßng kªnh</a:t>
            </a:r>
            <a:endParaRPr lang="es-ES" sz="3600" dirty="0">
              <a:latin typeface=".VnAvant" pitchFamily="34" charset="0"/>
            </a:endParaRPr>
          </a:p>
        </p:txBody>
      </p:sp>
      <p:pic>
        <p:nvPicPr>
          <p:cNvPr id="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2563" y="498496"/>
            <a:ext cx="487363" cy="487363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2564" y="1192959"/>
            <a:ext cx="487363" cy="487363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2565" y="1717176"/>
            <a:ext cx="487363" cy="487363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43691" y="2187436"/>
            <a:ext cx="487363" cy="487363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74013" y="2674799"/>
            <a:ext cx="487363" cy="487363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74013" y="31670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53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3217 L -0.06215 0.5405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" y="2863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42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23906 0.2650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324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L -0.01285 0.2986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14931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42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7778 0.5060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2" y="2625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42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9758E-6 -3.7037E-6 L -0.05883 0.3851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2" y="19259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342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00139 L -0.28993 0.375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97" y="18819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342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520152" y="4903075"/>
            <a:ext cx="2175641" cy="1387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8174"/>
            <a:ext cx="12192000" cy="4285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740" y="0"/>
            <a:ext cx="1970586" cy="941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404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762102" y="1742709"/>
            <a:ext cx="22860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96: </a:t>
            </a:r>
            <a:endParaRPr lang="en-US" sz="4000" b="1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itle 3"/>
          <p:cNvSpPr txBox="1">
            <a:spLocks/>
          </p:cNvSpPr>
          <p:nvPr/>
        </p:nvSpPr>
        <p:spPr>
          <a:xfrm>
            <a:off x="838200" y="243421"/>
            <a:ext cx="10515600" cy="1569648"/>
          </a:xfrm>
          <a:prstGeom prst="rect">
            <a:avLst/>
          </a:prstGeom>
        </p:spPr>
        <p:txBody>
          <a:bodyPr lIns="91426" tIns="45714" rIns="91426" bIns="45714">
            <a:sp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200" dirty="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tư</a:t>
            </a:r>
            <a:r>
              <a:rPr lang="en-US" sz="3200" dirty="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3200" dirty="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3200" dirty="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 1 </a:t>
            </a:r>
            <a:r>
              <a:rPr lang="en-US" sz="3200" dirty="0" err="1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20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2024</a:t>
            </a:r>
            <a:r>
              <a:rPr lang="en-US" sz="3200" dirty="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/>
            </a:r>
            <a:br>
              <a:rPr lang="en-US" sz="3200" dirty="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</a:br>
            <a:r>
              <a:rPr lang="en-US" sz="3200" dirty="0" err="1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Tiếng</a:t>
            </a:r>
            <a:r>
              <a:rPr lang="en-US" sz="3200" dirty="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Việt</a:t>
            </a:r>
            <a:endParaRPr lang="en-US" sz="3200" dirty="0" smtClean="0">
              <a:solidFill>
                <a:schemeClr val="tx1"/>
              </a:solidFill>
              <a:latin typeface="HP001 4 hàng" pitchFamily="34" charset="0"/>
              <a:cs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624079" y="2730268"/>
            <a:ext cx="4192555" cy="3882068"/>
            <a:chOff x="6400800" y="2743200"/>
            <a:chExt cx="4038600" cy="3682896"/>
          </a:xfrm>
        </p:grpSpPr>
        <p:sp>
          <p:nvSpPr>
            <p:cNvPr id="23" name="Oval 22"/>
            <p:cNvSpPr/>
            <p:nvPr/>
          </p:nvSpPr>
          <p:spPr>
            <a:xfrm>
              <a:off x="6400800" y="2743200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498694" y="3720255"/>
              <a:ext cx="3842811" cy="1547518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10000" smtClean="0">
                  <a:solidFill>
                    <a:srgbClr val="008000"/>
                  </a:solidFill>
                  <a:latin typeface=".VnAvant" pitchFamily="34" charset="0"/>
                </a:rPr>
                <a:t>inh</a:t>
              </a:r>
              <a:endParaRPr lang="en-US" sz="10000" dirty="0">
                <a:solidFill>
                  <a:srgbClr val="008000"/>
                </a:solidFill>
                <a:latin typeface=".VnAvant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92118" y="2620370"/>
            <a:ext cx="4285398" cy="3991966"/>
            <a:chOff x="6400800" y="2743200"/>
            <a:chExt cx="4038600" cy="3682896"/>
          </a:xfrm>
        </p:grpSpPr>
        <p:sp>
          <p:nvSpPr>
            <p:cNvPr id="26" name="Oval 25"/>
            <p:cNvSpPr/>
            <p:nvPr/>
          </p:nvSpPr>
          <p:spPr>
            <a:xfrm>
              <a:off x="6400800" y="2743200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17024" y="3794746"/>
              <a:ext cx="3657601" cy="1504915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10000" smtClean="0">
                  <a:solidFill>
                    <a:srgbClr val="008000"/>
                  </a:solidFill>
                  <a:latin typeface=".VnAvant" pitchFamily="34" charset="0"/>
                </a:rPr>
                <a:t>ich</a:t>
              </a:r>
              <a:endParaRPr lang="en-US" sz="10000" dirty="0">
                <a:solidFill>
                  <a:srgbClr val="008000"/>
                </a:solidFill>
                <a:latin typeface=".VnAvant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805532" y="1868502"/>
            <a:ext cx="3611423" cy="83098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800" smtClean="0">
                <a:solidFill>
                  <a:srgbClr val="008000"/>
                </a:solidFill>
                <a:latin typeface=".VnAvant" pitchFamily="34" charset="0"/>
              </a:rPr>
              <a:t>inh – ich</a:t>
            </a:r>
            <a:endParaRPr lang="en-US" sz="4800" dirty="0">
              <a:solidFill>
                <a:srgbClr val="008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02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25116" y="971341"/>
            <a:ext cx="2990114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.VnAvant" pitchFamily="34" charset="0"/>
              </a:rPr>
              <a:t>inh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96684" y="3757290"/>
            <a:ext cx="4639340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latin typeface=".VnAvant" pitchFamily="34" charset="0"/>
              </a:rPr>
              <a:t> kÝnh m¾t</a:t>
            </a:r>
            <a:endParaRPr lang="en-US" sz="7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919415" y="3757289"/>
            <a:ext cx="3971498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latin typeface=".VnAvant" pitchFamily="34" charset="0"/>
              </a:rPr>
              <a:t>lÞch bµn</a:t>
            </a:r>
            <a:endParaRPr lang="en-US" sz="8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"/>
            <a:ext cx="12192000" cy="6985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7" tIns="60958" rIns="121917" bIns="60958">
            <a:spAutoFit/>
          </a:bodyPr>
          <a:lstStyle/>
          <a:p>
            <a:pPr algn="ctr">
              <a:defRPr/>
            </a:pPr>
            <a:r>
              <a:rPr lang="en-US" sz="3700" b="1" smtClean="0">
                <a:solidFill>
                  <a:srgbClr val="FF0000"/>
                </a:solidFill>
                <a:latin typeface=".VnAvant" pitchFamily="34" charset="0"/>
              </a:rPr>
              <a:t>Ho¹t ®éng</a:t>
            </a:r>
            <a:r>
              <a:rPr lang="en-US" sz="3700" b="1" smtClean="0">
                <a:solidFill>
                  <a:srgbClr val="FF0000"/>
                </a:solidFill>
                <a:latin typeface="HP-222" pitchFamily="34" charset="0"/>
              </a:rPr>
              <a:t>: </a:t>
            </a:r>
            <a:r>
              <a:rPr lang="en-US" sz="3700" b="1" smtClean="0">
                <a:solidFill>
                  <a:srgbClr val="FF0000"/>
                </a:solidFill>
                <a:latin typeface=".VnAvant" pitchFamily="34" charset="0"/>
              </a:rPr>
              <a:t>H×nh thµnh kiÕn thøc míi</a:t>
            </a:r>
            <a:endParaRPr lang="en-US" sz="3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225116" y="974805"/>
            <a:ext cx="1414062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solidFill>
                  <a:srgbClr val="00B0F0"/>
                </a:solidFill>
                <a:latin typeface=".VnAvant" pitchFamily="34" charset="0"/>
              </a:rPr>
              <a:t>i</a:t>
            </a:r>
            <a:endParaRPr lang="en-US" sz="7200" b="1" dirty="0">
              <a:solidFill>
                <a:srgbClr val="00B0F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930333" y="963084"/>
            <a:ext cx="2445683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7200" b="1" smtClean="0">
                <a:solidFill>
                  <a:srgbClr val="FF0000"/>
                </a:solidFill>
                <a:latin typeface=".VnAvant" pitchFamily="34" charset="0"/>
              </a:rPr>
              <a:t>ich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7193054" y="963083"/>
            <a:ext cx="1920239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solidFill>
                  <a:srgbClr val="00B0F0"/>
                </a:solidFill>
                <a:latin typeface=".VnAvant" pitchFamily="34" charset="0"/>
              </a:rPr>
              <a:t>i</a:t>
            </a:r>
            <a:endParaRPr lang="en-US" sz="7200" b="1" dirty="0">
              <a:solidFill>
                <a:srgbClr val="00B0F0"/>
              </a:solidFill>
              <a:latin typeface=".VnAvant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1195415" y="2310695"/>
            <a:ext cx="2678615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.VnAvant" pitchFamily="34" charset="0"/>
              </a:rPr>
              <a:t>inh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974160" y="2259650"/>
            <a:ext cx="2403228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latin typeface=".VnAvant" pitchFamily="34" charset="0"/>
                <a:cs typeface="Times New Roman" pitchFamily="18" charset="0"/>
              </a:rPr>
              <a:t>lÞ</a:t>
            </a:r>
            <a:endParaRPr lang="en-US" sz="7200" b="1" dirty="0"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197831" y="2256103"/>
            <a:ext cx="2574502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.VnAvant" pitchFamily="34" charset="0"/>
              </a:rPr>
              <a:t>ich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81311" y="2247505"/>
            <a:ext cx="2678615" cy="120032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latin typeface=".VnAvant" pitchFamily="34" charset="0"/>
              </a:rPr>
              <a:t>k</a:t>
            </a:r>
            <a:r>
              <a:rPr lang="en-US" sz="7200" b="1" smtClean="0">
                <a:solidFill>
                  <a:srgbClr val="FF0000"/>
                </a:solidFill>
                <a:latin typeface=".VnAvant" pitchFamily="34" charset="0"/>
              </a:rPr>
              <a:t>Ýnh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546735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858" y="3421836"/>
            <a:ext cx="3528121" cy="3429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5659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6" grpId="0"/>
      <p:bldP spid="19" grpId="0"/>
      <p:bldP spid="19" grpId="1"/>
      <p:bldP spid="20" grpId="0"/>
      <p:bldP spid="26" grpId="0"/>
      <p:bldP spid="26" grpId="1"/>
      <p:bldP spid="27" grpId="0"/>
      <p:bldP spid="23" grpId="0"/>
      <p:bldP spid="24" grpId="0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53" y="1397726"/>
            <a:ext cx="8449514" cy="54602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34975" y="1397726"/>
            <a:ext cx="3866605" cy="101566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dirty="0">
                <a:solidFill>
                  <a:srgbClr val="92D050"/>
                </a:solidFill>
                <a:latin typeface="UTM Avo" panose="02040603050506020204" pitchFamily="18" charset="0"/>
              </a:rPr>
              <a:t>THƯ GIÃN</a:t>
            </a:r>
            <a:endParaRPr lang="en-US" sz="7200" dirty="0">
              <a:solidFill>
                <a:srgbClr val="92D05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17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ời Nắng Trời Mưa - Nhạc Thiếu Nhi Có Lờ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2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68490" y="2276374"/>
            <a:ext cx="2279184" cy="76943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en-US" sz="4400" b="1" smtClean="0">
                <a:latin typeface=".VnAvant" pitchFamily="34" charset="0"/>
              </a:rPr>
              <a:t>Êm tÝch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" y="29133"/>
            <a:ext cx="8789158" cy="58476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.VnAvant" pitchFamily="34" charset="0"/>
              </a:rPr>
              <a:t>TiÕng nµo cã vÇn </a:t>
            </a:r>
            <a:r>
              <a:rPr lang="en-US" sz="3200" b="1" smtClean="0">
                <a:solidFill>
                  <a:srgbClr val="FF0000"/>
                </a:solidFill>
                <a:latin typeface=".VnAvant" pitchFamily="34" charset="0"/>
              </a:rPr>
              <a:t>«n</a:t>
            </a:r>
            <a:r>
              <a:rPr lang="en-US" sz="3200" smtClean="0">
                <a:solidFill>
                  <a:srgbClr val="0070C0"/>
                </a:solidFill>
                <a:latin typeface=".VnAvant" pitchFamily="34" charset="0"/>
              </a:rPr>
              <a:t>? TiÕng nµo cã vÇn </a:t>
            </a:r>
            <a:r>
              <a:rPr lang="en-US" sz="3200" b="1" smtClean="0">
                <a:solidFill>
                  <a:srgbClr val="FF0000"/>
                </a:solidFill>
                <a:latin typeface=".VnAvant" pitchFamily="34" charset="0"/>
              </a:rPr>
              <a:t>«t</a:t>
            </a:r>
            <a:r>
              <a:rPr lang="en-US" sz="3200" smtClean="0">
                <a:solidFill>
                  <a:srgbClr val="0070C0"/>
                </a:solidFill>
                <a:latin typeface=".VnAvant" pitchFamily="34" charset="0"/>
              </a:rPr>
              <a:t>?</a:t>
            </a:r>
            <a:endParaRPr lang="en-US" sz="32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1"/>
            <a:ext cx="12192000" cy="6976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4" tIns="60957" rIns="121914" bIns="60957">
            <a:spAutoFit/>
          </a:bodyPr>
          <a:lstStyle/>
          <a:p>
            <a:pPr algn="ctr">
              <a:defRPr/>
            </a:pPr>
            <a:r>
              <a:rPr lang="en-US" sz="3700" b="1" smtClean="0">
                <a:solidFill>
                  <a:srgbClr val="FF0000"/>
                </a:solidFill>
                <a:latin typeface=".VnAvant" pitchFamily="34" charset="0"/>
              </a:rPr>
              <a:t>Ho¹t ®éng: LuyÖn tËp – thùc hµnh</a:t>
            </a:r>
            <a:endParaRPr lang="en-US" sz="3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9594380" y="2276373"/>
            <a:ext cx="2483899" cy="76943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b</a:t>
            </a:r>
            <a:r>
              <a:rPr lang="en-US" sz="4400" b="1" smtClean="0">
                <a:latin typeface=".VnAvant" pitchFamily="34" charset="0"/>
              </a:rPr>
              <a:t>µn tÝnh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394580" y="4418967"/>
            <a:ext cx="3739486" cy="76943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en-US" sz="4400" b="1" smtClean="0">
                <a:latin typeface=".VnAvant" pitchFamily="34" charset="0"/>
              </a:rPr>
              <a:t>vÞnh H¹ Long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544701" y="2276374"/>
            <a:ext cx="3316406" cy="76943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c</a:t>
            </a:r>
            <a:r>
              <a:rPr lang="en-US" sz="4400" b="1" smtClean="0">
                <a:latin typeface=".VnAvant" pitchFamily="34" charset="0"/>
              </a:rPr>
              <a:t>him chÝch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8237" y="4418967"/>
            <a:ext cx="3439235" cy="76943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en-US" sz="4400" b="1" smtClean="0">
                <a:latin typeface=".VnAvant" pitchFamily="34" charset="0"/>
              </a:rPr>
              <a:t>phÝch nưíc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9580732" y="4480522"/>
            <a:ext cx="2483899" cy="70787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en-US" sz="4000" b="1">
                <a:latin typeface=".VnAvant" pitchFamily="34" charset="0"/>
              </a:rPr>
              <a:t>d</a:t>
            </a:r>
            <a:r>
              <a:rPr lang="en-US" sz="4000" b="1" smtClean="0">
                <a:latin typeface=".VnAvant" pitchFamily="34" charset="0"/>
              </a:rPr>
              <a:t>iÔn kÞch</a:t>
            </a:r>
            <a:endParaRPr lang="en-US" sz="4000" b="1" dirty="0">
              <a:latin typeface=".VnAvant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508082" y="2920621"/>
            <a:ext cx="93486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509220" y="2966111"/>
            <a:ext cx="93486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201766" y="2966111"/>
            <a:ext cx="1440980" cy="227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202904" y="3013876"/>
            <a:ext cx="143984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13820" y="5065595"/>
            <a:ext cx="146485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14958" y="5111085"/>
            <a:ext cx="146371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0940960" y="5058767"/>
            <a:ext cx="93486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0942098" y="5104257"/>
            <a:ext cx="93486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0983044" y="2913795"/>
            <a:ext cx="9348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652757" y="5054216"/>
            <a:ext cx="9348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7290" y="15236"/>
            <a:ext cx="12192000" cy="6976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4" tIns="60957" rIns="121914" bIns="60957">
            <a:spAutoFit/>
          </a:bodyPr>
          <a:lstStyle/>
          <a:p>
            <a:pPr algn="ctr">
              <a:defRPr/>
            </a:pPr>
            <a:r>
              <a:rPr lang="en-US" sz="3700" smtClean="0">
                <a:solidFill>
                  <a:schemeClr val="tx1"/>
                </a:solidFill>
                <a:latin typeface=".VnAvant" pitchFamily="34" charset="0"/>
              </a:rPr>
              <a:t>TiÕng nµo cã vÇn </a:t>
            </a:r>
            <a:r>
              <a:rPr lang="en-US" sz="3700" smtClean="0">
                <a:solidFill>
                  <a:srgbClr val="FF0000"/>
                </a:solidFill>
                <a:latin typeface=".VnAvant" pitchFamily="34" charset="0"/>
              </a:rPr>
              <a:t>inh</a:t>
            </a:r>
            <a:r>
              <a:rPr lang="en-US" sz="3700" smtClean="0">
                <a:solidFill>
                  <a:schemeClr val="tx1"/>
                </a:solidFill>
                <a:latin typeface=".VnAvant" pitchFamily="34" charset="0"/>
              </a:rPr>
              <a:t>? TiÕng nµo cã vÇn </a:t>
            </a:r>
            <a:r>
              <a:rPr lang="en-US" sz="3700" smtClean="0">
                <a:solidFill>
                  <a:srgbClr val="FF0000"/>
                </a:solidFill>
                <a:latin typeface=".VnAvant" pitchFamily="34" charset="0"/>
              </a:rPr>
              <a:t>ich</a:t>
            </a:r>
            <a:r>
              <a:rPr lang="en-US" sz="3700" smtClean="0">
                <a:solidFill>
                  <a:schemeClr val="tx1"/>
                </a:solidFill>
                <a:latin typeface=".VnAvant" pitchFamily="34" charset="0"/>
              </a:rPr>
              <a:t>? </a:t>
            </a:r>
            <a:endParaRPr lang="en-US" sz="3700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61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9" grpId="0" animBg="1"/>
      <p:bldP spid="21" grpId="0" animBg="1"/>
      <p:bldP spid="23" grpId="0" animBg="1"/>
      <p:bldP spid="25" grpId="0" animBg="1"/>
      <p:bldP spid="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235</Words>
  <Application>Microsoft Office PowerPoint</Application>
  <PresentationFormat>Widescreen</PresentationFormat>
  <Paragraphs>87</Paragraphs>
  <Slides>24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宋体</vt:lpstr>
      <vt:lpstr>.VnArial</vt:lpstr>
      <vt:lpstr>.VnAvant</vt:lpstr>
      <vt:lpstr>Arial</vt:lpstr>
      <vt:lpstr>Calibri</vt:lpstr>
      <vt:lpstr>Calibri Light</vt:lpstr>
      <vt:lpstr>HP001 4 hàng</vt:lpstr>
      <vt:lpstr>HP-222</vt:lpstr>
      <vt:lpstr>Times New Roman</vt:lpstr>
      <vt:lpstr>UTM Avo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 tiÕng ngoµi bµi cã vÇn inh – ich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96</cp:revision>
  <dcterms:created xsi:type="dcterms:W3CDTF">2020-08-09T12:12:19Z</dcterms:created>
  <dcterms:modified xsi:type="dcterms:W3CDTF">2024-04-05T13:17:52Z</dcterms:modified>
</cp:coreProperties>
</file>