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5" r:id="rId2"/>
    <p:sldId id="343" r:id="rId3"/>
    <p:sldId id="344" r:id="rId4"/>
    <p:sldId id="260" r:id="rId5"/>
    <p:sldId id="345" r:id="rId6"/>
    <p:sldId id="264" r:id="rId7"/>
    <p:sldId id="346" r:id="rId8"/>
    <p:sldId id="347" r:id="rId9"/>
    <p:sldId id="348" r:id="rId10"/>
    <p:sldId id="319" r:id="rId11"/>
    <p:sldId id="349" r:id="rId12"/>
    <p:sldId id="350" r:id="rId13"/>
    <p:sldId id="351" r:id="rId14"/>
    <p:sldId id="352" r:id="rId15"/>
    <p:sldId id="354" r:id="rId16"/>
    <p:sldId id="360" r:id="rId17"/>
    <p:sldId id="355" r:id="rId18"/>
    <p:sldId id="362" r:id="rId19"/>
    <p:sldId id="356" r:id="rId20"/>
    <p:sldId id="364" r:id="rId21"/>
    <p:sldId id="357" r:id="rId22"/>
    <p:sldId id="365" r:id="rId23"/>
    <p:sldId id="358" r:id="rId24"/>
    <p:sldId id="35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5849E-3458-4C99-A8D1-2E632A568298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3D4E-2A63-481D-8DDF-6DFFE828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9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45EEA-3E0A-4670-8CE6-70E615CE6B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0"/>
            <a:ext cx="1368044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5"/>
            <a:ext cx="95504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61135"/>
            <a:ext cx="37084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8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10" y="378379"/>
            <a:ext cx="2408583" cy="82757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mtClean="0"/>
              <a:t>Thư giãn</a:t>
            </a:r>
            <a:endParaRPr lang="en-US"/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9" y="1205949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0599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4568" y="1618690"/>
            <a:ext cx="4267200" cy="13542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đố</a:t>
            </a:r>
            <a:r>
              <a:rPr lang="en-US" sz="8000" b="1" dirty="0">
                <a:solidFill>
                  <a:srgbClr val="FF0000"/>
                </a:solidFill>
                <a:latin typeface="HP-222" panose="020B0803050302020204" pitchFamily="34" charset="0"/>
              </a:rPr>
              <a:t> Bi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0" y="1621221"/>
            <a:ext cx="4775200" cy="13542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mẹ</a:t>
            </a:r>
            <a:r>
              <a:rPr lang="en-US" sz="8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có</a:t>
            </a:r>
            <a:r>
              <a:rPr lang="en-US" sz="80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gì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3878734"/>
            <a:ext cx="4876800" cy="13542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bÐ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Li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6956" y="489317"/>
            <a:ext cx="3260653" cy="697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21905" tIns="60953" rIns="121905" bIns="60953" rtlCol="0">
            <a:spAutoFit/>
          </a:bodyPr>
          <a:lstStyle/>
          <a:p>
            <a:r>
              <a:rPr lang="vi-VN" sz="3700" dirty="0">
                <a:solidFill>
                  <a:srgbClr val="FF0000"/>
                </a:solidFill>
                <a:latin typeface="HP-222" panose="020B0803050302020204" pitchFamily="34" charset="0"/>
              </a:rPr>
              <a:t>Luyện đọc từ</a:t>
            </a:r>
            <a:endParaRPr lang="en-US" sz="37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35402"/>
            <a:ext cx="6299200" cy="1354207"/>
          </a:xfrm>
          <a:prstGeom prst="rect">
            <a:avLst/>
          </a:prstGeom>
          <a:noFill/>
          <a:ln>
            <a:noFill/>
          </a:ln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kho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641176" y="495300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Cloud 4"/>
          <p:cNvSpPr/>
          <p:nvPr/>
        </p:nvSpPr>
        <p:spPr>
          <a:xfrm>
            <a:off x="4856419" y="1012634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7105403" y="2214024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8862951" y="2691488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418416" y="4279075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5943600" y="4942114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2641176" y="449778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Cloud 10"/>
          <p:cNvSpPr/>
          <p:nvPr/>
        </p:nvSpPr>
        <p:spPr>
          <a:xfrm>
            <a:off x="7105403" y="2187072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04562" y="4279075"/>
            <a:ext cx="304800" cy="2286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Qua bài đọc, em hiểu gì?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4" y="2636837"/>
            <a:ext cx="1217352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 Bi sống rất vui vẻ , hạnh phúc.</a:t>
            </a:r>
          </a:p>
        </p:txBody>
      </p:sp>
    </p:spTree>
    <p:extLst>
      <p:ext uri="{BB962C8B-B14F-4D97-AF65-F5344CB8AC3E}">
        <p14:creationId xmlns:p14="http://schemas.microsoft.com/office/powerpoint/2010/main" val="168010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86" y="2006600"/>
            <a:ext cx="12056029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14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5724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288892" y="2424768"/>
            <a:ext cx="41599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0" dirty="0" err="1">
                <a:solidFill>
                  <a:srgbClr val="FF0000"/>
                </a:solidFill>
                <a:latin typeface="HP001 4 hàng" pitchFamily="34" charset="0"/>
                <a:ea typeface="HP001" pitchFamily="34" charset="0"/>
              </a:rPr>
              <a:t>kh</a:t>
            </a:r>
            <a:endParaRPr lang="en-US" sz="18500" dirty="0">
              <a:solidFill>
                <a:srgbClr val="FF0000"/>
              </a:solidFill>
              <a:latin typeface="HP001 4 hàng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3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10930" y="631011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àng" pitchFamily="34" charset="0"/>
              </a:rPr>
              <a:t>kh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16315" y="1813649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àng" pitchFamily="34" charset="0"/>
              </a:rPr>
              <a:t>kh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16315" y="3012358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àng" pitchFamily="34" charset="0"/>
              </a:rPr>
              <a:t>kh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16315" y="4202013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àng" pitchFamily="34" charset="0"/>
              </a:rPr>
              <a:t>kh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16315" y="5369986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001 4 hàng" pitchFamily="34" charset="0"/>
              </a:rPr>
              <a:t>kh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84497" y="635430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56685" y="625522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30251" y="635767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4497" y="1823894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62070" y="1824231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30251" y="1823894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84497" y="3012358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56685" y="3012358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30251" y="3022603"/>
            <a:ext cx="1163967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 err="1">
                <a:latin typeface="HP001 4 hàng" pitchFamily="34" charset="0"/>
              </a:rPr>
              <a:t>kh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uy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-65396"/>
            <a:ext cx="7848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810000" y="1754119"/>
            <a:ext cx="106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191001" y="1752601"/>
            <a:ext cx="152399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500">
                <a:latin typeface="HP001 4 hàng" pitchFamily="34" charset="0"/>
              </a:rPr>
              <a:t>Ά</a:t>
            </a:r>
            <a:endParaRPr lang="en-US" sz="14500">
              <a:solidFill>
                <a:srgbClr val="92D05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6172200" y="1791832"/>
            <a:ext cx="144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0">
                <a:latin typeface="HP001 4 hàng" pitchFamily="34" charset="0"/>
              </a:rPr>
              <a:t>ı</a:t>
            </a:r>
            <a:endParaRPr lang="en-US" sz="14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3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00685" y="631011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63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06070" y="1813649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63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06070" y="3002113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63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06070" y="4190577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63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06070" y="5369649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63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51825" y="634577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74251" y="625185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30251" y="634577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4251" y="1813649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2070" y="1823894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30251" y="1823894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84497" y="3002113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46438" y="3002113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30251" y="3002113"/>
            <a:ext cx="2159476" cy="10567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6100" dirty="0">
                <a:latin typeface="HP001 4 hàng" pitchFamily="34" charset="0"/>
              </a:rPr>
              <a:t>Ά</a:t>
            </a:r>
            <a:r>
              <a:rPr lang="en-US" sz="6300" dirty="0">
                <a:latin typeface="HP001 4 hàng" pitchFamily="34" charset="0"/>
              </a:rPr>
              <a:t>ı</a:t>
            </a:r>
          </a:p>
        </p:txBody>
      </p:sp>
    </p:spTree>
    <p:extLst>
      <p:ext uri="{BB962C8B-B14F-4D97-AF65-F5344CB8AC3E}">
        <p14:creationId xmlns:p14="http://schemas.microsoft.com/office/powerpoint/2010/main" val="20974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-87219"/>
            <a:ext cx="6935190" cy="69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1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5724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334000" y="2438400"/>
            <a:ext cx="1111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j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3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317169" y="631011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j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00685" y="1823894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j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9916" y="3013702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j</a:t>
            </a:r>
          </a:p>
        </p:txBody>
      </p:sp>
      <p:sp>
        <p:nvSpPr>
          <p:cNvPr id="8" name="Rectangle 7"/>
          <p:cNvSpPr/>
          <p:nvPr/>
        </p:nvSpPr>
        <p:spPr>
          <a:xfrm>
            <a:off x="2309916" y="4195617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j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9916" y="5387109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j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82465" y="639621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6680" y="630385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30064" y="639621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12680" y="639617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83300" y="1831109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5915" y="1831109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38473" y="1821873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12680" y="1821873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91709" y="3013365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65915" y="3013365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39300" y="3022601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411853" y="3022601"/>
            <a:ext cx="1153721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38667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CFC9231-E275-45BB-A26D-B151A7B3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02" y="0"/>
            <a:ext cx="6572498" cy="6858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5029200" y="2438400"/>
            <a:ext cx="396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Ε;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3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234044" y="631011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l-GR" sz="6000" dirty="0">
                <a:solidFill>
                  <a:srgbClr val="FF0000"/>
                </a:solidFill>
                <a:latin typeface="HP001 4 hàng" pitchFamily="34" charset="0"/>
              </a:rPr>
              <a:t>;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35200" y="1821873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l-GR" sz="6000" dirty="0">
                <a:solidFill>
                  <a:srgbClr val="FF0000"/>
                </a:solidFill>
                <a:latin typeface="HP001 4 hàng" pitchFamily="34" charset="0"/>
              </a:rPr>
              <a:t>;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4436" y="3022601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l-GR" sz="6000" dirty="0">
                <a:solidFill>
                  <a:srgbClr val="FF0000"/>
                </a:solidFill>
                <a:latin typeface="HP001 4 hàng" pitchFamily="34" charset="0"/>
              </a:rPr>
              <a:t>;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3676" y="4195621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l-GR" sz="6000" dirty="0">
                <a:solidFill>
                  <a:srgbClr val="FF0000"/>
                </a:solidFill>
                <a:latin typeface="HP001 4 hàng" pitchFamily="34" charset="0"/>
              </a:rPr>
              <a:t>;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52512" y="5377873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el-GR" sz="6000" dirty="0">
                <a:solidFill>
                  <a:srgbClr val="FF0000"/>
                </a:solidFill>
                <a:latin typeface="HP001 4 hàng" pitchFamily="34" charset="0"/>
              </a:rPr>
              <a:t>;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27052" y="630381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00436" y="639617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73820" y="630722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27052" y="1821873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00436" y="1831109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4580" y="1831109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27052" y="3013365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00436" y="3013365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73820" y="3013702"/>
            <a:ext cx="1543632" cy="1015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000" dirty="0">
                <a:latin typeface="HP001 4 hàng" pitchFamily="34" charset="0"/>
              </a:rPr>
              <a:t>Ε</a:t>
            </a:r>
            <a:r>
              <a:rPr lang="el-GR" sz="6000" dirty="0">
                <a:latin typeface="HP001 4 hàng" pitchFamily="34" charset="0"/>
              </a:rPr>
              <a:t>;</a:t>
            </a:r>
            <a:endParaRPr lang="en-US" sz="6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5"/>
            <a:ext cx="12192000" cy="68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4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14938" y="2570608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14146" y="3365619"/>
            <a:ext cx="2840183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13000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tư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5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tháng 10 </a:t>
            </a:r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2473" y="1560490"/>
            <a:ext cx="20193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16: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3783" y="1495578"/>
            <a:ext cx="2082311" cy="97724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kh  - 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8675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7883" y="3436716"/>
            <a:ext cx="2840183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itchFamily="34" charset="0"/>
              </a:rPr>
              <a:t>kh</a:t>
            </a:r>
            <a:endParaRPr lang="en-US" sz="13000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5" grpId="0"/>
      <p:bldP spid="1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6642" y="961294"/>
            <a:ext cx="1581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kh 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1" y="2168550"/>
            <a:ext cx="136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564" y="1966675"/>
            <a:ext cx="5641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ế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2892" y="716636"/>
            <a:ext cx="715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800" y="3429002"/>
            <a:ext cx="447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hế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312" y="1996936"/>
            <a:ext cx="715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6800" y="3552675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me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3176" y="1925686"/>
            <a:ext cx="845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9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8195" y="1085672"/>
            <a:ext cx="71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41" y="3202472"/>
            <a:ext cx="2960486" cy="28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99" y="3202472"/>
            <a:ext cx="3780887" cy="301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6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2" grpId="0"/>
      <p:bldP spid="16" grpId="0"/>
      <p:bldP spid="17" grpId="0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12192000" cy="607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0"/>
            <a:ext cx="10769600" cy="812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0"/>
            <a:ext cx="10769600" cy="69762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2.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âm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22" panose="020B0803050302020204" pitchFamily="34" charset="0"/>
              </a:rPr>
              <a:t>kh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?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>
                <a:solidFill>
                  <a:srgbClr val="002060"/>
                </a:solidFill>
                <a:latin typeface="HP-222" panose="020B0803050302020204" pitchFamily="34" charset="0"/>
              </a:rPr>
              <a:t>âm </a:t>
            </a:r>
            <a:r>
              <a:rPr lang="en-US" sz="3700" dirty="0">
                <a:solidFill>
                  <a:srgbClr val="FF0000"/>
                </a:solidFill>
                <a:latin typeface="HP-222" panose="020B0803050302020204" pitchFamily="34" charset="0"/>
              </a:rPr>
              <a:t>m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408" y="2931502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mÑ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6" y="29210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má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2400" y="2819403"/>
            <a:ext cx="24384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 ®¸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00" y="5996229"/>
            <a:ext cx="25400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kho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400" y="5867403"/>
            <a:ext cx="31496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mÌ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50406" y="5996229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khØ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0"/>
            <a:ext cx="10769600" cy="812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0"/>
            <a:ext cx="10769600" cy="69762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2.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âm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22" panose="020B0803050302020204" pitchFamily="34" charset="0"/>
              </a:rPr>
              <a:t>kh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?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00">
                <a:solidFill>
                  <a:srgbClr val="002060"/>
                </a:solidFill>
                <a:latin typeface="HP-222" panose="020B0803050302020204" pitchFamily="34" charset="0"/>
              </a:rPr>
              <a:t>âm </a:t>
            </a:r>
            <a:r>
              <a:rPr lang="en-US" sz="3700" dirty="0">
                <a:solidFill>
                  <a:srgbClr val="FF0000"/>
                </a:solidFill>
                <a:latin typeface="HP-222" panose="020B0803050302020204" pitchFamily="34" charset="0"/>
              </a:rPr>
              <a:t>m</a:t>
            </a:r>
            <a:r>
              <a:rPr lang="en-US" sz="3700" dirty="0">
                <a:solidFill>
                  <a:srgbClr val="002060"/>
                </a:solidFill>
                <a:latin typeface="HP-222" panose="020B08030503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2" y="14986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mÑ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53606" y="14986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má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200" y="3429003"/>
            <a:ext cx="24384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 ®¸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0" y="3225803"/>
            <a:ext cx="25400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kho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" y="5156203"/>
            <a:ext cx="3149600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c¸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mÌ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53606" y="50546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khØ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8006" y="21082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kh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603" y="4445003"/>
            <a:ext cx="1511417" cy="86177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m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048000" y="2717800"/>
            <a:ext cx="2844800" cy="13208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08800" y="2717800"/>
            <a:ext cx="2438400" cy="8128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04000" y="2921000"/>
            <a:ext cx="3454400" cy="23368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36800" y="2108200"/>
            <a:ext cx="375920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908800" y="2108200"/>
            <a:ext cx="3068320" cy="284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844800" y="5054600"/>
            <a:ext cx="3251200" cy="71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Tìm thêm các tiếng ngoài bài có âm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kh, 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53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239</Words>
  <Application>Microsoft Office PowerPoint</Application>
  <PresentationFormat>Widescreen</PresentationFormat>
  <Paragraphs>118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Arial</vt:lpstr>
      <vt:lpstr>Calibri</vt:lpstr>
      <vt:lpstr>Calibri Light</vt:lpstr>
      <vt:lpstr>HP001</vt:lpstr>
      <vt:lpstr>HP001 4 hàng</vt:lpstr>
      <vt:lpstr>HP-222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thêm các tiếng ngoài bài có âm kh, m?</vt:lpstr>
      <vt:lpstr>Thư giãn</vt:lpstr>
      <vt:lpstr>PowerPoint Presentation</vt:lpstr>
      <vt:lpstr>PowerPoint Presentation</vt:lpstr>
      <vt:lpstr>PowerPoint Presentation</vt:lpstr>
      <vt:lpstr>Qua bài đọc, em hiểu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87</cp:revision>
  <dcterms:created xsi:type="dcterms:W3CDTF">2020-08-03T08:34:00Z</dcterms:created>
  <dcterms:modified xsi:type="dcterms:W3CDTF">2024-04-05T13:34:03Z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