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6" r:id="rId4"/>
    <p:sldMasterId id="2147483698" r:id="rId5"/>
    <p:sldMasterId id="2147483700" r:id="rId6"/>
    <p:sldMasterId id="2147483712" r:id="rId7"/>
  </p:sldMasterIdLst>
  <p:notesMasterIdLst>
    <p:notesMasterId r:id="rId55"/>
  </p:notesMasterIdLst>
  <p:sldIdLst>
    <p:sldId id="563" r:id="rId8"/>
    <p:sldId id="302" r:id="rId9"/>
    <p:sldId id="283" r:id="rId10"/>
    <p:sldId id="284" r:id="rId11"/>
    <p:sldId id="285" r:id="rId12"/>
    <p:sldId id="286" r:id="rId13"/>
    <p:sldId id="287" r:id="rId14"/>
    <p:sldId id="261" r:id="rId15"/>
    <p:sldId id="560" r:id="rId16"/>
    <p:sldId id="561" r:id="rId17"/>
    <p:sldId id="263" r:id="rId18"/>
    <p:sldId id="288" r:id="rId19"/>
    <p:sldId id="311" r:id="rId20"/>
    <p:sldId id="542" r:id="rId21"/>
    <p:sldId id="523" r:id="rId22"/>
    <p:sldId id="559" r:id="rId23"/>
    <p:sldId id="539" r:id="rId24"/>
    <p:sldId id="538" r:id="rId25"/>
    <p:sldId id="289" r:id="rId26"/>
    <p:sldId id="557" r:id="rId27"/>
    <p:sldId id="558" r:id="rId28"/>
    <p:sldId id="290" r:id="rId29"/>
    <p:sldId id="268" r:id="rId30"/>
    <p:sldId id="291" r:id="rId31"/>
    <p:sldId id="292" r:id="rId32"/>
    <p:sldId id="293" r:id="rId33"/>
    <p:sldId id="267" r:id="rId34"/>
    <p:sldId id="270" r:id="rId35"/>
    <p:sldId id="271" r:id="rId36"/>
    <p:sldId id="540" r:id="rId37"/>
    <p:sldId id="541" r:id="rId38"/>
    <p:sldId id="552" r:id="rId39"/>
    <p:sldId id="553" r:id="rId40"/>
    <p:sldId id="295" r:id="rId41"/>
    <p:sldId id="296" r:id="rId42"/>
    <p:sldId id="275" r:id="rId43"/>
    <p:sldId id="276" r:id="rId44"/>
    <p:sldId id="279" r:id="rId45"/>
    <p:sldId id="297" r:id="rId46"/>
    <p:sldId id="280" r:id="rId47"/>
    <p:sldId id="554" r:id="rId48"/>
    <p:sldId id="298" r:id="rId49"/>
    <p:sldId id="299" r:id="rId50"/>
    <p:sldId id="556" r:id="rId51"/>
    <p:sldId id="281" r:id="rId52"/>
    <p:sldId id="301" r:id="rId53"/>
    <p:sldId id="28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69" d="100"/>
          <a:sy n="69" d="100"/>
        </p:scale>
        <p:origin x="-73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7/14/2023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702135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a:t>
            </a:fld>
            <a:endParaRPr lang="en-US"/>
          </a:p>
        </p:txBody>
      </p:sp>
    </p:spTree>
    <p:extLst>
      <p:ext uri="{BB962C8B-B14F-4D97-AF65-F5344CB8AC3E}">
        <p14:creationId xmlns:p14="http://schemas.microsoft.com/office/powerpoint/2010/main" val="248209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20</a:t>
            </a:fld>
            <a:endParaRPr lang="zh-CN" altLang="en-US"/>
          </a:p>
        </p:txBody>
      </p:sp>
    </p:spTree>
    <p:extLst>
      <p:ext uri="{BB962C8B-B14F-4D97-AF65-F5344CB8AC3E}">
        <p14:creationId xmlns:p14="http://schemas.microsoft.com/office/powerpoint/2010/main" val="1606910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t>21</a:t>
            </a:fld>
            <a:endParaRPr lang="en-US"/>
          </a:p>
        </p:txBody>
      </p:sp>
    </p:spTree>
    <p:extLst>
      <p:ext uri="{BB962C8B-B14F-4D97-AF65-F5344CB8AC3E}">
        <p14:creationId xmlns:p14="http://schemas.microsoft.com/office/powerpoint/2010/main" val="2514690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22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23</a:t>
            </a:fld>
            <a:endParaRPr lang="en-US"/>
          </a:p>
        </p:txBody>
      </p:sp>
    </p:spTree>
    <p:extLst>
      <p:ext uri="{BB962C8B-B14F-4D97-AF65-F5344CB8AC3E}">
        <p14:creationId xmlns:p14="http://schemas.microsoft.com/office/powerpoint/2010/main" val="2426760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24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25</a:t>
            </a:fld>
            <a:endParaRPr lang="en-US"/>
          </a:p>
        </p:txBody>
      </p:sp>
    </p:spTree>
    <p:extLst>
      <p:ext uri="{BB962C8B-B14F-4D97-AF65-F5344CB8AC3E}">
        <p14:creationId xmlns:p14="http://schemas.microsoft.com/office/powerpoint/2010/main" val="3140452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26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9418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a:t>
            </a:fld>
            <a:endParaRPr lang="en-US"/>
          </a:p>
        </p:txBody>
      </p:sp>
    </p:spTree>
    <p:extLst>
      <p:ext uri="{BB962C8B-B14F-4D97-AF65-F5344CB8AC3E}">
        <p14:creationId xmlns:p14="http://schemas.microsoft.com/office/powerpoint/2010/main" val="2566035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42</a:t>
            </a:fld>
            <a:endParaRPr lang="en-US"/>
          </a:p>
        </p:txBody>
      </p:sp>
    </p:spTree>
    <p:extLst>
      <p:ext uri="{BB962C8B-B14F-4D97-AF65-F5344CB8AC3E}">
        <p14:creationId xmlns:p14="http://schemas.microsoft.com/office/powerpoint/2010/main" val="1860538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68528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45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t>47</a:t>
            </a:fld>
            <a:endParaRPr lang="en-US"/>
          </a:p>
        </p:txBody>
      </p:sp>
    </p:spTree>
    <p:extLst>
      <p:ext uri="{BB962C8B-B14F-4D97-AF65-F5344CB8AC3E}">
        <p14:creationId xmlns:p14="http://schemas.microsoft.com/office/powerpoint/2010/main" val="1358702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1005226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347935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2797F697-5284-4A62-9B07-370CE14EBE5B}" type="slidenum">
              <a:rPr lang="zh-CN" altLang="en-US" smtClean="0"/>
              <a:t>11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14</a:t>
            </a:fld>
            <a:endParaRPr lang="zh-CN" altLang="en-US"/>
          </a:p>
        </p:txBody>
      </p:sp>
    </p:spTree>
    <p:extLst>
      <p:ext uri="{BB962C8B-B14F-4D97-AF65-F5344CB8AC3E}">
        <p14:creationId xmlns:p14="http://schemas.microsoft.com/office/powerpoint/2010/main" val="2255038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16</a:t>
            </a:fld>
            <a:endParaRPr lang="zh-CN" altLang="en-US"/>
          </a:p>
        </p:txBody>
      </p:sp>
    </p:spTree>
    <p:extLst>
      <p:ext uri="{BB962C8B-B14F-4D97-AF65-F5344CB8AC3E}">
        <p14:creationId xmlns:p14="http://schemas.microsoft.com/office/powerpoint/2010/main" val="4158398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06973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27509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7/14/2023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7/14/2023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7/14/2023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7/14/2023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7/14/2023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7/14/2023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2023/7/14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2023/7/14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2023/7/14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2023/7/14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2023/7/14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2023/7/14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2023/7/14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2023/7/14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072842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7/14/2023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7/14/2023</a:t>
            </a:fld>
            <a:endParaRPr lang="en-US"/>
          </a:p>
        </p:txBody>
      </p:sp>
      <p:sp>
        <p:nvSpPr>
          <p:cNvPr id="3" name="Footer Placeholder 2">
            <a:extLst>
              <a:ext uri="{FF2B5EF4-FFF2-40B4-BE49-F238E27FC236}">
                <a16:creationId xmlns:a16="http://schemas.microsoft.com/office/drawing/2014/main" xmlns=""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827895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7/14/2023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7/14/2023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7/14/2023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7/14/2023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7/14/2023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5.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7.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7/14/2023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7" r:id="rId12"/>
    <p:sldLayoutId id="214748372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7/14/2023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7/14/2023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2023/7/14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 id="2147483726"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7/14/2023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GIF"/><Relationship Id="rId18" Type="http://schemas.openxmlformats.org/officeDocument/2006/relationships/image" Target="../media/image47.png"/><Relationship Id="rId26" Type="http://schemas.openxmlformats.org/officeDocument/2006/relationships/image" Target="../media/image52.png"/><Relationship Id="rId3" Type="http://schemas.openxmlformats.org/officeDocument/2006/relationships/image" Target="../media/image38.GIF"/><Relationship Id="rId21" Type="http://schemas.openxmlformats.org/officeDocument/2006/relationships/image" Target="../media/image49.GIF"/><Relationship Id="rId34" Type="http://schemas.microsoft.com/office/2007/relationships/hdphoto" Target="../media/hdphoto17.wdp"/><Relationship Id="rId7" Type="http://schemas.microsoft.com/office/2007/relationships/hdphoto" Target="../media/hdphoto6.wdp"/><Relationship Id="rId12" Type="http://schemas.openxmlformats.org/officeDocument/2006/relationships/image" Target="../media/image43.GIF"/><Relationship Id="rId17" Type="http://schemas.microsoft.com/office/2007/relationships/hdphoto" Target="../media/hdphoto10.wdp"/><Relationship Id="rId25" Type="http://schemas.microsoft.com/office/2007/relationships/hdphoto" Target="../media/hdphoto13.wdp"/><Relationship Id="rId33" Type="http://schemas.openxmlformats.org/officeDocument/2006/relationships/image" Target="../media/image56.png"/><Relationship Id="rId2" Type="http://schemas.openxmlformats.org/officeDocument/2006/relationships/notesSlide" Target="../notesSlides/notesSlide11.xml"/><Relationship Id="rId16" Type="http://schemas.openxmlformats.org/officeDocument/2006/relationships/image" Target="../media/image46.png"/><Relationship Id="rId20" Type="http://schemas.microsoft.com/office/2007/relationships/hdphoto" Target="../media/hdphoto11.wdp"/><Relationship Id="rId29" Type="http://schemas.microsoft.com/office/2007/relationships/hdphoto" Target="../media/hdphoto15.wdp"/><Relationship Id="rId1" Type="http://schemas.openxmlformats.org/officeDocument/2006/relationships/slideLayout" Target="../slideLayouts/slideLayout39.xml"/><Relationship Id="rId6" Type="http://schemas.openxmlformats.org/officeDocument/2006/relationships/image" Target="../media/image40.png"/><Relationship Id="rId11" Type="http://schemas.microsoft.com/office/2007/relationships/hdphoto" Target="../media/hdphoto8.wdp"/><Relationship Id="rId24" Type="http://schemas.openxmlformats.org/officeDocument/2006/relationships/image" Target="../media/image51.png"/><Relationship Id="rId32" Type="http://schemas.openxmlformats.org/officeDocument/2006/relationships/image" Target="../media/image55.GIF"/><Relationship Id="rId5" Type="http://schemas.microsoft.com/office/2007/relationships/hdphoto" Target="../media/hdphoto5.wdp"/><Relationship Id="rId15" Type="http://schemas.microsoft.com/office/2007/relationships/hdphoto" Target="../media/hdphoto9.wdp"/><Relationship Id="rId23" Type="http://schemas.microsoft.com/office/2007/relationships/hdphoto" Target="../media/hdphoto12.wdp"/><Relationship Id="rId28" Type="http://schemas.openxmlformats.org/officeDocument/2006/relationships/image" Target="../media/image53.png"/><Relationship Id="rId10" Type="http://schemas.openxmlformats.org/officeDocument/2006/relationships/image" Target="../media/image42.png"/><Relationship Id="rId19" Type="http://schemas.openxmlformats.org/officeDocument/2006/relationships/image" Target="../media/image48.png"/><Relationship Id="rId31" Type="http://schemas.microsoft.com/office/2007/relationships/hdphoto" Target="../media/hdphoto16.wdp"/><Relationship Id="rId4" Type="http://schemas.openxmlformats.org/officeDocument/2006/relationships/image" Target="../media/image39.png"/><Relationship Id="rId9" Type="http://schemas.microsoft.com/office/2007/relationships/hdphoto" Target="../media/hdphoto7.wdp"/><Relationship Id="rId14" Type="http://schemas.openxmlformats.org/officeDocument/2006/relationships/image" Target="../media/image45.png"/><Relationship Id="rId22" Type="http://schemas.openxmlformats.org/officeDocument/2006/relationships/image" Target="../media/image50.png"/><Relationship Id="rId27" Type="http://schemas.microsoft.com/office/2007/relationships/hdphoto" Target="../media/hdphoto14.wdp"/><Relationship Id="rId30"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61.GIF"/><Relationship Id="rId4" Type="http://schemas.openxmlformats.org/officeDocument/2006/relationships/image" Target="../media/image60.GIF"/></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2.png"/><Relationship Id="rId1" Type="http://schemas.openxmlformats.org/officeDocument/2006/relationships/slideLayout" Target="../slideLayouts/slideLayout39.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GIF"/><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9.png"/><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3.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8.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7.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slideLayout" Target="../slideLayouts/slideLayout15.xml"/><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jpeg"/><Relationship Id="rId1" Type="http://schemas.openxmlformats.org/officeDocument/2006/relationships/slideLayout" Target="../slideLayouts/slideLayout26.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53.xml"/><Relationship Id="rId5" Type="http://schemas.openxmlformats.org/officeDocument/2006/relationships/image" Target="../media/image34.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GIF"/><Relationship Id="rId18" Type="http://schemas.openxmlformats.org/officeDocument/2006/relationships/image" Target="../media/image47.png"/><Relationship Id="rId26" Type="http://schemas.openxmlformats.org/officeDocument/2006/relationships/image" Target="../media/image52.png"/><Relationship Id="rId3" Type="http://schemas.openxmlformats.org/officeDocument/2006/relationships/image" Target="../media/image38.GIF"/><Relationship Id="rId21" Type="http://schemas.openxmlformats.org/officeDocument/2006/relationships/image" Target="../media/image49.GIF"/><Relationship Id="rId34" Type="http://schemas.microsoft.com/office/2007/relationships/hdphoto" Target="../media/hdphoto17.wdp"/><Relationship Id="rId7" Type="http://schemas.microsoft.com/office/2007/relationships/hdphoto" Target="../media/hdphoto6.wdp"/><Relationship Id="rId12" Type="http://schemas.openxmlformats.org/officeDocument/2006/relationships/image" Target="../media/image43.GIF"/><Relationship Id="rId17" Type="http://schemas.microsoft.com/office/2007/relationships/hdphoto" Target="../media/hdphoto10.wdp"/><Relationship Id="rId25" Type="http://schemas.microsoft.com/office/2007/relationships/hdphoto" Target="../media/hdphoto13.wdp"/><Relationship Id="rId33" Type="http://schemas.openxmlformats.org/officeDocument/2006/relationships/image" Target="../media/image56.png"/><Relationship Id="rId2" Type="http://schemas.openxmlformats.org/officeDocument/2006/relationships/notesSlide" Target="../notesSlides/notesSlide23.xml"/><Relationship Id="rId16" Type="http://schemas.openxmlformats.org/officeDocument/2006/relationships/image" Target="../media/image46.png"/><Relationship Id="rId20" Type="http://schemas.microsoft.com/office/2007/relationships/hdphoto" Target="../media/hdphoto11.wdp"/><Relationship Id="rId29" Type="http://schemas.microsoft.com/office/2007/relationships/hdphoto" Target="../media/hdphoto15.wdp"/><Relationship Id="rId1" Type="http://schemas.openxmlformats.org/officeDocument/2006/relationships/slideLayout" Target="../slideLayouts/slideLayout15.xml"/><Relationship Id="rId6" Type="http://schemas.openxmlformats.org/officeDocument/2006/relationships/image" Target="../media/image40.png"/><Relationship Id="rId11" Type="http://schemas.microsoft.com/office/2007/relationships/hdphoto" Target="../media/hdphoto8.wdp"/><Relationship Id="rId24" Type="http://schemas.openxmlformats.org/officeDocument/2006/relationships/image" Target="../media/image51.png"/><Relationship Id="rId32" Type="http://schemas.openxmlformats.org/officeDocument/2006/relationships/image" Target="../media/image55.GIF"/><Relationship Id="rId5" Type="http://schemas.microsoft.com/office/2007/relationships/hdphoto" Target="../media/hdphoto5.wdp"/><Relationship Id="rId15" Type="http://schemas.microsoft.com/office/2007/relationships/hdphoto" Target="../media/hdphoto9.wdp"/><Relationship Id="rId23" Type="http://schemas.microsoft.com/office/2007/relationships/hdphoto" Target="../media/hdphoto12.wdp"/><Relationship Id="rId28" Type="http://schemas.openxmlformats.org/officeDocument/2006/relationships/image" Target="../media/image53.png"/><Relationship Id="rId10" Type="http://schemas.openxmlformats.org/officeDocument/2006/relationships/image" Target="../media/image42.png"/><Relationship Id="rId19" Type="http://schemas.openxmlformats.org/officeDocument/2006/relationships/image" Target="../media/image48.png"/><Relationship Id="rId31" Type="http://schemas.microsoft.com/office/2007/relationships/hdphoto" Target="../media/hdphoto16.wdp"/><Relationship Id="rId4" Type="http://schemas.openxmlformats.org/officeDocument/2006/relationships/image" Target="../media/image39.png"/><Relationship Id="rId9" Type="http://schemas.microsoft.com/office/2007/relationships/hdphoto" Target="../media/hdphoto7.wdp"/><Relationship Id="rId14" Type="http://schemas.openxmlformats.org/officeDocument/2006/relationships/image" Target="../media/image45.png"/><Relationship Id="rId22" Type="http://schemas.openxmlformats.org/officeDocument/2006/relationships/image" Target="../media/image50.png"/><Relationship Id="rId27" Type="http://schemas.microsoft.com/office/2007/relationships/hdphoto" Target="../media/hdphoto14.wdp"/><Relationship Id="rId30" Type="http://schemas.openxmlformats.org/officeDocument/2006/relationships/image" Target="../media/image54.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5.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1.png"/><Relationship Id="rId5" Type="http://schemas.openxmlformats.org/officeDocument/2006/relationships/audio" Target="NULL" TargetMode="External"/><Relationship Id="rId1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slideLayout" Target="../slideLayouts/slideLayout15.xml"/><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3.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8.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7.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slideLayout" Target="../slideLayouts/slideLayout15.xml"/><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NULL" TargetMode="Externa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jpeg"/><Relationship Id="rId5" Type="http://schemas.openxmlformats.org/officeDocument/2006/relationships/slideLayout" Target="../slideLayouts/slideLayout15.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xmlns=""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xmlns=""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xmlns=""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xmlns=""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4" name="Google Shape;184;p27">
            <a:extLst>
              <a:ext uri="{FF2B5EF4-FFF2-40B4-BE49-F238E27FC236}">
                <a16:creationId xmlns:a16="http://schemas.microsoft.com/office/drawing/2014/main" xmlns=""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xmlns=""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xmlns=""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xmlns=""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xmlns=""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xmlns=""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xmlns=""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xmlns=""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xmlns=""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xmlns=""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xmlns=""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xmlns=""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xmlns=""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xmlns=""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xmlns=""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xmlns=""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xmlns=""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xmlns=""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xmlns=""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xmlns=""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xmlns=""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xmlns=""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xmlns=""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xmlns=""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xmlns=""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xmlns=""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xmlns=""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xmlns=""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xmlns=""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xmlns=""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5" name="TextBox 44"/>
          <p:cNvSpPr txBox="1"/>
          <p:nvPr/>
        </p:nvSpPr>
        <p:spPr>
          <a:xfrm>
            <a:off x="2017473" y="614657"/>
            <a:ext cx="8110804" cy="707886"/>
          </a:xfrm>
          <a:prstGeom prst="rect">
            <a:avLst/>
          </a:prstGeom>
          <a:solidFill>
            <a:srgbClr val="FF0000"/>
          </a:solidFill>
        </p:spPr>
        <p:txBody>
          <a:bodyPr wrap="square" rtlCol="0">
            <a:spAutoFit/>
          </a:bodyPr>
          <a:lstStyle/>
          <a:p>
            <a:r>
              <a:rPr lang="en-US" sz="4000" b="1" dirty="0" smtClean="0">
                <a:effectLst>
                  <a:outerShdw blurRad="38100" dist="38100" dir="2700000" algn="tl">
                    <a:srgbClr val="000000">
                      <a:alpha val="43137"/>
                    </a:srgbClr>
                  </a:outerShdw>
                </a:effectLst>
              </a:rPr>
              <a:t>TRƯỜNG TIỂU HỌC TÔ HIỆU</a:t>
            </a:r>
            <a:endParaRPr lang="en-US" sz="4000" b="1" dirty="0">
              <a:effectLst>
                <a:outerShdw blurRad="38100" dist="38100" dir="2700000" algn="tl">
                  <a:srgbClr val="000000">
                    <a:alpha val="43137"/>
                  </a:srgbClr>
                </a:outerShdw>
              </a:effectLst>
            </a:endParaRPr>
          </a:p>
        </p:txBody>
      </p:sp>
      <p:sp>
        <p:nvSpPr>
          <p:cNvPr id="46" name="TextBox 45">
            <a:extLst>
              <a:ext uri="{FF2B5EF4-FFF2-40B4-BE49-F238E27FC236}">
                <a16:creationId xmlns:a16="http://schemas.microsoft.com/office/drawing/2014/main" xmlns="" id="{AF46DA02-F02D-4620-A33C-7EF5A18F9064}"/>
              </a:ext>
            </a:extLst>
          </p:cNvPr>
          <p:cNvSpPr txBox="1"/>
          <p:nvPr/>
        </p:nvSpPr>
        <p:spPr>
          <a:xfrm>
            <a:off x="1680796" y="1375127"/>
            <a:ext cx="9058939"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Chào</a:t>
            </a:r>
            <a:r>
              <a:rPr kumimoji="0" lang="en-US" altLang="zh-CN" sz="54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 </a:t>
            </a:r>
            <a:r>
              <a:rPr kumimoji="0" lang="en-US" altLang="zh-CN" sz="54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mừng</a:t>
            </a:r>
            <a:r>
              <a:rPr kumimoji="0" lang="en-US" altLang="zh-CN" sz="54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 </a:t>
            </a:r>
            <a:r>
              <a:rPr kumimoji="0" lang="en-US" altLang="zh-CN" sz="54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các</a:t>
            </a:r>
            <a:r>
              <a:rPr kumimoji="0" lang="en-US" altLang="zh-CN" sz="54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 </a:t>
            </a:r>
            <a:r>
              <a:rPr kumimoji="0" lang="en-US" altLang="zh-CN" sz="54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em</a:t>
            </a:r>
            <a:r>
              <a:rPr kumimoji="0" lang="en-US" altLang="zh-CN" sz="54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 </a:t>
            </a:r>
            <a:r>
              <a:rPr kumimoji="0" lang="en-US" altLang="zh-CN" sz="54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đến</a:t>
            </a:r>
            <a:r>
              <a:rPr kumimoji="0" lang="en-US" altLang="zh-CN" sz="54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 </a:t>
            </a:r>
            <a:r>
              <a:rPr kumimoji="0" lang="en-US" altLang="zh-CN" sz="54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với</a:t>
            </a:r>
            <a:r>
              <a:rPr kumimoji="0" lang="en-US" altLang="zh-CN" sz="54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tiết</a:t>
            </a:r>
            <a:r>
              <a:rPr kumimoji="0" lang="en-US" altLang="zh-CN" sz="54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 T</a:t>
            </a:r>
            <a:r>
              <a:rPr kumimoji="0" lang="en-US" altLang="zh-CN" sz="54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iếng</a:t>
            </a:r>
            <a:r>
              <a:rPr kumimoji="0" lang="en-US" altLang="zh-CN" sz="54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 V</a:t>
            </a:r>
            <a:r>
              <a:rPr kumimoji="0" lang="en-US" altLang="zh-CN" sz="54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iệt</a:t>
            </a:r>
            <a:r>
              <a:rPr kumimoji="0" lang="en-US" altLang="zh-CN" sz="54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 </a:t>
            </a:r>
          </a:p>
        </p:txBody>
      </p:sp>
      <p:sp>
        <p:nvSpPr>
          <p:cNvPr id="47" name="TextBox 46"/>
          <p:cNvSpPr txBox="1"/>
          <p:nvPr/>
        </p:nvSpPr>
        <p:spPr>
          <a:xfrm>
            <a:off x="2254686" y="4220984"/>
            <a:ext cx="7164888" cy="646331"/>
          </a:xfrm>
          <a:prstGeom prst="rect">
            <a:avLst/>
          </a:prstGeom>
          <a:solidFill>
            <a:srgbClr val="92D050"/>
          </a:solidFill>
        </p:spPr>
        <p:txBody>
          <a:bodyPr wrap="square" rtlCol="0">
            <a:spAutoFit/>
          </a:bodyPr>
          <a:lstStyle/>
          <a:p>
            <a:pPr algn="ct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viên</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Đào</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Thị</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Hòa</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608206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320538"/>
            <a:ext cx="7457444" cy="2016125"/>
            <a:chOff x="2118480" y="1316166"/>
            <a:chExt cx="1746549"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486703" y="1576449"/>
              <a:ext cx="1378326" cy="991601"/>
            </a:xfrm>
            <a:prstGeom prst="rect">
              <a:avLst/>
            </a:prstGeom>
            <a:noFill/>
          </p:spPr>
          <p:txBody>
            <a:bodyPr wrap="square" rtlCol="0">
              <a:spAutoFit/>
            </a:bodyPr>
            <a:lstStyle/>
            <a:p>
              <a:pPr marL="0" lvl="1" defTabSz="1219200">
                <a:defRPr/>
              </a:pPr>
              <a:r>
                <a:rPr lang="en-US" altLang="zh-CN" sz="8000" spc="300" dirty="0">
                  <a:solidFill>
                    <a:srgbClr val="FF0000"/>
                  </a:solidFill>
                  <a:latin typeface="Arial Rounded MT Bold" panose="020F0704030504030204" charset="0"/>
                  <a:ea typeface="Microsoft YaHei" panose="020B0503020204020204" charset="-122"/>
                  <a:cs typeface="Arial Rounded MT Bold" panose="020F0704030504030204" charset="0"/>
                </a:rPr>
                <a:t>Tiết 1 </a:t>
              </a:r>
              <a:endParaRPr lang="zh-CN" altLang="en-US" sz="8000" spc="300" dirty="0">
                <a:solidFill>
                  <a:srgbClr val="FF0000"/>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68222064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Oval 1"/>
          <p:cNvSpPr/>
          <p:nvPr/>
        </p:nvSpPr>
        <p:spPr>
          <a:xfrm>
            <a:off x="-43815" y="1092434"/>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Arial-Rounded" panose="020B0500000000000000" charset="0"/>
                <a:cs typeface="Arial-Rounded" panose="020B0500000000000000" charset="0"/>
              </a:rPr>
              <a:t>1</a:t>
            </a:r>
          </a:p>
        </p:txBody>
      </p:sp>
      <p:sp>
        <p:nvSpPr>
          <p:cNvPr id="5" name="Oval 4"/>
          <p:cNvSpPr/>
          <p:nvPr/>
        </p:nvSpPr>
        <p:spPr>
          <a:xfrm>
            <a:off x="0" y="316547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2</a:t>
            </a:r>
          </a:p>
        </p:txBody>
      </p:sp>
      <p:sp>
        <p:nvSpPr>
          <p:cNvPr id="7" name="Oval 6"/>
          <p:cNvSpPr/>
          <p:nvPr/>
        </p:nvSpPr>
        <p:spPr>
          <a:xfrm>
            <a:off x="6964680" y="1092434"/>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Arial-Rounded" panose="020B0500000000000000" charset="0"/>
                <a:cs typeface="Arial-Rounded" panose="020B0500000000000000" charset="0"/>
              </a:rPr>
              <a:t>3</a:t>
            </a:r>
          </a:p>
        </p:txBody>
      </p:sp>
      <p:sp>
        <p:nvSpPr>
          <p:cNvPr id="8" name="Oval 7"/>
          <p:cNvSpPr/>
          <p:nvPr/>
        </p:nvSpPr>
        <p:spPr>
          <a:xfrm>
            <a:off x="6964680" y="307149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Arial-Rounded" panose="020B0500000000000000" charset="0"/>
                <a:cs typeface="Arial-Rounded" panose="020B0500000000000000" charset="0"/>
              </a:rPr>
              <a:t>4</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5" grpId="0" animBg="1"/>
      <p:bldP spid="5" grpId="1" animBg="1"/>
      <p:bldP spid="7" grpId="0" animBg="1"/>
      <p:bldP spid="7" grpId="1"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7964380-4255-4145-A4D3-7D05AFA98E12}"/>
              </a:ext>
            </a:extLst>
          </p:cNvPr>
          <p:cNvSpPr txBox="1"/>
          <p:nvPr/>
        </p:nvSpPr>
        <p:spPr>
          <a:xfrm>
            <a:off x="5024438" y="2955840"/>
            <a:ext cx="40309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cs typeface="Times New Roman" panose="02020603050405020304" pitchFamily="18" charset="0"/>
              </a:rPr>
              <a:t>l</a:t>
            </a:r>
            <a:r>
              <a:rPr lang="en-US" sz="4000" noProof="0" dirty="0" err="1">
                <a:solidFill>
                  <a:prstClr val="black"/>
                </a:solidFill>
                <a:latin typeface="Times New Roman" panose="02020603050405020304" pitchFamily="18" charset="0"/>
                <a:cs typeface="Times New Roman" panose="02020603050405020304" pitchFamily="18" charset="0"/>
              </a:rPr>
              <a:t>ung</a:t>
            </a:r>
            <a:r>
              <a:rPr lang="en-US" sz="4000" noProof="0" dirty="0">
                <a:solidFill>
                  <a:prstClr val="black"/>
                </a:solidFill>
                <a:latin typeface="Times New Roman" panose="02020603050405020304" pitchFamily="18" charset="0"/>
                <a:cs typeface="Times New Roman" panose="02020603050405020304" pitchFamily="18" charset="0"/>
              </a:rPr>
              <a:t> </a:t>
            </a:r>
            <a:r>
              <a:rPr lang="en-US" sz="4000" noProof="0" dirty="0" err="1">
                <a:solidFill>
                  <a:prstClr val="black"/>
                </a:solidFill>
                <a:latin typeface="Times New Roman" panose="02020603050405020304" pitchFamily="18" charset="0"/>
                <a:cs typeface="Times New Roman" panose="02020603050405020304" pitchFamily="18" charset="0"/>
              </a:rPr>
              <a:t>linh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xmlns="" id="{7F250EA0-A71F-4FEA-A043-45666AC3624F}"/>
              </a:ext>
            </a:extLst>
          </p:cNvPr>
          <p:cNvSpPr txBox="1"/>
          <p:nvPr/>
        </p:nvSpPr>
        <p:spPr>
          <a:xfrm>
            <a:off x="5024438" y="3663726"/>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cs typeface="Times New Roman" panose="02020603050405020304" pitchFamily="18" charset="0"/>
              </a:rPr>
              <a:t>c</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xmlns="" id="{54146C85-BBD0-4D7F-A452-003E5714EF59}"/>
              </a:ext>
            </a:extLst>
          </p:cNvPr>
          <p:cNvSpPr txBox="1"/>
          <p:nvPr/>
        </p:nvSpPr>
        <p:spPr>
          <a:xfrm>
            <a:off x="5024438" y="437211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cs typeface="Times New Roman" panose="02020603050405020304" pitchFamily="18" charset="0"/>
              </a:rPr>
              <a:t>g</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iữa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xmlns=""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a16="http://schemas.microsoft.com/office/drawing/2014/main" xmlns=""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xmlns="" id="{B9A18FB3-6B36-49EB-AD38-24C4B3B45703}"/>
              </a:ext>
            </a:extLst>
          </p:cNvPr>
          <p:cNvSpPr txBox="1"/>
          <p:nvPr/>
        </p:nvSpPr>
        <p:spPr>
          <a:xfrm>
            <a:off x="5422903" y="4371612"/>
            <a:ext cx="7035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ữa</a:t>
            </a:r>
            <a:r>
              <a:rPr lang="en-US" sz="4000" dirty="0">
                <a:solidFill>
                  <a:prstClr val="black"/>
                </a:solidFill>
                <a:latin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xmlns="" id="{FFE97454-C7CA-4B97-94B2-DAA93743C238}"/>
              </a:ext>
            </a:extLst>
          </p:cNvPr>
          <p:cNvSpPr txBox="1"/>
          <p:nvPr/>
        </p:nvSpPr>
        <p:spPr>
          <a:xfrm>
            <a:off x="5024438" y="2247954"/>
            <a:ext cx="40309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nắn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nót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xmlns="" id="{15402F61-4803-4BF7-ACDA-D29E63E2C3F0}"/>
              </a:ext>
            </a:extLst>
          </p:cNvPr>
          <p:cNvSpPr txBox="1"/>
          <p:nvPr/>
        </p:nvSpPr>
        <p:spPr>
          <a:xfrm>
            <a:off x="6377943" y="3663726"/>
            <a:ext cx="8429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iều</a:t>
            </a:r>
            <a:endParaRPr kumimoji="0" lang="en-US" sz="4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TextBox 9">
            <a:extLst>
              <a:ext uri="{FF2B5EF4-FFF2-40B4-BE49-F238E27FC236}">
                <a16:creationId xmlns:a16="http://schemas.microsoft.com/office/drawing/2014/main" xmlns="" id="{251BCF91-DF3B-338E-1BE7-8CEC2068FA11}"/>
              </a:ext>
            </a:extLst>
          </p:cNvPr>
          <p:cNvSpPr txBox="1"/>
          <p:nvPr/>
        </p:nvSpPr>
        <p:spPr>
          <a:xfrm>
            <a:off x="5153980" y="5059774"/>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râ</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 ran</a:t>
            </a:r>
          </a:p>
        </p:txBody>
      </p:sp>
    </p:spTree>
    <p:extLst>
      <p:ext uri="{BB962C8B-B14F-4D97-AF65-F5344CB8AC3E}">
        <p14:creationId xmlns:p14="http://schemas.microsoft.com/office/powerpoint/2010/main" val="573611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Oval 1"/>
          <p:cNvSpPr/>
          <p:nvPr/>
        </p:nvSpPr>
        <p:spPr>
          <a:xfrm>
            <a:off x="-81280" y="128206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1</a:t>
            </a:r>
          </a:p>
        </p:txBody>
      </p:sp>
      <p:sp>
        <p:nvSpPr>
          <p:cNvPr id="5" name="Oval 4"/>
          <p:cNvSpPr/>
          <p:nvPr/>
        </p:nvSpPr>
        <p:spPr>
          <a:xfrm>
            <a:off x="0" y="316547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2</a:t>
            </a:r>
          </a:p>
        </p:txBody>
      </p:sp>
      <p:sp>
        <p:nvSpPr>
          <p:cNvPr id="7" name="Oval 6"/>
          <p:cNvSpPr/>
          <p:nvPr/>
        </p:nvSpPr>
        <p:spPr>
          <a:xfrm>
            <a:off x="6893560" y="1195070"/>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3</a:t>
            </a:r>
          </a:p>
        </p:txBody>
      </p:sp>
      <p:sp>
        <p:nvSpPr>
          <p:cNvPr id="8" name="Oval 7"/>
          <p:cNvSpPr/>
          <p:nvPr/>
        </p:nvSpPr>
        <p:spPr>
          <a:xfrm>
            <a:off x="6964680" y="307149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4</a:t>
            </a:r>
          </a:p>
        </p:txBody>
      </p:sp>
    </p:spTree>
    <p:extLst>
      <p:ext uri="{BB962C8B-B14F-4D97-AF65-F5344CB8AC3E}">
        <p14:creationId xmlns:p14="http://schemas.microsoft.com/office/powerpoint/2010/main" val="31359288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18">
            <a:extLst>
              <a:ext uri="{FF2B5EF4-FFF2-40B4-BE49-F238E27FC236}">
                <a16:creationId xmlns:a16="http://schemas.microsoft.com/office/drawing/2014/main" xmlns=""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 y="0"/>
            <a:ext cx="2141951" cy="1941534"/>
          </a:xfrm>
          <a:prstGeom prst="rect">
            <a:avLst/>
          </a:prstGeom>
        </p:spPr>
      </p:pic>
      <p:sp>
        <p:nvSpPr>
          <p:cNvPr id="9" name="Rectangle: Rounded Corners 8">
            <a:extLst>
              <a:ext uri="{FF2B5EF4-FFF2-40B4-BE49-F238E27FC236}">
                <a16:creationId xmlns:a16="http://schemas.microsoft.com/office/drawing/2014/main" xmlns="" id="{21065EC9-B276-4E9A-A357-CBFB0E6BB85B}"/>
              </a:ext>
            </a:extLst>
          </p:cNvPr>
          <p:cNvSpPr/>
          <p:nvPr/>
        </p:nvSpPr>
        <p:spPr>
          <a:xfrm>
            <a:off x="2918961" y="345610"/>
            <a:ext cx="8196079"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lang="en-US" sz="6000" kern="0" dirty="0" err="1">
                <a:solidFill>
                  <a:srgbClr val="F2F2E9"/>
                </a:solidFill>
                <a:latin typeface="Times New Roman" panose="02020603050405020304" pitchFamily="18" charset="0"/>
                <a:cs typeface="Times New Roman" panose="02020603050405020304" pitchFamily="18" charset="0"/>
              </a:rPr>
              <a:t>ngắt</a:t>
            </a:r>
            <a:r>
              <a:rPr lang="en-US" sz="6000" kern="0" dirty="0">
                <a:solidFill>
                  <a:srgbClr val="F2F2E9"/>
                </a:solidFill>
                <a:latin typeface="Times New Roman" panose="02020603050405020304" pitchFamily="18" charset="0"/>
                <a:cs typeface="Times New Roman" panose="02020603050405020304" pitchFamily="18" charset="0"/>
              </a:rPr>
              <a:t> </a:t>
            </a:r>
            <a:r>
              <a:rPr lang="en-US" sz="6000" kern="0" dirty="0" err="1">
                <a:solidFill>
                  <a:srgbClr val="F2F2E9"/>
                </a:solidFill>
                <a:latin typeface="Times New Roman" panose="02020603050405020304" pitchFamily="18" charset="0"/>
                <a:cs typeface="Times New Roman" panose="02020603050405020304" pitchFamily="18" charset="0"/>
              </a:rPr>
              <a:t>nhịp</a:t>
            </a:r>
            <a:r>
              <a:rPr lang="en-US" sz="6000" kern="0" dirty="0">
                <a:solidFill>
                  <a:srgbClr val="F2F2E9"/>
                </a:solidFill>
                <a:latin typeface="Times New Roman" panose="02020603050405020304" pitchFamily="18" charset="0"/>
                <a:cs typeface="Times New Roman" panose="02020603050405020304" pitchFamily="18" charset="0"/>
              </a:rPr>
              <a:t> </a:t>
            </a:r>
            <a:endPar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pic>
        <p:nvPicPr>
          <p:cNvPr id="10" name="图片 71696" descr="21">
            <a:extLst>
              <a:ext uri="{FF2B5EF4-FFF2-40B4-BE49-F238E27FC236}">
                <a16:creationId xmlns:a16="http://schemas.microsoft.com/office/drawing/2014/main" xmlns="" id="{BC5595D2-736D-402C-915E-177699EB1E62}"/>
              </a:ext>
            </a:extLst>
          </p:cNvPr>
          <p:cNvPicPr>
            <a:picLocks noChangeAspect="1"/>
          </p:cNvPicPr>
          <p:nvPr/>
        </p:nvPicPr>
        <p:blipFill>
          <a:blip r:embed="rId3"/>
          <a:stretch>
            <a:fillRect/>
          </a:stretch>
        </p:blipFill>
        <p:spPr>
          <a:xfrm>
            <a:off x="-304800" y="1500388"/>
            <a:ext cx="12263120" cy="4880117"/>
          </a:xfrm>
          <a:prstGeom prst="rect">
            <a:avLst/>
          </a:prstGeom>
          <a:noFill/>
          <a:ln w="9525">
            <a:noFill/>
          </a:ln>
        </p:spPr>
      </p:pic>
      <p:sp>
        <p:nvSpPr>
          <p:cNvPr id="11" name="TextBox 10">
            <a:extLst>
              <a:ext uri="{FF2B5EF4-FFF2-40B4-BE49-F238E27FC236}">
                <a16:creationId xmlns:a16="http://schemas.microsoft.com/office/drawing/2014/main" xmlns="" id="{2DA4D690-C8E0-4E1D-8CAB-DA3ABD40B92C}"/>
              </a:ext>
            </a:extLst>
          </p:cNvPr>
          <p:cNvSpPr txBox="1"/>
          <p:nvPr/>
        </p:nvSpPr>
        <p:spPr>
          <a:xfrm>
            <a:off x="5228422" y="2373323"/>
            <a:ext cx="463693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Times New Roman" panose="02020603050405020304" pitchFamily="18" charset="0"/>
                <a:ea typeface="Times New Roman" panose="02020603050405020304" pitchFamily="18" charset="0"/>
              </a:rPr>
              <a:t>Vẽ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lành</a:t>
            </a:r>
            <a:endParaRPr lang="en-US" sz="2800" dirty="0">
              <a:solidFill>
                <a:srgbClr val="00000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thuyền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trắng</a:t>
            </a:r>
            <a:endParaRPr lang="en-US" sz="2800" dirty="0">
              <a:solidFill>
                <a:srgbClr val="00000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Times New Roman" panose="02020603050405020304" pitchFamily="18" charset="0"/>
                <a:ea typeface="Times New Roman" panose="02020603050405020304" pitchFamily="18" charset="0"/>
              </a:rPr>
              <a:t>Giương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buồm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thắm</a:t>
            </a:r>
            <a:endParaRPr lang="en-US" sz="2800" dirty="0">
              <a:solidFill>
                <a:srgbClr val="00000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Times New Roman" panose="02020603050405020304" pitchFamily="18" charset="0"/>
                <a:ea typeface="Times New Roman" panose="02020603050405020304" pitchFamily="18" charset="0"/>
              </a:rPr>
              <a:t>Đang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k</a:t>
            </a:r>
            <a:r>
              <a:rPr lang="en-US" sz="2800">
                <a:solidFill>
                  <a:srgbClr val="000000"/>
                </a:solidFill>
                <a:latin typeface="Times New Roman" panose="02020603050405020304" pitchFamily="18" charset="0"/>
                <a:ea typeface="Times New Roman" panose="02020603050405020304" pitchFamily="18" charset="0"/>
              </a:rPr>
              <a:t>hơi</a:t>
            </a:r>
            <a:r>
              <a:rPr lang="en-US" sz="2800" dirty="0">
                <a:solidFill>
                  <a:srgbClr val="000000"/>
                </a:solidFill>
                <a:latin typeface="Times New Roman" panose="02020603050405020304" pitchFamily="18" charset="0"/>
                <a:ea typeface="Times New Roman" panose="02020603050405020304" pitchFamily="18" charset="0"/>
              </a:rPr>
              <a:t>.</a:t>
            </a:r>
          </a:p>
        </p:txBody>
      </p:sp>
      <p:cxnSp>
        <p:nvCxnSpPr>
          <p:cNvPr id="13" name="Straight Connector 12">
            <a:extLst>
              <a:ext uri="{FF2B5EF4-FFF2-40B4-BE49-F238E27FC236}">
                <a16:creationId xmlns:a16="http://schemas.microsoft.com/office/drawing/2014/main" xmlns="" id="{3ED65E0A-0E9A-443E-B81F-B808841A3B73}"/>
              </a:ext>
            </a:extLst>
          </p:cNvPr>
          <p:cNvCxnSpPr>
            <a:cxnSpLocks/>
          </p:cNvCxnSpPr>
          <p:nvPr/>
        </p:nvCxnSpPr>
        <p:spPr>
          <a:xfrm flipH="1">
            <a:off x="8907847" y="2845143"/>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F22E755-D9A9-4696-8D85-4892298A97CF}"/>
              </a:ext>
            </a:extLst>
          </p:cNvPr>
          <p:cNvCxnSpPr>
            <a:cxnSpLocks/>
          </p:cNvCxnSpPr>
          <p:nvPr/>
        </p:nvCxnSpPr>
        <p:spPr>
          <a:xfrm flipH="1">
            <a:off x="8379176" y="2465589"/>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725AF5FE-B24A-4D7F-894A-BD22B371F0E6}"/>
              </a:ext>
            </a:extLst>
          </p:cNvPr>
          <p:cNvCxnSpPr>
            <a:cxnSpLocks/>
          </p:cNvCxnSpPr>
          <p:nvPr/>
        </p:nvCxnSpPr>
        <p:spPr>
          <a:xfrm flipH="1">
            <a:off x="9311447" y="3250923"/>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BE44B3BF-600A-4C6C-9D3F-D252B6A786C5}"/>
              </a:ext>
            </a:extLst>
          </p:cNvPr>
          <p:cNvCxnSpPr>
            <a:cxnSpLocks/>
          </p:cNvCxnSpPr>
          <p:nvPr/>
        </p:nvCxnSpPr>
        <p:spPr>
          <a:xfrm flipH="1">
            <a:off x="8454332" y="3753084"/>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5DD8939F-B3C6-4359-9BE2-6BD764EE5500}"/>
              </a:ext>
            </a:extLst>
          </p:cNvPr>
          <p:cNvCxnSpPr>
            <a:cxnSpLocks/>
          </p:cNvCxnSpPr>
          <p:nvPr/>
        </p:nvCxnSpPr>
        <p:spPr>
          <a:xfrm flipH="1">
            <a:off x="8379176" y="3757655"/>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064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Oval 1"/>
          <p:cNvSpPr/>
          <p:nvPr/>
        </p:nvSpPr>
        <p:spPr>
          <a:xfrm>
            <a:off x="-81280" y="128206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1</a:t>
            </a:r>
          </a:p>
        </p:txBody>
      </p:sp>
      <p:sp>
        <p:nvSpPr>
          <p:cNvPr id="5" name="Oval 4"/>
          <p:cNvSpPr/>
          <p:nvPr/>
        </p:nvSpPr>
        <p:spPr>
          <a:xfrm>
            <a:off x="0" y="316547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2</a:t>
            </a:r>
          </a:p>
        </p:txBody>
      </p:sp>
      <p:sp>
        <p:nvSpPr>
          <p:cNvPr id="7" name="Oval 6"/>
          <p:cNvSpPr/>
          <p:nvPr/>
        </p:nvSpPr>
        <p:spPr>
          <a:xfrm>
            <a:off x="6893560" y="1195070"/>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3</a:t>
            </a:r>
          </a:p>
        </p:txBody>
      </p:sp>
      <p:sp>
        <p:nvSpPr>
          <p:cNvPr id="8" name="Oval 7"/>
          <p:cNvSpPr/>
          <p:nvPr/>
        </p:nvSpPr>
        <p:spPr>
          <a:xfrm>
            <a:off x="6964680" y="307149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4</a:t>
            </a:r>
          </a:p>
        </p:txBody>
      </p:sp>
    </p:spTree>
    <p:extLst>
      <p:ext uri="{BB962C8B-B14F-4D97-AF65-F5344CB8AC3E}">
        <p14:creationId xmlns:p14="http://schemas.microsoft.com/office/powerpoint/2010/main" val="9849248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7DA6481-CE0C-40A4-8478-7E208A6A5B2A}"/>
              </a:ext>
            </a:extLst>
          </p:cNvPr>
          <p:cNvSpPr/>
          <p:nvPr/>
        </p:nvSpPr>
        <p:spPr>
          <a:xfrm>
            <a:off x="3834063" y="352927"/>
            <a:ext cx="4180198" cy="836066"/>
          </a:xfrm>
          <a:prstGeom prst="roundRect">
            <a:avLst/>
          </a:prstGeom>
          <a:solidFill>
            <a:srgbClr val="ED7D31"/>
          </a:solidFill>
          <a:ln w="25400" cap="flat" cmpd="sng" algn="ctr">
            <a:noFill/>
            <a:prstDash val="solid"/>
          </a:ln>
          <a:effectLst/>
        </p:spPr>
        <p:txBody>
          <a:bodyPr rtlCol="0" anchor="ctr"/>
          <a:lstStyle/>
          <a:p>
            <a:pPr algn="ctr">
              <a:defRPr/>
            </a:pPr>
            <a:r>
              <a:rPr lang="en-US" sz="4800" kern="0">
                <a:solidFill>
                  <a:srgbClr val="F2F2E9"/>
                </a:solidFill>
                <a:latin typeface="Times New Roman" panose="02020603050405020304" pitchFamily="18" charset="0"/>
                <a:cs typeface="Times New Roman" panose="02020603050405020304" pitchFamily="18" charset="0"/>
              </a:rPr>
              <a:t>Giải nghĩa từ</a:t>
            </a:r>
            <a:endParaRPr lang="en-US" sz="4800" kern="0" dirty="0">
              <a:solidFill>
                <a:srgbClr val="F2F2E9"/>
              </a:solidFill>
              <a:latin typeface="Times New Roman" panose="02020603050405020304" pitchFamily="18" charset="0"/>
              <a:cs typeface="Times New Roman" panose="02020603050405020304" pitchFamily="18" charset="0"/>
            </a:endParaRPr>
          </a:p>
        </p:txBody>
      </p:sp>
      <p:pic>
        <p:nvPicPr>
          <p:cNvPr id="4" name="图片 71696" descr="21">
            <a:extLst>
              <a:ext uri="{FF2B5EF4-FFF2-40B4-BE49-F238E27FC236}">
                <a16:creationId xmlns:a16="http://schemas.microsoft.com/office/drawing/2014/main" xmlns="" id="{75320ED9-0FFE-4001-8137-914B27184BBC}"/>
              </a:ext>
            </a:extLst>
          </p:cNvPr>
          <p:cNvPicPr>
            <a:picLocks noChangeAspect="1"/>
          </p:cNvPicPr>
          <p:nvPr/>
        </p:nvPicPr>
        <p:blipFill>
          <a:blip r:embed="rId2"/>
          <a:stretch>
            <a:fillRect/>
          </a:stretch>
        </p:blipFill>
        <p:spPr>
          <a:xfrm>
            <a:off x="345440" y="1188993"/>
            <a:ext cx="11684000" cy="5415007"/>
          </a:xfrm>
          <a:prstGeom prst="rect">
            <a:avLst/>
          </a:prstGeom>
          <a:noFill/>
          <a:ln w="9525">
            <a:noFill/>
          </a:ln>
        </p:spPr>
      </p:pic>
      <p:sp>
        <p:nvSpPr>
          <p:cNvPr id="5" name="TextBox 4">
            <a:extLst>
              <a:ext uri="{FF2B5EF4-FFF2-40B4-BE49-F238E27FC236}">
                <a16:creationId xmlns:a16="http://schemas.microsoft.com/office/drawing/2014/main" xmlns="" id="{8E0CCC13-28A8-4FE0-A1EA-A3F9CAFF67F6}"/>
              </a:ext>
            </a:extLst>
          </p:cNvPr>
          <p:cNvSpPr txBox="1"/>
          <p:nvPr/>
        </p:nvSpPr>
        <p:spPr>
          <a:xfrm>
            <a:off x="3834062" y="2359604"/>
            <a:ext cx="8012497"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li,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chỉnh</a:t>
            </a:r>
            <a:r>
              <a:rPr lang="en-US" sz="36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6FCECD63-B040-4982-9D10-3FAD2D6EFA40}"/>
              </a:ext>
            </a:extLst>
          </p:cNvPr>
          <p:cNvSpPr txBox="1"/>
          <p:nvPr/>
        </p:nvSpPr>
        <p:spPr>
          <a:xfrm>
            <a:off x="3834063" y="1713273"/>
            <a:ext cx="4507297" cy="646331"/>
          </a:xfrm>
          <a:prstGeom prst="rect">
            <a:avLst/>
          </a:prstGeom>
          <a:noFill/>
        </p:spPr>
        <p:txBody>
          <a:bodyPr wrap="square" rtlCol="0">
            <a:spAutoFit/>
          </a:bodyPr>
          <a:lstStyle/>
          <a:p>
            <a:r>
              <a:rPr lang="en-US" sz="3600" dirty="0" err="1">
                <a:solidFill>
                  <a:srgbClr val="00B050"/>
                </a:solidFill>
                <a:highlight>
                  <a:srgbClr val="FFFF00"/>
                </a:highlight>
                <a:latin typeface="Times New Roman" panose="02020603050405020304" pitchFamily="18" charset="0"/>
                <a:cs typeface="Times New Roman" panose="02020603050405020304" pitchFamily="18" charset="0"/>
              </a:rPr>
              <a:t>Nắn</a:t>
            </a:r>
            <a:r>
              <a:rPr lang="en-US" sz="3600"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3600" dirty="0" err="1">
                <a:solidFill>
                  <a:srgbClr val="00B050"/>
                </a:solidFill>
                <a:highlight>
                  <a:srgbClr val="FFFF00"/>
                </a:highlight>
                <a:latin typeface="Times New Roman" panose="02020603050405020304" pitchFamily="18" charset="0"/>
                <a:cs typeface="Times New Roman" panose="02020603050405020304" pitchFamily="18" charset="0"/>
              </a:rPr>
              <a:t>nót</a:t>
            </a:r>
            <a:r>
              <a:rPr lang="en-US" sz="3600" dirty="0">
                <a:solidFill>
                  <a:srgbClr val="00B050"/>
                </a:solidFill>
                <a:highlight>
                  <a:srgbClr val="FFFF00"/>
                </a:highlight>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xmlns="" id="{EAA328F0-7FF9-45C9-B321-F6981DA2294E}"/>
              </a:ext>
            </a:extLst>
          </p:cNvPr>
          <p:cNvPicPr>
            <a:picLocks noChangeAspect="1"/>
          </p:cNvPicPr>
          <p:nvPr/>
        </p:nvPicPr>
        <p:blipFill>
          <a:blip r:embed="rId3"/>
          <a:stretch>
            <a:fillRect/>
          </a:stretch>
        </p:blipFill>
        <p:spPr>
          <a:xfrm>
            <a:off x="5120640" y="3559934"/>
            <a:ext cx="3820160" cy="2454786"/>
          </a:xfrm>
          <a:prstGeom prst="rect">
            <a:avLst/>
          </a:prstGeom>
        </p:spPr>
      </p:pic>
    </p:spTree>
    <p:extLst>
      <p:ext uri="{BB962C8B-B14F-4D97-AF65-F5344CB8AC3E}">
        <p14:creationId xmlns:p14="http://schemas.microsoft.com/office/powerpoint/2010/main" val="1361613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7DA6481-CE0C-40A4-8478-7E208A6A5B2A}"/>
              </a:ext>
            </a:extLst>
          </p:cNvPr>
          <p:cNvSpPr/>
          <p:nvPr/>
        </p:nvSpPr>
        <p:spPr>
          <a:xfrm>
            <a:off x="3834063" y="352927"/>
            <a:ext cx="4180198" cy="836066"/>
          </a:xfrm>
          <a:prstGeom prst="roundRect">
            <a:avLst/>
          </a:prstGeom>
          <a:solidFill>
            <a:srgbClr val="ED7D31"/>
          </a:solidFill>
          <a:ln w="25400" cap="flat" cmpd="sng" algn="ctr">
            <a:noFill/>
            <a:prstDash val="solid"/>
          </a:ln>
          <a:effectLst/>
        </p:spPr>
        <p:txBody>
          <a:bodyPr rtlCol="0" anchor="ctr"/>
          <a:lstStyle/>
          <a:p>
            <a:pPr algn="ctr">
              <a:defRPr/>
            </a:pPr>
            <a:r>
              <a:rPr lang="en-US" sz="4800" kern="0">
                <a:solidFill>
                  <a:srgbClr val="F2F2E9"/>
                </a:solidFill>
                <a:latin typeface="Times New Roman" panose="02020603050405020304" pitchFamily="18" charset="0"/>
                <a:cs typeface="Times New Roman" panose="02020603050405020304" pitchFamily="18" charset="0"/>
              </a:rPr>
              <a:t>Giải nghĩa từ</a:t>
            </a:r>
            <a:endParaRPr lang="en-US" sz="4800" kern="0" dirty="0">
              <a:solidFill>
                <a:srgbClr val="F2F2E9"/>
              </a:solidFill>
              <a:latin typeface="Times New Roman" panose="02020603050405020304" pitchFamily="18" charset="0"/>
              <a:cs typeface="Times New Roman" panose="02020603050405020304" pitchFamily="18" charset="0"/>
            </a:endParaRPr>
          </a:p>
        </p:txBody>
      </p:sp>
      <p:pic>
        <p:nvPicPr>
          <p:cNvPr id="4" name="图片 71696" descr="21">
            <a:extLst>
              <a:ext uri="{FF2B5EF4-FFF2-40B4-BE49-F238E27FC236}">
                <a16:creationId xmlns:a16="http://schemas.microsoft.com/office/drawing/2014/main" xmlns="" id="{75320ED9-0FFE-4001-8137-914B27184BBC}"/>
              </a:ext>
            </a:extLst>
          </p:cNvPr>
          <p:cNvPicPr>
            <a:picLocks noChangeAspect="1"/>
          </p:cNvPicPr>
          <p:nvPr/>
        </p:nvPicPr>
        <p:blipFill>
          <a:blip r:embed="rId2"/>
          <a:stretch>
            <a:fillRect/>
          </a:stretch>
        </p:blipFill>
        <p:spPr>
          <a:xfrm>
            <a:off x="345440" y="1188993"/>
            <a:ext cx="11684000" cy="5415007"/>
          </a:xfrm>
          <a:prstGeom prst="rect">
            <a:avLst/>
          </a:prstGeom>
          <a:noFill/>
          <a:ln w="9525">
            <a:noFill/>
          </a:ln>
        </p:spPr>
      </p:pic>
      <p:sp>
        <p:nvSpPr>
          <p:cNvPr id="5" name="TextBox 4">
            <a:extLst>
              <a:ext uri="{FF2B5EF4-FFF2-40B4-BE49-F238E27FC236}">
                <a16:creationId xmlns:a16="http://schemas.microsoft.com/office/drawing/2014/main" xmlns="" id="{8E0CCC13-28A8-4FE0-A1EA-A3F9CAFF67F6}"/>
              </a:ext>
            </a:extLst>
          </p:cNvPr>
          <p:cNvSpPr txBox="1"/>
          <p:nvPr/>
        </p:nvSpPr>
        <p:spPr>
          <a:xfrm>
            <a:off x="3834062" y="2359604"/>
            <a:ext cx="8012497"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căng</a:t>
            </a:r>
            <a:r>
              <a:rPr lang="en-US" sz="3600" dirty="0">
                <a:latin typeface="Times New Roman" panose="02020603050405020304" pitchFamily="18" charset="0"/>
                <a:cs typeface="Times New Roman" panose="02020603050405020304" pitchFamily="18" charset="0"/>
              </a:rPr>
              <a:t> ra </a:t>
            </a:r>
            <a:r>
              <a:rPr lang="en-US" sz="3600" dirty="0" err="1">
                <a:latin typeface="Times New Roman" panose="02020603050405020304" pitchFamily="18" charset="0"/>
                <a:cs typeface="Times New Roman" panose="02020603050405020304" pitchFamily="18" charset="0"/>
              </a:rPr>
              <a:t>hết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6FCECD63-B040-4982-9D10-3FAD2D6EFA40}"/>
              </a:ext>
            </a:extLst>
          </p:cNvPr>
          <p:cNvSpPr txBox="1"/>
          <p:nvPr/>
        </p:nvSpPr>
        <p:spPr>
          <a:xfrm>
            <a:off x="3834063" y="1713273"/>
            <a:ext cx="4507297" cy="646331"/>
          </a:xfrm>
          <a:prstGeom prst="rect">
            <a:avLst/>
          </a:prstGeom>
          <a:noFill/>
        </p:spPr>
        <p:txBody>
          <a:bodyPr wrap="square" rtlCol="0">
            <a:spAutoFit/>
          </a:bodyPr>
          <a:lstStyle/>
          <a:p>
            <a:r>
              <a:rPr lang="en-US" sz="3600" dirty="0" err="1">
                <a:solidFill>
                  <a:srgbClr val="00B050"/>
                </a:solidFill>
                <a:highlight>
                  <a:srgbClr val="FFFF00"/>
                </a:highlight>
                <a:latin typeface="Times New Roman" panose="02020603050405020304" pitchFamily="18" charset="0"/>
                <a:cs typeface="Times New Roman" panose="02020603050405020304" pitchFamily="18" charset="0"/>
              </a:rPr>
              <a:t>Giương</a:t>
            </a:r>
            <a:r>
              <a:rPr lang="en-US" sz="3600"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3600" dirty="0" err="1">
                <a:solidFill>
                  <a:srgbClr val="00B050"/>
                </a:solidFill>
                <a:highlight>
                  <a:srgbClr val="FFFF00"/>
                </a:highlight>
                <a:latin typeface="Times New Roman" panose="02020603050405020304" pitchFamily="18" charset="0"/>
                <a:cs typeface="Times New Roman" panose="02020603050405020304" pitchFamily="18" charset="0"/>
              </a:rPr>
              <a:t>cánh</a:t>
            </a:r>
            <a:r>
              <a:rPr lang="en-US" sz="3600"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3600" dirty="0" err="1">
                <a:solidFill>
                  <a:srgbClr val="00B050"/>
                </a:solidFill>
                <a:highlight>
                  <a:srgbClr val="FFFF00"/>
                </a:highlight>
                <a:latin typeface="Times New Roman" panose="02020603050405020304" pitchFamily="18" charset="0"/>
                <a:cs typeface="Times New Roman" panose="02020603050405020304" pitchFamily="18" charset="0"/>
              </a:rPr>
              <a:t>buồm</a:t>
            </a:r>
            <a:r>
              <a:rPr lang="en-US" sz="3600" dirty="0">
                <a:solidFill>
                  <a:srgbClr val="00B050"/>
                </a:solidFill>
                <a:highlight>
                  <a:srgbClr val="FFFF00"/>
                </a:highlight>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xmlns="" id="{9B80FD79-3B9F-47A5-843A-398D149FF8C2}"/>
              </a:ext>
            </a:extLst>
          </p:cNvPr>
          <p:cNvPicPr>
            <a:picLocks noChangeAspect="1"/>
          </p:cNvPicPr>
          <p:nvPr/>
        </p:nvPicPr>
        <p:blipFill>
          <a:blip r:embed="rId3"/>
          <a:stretch>
            <a:fillRect/>
          </a:stretch>
        </p:blipFill>
        <p:spPr>
          <a:xfrm>
            <a:off x="4389120" y="3195670"/>
            <a:ext cx="4958080" cy="2697130"/>
          </a:xfrm>
          <a:prstGeom prst="rect">
            <a:avLst/>
          </a:prstGeom>
        </p:spPr>
      </p:pic>
    </p:spTree>
    <p:extLst>
      <p:ext uri="{BB962C8B-B14F-4D97-AF65-F5344CB8AC3E}">
        <p14:creationId xmlns:p14="http://schemas.microsoft.com/office/powerpoint/2010/main" val="2347925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Oval 1"/>
          <p:cNvSpPr/>
          <p:nvPr/>
        </p:nvSpPr>
        <p:spPr>
          <a:xfrm>
            <a:off x="-81280" y="128206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1</a:t>
            </a:r>
          </a:p>
        </p:txBody>
      </p:sp>
      <p:sp>
        <p:nvSpPr>
          <p:cNvPr id="5" name="Oval 4"/>
          <p:cNvSpPr/>
          <p:nvPr/>
        </p:nvSpPr>
        <p:spPr>
          <a:xfrm>
            <a:off x="0" y="316547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2</a:t>
            </a:r>
          </a:p>
        </p:txBody>
      </p:sp>
      <p:sp>
        <p:nvSpPr>
          <p:cNvPr id="7" name="Oval 6"/>
          <p:cNvSpPr/>
          <p:nvPr/>
        </p:nvSpPr>
        <p:spPr>
          <a:xfrm>
            <a:off x="6893560" y="1195070"/>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3</a:t>
            </a:r>
          </a:p>
        </p:txBody>
      </p:sp>
      <p:sp>
        <p:nvSpPr>
          <p:cNvPr id="8" name="Oval 7"/>
          <p:cNvSpPr/>
          <p:nvPr/>
        </p:nvSpPr>
        <p:spPr>
          <a:xfrm>
            <a:off x="6964680" y="307149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4</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5" grpId="0" bldLvl="0" animBg="1"/>
      <p:bldP spid="5" grpId="1" animBg="1"/>
      <p:bldP spid="7" grpId="0" bldLvl="0" animBg="1"/>
      <p:bldP spid="7" grpId="1" animBg="1"/>
      <p:bldP spid="8" grpId="0" bldLvl="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fontScale="90000"/>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4"/>
          <a:stretch>
            <a:fillRect/>
          </a:stretch>
        </p:blipFill>
        <p:spPr>
          <a:xfrm>
            <a:off x="4442460" y="2948940"/>
            <a:ext cx="3286125" cy="3909060"/>
          </a:xfrm>
          <a:prstGeom prst="rect">
            <a:avLst/>
          </a:prstGeom>
        </p:spPr>
      </p:pic>
      <p:sp>
        <p:nvSpPr>
          <p:cNvPr id="3" name="Text Box 2"/>
          <p:cNvSpPr txBox="1"/>
          <p:nvPr/>
        </p:nvSpPr>
        <p:spPr>
          <a:xfrm>
            <a:off x="1741805" y="90805"/>
            <a:ext cx="7978140" cy="368300"/>
          </a:xfrm>
          <a:prstGeom prst="rect">
            <a:avLst/>
          </a:prstGeom>
          <a:noFill/>
        </p:spPr>
        <p:txBody>
          <a:bodyPr wrap="none" rtlCol="0" anchor="t">
            <a:spAutoFit/>
          </a:bodyPr>
          <a:lstStyle/>
          <a:p>
            <a:r>
              <a:rPr lang="en-US">
                <a:ln w="22225">
                  <a:solidFill>
                    <a:schemeClr val="accent2"/>
                  </a:solidFill>
                  <a:prstDash val="solid"/>
                </a:ln>
                <a:solidFill>
                  <a:schemeClr val="accent2">
                    <a:lumMod val="40000"/>
                    <a:lumOff val="60000"/>
                  </a:schemeClr>
                </a:solidFill>
                <a:effectLst/>
                <a:sym typeface="+mn-ea"/>
              </a:rPr>
              <a:t>Bản quyền thuộc về: FB Hương Thảo - https://www.facebook.com/huongthaoGADT/</a:t>
            </a:r>
          </a:p>
        </p:txBody>
      </p:sp>
      <p:pic>
        <p:nvPicPr>
          <p:cNvPr id="6" name="Picture 3" descr="C:\Users\Administrator\Downloads\ẢNG HÌNH NÊN MỚI\2eb65abb3b2bf7969df42d6a12ae3543.jpg">
            <a:extLst>
              <a:ext uri="{FF2B5EF4-FFF2-40B4-BE49-F238E27FC236}">
                <a16:creationId xmlns:a16="http://schemas.microsoft.com/office/drawing/2014/main" xmlns="" id="{1D0C7515-3273-4722-BCB1-405561B52D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7" y="-688087"/>
            <a:ext cx="12143107" cy="77491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41BC6272-439F-4C6F-82F3-5C26CF697A1B}"/>
              </a:ext>
            </a:extLst>
          </p:cNvPr>
          <p:cNvSpPr txBox="1"/>
          <p:nvPr/>
        </p:nvSpPr>
        <p:spPr>
          <a:xfrm>
            <a:off x="1741805" y="1407651"/>
            <a:ext cx="8490352" cy="1569660"/>
          </a:xfrm>
          <a:prstGeom prst="rect">
            <a:avLst/>
          </a:prstGeom>
          <a:noFill/>
        </p:spPr>
        <p:txBody>
          <a:bodyPr wrap="square" rtlCol="0">
            <a:spAutoFit/>
          </a:bodyPr>
          <a:lstStyle/>
          <a:p>
            <a:pPr algn="ct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Chào</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mừng</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các</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em</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đến</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với</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tiết</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Tiếng</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Việt</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Bài</a:t>
            </a:r>
            <a:r>
              <a:rPr lang="en-US" sz="4800" b="1">
                <a:solidFill>
                  <a:srgbClr val="00B050"/>
                </a:solidFill>
                <a:highlight>
                  <a:srgbClr val="FFFF00"/>
                </a:highlight>
                <a:latin typeface="Times New Roman" panose="02020603050405020304" pitchFamily="18" charset="0"/>
                <a:cs typeface="Times New Roman" panose="02020603050405020304" pitchFamily="18" charset="0"/>
              </a:rPr>
              <a:t> 14 - Tuần</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7</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Tree>
    <p:extLst>
      <p:ext uri="{BB962C8B-B14F-4D97-AF65-F5344CB8AC3E}">
        <p14:creationId xmlns:p14="http://schemas.microsoft.com/office/powerpoint/2010/main" val="618198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a:fillRect/>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a:fillRect/>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1049000" y="4728834"/>
            <a:ext cx="1295400" cy="1447801"/>
          </a:xfrm>
          <a:prstGeom prst="rect">
            <a:avLst/>
          </a:prstGeom>
        </p:spPr>
      </p:pic>
      <p:pic>
        <p:nvPicPr>
          <p:cNvPr id="21" name="Picture 20"/>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2" cstate="print">
            <a:extLst>
              <a:ext uri="{BEBA8EAE-BF5A-486C-A8C5-ECC9F3942E4B}">
                <a14:imgProps xmlns:a14="http://schemas.microsoft.com/office/drawing/2010/main">
                  <a14:imgLayer r:embed="rId23">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a:fillRect/>
          </a:stretch>
        </p:blipFill>
        <p:spPr>
          <a:xfrm>
            <a:off x="1677769" y="4409208"/>
            <a:ext cx="1398310" cy="1551709"/>
          </a:xfrm>
          <a:prstGeom prst="rect">
            <a:avLst/>
          </a:prstGeom>
        </p:spPr>
      </p:pic>
      <p:pic>
        <p:nvPicPr>
          <p:cNvPr id="25" name="Picture 24"/>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a:fillRect/>
          </a:stretch>
        </p:blipFill>
        <p:spPr>
          <a:xfrm>
            <a:off x="3829413" y="4458566"/>
            <a:ext cx="1228718" cy="1645902"/>
          </a:xfrm>
          <a:prstGeom prst="rect">
            <a:avLst/>
          </a:prstGeom>
        </p:spPr>
      </p:pic>
      <p:pic>
        <p:nvPicPr>
          <p:cNvPr id="26" name="Picture 25"/>
          <p:cNvPicPr>
            <a:picLocks noChangeAspect="1"/>
          </p:cNvPicPr>
          <p:nvPr/>
        </p:nvPicPr>
        <p:blipFill>
          <a:blip r:embed="rId28">
            <a:extLst>
              <a:ext uri="{BEBA8EAE-BF5A-486C-A8C5-ECC9F3942E4B}">
                <a14:imgProps xmlns:a14="http://schemas.microsoft.com/office/drawing/2010/main">
                  <a14:imgLayer r:embed="rId29">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H</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ẹn</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 gặp lại các bạn ở bài sau nhé</a:t>
            </a:r>
          </a:p>
        </p:txBody>
      </p:sp>
      <p:pic>
        <p:nvPicPr>
          <p:cNvPr id="28" name="Picture 27"/>
          <p:cNvPicPr>
            <a:picLocks noChangeAspect="1"/>
          </p:cNvPicPr>
          <p:nvPr/>
        </p:nvPicPr>
        <p:blipFill>
          <a:blip r:embed="rId30">
            <a:extLst>
              <a:ext uri="{BEBA8EAE-BF5A-486C-A8C5-ECC9F3942E4B}">
                <a14:imgProps xmlns:a14="http://schemas.microsoft.com/office/drawing/2010/main">
                  <a14:imgLayer r:embed="rId31">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3">
            <a:extLst>
              <a:ext uri="{BEBA8EAE-BF5A-486C-A8C5-ECC9F3942E4B}">
                <a14:imgProps xmlns:a14="http://schemas.microsoft.com/office/drawing/2010/main">
                  <a14:imgLayer r:embed="rId34">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2090389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sp>
        <p:nvSpPr>
          <p:cNvPr id="9" name="Cloud 8"/>
          <p:cNvSpPr/>
          <p:nvPr/>
        </p:nvSpPr>
        <p:spPr>
          <a:xfrm>
            <a:off x="828675" y="239395"/>
            <a:ext cx="3975735" cy="95567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algn="ctr"/>
            <a:r>
              <a:rPr lang="en-US" sz="2800" b="1" dirty="0">
                <a:solidFill>
                  <a:schemeClr val="bg1"/>
                </a:solidFill>
                <a:latin typeface="Arial-Rounded" panose="020B0500000000000000" charset="0"/>
                <a:ea typeface="Arial-Rounded" panose="020B0500000000000000" charset="0"/>
                <a:cs typeface="Arial-Rounded" panose="020B0500000000000000" charset="0"/>
              </a:rPr>
              <a:t>Trả lời câu hỏi</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Rounded Rectangle 1"/>
          <p:cNvSpPr/>
          <p:nvPr/>
        </p:nvSpPr>
        <p:spPr>
          <a:xfrm>
            <a:off x="415290" y="5492750"/>
            <a:ext cx="7860030" cy="80073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a:solidFill>
                  <a:schemeClr val="bg1"/>
                </a:solidFill>
                <a:latin typeface="Arial-Rounded" panose="020B0500000000000000" charset="0"/>
                <a:cs typeface="Arial-Rounded" panose="020B0500000000000000" charset="0"/>
              </a:rPr>
              <a:t>1. Bạn nhỏ vẽ những gì trong bức tranh trời đêm?</a:t>
            </a:r>
          </a:p>
        </p:txBody>
      </p:sp>
      <p:cxnSp>
        <p:nvCxnSpPr>
          <p:cNvPr id="5" name="Straight Connector 4"/>
          <p:cNvCxnSpPr/>
          <p:nvPr/>
        </p:nvCxnSpPr>
        <p:spPr>
          <a:xfrm>
            <a:off x="1459865" y="2743835"/>
            <a:ext cx="122745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617855" y="3555365"/>
            <a:ext cx="2028825" cy="2032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526415" y="4782185"/>
            <a:ext cx="2028825" cy="2032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0" name="Rounded Rectangle 9"/>
          <p:cNvSpPr/>
          <p:nvPr/>
        </p:nvSpPr>
        <p:spPr>
          <a:xfrm>
            <a:off x="415290" y="5492750"/>
            <a:ext cx="7860030" cy="80073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solidFill>
                  <a:schemeClr val="bg1"/>
                </a:solidFill>
                <a:latin typeface="Arial-Rounded" panose="020B0500000000000000" charset="0"/>
                <a:cs typeface="Arial-Rounded" panose="020B0500000000000000" charset="0"/>
              </a:rPr>
              <a:t>2. </a:t>
            </a:r>
            <a:r>
              <a:rPr lang="en-US" sz="2800" dirty="0" err="1">
                <a:solidFill>
                  <a:schemeClr val="bg1"/>
                </a:solidFill>
                <a:latin typeface="Arial-Rounded" panose="020B0500000000000000" charset="0"/>
                <a:cs typeface="Arial-Rounded" panose="020B0500000000000000" charset="0"/>
              </a:rPr>
              <a:t>Bức</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tranh</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cảnh</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biển</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của</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bạn</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nhỏ</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có</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gì</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đẹp</a:t>
            </a:r>
            <a:r>
              <a:rPr lang="en-US" sz="2800" dirty="0">
                <a:solidFill>
                  <a:schemeClr val="bg1"/>
                </a:solidFill>
                <a:latin typeface="Arial-Rounded" panose="020B0500000000000000" charset="0"/>
                <a:cs typeface="Arial-Rounded" panose="020B0500000000000000" charset="0"/>
              </a:rPr>
              <a:t>?</a:t>
            </a:r>
          </a:p>
        </p:txBody>
      </p:sp>
      <p:cxnSp>
        <p:nvCxnSpPr>
          <p:cNvPr id="12" name="Straight Connector 11"/>
          <p:cNvCxnSpPr/>
          <p:nvPr/>
        </p:nvCxnSpPr>
        <p:spPr>
          <a:xfrm>
            <a:off x="7586345" y="2044065"/>
            <a:ext cx="2606675"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7586345" y="2429510"/>
            <a:ext cx="2830195"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7586345" y="2885440"/>
            <a:ext cx="2079625" cy="0"/>
          </a:xfrm>
          <a:prstGeom prst="line">
            <a:avLst/>
          </a:prstGeom>
          <a:ln w="3810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xit" presetSubtype="10" fill="hold" nodeType="clickEffect">
                                  <p:stCondLst>
                                    <p:cond delay="0"/>
                                  </p:stCondLst>
                                  <p:childTnLst>
                                    <p:animEffect transition="out" filter="checkerboard(across)">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nodeType="clickEffect">
                                  <p:stCondLst>
                                    <p:cond delay="0"/>
                                  </p:stCondLst>
                                  <p:childTnLst>
                                    <p:animEffect transition="out" filter="checkerboard(across)">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 presetClass="exit" presetSubtype="10" fill="hold" nodeType="clickEffect">
                                  <p:stCondLst>
                                    <p:cond delay="0"/>
                                  </p:stCondLst>
                                  <p:childTnLst>
                                    <p:animEffect transition="out" filter="checkerboard(across)">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linds(horizontal)">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linds(horizontal)">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linds(horizontal)">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2" grpId="0" animBg="1"/>
      <p:bldP spid="2" grpId="1" animBg="1"/>
      <p:bldP spid="10" grpId="0" bldLvl="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1905000" y="615133"/>
            <a:ext cx="9817010" cy="3826510"/>
          </a:xfrm>
          <a:prstGeom prst="rect">
            <a:avLst/>
          </a:prstGeom>
        </p:spPr>
      </p:pic>
      <p:pic>
        <p:nvPicPr>
          <p:cNvPr id="7" name="Picture 6"/>
          <p:cNvPicPr>
            <a:picLocks noChangeAspect="1"/>
          </p:cNvPicPr>
          <p:nvPr/>
        </p:nvPicPr>
        <p:blipFill>
          <a:blip r:embed="rId4"/>
          <a:stretch>
            <a:fillRect/>
          </a:stretch>
        </p:blipFill>
        <p:spPr>
          <a:xfrm>
            <a:off x="3694430" y="4615180"/>
            <a:ext cx="3463925" cy="1746885"/>
          </a:xfrm>
          <a:prstGeom prst="rect">
            <a:avLst/>
          </a:prstGeom>
        </p:spPr>
      </p:pic>
      <p:sp>
        <p:nvSpPr>
          <p:cNvPr id="5" name="Rectangle: Rounded Corners 4">
            <a:extLst>
              <a:ext uri="{FF2B5EF4-FFF2-40B4-BE49-F238E27FC236}">
                <a16:creationId xmlns:a16="http://schemas.microsoft.com/office/drawing/2014/main" xmlns="" id="{579108B9-5AE4-4CC3-B8B3-D2F8104819E1}"/>
              </a:ext>
            </a:extLst>
          </p:cNvPr>
          <p:cNvSpPr/>
          <p:nvPr/>
        </p:nvSpPr>
        <p:spPr>
          <a:xfrm>
            <a:off x="651784" y="718728"/>
            <a:ext cx="926646" cy="3722915"/>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10" name="Rounded Rectangle 9"/>
          <p:cNvSpPr/>
          <p:nvPr/>
        </p:nvSpPr>
        <p:spPr>
          <a:xfrm>
            <a:off x="415290" y="5492750"/>
            <a:ext cx="7860030" cy="80073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a:solidFill>
                  <a:schemeClr val="bg1"/>
                </a:solidFill>
                <a:latin typeface="Arial-Rounded" panose="020B0500000000000000" charset="0"/>
                <a:cs typeface="Arial-Rounded" panose="020B0500000000000000" charset="0"/>
              </a:rPr>
              <a:t>4. Tìm tiếng cùng vần ở cuối các dòng thơ</a:t>
            </a:r>
          </a:p>
        </p:txBody>
      </p:sp>
      <p:cxnSp>
        <p:nvCxnSpPr>
          <p:cNvPr id="2" name="Straight Connector 1"/>
          <p:cNvCxnSpPr/>
          <p:nvPr/>
        </p:nvCxnSpPr>
        <p:spPr>
          <a:xfrm>
            <a:off x="2301875" y="2743835"/>
            <a:ext cx="314325"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a:off x="2301875" y="3585845"/>
            <a:ext cx="314325"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1916430" y="4802505"/>
            <a:ext cx="517525" cy="0"/>
          </a:xfrm>
          <a:prstGeom prst="line">
            <a:avLst/>
          </a:prstGeom>
          <a:ln w="60325"/>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9239885" y="1617980"/>
            <a:ext cx="517525" cy="0"/>
          </a:xfrm>
          <a:prstGeom prst="line">
            <a:avLst/>
          </a:prstGeom>
          <a:ln w="60325"/>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9239885" y="2825115"/>
            <a:ext cx="517525" cy="0"/>
          </a:xfrm>
          <a:prstGeom prst="line">
            <a:avLst/>
          </a:prstGeom>
          <a:ln w="60325">
            <a:solidFill>
              <a:srgbClr val="FFFF00"/>
            </a:solidFill>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9077960" y="3585845"/>
            <a:ext cx="517525" cy="0"/>
          </a:xfrm>
          <a:prstGeom prst="line">
            <a:avLst/>
          </a:prstGeom>
          <a:ln w="60325">
            <a:solidFill>
              <a:srgbClr val="FFFF00"/>
            </a:solidFill>
          </a:ln>
        </p:spPr>
        <p:style>
          <a:lnRef idx="3">
            <a:schemeClr val="accent1"/>
          </a:lnRef>
          <a:fillRef idx="0">
            <a:schemeClr val="accent1"/>
          </a:fillRef>
          <a:effectRef idx="2">
            <a:schemeClr val="accent1"/>
          </a:effectRef>
          <a:fontRef idx="minor">
            <a:schemeClr val="tx1"/>
          </a:fontRef>
        </p:style>
      </p:cxnSp>
      <p:sp>
        <p:nvSpPr>
          <p:cNvPr id="16" name="Rectangle: Rounded Corners 15">
            <a:extLst>
              <a:ext uri="{FF2B5EF4-FFF2-40B4-BE49-F238E27FC236}">
                <a16:creationId xmlns:a16="http://schemas.microsoft.com/office/drawing/2014/main" xmlns="" id="{CF009554-A5D9-4D35-ADC1-AA5EFA9B8DB5}"/>
              </a:ext>
            </a:extLst>
          </p:cNvPr>
          <p:cNvSpPr/>
          <p:nvPr/>
        </p:nvSpPr>
        <p:spPr>
          <a:xfrm>
            <a:off x="229960" y="197282"/>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27" y="0"/>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0" name="Picture 9"/>
          <p:cNvPicPr>
            <a:picLocks noChangeAspect="1"/>
          </p:cNvPicPr>
          <p:nvPr/>
        </p:nvPicPr>
        <p:blipFill>
          <a:blip r:embed="rId3"/>
          <a:stretch>
            <a:fillRect/>
          </a:stretch>
        </p:blipFill>
        <p:spPr>
          <a:xfrm>
            <a:off x="9441527" y="4809808"/>
            <a:ext cx="2088573" cy="1874085"/>
          </a:xfrm>
          <a:prstGeom prst="ellipse">
            <a:avLst/>
          </a:prstGeom>
          <a:ln>
            <a:noFill/>
          </a:ln>
          <a:effectLst>
            <a:softEdge rad="112500"/>
          </a:effectLst>
        </p:spPr>
      </p:pic>
      <p:sp>
        <p:nvSpPr>
          <p:cNvPr id="13" name="Rectangle 12"/>
          <p:cNvSpPr/>
          <p:nvPr/>
        </p:nvSpPr>
        <p:spPr>
          <a:xfrm>
            <a:off x="918729" y="1138066"/>
            <a:ext cx="6096000" cy="2461260"/>
          </a:xfrm>
          <a:prstGeom prst="rect">
            <a:avLst/>
          </a:prstGeom>
        </p:spPr>
        <p:txBody>
          <a:bodyPr>
            <a:spAutoFit/>
          </a:bodyPr>
          <a:lstStyle/>
          <a:p>
            <a:pPr marL="0" lvl="1" algn="just"/>
            <a:r>
              <a:rPr lang="en-US" sz="3200" dirty="0">
                <a:latin typeface="Arial-Rounded" panose="020B0500000000000000" charset="0"/>
                <a:ea typeface="Arial-Rounded" panose="020B0500000000000000" charset="0"/>
                <a:cs typeface="Arial-Rounded" panose="020B0500000000000000" charset="0"/>
              </a:rPr>
              <a:t>  </a:t>
            </a:r>
            <a:r>
              <a:rPr lang="en-US" sz="2000" dirty="0">
                <a:latin typeface="Arial-Rounded" panose="020B0500000000000000" charset="0"/>
                <a:ea typeface="Arial-Rounded" panose="020B0500000000000000" charset="0"/>
                <a:cs typeface="Arial-Rounded" panose="020B0500000000000000" charset="0"/>
              </a:rPr>
              <a:t>(1)</a:t>
            </a:r>
            <a:r>
              <a:rPr lang="en-US" sz="3200" dirty="0">
                <a:latin typeface="Arial-Rounded" panose="020B0500000000000000" charset="0"/>
                <a:ea typeface="Arial-Rounded" panose="020B0500000000000000" charset="0"/>
                <a:cs typeface="Arial-Rounded" panose="020B0500000000000000" charset="0"/>
              </a:rPr>
              <a:t> Hôm nay trong lớp học</a:t>
            </a:r>
          </a:p>
          <a:p>
            <a:pPr marL="0" lvl="1" algn="just"/>
            <a:r>
              <a:rPr lang="en-US" sz="3200" dirty="0">
                <a:latin typeface="Arial-Rounded" panose="020B0500000000000000" charset="0"/>
                <a:ea typeface="Arial-Rounded" panose="020B0500000000000000" charset="0"/>
                <a:cs typeface="Arial-Rounded" panose="020B0500000000000000" charset="0"/>
              </a:rPr>
              <a:t>     Với giấy trắng bút màu</a:t>
            </a:r>
          </a:p>
          <a:p>
            <a:pPr marL="0" lvl="1" algn="just"/>
            <a:r>
              <a:rPr lang="en-US" sz="3200" dirty="0">
                <a:latin typeface="Arial-Rounded" panose="020B0500000000000000" charset="0"/>
                <a:ea typeface="Arial-Rounded" panose="020B0500000000000000" charset="0"/>
                <a:cs typeface="Arial-Rounded" panose="020B0500000000000000" charset="0"/>
              </a:rPr>
              <a:t>     Nắn nót em ngồi vẽ</a:t>
            </a:r>
          </a:p>
          <a:p>
            <a:pPr marL="0" lvl="1" algn="just"/>
            <a:r>
              <a:rPr lang="en-US" sz="3200" dirty="0">
                <a:latin typeface="Arial-Rounded" panose="020B0500000000000000" charset="0"/>
                <a:ea typeface="Arial-Rounded" panose="020B0500000000000000" charset="0"/>
                <a:cs typeface="Arial-Rounded" panose="020B0500000000000000" charset="0"/>
              </a:rPr>
              <a:t>     Lung linh bầu trời sao</a:t>
            </a:r>
          </a:p>
          <a:p>
            <a:pPr marL="0" lvl="1" algn="just"/>
            <a:endParaRPr lang="en-US" sz="2600" dirty="0">
              <a:latin typeface="Arial-Rounded" panose="020B0500000000000000" charset="0"/>
              <a:ea typeface="Arial-Rounded" panose="020B0500000000000000" charset="0"/>
              <a:cs typeface="Arial-Rounded" panose="020B0500000000000000" charset="0"/>
            </a:endParaRPr>
          </a:p>
        </p:txBody>
      </p:sp>
      <p:sp>
        <p:nvSpPr>
          <p:cNvPr id="14" name="Rectangle 13"/>
          <p:cNvSpPr/>
          <p:nvPr/>
        </p:nvSpPr>
        <p:spPr>
          <a:xfrm>
            <a:off x="1024601" y="1256894"/>
            <a:ext cx="6096000" cy="2953385"/>
          </a:xfrm>
          <a:prstGeom prst="rect">
            <a:avLst/>
          </a:prstGeom>
          <a:solidFill>
            <a:schemeClr val="bg1"/>
          </a:solidFill>
        </p:spPr>
        <p:txBody>
          <a:bodyPr>
            <a:spAutoFit/>
          </a:bodyPr>
          <a:lstStyle/>
          <a:p>
            <a:pPr marL="0" lvl="1" algn="just"/>
            <a:r>
              <a:rPr lang="en-US" sz="3200" dirty="0">
                <a:latin typeface="Arial-Rounded" panose="020B0500000000000000" charset="0"/>
                <a:ea typeface="Arial-Rounded" panose="020B0500000000000000" charset="0"/>
                <a:cs typeface="Arial-Rounded" panose="020B0500000000000000" charset="0"/>
              </a:rPr>
              <a:t>  </a:t>
            </a:r>
            <a:r>
              <a:rPr lang="en-US" sz="2000" dirty="0">
                <a:latin typeface="Arial-Rounded" panose="020B0500000000000000" charset="0"/>
                <a:ea typeface="Arial-Rounded" panose="020B0500000000000000" charset="0"/>
                <a:cs typeface="Arial-Rounded" panose="020B0500000000000000" charset="0"/>
              </a:rPr>
              <a:t>(1)</a:t>
            </a:r>
            <a:r>
              <a:rPr lang="en-US" sz="3200" dirty="0">
                <a:latin typeface="Arial-Rounded" panose="020B0500000000000000" charset="0"/>
                <a:ea typeface="Arial-Rounded" panose="020B0500000000000000" charset="0"/>
                <a:cs typeface="Arial-Rounded" panose="020B0500000000000000" charset="0"/>
              </a:rPr>
              <a:t> Hôm </a:t>
            </a:r>
            <a:r>
              <a:rPr lang="en-US" sz="3200" dirty="0">
                <a:solidFill>
                  <a:schemeClr val="bg1"/>
                </a:solidFill>
                <a:latin typeface="Arial-Rounded" panose="020B0500000000000000" charset="0"/>
                <a:ea typeface="Arial-Rounded" panose="020B0500000000000000" charset="0"/>
                <a:cs typeface="Arial-Rounded" panose="020B0500000000000000" charset="0"/>
              </a:rPr>
              <a:t>mưa lại nắng</a:t>
            </a:r>
          </a:p>
          <a:p>
            <a:pPr marL="0" lvl="1" algn="just"/>
            <a:r>
              <a:rPr lang="en-US" sz="3200" dirty="0">
                <a:latin typeface="Arial-Rounded" panose="020B0500000000000000" charset="0"/>
                <a:ea typeface="Arial-Rounded" panose="020B0500000000000000" charset="0"/>
                <a:cs typeface="Arial-Rounded" panose="020B0500000000000000" charset="0"/>
              </a:rPr>
              <a:t>     Với </a:t>
            </a:r>
            <a:r>
              <a:rPr lang="en-US" sz="3200" dirty="0">
                <a:solidFill>
                  <a:schemeClr val="bg1"/>
                </a:solidFill>
                <a:latin typeface="Arial-Rounded" panose="020B0500000000000000" charset="0"/>
                <a:ea typeface="Arial-Rounded" panose="020B0500000000000000" charset="0"/>
                <a:cs typeface="Arial-Rounded" panose="020B0500000000000000" charset="0"/>
              </a:rPr>
              <a:t>có cầu vồng</a:t>
            </a:r>
          </a:p>
          <a:p>
            <a:pPr marL="0" lvl="1" algn="just"/>
            <a:r>
              <a:rPr lang="en-US" sz="3200" dirty="0">
                <a:latin typeface="Arial-Rounded" panose="020B0500000000000000" charset="0"/>
                <a:ea typeface="Arial-Rounded" panose="020B0500000000000000" charset="0"/>
                <a:cs typeface="Arial-Rounded" panose="020B0500000000000000" charset="0"/>
              </a:rPr>
              <a:t>     Nắn </a:t>
            </a:r>
            <a:r>
              <a:rPr lang="en-US" sz="3200" dirty="0">
                <a:solidFill>
                  <a:schemeClr val="bg1"/>
                </a:solidFill>
                <a:latin typeface="Arial-Rounded" panose="020B0500000000000000" charset="0"/>
                <a:ea typeface="Arial-Rounded" panose="020B0500000000000000" charset="0"/>
                <a:cs typeface="Arial-Rounded" panose="020B0500000000000000" charset="0"/>
              </a:rPr>
              <a:t>màu tươi thắm </a:t>
            </a:r>
          </a:p>
          <a:p>
            <a:pPr marL="0" lvl="1" algn="just"/>
            <a:r>
              <a:rPr lang="en-US" sz="3200" dirty="0">
                <a:latin typeface="Arial-Rounded" panose="020B0500000000000000" charset="0"/>
                <a:ea typeface="Arial-Rounded" panose="020B0500000000000000" charset="0"/>
                <a:cs typeface="Arial-Rounded" panose="020B0500000000000000" charset="0"/>
              </a:rPr>
              <a:t>     Lung</a:t>
            </a:r>
            <a:r>
              <a:rPr lang="en-US" sz="3200" dirty="0">
                <a:solidFill>
                  <a:schemeClr val="bg1"/>
                </a:solidFill>
                <a:latin typeface="Arial-Rounded" panose="020B0500000000000000" charset="0"/>
                <a:ea typeface="Arial-Rounded" panose="020B0500000000000000" charset="0"/>
                <a:cs typeface="Arial-Rounded" panose="020B0500000000000000" charset="0"/>
              </a:rPr>
              <a:t>mừng vui trông</a:t>
            </a:r>
          </a:p>
          <a:p>
            <a:pPr marL="0" lvl="1" algn="just"/>
            <a:endParaRPr lang="en-US" sz="3200" dirty="0">
              <a:solidFill>
                <a:schemeClr val="bg1"/>
              </a:solidFill>
              <a:latin typeface="Arial-Rounded" panose="020B0500000000000000" charset="0"/>
              <a:ea typeface="Arial-Rounded" panose="020B0500000000000000" charset="0"/>
              <a:cs typeface="Arial-Rounded" panose="020B0500000000000000" charset="0"/>
            </a:endParaRPr>
          </a:p>
          <a:p>
            <a:pPr marL="0" lvl="1" algn="just"/>
            <a:endParaRPr lang="en-US" sz="2600" dirty="0">
              <a:latin typeface="Arial-Rounded" panose="020B0500000000000000" charset="0"/>
              <a:ea typeface="Arial-Rounded" panose="020B0500000000000000" charset="0"/>
              <a:cs typeface="Arial-Rounded" panose="020B0500000000000000" charset="0"/>
            </a:endParaRPr>
          </a:p>
        </p:txBody>
      </p:sp>
      <p:pic>
        <p:nvPicPr>
          <p:cNvPr id="15" name="Picture 14"/>
          <p:cNvPicPr>
            <a:picLocks noChangeAspect="1"/>
          </p:cNvPicPr>
          <p:nvPr/>
        </p:nvPicPr>
        <p:blipFill>
          <a:blip r:embed="rId4"/>
          <a:stretch>
            <a:fillRect/>
          </a:stretch>
        </p:blipFill>
        <p:spPr>
          <a:xfrm>
            <a:off x="5141940" y="4986909"/>
            <a:ext cx="2438400" cy="1438276"/>
          </a:xfrm>
          <a:prstGeom prst="rect">
            <a:avLst/>
          </a:prstGeom>
        </p:spPr>
      </p:pic>
      <p:pic>
        <p:nvPicPr>
          <p:cNvPr id="16" name="Picture 15"/>
          <p:cNvPicPr>
            <a:picLocks noChangeAspect="1"/>
          </p:cNvPicPr>
          <p:nvPr/>
        </p:nvPicPr>
        <p:blipFill>
          <a:blip r:embed="rId5"/>
          <a:stretch>
            <a:fillRect/>
          </a:stretch>
        </p:blipFill>
        <p:spPr>
          <a:xfrm>
            <a:off x="1" y="4763089"/>
            <a:ext cx="2514600" cy="1390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Rounded Corners 10">
            <a:extLst>
              <a:ext uri="{FF2B5EF4-FFF2-40B4-BE49-F238E27FC236}">
                <a16:creationId xmlns:a16="http://schemas.microsoft.com/office/drawing/2014/main" xmlns="" id="{4AA7A394-80C0-450C-AA16-7FFF63346205}"/>
              </a:ext>
            </a:extLst>
          </p:cNvPr>
          <p:cNvSpPr/>
          <p:nvPr/>
        </p:nvSpPr>
        <p:spPr>
          <a:xfrm>
            <a:off x="-40568" y="256651"/>
            <a:ext cx="1036501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0" dirty="0" err="1">
                <a:solidFill>
                  <a:srgbClr val="F2F2E9"/>
                </a:solidFill>
                <a:latin typeface="Times New Roman" panose="02020603050405020304" pitchFamily="18" charset="0"/>
                <a:cs typeface="Times New Roman" panose="02020603050405020304" pitchFamily="18" charset="0"/>
              </a:rPr>
              <a:t>Học</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thuộc</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lòng</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một</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khổ</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thơ</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em</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thích</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5" name="Cloud 4"/>
          <p:cNvSpPr/>
          <p:nvPr/>
        </p:nvSpPr>
        <p:spPr>
          <a:xfrm>
            <a:off x="626110" y="5671820"/>
            <a:ext cx="9878695" cy="845185"/>
          </a:xfrm>
          <a:prstGeom prst="cloud">
            <a:avLst/>
          </a:prstGeom>
        </p:spPr>
        <p:style>
          <a:lnRef idx="2">
            <a:schemeClr val="accent6"/>
          </a:lnRef>
          <a:fillRef idx="1">
            <a:schemeClr val="lt1"/>
          </a:fillRef>
          <a:effectRef idx="0">
            <a:schemeClr val="accent6"/>
          </a:effectRef>
          <a:fontRef idx="minor">
            <a:schemeClr val="dk1"/>
          </a:fontRef>
        </p:style>
        <p:txBody>
          <a:bodyPr lIns="91403" tIns="45702" rIns="91403" bIns="45702" rtlCol="0" anchor="ctr"/>
          <a:lstStyle/>
          <a:p>
            <a:pPr algn="ctr"/>
            <a:r>
              <a:rPr lang="en-US" sz="3600" b="1" dirty="0">
                <a:solidFill>
                  <a:schemeClr val="tx1"/>
                </a:solidFill>
                <a:latin typeface="Arial-Rounded" panose="020B0500000000000000" charset="0"/>
                <a:ea typeface="Arial-Rounded" panose="020B0500000000000000" charset="0"/>
                <a:cs typeface="Arial-Rounded" panose="020B0500000000000000" charset="0"/>
              </a:rPr>
              <a:t>Tìm trong bài những từ chỉ sự vật</a:t>
            </a:r>
          </a:p>
        </p:txBody>
      </p:sp>
      <p:cxnSp>
        <p:nvCxnSpPr>
          <p:cNvPr id="7" name="Straight Connector 6"/>
          <p:cNvCxnSpPr/>
          <p:nvPr/>
        </p:nvCxnSpPr>
        <p:spPr>
          <a:xfrm>
            <a:off x="993140" y="1962785"/>
            <a:ext cx="84201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1986915" y="1983105"/>
            <a:ext cx="84201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a:off x="1986915" y="1577340"/>
            <a:ext cx="84201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a:off x="1530985" y="2784475"/>
            <a:ext cx="111569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871220" y="3575050"/>
            <a:ext cx="923290" cy="10795"/>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flipV="1">
            <a:off x="2240915" y="3990975"/>
            <a:ext cx="446405" cy="9525"/>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861060" y="4356100"/>
            <a:ext cx="943610" cy="2032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a:off x="1530985" y="4782185"/>
            <a:ext cx="32448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7" name="Straight Connector 16"/>
          <p:cNvCxnSpPr/>
          <p:nvPr/>
        </p:nvCxnSpPr>
        <p:spPr>
          <a:xfrm>
            <a:off x="7860665" y="1577340"/>
            <a:ext cx="425450"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a:off x="8423275" y="1983105"/>
            <a:ext cx="99885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a:off x="8423275" y="2378710"/>
            <a:ext cx="99885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a:off x="8423275" y="2794635"/>
            <a:ext cx="39052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a:off x="8210550" y="3585845"/>
            <a:ext cx="117094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a:off x="8624570" y="3990975"/>
            <a:ext cx="132524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a:off x="8056245" y="4376420"/>
            <a:ext cx="1041400"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a:off x="7944485" y="4782185"/>
            <a:ext cx="331470" cy="1016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5" name="Rectangle: Rounded Corners 24">
            <a:extLst>
              <a:ext uri="{FF2B5EF4-FFF2-40B4-BE49-F238E27FC236}">
                <a16:creationId xmlns:a16="http://schemas.microsoft.com/office/drawing/2014/main" xmlns="" id="{2CF217A5-9ADA-4E8A-9A53-B771C1EAC6C6}"/>
              </a:ext>
            </a:extLst>
          </p:cNvPr>
          <p:cNvSpPr/>
          <p:nvPr/>
        </p:nvSpPr>
        <p:spPr>
          <a:xfrm>
            <a:off x="249872" y="247967"/>
            <a:ext cx="4428490" cy="706755"/>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p:cTn id="80" dur="500" fill="hold"/>
                                        <p:tgtEl>
                                          <p:spTgt spid="17"/>
                                        </p:tgtEl>
                                        <p:attrNameLst>
                                          <p:attrName>ppt_w</p:attrName>
                                        </p:attrNameLst>
                                      </p:cBhvr>
                                      <p:tavLst>
                                        <p:tav tm="0">
                                          <p:val>
                                            <p:fltVal val="0"/>
                                          </p:val>
                                        </p:tav>
                                        <p:tav tm="100000">
                                          <p:val>
                                            <p:strVal val="#ppt_w"/>
                                          </p:val>
                                        </p:tav>
                                      </p:tavLst>
                                    </p:anim>
                                    <p:anim calcmode="lin" valueType="num">
                                      <p:cBhvr>
                                        <p:cTn id="81" dur="500" fill="hold"/>
                                        <p:tgtEl>
                                          <p:spTgt spid="17"/>
                                        </p:tgtEl>
                                        <p:attrNameLst>
                                          <p:attrName>ppt_h</p:attrName>
                                        </p:attrNameLst>
                                      </p:cBhvr>
                                      <p:tavLst>
                                        <p:tav tm="0">
                                          <p:val>
                                            <p:fltVal val="0"/>
                                          </p:val>
                                        </p:tav>
                                        <p:tav tm="100000">
                                          <p:val>
                                            <p:strVal val="#ppt_h"/>
                                          </p:val>
                                        </p:tav>
                                      </p:tavLst>
                                    </p:anim>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fltVal val="0"/>
                                          </p:val>
                                        </p:tav>
                                        <p:tav tm="100000">
                                          <p:val>
                                            <p:strVal val="#ppt_w"/>
                                          </p:val>
                                        </p:tav>
                                      </p:tavLst>
                                    </p:anim>
                                    <p:anim calcmode="lin" valueType="num">
                                      <p:cBhvr>
                                        <p:cTn id="88" dur="500" fill="hold"/>
                                        <p:tgtEl>
                                          <p:spTgt spid="18"/>
                                        </p:tgtEl>
                                        <p:attrNameLst>
                                          <p:attrName>ppt_h</p:attrName>
                                        </p:attrNameLst>
                                      </p:cBhvr>
                                      <p:tavLst>
                                        <p:tav tm="0">
                                          <p:val>
                                            <p:fltVal val="0"/>
                                          </p:val>
                                        </p:tav>
                                        <p:tav tm="100000">
                                          <p:val>
                                            <p:strVal val="#ppt_h"/>
                                          </p:val>
                                        </p:tav>
                                      </p:tavLst>
                                    </p:anim>
                                    <p:animEffect transition="in" filter="fade">
                                      <p:cBhvr>
                                        <p:cTn id="89" dur="50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19"/>
                                        </p:tgtEl>
                                        <p:attrNameLst>
                                          <p:attrName>style.visibility</p:attrName>
                                        </p:attrNameLst>
                                      </p:cBhvr>
                                      <p:to>
                                        <p:strVal val="visible"/>
                                      </p:to>
                                    </p:set>
                                    <p:anim calcmode="lin" valueType="num">
                                      <p:cBhvr>
                                        <p:cTn id="94" dur="500" fill="hold"/>
                                        <p:tgtEl>
                                          <p:spTgt spid="19"/>
                                        </p:tgtEl>
                                        <p:attrNameLst>
                                          <p:attrName>ppt_w</p:attrName>
                                        </p:attrNameLst>
                                      </p:cBhvr>
                                      <p:tavLst>
                                        <p:tav tm="0">
                                          <p:val>
                                            <p:fltVal val="0"/>
                                          </p:val>
                                        </p:tav>
                                        <p:tav tm="100000">
                                          <p:val>
                                            <p:strVal val="#ppt_w"/>
                                          </p:val>
                                        </p:tav>
                                      </p:tavLst>
                                    </p:anim>
                                    <p:anim calcmode="lin" valueType="num">
                                      <p:cBhvr>
                                        <p:cTn id="95" dur="500" fill="hold"/>
                                        <p:tgtEl>
                                          <p:spTgt spid="19"/>
                                        </p:tgtEl>
                                        <p:attrNameLst>
                                          <p:attrName>ppt_h</p:attrName>
                                        </p:attrNameLst>
                                      </p:cBhvr>
                                      <p:tavLst>
                                        <p:tav tm="0">
                                          <p:val>
                                            <p:fltVal val="0"/>
                                          </p:val>
                                        </p:tav>
                                        <p:tav tm="100000">
                                          <p:val>
                                            <p:strVal val="#ppt_h"/>
                                          </p:val>
                                        </p:tav>
                                      </p:tavLst>
                                    </p:anim>
                                    <p:animEffect transition="in" filter="fade">
                                      <p:cBhvr>
                                        <p:cTn id="96" dur="5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20"/>
                                        </p:tgtEl>
                                        <p:attrNameLst>
                                          <p:attrName>style.visibility</p:attrName>
                                        </p:attrNameLst>
                                      </p:cBhvr>
                                      <p:to>
                                        <p:strVal val="visible"/>
                                      </p:to>
                                    </p:set>
                                    <p:anim calcmode="lin" valueType="num">
                                      <p:cBhvr>
                                        <p:cTn id="101" dur="500" fill="hold"/>
                                        <p:tgtEl>
                                          <p:spTgt spid="20"/>
                                        </p:tgtEl>
                                        <p:attrNameLst>
                                          <p:attrName>ppt_w</p:attrName>
                                        </p:attrNameLst>
                                      </p:cBhvr>
                                      <p:tavLst>
                                        <p:tav tm="0">
                                          <p:val>
                                            <p:fltVal val="0"/>
                                          </p:val>
                                        </p:tav>
                                        <p:tav tm="100000">
                                          <p:val>
                                            <p:strVal val="#ppt_w"/>
                                          </p:val>
                                        </p:tav>
                                      </p:tavLst>
                                    </p:anim>
                                    <p:anim calcmode="lin" valueType="num">
                                      <p:cBhvr>
                                        <p:cTn id="102" dur="500" fill="hold"/>
                                        <p:tgtEl>
                                          <p:spTgt spid="20"/>
                                        </p:tgtEl>
                                        <p:attrNameLst>
                                          <p:attrName>ppt_h</p:attrName>
                                        </p:attrNameLst>
                                      </p:cBhvr>
                                      <p:tavLst>
                                        <p:tav tm="0">
                                          <p:val>
                                            <p:fltVal val="0"/>
                                          </p:val>
                                        </p:tav>
                                        <p:tav tm="100000">
                                          <p:val>
                                            <p:strVal val="#ppt_h"/>
                                          </p:val>
                                        </p:tav>
                                      </p:tavLst>
                                    </p:anim>
                                    <p:animEffect transition="in" filter="fade">
                                      <p:cBhvr>
                                        <p:cTn id="103" dur="5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p:cTn id="108" dur="500" fill="hold"/>
                                        <p:tgtEl>
                                          <p:spTgt spid="21"/>
                                        </p:tgtEl>
                                        <p:attrNameLst>
                                          <p:attrName>ppt_w</p:attrName>
                                        </p:attrNameLst>
                                      </p:cBhvr>
                                      <p:tavLst>
                                        <p:tav tm="0">
                                          <p:val>
                                            <p:fltVal val="0"/>
                                          </p:val>
                                        </p:tav>
                                        <p:tav tm="100000">
                                          <p:val>
                                            <p:strVal val="#ppt_w"/>
                                          </p:val>
                                        </p:tav>
                                      </p:tavLst>
                                    </p:anim>
                                    <p:anim calcmode="lin" valueType="num">
                                      <p:cBhvr>
                                        <p:cTn id="109" dur="500" fill="hold"/>
                                        <p:tgtEl>
                                          <p:spTgt spid="21"/>
                                        </p:tgtEl>
                                        <p:attrNameLst>
                                          <p:attrName>ppt_h</p:attrName>
                                        </p:attrNameLst>
                                      </p:cBhvr>
                                      <p:tavLst>
                                        <p:tav tm="0">
                                          <p:val>
                                            <p:fltVal val="0"/>
                                          </p:val>
                                        </p:tav>
                                        <p:tav tm="100000">
                                          <p:val>
                                            <p:strVal val="#ppt_h"/>
                                          </p:val>
                                        </p:tav>
                                      </p:tavLst>
                                    </p:anim>
                                    <p:animEffect transition="in" filter="fade">
                                      <p:cBhvr>
                                        <p:cTn id="110" dur="500"/>
                                        <p:tgtEl>
                                          <p:spTgt spid="21"/>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p:cTn id="115" dur="500" fill="hold"/>
                                        <p:tgtEl>
                                          <p:spTgt spid="22"/>
                                        </p:tgtEl>
                                        <p:attrNameLst>
                                          <p:attrName>ppt_w</p:attrName>
                                        </p:attrNameLst>
                                      </p:cBhvr>
                                      <p:tavLst>
                                        <p:tav tm="0">
                                          <p:val>
                                            <p:fltVal val="0"/>
                                          </p:val>
                                        </p:tav>
                                        <p:tav tm="100000">
                                          <p:val>
                                            <p:strVal val="#ppt_w"/>
                                          </p:val>
                                        </p:tav>
                                      </p:tavLst>
                                    </p:anim>
                                    <p:anim calcmode="lin" valueType="num">
                                      <p:cBhvr>
                                        <p:cTn id="116" dur="500" fill="hold"/>
                                        <p:tgtEl>
                                          <p:spTgt spid="22"/>
                                        </p:tgtEl>
                                        <p:attrNameLst>
                                          <p:attrName>ppt_h</p:attrName>
                                        </p:attrNameLst>
                                      </p:cBhvr>
                                      <p:tavLst>
                                        <p:tav tm="0">
                                          <p:val>
                                            <p:fltVal val="0"/>
                                          </p:val>
                                        </p:tav>
                                        <p:tav tm="100000">
                                          <p:val>
                                            <p:strVal val="#ppt_h"/>
                                          </p:val>
                                        </p:tav>
                                      </p:tavLst>
                                    </p:anim>
                                    <p:animEffect transition="in" filter="fade">
                                      <p:cBhvr>
                                        <p:cTn id="117" dur="500"/>
                                        <p:tgtEl>
                                          <p:spTgt spid="22"/>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nodeType="clickEffect">
                                  <p:stCondLst>
                                    <p:cond delay="0"/>
                                  </p:stCondLst>
                                  <p:childTnLst>
                                    <p:set>
                                      <p:cBhvr>
                                        <p:cTn id="121" dur="1" fill="hold">
                                          <p:stCondLst>
                                            <p:cond delay="0"/>
                                          </p:stCondLst>
                                        </p:cTn>
                                        <p:tgtEl>
                                          <p:spTgt spid="23"/>
                                        </p:tgtEl>
                                        <p:attrNameLst>
                                          <p:attrName>style.visibility</p:attrName>
                                        </p:attrNameLst>
                                      </p:cBhvr>
                                      <p:to>
                                        <p:strVal val="visible"/>
                                      </p:to>
                                    </p:set>
                                    <p:anim calcmode="lin" valueType="num">
                                      <p:cBhvr>
                                        <p:cTn id="122" dur="500" fill="hold"/>
                                        <p:tgtEl>
                                          <p:spTgt spid="23"/>
                                        </p:tgtEl>
                                        <p:attrNameLst>
                                          <p:attrName>ppt_w</p:attrName>
                                        </p:attrNameLst>
                                      </p:cBhvr>
                                      <p:tavLst>
                                        <p:tav tm="0">
                                          <p:val>
                                            <p:fltVal val="0"/>
                                          </p:val>
                                        </p:tav>
                                        <p:tav tm="100000">
                                          <p:val>
                                            <p:strVal val="#ppt_w"/>
                                          </p:val>
                                        </p:tav>
                                      </p:tavLst>
                                    </p:anim>
                                    <p:anim calcmode="lin" valueType="num">
                                      <p:cBhvr>
                                        <p:cTn id="123" dur="500" fill="hold"/>
                                        <p:tgtEl>
                                          <p:spTgt spid="23"/>
                                        </p:tgtEl>
                                        <p:attrNameLst>
                                          <p:attrName>ppt_h</p:attrName>
                                        </p:attrNameLst>
                                      </p:cBhvr>
                                      <p:tavLst>
                                        <p:tav tm="0">
                                          <p:val>
                                            <p:fltVal val="0"/>
                                          </p:val>
                                        </p:tav>
                                        <p:tav tm="100000">
                                          <p:val>
                                            <p:strVal val="#ppt_h"/>
                                          </p:val>
                                        </p:tav>
                                      </p:tavLst>
                                    </p:anim>
                                    <p:animEffect transition="in" filter="fade">
                                      <p:cBhvr>
                                        <p:cTn id="124" dur="500"/>
                                        <p:tgtEl>
                                          <p:spTgt spid="23"/>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nodeType="clickEffect">
                                  <p:stCondLst>
                                    <p:cond delay="0"/>
                                  </p:stCondLst>
                                  <p:childTnLst>
                                    <p:set>
                                      <p:cBhvr>
                                        <p:cTn id="128" dur="1" fill="hold">
                                          <p:stCondLst>
                                            <p:cond delay="0"/>
                                          </p:stCondLst>
                                        </p:cTn>
                                        <p:tgtEl>
                                          <p:spTgt spid="24"/>
                                        </p:tgtEl>
                                        <p:attrNameLst>
                                          <p:attrName>style.visibility</p:attrName>
                                        </p:attrNameLst>
                                      </p:cBhvr>
                                      <p:to>
                                        <p:strVal val="visible"/>
                                      </p:to>
                                    </p:set>
                                    <p:anim calcmode="lin" valueType="num">
                                      <p:cBhvr>
                                        <p:cTn id="129" dur="500" fill="hold"/>
                                        <p:tgtEl>
                                          <p:spTgt spid="24"/>
                                        </p:tgtEl>
                                        <p:attrNameLst>
                                          <p:attrName>ppt_w</p:attrName>
                                        </p:attrNameLst>
                                      </p:cBhvr>
                                      <p:tavLst>
                                        <p:tav tm="0">
                                          <p:val>
                                            <p:fltVal val="0"/>
                                          </p:val>
                                        </p:tav>
                                        <p:tav tm="100000">
                                          <p:val>
                                            <p:strVal val="#ppt_w"/>
                                          </p:val>
                                        </p:tav>
                                      </p:tavLst>
                                    </p:anim>
                                    <p:anim calcmode="lin" valueType="num">
                                      <p:cBhvr>
                                        <p:cTn id="130" dur="500" fill="hold"/>
                                        <p:tgtEl>
                                          <p:spTgt spid="24"/>
                                        </p:tgtEl>
                                        <p:attrNameLst>
                                          <p:attrName>ppt_h</p:attrName>
                                        </p:attrNameLst>
                                      </p:cBhvr>
                                      <p:tavLst>
                                        <p:tav tm="0">
                                          <p:val>
                                            <p:fltVal val="0"/>
                                          </p:val>
                                        </p:tav>
                                        <p:tav tm="100000">
                                          <p:val>
                                            <p:strVal val="#ppt_h"/>
                                          </p:val>
                                        </p:tav>
                                      </p:tavLst>
                                    </p:anim>
                                    <p:animEffect transition="in" filter="fade">
                                      <p:cBhvr>
                                        <p:cTn id="1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6225" y="266700"/>
            <a:ext cx="845820" cy="792480"/>
          </a:xfrm>
          <a:prstGeom prst="rect">
            <a:avLst/>
          </a:prstGeom>
        </p:spPr>
      </p:pic>
      <p:pic>
        <p:nvPicPr>
          <p:cNvPr id="8" name="图片 71696" descr="21">
            <a:extLst>
              <a:ext uri="{FF2B5EF4-FFF2-40B4-BE49-F238E27FC236}">
                <a16:creationId xmlns:a16="http://schemas.microsoft.com/office/drawing/2014/main" xmlns="" id="{684FB5E8-EBDA-4713-B753-6B82BCA7710B}"/>
              </a:ext>
            </a:extLst>
          </p:cNvPr>
          <p:cNvPicPr>
            <a:picLocks noChangeAspect="1"/>
          </p:cNvPicPr>
          <p:nvPr/>
        </p:nvPicPr>
        <p:blipFill>
          <a:blip r:embed="rId3"/>
          <a:stretch>
            <a:fillRect/>
          </a:stretch>
        </p:blipFill>
        <p:spPr>
          <a:xfrm>
            <a:off x="276225" y="1178252"/>
            <a:ext cx="11684000" cy="5413048"/>
          </a:xfrm>
          <a:prstGeom prst="rect">
            <a:avLst/>
          </a:prstGeom>
          <a:noFill/>
          <a:ln w="9525">
            <a:noFill/>
          </a:ln>
        </p:spPr>
      </p:pic>
      <p:sp>
        <p:nvSpPr>
          <p:cNvPr id="11" name="Rectangle: Rounded Corners 10">
            <a:extLst>
              <a:ext uri="{FF2B5EF4-FFF2-40B4-BE49-F238E27FC236}">
                <a16:creationId xmlns:a16="http://schemas.microsoft.com/office/drawing/2014/main" xmlns="" id="{70AA3477-FE49-4EBB-8836-4F072A7F4B10}"/>
              </a:ext>
            </a:extLst>
          </p:cNvPr>
          <p:cNvSpPr/>
          <p:nvPr/>
        </p:nvSpPr>
        <p:spPr>
          <a:xfrm>
            <a:off x="2847974" y="399335"/>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pic>
        <p:nvPicPr>
          <p:cNvPr id="7" name="Content Placeholder 1">
            <a:extLst>
              <a:ext uri="{FF2B5EF4-FFF2-40B4-BE49-F238E27FC236}">
                <a16:creationId xmlns:a16="http://schemas.microsoft.com/office/drawing/2014/main" xmlns="" id="{BA72896B-A6B7-4027-A785-5C1D4B173906}"/>
              </a:ext>
            </a:extLst>
          </p:cNvPr>
          <p:cNvPicPr>
            <a:picLocks noChangeAspect="1"/>
          </p:cNvPicPr>
          <p:nvPr/>
        </p:nvPicPr>
        <p:blipFill>
          <a:blip r:embed="rId4"/>
          <a:stretch>
            <a:fillRect/>
          </a:stretch>
        </p:blipFill>
        <p:spPr>
          <a:xfrm>
            <a:off x="3623945" y="2267022"/>
            <a:ext cx="7838440" cy="936625"/>
          </a:xfrm>
          <a:prstGeom prst="rect">
            <a:avLst/>
          </a:prstGeom>
        </p:spPr>
      </p:pic>
      <p:sp>
        <p:nvSpPr>
          <p:cNvPr id="12" name="Rounded Rectangle 15">
            <a:extLst>
              <a:ext uri="{FF2B5EF4-FFF2-40B4-BE49-F238E27FC236}">
                <a16:creationId xmlns:a16="http://schemas.microsoft.com/office/drawing/2014/main" xmlns="" id="{41089ED4-B473-4501-BF4E-A8DA5F23E24F}"/>
              </a:ext>
            </a:extLst>
          </p:cNvPr>
          <p:cNvSpPr/>
          <p:nvPr/>
        </p:nvSpPr>
        <p:spPr>
          <a:xfrm>
            <a:off x="4413250" y="3322719"/>
            <a:ext cx="5751195" cy="19577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vi vu</a:t>
            </a:r>
          </a:p>
          <a:p>
            <a:pPr algn="ct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râm</a:t>
            </a:r>
            <a:r>
              <a:rPr lang="en-US" sz="3600" dirty="0">
                <a:latin typeface="Times New Roman" panose="02020603050405020304" pitchFamily="18" charset="0"/>
                <a:cs typeface="Times New Roman" panose="02020603050405020304" pitchFamily="18" charset="0"/>
              </a:rPr>
              <a:t> ran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89450" y="1442085"/>
            <a:ext cx="3841750" cy="2016125"/>
            <a:chOff x="2118480" y="1316166"/>
            <a:chExt cx="1512168" cy="1512168"/>
          </a:xfrm>
        </p:grpSpPr>
        <p:sp>
          <p:nvSpPr>
            <p:cNvPr id="16" name="15"/>
            <p:cNvSpPr/>
            <p:nvPr/>
          </p:nvSpPr>
          <p:spPr>
            <a:xfrm>
              <a:off x="2118480" y="1316166"/>
              <a:ext cx="1512168" cy="151216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3</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6932"/>
            <a:ext cx="121920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0" y="898987"/>
            <a:ext cx="12453257" cy="3758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894114" y="27856"/>
            <a:ext cx="10450286"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AutoNum type="arabicPeriod"/>
            </a:pPr>
            <a:r>
              <a:rPr lang="en-US" sz="3600" b="1" dirty="0">
                <a:ln w="11430"/>
                <a:solidFill>
                  <a:srgbClr val="FF0000"/>
                </a:solidFill>
                <a:effectLst>
                  <a:outerShdw blurRad="50800" dist="39000" dir="5460000" algn="tl">
                    <a:srgbClr val="000000">
                      <a:alpha val="38000"/>
                    </a:srgbClr>
                  </a:outerShdw>
                </a:effectLst>
                <a:latin typeface="Arial-Rounded" panose="020B0500000000000000" charset="0"/>
                <a:ea typeface="Arial-Rounded" panose="020B0500000000000000" charset="0"/>
                <a:cs typeface="Arial-Rounded" panose="020B0500000000000000" charset="0"/>
              </a:rPr>
              <a:t>Ôn và khởi động (Xe bus yêu thương)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9A25A52-DD3D-4F52-9AA6-142388BF982E}"/>
              </a:ext>
            </a:extLst>
          </p:cNvPr>
          <p:cNvSpPr txBox="1"/>
          <p:nvPr/>
        </p:nvSpPr>
        <p:spPr>
          <a:xfrm>
            <a:off x="863600" y="920621"/>
            <a:ext cx="10464800" cy="5201424"/>
          </a:xfrm>
          <a:prstGeom prst="rect">
            <a:avLst/>
          </a:prstGeom>
          <a:solidFill>
            <a:schemeClr val="bg1"/>
          </a:solidFill>
        </p:spPr>
        <p:txBody>
          <a:bodyPr wrap="square" rtlCol="0">
            <a:spAutoFit/>
          </a:bodyPr>
          <a:lstStyle/>
          <a:p>
            <a:pPr algn="ctr">
              <a:lnSpc>
                <a:spcPct val="150000"/>
              </a:lnSpc>
            </a:pPr>
            <a:r>
              <a:rPr lang="en-US" sz="4000" b="1" dirty="0">
                <a:solidFill>
                  <a:srgbClr val="FF0000"/>
                </a:solidFill>
                <a:latin typeface="HP001 4 hàng" panose="020B0603050302020204" pitchFamily="34" charset="0"/>
              </a:rPr>
              <a:t>Nghe – </a:t>
            </a:r>
            <a:r>
              <a:rPr lang="en-US" sz="4000" b="1" dirty="0" err="1">
                <a:solidFill>
                  <a:srgbClr val="FF0000"/>
                </a:solidFill>
                <a:latin typeface="HP001 4 hàng" panose="020B0603050302020204" pitchFamily="34" charset="0"/>
              </a:rPr>
              <a:t>viết</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Em</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học</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vẽ</a:t>
            </a:r>
            <a:endParaRPr lang="en-US" sz="4000" b="1" dirty="0">
              <a:solidFill>
                <a:srgbClr val="FF000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Hôm</a:t>
            </a:r>
            <a:r>
              <a:rPr lang="en-US" sz="3200" b="1" dirty="0">
                <a:solidFill>
                  <a:srgbClr val="0070C0"/>
                </a:solidFill>
                <a:latin typeface="HP001 4 hàng" panose="020B0603050302020204" pitchFamily="34" charset="0"/>
              </a:rPr>
              <a:t> nay </a:t>
            </a:r>
            <a:r>
              <a:rPr lang="en-US" sz="3200" b="1" dirty="0" err="1">
                <a:solidFill>
                  <a:srgbClr val="0070C0"/>
                </a:solidFill>
                <a:latin typeface="HP001 4 hàng" panose="020B0603050302020204" pitchFamily="34" charset="0"/>
              </a:rPr>
              <a:t>trong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lớp</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học</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ông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trăng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lên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cao</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Với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giấy</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trắng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bút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màu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Rải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vàng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đầu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ngõ</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Nắn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nót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em</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ngồi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diều</a:t>
            </a:r>
            <a:r>
              <a:rPr lang="en-US" sz="3200" b="1" dirty="0">
                <a:solidFill>
                  <a:srgbClr val="0070C0"/>
                </a:solidFill>
                <a:latin typeface="HP001 4 hàng" panose="020B0603050302020204" pitchFamily="34" charset="0"/>
              </a:rPr>
              <a:t> no </a:t>
            </a:r>
            <a:r>
              <a:rPr lang="en-US" sz="3200" b="1" dirty="0" err="1">
                <a:solidFill>
                  <a:srgbClr val="0070C0"/>
                </a:solidFill>
                <a:latin typeface="HP001 4 hàng" panose="020B0603050302020204" pitchFamily="34" charset="0"/>
              </a:rPr>
              <a:t>gió</a:t>
            </a:r>
            <a:endParaRPr lang="en-US" sz="3200" b="1" dirty="0">
              <a:solidFill>
                <a:srgbClr val="0070C0"/>
              </a:solidFill>
              <a:latin typeface="HP001 4 hàng" panose="020B0603050302020204" pitchFamily="34" charset="0"/>
            </a:endParaRPr>
          </a:p>
          <a:p>
            <a:pPr algn="just">
              <a:lnSpc>
                <a:spcPct val="150000"/>
              </a:lnSpc>
            </a:pPr>
            <a:r>
              <a:rPr lang="en-US" sz="3200" b="1" dirty="0">
                <a:solidFill>
                  <a:srgbClr val="0070C0"/>
                </a:solidFill>
                <a:latin typeface="HP001 4 hàng" panose="020B0603050302020204" pitchFamily="34" charset="0"/>
              </a:rPr>
              <a:t>Lung </a:t>
            </a:r>
            <a:r>
              <a:rPr lang="en-US" sz="3200" b="1" dirty="0" err="1">
                <a:solidFill>
                  <a:srgbClr val="0070C0"/>
                </a:solidFill>
                <a:latin typeface="HP001 4 hàng" panose="020B0603050302020204" pitchFamily="34" charset="0"/>
              </a:rPr>
              <a:t>linh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sao</a:t>
            </a:r>
            <a:r>
              <a:rPr lang="en-US" sz="3200" b="1" dirty="0">
                <a:solidFill>
                  <a:srgbClr val="0070C0"/>
                </a:solidFill>
                <a:latin typeface="HP001 4 hàng" panose="020B0603050302020204" pitchFamily="34" charset="0"/>
              </a:rPr>
              <a:t>.		Vi vu </a:t>
            </a:r>
            <a:r>
              <a:rPr lang="en-US" sz="3200" b="1" dirty="0" err="1">
                <a:solidFill>
                  <a:srgbClr val="0070C0"/>
                </a:solidFill>
                <a:latin typeface="HP001 4 hàng" panose="020B0603050302020204" pitchFamily="34" charset="0"/>
              </a:rPr>
              <a:t>giữa</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xanh</a:t>
            </a:r>
            <a:r>
              <a:rPr lang="en-US" sz="3200" b="1" dirty="0">
                <a:solidFill>
                  <a:srgbClr val="0070C0"/>
                </a:solidFill>
                <a:latin typeface="HP001 4 hàng" panose="020B0603050302020204" pitchFamily="34" charset="0"/>
              </a:rPr>
              <a:t>.</a:t>
            </a:r>
          </a:p>
          <a:p>
            <a:pPr algn="just">
              <a:lnSpc>
                <a:spcPct val="150000"/>
              </a:lnSpc>
            </a:pPr>
            <a:endParaRPr lang="en-US" sz="3200" b="1" dirty="0">
              <a:solidFill>
                <a:srgbClr val="0070C0"/>
              </a:solidFill>
              <a:latin typeface="HP001 4 hàng" panose="020B0603050302020204" pitchFamily="34" charset="0"/>
            </a:endParaRPr>
          </a:p>
          <a:p>
            <a:endParaRPr lang="en-US" sz="3200" dirty="0"/>
          </a:p>
        </p:txBody>
      </p:sp>
      <p:sp>
        <p:nvSpPr>
          <p:cNvPr id="3" name="Rectangle: Rounded Corners 2">
            <a:extLst>
              <a:ext uri="{FF2B5EF4-FFF2-40B4-BE49-F238E27FC236}">
                <a16:creationId xmlns:a16="http://schemas.microsoft.com/office/drawing/2014/main" xmlns="" id="{87945569-51FD-4ADE-807A-C99984BF3D75}"/>
              </a:ext>
            </a:extLst>
          </p:cNvPr>
          <p:cNvSpPr/>
          <p:nvPr/>
        </p:nvSpPr>
        <p:spPr>
          <a:xfrm>
            <a:off x="2026285" y="4926896"/>
            <a:ext cx="8301990" cy="77724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4 hàng" panose="020B0603050302020204" pitchFamily="34" charset="0"/>
              </a:rPr>
              <a:t>Đoạn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văn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có</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những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chữ</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nào</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cần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viết</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hoa</a:t>
            </a:r>
            <a:r>
              <a:rPr lang="en-US" sz="3200" b="1" dirty="0">
                <a:solidFill>
                  <a:schemeClr val="tx1"/>
                </a:solidFill>
                <a:latin typeface="HP001 4 hàng" panose="020B0603050302020204" pitchFamily="34" charset="0"/>
              </a:rPr>
              <a:t>?</a:t>
            </a:r>
          </a:p>
        </p:txBody>
      </p:sp>
    </p:spTree>
    <p:extLst>
      <p:ext uri="{BB962C8B-B14F-4D97-AF65-F5344CB8AC3E}">
        <p14:creationId xmlns:p14="http://schemas.microsoft.com/office/powerpoint/2010/main" val="4072879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9A25A52-DD3D-4F52-9AA6-142388BF982E}"/>
              </a:ext>
            </a:extLst>
          </p:cNvPr>
          <p:cNvSpPr txBox="1"/>
          <p:nvPr/>
        </p:nvSpPr>
        <p:spPr>
          <a:xfrm>
            <a:off x="863600" y="920621"/>
            <a:ext cx="10464800" cy="5201424"/>
          </a:xfrm>
          <a:prstGeom prst="rect">
            <a:avLst/>
          </a:prstGeom>
          <a:solidFill>
            <a:schemeClr val="bg1"/>
          </a:solidFill>
          <a:ln>
            <a:solidFill>
              <a:schemeClr val="accent1"/>
            </a:solidFill>
          </a:ln>
        </p:spPr>
        <p:txBody>
          <a:bodyPr wrap="square" rtlCol="0">
            <a:spAutoFit/>
          </a:bodyPr>
          <a:lstStyle/>
          <a:p>
            <a:pPr algn="ctr">
              <a:lnSpc>
                <a:spcPct val="150000"/>
              </a:lnSpc>
            </a:pPr>
            <a:r>
              <a:rPr lang="en-US" sz="4000" b="1" dirty="0">
                <a:solidFill>
                  <a:srgbClr val="FF0000"/>
                </a:solidFill>
                <a:highlight>
                  <a:srgbClr val="FFFF00"/>
                </a:highlight>
                <a:latin typeface="HP001 4 hàng" panose="020B0603050302020204" pitchFamily="34" charset="0"/>
              </a:rPr>
              <a:t>N</a:t>
            </a:r>
            <a:r>
              <a:rPr lang="en-US" sz="4000" b="1" dirty="0">
                <a:solidFill>
                  <a:srgbClr val="00B050"/>
                </a:solidFill>
                <a:highlight>
                  <a:srgbClr val="FFFF00"/>
                </a:highlight>
                <a:latin typeface="HP001 4 hàng" panose="020B0603050302020204" pitchFamily="34" charset="0"/>
              </a:rPr>
              <a:t>ghe – </a:t>
            </a:r>
            <a:r>
              <a:rPr lang="en-US" sz="4000" b="1" dirty="0" err="1">
                <a:solidFill>
                  <a:srgbClr val="00B050"/>
                </a:solidFill>
                <a:highlight>
                  <a:srgbClr val="FFFF00"/>
                </a:highlight>
                <a:latin typeface="HP001 4 hàng" panose="020B0603050302020204" pitchFamily="34" charset="0"/>
              </a:rPr>
              <a:t>viết</a:t>
            </a:r>
            <a:r>
              <a:rPr lang="en-US" sz="4000" b="1" dirty="0">
                <a:solidFill>
                  <a:srgbClr val="00B050"/>
                </a:solidFill>
                <a:highlight>
                  <a:srgbClr val="FFFF00"/>
                </a:highlight>
                <a:latin typeface="HP001 4 hàng" panose="020B0603050302020204" pitchFamily="34" charset="0"/>
              </a:rPr>
              <a:t>: </a:t>
            </a:r>
            <a:r>
              <a:rPr lang="en-US" sz="4000" b="1" dirty="0" err="1">
                <a:solidFill>
                  <a:srgbClr val="FF0000"/>
                </a:solidFill>
                <a:highlight>
                  <a:srgbClr val="FFFF00"/>
                </a:highlight>
                <a:latin typeface="HP001 4 hàng" panose="020B0603050302020204" pitchFamily="34" charset="0"/>
              </a:rPr>
              <a:t>E</a:t>
            </a:r>
            <a:r>
              <a:rPr lang="en-US" sz="4000" b="1" dirty="0" err="1">
                <a:solidFill>
                  <a:srgbClr val="00B050"/>
                </a:solidFill>
                <a:highlight>
                  <a:srgbClr val="FFFF00"/>
                </a:highlight>
                <a:latin typeface="HP001 4 hàng" panose="020B0603050302020204" pitchFamily="34" charset="0"/>
              </a:rPr>
              <a:t>m</a:t>
            </a:r>
            <a:r>
              <a:rPr lang="en-US" sz="4000" b="1" dirty="0">
                <a:solidFill>
                  <a:srgbClr val="00B050"/>
                </a:solidFill>
                <a:highlight>
                  <a:srgbClr val="FFFF00"/>
                </a:highlight>
                <a:latin typeface="HP001 4 hàng" panose="020B0603050302020204" pitchFamily="34" charset="0"/>
              </a:rPr>
              <a:t> </a:t>
            </a:r>
            <a:r>
              <a:rPr lang="en-US" sz="4000" b="1" dirty="0" err="1">
                <a:solidFill>
                  <a:srgbClr val="00B050"/>
                </a:solidFill>
                <a:highlight>
                  <a:srgbClr val="FFFF00"/>
                </a:highlight>
                <a:latin typeface="HP001 4 hàng" panose="020B0603050302020204" pitchFamily="34" charset="0"/>
              </a:rPr>
              <a:t>học</a:t>
            </a:r>
            <a:r>
              <a:rPr lang="en-US" sz="4000" b="1" dirty="0">
                <a:solidFill>
                  <a:srgbClr val="00B050"/>
                </a:solidFill>
                <a:highlight>
                  <a:srgbClr val="FFFF00"/>
                </a:highlight>
                <a:latin typeface="HP001 4 hàng" panose="020B0603050302020204" pitchFamily="34" charset="0"/>
              </a:rPr>
              <a:t> </a:t>
            </a:r>
            <a:r>
              <a:rPr lang="en-US" sz="4000" b="1" dirty="0" err="1">
                <a:solidFill>
                  <a:srgbClr val="00B050"/>
                </a:solidFill>
                <a:highlight>
                  <a:srgbClr val="FFFF00"/>
                </a:highlight>
                <a:latin typeface="HP001 4 hàng" panose="020B0603050302020204" pitchFamily="34" charset="0"/>
              </a:rPr>
              <a:t>vẽ</a:t>
            </a:r>
            <a:endParaRPr lang="en-US" sz="4000" b="1" dirty="0">
              <a:solidFill>
                <a:srgbClr val="00B050"/>
              </a:solidFill>
              <a:highlight>
                <a:srgbClr val="FFFF00"/>
              </a:highlight>
              <a:latin typeface="HP001 4 hàng" panose="020B0603050302020204" pitchFamily="34" charset="0"/>
            </a:endParaRPr>
          </a:p>
          <a:p>
            <a:pPr algn="just">
              <a:lnSpc>
                <a:spcPct val="150000"/>
              </a:lnSpc>
            </a:pPr>
            <a:r>
              <a:rPr lang="en-US" sz="3200" b="1" dirty="0" err="1">
                <a:solidFill>
                  <a:srgbClr val="FF0000"/>
                </a:solidFill>
                <a:latin typeface="HP001 4 hàng" panose="020B0603050302020204" pitchFamily="34" charset="0"/>
              </a:rPr>
              <a:t>H</a:t>
            </a:r>
            <a:r>
              <a:rPr lang="en-US" sz="3200" b="1" dirty="0" err="1">
                <a:solidFill>
                  <a:srgbClr val="0070C0"/>
                </a:solidFill>
                <a:latin typeface="HP001 4 hàng" panose="020B0603050302020204" pitchFamily="34" charset="0"/>
              </a:rPr>
              <a:t>ôm</a:t>
            </a:r>
            <a:r>
              <a:rPr lang="en-US" sz="3200" b="1" dirty="0">
                <a:solidFill>
                  <a:srgbClr val="0070C0"/>
                </a:solidFill>
                <a:latin typeface="HP001 4 hàng" panose="020B0603050302020204" pitchFamily="34" charset="0"/>
              </a:rPr>
              <a:t> nay </a:t>
            </a:r>
            <a:r>
              <a:rPr lang="en-US" sz="3200" b="1" dirty="0" err="1">
                <a:solidFill>
                  <a:srgbClr val="0070C0"/>
                </a:solidFill>
                <a:latin typeface="HP001 4 hàng" panose="020B0603050302020204" pitchFamily="34" charset="0"/>
              </a:rPr>
              <a:t>trong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lớp</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học</a:t>
            </a:r>
            <a:r>
              <a:rPr lang="en-US" sz="3200" b="1" dirty="0">
                <a:solidFill>
                  <a:srgbClr val="0070C0"/>
                </a:solidFill>
                <a:latin typeface="HP001 4 hàng" panose="020B0603050302020204" pitchFamily="34" charset="0"/>
              </a:rPr>
              <a:t>		</a:t>
            </a:r>
            <a:r>
              <a:rPr lang="en-US" sz="3200" b="1" dirty="0" err="1">
                <a:solidFill>
                  <a:srgbClr val="FF0000"/>
                </a:solidFill>
                <a:latin typeface="HP001 4 hàng" panose="020B0603050302020204" pitchFamily="34" charset="0"/>
              </a:rPr>
              <a:t>V</a:t>
            </a:r>
            <a:r>
              <a:rPr lang="en-US" sz="3200" b="1" dirty="0" err="1">
                <a:solidFill>
                  <a:srgbClr val="0070C0"/>
                </a:solidFill>
                <a:latin typeface="HP001 4 hàng" panose="020B0603050302020204" pitchFamily="34" charset="0"/>
              </a:rPr>
              <a:t>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ông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trăng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lên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cao</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FF0000"/>
                </a:solidFill>
                <a:latin typeface="HP001 4 hàng" panose="020B0603050302020204" pitchFamily="34" charset="0"/>
              </a:rPr>
              <a:t>V</a:t>
            </a:r>
            <a:r>
              <a:rPr lang="en-US" sz="3200" b="1" dirty="0" err="1">
                <a:solidFill>
                  <a:srgbClr val="0070C0"/>
                </a:solidFill>
                <a:latin typeface="HP001 4 hàng" panose="020B0603050302020204" pitchFamily="34" charset="0"/>
              </a:rPr>
              <a:t>ới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giấy</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trắng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bút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màu</a:t>
            </a:r>
            <a:r>
              <a:rPr lang="en-US" sz="3200" b="1" dirty="0">
                <a:solidFill>
                  <a:srgbClr val="0070C0"/>
                </a:solidFill>
                <a:latin typeface="HP001 4 hàng" panose="020B0603050302020204" pitchFamily="34" charset="0"/>
              </a:rPr>
              <a:t>		</a:t>
            </a:r>
            <a:r>
              <a:rPr lang="en-US" sz="3200" b="1" dirty="0" err="1">
                <a:solidFill>
                  <a:srgbClr val="FF0000"/>
                </a:solidFill>
                <a:latin typeface="HP001 4 hàng" panose="020B0603050302020204" pitchFamily="34" charset="0"/>
              </a:rPr>
              <a:t>R</a:t>
            </a:r>
            <a:r>
              <a:rPr lang="en-US" sz="3200" b="1" dirty="0" err="1">
                <a:solidFill>
                  <a:srgbClr val="0070C0"/>
                </a:solidFill>
                <a:latin typeface="HP001 4 hàng" panose="020B0603050302020204" pitchFamily="34" charset="0"/>
              </a:rPr>
              <a:t>ải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vàng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đầu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ngõ</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FF0000"/>
                </a:solidFill>
                <a:latin typeface="HP001 4 hàng" panose="020B0603050302020204" pitchFamily="34" charset="0"/>
              </a:rPr>
              <a:t>N</a:t>
            </a:r>
            <a:r>
              <a:rPr lang="en-US" sz="3200" b="1" dirty="0" err="1">
                <a:solidFill>
                  <a:srgbClr val="0070C0"/>
                </a:solidFill>
                <a:latin typeface="HP001 4 hàng" panose="020B0603050302020204" pitchFamily="34" charset="0"/>
              </a:rPr>
              <a:t>ắn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nót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em</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ngồi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FF0000"/>
                </a:solidFill>
                <a:latin typeface="HP001 4 hàng" panose="020B0603050302020204" pitchFamily="34" charset="0"/>
              </a:rPr>
              <a:t>V</a:t>
            </a:r>
            <a:r>
              <a:rPr lang="en-US" sz="3200" b="1" dirty="0" err="1">
                <a:solidFill>
                  <a:srgbClr val="0070C0"/>
                </a:solidFill>
                <a:latin typeface="HP001 4 hàng" panose="020B0603050302020204" pitchFamily="34" charset="0"/>
              </a:rPr>
              <a:t>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diều</a:t>
            </a:r>
            <a:r>
              <a:rPr lang="en-US" sz="3200" b="1" dirty="0">
                <a:solidFill>
                  <a:srgbClr val="0070C0"/>
                </a:solidFill>
                <a:latin typeface="HP001 4 hàng" panose="020B0603050302020204" pitchFamily="34" charset="0"/>
              </a:rPr>
              <a:t> no </a:t>
            </a:r>
            <a:r>
              <a:rPr lang="en-US" sz="3200" b="1" dirty="0" err="1">
                <a:solidFill>
                  <a:srgbClr val="0070C0"/>
                </a:solidFill>
                <a:latin typeface="HP001 4 hàng" panose="020B0603050302020204" pitchFamily="34" charset="0"/>
              </a:rPr>
              <a:t>gió</a:t>
            </a:r>
            <a:endParaRPr lang="en-US" sz="3200" b="1" dirty="0">
              <a:solidFill>
                <a:srgbClr val="0070C0"/>
              </a:solidFill>
              <a:latin typeface="HP001 4 hàng" panose="020B0603050302020204" pitchFamily="34" charset="0"/>
            </a:endParaRPr>
          </a:p>
          <a:p>
            <a:pPr algn="just">
              <a:lnSpc>
                <a:spcPct val="150000"/>
              </a:lnSpc>
            </a:pPr>
            <a:r>
              <a:rPr lang="en-US" sz="3200" b="1" dirty="0">
                <a:solidFill>
                  <a:srgbClr val="FF0000"/>
                </a:solidFill>
                <a:latin typeface="HP001 4 hàng" panose="020B0603050302020204" pitchFamily="34" charset="0"/>
              </a:rPr>
              <a:t>L</a:t>
            </a:r>
            <a:r>
              <a:rPr lang="en-US" sz="3200" b="1" dirty="0">
                <a:solidFill>
                  <a:srgbClr val="0070C0"/>
                </a:solidFill>
                <a:latin typeface="HP001 4 hàng" panose="020B0603050302020204" pitchFamily="34" charset="0"/>
              </a:rPr>
              <a:t>ung </a:t>
            </a:r>
            <a:r>
              <a:rPr lang="en-US" sz="3200" b="1" dirty="0" err="1">
                <a:solidFill>
                  <a:srgbClr val="0070C0"/>
                </a:solidFill>
                <a:latin typeface="HP001 4 hàng" panose="020B0603050302020204" pitchFamily="34" charset="0"/>
              </a:rPr>
              <a:t>linh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sao</a:t>
            </a:r>
            <a:r>
              <a:rPr lang="en-US" sz="3200" b="1" dirty="0">
                <a:solidFill>
                  <a:srgbClr val="0070C0"/>
                </a:solidFill>
                <a:latin typeface="HP001 4 hàng" panose="020B0603050302020204" pitchFamily="34" charset="0"/>
              </a:rPr>
              <a:t>.		</a:t>
            </a:r>
            <a:r>
              <a:rPr lang="en-US" sz="3200" b="1" dirty="0">
                <a:solidFill>
                  <a:srgbClr val="FF0000"/>
                </a:solidFill>
                <a:latin typeface="HP001 4 hàng" panose="020B0603050302020204" pitchFamily="34" charset="0"/>
              </a:rPr>
              <a:t>V</a:t>
            </a:r>
            <a:r>
              <a:rPr lang="en-US" sz="3200" b="1" dirty="0">
                <a:solidFill>
                  <a:srgbClr val="0070C0"/>
                </a:solidFill>
                <a:latin typeface="HP001 4 hàng" panose="020B0603050302020204" pitchFamily="34" charset="0"/>
              </a:rPr>
              <a:t>i vu </a:t>
            </a:r>
            <a:r>
              <a:rPr lang="en-US" sz="3200" b="1" dirty="0" err="1">
                <a:solidFill>
                  <a:srgbClr val="0070C0"/>
                </a:solidFill>
                <a:latin typeface="HP001 4 hàng" panose="020B0603050302020204" pitchFamily="34" charset="0"/>
              </a:rPr>
              <a:t>giữa</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xanh</a:t>
            </a:r>
            <a:r>
              <a:rPr lang="en-US" sz="3200" b="1" dirty="0">
                <a:solidFill>
                  <a:srgbClr val="0070C0"/>
                </a:solidFill>
                <a:latin typeface="HP001 4 hàng" panose="020B0603050302020204" pitchFamily="34" charset="0"/>
              </a:rPr>
              <a:t>.</a:t>
            </a:r>
          </a:p>
          <a:p>
            <a:pPr algn="just">
              <a:lnSpc>
                <a:spcPct val="150000"/>
              </a:lnSpc>
            </a:pPr>
            <a:endParaRPr lang="en-US" sz="3200" b="1" dirty="0">
              <a:solidFill>
                <a:srgbClr val="0070C0"/>
              </a:solidFill>
              <a:latin typeface="HP001 4 hàng" panose="020B0603050302020204" pitchFamily="34" charset="0"/>
            </a:endParaRPr>
          </a:p>
          <a:p>
            <a:endParaRPr lang="en-US" sz="3200" dirty="0"/>
          </a:p>
        </p:txBody>
      </p:sp>
    </p:spTree>
    <p:extLst>
      <p:ext uri="{BB962C8B-B14F-4D97-AF65-F5344CB8AC3E}">
        <p14:creationId xmlns:p14="http://schemas.microsoft.com/office/powerpoint/2010/main" val="256924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10DAFA3-E2E3-4606-BB1D-AD52EE227865}"/>
              </a:ext>
            </a:extLst>
          </p:cNvPr>
          <p:cNvSpPr/>
          <p:nvPr/>
        </p:nvSpPr>
        <p:spPr>
          <a:xfrm>
            <a:off x="3714750" y="573356"/>
            <a:ext cx="4663440" cy="992554"/>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Luyện</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viết</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từ</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khó</a:t>
            </a:r>
            <a:endPar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41188792-E93B-434A-9716-A49481F98788}"/>
              </a:ext>
            </a:extLst>
          </p:cNvPr>
          <p:cNvSpPr txBox="1"/>
          <p:nvPr/>
        </p:nvSpPr>
        <p:spPr>
          <a:xfrm>
            <a:off x="4954904" y="2099994"/>
            <a:ext cx="3035209" cy="646331"/>
          </a:xfrm>
          <a:prstGeom prst="rect">
            <a:avLst/>
          </a:prstGeom>
          <a:noFill/>
        </p:spPr>
        <p:txBody>
          <a:bodyPr wrap="square" rtlCol="0">
            <a:spAutoFit/>
          </a:bodyPr>
          <a:lstStyle/>
          <a:p>
            <a:r>
              <a:rPr lang="en-US" sz="3600" b="1" dirty="0" err="1">
                <a:solidFill>
                  <a:srgbClr val="3333FF"/>
                </a:solidFill>
                <a:latin typeface="HP001 4 hàng" panose="020B0603050302020204" pitchFamily="34" charset="0"/>
              </a:rPr>
              <a:t>giấy</a:t>
            </a:r>
            <a:r>
              <a:rPr lang="en-US" sz="3600" b="1" dirty="0">
                <a:solidFill>
                  <a:srgbClr val="3333FF"/>
                </a:solidFill>
                <a:latin typeface="HP001 4 hàng" panose="020B0603050302020204" pitchFamily="34" charset="0"/>
              </a:rPr>
              <a:t> </a:t>
            </a:r>
            <a:r>
              <a:rPr lang="en-US" sz="3600" b="1" dirty="0" err="1">
                <a:solidFill>
                  <a:srgbClr val="3333FF"/>
                </a:solidFill>
                <a:latin typeface="HP001 4 hàng" panose="020B0603050302020204" pitchFamily="34" charset="0"/>
              </a:rPr>
              <a:t>trắng</a:t>
            </a:r>
            <a:endParaRPr lang="en-US" sz="3600" b="1" dirty="0">
              <a:solidFill>
                <a:srgbClr val="3333FF"/>
              </a:solidFill>
              <a:latin typeface="HP001 4 hàng" panose="020B0603050302020204" pitchFamily="34" charset="0"/>
            </a:endParaRPr>
          </a:p>
        </p:txBody>
      </p:sp>
      <p:sp>
        <p:nvSpPr>
          <p:cNvPr id="5" name="TextBox 4">
            <a:extLst>
              <a:ext uri="{FF2B5EF4-FFF2-40B4-BE49-F238E27FC236}">
                <a16:creationId xmlns:a16="http://schemas.microsoft.com/office/drawing/2014/main" xmlns="" id="{7D58BF97-1BD5-45CB-86A5-AA5D6B75D2C0}"/>
              </a:ext>
            </a:extLst>
          </p:cNvPr>
          <p:cNvSpPr txBox="1"/>
          <p:nvPr/>
        </p:nvSpPr>
        <p:spPr>
          <a:xfrm>
            <a:off x="4954905" y="2808654"/>
            <a:ext cx="2183130" cy="646331"/>
          </a:xfrm>
          <a:prstGeom prst="rect">
            <a:avLst/>
          </a:prstGeom>
          <a:noFill/>
        </p:spPr>
        <p:txBody>
          <a:bodyPr wrap="square" rtlCol="0">
            <a:spAutoFit/>
          </a:bodyPr>
          <a:lstStyle/>
          <a:p>
            <a:r>
              <a:rPr lang="en-US" sz="3600" b="1" dirty="0" err="1">
                <a:solidFill>
                  <a:srgbClr val="3333FF"/>
                </a:solidFill>
                <a:latin typeface="HP001 4 hàng" panose="020B0603050302020204" pitchFamily="34" charset="0"/>
              </a:rPr>
              <a:t>nắn</a:t>
            </a:r>
            <a:r>
              <a:rPr lang="en-US" sz="3600" b="1" dirty="0">
                <a:solidFill>
                  <a:srgbClr val="3333FF"/>
                </a:solidFill>
                <a:latin typeface="HP001 4 hàng" panose="020B0603050302020204" pitchFamily="34" charset="0"/>
              </a:rPr>
              <a:t> </a:t>
            </a:r>
            <a:r>
              <a:rPr lang="en-US" sz="3600" b="1" dirty="0" err="1">
                <a:solidFill>
                  <a:srgbClr val="3333FF"/>
                </a:solidFill>
                <a:latin typeface="HP001 4 hàng" panose="020B0603050302020204" pitchFamily="34" charset="0"/>
              </a:rPr>
              <a:t>nót</a:t>
            </a:r>
            <a:endParaRPr lang="en-US" sz="3600" b="1" dirty="0">
              <a:solidFill>
                <a:srgbClr val="3333FF"/>
              </a:solidFill>
              <a:latin typeface="HP001 4 hàng" panose="020B0603050302020204" pitchFamily="34" charset="0"/>
            </a:endParaRPr>
          </a:p>
        </p:txBody>
      </p:sp>
      <p:sp>
        <p:nvSpPr>
          <p:cNvPr id="7" name="TextBox 6">
            <a:extLst>
              <a:ext uri="{FF2B5EF4-FFF2-40B4-BE49-F238E27FC236}">
                <a16:creationId xmlns:a16="http://schemas.microsoft.com/office/drawing/2014/main" xmlns="" id="{4ACFC63E-8078-4637-A869-5DF7F1BDBC46}"/>
              </a:ext>
            </a:extLst>
          </p:cNvPr>
          <p:cNvSpPr txBox="1"/>
          <p:nvPr/>
        </p:nvSpPr>
        <p:spPr>
          <a:xfrm>
            <a:off x="4954905" y="3643044"/>
            <a:ext cx="2545352" cy="646331"/>
          </a:xfrm>
          <a:prstGeom prst="rect">
            <a:avLst/>
          </a:prstGeom>
          <a:noFill/>
        </p:spPr>
        <p:txBody>
          <a:bodyPr wrap="square" rtlCol="0">
            <a:spAutoFit/>
          </a:bodyPr>
          <a:lstStyle/>
          <a:p>
            <a:r>
              <a:rPr lang="en-US" sz="3600" b="1" dirty="0">
                <a:solidFill>
                  <a:srgbClr val="3333FF"/>
                </a:solidFill>
                <a:latin typeface="HP001 4 hàng" panose="020B0603050302020204" pitchFamily="34" charset="0"/>
              </a:rPr>
              <a:t>lung </a:t>
            </a:r>
            <a:r>
              <a:rPr lang="en-US" sz="3600" b="1" dirty="0" err="1">
                <a:solidFill>
                  <a:srgbClr val="3333FF"/>
                </a:solidFill>
                <a:latin typeface="HP001 4 hàng" panose="020B0603050302020204" pitchFamily="34" charset="0"/>
              </a:rPr>
              <a:t>linh</a:t>
            </a:r>
            <a:endParaRPr lang="en-US" sz="3600" b="1" dirty="0">
              <a:solidFill>
                <a:srgbClr val="3333FF"/>
              </a:solidFill>
              <a:latin typeface="HP001 4 hàng" panose="020B0603050302020204" pitchFamily="34" charset="0"/>
            </a:endParaRPr>
          </a:p>
        </p:txBody>
      </p:sp>
      <p:sp>
        <p:nvSpPr>
          <p:cNvPr id="9" name="TextBox 8">
            <a:extLst>
              <a:ext uri="{FF2B5EF4-FFF2-40B4-BE49-F238E27FC236}">
                <a16:creationId xmlns:a16="http://schemas.microsoft.com/office/drawing/2014/main" xmlns="" id="{C258E2F8-033D-4469-8526-03E33E390BCB}"/>
              </a:ext>
            </a:extLst>
          </p:cNvPr>
          <p:cNvSpPr txBox="1"/>
          <p:nvPr/>
        </p:nvSpPr>
        <p:spPr>
          <a:xfrm>
            <a:off x="4954904" y="4462878"/>
            <a:ext cx="2545351" cy="646331"/>
          </a:xfrm>
          <a:prstGeom prst="rect">
            <a:avLst/>
          </a:prstGeom>
          <a:noFill/>
        </p:spPr>
        <p:txBody>
          <a:bodyPr wrap="square" rtlCol="0">
            <a:spAutoFit/>
          </a:bodyPr>
          <a:lstStyle/>
          <a:p>
            <a:r>
              <a:rPr lang="en-US" sz="3600" b="1" dirty="0" err="1">
                <a:solidFill>
                  <a:srgbClr val="3333FF"/>
                </a:solidFill>
                <a:latin typeface="HP001 4 hàng" panose="020B0603050302020204" pitchFamily="34" charset="0"/>
              </a:rPr>
              <a:t>cánh</a:t>
            </a:r>
            <a:r>
              <a:rPr lang="en-US" sz="3600" b="1" dirty="0">
                <a:solidFill>
                  <a:srgbClr val="3333FF"/>
                </a:solidFill>
                <a:latin typeface="HP001 4 hàng" panose="020B0603050302020204" pitchFamily="34" charset="0"/>
              </a:rPr>
              <a:t> </a:t>
            </a:r>
            <a:r>
              <a:rPr lang="en-US" sz="3600" b="1" dirty="0" err="1">
                <a:solidFill>
                  <a:srgbClr val="3333FF"/>
                </a:solidFill>
                <a:latin typeface="HP001 4 hàng" panose="020B0603050302020204" pitchFamily="34" charset="0"/>
              </a:rPr>
              <a:t>diều</a:t>
            </a:r>
            <a:endParaRPr lang="en-US" sz="3600" b="1" dirty="0">
              <a:solidFill>
                <a:srgbClr val="3333FF"/>
              </a:solidFill>
              <a:latin typeface="HP001 4 hàng" panose="020B0603050302020204" pitchFamily="34" charset="0"/>
            </a:endParaRPr>
          </a:p>
        </p:txBody>
      </p:sp>
      <p:sp>
        <p:nvSpPr>
          <p:cNvPr id="11" name="TextBox 10">
            <a:extLst>
              <a:ext uri="{FF2B5EF4-FFF2-40B4-BE49-F238E27FC236}">
                <a16:creationId xmlns:a16="http://schemas.microsoft.com/office/drawing/2014/main" xmlns="" id="{B6313F87-0BCB-4E07-AF4D-E8BB3B588C07}"/>
              </a:ext>
            </a:extLst>
          </p:cNvPr>
          <p:cNvSpPr txBox="1"/>
          <p:nvPr/>
        </p:nvSpPr>
        <p:spPr>
          <a:xfrm>
            <a:off x="4954904" y="2094970"/>
            <a:ext cx="2802799" cy="646331"/>
          </a:xfrm>
          <a:prstGeom prst="rect">
            <a:avLst/>
          </a:prstGeom>
          <a:noFill/>
        </p:spPr>
        <p:txBody>
          <a:bodyPr wrap="square" rtlCol="0">
            <a:spAutoFit/>
          </a:bodyPr>
          <a:lstStyle/>
          <a:p>
            <a:r>
              <a:rPr lang="en-US" sz="3600" b="1" dirty="0" err="1">
                <a:solidFill>
                  <a:srgbClr val="FF0000"/>
                </a:solidFill>
                <a:latin typeface="HP001 4 hàng" panose="020B0603050302020204" pitchFamily="34" charset="0"/>
              </a:rPr>
              <a:t>gi</a:t>
            </a:r>
            <a:r>
              <a:rPr lang="en-US" sz="3600" b="1" dirty="0" err="1">
                <a:solidFill>
                  <a:srgbClr val="3333FF"/>
                </a:solidFill>
                <a:latin typeface="HP001 4 hàng" panose="020B0603050302020204" pitchFamily="34" charset="0"/>
              </a:rPr>
              <a:t>ấy</a:t>
            </a:r>
            <a:r>
              <a:rPr lang="en-US" sz="3600" b="1" dirty="0">
                <a:solidFill>
                  <a:srgbClr val="3333FF"/>
                </a:solidFill>
                <a:latin typeface="HP001 4 hàng" panose="020B0603050302020204" pitchFamily="34" charset="0"/>
              </a:rPr>
              <a:t> </a:t>
            </a:r>
            <a:r>
              <a:rPr lang="en-US" sz="3600" b="1" dirty="0" err="1">
                <a:solidFill>
                  <a:srgbClr val="FF0000"/>
                </a:solidFill>
                <a:latin typeface="HP001 4 hàng" panose="020B0603050302020204" pitchFamily="34" charset="0"/>
              </a:rPr>
              <a:t>tr</a:t>
            </a:r>
            <a:r>
              <a:rPr lang="en-US" sz="3600" b="1" dirty="0" err="1">
                <a:solidFill>
                  <a:srgbClr val="3333FF"/>
                </a:solidFill>
                <a:latin typeface="HP001 4 hàng" panose="020B0603050302020204" pitchFamily="34" charset="0"/>
              </a:rPr>
              <a:t>ắng</a:t>
            </a:r>
            <a:endParaRPr lang="en-US" sz="3600" b="1" dirty="0">
              <a:solidFill>
                <a:srgbClr val="3333FF"/>
              </a:solidFill>
              <a:latin typeface="HP001 4 hàng" panose="020B0603050302020204" pitchFamily="34" charset="0"/>
            </a:endParaRPr>
          </a:p>
        </p:txBody>
      </p:sp>
      <p:sp>
        <p:nvSpPr>
          <p:cNvPr id="12" name="TextBox 11">
            <a:extLst>
              <a:ext uri="{FF2B5EF4-FFF2-40B4-BE49-F238E27FC236}">
                <a16:creationId xmlns:a16="http://schemas.microsoft.com/office/drawing/2014/main" xmlns="" id="{BB5EF60A-B18B-43EC-A243-E2C68D38FA5F}"/>
              </a:ext>
            </a:extLst>
          </p:cNvPr>
          <p:cNvSpPr txBox="1"/>
          <p:nvPr/>
        </p:nvSpPr>
        <p:spPr>
          <a:xfrm>
            <a:off x="4954904" y="2803630"/>
            <a:ext cx="2183130" cy="646331"/>
          </a:xfrm>
          <a:prstGeom prst="rect">
            <a:avLst/>
          </a:prstGeom>
          <a:noFill/>
        </p:spPr>
        <p:txBody>
          <a:bodyPr wrap="square" rtlCol="0">
            <a:spAutoFit/>
          </a:bodyPr>
          <a:lstStyle/>
          <a:p>
            <a:r>
              <a:rPr lang="en-US" sz="3600" b="1" dirty="0" err="1">
                <a:solidFill>
                  <a:srgbClr val="FF0000"/>
                </a:solidFill>
                <a:latin typeface="HP001 4 hàng" panose="020B0603050302020204" pitchFamily="34" charset="0"/>
              </a:rPr>
              <a:t>n</a:t>
            </a:r>
            <a:r>
              <a:rPr lang="en-US" sz="3600" b="1" dirty="0" err="1">
                <a:solidFill>
                  <a:srgbClr val="3333FF"/>
                </a:solidFill>
                <a:latin typeface="HP001 4 hàng" panose="020B0603050302020204" pitchFamily="34" charset="0"/>
              </a:rPr>
              <a:t>ắn</a:t>
            </a:r>
            <a:r>
              <a:rPr lang="en-US" sz="3600" b="1" dirty="0">
                <a:solidFill>
                  <a:srgbClr val="3333FF"/>
                </a:solidFill>
                <a:latin typeface="HP001 4 hàng" panose="020B0603050302020204" pitchFamily="34" charset="0"/>
              </a:rPr>
              <a:t> </a:t>
            </a:r>
            <a:r>
              <a:rPr lang="en-US" sz="3600" b="1" dirty="0" err="1">
                <a:solidFill>
                  <a:srgbClr val="FF0000"/>
                </a:solidFill>
                <a:latin typeface="HP001 4 hàng" panose="020B0603050302020204" pitchFamily="34" charset="0"/>
              </a:rPr>
              <a:t>n</a:t>
            </a:r>
            <a:r>
              <a:rPr lang="en-US" sz="3600" b="1" dirty="0" err="1">
                <a:solidFill>
                  <a:srgbClr val="3333FF"/>
                </a:solidFill>
                <a:latin typeface="HP001 4 hàng" panose="020B0603050302020204" pitchFamily="34" charset="0"/>
              </a:rPr>
              <a:t>ót</a:t>
            </a:r>
            <a:endParaRPr lang="en-US" sz="3600" b="1" dirty="0">
              <a:solidFill>
                <a:srgbClr val="3333FF"/>
              </a:solidFill>
              <a:latin typeface="HP001 4 hàng" panose="020B0603050302020204" pitchFamily="34" charset="0"/>
            </a:endParaRPr>
          </a:p>
        </p:txBody>
      </p:sp>
      <p:sp>
        <p:nvSpPr>
          <p:cNvPr id="13" name="TextBox 12">
            <a:extLst>
              <a:ext uri="{FF2B5EF4-FFF2-40B4-BE49-F238E27FC236}">
                <a16:creationId xmlns:a16="http://schemas.microsoft.com/office/drawing/2014/main" xmlns="" id="{D23A6AD3-2C99-4C76-87F4-1BF6A34A1B33}"/>
              </a:ext>
            </a:extLst>
          </p:cNvPr>
          <p:cNvSpPr txBox="1"/>
          <p:nvPr/>
        </p:nvSpPr>
        <p:spPr>
          <a:xfrm>
            <a:off x="4954903" y="3643044"/>
            <a:ext cx="2545352" cy="646331"/>
          </a:xfrm>
          <a:prstGeom prst="rect">
            <a:avLst/>
          </a:prstGeom>
          <a:noFill/>
        </p:spPr>
        <p:txBody>
          <a:bodyPr wrap="square" rtlCol="0">
            <a:spAutoFit/>
          </a:bodyPr>
          <a:lstStyle/>
          <a:p>
            <a:r>
              <a:rPr lang="en-US" sz="3600" b="1" dirty="0">
                <a:solidFill>
                  <a:srgbClr val="FF0000"/>
                </a:solidFill>
                <a:latin typeface="HP001 4 hàng" panose="020B0603050302020204" pitchFamily="34" charset="0"/>
              </a:rPr>
              <a:t>l</a:t>
            </a:r>
            <a:r>
              <a:rPr lang="en-US" sz="3600" b="1" dirty="0">
                <a:solidFill>
                  <a:srgbClr val="3333FF"/>
                </a:solidFill>
                <a:latin typeface="HP001 4 hàng" panose="020B0603050302020204" pitchFamily="34" charset="0"/>
              </a:rPr>
              <a:t>ung </a:t>
            </a:r>
            <a:r>
              <a:rPr lang="en-US" sz="3600" b="1" dirty="0" err="1">
                <a:solidFill>
                  <a:srgbClr val="FF0000"/>
                </a:solidFill>
                <a:latin typeface="HP001 4 hàng" panose="020B0603050302020204" pitchFamily="34" charset="0"/>
              </a:rPr>
              <a:t>l</a:t>
            </a:r>
            <a:r>
              <a:rPr lang="en-US" sz="3600" b="1" dirty="0" err="1">
                <a:solidFill>
                  <a:srgbClr val="3333FF"/>
                </a:solidFill>
                <a:latin typeface="HP001 4 hàng" panose="020B0603050302020204" pitchFamily="34" charset="0"/>
              </a:rPr>
              <a:t>inh</a:t>
            </a:r>
            <a:endParaRPr lang="en-US" sz="3600" b="1" dirty="0">
              <a:solidFill>
                <a:srgbClr val="3333FF"/>
              </a:solidFill>
              <a:latin typeface="HP001 4 hàng" panose="020B0603050302020204" pitchFamily="34" charset="0"/>
            </a:endParaRPr>
          </a:p>
        </p:txBody>
      </p:sp>
      <p:sp>
        <p:nvSpPr>
          <p:cNvPr id="14" name="TextBox 13">
            <a:extLst>
              <a:ext uri="{FF2B5EF4-FFF2-40B4-BE49-F238E27FC236}">
                <a16:creationId xmlns:a16="http://schemas.microsoft.com/office/drawing/2014/main" xmlns="" id="{362B790B-9327-4DE8-82D7-946C6EEB83F7}"/>
              </a:ext>
            </a:extLst>
          </p:cNvPr>
          <p:cNvSpPr txBox="1"/>
          <p:nvPr/>
        </p:nvSpPr>
        <p:spPr>
          <a:xfrm>
            <a:off x="4954903" y="4462877"/>
            <a:ext cx="2545351" cy="646331"/>
          </a:xfrm>
          <a:prstGeom prst="rect">
            <a:avLst/>
          </a:prstGeom>
          <a:noFill/>
        </p:spPr>
        <p:txBody>
          <a:bodyPr wrap="square" rtlCol="0">
            <a:spAutoFit/>
          </a:bodyPr>
          <a:lstStyle/>
          <a:p>
            <a:r>
              <a:rPr lang="en-US" sz="3600" b="1" dirty="0" err="1">
                <a:solidFill>
                  <a:srgbClr val="3333FF"/>
                </a:solidFill>
                <a:latin typeface="HP001 4 hàng" panose="020B0603050302020204" pitchFamily="34" charset="0"/>
              </a:rPr>
              <a:t>cánh</a:t>
            </a:r>
            <a:r>
              <a:rPr lang="en-US" sz="3600" b="1" dirty="0">
                <a:solidFill>
                  <a:srgbClr val="3333FF"/>
                </a:solidFill>
                <a:latin typeface="HP001 4 hàng" panose="020B0603050302020204" pitchFamily="34" charset="0"/>
              </a:rPr>
              <a:t> </a:t>
            </a:r>
            <a:r>
              <a:rPr lang="en-US" sz="3600" b="1" dirty="0" err="1">
                <a:solidFill>
                  <a:srgbClr val="FF0000"/>
                </a:solidFill>
                <a:latin typeface="HP001 4 hàng" panose="020B0603050302020204" pitchFamily="34" charset="0"/>
              </a:rPr>
              <a:t>diều</a:t>
            </a:r>
            <a:endParaRPr lang="en-US" sz="3600" b="1"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790297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lt">
                                    <p:tmPct val="1000"/>
                                  </p:iterate>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
                                  </p:iterate>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lt">
                                    <p:tmPct val="1000"/>
                                  </p:iterate>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iterate type="lt">
                                    <p:tmPct val="1000"/>
                                  </p:iterate>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iterate type="lt">
                                    <p:tmPct val="1000"/>
                                  </p:iterate>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iterate type="lt">
                                    <p:tmPct val="1000"/>
                                  </p:iterate>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iterate type="lt">
                                    <p:tmPct val="1000"/>
                                  </p:iterate>
                                  <p:childTnLst>
                                    <p:set>
                                      <p:cBhvr>
                                        <p:cTn id="48" dur="1" fill="hold">
                                          <p:stCondLst>
                                            <p:cond delay="0"/>
                                          </p:stCondLst>
                                        </p:cTn>
                                        <p:tgtEl>
                                          <p:spTgt spid="14"/>
                                        </p:tgtEl>
                                        <p:attrNameLst>
                                          <p:attrName>style.visibility</p:attrName>
                                        </p:attrNameLst>
                                      </p:cBhvr>
                                      <p:to>
                                        <p:strVal val="visible"/>
                                      </p:to>
                                    </p:set>
                                    <p:anim calcmode="lin" valueType="num">
                                      <p:cBhvr>
                                        <p:cTn id="49" dur="1000" fill="hold"/>
                                        <p:tgtEl>
                                          <p:spTgt spid="14"/>
                                        </p:tgtEl>
                                        <p:attrNameLst>
                                          <p:attrName>ppt_w</p:attrName>
                                        </p:attrNameLst>
                                      </p:cBhvr>
                                      <p:tavLst>
                                        <p:tav tm="0">
                                          <p:val>
                                            <p:fltVal val="0"/>
                                          </p:val>
                                        </p:tav>
                                        <p:tav tm="100000">
                                          <p:val>
                                            <p:strVal val="#ppt_w"/>
                                          </p:val>
                                        </p:tav>
                                      </p:tavLst>
                                    </p:anim>
                                    <p:anim calcmode="lin" valueType="num">
                                      <p:cBhvr>
                                        <p:cTn id="50" dur="10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9A25A52-DD3D-4F52-9AA6-142388BF982E}"/>
              </a:ext>
            </a:extLst>
          </p:cNvPr>
          <p:cNvSpPr txBox="1"/>
          <p:nvPr/>
        </p:nvSpPr>
        <p:spPr>
          <a:xfrm>
            <a:off x="863600" y="920621"/>
            <a:ext cx="10464800" cy="5293757"/>
          </a:xfrm>
          <a:prstGeom prst="rect">
            <a:avLst/>
          </a:prstGeom>
          <a:solidFill>
            <a:schemeClr val="bg1"/>
          </a:solidFill>
        </p:spPr>
        <p:txBody>
          <a:bodyPr wrap="square" rtlCol="0">
            <a:spAutoFit/>
          </a:bodyPr>
          <a:lstStyle/>
          <a:p>
            <a:pPr algn="ctr">
              <a:lnSpc>
                <a:spcPct val="150000"/>
              </a:lnSpc>
            </a:pPr>
            <a:r>
              <a:rPr lang="en-US" sz="4400" b="1" dirty="0">
                <a:solidFill>
                  <a:srgbClr val="FF0000"/>
                </a:solidFill>
                <a:latin typeface="HP001 4 hàng" panose="020B0603050302020204" pitchFamily="34" charset="0"/>
              </a:rPr>
              <a:t>Nghe – </a:t>
            </a:r>
            <a:r>
              <a:rPr lang="en-US" sz="4400" b="1" dirty="0" err="1">
                <a:solidFill>
                  <a:srgbClr val="FF0000"/>
                </a:solidFill>
                <a:latin typeface="HP001 4 hàng" panose="020B0603050302020204" pitchFamily="34" charset="0"/>
              </a:rPr>
              <a:t>viết</a:t>
            </a:r>
            <a:r>
              <a:rPr lang="en-US" sz="4400" b="1" dirty="0">
                <a:solidFill>
                  <a:srgbClr val="FF0000"/>
                </a:solidFill>
                <a:latin typeface="HP001 4 hàng" panose="020B0603050302020204" pitchFamily="34" charset="0"/>
              </a:rPr>
              <a:t>: </a:t>
            </a:r>
            <a:r>
              <a:rPr lang="en-US" sz="4400" b="1" dirty="0" err="1">
                <a:solidFill>
                  <a:srgbClr val="FF0000"/>
                </a:solidFill>
                <a:latin typeface="HP001 4 hàng" panose="020B0603050302020204" pitchFamily="34" charset="0"/>
              </a:rPr>
              <a:t>Em</a:t>
            </a:r>
            <a:r>
              <a:rPr lang="en-US" sz="4400" b="1" dirty="0">
                <a:solidFill>
                  <a:srgbClr val="FF0000"/>
                </a:solidFill>
                <a:latin typeface="HP001 4 hàng" panose="020B0603050302020204" pitchFamily="34" charset="0"/>
              </a:rPr>
              <a:t> </a:t>
            </a:r>
            <a:r>
              <a:rPr lang="en-US" sz="4400" b="1" dirty="0" err="1">
                <a:solidFill>
                  <a:srgbClr val="FF0000"/>
                </a:solidFill>
                <a:latin typeface="HP001 4 hàng" panose="020B0603050302020204" pitchFamily="34" charset="0"/>
              </a:rPr>
              <a:t>học</a:t>
            </a:r>
            <a:r>
              <a:rPr lang="en-US" sz="4400" b="1" dirty="0">
                <a:solidFill>
                  <a:srgbClr val="FF0000"/>
                </a:solidFill>
                <a:latin typeface="HP001 4 hàng" panose="020B0603050302020204" pitchFamily="34" charset="0"/>
              </a:rPr>
              <a:t> </a:t>
            </a:r>
            <a:r>
              <a:rPr lang="en-US" sz="4400" b="1" dirty="0" err="1">
                <a:solidFill>
                  <a:srgbClr val="FF0000"/>
                </a:solidFill>
                <a:latin typeface="HP001 4 hàng" panose="020B0603050302020204" pitchFamily="34" charset="0"/>
              </a:rPr>
              <a:t>vẽ</a:t>
            </a:r>
            <a:endParaRPr lang="en-US" sz="4400" b="1" dirty="0">
              <a:solidFill>
                <a:srgbClr val="FF000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Hôm</a:t>
            </a:r>
            <a:r>
              <a:rPr lang="en-US" sz="3200" b="1" dirty="0">
                <a:solidFill>
                  <a:srgbClr val="0070C0"/>
                </a:solidFill>
                <a:latin typeface="HP001 4 hàng" panose="020B0603050302020204" pitchFamily="34" charset="0"/>
              </a:rPr>
              <a:t> nay </a:t>
            </a:r>
            <a:r>
              <a:rPr lang="en-US" sz="3200" b="1" dirty="0" err="1">
                <a:solidFill>
                  <a:srgbClr val="0070C0"/>
                </a:solidFill>
                <a:latin typeface="HP001 4 hàng" panose="020B0603050302020204" pitchFamily="34" charset="0"/>
              </a:rPr>
              <a:t>trong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lớp</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học</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ông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trăng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lên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cao</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Với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giấy</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trắng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bút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màu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Rải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vàng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đầu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ngõ</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Nắn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nót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em</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ngồi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diều</a:t>
            </a:r>
            <a:r>
              <a:rPr lang="en-US" sz="3200" b="1" dirty="0">
                <a:solidFill>
                  <a:srgbClr val="0070C0"/>
                </a:solidFill>
                <a:latin typeface="HP001 4 hàng" panose="020B0603050302020204" pitchFamily="34" charset="0"/>
              </a:rPr>
              <a:t> no </a:t>
            </a:r>
            <a:r>
              <a:rPr lang="en-US" sz="3200" b="1" dirty="0" err="1">
                <a:solidFill>
                  <a:srgbClr val="0070C0"/>
                </a:solidFill>
                <a:latin typeface="HP001 4 hàng" panose="020B0603050302020204" pitchFamily="34" charset="0"/>
              </a:rPr>
              <a:t>gió</a:t>
            </a:r>
            <a:endParaRPr lang="en-US" sz="3200" b="1" dirty="0">
              <a:solidFill>
                <a:srgbClr val="0070C0"/>
              </a:solidFill>
              <a:latin typeface="HP001 4 hàng" panose="020B0603050302020204" pitchFamily="34" charset="0"/>
            </a:endParaRPr>
          </a:p>
          <a:p>
            <a:pPr algn="just">
              <a:lnSpc>
                <a:spcPct val="150000"/>
              </a:lnSpc>
            </a:pPr>
            <a:r>
              <a:rPr lang="en-US" sz="3200" b="1" dirty="0">
                <a:solidFill>
                  <a:srgbClr val="0070C0"/>
                </a:solidFill>
                <a:latin typeface="HP001 4 hàng" panose="020B0603050302020204" pitchFamily="34" charset="0"/>
              </a:rPr>
              <a:t>Lung </a:t>
            </a:r>
            <a:r>
              <a:rPr lang="en-US" sz="3200" b="1" dirty="0" err="1">
                <a:solidFill>
                  <a:srgbClr val="0070C0"/>
                </a:solidFill>
                <a:latin typeface="HP001 4 hàng" panose="020B0603050302020204" pitchFamily="34" charset="0"/>
              </a:rPr>
              <a:t>linh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sao</a:t>
            </a:r>
            <a:r>
              <a:rPr lang="en-US" sz="3200" b="1" dirty="0">
                <a:solidFill>
                  <a:srgbClr val="0070C0"/>
                </a:solidFill>
                <a:latin typeface="HP001 4 hàng" panose="020B0603050302020204" pitchFamily="34" charset="0"/>
              </a:rPr>
              <a:t>.		Vi vu </a:t>
            </a:r>
            <a:r>
              <a:rPr lang="en-US" sz="3200" b="1" dirty="0" err="1">
                <a:solidFill>
                  <a:srgbClr val="0070C0"/>
                </a:solidFill>
                <a:latin typeface="HP001 4 hàng" panose="020B0603050302020204" pitchFamily="34" charset="0"/>
              </a:rPr>
              <a:t>giữa</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xanh</a:t>
            </a:r>
            <a:r>
              <a:rPr lang="en-US" sz="3200" b="1" dirty="0">
                <a:solidFill>
                  <a:srgbClr val="0070C0"/>
                </a:solidFill>
                <a:latin typeface="HP001 4 hàng" panose="020B0603050302020204" pitchFamily="34" charset="0"/>
              </a:rPr>
              <a:t>.</a:t>
            </a:r>
          </a:p>
          <a:p>
            <a:pPr algn="just">
              <a:lnSpc>
                <a:spcPct val="150000"/>
              </a:lnSpc>
            </a:pPr>
            <a:endParaRPr lang="en-US" sz="3200" b="1" dirty="0">
              <a:solidFill>
                <a:srgbClr val="0070C0"/>
              </a:solidFill>
              <a:latin typeface="HP001 4 hàng" panose="020B0603050302020204" pitchFamily="34" charset="0"/>
            </a:endParaRPr>
          </a:p>
          <a:p>
            <a:endParaRPr lang="en-US" sz="3200" dirty="0"/>
          </a:p>
        </p:txBody>
      </p:sp>
    </p:spTree>
    <p:extLst>
      <p:ext uri="{BB962C8B-B14F-4D97-AF65-F5344CB8AC3E}">
        <p14:creationId xmlns:p14="http://schemas.microsoft.com/office/powerpoint/2010/main" val="3919372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00318"/>
            <a:ext cx="10515600" cy="901995"/>
          </a:xfrm>
        </p:spPr>
        <p:txBody>
          <a:bodyPr>
            <a:normAutofit/>
          </a:bodyPr>
          <a:lstStyle/>
          <a:p>
            <a:r>
              <a:rPr lang="en-US" sz="4000" dirty="0">
                <a:latin typeface="Arial-Rounded" panose="020B0500000000000000" charset="0"/>
                <a:cs typeface="Arial-Rounded" panose="020B0500000000000000" charset="0"/>
              </a:rPr>
              <a:t>2. </a:t>
            </a:r>
            <a:r>
              <a:rPr lang="en-US" sz="4000" dirty="0" err="1">
                <a:latin typeface="Arial-Rounded" panose="020B0500000000000000" charset="0"/>
                <a:cs typeface="Arial-Rounded" panose="020B0500000000000000" charset="0"/>
              </a:rPr>
              <a:t>Chọn</a:t>
            </a:r>
            <a:r>
              <a:rPr lang="en-US" sz="4000" dirty="0">
                <a:latin typeface="Arial-Rounded" panose="020B0500000000000000" charset="0"/>
                <a:cs typeface="Arial-Rounded" panose="020B0500000000000000" charset="0"/>
              </a:rPr>
              <a:t> ng hay </a:t>
            </a:r>
            <a:r>
              <a:rPr lang="en-US" sz="4000" dirty="0" err="1">
                <a:latin typeface="Arial-Rounded" panose="020B0500000000000000" charset="0"/>
                <a:cs typeface="Arial-Rounded" panose="020B0500000000000000" charset="0"/>
              </a:rPr>
              <a:t>ngh</a:t>
            </a:r>
            <a:r>
              <a:rPr lang="en-US" sz="4000" dirty="0">
                <a:latin typeface="Arial-Rounded" panose="020B0500000000000000" charset="0"/>
                <a:cs typeface="Arial-Rounded" panose="020B0500000000000000" charset="0"/>
              </a:rPr>
              <a:t> </a:t>
            </a:r>
            <a:r>
              <a:rPr lang="en-US" sz="4000" dirty="0" err="1">
                <a:latin typeface="Arial-Rounded" panose="020B0500000000000000" charset="0"/>
                <a:cs typeface="Arial-Rounded" panose="020B0500000000000000" charset="0"/>
              </a:rPr>
              <a:t>thay</a:t>
            </a:r>
            <a:r>
              <a:rPr lang="en-US" sz="4000" dirty="0">
                <a:latin typeface="Arial-Rounded" panose="020B0500000000000000" charset="0"/>
                <a:cs typeface="Arial-Rounded" panose="020B0500000000000000" charset="0"/>
              </a:rPr>
              <a:t> </a:t>
            </a:r>
            <a:r>
              <a:rPr lang="en-US" sz="4000" dirty="0" err="1">
                <a:latin typeface="Arial-Rounded" panose="020B0500000000000000" charset="0"/>
                <a:cs typeface="Arial-Rounded" panose="020B0500000000000000" charset="0"/>
              </a:rPr>
              <a:t>cho</a:t>
            </a:r>
            <a:r>
              <a:rPr lang="en-US" sz="4000" dirty="0">
                <a:latin typeface="Arial-Rounded" panose="020B0500000000000000" charset="0"/>
                <a:cs typeface="Arial-Rounded" panose="020B0500000000000000" charset="0"/>
              </a:rPr>
              <a:t> ô </a:t>
            </a:r>
            <a:r>
              <a:rPr lang="en-US" sz="4000" dirty="0" err="1">
                <a:latin typeface="Arial-Rounded" panose="020B0500000000000000" charset="0"/>
                <a:cs typeface="Arial-Rounded" panose="020B0500000000000000" charset="0"/>
              </a:rPr>
              <a:t>vuông</a:t>
            </a:r>
            <a:endParaRPr lang="en-US" sz="4000" dirty="0">
              <a:latin typeface="Arial-Rounded" panose="020B0500000000000000" charset="0"/>
              <a:cs typeface="Arial-Rounded" panose="020B0500000000000000" charset="0"/>
            </a:endParaRPr>
          </a:p>
        </p:txBody>
      </p:sp>
      <p:sp>
        <p:nvSpPr>
          <p:cNvPr id="3" name="Content Placeholder 2"/>
          <p:cNvSpPr>
            <a:spLocks noGrp="1"/>
          </p:cNvSpPr>
          <p:nvPr>
            <p:ph idx="1"/>
          </p:nvPr>
        </p:nvSpPr>
        <p:spPr>
          <a:xfrm>
            <a:off x="838200" y="2116138"/>
            <a:ext cx="10515600" cy="4351338"/>
          </a:xfrm>
        </p:spPr>
        <p:txBody>
          <a:bodyPr/>
          <a:lstStyle/>
          <a:p>
            <a:pPr marL="0" indent="0">
              <a:buNone/>
            </a:pPr>
            <a:r>
              <a:rPr lang="en-US" sz="3600" dirty="0">
                <a:latin typeface="Arial-Rounded" panose="020B0500000000000000" charset="0"/>
                <a:cs typeface="Arial-Rounded" panose="020B0500000000000000" charset="0"/>
              </a:rPr>
              <a:t>a. </a:t>
            </a:r>
            <a:r>
              <a:rPr lang="en-US" sz="3600" dirty="0" err="1">
                <a:latin typeface="Arial-Rounded" panose="020B0500000000000000" charset="0"/>
                <a:cs typeface="Arial-Rounded" panose="020B0500000000000000" charset="0"/>
              </a:rPr>
              <a:t>Trăm</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nghe</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không</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bằng</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một</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thấy</a:t>
            </a:r>
            <a:endParaRPr lang="en-US" sz="3600" dirty="0">
              <a:latin typeface="Arial-Rounded" panose="020B0500000000000000" charset="0"/>
              <a:cs typeface="Arial-Rounded" panose="020B0500000000000000" charset="0"/>
            </a:endParaRPr>
          </a:p>
          <a:p>
            <a:pPr marL="0" indent="0">
              <a:buNone/>
            </a:pPr>
            <a:r>
              <a:rPr lang="en-US" sz="3600" dirty="0">
                <a:latin typeface="Arial-Rounded" panose="020B0500000000000000" charset="0"/>
                <a:cs typeface="Arial-Rounded" panose="020B0500000000000000" charset="0"/>
              </a:rPr>
              <a:t>b. </a:t>
            </a:r>
            <a:r>
              <a:rPr lang="en-US" sz="3600" dirty="0" err="1">
                <a:latin typeface="Arial-Rounded" panose="020B0500000000000000" charset="0"/>
                <a:cs typeface="Arial-Rounded" panose="020B0500000000000000" charset="0"/>
              </a:rPr>
              <a:t>Có</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công</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mài</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sắt</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có</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ngày</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nên</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kim</a:t>
            </a:r>
            <a:endParaRPr lang="en-US" sz="3600" dirty="0">
              <a:latin typeface="Arial-Rounded" panose="020B0500000000000000" charset="0"/>
              <a:cs typeface="Arial-Rounded" panose="020B0500000000000000" charset="0"/>
            </a:endParaRPr>
          </a:p>
        </p:txBody>
      </p:sp>
      <p:pic>
        <p:nvPicPr>
          <p:cNvPr id="9" name="Content Placeholder 8" descr="0083"/>
          <p:cNvPicPr>
            <a:picLocks noChangeAspect="1"/>
          </p:cNvPicPr>
          <p:nvPr/>
        </p:nvPicPr>
        <p:blipFill>
          <a:blip r:embed="rId2"/>
          <a:stretch>
            <a:fillRect/>
          </a:stretch>
        </p:blipFill>
        <p:spPr>
          <a:xfrm>
            <a:off x="2612300" y="2116138"/>
            <a:ext cx="707844" cy="655955"/>
          </a:xfrm>
          <a:prstGeom prst="rect">
            <a:avLst/>
          </a:prstGeom>
        </p:spPr>
      </p:pic>
      <p:pic>
        <p:nvPicPr>
          <p:cNvPr id="4" name="Content Placeholder 8" descr="0083"/>
          <p:cNvPicPr>
            <a:picLocks noChangeAspect="1"/>
          </p:cNvPicPr>
          <p:nvPr/>
        </p:nvPicPr>
        <p:blipFill>
          <a:blip r:embed="rId2"/>
          <a:stretch>
            <a:fillRect/>
          </a:stretch>
        </p:blipFill>
        <p:spPr>
          <a:xfrm>
            <a:off x="5559244" y="2799482"/>
            <a:ext cx="536756" cy="655955"/>
          </a:xfrm>
          <a:prstGeom prst="rect">
            <a:avLst/>
          </a:prstGeom>
        </p:spPr>
      </p:pic>
      <p:pic>
        <p:nvPicPr>
          <p:cNvPr id="6" name="Picture 5"/>
          <p:cNvPicPr>
            <a:picLocks noChangeAspect="1"/>
          </p:cNvPicPr>
          <p:nvPr/>
        </p:nvPicPr>
        <p:blipFill>
          <a:blip r:embed="rId3"/>
          <a:stretch>
            <a:fillRect/>
          </a:stretch>
        </p:blipFill>
        <p:spPr>
          <a:xfrm>
            <a:off x="838200" y="3562350"/>
            <a:ext cx="8997315" cy="3030220"/>
          </a:xfrm>
          <a:prstGeom prst="rect">
            <a:avLst/>
          </a:prstGeom>
        </p:spPr>
      </p:pic>
      <p:sp>
        <p:nvSpPr>
          <p:cNvPr id="7" name="Text Box 6"/>
          <p:cNvSpPr txBox="1"/>
          <p:nvPr/>
        </p:nvSpPr>
        <p:spPr>
          <a:xfrm>
            <a:off x="4695825" y="4645660"/>
            <a:ext cx="963295" cy="645160"/>
          </a:xfrm>
          <a:prstGeom prst="rect">
            <a:avLst/>
          </a:prstGeom>
          <a:noFill/>
        </p:spPr>
        <p:txBody>
          <a:bodyPr wrap="square" rtlCol="0">
            <a:spAutoFit/>
          </a:bodyPr>
          <a:lstStyle/>
          <a:p>
            <a:r>
              <a:rPr lang="en-US" sz="3600">
                <a:latin typeface="Arial-Rounded" panose="020B0500000000000000" charset="0"/>
                <a:cs typeface="Arial-Rounded" panose="020B0500000000000000" charset="0"/>
              </a:rPr>
              <a:t>rùa</a:t>
            </a:r>
          </a:p>
        </p:txBody>
      </p:sp>
      <p:sp>
        <p:nvSpPr>
          <p:cNvPr id="8" name="Text Box 7"/>
          <p:cNvSpPr txBox="1"/>
          <p:nvPr/>
        </p:nvSpPr>
        <p:spPr>
          <a:xfrm>
            <a:off x="4695825" y="5314950"/>
            <a:ext cx="2341880" cy="645160"/>
          </a:xfrm>
          <a:prstGeom prst="rect">
            <a:avLst/>
          </a:prstGeom>
          <a:noFill/>
        </p:spPr>
        <p:txBody>
          <a:bodyPr wrap="square" rtlCol="0">
            <a:spAutoFit/>
          </a:bodyPr>
          <a:lstStyle/>
          <a:p>
            <a:r>
              <a:rPr lang="en-US" sz="3600">
                <a:latin typeface="Arial-Rounded" panose="020B0500000000000000" charset="0"/>
                <a:cs typeface="Arial-Rounded" panose="020B0500000000000000" charset="0"/>
              </a:rPr>
              <a:t>chớp</a:t>
            </a:r>
          </a:p>
        </p:txBody>
      </p:sp>
      <p:sp>
        <p:nvSpPr>
          <p:cNvPr id="10" name="Text Box 9"/>
          <p:cNvSpPr txBox="1"/>
          <p:nvPr/>
        </p:nvSpPr>
        <p:spPr>
          <a:xfrm>
            <a:off x="6257925" y="5947410"/>
            <a:ext cx="2341880" cy="645160"/>
          </a:xfrm>
          <a:prstGeom prst="rect">
            <a:avLst/>
          </a:prstGeom>
          <a:noFill/>
        </p:spPr>
        <p:txBody>
          <a:bodyPr wrap="square" rtlCol="0">
            <a:spAutoFit/>
          </a:bodyPr>
          <a:lstStyle/>
          <a:p>
            <a:r>
              <a:rPr lang="en-US" sz="3600" dirty="0" err="1">
                <a:latin typeface="Arial-Rounded" panose="020B0500000000000000" charset="0"/>
                <a:cs typeface="Arial-Rounded" panose="020B0500000000000000" charset="0"/>
              </a:rPr>
              <a:t>dưa</a:t>
            </a:r>
            <a:endParaRPr lang="en-US" sz="3600" dirty="0">
              <a:latin typeface="Arial-Rounded" panose="020B0500000000000000" charset="0"/>
              <a:cs typeface="Arial-Rounded" panose="020B0500000000000000" charset="0"/>
            </a:endParaRPr>
          </a:p>
        </p:txBody>
      </p:sp>
      <p:sp>
        <p:nvSpPr>
          <p:cNvPr id="11" name="Rectangle: Rounded Corners 10">
            <a:extLst>
              <a:ext uri="{FF2B5EF4-FFF2-40B4-BE49-F238E27FC236}">
                <a16:creationId xmlns:a16="http://schemas.microsoft.com/office/drawing/2014/main" xmlns="" id="{0B1D293F-2CA3-4140-8F17-795097DB2681}"/>
              </a:ext>
            </a:extLst>
          </p:cNvPr>
          <p:cNvSpPr/>
          <p:nvPr/>
        </p:nvSpPr>
        <p:spPr>
          <a:xfrm>
            <a:off x="4632952" y="302084"/>
            <a:ext cx="2467626" cy="871156"/>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tập</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0" grpId="0"/>
      <p:bldP spid="10"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1300480" y="1464310"/>
            <a:ext cx="9478010" cy="2893695"/>
          </a:xfrm>
          <a:prstGeom prst="rect">
            <a:avLst/>
          </a:prstGeom>
        </p:spPr>
      </p:pic>
      <p:sp>
        <p:nvSpPr>
          <p:cNvPr id="5" name="Rounded Rectangle 4"/>
          <p:cNvSpPr/>
          <p:nvPr/>
        </p:nvSpPr>
        <p:spPr>
          <a:xfrm>
            <a:off x="2444750" y="4229735"/>
            <a:ext cx="1104900" cy="689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anose="020B0500000000000000" charset="0"/>
                <a:cs typeface="Arial-Rounded" panose="020B0500000000000000" charset="0"/>
              </a:rPr>
              <a:t>Bàn</a:t>
            </a:r>
          </a:p>
        </p:txBody>
      </p:sp>
      <p:sp>
        <p:nvSpPr>
          <p:cNvPr id="6" name="Rounded Rectangle 5"/>
          <p:cNvSpPr/>
          <p:nvPr/>
        </p:nvSpPr>
        <p:spPr>
          <a:xfrm>
            <a:off x="5290185" y="4168775"/>
            <a:ext cx="1468755" cy="689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anose="020B0500000000000000" charset="0"/>
                <a:cs typeface="Arial-Rounded" panose="020B0500000000000000" charset="0"/>
              </a:rPr>
              <a:t>Bảng</a:t>
            </a:r>
          </a:p>
        </p:txBody>
      </p:sp>
      <p:sp>
        <p:nvSpPr>
          <p:cNvPr id="7" name="Rounded Rectangle 6"/>
          <p:cNvSpPr/>
          <p:nvPr/>
        </p:nvSpPr>
        <p:spPr>
          <a:xfrm>
            <a:off x="8474710" y="4229735"/>
            <a:ext cx="1468755" cy="689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anose="020B0500000000000000" charset="0"/>
                <a:cs typeface="Arial-Rounded" panose="020B0500000000000000" charset="0"/>
              </a:rPr>
              <a:t>Đàn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bldLvl="0" animBg="1"/>
      <p:bldP spid="6" grpId="1" animBg="1"/>
      <p:bldP spid="7" grpId="0" bldLvl="0" animBg="1"/>
      <p:bldP spid="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 4</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文本框 1">
            <a:extLst>
              <a:ext uri="{FF2B5EF4-FFF2-40B4-BE49-F238E27FC236}">
                <a16:creationId xmlns:a16="http://schemas.microsoft.com/office/drawing/2014/main" xmlns="" id="{A68963D7-F222-47F0-A9C0-66D75D992792}"/>
              </a:ext>
            </a:extLst>
          </p:cNvPr>
          <p:cNvSpPr txBox="1"/>
          <p:nvPr/>
        </p:nvSpPr>
        <p:spPr>
          <a:xfrm>
            <a:off x="3126879" y="235835"/>
            <a:ext cx="6271236" cy="923330"/>
          </a:xfrm>
          <a:prstGeom prst="rect">
            <a:avLst/>
          </a:prstGeom>
          <a:noFill/>
        </p:spPr>
        <p:txBody>
          <a:bodyPr wrap="square" rtlCol="0">
            <a:spAutoFit/>
          </a:bodyPr>
          <a:lstStyle/>
          <a:p>
            <a:pPr algn="ctr"/>
            <a:r>
              <a:rPr lang="en-US" altLang="zh-CN" sz="5400" b="1" dirty="0" err="1">
                <a:solidFill>
                  <a:srgbClr val="F84854"/>
                </a:solidFill>
                <a:latin typeface="Times New Roman" panose="02020603050405020304" pitchFamily="18" charset="0"/>
                <a:cs typeface="Times New Roman" pitchFamily="18" charset="0"/>
                <a:sym typeface="+mn-lt"/>
              </a:rPr>
              <a:t>Bài</a:t>
            </a:r>
            <a:r>
              <a:rPr lang="en-US" altLang="zh-CN" sz="5400" b="1" dirty="0">
                <a:solidFill>
                  <a:srgbClr val="F84854"/>
                </a:solidFill>
                <a:latin typeface="Times New Roman" panose="02020603050405020304" pitchFamily="18" charset="0"/>
                <a:cs typeface="Times New Roman" pitchFamily="18" charset="0"/>
                <a:sym typeface="+mn-lt"/>
              </a:rPr>
              <a:t> 14: </a:t>
            </a:r>
            <a:r>
              <a:rPr lang="en-US" altLang="zh-CN" sz="5400" b="1" dirty="0" err="1">
                <a:solidFill>
                  <a:srgbClr val="F84854"/>
                </a:solidFill>
                <a:latin typeface="Times New Roman" panose="02020603050405020304" pitchFamily="18" charset="0"/>
                <a:cs typeface="Times New Roman" pitchFamily="18" charset="0"/>
                <a:sym typeface="+mn-lt"/>
              </a:rPr>
              <a:t>Em</a:t>
            </a:r>
            <a:r>
              <a:rPr lang="en-US" altLang="zh-CN" sz="5400" b="1" dirty="0">
                <a:solidFill>
                  <a:srgbClr val="F84854"/>
                </a:solidFill>
                <a:latin typeface="Times New Roman" panose="02020603050405020304" pitchFamily="18" charset="0"/>
                <a:cs typeface="Times New Roman" pitchFamily="18" charset="0"/>
                <a:sym typeface="+mn-lt"/>
              </a:rPr>
              <a:t> </a:t>
            </a:r>
            <a:r>
              <a:rPr lang="en-US" altLang="zh-CN" sz="5400" b="1" dirty="0" err="1">
                <a:solidFill>
                  <a:srgbClr val="F84854"/>
                </a:solidFill>
                <a:latin typeface="Times New Roman" panose="02020603050405020304" pitchFamily="18" charset="0"/>
                <a:cs typeface="Times New Roman" pitchFamily="18" charset="0"/>
                <a:sym typeface="+mn-lt"/>
              </a:rPr>
              <a:t>học</a:t>
            </a:r>
            <a:r>
              <a:rPr lang="en-US" altLang="zh-CN" sz="5400" b="1" dirty="0">
                <a:solidFill>
                  <a:srgbClr val="F84854"/>
                </a:solidFill>
                <a:latin typeface="Times New Roman" panose="02020603050405020304" pitchFamily="18" charset="0"/>
                <a:cs typeface="Times New Roman" pitchFamily="18" charset="0"/>
                <a:sym typeface="+mn-lt"/>
              </a:rPr>
              <a:t> </a:t>
            </a:r>
            <a:r>
              <a:rPr lang="en-US" altLang="zh-CN" sz="5400" b="1" dirty="0" err="1">
                <a:solidFill>
                  <a:srgbClr val="F84854"/>
                </a:solidFill>
                <a:latin typeface="Times New Roman" panose="02020603050405020304" pitchFamily="18" charset="0"/>
                <a:cs typeface="Times New Roman" pitchFamily="18" charset="0"/>
                <a:sym typeface="+mn-lt"/>
              </a:rPr>
              <a:t>vẽ</a:t>
            </a:r>
            <a:endParaRPr lang="zh-CN" altLang="en-US" sz="5400" b="1" dirty="0">
              <a:solidFill>
                <a:srgbClr val="F84854"/>
              </a:solidFill>
              <a:latin typeface="Times New Roman" panose="02020603050405020304" pitchFamily="18" charset="0"/>
              <a:cs typeface="Times New Roman"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8840" y="1614805"/>
            <a:ext cx="6962775" cy="362839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806094" y="336501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Luyện</a:t>
            </a: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a:t>
            </a:r>
            <a:r>
              <a:rPr lang="en-US" sz="60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tập</a:t>
            </a:r>
          </a:p>
        </p:txBody>
      </p:sp>
    </p:spTree>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77950" y="891540"/>
            <a:ext cx="9062085" cy="4557395"/>
          </a:xfrm>
          <a:prstGeom prst="rect">
            <a:avLst/>
          </a:prstGeom>
        </p:spPr>
      </p:pic>
      <p:sp>
        <p:nvSpPr>
          <p:cNvPr id="4" name="TextBox 3">
            <a:extLst>
              <a:ext uri="{FF2B5EF4-FFF2-40B4-BE49-F238E27FC236}">
                <a16:creationId xmlns:a16="http://schemas.microsoft.com/office/drawing/2014/main" xmlns="" id="{7E157728-98A2-4EE3-9493-DDBA640A7AFD}"/>
              </a:ext>
            </a:extLst>
          </p:cNvPr>
          <p:cNvSpPr txBox="1"/>
          <p:nvPr/>
        </p:nvSpPr>
        <p:spPr>
          <a:xfrm>
            <a:off x="3712028" y="4093029"/>
            <a:ext cx="1273629"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8AB34AF7-4FD4-42F9-BE90-B900BDF45C53}"/>
              </a:ext>
            </a:extLst>
          </p:cNvPr>
          <p:cNvSpPr txBox="1"/>
          <p:nvPr/>
        </p:nvSpPr>
        <p:spPr>
          <a:xfrm>
            <a:off x="3385457" y="2939404"/>
            <a:ext cx="1839686"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đèn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3D9F9BF7-8A05-442E-8EBE-4CF23C6678AC}"/>
              </a:ext>
            </a:extLst>
          </p:cNvPr>
          <p:cNvSpPr txBox="1"/>
          <p:nvPr/>
        </p:nvSpPr>
        <p:spPr>
          <a:xfrm>
            <a:off x="8125278" y="4604658"/>
            <a:ext cx="1138465"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ghế</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DC52C7BD-E577-4611-9F63-D5BE3C47A87B}"/>
              </a:ext>
            </a:extLst>
          </p:cNvPr>
          <p:cNvSpPr txBox="1"/>
          <p:nvPr/>
        </p:nvSpPr>
        <p:spPr>
          <a:xfrm>
            <a:off x="6801909" y="3625468"/>
            <a:ext cx="2279648"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Chiếc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cặp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sách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82401386-5957-4CC0-8AE2-113FACBA9AA3}"/>
              </a:ext>
            </a:extLst>
          </p:cNvPr>
          <p:cNvSpPr txBox="1"/>
          <p:nvPr/>
        </p:nvSpPr>
        <p:spPr>
          <a:xfrm>
            <a:off x="6525078" y="2477739"/>
            <a:ext cx="1138465"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cốc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42C39858-49FB-435F-86A8-A7DDDF1CFDDD}"/>
              </a:ext>
            </a:extLst>
          </p:cNvPr>
          <p:cNvSpPr txBox="1"/>
          <p:nvPr/>
        </p:nvSpPr>
        <p:spPr>
          <a:xfrm>
            <a:off x="9263743" y="2477739"/>
            <a:ext cx="729343"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sách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2ADB8AE9-9F21-481D-B94A-9493D7311ED7}"/>
              </a:ext>
            </a:extLst>
          </p:cNvPr>
          <p:cNvSpPr txBox="1"/>
          <p:nvPr/>
        </p:nvSpPr>
        <p:spPr>
          <a:xfrm>
            <a:off x="5421086" y="3142032"/>
            <a:ext cx="674914"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bút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A847D047-66A3-400F-A18C-B03EF31DB15D}"/>
              </a:ext>
            </a:extLst>
          </p:cNvPr>
          <p:cNvSpPr txBox="1"/>
          <p:nvPr/>
        </p:nvSpPr>
        <p:spPr>
          <a:xfrm>
            <a:off x="7943092" y="1566007"/>
            <a:ext cx="1756079"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sách</a:t>
            </a:r>
            <a:endParaRPr 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9855" y="1789430"/>
            <a:ext cx="11276602" cy="3279140"/>
          </a:xfrm>
          <a:prstGeom prst="rect">
            <a:avLst/>
          </a:prstGeom>
        </p:spPr>
      </p:pic>
      <p:sp>
        <p:nvSpPr>
          <p:cNvPr id="5" name="Rounded Rectangle 4"/>
          <p:cNvSpPr/>
          <p:nvPr/>
        </p:nvSpPr>
        <p:spPr>
          <a:xfrm>
            <a:off x="3386182" y="4183108"/>
            <a:ext cx="2568303" cy="537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charset="0"/>
                <a:cs typeface="Arial-Rounded" panose="020B0500000000000000" charset="0"/>
              </a:rPr>
              <a:t>đèn</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học</a:t>
            </a:r>
            <a:endParaRPr lang="en-US" sz="2800" dirty="0">
              <a:latin typeface="Arial-Rounded" panose="020B0500000000000000" charset="0"/>
              <a:cs typeface="Arial-Rounded" panose="020B0500000000000000" charset="0"/>
            </a:endParaRPr>
          </a:p>
        </p:txBody>
      </p:sp>
      <p:sp>
        <p:nvSpPr>
          <p:cNvPr id="6" name="Rounded Rectangle 5"/>
          <p:cNvSpPr/>
          <p:nvPr/>
        </p:nvSpPr>
        <p:spPr>
          <a:xfrm>
            <a:off x="6178141" y="4183108"/>
            <a:ext cx="4984659" cy="537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charset="0"/>
                <a:cs typeface="Arial-Rounded" panose="020B0500000000000000" charset="0"/>
              </a:rPr>
              <a:t>Đèn</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học</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dùng</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để</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chiếu</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sáng</a:t>
            </a:r>
            <a:r>
              <a:rPr lang="en-US" sz="2800" dirty="0">
                <a:latin typeface="Arial-Rounded" panose="020B0500000000000000" charset="0"/>
                <a:cs typeface="Arial-Rounded" panose="020B0500000000000000"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870194" y="214814"/>
            <a:ext cx="9702545"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Arial-Rounded" panose="020B0500000000000000" charset="0"/>
                <a:ea typeface="Arial-Rounded" panose="020B0500000000000000" charset="0"/>
                <a:cs typeface="Arial-Rounded" panose="020B0500000000000000" charset="0"/>
              </a:rPr>
              <a:t>Bài Yêu lắm trường em đã học, có mấy khổ thơ</a:t>
            </a:r>
            <a:endParaRPr lang="en-US" sz="3600" b="1" dirty="0">
              <a:solidFill>
                <a:prstClr val="black"/>
              </a:solidFill>
              <a:latin typeface="Arial-Rounded" panose="020B0500000000000000" charset="0"/>
              <a:ea typeface="Arial-Rounded" panose="020B0500000000000000" charset="0"/>
              <a:cs typeface="Arial-Rounded" panose="020B0500000000000000" charset="0"/>
            </a:endParaRPr>
          </a:p>
        </p:txBody>
      </p:sp>
      <p:sp>
        <p:nvSpPr>
          <p:cNvPr id="10" name="Rectangle 9"/>
          <p:cNvSpPr/>
          <p:nvPr/>
        </p:nvSpPr>
        <p:spPr>
          <a:xfrm>
            <a:off x="1941207" y="1685926"/>
            <a:ext cx="2821837"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B050"/>
                </a:solidFill>
                <a:latin typeface="Arial-Rounded" panose="020B0500000000000000" charset="0"/>
                <a:ea typeface="Arial-Rounded" panose="020B0500000000000000" charset="0"/>
                <a:cs typeface="Arial-Rounded" panose="020B0500000000000000" charset="0"/>
              </a:rPr>
              <a:t>A. 4</a:t>
            </a:r>
          </a:p>
        </p:txBody>
      </p:sp>
      <p:sp>
        <p:nvSpPr>
          <p:cNvPr id="11" name="Rectangle 10"/>
          <p:cNvSpPr/>
          <p:nvPr/>
        </p:nvSpPr>
        <p:spPr>
          <a:xfrm>
            <a:off x="8489934" y="1643062"/>
            <a:ext cx="3092466"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B050"/>
                </a:solidFill>
                <a:latin typeface="Arial-Rounded" panose="020B0500000000000000" charset="0"/>
                <a:ea typeface="Arial-Rounded" panose="020B0500000000000000" charset="0"/>
                <a:cs typeface="Arial-Rounded" panose="020B0500000000000000" charset="0"/>
              </a:rPr>
              <a:t>C. 3</a:t>
            </a:r>
          </a:p>
        </p:txBody>
      </p:sp>
      <p:sp>
        <p:nvSpPr>
          <p:cNvPr id="12" name="Rectangle 11"/>
          <p:cNvSpPr/>
          <p:nvPr/>
        </p:nvSpPr>
        <p:spPr>
          <a:xfrm>
            <a:off x="5365734" y="1685926"/>
            <a:ext cx="2711466"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B050"/>
                </a:solidFill>
                <a:latin typeface="Arial-Rounded" panose="020B0500000000000000" charset="0"/>
                <a:ea typeface="Arial-Rounded" panose="020B0500000000000000" charset="0"/>
                <a:cs typeface="Arial-Rounded" panose="020B0500000000000000" charset="0"/>
              </a:rPr>
              <a:t>B. 2</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Content Placeholder 5" descr="Capture"/>
          <p:cNvPicPr>
            <a:picLocks noGrp="1" noChangeAspect="1"/>
          </p:cNvPicPr>
          <p:nvPr>
            <p:ph idx="1"/>
          </p:nvPr>
        </p:nvPicPr>
        <p:blipFill>
          <a:blip r:embed="rId3"/>
          <a:stretch>
            <a:fillRect/>
          </a:stretch>
        </p:blipFill>
        <p:spPr>
          <a:xfrm>
            <a:off x="1653540" y="887730"/>
            <a:ext cx="9411970" cy="3603625"/>
          </a:xfrm>
          <a:prstGeom prst="rect">
            <a:avLst/>
          </a:prstGeom>
        </p:spPr>
      </p:pic>
      <p:sp>
        <p:nvSpPr>
          <p:cNvPr id="8" name="Rounded Rectangle 7"/>
          <p:cNvSpPr/>
          <p:nvPr/>
        </p:nvSpPr>
        <p:spPr>
          <a:xfrm>
            <a:off x="9919335" y="1691005"/>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9" name="Rounded Rectangle 8"/>
          <p:cNvSpPr/>
          <p:nvPr/>
        </p:nvSpPr>
        <p:spPr>
          <a:xfrm>
            <a:off x="7545705" y="2288540"/>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10" name="Rounded Rectangle 9"/>
          <p:cNvSpPr/>
          <p:nvPr/>
        </p:nvSpPr>
        <p:spPr>
          <a:xfrm>
            <a:off x="7545705" y="2875915"/>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11" name="Rounded Rectangle 10"/>
          <p:cNvSpPr/>
          <p:nvPr/>
        </p:nvSpPr>
        <p:spPr>
          <a:xfrm>
            <a:off x="6000115" y="3484880"/>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12" name="Rounded Rectangle 11"/>
          <p:cNvSpPr/>
          <p:nvPr/>
        </p:nvSpPr>
        <p:spPr>
          <a:xfrm>
            <a:off x="5604510" y="4062730"/>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pic>
        <p:nvPicPr>
          <p:cNvPr id="13" name="Picture 12"/>
          <p:cNvPicPr>
            <a:picLocks noChangeAspect="1"/>
          </p:cNvPicPr>
          <p:nvPr/>
        </p:nvPicPr>
        <p:blipFill>
          <a:blip r:embed="rId4"/>
          <a:stretch>
            <a:fillRect/>
          </a:stretch>
        </p:blipFill>
        <p:spPr>
          <a:xfrm>
            <a:off x="2425700" y="4603115"/>
            <a:ext cx="7056120" cy="185166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5 </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83579628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0645"/>
            <a:ext cx="12192635" cy="1325880"/>
          </a:xfrm>
        </p:spPr>
        <p:txBody>
          <a:bodyPr>
            <a:normAutofit/>
          </a:bodyPr>
          <a:lstStyle/>
          <a:p>
            <a:r>
              <a:rPr lang="en-US">
                <a:latin typeface="Arial-Rounded" panose="020B0500000000000000" charset="0"/>
                <a:cs typeface="Arial-Rounded" panose="020B0500000000000000" charset="0"/>
              </a:rPr>
              <a:t>1. Nhìn tranh nói tên vật và nêu công dụng của chúng</a:t>
            </a:r>
          </a:p>
        </p:txBody>
      </p:sp>
      <p:pic>
        <p:nvPicPr>
          <p:cNvPr id="4" name="Content Placeholder 3"/>
          <p:cNvPicPr>
            <a:picLocks noGrp="1" noChangeAspect="1"/>
          </p:cNvPicPr>
          <p:nvPr>
            <p:ph idx="1"/>
          </p:nvPr>
        </p:nvPicPr>
        <p:blipFill>
          <a:blip r:embed="rId4"/>
          <a:stretch>
            <a:fillRect/>
          </a:stretch>
        </p:blipFill>
        <p:spPr>
          <a:xfrm>
            <a:off x="1724025" y="1245235"/>
            <a:ext cx="8936990" cy="4128770"/>
          </a:xfrm>
          <a:prstGeom prst="rect">
            <a:avLst/>
          </a:prstGeom>
        </p:spPr>
      </p:pic>
      <p:sp>
        <p:nvSpPr>
          <p:cNvPr id="5" name="Cloud Callout 4"/>
          <p:cNvSpPr/>
          <p:nvPr/>
        </p:nvSpPr>
        <p:spPr>
          <a:xfrm>
            <a:off x="770255" y="1245235"/>
            <a:ext cx="3073400" cy="943610"/>
          </a:xfrm>
          <a:prstGeom prst="cloudCallout">
            <a:avLst>
              <a:gd name="adj1" fmla="val 25404"/>
              <a:gd name="adj2" fmla="val 1098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charset="0"/>
                <a:cs typeface="Arial-Rounded" panose="020B0500000000000000" charset="0"/>
              </a:rPr>
              <a:t>Bút</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chì</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dùng</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để</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vẽ</a:t>
            </a:r>
            <a:r>
              <a:rPr lang="en-US" sz="2400" dirty="0">
                <a:latin typeface="Arial-Rounded" panose="020B0500000000000000" charset="0"/>
                <a:cs typeface="Arial-Rounded" panose="020B0500000000000000" charset="0"/>
              </a:rPr>
              <a:t>.</a:t>
            </a:r>
          </a:p>
        </p:txBody>
      </p:sp>
      <p:sp>
        <p:nvSpPr>
          <p:cNvPr id="6" name="Cloud Callout 5"/>
          <p:cNvSpPr/>
          <p:nvPr/>
        </p:nvSpPr>
        <p:spPr>
          <a:xfrm>
            <a:off x="8956675" y="971550"/>
            <a:ext cx="2910840" cy="963295"/>
          </a:xfrm>
          <a:prstGeom prst="cloudCallout">
            <a:avLst>
              <a:gd name="adj1" fmla="val -43586"/>
              <a:gd name="adj2" fmla="val 1109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charset="0"/>
                <a:cs typeface="Arial-Rounded" panose="020B0500000000000000" charset="0"/>
              </a:rPr>
              <a:t>Thước dùng để kẻ.</a:t>
            </a:r>
          </a:p>
        </p:txBody>
      </p:sp>
      <p:sp>
        <p:nvSpPr>
          <p:cNvPr id="7" name="Cloud Callout 6"/>
          <p:cNvSpPr/>
          <p:nvPr/>
        </p:nvSpPr>
        <p:spPr>
          <a:xfrm>
            <a:off x="9463405" y="3902710"/>
            <a:ext cx="2910840" cy="963295"/>
          </a:xfrm>
          <a:prstGeom prst="cloudCallout">
            <a:avLst>
              <a:gd name="adj1" fmla="val -91688"/>
              <a:gd name="adj2" fmla="val 298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charset="0"/>
                <a:cs typeface="Arial-Rounded" panose="020B0500000000000000" charset="0"/>
              </a:rPr>
              <a:t>Bút màu dùng để tô</a:t>
            </a:r>
          </a:p>
        </p:txBody>
      </p:sp>
      <p:sp>
        <p:nvSpPr>
          <p:cNvPr id="8" name="Cloud Callout 7"/>
          <p:cNvSpPr/>
          <p:nvPr/>
        </p:nvSpPr>
        <p:spPr>
          <a:xfrm>
            <a:off x="770255" y="3851910"/>
            <a:ext cx="2910840" cy="963295"/>
          </a:xfrm>
          <a:prstGeom prst="cloudCallout">
            <a:avLst>
              <a:gd name="adj1" fmla="val 51505"/>
              <a:gd name="adj2" fmla="val 961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charset="0"/>
                <a:cs typeface="Arial-Rounded" panose="020B0500000000000000" charset="0"/>
              </a:rPr>
              <a:t>Ghế dùng để ngồi.</a:t>
            </a:r>
          </a:p>
        </p:txBody>
      </p:sp>
      <p:sp>
        <p:nvSpPr>
          <p:cNvPr id="9" name="Cloud Callout 4">
            <a:extLst>
              <a:ext uri="{FF2B5EF4-FFF2-40B4-BE49-F238E27FC236}">
                <a16:creationId xmlns:a16="http://schemas.microsoft.com/office/drawing/2014/main" xmlns="" id="{6E46012F-6885-41E0-B2AF-4BA8362D57FF}"/>
              </a:ext>
            </a:extLst>
          </p:cNvPr>
          <p:cNvSpPr/>
          <p:nvPr/>
        </p:nvSpPr>
        <p:spPr>
          <a:xfrm>
            <a:off x="5734141" y="5432244"/>
            <a:ext cx="3073400" cy="943610"/>
          </a:xfrm>
          <a:prstGeom prst="cloudCallout">
            <a:avLst>
              <a:gd name="adj1" fmla="val 25404"/>
              <a:gd name="adj2" fmla="val 1098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charset="0"/>
                <a:cs typeface="Arial-Rounded" panose="020B0500000000000000" charset="0"/>
              </a:rPr>
              <a:t>Bàn</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dùng</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để</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ngồi</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học</a:t>
            </a:r>
            <a:r>
              <a:rPr lang="en-US" sz="2400" dirty="0">
                <a:latin typeface="Arial-Rounded" panose="020B0500000000000000" charset="0"/>
                <a:cs typeface="Arial-Rounded" panose="020B0500000000000000"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bldLvl="0" animBg="1"/>
      <p:bldP spid="6" grpId="1" animBg="1"/>
      <p:bldP spid="7" grpId="0" bldLvl="0" animBg="1"/>
      <p:bldP spid="7" grpId="1" animBg="1"/>
      <p:bldP spid="8" grpId="0" bldLvl="0" animBg="1"/>
      <p:bldP spid="8" grpId="1" animBg="1"/>
      <p:bldP spid="9" grpId="0" animBg="1"/>
      <p:bldP spid="9"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1623696" y="771525"/>
            <a:ext cx="9187180" cy="5934075"/>
          </a:xfrm>
          <a:prstGeom prst="rect">
            <a:avLst/>
          </a:prstGeom>
        </p:spPr>
      </p:pic>
      <p:sp>
        <p:nvSpPr>
          <p:cNvPr id="5" name="Rectangle: Rounded Corners 4">
            <a:extLst>
              <a:ext uri="{FF2B5EF4-FFF2-40B4-BE49-F238E27FC236}">
                <a16:creationId xmlns:a16="http://schemas.microsoft.com/office/drawing/2014/main" xmlns="" id="{6DD99076-4627-479E-B25F-7566B48986FB}"/>
              </a:ext>
            </a:extLst>
          </p:cNvPr>
          <p:cNvSpPr/>
          <p:nvPr/>
        </p:nvSpPr>
        <p:spPr>
          <a:xfrm>
            <a:off x="0" y="0"/>
            <a:ext cx="4402916" cy="871156"/>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err="1">
                <a:solidFill>
                  <a:schemeClr val="bg1"/>
                </a:solidFill>
                <a:latin typeface="Times New Roman" panose="02020603050405020304" pitchFamily="18" charset="0"/>
                <a:cs typeface="Times New Roman" panose="02020603050405020304" pitchFamily="18" charset="0"/>
              </a:rPr>
              <a:t>Luyện</a:t>
            </a:r>
            <a:r>
              <a:rPr lang="en-US" sz="4000" b="1" kern="0" dirty="0">
                <a:solidFill>
                  <a:schemeClr val="bg1"/>
                </a:solidFill>
                <a:latin typeface="Times New Roman" panose="02020603050405020304" pitchFamily="18" charset="0"/>
                <a:cs typeface="Times New Roman" panose="02020603050405020304" pitchFamily="18" charset="0"/>
              </a:rPr>
              <a:t> </a:t>
            </a:r>
            <a:r>
              <a:rPr lang="en-US" sz="4000" b="1" kern="0" dirty="0" err="1">
                <a:solidFill>
                  <a:schemeClr val="bg1"/>
                </a:solidFill>
                <a:latin typeface="Times New Roman" panose="02020603050405020304" pitchFamily="18" charset="0"/>
                <a:cs typeface="Times New Roman" panose="02020603050405020304" pitchFamily="18" charset="0"/>
              </a:rPr>
              <a:t>viết</a:t>
            </a:r>
            <a:r>
              <a:rPr lang="en-US" sz="4000" b="1" kern="0" dirty="0">
                <a:solidFill>
                  <a:schemeClr val="bg1"/>
                </a:solidFill>
                <a:latin typeface="Times New Roman" panose="02020603050405020304" pitchFamily="18" charset="0"/>
                <a:cs typeface="Times New Roman" panose="02020603050405020304" pitchFamily="18" charset="0"/>
              </a:rPr>
              <a:t> </a:t>
            </a:r>
            <a:r>
              <a:rPr lang="en-US" sz="4000" b="1" kern="0" dirty="0" err="1">
                <a:solidFill>
                  <a:schemeClr val="bg1"/>
                </a:solidFill>
                <a:latin typeface="Times New Roman" panose="02020603050405020304" pitchFamily="18" charset="0"/>
                <a:cs typeface="Times New Roman" panose="02020603050405020304" pitchFamily="18" charset="0"/>
              </a:rPr>
              <a:t>đoạn</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 6</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81208145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1895"/>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Đọc mở rộng</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160" y="60960"/>
            <a:ext cx="10515600" cy="1325563"/>
          </a:xfrm>
        </p:spPr>
        <p:txBody>
          <a:bodyPr/>
          <a:lstStyle/>
          <a:p>
            <a:r>
              <a:rPr lang="en-US">
                <a:latin typeface="Arial-Rounded" panose="020B0500000000000000" charset="0"/>
                <a:cs typeface="Arial-Rounded" panose="020B0500000000000000" charset="0"/>
              </a:rPr>
              <a:t>Tìm đọc một câu chuyện về trường học</a:t>
            </a:r>
          </a:p>
        </p:txBody>
      </p:sp>
      <p:sp>
        <p:nvSpPr>
          <p:cNvPr id="4" name="Rectangles 3"/>
          <p:cNvSpPr/>
          <p:nvPr/>
        </p:nvSpPr>
        <p:spPr>
          <a:xfrm>
            <a:off x="800735" y="1338580"/>
            <a:ext cx="10822305" cy="52038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latin typeface="Arial-Rounded" panose="020B0500000000000000" charset="0"/>
                <a:cs typeface="Arial-Rounded" panose="020B0500000000000000" charset="0"/>
              </a:rPr>
              <a:t>Lan đến trường tiểu học</a:t>
            </a:r>
          </a:p>
          <a:p>
            <a:pPr algn="just"/>
            <a:r>
              <a:rPr lang="en-US">
                <a:latin typeface="Arial-Rounded" panose="020B0500000000000000" charset="0"/>
                <a:cs typeface="Arial-Rounded" panose="020B0500000000000000" charset="0"/>
              </a:rPr>
              <a:t>Bao nhiêu mong đợi, cuối cùng thì ngày khai giảng năm học mới cũng đã tới. Lan sung sướng vô cùng và xúc động thật sự.</a:t>
            </a:r>
          </a:p>
          <a:p>
            <a:pPr algn="just"/>
            <a:r>
              <a:rPr lang="en-US">
                <a:latin typeface="Arial-Rounded" panose="020B0500000000000000" charset="0"/>
                <a:cs typeface="Arial-Rounded" panose="020B0500000000000000" charset="0"/>
              </a:rPr>
              <a:t>Lan mặc váy rất dẹp và đánh đôi giày sáng bóng. Từ mấy ngày trước đây Lan đã chuẩn bị đầy đủ sách vở, giấy bút, thức kẻ vào chiếc cặp mới mà Lan được mẹ tặng trong ngày Tết nguyên đán.</a:t>
            </a:r>
          </a:p>
          <a:p>
            <a:pPr algn="just"/>
            <a:r>
              <a:rPr lang="en-US">
                <a:latin typeface="Arial-Rounded" panose="020B0500000000000000" charset="0"/>
                <a:cs typeface="Arial-Rounded" panose="020B0500000000000000" charset="0"/>
              </a:rPr>
              <a:t> Nhưng điều Lan vui nhất là đến trường Lan được gặp  nhiều bạn cùng học một lớp với nhau, nhất định Lan sẽ tìm được những bạn tốt.</a:t>
            </a:r>
          </a:p>
          <a:p>
            <a:pPr algn="just"/>
            <a:r>
              <a:rPr lang="en-US">
                <a:latin typeface="Arial-Rounded" panose="020B0500000000000000" charset="0"/>
                <a:cs typeface="Arial-Rounded" panose="020B0500000000000000" charset="0"/>
              </a:rPr>
              <a:t>Bà nội, bố mẹ Lan cũng rất vui trong những ngày này. Bố mẹ Lan đã xin nghỉ phép để đưa Lan đến trường, cùng dự lễ khai giảng với Lan và anh Dũng.</a:t>
            </a:r>
          </a:p>
          <a:p>
            <a:pPr algn="just"/>
            <a:r>
              <a:rPr lang="en-US">
                <a:latin typeface="Arial-Rounded" panose="020B0500000000000000" charset="0"/>
                <a:cs typeface="Arial-Rounded" panose="020B0500000000000000" charset="0"/>
              </a:rPr>
              <a:t> Mở đầu lễ khai giảng tại hội trường, thầy Hiệu trưởng đặc biệt chào mừng các em học lớp Một lần đầu tiên đến trường. Sau phần đọc dễn văn khai giảng của thầy Hiệu trưởng, đội thiếu niên tiền phong đã biểu diễn một số tiết mục văn nghệ.</a:t>
            </a:r>
          </a:p>
          <a:p>
            <a:pPr algn="just"/>
            <a:r>
              <a:rPr lang="en-US">
                <a:latin typeface="Arial-Rounded" panose="020B0500000000000000" charset="0"/>
                <a:cs typeface="Arial-Rounded" panose="020B0500000000000000" charset="0"/>
              </a:rPr>
              <a:t>  Sau buổi lễ, cô giáo đến hướng dẫn học sinh vào lớp. Tên lớp 1A in trên tấm bảng to, gắn ngay cạnh cửa ra vào. Lớp 1A là lớp học của Lan.</a:t>
            </a:r>
          </a:p>
          <a:p>
            <a:pPr algn="just"/>
            <a:r>
              <a:rPr lang="en-US">
                <a:latin typeface="Arial-Rounded" panose="020B0500000000000000" charset="0"/>
                <a:cs typeface="Arial-Rounded" panose="020B0500000000000000" charset="0"/>
              </a:rPr>
              <a:t>Cô giáo giảng bài, học sinh chú ý lắng nghe. Lan chăm chú nhìn cô và nhận thấy cô giáo của Lan trẻ, đẹp, lại vui vẻ và hiền từ. Lan cảm thấy mến cô ngay và chắc là cô sẽ dạy rất hay.</a:t>
            </a:r>
          </a:p>
          <a:p>
            <a:pPr algn="just"/>
            <a:r>
              <a:rPr lang="en-US">
                <a:latin typeface="Arial-Rounded" panose="020B0500000000000000" charset="0"/>
                <a:cs typeface="Arial-Rounded" panose="020B0500000000000000" charset="0"/>
              </a:rPr>
              <a:t> Lan vui sướng với nhiệm vụ học tập mới ở trường, đây là một việc rất quan trọng đối với Lan.</a:t>
            </a:r>
          </a:p>
          <a:p>
            <a:pPr algn="just"/>
            <a:endParaRPr lang="en-US">
              <a:latin typeface="Arial-Rounded" panose="020B0500000000000000" charset="0"/>
              <a:cs typeface="Arial-Rounded" panose="020B0500000000000000" charset="0"/>
            </a:endParaRPr>
          </a:p>
        </p:txBody>
      </p:sp>
      <p:pic>
        <p:nvPicPr>
          <p:cNvPr id="5" name="Content Placeholder 4"/>
          <p:cNvPicPr>
            <a:picLocks noGrp="1" noChangeAspect="1"/>
          </p:cNvPicPr>
          <p:nvPr>
            <p:ph idx="1"/>
          </p:nvPr>
        </p:nvPicPr>
        <p:blipFill>
          <a:blip r:embed="rId2"/>
          <a:stretch>
            <a:fillRect/>
          </a:stretch>
        </p:blipFill>
        <p:spPr>
          <a:xfrm>
            <a:off x="2933065" y="2419985"/>
            <a:ext cx="6324600" cy="3162300"/>
          </a:xfrm>
          <a:prstGeom prst="rect">
            <a:avLst/>
          </a:prstGeom>
        </p:spPr>
      </p:pic>
      <p:sp>
        <p:nvSpPr>
          <p:cNvPr id="6" name="Rounded Rectangle 5"/>
          <p:cNvSpPr/>
          <p:nvPr/>
        </p:nvSpPr>
        <p:spPr>
          <a:xfrm>
            <a:off x="1003300" y="5801995"/>
            <a:ext cx="7840345" cy="730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 Nói về nhân vật em thích trong câu chuyện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a:fillRect/>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a:fillRect/>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1049000" y="4728834"/>
            <a:ext cx="1295400" cy="1447801"/>
          </a:xfrm>
          <a:prstGeom prst="rect">
            <a:avLst/>
          </a:prstGeom>
        </p:spPr>
      </p:pic>
      <p:pic>
        <p:nvPicPr>
          <p:cNvPr id="21" name="Picture 20"/>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2" cstate="print">
            <a:extLst>
              <a:ext uri="{BEBA8EAE-BF5A-486C-A8C5-ECC9F3942E4B}">
                <a14:imgProps xmlns:a14="http://schemas.microsoft.com/office/drawing/2010/main">
                  <a14:imgLayer r:embed="rId23">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a:fillRect/>
          </a:stretch>
        </p:blipFill>
        <p:spPr>
          <a:xfrm>
            <a:off x="1677769" y="4409208"/>
            <a:ext cx="1398310" cy="1551709"/>
          </a:xfrm>
          <a:prstGeom prst="rect">
            <a:avLst/>
          </a:prstGeom>
        </p:spPr>
      </p:pic>
      <p:pic>
        <p:nvPicPr>
          <p:cNvPr id="25" name="Picture 24"/>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a:fillRect/>
          </a:stretch>
        </p:blipFill>
        <p:spPr>
          <a:xfrm>
            <a:off x="3829413" y="4458566"/>
            <a:ext cx="1228718" cy="1645902"/>
          </a:xfrm>
          <a:prstGeom prst="rect">
            <a:avLst/>
          </a:prstGeom>
        </p:spPr>
      </p:pic>
      <p:pic>
        <p:nvPicPr>
          <p:cNvPr id="26" name="Picture 25"/>
          <p:cNvPicPr>
            <a:picLocks noChangeAspect="1"/>
          </p:cNvPicPr>
          <p:nvPr/>
        </p:nvPicPr>
        <p:blipFill>
          <a:blip r:embed="rId28">
            <a:extLst>
              <a:ext uri="{BEBA8EAE-BF5A-486C-A8C5-ECC9F3942E4B}">
                <a14:imgProps xmlns:a14="http://schemas.microsoft.com/office/drawing/2010/main">
                  <a14:imgLayer r:embed="rId29">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H</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ẹn</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 gặp lại các bạn ở bài sau nhé</a:t>
            </a:r>
          </a:p>
        </p:txBody>
      </p:sp>
      <p:pic>
        <p:nvPicPr>
          <p:cNvPr id="28" name="Picture 27"/>
          <p:cNvPicPr>
            <a:picLocks noChangeAspect="1"/>
          </p:cNvPicPr>
          <p:nvPr/>
        </p:nvPicPr>
        <p:blipFill>
          <a:blip r:embed="rId30">
            <a:extLst>
              <a:ext uri="{BEBA8EAE-BF5A-486C-A8C5-ECC9F3942E4B}">
                <a14:imgProps xmlns:a14="http://schemas.microsoft.com/office/drawing/2010/main">
                  <a14:imgLayer r:embed="rId31">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3">
            <a:extLst>
              <a:ext uri="{BEBA8EAE-BF5A-486C-A8C5-ECC9F3942E4B}">
                <a14:imgProps xmlns:a14="http://schemas.microsoft.com/office/drawing/2010/main">
                  <a14:imgLayer r:embed="rId34">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charset="0"/>
                <a:ea typeface="Arial-Rounded" panose="020B0500000000000000" charset="0"/>
                <a:cs typeface="Arial-Rounded" panose="020B0500000000000000" charset="0"/>
              </a:rPr>
              <a:t>Em yêu mái trường</a:t>
            </a:r>
          </a:p>
          <a:p>
            <a:pPr algn="ctr"/>
            <a:r>
              <a:rPr lang="en-US" sz="3600" b="1" dirty="0">
                <a:solidFill>
                  <a:schemeClr val="tx1"/>
                </a:solidFill>
                <a:latin typeface="Arial-Rounded" panose="020B0500000000000000" charset="0"/>
                <a:ea typeface="Arial-Rounded" panose="020B0500000000000000" charset="0"/>
                <a:cs typeface="Arial-Rounded" panose="020B0500000000000000" charset="0"/>
              </a:rPr>
              <a:t>Có hàng.... mát</a:t>
            </a:r>
          </a:p>
        </p:txBody>
      </p:sp>
      <p:sp>
        <p:nvSpPr>
          <p:cNvPr id="10" name="Rectangle 9"/>
          <p:cNvSpPr/>
          <p:nvPr/>
        </p:nvSpPr>
        <p:spPr>
          <a:xfrm>
            <a:off x="1278785" y="1756400"/>
            <a:ext cx="2894894" cy="1600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Rounded" panose="020B0500000000000000" charset="0"/>
                <a:ea typeface="Arial-Rounded" panose="020B0500000000000000" charset="0"/>
                <a:cs typeface="Arial-Rounded" panose="020B0500000000000000" charset="0"/>
              </a:rPr>
              <a:t>A. bàng</a:t>
            </a:r>
          </a:p>
        </p:txBody>
      </p:sp>
      <p:sp>
        <p:nvSpPr>
          <p:cNvPr id="11" name="Rectangle 10"/>
          <p:cNvSpPr/>
          <p:nvPr/>
        </p:nvSpPr>
        <p:spPr>
          <a:xfrm>
            <a:off x="8942040" y="1846888"/>
            <a:ext cx="2487960" cy="15059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Rounded" panose="020B0500000000000000" charset="0"/>
                <a:ea typeface="Arial-Rounded" panose="020B0500000000000000" charset="0"/>
                <a:cs typeface="Arial-Rounded" panose="020B0500000000000000" charset="0"/>
              </a:rPr>
              <a:t>C. cây</a:t>
            </a:r>
          </a:p>
        </p:txBody>
      </p:sp>
      <p:sp>
        <p:nvSpPr>
          <p:cNvPr id="12" name="Rectangle 11"/>
          <p:cNvSpPr/>
          <p:nvPr/>
        </p:nvSpPr>
        <p:spPr>
          <a:xfrm>
            <a:off x="4860184" y="1752600"/>
            <a:ext cx="3369415" cy="1600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Rounded" panose="020B0500000000000000" charset="0"/>
                <a:ea typeface="Arial-Rounded" panose="020B0500000000000000" charset="0"/>
                <a:cs typeface="Arial-Rounded" panose="020B0500000000000000" charset="0"/>
              </a:rPr>
              <a:t>B. tre</a:t>
            </a: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Arial-Rounded" panose="020B0500000000000000" charset="0"/>
                <a:ea typeface="Arial-Rounded" panose="020B0500000000000000" charset="0"/>
                <a:cs typeface="Arial-Rounded" panose="020B0500000000000000" charset="0"/>
              </a:rPr>
              <a:t>Vào mùa nào, các em không phải đến trường?</a:t>
            </a:r>
          </a:p>
        </p:txBody>
      </p:sp>
      <p:sp>
        <p:nvSpPr>
          <p:cNvPr id="10" name="Rectangle 9"/>
          <p:cNvSpPr/>
          <p:nvPr/>
        </p:nvSpPr>
        <p:spPr>
          <a:xfrm>
            <a:off x="1550028" y="1660973"/>
            <a:ext cx="2370248" cy="10060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Rounded" panose="020B0500000000000000" charset="0"/>
                <a:ea typeface="Arial-Rounded" panose="020B0500000000000000" charset="0"/>
                <a:cs typeface="Arial-Rounded" panose="020B0500000000000000" charset="0"/>
              </a:rPr>
              <a:t>A. mùa thu</a:t>
            </a:r>
          </a:p>
        </p:txBody>
      </p:sp>
      <p:sp>
        <p:nvSpPr>
          <p:cNvPr id="11" name="Rectangle 10"/>
          <p:cNvSpPr/>
          <p:nvPr/>
        </p:nvSpPr>
        <p:spPr>
          <a:xfrm>
            <a:off x="9322360" y="1551435"/>
            <a:ext cx="2641040" cy="116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rgbClr val="002060"/>
                </a:solidFill>
                <a:latin typeface="Arial-Rounded" panose="020B0500000000000000" charset="0"/>
                <a:ea typeface="Arial-Rounded" panose="020B0500000000000000" charset="0"/>
                <a:cs typeface="Arial-Rounded" panose="020B0500000000000000" charset="0"/>
              </a:rPr>
              <a:t>C. mùa hè</a:t>
            </a:r>
          </a:p>
        </p:txBody>
      </p:sp>
      <p:sp>
        <p:nvSpPr>
          <p:cNvPr id="12" name="Rectangle 11"/>
          <p:cNvSpPr/>
          <p:nvPr/>
        </p:nvSpPr>
        <p:spPr>
          <a:xfrm>
            <a:off x="5128481" y="1602366"/>
            <a:ext cx="2997939" cy="11049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Rounded" panose="020B0500000000000000" charset="0"/>
                <a:ea typeface="Arial-Rounded" panose="020B0500000000000000" charset="0"/>
                <a:cs typeface="Arial-Rounded" panose="020B0500000000000000"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6" y="0"/>
            <a:ext cx="12028714" cy="1325563"/>
          </a:xfrm>
        </p:spPr>
        <p:txBody>
          <a:bodyPr>
            <a:normAutofit/>
          </a:bodyPr>
          <a:lstStyle/>
          <a:p>
            <a:r>
              <a:rPr lang="en-US" dirty="0" err="1">
                <a:latin typeface="Arial-Rounded" panose="020B0500000000000000" charset="0"/>
                <a:cs typeface="Arial-Rounded" panose="020B0500000000000000" charset="0"/>
              </a:rPr>
              <a:t>Giới</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thiệu</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với</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bạn</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một</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bức</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tranh</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mà</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em</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thích</a:t>
            </a:r>
            <a:endParaRPr lang="en-US" dirty="0">
              <a:latin typeface="Arial-Rounded" panose="020B0500000000000000" charset="0"/>
              <a:cs typeface="Arial-Rounded" panose="020B0500000000000000" charset="0"/>
            </a:endParaRPr>
          </a:p>
        </p:txBody>
      </p:sp>
      <p:pic>
        <p:nvPicPr>
          <p:cNvPr id="5" name="Content Placeholder 4"/>
          <p:cNvPicPr>
            <a:picLocks noGrp="1" noChangeAspect="1"/>
          </p:cNvPicPr>
          <p:nvPr>
            <p:ph idx="1"/>
          </p:nvPr>
        </p:nvPicPr>
        <p:blipFill>
          <a:blip r:embed="rId3"/>
          <a:stretch>
            <a:fillRect/>
          </a:stretch>
        </p:blipFill>
        <p:spPr>
          <a:xfrm>
            <a:off x="0" y="1012371"/>
            <a:ext cx="12192000" cy="5845629"/>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2">
            <a:extLst>
              <a:ext uri="{FF2B5EF4-FFF2-40B4-BE49-F238E27FC236}">
                <a16:creationId xmlns:a16="http://schemas.microsoft.com/office/drawing/2014/main" xmlns="" id="{D0D35061-60D9-4F20-A859-A438E3E9F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429" y="14225"/>
            <a:ext cx="12331428" cy="11107321"/>
          </a:xfrm>
          <a:prstGeom prst="rect">
            <a:avLst/>
          </a:prstGeom>
        </p:spPr>
      </p:pic>
      <p:sp>
        <p:nvSpPr>
          <p:cNvPr id="5" name="任意多边形 25">
            <a:extLst>
              <a:ext uri="{FF2B5EF4-FFF2-40B4-BE49-F238E27FC236}">
                <a16:creationId xmlns:a16="http://schemas.microsoft.com/office/drawing/2014/main" xmlns="" id="{74FE8D6D-79D9-4D3F-978C-7405CDA19BD5}"/>
              </a:ext>
            </a:extLst>
          </p:cNvPr>
          <p:cNvSpPr/>
          <p:nvPr/>
        </p:nvSpPr>
        <p:spPr>
          <a:xfrm>
            <a:off x="1857167" y="2265755"/>
            <a:ext cx="8338236" cy="459224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6" name="文本框 1">
            <a:extLst>
              <a:ext uri="{FF2B5EF4-FFF2-40B4-BE49-F238E27FC236}">
                <a16:creationId xmlns:a16="http://schemas.microsoft.com/office/drawing/2014/main" xmlns="" id="{1590E16F-F6E2-48AC-842C-3F3C476EB704}"/>
              </a:ext>
            </a:extLst>
          </p:cNvPr>
          <p:cNvSpPr txBox="1"/>
          <p:nvPr/>
        </p:nvSpPr>
        <p:spPr>
          <a:xfrm>
            <a:off x="2960382" y="3586835"/>
            <a:ext cx="6271236" cy="923330"/>
          </a:xfrm>
          <a:prstGeom prst="rect">
            <a:avLst/>
          </a:prstGeom>
          <a:noFill/>
        </p:spPr>
        <p:txBody>
          <a:bodyPr wrap="square" rtlCol="0">
            <a:spAutoFit/>
          </a:bodyPr>
          <a:lstStyle/>
          <a:p>
            <a:pPr algn="ctr"/>
            <a:r>
              <a:rPr lang="en-US" altLang="zh-CN" sz="5400" b="1" dirty="0" err="1">
                <a:solidFill>
                  <a:srgbClr val="F84854"/>
                </a:solidFill>
                <a:latin typeface="Times New Roman" panose="02020603050405020304" pitchFamily="18" charset="0"/>
                <a:cs typeface="Times New Roman" pitchFamily="18" charset="0"/>
                <a:sym typeface="+mn-lt"/>
              </a:rPr>
              <a:t>Bài</a:t>
            </a:r>
            <a:r>
              <a:rPr lang="en-US" altLang="zh-CN" sz="5400" b="1" dirty="0">
                <a:solidFill>
                  <a:srgbClr val="F84854"/>
                </a:solidFill>
                <a:latin typeface="Times New Roman" panose="02020603050405020304" pitchFamily="18" charset="0"/>
                <a:cs typeface="Times New Roman" pitchFamily="18" charset="0"/>
                <a:sym typeface="+mn-lt"/>
              </a:rPr>
              <a:t> 14: </a:t>
            </a:r>
            <a:r>
              <a:rPr lang="en-US" altLang="zh-CN" sz="5400" b="1" dirty="0" err="1">
                <a:solidFill>
                  <a:srgbClr val="F84854"/>
                </a:solidFill>
                <a:latin typeface="Times New Roman" panose="02020603050405020304" pitchFamily="18" charset="0"/>
                <a:cs typeface="Times New Roman" pitchFamily="18" charset="0"/>
                <a:sym typeface="+mn-lt"/>
              </a:rPr>
              <a:t>Em</a:t>
            </a:r>
            <a:r>
              <a:rPr lang="en-US" altLang="zh-CN" sz="5400" b="1" dirty="0">
                <a:solidFill>
                  <a:srgbClr val="F84854"/>
                </a:solidFill>
                <a:latin typeface="Times New Roman" panose="02020603050405020304" pitchFamily="18" charset="0"/>
                <a:cs typeface="Times New Roman" pitchFamily="18" charset="0"/>
                <a:sym typeface="+mn-lt"/>
              </a:rPr>
              <a:t> </a:t>
            </a:r>
            <a:r>
              <a:rPr lang="en-US" altLang="zh-CN" sz="5400" b="1" dirty="0" err="1">
                <a:solidFill>
                  <a:srgbClr val="F84854"/>
                </a:solidFill>
                <a:latin typeface="Times New Roman" panose="02020603050405020304" pitchFamily="18" charset="0"/>
                <a:cs typeface="Times New Roman" pitchFamily="18" charset="0"/>
                <a:sym typeface="+mn-lt"/>
              </a:rPr>
              <a:t>học</a:t>
            </a:r>
            <a:r>
              <a:rPr lang="en-US" altLang="zh-CN" sz="5400" b="1" dirty="0">
                <a:solidFill>
                  <a:srgbClr val="F84854"/>
                </a:solidFill>
                <a:latin typeface="Times New Roman" panose="02020603050405020304" pitchFamily="18" charset="0"/>
                <a:cs typeface="Times New Roman" pitchFamily="18" charset="0"/>
                <a:sym typeface="+mn-lt"/>
              </a:rPr>
              <a:t> </a:t>
            </a:r>
            <a:r>
              <a:rPr lang="en-US" altLang="zh-CN" sz="5400" b="1" dirty="0" err="1">
                <a:solidFill>
                  <a:srgbClr val="F84854"/>
                </a:solidFill>
                <a:latin typeface="Times New Roman" panose="02020603050405020304" pitchFamily="18" charset="0"/>
                <a:cs typeface="Times New Roman" pitchFamily="18" charset="0"/>
                <a:sym typeface="+mn-lt"/>
              </a:rPr>
              <a:t>vẽ</a:t>
            </a:r>
            <a:endParaRPr lang="zh-CN" altLang="en-US" sz="5400" b="1" dirty="0">
              <a:solidFill>
                <a:srgbClr val="F84854"/>
              </a:solidFill>
              <a:latin typeface="Times New Roman" panose="02020603050405020304" pitchFamily="18" charset="0"/>
              <a:cs typeface="Times New Roman" pitchFamily="18" charset="0"/>
              <a:sym typeface="+mn-lt"/>
            </a:endParaRPr>
          </a:p>
        </p:txBody>
      </p:sp>
      <p:grpSp>
        <p:nvGrpSpPr>
          <p:cNvPr id="7" name="组合 107">
            <a:extLst>
              <a:ext uri="{FF2B5EF4-FFF2-40B4-BE49-F238E27FC236}">
                <a16:creationId xmlns:a16="http://schemas.microsoft.com/office/drawing/2014/main" xmlns="" id="{34772011-D944-475C-9543-106F34A9F5DD}"/>
              </a:ext>
            </a:extLst>
          </p:cNvPr>
          <p:cNvGrpSpPr/>
          <p:nvPr/>
        </p:nvGrpSpPr>
        <p:grpSpPr>
          <a:xfrm>
            <a:off x="639707" y="3481240"/>
            <a:ext cx="1405279" cy="2687453"/>
            <a:chOff x="181346" y="1761375"/>
            <a:chExt cx="1517253" cy="2901593"/>
          </a:xfrm>
        </p:grpSpPr>
        <p:pic>
          <p:nvPicPr>
            <p:cNvPr id="8" name="图片 17">
              <a:extLst>
                <a:ext uri="{FF2B5EF4-FFF2-40B4-BE49-F238E27FC236}">
                  <a16:creationId xmlns:a16="http://schemas.microsoft.com/office/drawing/2014/main" xmlns="" id="{91663C13-7BCA-4260-B545-21862348C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9" name="图片 18">
              <a:extLst>
                <a:ext uri="{FF2B5EF4-FFF2-40B4-BE49-F238E27FC236}">
                  <a16:creationId xmlns:a16="http://schemas.microsoft.com/office/drawing/2014/main" xmlns="" id="{2D6E9A3F-E655-49B1-B471-B4ADD9AD2A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0" name="图片 19">
              <a:extLst>
                <a:ext uri="{FF2B5EF4-FFF2-40B4-BE49-F238E27FC236}">
                  <a16:creationId xmlns:a16="http://schemas.microsoft.com/office/drawing/2014/main" xmlns="" id="{945C0050-B3EB-4E4B-A2DA-36CB9BF82D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1" name="图片 79">
            <a:extLst>
              <a:ext uri="{FF2B5EF4-FFF2-40B4-BE49-F238E27FC236}">
                <a16:creationId xmlns:a16="http://schemas.microsoft.com/office/drawing/2014/main" xmlns="" id="{0A859981-A474-42BD-A18A-F269F9B37795}"/>
              </a:ext>
            </a:extLst>
          </p:cNvPr>
          <p:cNvPicPr>
            <a:picLocks noChangeAspect="1"/>
          </p:cNvPicPr>
          <p:nvPr/>
        </p:nvPicPr>
        <p:blipFill rotWithShape="1">
          <a:blip r:embed="rId6">
            <a:extLst>
              <a:ext uri="{28A0092B-C50C-407E-A947-70E740481C1C}">
                <a14:useLocalDpi xmlns:a14="http://schemas.microsoft.com/office/drawing/2010/main" val="0"/>
              </a:ext>
            </a:extLst>
          </a:blip>
          <a:srcRect l="1" r="77432"/>
          <a:stretch>
            <a:fillRect/>
          </a:stretch>
        </p:blipFill>
        <p:spPr>
          <a:xfrm>
            <a:off x="-77398" y="5358283"/>
            <a:ext cx="2751437" cy="1620820"/>
          </a:xfrm>
          <a:prstGeom prst="rect">
            <a:avLst/>
          </a:prstGeom>
        </p:spPr>
      </p:pic>
      <p:pic>
        <p:nvPicPr>
          <p:cNvPr id="12" name="图片 27">
            <a:extLst>
              <a:ext uri="{FF2B5EF4-FFF2-40B4-BE49-F238E27FC236}">
                <a16:creationId xmlns:a16="http://schemas.microsoft.com/office/drawing/2014/main" xmlns="" id="{9B402CEE-44D7-4EEF-9731-43567C13A9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301" y="5071687"/>
            <a:ext cx="3121967" cy="1772088"/>
          </a:xfrm>
          <a:prstGeom prst="rect">
            <a:avLst/>
          </a:prstGeom>
        </p:spPr>
      </p:pic>
      <p:pic>
        <p:nvPicPr>
          <p:cNvPr id="13" name="图片 26">
            <a:extLst>
              <a:ext uri="{FF2B5EF4-FFF2-40B4-BE49-F238E27FC236}">
                <a16:creationId xmlns:a16="http://schemas.microsoft.com/office/drawing/2014/main" xmlns="" id="{F15C9532-D033-4C1C-A205-2BC87847D78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5910"/>
          <a:stretch>
            <a:fillRect/>
          </a:stretch>
        </p:blipFill>
        <p:spPr>
          <a:xfrm>
            <a:off x="9782300" y="3923926"/>
            <a:ext cx="2176557" cy="3377231"/>
          </a:xfrm>
          <a:prstGeom prst="rect">
            <a:avLst/>
          </a:prstGeom>
        </p:spPr>
      </p:pic>
    </p:spTree>
    <p:extLst>
      <p:ext uri="{BB962C8B-B14F-4D97-AF65-F5344CB8AC3E}">
        <p14:creationId xmlns:p14="http://schemas.microsoft.com/office/powerpoint/2010/main" val="3325447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1047</Words>
  <Application>Microsoft Office PowerPoint</Application>
  <PresentationFormat>Custom</PresentationFormat>
  <Paragraphs>198</Paragraphs>
  <Slides>47</Slides>
  <Notes>23</Notes>
  <HiddenSlides>0</HiddenSlides>
  <MMClips>17</MMClips>
  <ScaleCrop>false</ScaleCrop>
  <HeadingPairs>
    <vt:vector size="4" baseType="variant">
      <vt:variant>
        <vt:lpstr>Theme</vt:lpstr>
      </vt:variant>
      <vt:variant>
        <vt:i4>7</vt:i4>
      </vt:variant>
      <vt:variant>
        <vt:lpstr>Slide Titles</vt:lpstr>
      </vt:variant>
      <vt:variant>
        <vt:i4>47</vt:i4>
      </vt:variant>
    </vt:vector>
  </HeadingPairs>
  <TitlesOfParts>
    <vt:vector size="54" baseType="lpstr">
      <vt:lpstr>1_Office Theme</vt:lpstr>
      <vt:lpstr>5_Office Theme</vt:lpstr>
      <vt:lpstr>2_Office Theme</vt:lpstr>
      <vt:lpstr>2_Office 主题​​</vt:lpstr>
      <vt:lpstr>3_Office Theme</vt:lpstr>
      <vt:lpstr>6_Office Theme</vt:lpstr>
      <vt:lpstr>7_Office Theme</vt:lpstr>
      <vt:lpstr>PowerPoint Presentation</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Giới thiệu với bạn một bức tranh mà em thích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Chọn ng hay ngh thay cho ô vuông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Nhìn tranh nói tên vật và nêu công dụng của chúng</vt:lpstr>
      <vt:lpstr>PowerPoint Presentation</vt:lpstr>
      <vt:lpstr>PowerPoint Presentation</vt:lpstr>
      <vt:lpstr>PowerPoint Presentation</vt:lpstr>
      <vt:lpstr>Tìm đọc một câu chuyện về trường học</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
  <cp:lastModifiedBy>NGHIA</cp:lastModifiedBy>
  <cp:revision>54</cp:revision>
  <dcterms:created xsi:type="dcterms:W3CDTF">2021-05-25T05:02:22Z</dcterms:created>
  <dcterms:modified xsi:type="dcterms:W3CDTF">2023-07-14T15:06:41Z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