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CCFF"/>
    <a:srgbClr val="000000"/>
    <a:srgbClr val="3333CC"/>
    <a:srgbClr val="CC00CC"/>
    <a:srgbClr val="FFB600"/>
    <a:srgbClr val="CB0000"/>
    <a:srgbClr val="FFEFF1"/>
    <a:srgbClr val="FFEBEE"/>
    <a:srgbClr val="DD8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2.jp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2.jp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0.jpg"/><Relationship Id="rId18" Type="http://schemas.microsoft.com/office/2007/relationships/hdphoto" Target="../media/hdphoto8.wdp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audio" Target="../media/audio2.wav"/><Relationship Id="rId17" Type="http://schemas.openxmlformats.org/officeDocument/2006/relationships/image" Target="../media/image33.png"/><Relationship Id="rId2" Type="http://schemas.openxmlformats.org/officeDocument/2006/relationships/tags" Target="../tags/tag21.xml"/><Relationship Id="rId16" Type="http://schemas.openxmlformats.org/officeDocument/2006/relationships/image" Target="../media/image32.png"/><Relationship Id="rId20" Type="http://schemas.microsoft.com/office/2007/relationships/hdphoto" Target="../media/hdphoto9.wdp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audio" Target="../media/audio1.wav"/><Relationship Id="rId5" Type="http://schemas.openxmlformats.org/officeDocument/2006/relationships/tags" Target="../tags/tag24.xml"/><Relationship Id="rId15" Type="http://schemas.microsoft.com/office/2007/relationships/hdphoto" Target="../media/hdphoto7.wdp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4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jp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jp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12.jp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14"/>
          <p:cNvSpPr/>
          <p:nvPr/>
        </p:nvSpPr>
        <p:spPr>
          <a:xfrm>
            <a:off x="2338402" y="2702425"/>
            <a:ext cx="7560840" cy="1675956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VÀ EM</a:t>
            </a:r>
            <a:endParaRPr lang="zh-CN" alt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H_Other_2"/>
          <p:cNvSpPr/>
          <p:nvPr>
            <p:custDataLst>
              <p:tags r:id="rId1"/>
            </p:custDataLst>
          </p:nvPr>
        </p:nvSpPr>
        <p:spPr>
          <a:xfrm>
            <a:off x="5106573" y="1041009"/>
            <a:ext cx="1902382" cy="1871003"/>
          </a:xfrm>
          <a:prstGeom prst="ellipse">
            <a:avLst/>
          </a:prstGeom>
          <a:solidFill>
            <a:srgbClr val="0070C0"/>
          </a:solidFill>
          <a:ln w="571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03200" dist="76200" dir="294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zh-CN" alt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275" t="14285" r="18129" b="11808"/>
          <a:stretch/>
        </p:blipFill>
        <p:spPr>
          <a:xfrm>
            <a:off x="8930971" y="4020672"/>
            <a:ext cx="3368606" cy="2904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4526" y="1624346"/>
            <a:ext cx="1666475" cy="10780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1205" y="1779095"/>
            <a:ext cx="513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588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995059" y="2286000"/>
            <a:ext cx="4587776" cy="3012144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48847" y="2823225"/>
            <a:ext cx="4261398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6988" y="2353235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69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023133" y="2257417"/>
            <a:ext cx="811428" cy="113649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821115" y="2203629"/>
            <a:ext cx="5686803" cy="1278151"/>
          </a:xfrm>
          <a:prstGeom prst="roundRect">
            <a:avLst/>
          </a:prstGeom>
          <a:solidFill>
            <a:srgbClr val="FFB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tuyến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759" y="2203629"/>
            <a:ext cx="3815786" cy="2931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Rounded Rectangle 31"/>
          <p:cNvSpPr/>
          <p:nvPr/>
        </p:nvSpPr>
        <p:spPr>
          <a:xfrm>
            <a:off x="5821114" y="3669360"/>
            <a:ext cx="5686803" cy="768170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21113" y="4625110"/>
            <a:ext cx="5686803" cy="768170"/>
          </a:xfrm>
          <a:prstGeom prst="roundRect">
            <a:avLst/>
          </a:prstGeom>
          <a:solidFill>
            <a:srgbClr val="CB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3561156"/>
            <a:ext cx="625708" cy="8763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11" l="4297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5116961" y="4545733"/>
            <a:ext cx="605126" cy="8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79924" y="1139804"/>
            <a:ext cx="7288310" cy="641306"/>
            <a:chOff x="779924" y="1139804"/>
            <a:chExt cx="7288310" cy="641306"/>
          </a:xfrm>
        </p:grpSpPr>
        <p:grpSp>
          <p:nvGrpSpPr>
            <p:cNvPr id="15" name="组合 1">
              <a:extLst>
                <a:ext uri="{FF2B5EF4-FFF2-40B4-BE49-F238E27FC236}">
                  <a16:creationId xmlns:a16="http://schemas.microsoft.com/office/drawing/2014/main" id="{DCCE4400-57A0-436F-B7C5-3CBAD1597186}"/>
                </a:ext>
              </a:extLst>
            </p:cNvPr>
            <p:cNvGrpSpPr/>
            <p:nvPr/>
          </p:nvGrpSpPr>
          <p:grpSpPr>
            <a:xfrm>
              <a:off x="779924" y="1196788"/>
              <a:ext cx="4356851" cy="537883"/>
              <a:chOff x="5317408" y="1963739"/>
              <a:chExt cx="4495725" cy="763587"/>
            </a:xfrm>
          </p:grpSpPr>
          <p:sp>
            <p:nvSpPr>
              <p:cNvPr id="18" name="MH_SubTitle_1">
                <a:extLst>
                  <a:ext uri="{FF2B5EF4-FFF2-40B4-BE49-F238E27FC236}">
                    <a16:creationId xmlns:a16="http://schemas.microsoft.com/office/drawing/2014/main" id="{1D125116-2A04-4F4B-9F69-76974C5F360C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5879365" y="1963739"/>
                <a:ext cx="3933768" cy="763587"/>
              </a:xfrm>
              <a:custGeom>
                <a:avLst/>
                <a:gdLst>
                  <a:gd name="connsiteX0" fmla="*/ 2 w 3878508"/>
                  <a:gd name="connsiteY0" fmla="*/ 0 h 762904"/>
                  <a:gd name="connsiteX1" fmla="*/ 3497056 w 3878508"/>
                  <a:gd name="connsiteY1" fmla="*/ 0 h 762904"/>
                  <a:gd name="connsiteX2" fmla="*/ 3878508 w 3878508"/>
                  <a:gd name="connsiteY2" fmla="*/ 381452 h 762904"/>
                  <a:gd name="connsiteX3" fmla="*/ 3878507 w 3878508"/>
                  <a:gd name="connsiteY3" fmla="*/ 381452 h 762904"/>
                  <a:gd name="connsiteX4" fmla="*/ 3497055 w 3878508"/>
                  <a:gd name="connsiteY4" fmla="*/ 762904 h 762904"/>
                  <a:gd name="connsiteX5" fmla="*/ 0 w 3878508"/>
                  <a:gd name="connsiteY5" fmla="*/ 762903 h 762904"/>
                  <a:gd name="connsiteX6" fmla="*/ 51426 w 3878508"/>
                  <a:gd name="connsiteY6" fmla="*/ 720474 h 762904"/>
                  <a:gd name="connsiteX7" fmla="*/ 191853 w 3878508"/>
                  <a:gd name="connsiteY7" fmla="*/ 381451 h 762904"/>
                  <a:gd name="connsiteX8" fmla="*/ 51426 w 3878508"/>
                  <a:gd name="connsiteY8" fmla="*/ 42429 h 76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8508" h="762904">
                    <a:moveTo>
                      <a:pt x="2" y="0"/>
                    </a:moveTo>
                    <a:lnTo>
                      <a:pt x="3497056" y="0"/>
                    </a:lnTo>
                    <a:cubicBezTo>
                      <a:pt x="3707726" y="0"/>
                      <a:pt x="3878508" y="170782"/>
                      <a:pt x="3878508" y="381452"/>
                    </a:cubicBezTo>
                    <a:lnTo>
                      <a:pt x="3878507" y="381452"/>
                    </a:lnTo>
                    <a:cubicBezTo>
                      <a:pt x="3878507" y="592122"/>
                      <a:pt x="3707725" y="762904"/>
                      <a:pt x="3497055" y="762904"/>
                    </a:cubicBezTo>
                    <a:lnTo>
                      <a:pt x="0" y="762903"/>
                    </a:lnTo>
                    <a:lnTo>
                      <a:pt x="51426" y="720474"/>
                    </a:lnTo>
                    <a:cubicBezTo>
                      <a:pt x="138189" y="633710"/>
                      <a:pt x="191853" y="513848"/>
                      <a:pt x="191853" y="381451"/>
                    </a:cubicBezTo>
                    <a:cubicBezTo>
                      <a:pt x="191853" y="249055"/>
                      <a:pt x="138189" y="129192"/>
                      <a:pt x="51426" y="42429"/>
                    </a:cubicBezTo>
                    <a:close/>
                  </a:path>
                </a:pathLst>
              </a:custGeom>
              <a:solidFill>
                <a:srgbClr val="5B9BD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96000" tIns="0" rIns="0" bIns="0" anchor="ctr">
                <a:noAutofit/>
              </a:bodyPr>
              <a:lstStyle/>
              <a:p>
                <a:pPr>
                  <a:lnSpc>
                    <a:spcPct val="130000"/>
                  </a:lnSpc>
                  <a:defRPr/>
                </a:pPr>
                <a:endParaRPr lang="zh-CN" altLang="en-US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MH_Other_1">
                <a:extLst>
                  <a:ext uri="{FF2B5EF4-FFF2-40B4-BE49-F238E27FC236}">
                    <a16:creationId xmlns:a16="http://schemas.microsoft.com/office/drawing/2014/main" id="{EF67E47E-433B-4491-9835-8ED78F23BE2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5317408" y="1963739"/>
                <a:ext cx="610530" cy="763587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5B9BD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CN" sz="3600" kern="0" dirty="0">
                    <a:solidFill>
                      <a:srgbClr val="5B9BD5"/>
                    </a:solidFill>
                    <a:latin typeface="Impact" panose="020B0806030902050204" pitchFamily="34" charset="0"/>
                  </a:rPr>
                  <a:t>3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146" y="1139804"/>
              <a:ext cx="3570088" cy="6413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53795" y="1203284"/>
              <a:ext cx="647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62751" y="1984740"/>
            <a:ext cx="7961696" cy="3999202"/>
            <a:chOff x="1962751" y="2132656"/>
            <a:chExt cx="7961696" cy="4139095"/>
          </a:xfrm>
        </p:grpSpPr>
        <p:sp>
          <p:nvSpPr>
            <p:cNvPr id="6" name="Round Diagonal Corner Rectangle 5"/>
            <p:cNvSpPr/>
            <p:nvPr/>
          </p:nvSpPr>
          <p:spPr>
            <a:xfrm rot="10800000">
              <a:off x="2111188" y="2326340"/>
              <a:ext cx="7664824" cy="3724835"/>
            </a:xfrm>
            <a:prstGeom prst="round2Diag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9296494" y="2132656"/>
              <a:ext cx="627953" cy="575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0800000">
              <a:off x="1962751" y="5691361"/>
              <a:ext cx="619083" cy="58039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380130" y="2722367"/>
              <a:ext cx="7073153" cy="29731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Do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môi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3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/>
          <a:srcRect r="8529"/>
          <a:stretch/>
        </p:blipFill>
        <p:spPr>
          <a:xfrm>
            <a:off x="9892201" y="4652682"/>
            <a:ext cx="1658824" cy="17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495980" y="798760"/>
            <a:ext cx="7225368" cy="2412658"/>
            <a:chOff x="3329694" y="919783"/>
            <a:chExt cx="7225368" cy="2412658"/>
          </a:xfrm>
        </p:grpSpPr>
        <p:sp>
          <p:nvSpPr>
            <p:cNvPr id="36" name="Freeform 145">
              <a:extLst>
                <a:ext uri="{FF2B5EF4-FFF2-40B4-BE49-F238E27FC236}">
                  <a16:creationId xmlns:a16="http://schemas.microsoft.com/office/drawing/2014/main" id="{9986BAC4-0AEE-455A-937C-A1D46F57C386}"/>
                </a:ext>
              </a:extLst>
            </p:cNvPr>
            <p:cNvSpPr>
              <a:spLocks/>
            </p:cNvSpPr>
            <p:nvPr/>
          </p:nvSpPr>
          <p:spPr bwMode="auto">
            <a:xfrm rot="856826">
              <a:off x="3329694" y="919783"/>
              <a:ext cx="7225368" cy="2412658"/>
            </a:xfrm>
            <a:custGeom>
              <a:avLst/>
              <a:gdLst>
                <a:gd name="T0" fmla="*/ 466 w 483"/>
                <a:gd name="T1" fmla="*/ 104 h 300"/>
                <a:gd name="T2" fmla="*/ 417 w 483"/>
                <a:gd name="T3" fmla="*/ 121 h 300"/>
                <a:gd name="T4" fmla="*/ 407 w 483"/>
                <a:gd name="T5" fmla="*/ 119 h 300"/>
                <a:gd name="T6" fmla="*/ 303 w 483"/>
                <a:gd name="T7" fmla="*/ 150 h 300"/>
                <a:gd name="T8" fmla="*/ 214 w 483"/>
                <a:gd name="T9" fmla="*/ 187 h 300"/>
                <a:gd name="T10" fmla="*/ 120 w 483"/>
                <a:gd name="T11" fmla="*/ 240 h 300"/>
                <a:gd name="T12" fmla="*/ 290 w 483"/>
                <a:gd name="T13" fmla="*/ 152 h 300"/>
                <a:gd name="T14" fmla="*/ 394 w 483"/>
                <a:gd name="T15" fmla="*/ 118 h 300"/>
                <a:gd name="T16" fmla="*/ 394 w 483"/>
                <a:gd name="T17" fmla="*/ 97 h 300"/>
                <a:gd name="T18" fmla="*/ 424 w 483"/>
                <a:gd name="T19" fmla="*/ 86 h 300"/>
                <a:gd name="T20" fmla="*/ 418 w 483"/>
                <a:gd name="T21" fmla="*/ 66 h 300"/>
                <a:gd name="T22" fmla="*/ 380 w 483"/>
                <a:gd name="T23" fmla="*/ 74 h 300"/>
                <a:gd name="T24" fmla="*/ 386 w 483"/>
                <a:gd name="T25" fmla="*/ 71 h 300"/>
                <a:gd name="T26" fmla="*/ 378 w 483"/>
                <a:gd name="T27" fmla="*/ 53 h 300"/>
                <a:gd name="T28" fmla="*/ 218 w 483"/>
                <a:gd name="T29" fmla="*/ 119 h 300"/>
                <a:gd name="T30" fmla="*/ 183 w 483"/>
                <a:gd name="T31" fmla="*/ 133 h 300"/>
                <a:gd name="T32" fmla="*/ 84 w 483"/>
                <a:gd name="T33" fmla="*/ 185 h 300"/>
                <a:gd name="T34" fmla="*/ 193 w 483"/>
                <a:gd name="T35" fmla="*/ 117 h 300"/>
                <a:gd name="T36" fmla="*/ 434 w 483"/>
                <a:gd name="T37" fmla="*/ 20 h 300"/>
                <a:gd name="T38" fmla="*/ 427 w 483"/>
                <a:gd name="T39" fmla="*/ 3 h 300"/>
                <a:gd name="T40" fmla="*/ 142 w 483"/>
                <a:gd name="T41" fmla="*/ 124 h 300"/>
                <a:gd name="T42" fmla="*/ 23 w 483"/>
                <a:gd name="T43" fmla="*/ 195 h 300"/>
                <a:gd name="T44" fmla="*/ 29 w 483"/>
                <a:gd name="T45" fmla="*/ 202 h 300"/>
                <a:gd name="T46" fmla="*/ 43 w 483"/>
                <a:gd name="T47" fmla="*/ 193 h 300"/>
                <a:gd name="T48" fmla="*/ 9 w 483"/>
                <a:gd name="T49" fmla="*/ 223 h 300"/>
                <a:gd name="T50" fmla="*/ 21 w 483"/>
                <a:gd name="T51" fmla="*/ 239 h 300"/>
                <a:gd name="T52" fmla="*/ 22 w 483"/>
                <a:gd name="T53" fmla="*/ 238 h 300"/>
                <a:gd name="T54" fmla="*/ 16 w 483"/>
                <a:gd name="T55" fmla="*/ 244 h 300"/>
                <a:gd name="T56" fmla="*/ 29 w 483"/>
                <a:gd name="T57" fmla="*/ 260 h 300"/>
                <a:gd name="T58" fmla="*/ 32 w 483"/>
                <a:gd name="T59" fmla="*/ 259 h 300"/>
                <a:gd name="T60" fmla="*/ 45 w 483"/>
                <a:gd name="T61" fmla="*/ 267 h 300"/>
                <a:gd name="T62" fmla="*/ 51 w 483"/>
                <a:gd name="T63" fmla="*/ 265 h 300"/>
                <a:gd name="T64" fmla="*/ 35 w 483"/>
                <a:gd name="T65" fmla="*/ 279 h 300"/>
                <a:gd name="T66" fmla="*/ 45 w 483"/>
                <a:gd name="T67" fmla="*/ 297 h 300"/>
                <a:gd name="T68" fmla="*/ 124 w 483"/>
                <a:gd name="T69" fmla="*/ 262 h 300"/>
                <a:gd name="T70" fmla="*/ 128 w 483"/>
                <a:gd name="T71" fmla="*/ 262 h 300"/>
                <a:gd name="T72" fmla="*/ 472 w 483"/>
                <a:gd name="T73" fmla="*/ 122 h 300"/>
                <a:gd name="T74" fmla="*/ 466 w 483"/>
                <a:gd name="T75" fmla="*/ 10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300">
                  <a:moveTo>
                    <a:pt x="466" y="104"/>
                  </a:moveTo>
                  <a:cubicBezTo>
                    <a:pt x="450" y="109"/>
                    <a:pt x="433" y="115"/>
                    <a:pt x="417" y="121"/>
                  </a:cubicBezTo>
                  <a:cubicBezTo>
                    <a:pt x="414" y="119"/>
                    <a:pt x="411" y="118"/>
                    <a:pt x="407" y="119"/>
                  </a:cubicBezTo>
                  <a:cubicBezTo>
                    <a:pt x="371" y="125"/>
                    <a:pt x="337" y="137"/>
                    <a:pt x="303" y="150"/>
                  </a:cubicBezTo>
                  <a:cubicBezTo>
                    <a:pt x="272" y="161"/>
                    <a:pt x="242" y="173"/>
                    <a:pt x="214" y="187"/>
                  </a:cubicBezTo>
                  <a:cubicBezTo>
                    <a:pt x="182" y="203"/>
                    <a:pt x="151" y="223"/>
                    <a:pt x="120" y="240"/>
                  </a:cubicBezTo>
                  <a:cubicBezTo>
                    <a:pt x="173" y="205"/>
                    <a:pt x="231" y="175"/>
                    <a:pt x="290" y="152"/>
                  </a:cubicBezTo>
                  <a:cubicBezTo>
                    <a:pt x="325" y="140"/>
                    <a:pt x="360" y="129"/>
                    <a:pt x="394" y="118"/>
                  </a:cubicBezTo>
                  <a:cubicBezTo>
                    <a:pt x="406" y="115"/>
                    <a:pt x="403" y="100"/>
                    <a:pt x="394" y="97"/>
                  </a:cubicBezTo>
                  <a:cubicBezTo>
                    <a:pt x="404" y="94"/>
                    <a:pt x="414" y="90"/>
                    <a:pt x="424" y="86"/>
                  </a:cubicBezTo>
                  <a:cubicBezTo>
                    <a:pt x="436" y="81"/>
                    <a:pt x="432" y="64"/>
                    <a:pt x="418" y="66"/>
                  </a:cubicBezTo>
                  <a:cubicBezTo>
                    <a:pt x="405" y="68"/>
                    <a:pt x="392" y="70"/>
                    <a:pt x="380" y="74"/>
                  </a:cubicBezTo>
                  <a:cubicBezTo>
                    <a:pt x="382" y="73"/>
                    <a:pt x="384" y="72"/>
                    <a:pt x="386" y="71"/>
                  </a:cubicBezTo>
                  <a:cubicBezTo>
                    <a:pt x="397" y="66"/>
                    <a:pt x="389" y="51"/>
                    <a:pt x="378" y="53"/>
                  </a:cubicBezTo>
                  <a:cubicBezTo>
                    <a:pt x="322" y="64"/>
                    <a:pt x="270" y="92"/>
                    <a:pt x="218" y="119"/>
                  </a:cubicBezTo>
                  <a:cubicBezTo>
                    <a:pt x="206" y="123"/>
                    <a:pt x="195" y="128"/>
                    <a:pt x="183" y="133"/>
                  </a:cubicBezTo>
                  <a:cubicBezTo>
                    <a:pt x="149" y="148"/>
                    <a:pt x="116" y="167"/>
                    <a:pt x="84" y="185"/>
                  </a:cubicBezTo>
                  <a:cubicBezTo>
                    <a:pt x="118" y="159"/>
                    <a:pt x="155" y="137"/>
                    <a:pt x="193" y="117"/>
                  </a:cubicBezTo>
                  <a:cubicBezTo>
                    <a:pt x="274" y="85"/>
                    <a:pt x="357" y="60"/>
                    <a:pt x="434" y="20"/>
                  </a:cubicBezTo>
                  <a:cubicBezTo>
                    <a:pt x="443" y="15"/>
                    <a:pt x="436" y="0"/>
                    <a:pt x="427" y="3"/>
                  </a:cubicBezTo>
                  <a:cubicBezTo>
                    <a:pt x="330" y="35"/>
                    <a:pt x="231" y="71"/>
                    <a:pt x="142" y="124"/>
                  </a:cubicBezTo>
                  <a:cubicBezTo>
                    <a:pt x="100" y="143"/>
                    <a:pt x="60" y="166"/>
                    <a:pt x="23" y="195"/>
                  </a:cubicBezTo>
                  <a:cubicBezTo>
                    <a:pt x="19" y="198"/>
                    <a:pt x="24" y="205"/>
                    <a:pt x="29" y="202"/>
                  </a:cubicBezTo>
                  <a:cubicBezTo>
                    <a:pt x="33" y="199"/>
                    <a:pt x="38" y="196"/>
                    <a:pt x="43" y="193"/>
                  </a:cubicBezTo>
                  <a:cubicBezTo>
                    <a:pt x="31" y="202"/>
                    <a:pt x="20" y="213"/>
                    <a:pt x="9" y="223"/>
                  </a:cubicBezTo>
                  <a:cubicBezTo>
                    <a:pt x="0" y="232"/>
                    <a:pt x="11" y="243"/>
                    <a:pt x="21" y="239"/>
                  </a:cubicBezTo>
                  <a:cubicBezTo>
                    <a:pt x="21" y="239"/>
                    <a:pt x="21" y="238"/>
                    <a:pt x="22" y="238"/>
                  </a:cubicBezTo>
                  <a:cubicBezTo>
                    <a:pt x="20" y="240"/>
                    <a:pt x="18" y="242"/>
                    <a:pt x="16" y="244"/>
                  </a:cubicBezTo>
                  <a:cubicBezTo>
                    <a:pt x="9" y="254"/>
                    <a:pt x="18" y="265"/>
                    <a:pt x="29" y="260"/>
                  </a:cubicBezTo>
                  <a:cubicBezTo>
                    <a:pt x="30" y="260"/>
                    <a:pt x="31" y="259"/>
                    <a:pt x="32" y="259"/>
                  </a:cubicBezTo>
                  <a:cubicBezTo>
                    <a:pt x="33" y="264"/>
                    <a:pt x="38" y="269"/>
                    <a:pt x="45" y="267"/>
                  </a:cubicBezTo>
                  <a:cubicBezTo>
                    <a:pt x="47" y="267"/>
                    <a:pt x="49" y="266"/>
                    <a:pt x="51" y="265"/>
                  </a:cubicBezTo>
                  <a:cubicBezTo>
                    <a:pt x="45" y="270"/>
                    <a:pt x="40" y="274"/>
                    <a:pt x="35" y="279"/>
                  </a:cubicBezTo>
                  <a:cubicBezTo>
                    <a:pt x="27" y="286"/>
                    <a:pt x="35" y="300"/>
                    <a:pt x="45" y="297"/>
                  </a:cubicBezTo>
                  <a:cubicBezTo>
                    <a:pt x="73" y="288"/>
                    <a:pt x="99" y="276"/>
                    <a:pt x="124" y="262"/>
                  </a:cubicBezTo>
                  <a:cubicBezTo>
                    <a:pt x="126" y="263"/>
                    <a:pt x="127" y="263"/>
                    <a:pt x="128" y="262"/>
                  </a:cubicBezTo>
                  <a:cubicBezTo>
                    <a:pt x="248" y="231"/>
                    <a:pt x="355" y="163"/>
                    <a:pt x="472" y="122"/>
                  </a:cubicBezTo>
                  <a:cubicBezTo>
                    <a:pt x="483" y="118"/>
                    <a:pt x="478" y="100"/>
                    <a:pt x="466" y="10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dirty="0"/>
                <a:t> </a:t>
              </a:r>
              <a:endParaRPr lang="zh-CN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3972" y="1830193"/>
              <a:ext cx="53928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24036" y="2954455"/>
            <a:ext cx="8824322" cy="710662"/>
            <a:chOff x="1624036" y="2954455"/>
            <a:chExt cx="8824322" cy="710662"/>
          </a:xfrm>
        </p:grpSpPr>
        <p:grpSp>
          <p:nvGrpSpPr>
            <p:cNvPr id="20" name="组合 6">
              <a:extLst>
                <a:ext uri="{FF2B5EF4-FFF2-40B4-BE49-F238E27FC236}">
                  <a16:creationId xmlns:a16="http://schemas.microsoft.com/office/drawing/2014/main" id="{01A05E88-E93B-446F-9EA2-F7A8649122EB}"/>
                </a:ext>
              </a:extLst>
            </p:cNvPr>
            <p:cNvGrpSpPr/>
            <p:nvPr/>
          </p:nvGrpSpPr>
          <p:grpSpPr>
            <a:xfrm>
              <a:off x="1624036" y="2954455"/>
              <a:ext cx="8824322" cy="710662"/>
              <a:chOff x="1659016" y="1500188"/>
              <a:chExt cx="4918223" cy="414984"/>
            </a:xfrm>
          </p:grpSpPr>
          <p:sp>
            <p:nvSpPr>
              <p:cNvPr id="21" name="MH_Other_5">
                <a:extLst>
                  <a:ext uri="{FF2B5EF4-FFF2-40B4-BE49-F238E27FC236}">
                    <a16:creationId xmlns:a16="http://schemas.microsoft.com/office/drawing/2014/main" id="{5663367B-1C87-43A6-A009-8A2A27C51A0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180496" y="1501708"/>
                <a:ext cx="396743" cy="4134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MH_SubTitle_1">
                <a:extLst>
                  <a:ext uri="{FF2B5EF4-FFF2-40B4-BE49-F238E27FC236}">
                    <a16:creationId xmlns:a16="http://schemas.microsoft.com/office/drawing/2014/main" id="{0CA46D69-6F5C-4369-9E5B-95D3BA775BDF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98734" y="1500188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 sz="2800">
                    <a:solidFill>
                      <a:srgbClr val="FFFFFF"/>
                    </a:solidFill>
                  </a:rPr>
                  <a:t> 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MH_Other_6">
                <a:extLst>
                  <a:ext uri="{FF2B5EF4-FFF2-40B4-BE49-F238E27FC236}">
                    <a16:creationId xmlns:a16="http://schemas.microsoft.com/office/drawing/2014/main" id="{A86D06E3-80D7-478A-B128-3C60334D250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659016" y="1510828"/>
                <a:ext cx="354182" cy="395223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b="1" dirty="0">
                  <a:solidFill>
                    <a:schemeClr val="accent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396894" y="3041808"/>
              <a:ext cx="727314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nào cũng soạn thảo được tệp trình chiếu.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69096" y="4086905"/>
            <a:ext cx="8779269" cy="734624"/>
            <a:chOff x="1669096" y="4086905"/>
            <a:chExt cx="8779269" cy="734624"/>
          </a:xfrm>
        </p:grpSpPr>
        <p:grpSp>
          <p:nvGrpSpPr>
            <p:cNvPr id="25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9096" y="4086905"/>
              <a:ext cx="8779269" cy="734624"/>
              <a:chOff x="1659281" y="2685857"/>
              <a:chExt cx="4917958" cy="414984"/>
            </a:xfrm>
          </p:grpSpPr>
          <p:sp>
            <p:nvSpPr>
              <p:cNvPr id="26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7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659281" y="2696497"/>
                <a:ext cx="354182" cy="396744"/>
              </a:xfrm>
              <a:prstGeom prst="ellipse">
                <a:avLst/>
              </a:prstGeom>
              <a:noFill/>
              <a:ln w="57150">
                <a:solidFill>
                  <a:srgbClr val="FFB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FFB600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 b="1" dirty="0">
                  <a:solidFill>
                    <a:srgbClr val="FFB6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449027" y="4243002"/>
              <a:ext cx="6918882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300" b="1" dirty="0">
                  <a:solidFill>
                    <a:schemeClr val="bg1"/>
                  </a:solidFill>
                </a:rPr>
                <a:t>Phần cứng máy tính quan trọng hơn phần mềm.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60132" y="5211167"/>
            <a:ext cx="8779269" cy="848241"/>
            <a:chOff x="1660132" y="5211167"/>
            <a:chExt cx="8779269" cy="848241"/>
          </a:xfrm>
        </p:grpSpPr>
        <p:grpSp>
          <p:nvGrpSpPr>
            <p:cNvPr id="51" name="组合 4">
              <a:extLst>
                <a:ext uri="{FF2B5EF4-FFF2-40B4-BE49-F238E27FC236}">
                  <a16:creationId xmlns:a16="http://schemas.microsoft.com/office/drawing/2014/main" id="{142E4CC6-F4D5-4C0B-8390-F3E027FEEF48}"/>
                </a:ext>
              </a:extLst>
            </p:cNvPr>
            <p:cNvGrpSpPr/>
            <p:nvPr/>
          </p:nvGrpSpPr>
          <p:grpSpPr>
            <a:xfrm>
              <a:off x="1660132" y="5211167"/>
              <a:ext cx="8779269" cy="771288"/>
              <a:chOff x="1659281" y="2685857"/>
              <a:chExt cx="4917958" cy="414984"/>
            </a:xfrm>
          </p:grpSpPr>
          <p:sp>
            <p:nvSpPr>
              <p:cNvPr id="52" name="MH_Other_3">
                <a:extLst>
                  <a:ext uri="{FF2B5EF4-FFF2-40B4-BE49-F238E27FC236}">
                    <a16:creationId xmlns:a16="http://schemas.microsoft.com/office/drawing/2014/main" id="{F1C69AC0-98E0-4610-BFD4-32A482FE92D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6180496" y="2687377"/>
                <a:ext cx="396743" cy="413464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3" name="MH_SubTitle_2">
                <a:extLst>
                  <a:ext uri="{FF2B5EF4-FFF2-40B4-BE49-F238E27FC236}">
                    <a16:creationId xmlns:a16="http://schemas.microsoft.com/office/drawing/2014/main" id="{F5B8940F-4C1D-4F83-81BE-87B200D108ED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98734" y="2685857"/>
                <a:ext cx="4143760" cy="413464"/>
              </a:xfrm>
              <a:custGeom>
                <a:avLst/>
                <a:gdLst>
                  <a:gd name="connsiteX0" fmla="*/ 0 w 4326400"/>
                  <a:gd name="connsiteY0" fmla="*/ 0 h 432048"/>
                  <a:gd name="connsiteX1" fmla="*/ 4326400 w 4326400"/>
                  <a:gd name="connsiteY1" fmla="*/ 0 h 432048"/>
                  <a:gd name="connsiteX2" fmla="*/ 4326400 w 4326400"/>
                  <a:gd name="connsiteY2" fmla="*/ 432048 h 432048"/>
                  <a:gd name="connsiteX3" fmla="*/ 0 w 4326400"/>
                  <a:gd name="connsiteY3" fmla="*/ 432048 h 432048"/>
                  <a:gd name="connsiteX4" fmla="*/ 37076 w 4326400"/>
                  <a:gd name="connsiteY4" fmla="*/ 387112 h 432048"/>
                  <a:gd name="connsiteX5" fmla="*/ 89336 w 4326400"/>
                  <a:gd name="connsiteY5" fmla="*/ 216024 h 432048"/>
                  <a:gd name="connsiteX6" fmla="*/ 37076 w 4326400"/>
                  <a:gd name="connsiteY6" fmla="*/ 44937 h 432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6400" h="432048">
                    <a:moveTo>
                      <a:pt x="0" y="0"/>
                    </a:moveTo>
                    <a:lnTo>
                      <a:pt x="4326400" y="0"/>
                    </a:lnTo>
                    <a:lnTo>
                      <a:pt x="4326400" y="432048"/>
                    </a:lnTo>
                    <a:lnTo>
                      <a:pt x="0" y="432048"/>
                    </a:lnTo>
                    <a:lnTo>
                      <a:pt x="37076" y="387112"/>
                    </a:lnTo>
                    <a:cubicBezTo>
                      <a:pt x="70070" y="338274"/>
                      <a:pt x="89336" y="279399"/>
                      <a:pt x="89336" y="216024"/>
                    </a:cubicBezTo>
                    <a:cubicBezTo>
                      <a:pt x="89336" y="152650"/>
                      <a:pt x="70070" y="93775"/>
                      <a:pt x="37076" y="44937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anchor="ctr">
                <a:normAutofit/>
              </a:bodyPr>
              <a:lstStyle/>
              <a:p>
                <a:pPr algn="just">
                  <a:defRPr/>
                </a:pPr>
                <a:r>
                  <a:rPr lang="en-US" altLang="zh-CN">
                    <a:solidFill>
                      <a:srgbClr val="FFFFFF"/>
                    </a:solidFill>
                  </a:rPr>
                  <a:t> </a:t>
                </a: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4">
                <a:extLst>
                  <a:ext uri="{FF2B5EF4-FFF2-40B4-BE49-F238E27FC236}">
                    <a16:creationId xmlns:a16="http://schemas.microsoft.com/office/drawing/2014/main" id="{A4C57CAE-8DDC-4980-9FB8-D3F584E3B0B1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1659281" y="2720245"/>
                <a:ext cx="354182" cy="372995"/>
              </a:xfrm>
              <a:prstGeom prst="ellipse">
                <a:avLst/>
              </a:prstGeom>
              <a:noFill/>
              <a:ln w="57150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CC00CC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b="1" dirty="0">
                  <a:solidFill>
                    <a:srgbClr val="CC00CC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2435581" y="5228411"/>
              <a:ext cx="72075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 tính chỉ hoạt động, làm việc được khi có đủ phần cứng và phần mềm cần thiết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146" b="98171" l="926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0039" y="5170825"/>
            <a:ext cx="945484" cy="756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3145" y="2753770"/>
            <a:ext cx="1092638" cy="102235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750" b="96250" l="4094" r="953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3318" y="3842139"/>
            <a:ext cx="1092638" cy="10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Horizontal Scroll 1"/>
          <p:cNvSpPr/>
          <p:nvPr/>
        </p:nvSpPr>
        <p:spPr>
          <a:xfrm>
            <a:off x="2989305" y="1250859"/>
            <a:ext cx="7082542" cy="1209953"/>
          </a:xfrm>
          <a:prstGeom prst="horizontalScroll">
            <a:avLst/>
          </a:prstGeom>
          <a:solidFill>
            <a:srgbClr val="5B9BD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Em cùng bạn thảo luận và thực hiện: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Ghép Đặc điểm với Đối tượng cho phù hợp.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91" y="1316467"/>
            <a:ext cx="1232842" cy="110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5852" y="2586845"/>
            <a:ext cx="2807773" cy="3652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0388" y="2586846"/>
            <a:ext cx="4250964" cy="365258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929027" y="4054288"/>
            <a:ext cx="1481361" cy="181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29027" y="4054288"/>
            <a:ext cx="1481361" cy="1593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7065" y="3462619"/>
            <a:ext cx="1533323" cy="18198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877065" y="5033683"/>
            <a:ext cx="1533323" cy="2487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1810135" y="2070846"/>
            <a:ext cx="8364071" cy="3939988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cxnSp>
        <p:nvCxnSpPr>
          <p:cNvPr id="17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758583" y="2972339"/>
            <a:ext cx="0" cy="2572480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24110" y="2736582"/>
            <a:ext cx="5010176" cy="29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rabicPeriod"/>
              <a:tabLst>
                <a:tab pos="511175" algn="l"/>
              </a:tabLst>
            </a:pP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240148" y="1761877"/>
            <a:ext cx="3828085" cy="672035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0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3952" y="1778850"/>
              <a:ext cx="286649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1" y="2953718"/>
            <a:ext cx="2637532" cy="23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5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4080677" y="2081080"/>
            <a:ext cx="7069544" cy="2791171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/>
              <a:t>Máy tính bao gồm phần cứng và phần mềm. Phần mềm được lưu trữ trong phần cứng và điều khiển phần cứng hoạt động.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4069" y="2178424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8767" y="1815354"/>
            <a:ext cx="7476564" cy="29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  <a:p>
            <a:pPr algn="ctr">
              <a:lnSpc>
                <a:spcPct val="150000"/>
              </a:lnSpc>
            </a:pPr>
            <a:r>
              <a:rPr lang="en-US" sz="44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CỨNG VÀ PHẦN MỀM MÁY TÍNH</a:t>
            </a: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 rot="209852">
            <a:off x="2243307" y="1812196"/>
            <a:ext cx="7225193" cy="3033920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4759" y="2399177"/>
            <a:ext cx="495286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76" y="4394580"/>
            <a:ext cx="3447300" cy="232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190097" y="4506065"/>
            <a:ext cx="1525808" cy="21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sp>
        <p:nvSpPr>
          <p:cNvPr id="7" name="Cloud Callout 6"/>
          <p:cNvSpPr/>
          <p:nvPr/>
        </p:nvSpPr>
        <p:spPr>
          <a:xfrm rot="209852">
            <a:off x="2284643" y="1607128"/>
            <a:ext cx="7225193" cy="2620486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3244" y="2098720"/>
            <a:ext cx="520343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299279" y="4144456"/>
            <a:ext cx="1525808" cy="21370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24762" y="4371727"/>
            <a:ext cx="2744953" cy="2240446"/>
            <a:chOff x="4524762" y="4371727"/>
            <a:chExt cx="2744953" cy="22404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4762" y="4371727"/>
              <a:ext cx="2744953" cy="22404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6519071" y="4745491"/>
              <a:ext cx="459270" cy="2209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465325" y="4663932"/>
            <a:ext cx="4490114" cy="1641338"/>
            <a:chOff x="7465325" y="4445564"/>
            <a:chExt cx="4490114" cy="16413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65325" y="4445564"/>
              <a:ext cx="4490114" cy="16413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6676" y="5836756"/>
              <a:ext cx="3443227" cy="250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035" t="7568" r="4394" b="3327"/>
          <a:stretch/>
        </p:blipFill>
        <p:spPr>
          <a:xfrm>
            <a:off x="11067532" y="5816052"/>
            <a:ext cx="1013839" cy="946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933" y="5030004"/>
            <a:ext cx="952507" cy="792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254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3118" y="5324833"/>
            <a:ext cx="990491" cy="11153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017060" y="2043952"/>
            <a:ext cx="8296834" cy="3993777"/>
          </a:xfrm>
          <a:prstGeom prst="roundRect">
            <a:avLst/>
          </a:prstGeom>
          <a:noFill/>
          <a:ln w="28575">
            <a:solidFill>
              <a:srgbClr val="C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573878" y="2784081"/>
            <a:ext cx="0" cy="3004675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634546" y="2916268"/>
            <a:ext cx="4542868" cy="2883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</a:p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352425" indent="-3556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chạm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300" dirty="0">
                <a:solidFill>
                  <a:srgbClr val="33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15909" y="2093677"/>
            <a:ext cx="4459352" cy="564150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5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13952" y="1778850"/>
              <a:ext cx="336823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  <p:sp>
        <p:nvSpPr>
          <p:cNvPr id="27" name="矩形 3">
            <a:extLst>
              <a:ext uri="{FF2B5EF4-FFF2-40B4-BE49-F238E27FC236}">
                <a16:creationId xmlns:a16="http://schemas.microsoft.com/office/drawing/2014/main" id="{5DE60EE3-FD9E-41F7-BB18-9E6EC0A15A38}"/>
              </a:ext>
            </a:extLst>
          </p:cNvPr>
          <p:cNvSpPr/>
          <p:nvPr/>
        </p:nvSpPr>
        <p:spPr>
          <a:xfrm>
            <a:off x="2238231" y="2959356"/>
            <a:ext cx="3140743" cy="2745410"/>
          </a:xfrm>
          <a:prstGeom prst="rect">
            <a:avLst/>
          </a:prstGeom>
          <a:solidFill>
            <a:srgbClr val="E38F90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rPr>
              <a:t> 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28" name="图片占位符 7">
            <a:extLst>
              <a:ext uri="{FF2B5EF4-FFF2-40B4-BE49-F238E27FC236}">
                <a16:creationId xmlns:a16="http://schemas.microsoft.com/office/drawing/2014/main" id="{8341C9B0-3DEE-4B35-B24D-09EEE0FFA1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4560"/>
          <a:stretch>
            <a:fillRect/>
          </a:stretch>
        </p:blipFill>
        <p:spPr>
          <a:xfrm>
            <a:off x="2409211" y="3092501"/>
            <a:ext cx="2823940" cy="2486719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96492" y="2394773"/>
            <a:ext cx="2961561" cy="2879678"/>
            <a:chOff x="8011231" y="2497543"/>
            <a:chExt cx="2961561" cy="2879678"/>
          </a:xfrm>
        </p:grpSpPr>
        <p:sp>
          <p:nvSpPr>
            <p:cNvPr id="16" name="Oval 15"/>
            <p:cNvSpPr/>
            <p:nvPr/>
          </p:nvSpPr>
          <p:spPr>
            <a:xfrm>
              <a:off x="8011231" y="2497543"/>
              <a:ext cx="2961561" cy="287967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l="7035" t="7568" r="4394" b="3327"/>
            <a:stretch/>
          </p:blipFill>
          <p:spPr>
            <a:xfrm>
              <a:off x="9347909" y="3809831"/>
              <a:ext cx="1116804" cy="10423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23846" y="2996487"/>
              <a:ext cx="985295" cy="82027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254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48903" y="3359556"/>
              <a:ext cx="990491" cy="111534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4303061" cy="537883"/>
            <a:chOff x="5317408" y="1963739"/>
            <a:chExt cx="4440220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878263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77613" y="2462610"/>
            <a:ext cx="6038034" cy="2634820"/>
            <a:chOff x="989072" y="1717483"/>
            <a:chExt cx="6232524" cy="2753822"/>
          </a:xfrm>
        </p:grpSpPr>
        <p:sp>
          <p:nvSpPr>
            <p:cNvPr id="24" name="Round Diagonal Corner Rectangle 23"/>
            <p:cNvSpPr/>
            <p:nvPr/>
          </p:nvSpPr>
          <p:spPr>
            <a:xfrm>
              <a:off x="989072" y="1717483"/>
              <a:ext cx="6232524" cy="2753822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1241" y="2105247"/>
              <a:ext cx="5924523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r>
                <a:rPr lang="vi-VN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400" b="1" dirty="0">
                  <a:solidFill>
                    <a:srgbClr val="3333CC"/>
                  </a:solidFill>
                </a:rPr>
                <a:t>không thể nhìn thấy hình dạng hay chạm tay vào phần mềm, nhưng có thể thấy được kết quả hoạt động của nó thông qua phần cứng máy tính.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04198">
            <a:off x="10192416" y="4121826"/>
            <a:ext cx="462574" cy="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7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46662" y="2252169"/>
            <a:ext cx="5224529" cy="3409043"/>
            <a:chOff x="1346662" y="2252169"/>
            <a:chExt cx="5224529" cy="3409043"/>
          </a:xfrm>
          <a:solidFill>
            <a:srgbClr val="FFEFF1"/>
          </a:solidFill>
        </p:grpSpPr>
        <p:sp>
          <p:nvSpPr>
            <p:cNvPr id="58" name="Rounded Rectangle 57"/>
            <p:cNvSpPr/>
            <p:nvPr/>
          </p:nvSpPr>
          <p:spPr>
            <a:xfrm>
              <a:off x="1346662" y="2252169"/>
              <a:ext cx="5224529" cy="3409043"/>
            </a:xfrm>
            <a:prstGeom prst="roundRect">
              <a:avLst/>
            </a:prstGeom>
            <a:grpFill/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7877" y="2765874"/>
              <a:ext cx="4561016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1.2.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167040-DE4D-2BAD-33C6-6FEDE2F0B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924" y="2224873"/>
            <a:ext cx="6075220" cy="4066009"/>
            <a:chOff x="1346662" y="2228327"/>
            <a:chExt cx="5224529" cy="3551449"/>
          </a:xfrm>
        </p:grpSpPr>
        <p:sp>
          <p:nvSpPr>
            <p:cNvPr id="58" name="Rounded Rectangle 57"/>
            <p:cNvSpPr/>
            <p:nvPr/>
          </p:nvSpPr>
          <p:spPr>
            <a:xfrm>
              <a:off x="1346662" y="2228327"/>
              <a:ext cx="5224529" cy="3551449"/>
            </a:xfrm>
            <a:prstGeom prst="roundRect">
              <a:avLst/>
            </a:prstGeom>
            <a:solidFill>
              <a:srgbClr val="FFEFF1"/>
            </a:solidFill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3483" y="2789715"/>
              <a:ext cx="4947318" cy="2986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342900" indent="-342900" algn="just">
                <a:lnSpc>
                  <a:spcPct val="120000"/>
                </a:lnSpc>
                <a:spcAft>
                  <a:spcPts val="12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6" y="1845200"/>
            <a:ext cx="1232842" cy="1104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9E5586-DCF7-1DC8-AABC-807D965A4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928" y="1196788"/>
            <a:ext cx="3647871" cy="48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4" y="1196788"/>
            <a:ext cx="4356851" cy="537883"/>
            <a:chOff x="5317408" y="1963739"/>
            <a:chExt cx="449572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393376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5B9BD5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altLang="zh-CN" sz="26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600" b="1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zh-CN" altLang="en-US" sz="2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5B9BD5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5B9BD5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70882" y="1917718"/>
            <a:ext cx="7217923" cy="3872234"/>
            <a:chOff x="1001229" y="1837210"/>
            <a:chExt cx="4887391" cy="2532737"/>
          </a:xfrm>
        </p:grpSpPr>
        <p:sp>
          <p:nvSpPr>
            <p:cNvPr id="22" name="Round Diagonal Corner Rectangle 21"/>
            <p:cNvSpPr/>
            <p:nvPr/>
          </p:nvSpPr>
          <p:spPr>
            <a:xfrm>
              <a:off x="1001229" y="1837210"/>
              <a:ext cx="4887391" cy="2532737"/>
            </a:xfrm>
            <a:prstGeom prst="round2Diag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9794" y="2506948"/>
              <a:ext cx="4590260" cy="1193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buClr>
                  <a:srgbClr val="FF0000"/>
                </a:buClr>
              </a:pP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667" l="3704" r="9537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921275">
            <a:off x="7946300" y="2228842"/>
            <a:ext cx="1207953" cy="838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99" b="97468" l="0" r="99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13320">
            <a:off x="2930182" y="4542109"/>
            <a:ext cx="12287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632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 Hong</cp:lastModifiedBy>
  <cp:revision>66</cp:revision>
  <dcterms:created xsi:type="dcterms:W3CDTF">2023-02-06T08:51:07Z</dcterms:created>
  <dcterms:modified xsi:type="dcterms:W3CDTF">2023-05-31T09:41:27Z</dcterms:modified>
</cp:coreProperties>
</file>