
<file path=[Content_Types].xml><?xml version="1.0" encoding="utf-8"?>
<Types xmlns="http://schemas.openxmlformats.org/package/2006/content-types">
  <Default Extension="PNG" ContentType="image/png"/>
  <Default Extension="svg" ContentType="image/svg+xml"/>
  <Default Extension="mp3" ContentType="audio/m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1"/>
  </p:notesMasterIdLst>
  <p:sldIdLst>
    <p:sldId id="256" r:id="rId3"/>
    <p:sldId id="264" r:id="rId4"/>
    <p:sldId id="258" r:id="rId5"/>
    <p:sldId id="291" r:id="rId6"/>
    <p:sldId id="260" r:id="rId7"/>
    <p:sldId id="261" r:id="rId8"/>
    <p:sldId id="272" r:id="rId9"/>
    <p:sldId id="257" r:id="rId10"/>
    <p:sldId id="259" r:id="rId11"/>
    <p:sldId id="274" r:id="rId12"/>
    <p:sldId id="292" r:id="rId13"/>
    <p:sldId id="275" r:id="rId14"/>
    <p:sldId id="293" r:id="rId15"/>
    <p:sldId id="276" r:id="rId16"/>
    <p:sldId id="294" r:id="rId17"/>
    <p:sldId id="277" r:id="rId18"/>
    <p:sldId id="278" r:id="rId19"/>
    <p:sldId id="269" r:id="rId20"/>
  </p:sldIdLst>
  <p:sldSz cx="18288000" cy="10287000"/>
  <p:notesSz cx="6858000" cy="9144000"/>
  <p:embeddedFontLst>
    <p:embeddedFont>
      <p:font typeface="Bookman Old Style" panose="02050604050505020204" pitchFamily="18"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Tahoma" panose="020B0604030504040204"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AEE50B-0062-4746-B7EE-AEB4381092A1}">
          <p14:sldIdLst>
            <p14:sldId id="256"/>
            <p14:sldId id="264"/>
            <p14:sldId id="258"/>
            <p14:sldId id="291"/>
            <p14:sldId id="260"/>
            <p14:sldId id="261"/>
            <p14:sldId id="272"/>
            <p14:sldId id="257"/>
            <p14:sldId id="259"/>
            <p14:sldId id="274"/>
            <p14:sldId id="292"/>
            <p14:sldId id="275"/>
            <p14:sldId id="293"/>
            <p14:sldId id="276"/>
            <p14:sldId id="294"/>
            <p14:sldId id="277"/>
            <p14:sldId id="278"/>
            <p14:sldId id="2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3B1"/>
    <a:srgbClr val="FFFF99"/>
    <a:srgbClr val="8388AF"/>
    <a:srgbClr val="FFCC66"/>
    <a:srgbClr val="E7563B"/>
    <a:srgbClr val="DDEDD8"/>
    <a:srgbClr val="60B0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0" autoAdjust="0"/>
    <p:restoredTop sz="84994" autoAdjust="0"/>
  </p:normalViewPr>
  <p:slideViewPr>
    <p:cSldViewPr>
      <p:cViewPr varScale="1">
        <p:scale>
          <a:sx n="38" d="100"/>
          <a:sy n="38" d="100"/>
        </p:scale>
        <p:origin x="85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E36455-27BC-47A8-BD47-D88DD77B45B9}"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F3B09-783B-413D-AC7B-67F094CC4BC0}" type="slidenum">
              <a:rPr lang="en-US" smtClean="0"/>
              <a:t>‹#›</a:t>
            </a:fld>
            <a:endParaRPr lang="en-US"/>
          </a:p>
        </p:txBody>
      </p:sp>
    </p:spTree>
    <p:extLst>
      <p:ext uri="{BB962C8B-B14F-4D97-AF65-F5344CB8AC3E}">
        <p14:creationId xmlns:p14="http://schemas.microsoft.com/office/powerpoint/2010/main" val="2728091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F3B09-783B-413D-AC7B-67F094CC4BC0}" type="slidenum">
              <a:rPr lang="en-US" smtClean="0"/>
              <a:t>13</a:t>
            </a:fld>
            <a:endParaRPr lang="en-US"/>
          </a:p>
        </p:txBody>
      </p:sp>
    </p:spTree>
    <p:extLst>
      <p:ext uri="{BB962C8B-B14F-4D97-AF65-F5344CB8AC3E}">
        <p14:creationId xmlns:p14="http://schemas.microsoft.com/office/powerpoint/2010/main" val="3299969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117833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246425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128873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586652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606812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372402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937643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32407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664221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313847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523433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B6433EC-62DB-4882-9412-9B8E930C28C1}" type="datetimeFigureOut">
              <a:rPr lang="en-US" smtClean="0"/>
              <a:t>2/23/2023</a:t>
            </a:fld>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1743448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86.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92.png"/><Relationship Id="rId4" Type="http://schemas.openxmlformats.org/officeDocument/2006/relationships/image" Target="../media/image91.svg"/></Relationships>
</file>

<file path=ppt/slides/_rels/slide1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94.png"/><Relationship Id="rId4" Type="http://schemas.openxmlformats.org/officeDocument/2006/relationships/image" Target="../media/image93.png"/></Relationships>
</file>

<file path=ppt/slides/_rels/slide16.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48.svg"/><Relationship Id="rId18" Type="http://schemas.openxmlformats.org/officeDocument/2006/relationships/image" Target="../media/image106.png"/><Relationship Id="rId26" Type="http://schemas.openxmlformats.org/officeDocument/2006/relationships/image" Target="../media/image74.png"/><Relationship Id="rId3" Type="http://schemas.openxmlformats.org/officeDocument/2006/relationships/image" Target="../media/image5.svg"/><Relationship Id="rId21" Type="http://schemas.openxmlformats.org/officeDocument/2006/relationships/image" Target="../media/image12.png"/><Relationship Id="rId7" Type="http://schemas.openxmlformats.org/officeDocument/2006/relationships/image" Target="../media/image7.svg"/><Relationship Id="rId12" Type="http://schemas.openxmlformats.org/officeDocument/2006/relationships/image" Target="../media/image103.png"/><Relationship Id="rId17" Type="http://schemas.openxmlformats.org/officeDocument/2006/relationships/image" Target="../media/image76.png"/><Relationship Id="rId25" Type="http://schemas.openxmlformats.org/officeDocument/2006/relationships/image" Target="../media/image111.png"/><Relationship Id="rId2" Type="http://schemas.openxmlformats.org/officeDocument/2006/relationships/image" Target="../media/image4.png"/><Relationship Id="rId16" Type="http://schemas.openxmlformats.org/officeDocument/2006/relationships/image" Target="../media/image105.png"/><Relationship Id="rId20"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3.svg"/><Relationship Id="rId24" Type="http://schemas.openxmlformats.org/officeDocument/2006/relationships/image" Target="../media/image110.png"/><Relationship Id="rId5" Type="http://schemas.openxmlformats.org/officeDocument/2006/relationships/image" Target="../media/image99.svg"/><Relationship Id="rId15" Type="http://schemas.openxmlformats.org/officeDocument/2006/relationships/image" Target="../media/image104.png"/><Relationship Id="rId23" Type="http://schemas.openxmlformats.org/officeDocument/2006/relationships/image" Target="../media/image109.png"/><Relationship Id="rId28" Type="http://schemas.openxmlformats.org/officeDocument/2006/relationships/image" Target="../media/image62.svg"/><Relationship Id="rId10" Type="http://schemas.openxmlformats.org/officeDocument/2006/relationships/image" Target="../media/image102.png"/><Relationship Id="rId19" Type="http://schemas.openxmlformats.org/officeDocument/2006/relationships/image" Target="../media/image107.png"/><Relationship Id="rId4" Type="http://schemas.openxmlformats.org/officeDocument/2006/relationships/image" Target="../media/image98.png"/><Relationship Id="rId9" Type="http://schemas.openxmlformats.org/officeDocument/2006/relationships/image" Target="../media/image15.svg"/><Relationship Id="rId14" Type="http://schemas.openxmlformats.org/officeDocument/2006/relationships/image" Target="../media/image6.png"/><Relationship Id="rId22" Type="http://schemas.openxmlformats.org/officeDocument/2006/relationships/image" Target="../media/image13.svg"/><Relationship Id="rId27"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2.xml"/><Relationship Id="rId7" Type="http://schemas.openxmlformats.org/officeDocument/2006/relationships/image" Target="../media/image2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gif"/><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5.gif"/><Relationship Id="rId18" Type="http://schemas.openxmlformats.org/officeDocument/2006/relationships/image" Target="../media/image2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6.gif"/><Relationship Id="rId17" Type="http://schemas.openxmlformats.org/officeDocument/2006/relationships/image" Target="../media/image34.gif"/><Relationship Id="rId2" Type="http://schemas.openxmlformats.org/officeDocument/2006/relationships/audio" Target="../media/media2.mp3"/><Relationship Id="rId16" Type="http://schemas.openxmlformats.org/officeDocument/2006/relationships/image" Target="../media/image33.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2.xml"/><Relationship Id="rId5" Type="http://schemas.microsoft.com/office/2007/relationships/media" Target="../media/media4.mp3"/><Relationship Id="rId15" Type="http://schemas.openxmlformats.org/officeDocument/2006/relationships/image" Target="../media/image32.gif"/><Relationship Id="rId10" Type="http://schemas.openxmlformats.org/officeDocument/2006/relationships/audio" Target="../media/media6.mp3"/><Relationship Id="rId19" Type="http://schemas.openxmlformats.org/officeDocument/2006/relationships/image" Target="../media/image30.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31.gif"/></Relationships>
</file>

<file path=ppt/slides/_rels/slide4.xml.rels><?xml version="1.0" encoding="UTF-8" standalone="yes"?>
<Relationships xmlns="http://schemas.openxmlformats.org/package/2006/relationships"><Relationship Id="rId8" Type="http://schemas.openxmlformats.org/officeDocument/2006/relationships/image" Target="../media/image25.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6.gif"/><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5.gif"/><Relationship Id="rId11" Type="http://schemas.openxmlformats.org/officeDocument/2006/relationships/image" Target="../media/image37.gif"/><Relationship Id="rId5" Type="http://schemas.openxmlformats.org/officeDocument/2006/relationships/audio" Target="../media/audio4.wav"/><Relationship Id="rId15" Type="http://schemas.openxmlformats.org/officeDocument/2006/relationships/image" Target="../media/image39.gif"/><Relationship Id="rId10" Type="http://schemas.openxmlformats.org/officeDocument/2006/relationships/image" Target="../media/image34.gif"/><Relationship Id="rId4" Type="http://schemas.openxmlformats.org/officeDocument/2006/relationships/audio" Target="../media/audio3.wav"/><Relationship Id="rId9" Type="http://schemas.openxmlformats.org/officeDocument/2006/relationships/image" Target="../media/image36.gif"/><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5.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6.gif"/><Relationship Id="rId11" Type="http://schemas.openxmlformats.org/officeDocument/2006/relationships/image" Target="../media/image38.png"/><Relationship Id="rId5" Type="http://schemas.openxmlformats.org/officeDocument/2006/relationships/image" Target="../media/image35.gif"/><Relationship Id="rId10" Type="http://schemas.openxmlformats.org/officeDocument/2006/relationships/image" Target="../media/image37.gif"/><Relationship Id="rId4" Type="http://schemas.openxmlformats.org/officeDocument/2006/relationships/audio" Target="../media/audio4.wav"/><Relationship Id="rId9" Type="http://schemas.openxmlformats.org/officeDocument/2006/relationships/image" Target="../media/image34.gif"/><Relationship Id="rId14" Type="http://schemas.openxmlformats.org/officeDocument/2006/relationships/image" Target="../media/image40.gif"/></Relationships>
</file>

<file path=ppt/slides/_rels/slide6.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6.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38.png"/><Relationship Id="rId5" Type="http://schemas.openxmlformats.org/officeDocument/2006/relationships/image" Target="../media/image35.gif"/><Relationship Id="rId10" Type="http://schemas.openxmlformats.org/officeDocument/2006/relationships/image" Target="../media/image34.gif"/><Relationship Id="rId4" Type="http://schemas.openxmlformats.org/officeDocument/2006/relationships/audio" Target="../media/audio4.wav"/><Relationship Id="rId9" Type="http://schemas.openxmlformats.org/officeDocument/2006/relationships/image" Target="../media/image36.gif"/><Relationship Id="rId14" Type="http://schemas.openxmlformats.org/officeDocument/2006/relationships/image" Target="../media/image41.gif"/></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8.svg"/><Relationship Id="rId21" Type="http://schemas.openxmlformats.org/officeDocument/2006/relationships/image" Target="../media/image64.svg"/><Relationship Id="rId7" Type="http://schemas.openxmlformats.org/officeDocument/2006/relationships/image" Target="../media/image3.sv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47.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svg"/><Relationship Id="rId15" Type="http://schemas.openxmlformats.org/officeDocument/2006/relationships/image" Target="../media/image58.png"/><Relationship Id="rId23" Type="http://schemas.openxmlformats.org/officeDocument/2006/relationships/image" Target="../media/image66.svg"/><Relationship Id="rId10" Type="http://schemas.openxmlformats.org/officeDocument/2006/relationships/image" Target="../media/image7.svg"/><Relationship Id="rId19" Type="http://schemas.openxmlformats.org/officeDocument/2006/relationships/image" Target="../media/image62.sv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57.png"/><Relationship Id="rId22"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svg"/><Relationship Id="rId18" Type="http://schemas.openxmlformats.org/officeDocument/2006/relationships/image" Target="../media/image79.png"/><Relationship Id="rId3" Type="http://schemas.openxmlformats.org/officeDocument/2006/relationships/image" Target="../media/image68.svg"/><Relationship Id="rId21" Type="http://schemas.openxmlformats.org/officeDocument/2006/relationships/image" Target="../media/image82.svg"/><Relationship Id="rId7" Type="http://schemas.openxmlformats.org/officeDocument/2006/relationships/image" Target="../media/image50.sv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image" Target="../media/image67.png"/><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48.svg"/><Relationship Id="rId5" Type="http://schemas.openxmlformats.org/officeDocument/2006/relationships/image" Target="../media/image7.svg"/><Relationship Id="rId15" Type="http://schemas.openxmlformats.org/officeDocument/2006/relationships/image" Target="../media/image76.png"/><Relationship Id="rId10" Type="http://schemas.openxmlformats.org/officeDocument/2006/relationships/image" Target="../media/image73.png"/><Relationship Id="rId19" Type="http://schemas.openxmlformats.org/officeDocument/2006/relationships/image" Target="../media/image80.png"/><Relationship Id="rId4" Type="http://schemas.openxmlformats.org/officeDocument/2006/relationships/image" Target="../media/image69.png"/><Relationship Id="rId9" Type="http://schemas.openxmlformats.org/officeDocument/2006/relationships/image" Target="../media/image72.png"/><Relationship Id="rId1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6325" y="2858690"/>
            <a:ext cx="442924" cy="3268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79976" y="8424949"/>
            <a:ext cx="7315200" cy="372410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37731" y="7486861"/>
            <a:ext cx="445539" cy="55819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07124" y="8981178"/>
            <a:ext cx="411543" cy="372634"/>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18667" y="6507695"/>
            <a:ext cx="1900734" cy="307471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56189" y="8424949"/>
            <a:ext cx="7315200" cy="372410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8014990"/>
            <a:ext cx="4056515" cy="1932376"/>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118564" y="1943101"/>
            <a:ext cx="654936" cy="589442"/>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8700" y="5813305"/>
            <a:ext cx="596294" cy="571359"/>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07377" y="5389001"/>
            <a:ext cx="612024" cy="554161"/>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7259300" y="3467935"/>
            <a:ext cx="571500" cy="547601"/>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59650" y="746125"/>
            <a:ext cx="540774" cy="518160"/>
          </a:xfrm>
          <a:prstGeom prst="rect">
            <a:avLst/>
          </a:prstGeom>
        </p:spPr>
      </p:pic>
      <p:pic>
        <p:nvPicPr>
          <p:cNvPr id="17"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37731" y="470493"/>
            <a:ext cx="373478" cy="275632"/>
          </a:xfrm>
          <a:prstGeom prst="rect">
            <a:avLst/>
          </a:prstGeom>
        </p:spPr>
      </p:pic>
      <p:pic>
        <p:nvPicPr>
          <p:cNvPr id="18"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56880" y="4685527"/>
            <a:ext cx="491119" cy="615297"/>
          </a:xfrm>
          <a:prstGeom prst="rect">
            <a:avLst/>
          </a:prstGeom>
        </p:spPr>
      </p:pic>
      <p:pic>
        <p:nvPicPr>
          <p:cNvPr id="19"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15844" y="952613"/>
            <a:ext cx="718156" cy="646341"/>
          </a:xfrm>
          <a:prstGeom prst="rect">
            <a:avLst/>
          </a:prstGeom>
        </p:spPr>
      </p:pic>
      <p:pic>
        <p:nvPicPr>
          <p:cNvPr id="20"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459" y="7760750"/>
            <a:ext cx="344492" cy="254240"/>
          </a:xfrm>
          <a:prstGeom prst="rect">
            <a:avLst/>
          </a:prstGeom>
        </p:spPr>
      </p:pic>
      <p:sp>
        <p:nvSpPr>
          <p:cNvPr id="2" name="TextBox 2"/>
          <p:cNvSpPr txBox="1"/>
          <p:nvPr/>
        </p:nvSpPr>
        <p:spPr>
          <a:xfrm>
            <a:off x="457200" y="2526923"/>
            <a:ext cx="17373600"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THẦY CÔ ĐẾN DỰ GIỜ LỚP NGÀY HÔM NAY!</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495300" y="4191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sp>
        <p:nvSpPr>
          <p:cNvPr id="2" name="TextBox 1"/>
          <p:cNvSpPr txBox="1"/>
          <p:nvPr/>
        </p:nvSpPr>
        <p:spPr>
          <a:xfrm>
            <a:off x="1447800" y="1116797"/>
            <a:ext cx="15925800" cy="784830"/>
          </a:xfrm>
          <a:prstGeom prst="rect">
            <a:avLst/>
          </a:prstGeom>
          <a:noFill/>
        </p:spPr>
        <p:txBody>
          <a:bodyPr wrap="square" rtlCol="0">
            <a:spAutoFit/>
          </a:bodyPr>
          <a:lstStyle/>
          <a:p>
            <a:r>
              <a:rPr lang="en-US" sz="4500" b="1" dirty="0">
                <a:solidFill>
                  <a:srgbClr val="C00000"/>
                </a:solidFill>
                <a:latin typeface="Arial" panose="020B0604020202020204" pitchFamily="34" charset="0"/>
                <a:cs typeface="Arial" panose="020B0604020202020204" pitchFamily="34" charset="0"/>
              </a:rPr>
              <a:t>1. </a:t>
            </a:r>
            <a:r>
              <a:rPr lang="en-US" sz="4500" b="1" dirty="0" err="1">
                <a:solidFill>
                  <a:srgbClr val="C00000"/>
                </a:solidFill>
                <a:latin typeface="Arial" panose="020B0604020202020204" pitchFamily="34" charset="0"/>
                <a:cs typeface="Arial" panose="020B0604020202020204" pitchFamily="34" charset="0"/>
              </a:rPr>
              <a:t>Cơ</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quan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tuần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hoàn</a:t>
            </a:r>
            <a:endParaRPr lang="en-US" sz="4500" dirty="0">
              <a:solidFill>
                <a:srgbClr val="C00000"/>
              </a:solidFill>
              <a:latin typeface="Arial" panose="020B0604020202020204" pitchFamily="34" charset="0"/>
              <a:cs typeface="Arial" panose="020B0604020202020204" pitchFamily="34" charset="0"/>
            </a:endParaRPr>
          </a:p>
        </p:txBody>
      </p:sp>
      <p:pic>
        <p:nvPicPr>
          <p:cNvPr id="17" name="Picture 2"/>
          <p:cNvPicPr>
            <a:picLocks noChangeAspect="1"/>
          </p:cNvPicPr>
          <p:nvPr/>
        </p:nvPicPr>
        <p:blipFill>
          <a:blip r:embed="rId2"/>
          <a:srcRect/>
          <a:stretch>
            <a:fillRect/>
          </a:stretch>
        </p:blipFill>
        <p:spPr>
          <a:xfrm>
            <a:off x="1275786" y="6593816"/>
            <a:ext cx="2320666" cy="3572546"/>
          </a:xfrm>
          <a:prstGeom prst="rect">
            <a:avLst/>
          </a:prstGeom>
        </p:spPr>
      </p:pic>
      <p:pic>
        <p:nvPicPr>
          <p:cNvPr id="18" name="Picture 7"/>
          <p:cNvPicPr>
            <a:picLocks noChangeAspect="1"/>
          </p:cNvPicPr>
          <p:nvPr/>
        </p:nvPicPr>
        <p:blipFill>
          <a:blip r:embed="rId3"/>
          <a:srcRect/>
          <a:stretch>
            <a:fillRect/>
          </a:stretch>
        </p:blipFill>
        <p:spPr>
          <a:xfrm>
            <a:off x="4218188" y="6641524"/>
            <a:ext cx="2354298" cy="3524838"/>
          </a:xfrm>
          <a:prstGeom prst="rect">
            <a:avLst/>
          </a:prstGeom>
        </p:spPr>
      </p:pic>
      <p:sp>
        <p:nvSpPr>
          <p:cNvPr id="6" name="Thought Bubble: Cloud 5">
            <a:extLst>
              <a:ext uri="{FF2B5EF4-FFF2-40B4-BE49-F238E27FC236}">
                <a16:creationId xmlns:a16="http://schemas.microsoft.com/office/drawing/2014/main" id="{46660DD6-F292-44E5-9B9B-FE15452EBCB4}"/>
              </a:ext>
            </a:extLst>
          </p:cNvPr>
          <p:cNvSpPr/>
          <p:nvPr/>
        </p:nvSpPr>
        <p:spPr>
          <a:xfrm>
            <a:off x="1143000" y="1807380"/>
            <a:ext cx="7821314" cy="42195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5AAF460-C510-4D4A-89A0-D19D31C57014}"/>
              </a:ext>
            </a:extLst>
          </p:cNvPr>
          <p:cNvSpPr txBox="1"/>
          <p:nvPr/>
        </p:nvSpPr>
        <p:spPr>
          <a:xfrm>
            <a:off x="1435028" y="3043723"/>
            <a:ext cx="7543800" cy="1998176"/>
          </a:xfrm>
          <a:prstGeom prst="rect">
            <a:avLst/>
          </a:prstGeom>
          <a:noFill/>
        </p:spPr>
        <p:txBody>
          <a:bodyPr wrap="square" rtlCol="0">
            <a:spAutoFit/>
          </a:bodyPr>
          <a:lstStyle/>
          <a:p>
            <a:pPr algn="ctr">
              <a:lnSpc>
                <a:spcPct val="150000"/>
              </a:lnSpc>
            </a:pPr>
            <a:r>
              <a:rPr lang="en-US" sz="4400" dirty="0" err="1">
                <a:solidFill>
                  <a:srgbClr val="FFFF66"/>
                </a:solidFill>
                <a:latin typeface="Arial" panose="020B0604020202020204" pitchFamily="34" charset="0"/>
                <a:cs typeface="Arial" panose="020B0604020202020204" pitchFamily="34" charset="0"/>
              </a:rPr>
              <a:t>Em</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hiểu</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thế</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nào</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là</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cơ</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quan</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tuần</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hoàn</a:t>
            </a:r>
            <a:r>
              <a:rPr lang="en-US" sz="4400" dirty="0">
                <a:solidFill>
                  <a:srgbClr val="FFFF66"/>
                </a:solidFill>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8CAF3F2B-7500-424D-8D48-CCC8B280F2D9}"/>
              </a:ext>
            </a:extLst>
          </p:cNvPr>
          <p:cNvGrpSpPr/>
          <p:nvPr/>
        </p:nvGrpSpPr>
        <p:grpSpPr>
          <a:xfrm>
            <a:off x="7529286" y="4150937"/>
            <a:ext cx="10540928" cy="4689725"/>
            <a:chOff x="8289977" y="895044"/>
            <a:chExt cx="9196816" cy="3721719"/>
          </a:xfrm>
        </p:grpSpPr>
        <p:grpSp>
          <p:nvGrpSpPr>
            <p:cNvPr id="14" name="Group 13">
              <a:extLst>
                <a:ext uri="{FF2B5EF4-FFF2-40B4-BE49-F238E27FC236}">
                  <a16:creationId xmlns:a16="http://schemas.microsoft.com/office/drawing/2014/main" id="{0009CCAD-5CAC-4ED1-9345-C8A6D094928C}"/>
                </a:ext>
              </a:extLst>
            </p:cNvPr>
            <p:cNvGrpSpPr/>
            <p:nvPr/>
          </p:nvGrpSpPr>
          <p:grpSpPr>
            <a:xfrm>
              <a:off x="8289977" y="1636415"/>
              <a:ext cx="8610600" cy="2980348"/>
              <a:chOff x="1828800" y="3956966"/>
              <a:chExt cx="8610600" cy="2980348"/>
            </a:xfrm>
          </p:grpSpPr>
          <p:sp>
            <p:nvSpPr>
              <p:cNvPr id="16" name="Rounded Rectangle 41">
                <a:extLst>
                  <a:ext uri="{FF2B5EF4-FFF2-40B4-BE49-F238E27FC236}">
                    <a16:creationId xmlns:a16="http://schemas.microsoft.com/office/drawing/2014/main" id="{C5222352-9F59-4E7A-8311-B122F8CFFAD6}"/>
                  </a:ext>
                </a:extLst>
              </p:cNvPr>
              <p:cNvSpPr/>
              <p:nvPr/>
            </p:nvSpPr>
            <p:spPr>
              <a:xfrm>
                <a:off x="2286000" y="4733243"/>
                <a:ext cx="8153400" cy="2204071"/>
              </a:xfrm>
              <a:prstGeom prst="roundRect">
                <a:avLst/>
              </a:prstGeom>
              <a:solidFill>
                <a:srgbClr val="FFFAB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Bookman Old Style" panose="02050604050505020204" pitchFamily="18" charset="0"/>
                    <a:cs typeface="Arial" panose="020B0604020202020204" pitchFamily="34" charset="0"/>
                  </a:rPr>
                  <a:t>C</a:t>
                </a:r>
                <a:r>
                  <a:rPr lang="vi-VN" sz="4800" b="1" dirty="0">
                    <a:solidFill>
                      <a:schemeClr val="tx1"/>
                    </a:solidFill>
                    <a:latin typeface="Arial" panose="020B0604020202020204" pitchFamily="34" charset="0"/>
                    <a:cs typeface="Arial" panose="020B0604020202020204" pitchFamily="34" charset="0"/>
                  </a:rPr>
                  <a:t>ơ</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quan</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tuần</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hoàn</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là</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một</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hệ</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thống</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khép</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kín</a:t>
                </a:r>
                <a:r>
                  <a:rPr lang="en-US" sz="4800" b="1" dirty="0">
                    <a:solidFill>
                      <a:schemeClr val="tx1"/>
                    </a:solidFill>
                    <a:latin typeface="Bookman Old Style" panose="02050604050505020204" pitchFamily="18" charset="0"/>
                    <a:cs typeface="Arial" panose="020B0604020202020204" pitchFamily="34" charset="0"/>
                  </a:rPr>
                  <a:t>.</a:t>
                </a:r>
              </a:p>
            </p:txBody>
          </p:sp>
          <p:pic>
            <p:nvPicPr>
              <p:cNvPr id="19" name="Picture 2" descr="Bee ">
                <a:extLst>
                  <a:ext uri="{FF2B5EF4-FFF2-40B4-BE49-F238E27FC236}">
                    <a16:creationId xmlns:a16="http://schemas.microsoft.com/office/drawing/2014/main" id="{D5745A48-703A-41A2-A120-8EF1F2E72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956966"/>
                <a:ext cx="1219200" cy="121920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4">
              <a:extLst>
                <a:ext uri="{FF2B5EF4-FFF2-40B4-BE49-F238E27FC236}">
                  <a16:creationId xmlns:a16="http://schemas.microsoft.com/office/drawing/2014/main" id="{2399DF66-D1E5-4E21-8A2E-B0B1E01AAF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27916" y="895044"/>
              <a:ext cx="1658877" cy="1937375"/>
            </a:xfrm>
            <a:prstGeom prst="rect">
              <a:avLst/>
            </a:prstGeom>
          </p:spPr>
        </p:pic>
      </p:grpSp>
    </p:spTree>
    <p:extLst>
      <p:ext uri="{BB962C8B-B14F-4D97-AF65-F5344CB8AC3E}">
        <p14:creationId xmlns:p14="http://schemas.microsoft.com/office/powerpoint/2010/main" val="39517622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533400" y="4953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sp>
        <p:nvSpPr>
          <p:cNvPr id="3" name="Pentagon 2"/>
          <p:cNvSpPr/>
          <p:nvPr/>
        </p:nvSpPr>
        <p:spPr>
          <a:xfrm>
            <a:off x="1034117" y="1132810"/>
            <a:ext cx="4724400" cy="801721"/>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Làm</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việc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cặp</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đôi</a:t>
            </a:r>
            <a:r>
              <a:rPr lang="en-US" sz="4000" b="1" dirty="0">
                <a:solidFill>
                  <a:schemeClr val="tx1"/>
                </a:solidFill>
                <a:latin typeface="Arial" panose="020B0604020202020204" pitchFamily="34" charset="0"/>
                <a:cs typeface="Arial" panose="020B0604020202020204" pitchFamily="34" charset="0"/>
              </a:rPr>
              <a:t> </a:t>
            </a:r>
          </a:p>
        </p:txBody>
      </p:sp>
      <p:sp>
        <p:nvSpPr>
          <p:cNvPr id="5" name="TextBox 4"/>
          <p:cNvSpPr txBox="1"/>
          <p:nvPr/>
        </p:nvSpPr>
        <p:spPr>
          <a:xfrm>
            <a:off x="2221028" y="2574472"/>
            <a:ext cx="12420600" cy="1824923"/>
          </a:xfrm>
          <a:prstGeom prst="rect">
            <a:avLst/>
          </a:prstGeom>
          <a:noFill/>
        </p:spPr>
        <p:txBody>
          <a:bodyPr wrap="square" rtlCol="0">
            <a:spAutoFit/>
          </a:bodyPr>
          <a:lstStyle/>
          <a:p>
            <a:pPr algn="ctr">
              <a:lnSpc>
                <a:spcPct val="150000"/>
              </a:lnSpc>
            </a:pPr>
            <a:r>
              <a:rPr lang="en-US" sz="4000" b="1" dirty="0" err="1">
                <a:latin typeface="Arial" panose="020B0604020202020204" pitchFamily="34" charset="0"/>
                <a:cs typeface="Arial" panose="020B0604020202020204" pitchFamily="34" charset="0"/>
              </a:rPr>
              <a:t>Chỉ</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nói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bộ</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phận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cơ</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quan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tuần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hoàn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trong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sơ</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đồ</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sách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giáo</a:t>
            </a:r>
            <a:r>
              <a:rPr lang="en-US" sz="4000" b="1" dirty="0">
                <a:latin typeface="Arial" panose="020B0604020202020204" pitchFamily="34" charset="0"/>
                <a:cs typeface="Arial" panose="020B0604020202020204" pitchFamily="34" charset="0"/>
              </a:rPr>
              <a:t> khoa</a:t>
            </a:r>
          </a:p>
        </p:txBody>
      </p:sp>
      <p:pic>
        <p:nvPicPr>
          <p:cNvPr id="17" name="Picture 2"/>
          <p:cNvPicPr>
            <a:picLocks noChangeAspect="1"/>
          </p:cNvPicPr>
          <p:nvPr/>
        </p:nvPicPr>
        <p:blipFill>
          <a:blip r:embed="rId4"/>
          <a:srcRect/>
          <a:stretch>
            <a:fillRect/>
          </a:stretch>
        </p:blipFill>
        <p:spPr>
          <a:xfrm>
            <a:off x="1275786" y="6593816"/>
            <a:ext cx="2320666" cy="3572546"/>
          </a:xfrm>
          <a:prstGeom prst="rect">
            <a:avLst/>
          </a:prstGeom>
        </p:spPr>
      </p:pic>
      <p:pic>
        <p:nvPicPr>
          <p:cNvPr id="18" name="Picture 7"/>
          <p:cNvPicPr>
            <a:picLocks noChangeAspect="1"/>
          </p:cNvPicPr>
          <p:nvPr/>
        </p:nvPicPr>
        <p:blipFill>
          <a:blip r:embed="rId5"/>
          <a:srcRect/>
          <a:stretch>
            <a:fillRect/>
          </a:stretch>
        </p:blipFill>
        <p:spPr>
          <a:xfrm>
            <a:off x="4218188" y="6641524"/>
            <a:ext cx="2354298" cy="3524838"/>
          </a:xfrm>
          <a:prstGeom prst="rect">
            <a:avLst/>
          </a:prstGeom>
        </p:spPr>
      </p:pic>
      <p:pic>
        <p:nvPicPr>
          <p:cNvPr id="12" name="Picture 11" descr="D:\Dropbox\DATA\Dong ho Dem nguoc\DongHoDemNguoc\DongHo\Clock_m5.png">
            <a:extLst>
              <a:ext uri="{FF2B5EF4-FFF2-40B4-BE49-F238E27FC236}">
                <a16:creationId xmlns:a16="http://schemas.microsoft.com/office/drawing/2014/main" id="{57A6CEC8-D6DA-4DE4-830D-D1FC23F64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63904" y="4356533"/>
            <a:ext cx="5186363" cy="518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Users\Administrator\Downloads\Dongho\DongHo\Clock_k7.png">
            <a:extLst>
              <a:ext uri="{FF2B5EF4-FFF2-40B4-BE49-F238E27FC236}">
                <a16:creationId xmlns:a16="http://schemas.microsoft.com/office/drawing/2014/main" id="{2C6C8C5E-27D2-4741-95CE-FD228DCA1D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33023" y="4856595"/>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62130D1-ACC2-4803-A348-D9958059B639}"/>
              </a:ext>
            </a:extLst>
          </p:cNvPr>
          <p:cNvSpPr txBox="1"/>
          <p:nvPr/>
        </p:nvSpPr>
        <p:spPr>
          <a:xfrm>
            <a:off x="13961723" y="5313795"/>
            <a:ext cx="2057400" cy="5078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defTabSz="1371600">
              <a:defRPr/>
            </a:pPr>
            <a:r>
              <a:rPr lang="en-US" sz="2700" b="1" dirty="0">
                <a:solidFill>
                  <a:prstClr val="white"/>
                </a:solidFill>
                <a:latin typeface="Arial" pitchFamily="34" charset="0"/>
                <a:cs typeface="Arial" pitchFamily="34" charset="0"/>
              </a:rPr>
              <a:t>HẾT GIỜ</a:t>
            </a:r>
          </a:p>
        </p:txBody>
      </p:sp>
      <p:sp>
        <p:nvSpPr>
          <p:cNvPr id="15" name="TextBox 14">
            <a:extLst>
              <a:ext uri="{FF2B5EF4-FFF2-40B4-BE49-F238E27FC236}">
                <a16:creationId xmlns:a16="http://schemas.microsoft.com/office/drawing/2014/main" id="{0C000FC1-6C5C-4AC6-8AED-F548C0BEBCB7}"/>
              </a:ext>
            </a:extLst>
          </p:cNvPr>
          <p:cNvSpPr txBox="1"/>
          <p:nvPr/>
        </p:nvSpPr>
        <p:spPr>
          <a:xfrm>
            <a:off x="13961723" y="7828395"/>
            <a:ext cx="2171700" cy="5078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371600">
              <a:defRPr/>
            </a:pPr>
            <a:r>
              <a:rPr lang="en-US" sz="2700" b="1" dirty="0">
                <a:solidFill>
                  <a:prstClr val="white"/>
                </a:solidFill>
                <a:latin typeface="Arial" pitchFamily="34" charset="0"/>
                <a:cs typeface="Arial" pitchFamily="34" charset="0"/>
              </a:rPr>
              <a:t>TÍNH GIỜ</a:t>
            </a:r>
          </a:p>
        </p:txBody>
      </p:sp>
      <p:sp>
        <p:nvSpPr>
          <p:cNvPr id="16" name="TextBox 11">
            <a:extLst>
              <a:ext uri="{FF2B5EF4-FFF2-40B4-BE49-F238E27FC236}">
                <a16:creationId xmlns:a16="http://schemas.microsoft.com/office/drawing/2014/main" id="{D3BAB06B-618C-4725-B6E3-DFD118E7C934}"/>
              </a:ext>
            </a:extLst>
          </p:cNvPr>
          <p:cNvSpPr txBox="1">
            <a:spLocks noChangeArrowheads="1"/>
          </p:cNvSpPr>
          <p:nvPr/>
        </p:nvSpPr>
        <p:spPr bwMode="auto">
          <a:xfrm>
            <a:off x="12785386" y="6661583"/>
            <a:ext cx="7453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1" fontAlgn="base" hangingPunct="1">
              <a:spcBef>
                <a:spcPct val="0"/>
              </a:spcBef>
              <a:spcAft>
                <a:spcPct val="0"/>
              </a:spcAft>
            </a:pPr>
            <a:r>
              <a:rPr lang="en-US" altLang="en-US" sz="2700" b="1">
                <a:solidFill>
                  <a:srgbClr val="00B0F0"/>
                </a:solidFill>
                <a:latin typeface="Tahoma" panose="020B0604030504040204" pitchFamily="34" charset="0"/>
                <a:cs typeface="Tahoma" panose="020B0604030504040204" pitchFamily="34" charset="0"/>
              </a:rPr>
              <a:t>45</a:t>
            </a:r>
          </a:p>
        </p:txBody>
      </p:sp>
      <p:sp>
        <p:nvSpPr>
          <p:cNvPr id="19" name="TextBox 12">
            <a:extLst>
              <a:ext uri="{FF2B5EF4-FFF2-40B4-BE49-F238E27FC236}">
                <a16:creationId xmlns:a16="http://schemas.microsoft.com/office/drawing/2014/main" id="{A871C9D4-FB66-41C1-B44C-95B8694C4591}"/>
              </a:ext>
            </a:extLst>
          </p:cNvPr>
          <p:cNvSpPr txBox="1">
            <a:spLocks noChangeArrowheads="1"/>
          </p:cNvSpPr>
          <p:nvPr/>
        </p:nvSpPr>
        <p:spPr bwMode="auto">
          <a:xfrm>
            <a:off x="14637999" y="8628495"/>
            <a:ext cx="7453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1" fontAlgn="base" hangingPunct="1">
              <a:spcBef>
                <a:spcPct val="0"/>
              </a:spcBef>
              <a:spcAft>
                <a:spcPct val="0"/>
              </a:spcAft>
            </a:pPr>
            <a:r>
              <a:rPr lang="en-US" altLang="en-US" sz="2700" b="1">
                <a:solidFill>
                  <a:srgbClr val="00B0F0"/>
                </a:solidFill>
                <a:latin typeface="Tahoma" panose="020B0604030504040204" pitchFamily="34" charset="0"/>
                <a:cs typeface="Tahoma" panose="020B0604030504040204" pitchFamily="34" charset="0"/>
              </a:rPr>
              <a:t>30</a:t>
            </a:r>
          </a:p>
        </p:txBody>
      </p:sp>
      <p:sp>
        <p:nvSpPr>
          <p:cNvPr id="20" name="TextBox 13">
            <a:extLst>
              <a:ext uri="{FF2B5EF4-FFF2-40B4-BE49-F238E27FC236}">
                <a16:creationId xmlns:a16="http://schemas.microsoft.com/office/drawing/2014/main" id="{F0790198-2E6F-4F41-90CD-5ACA4BCA70E6}"/>
              </a:ext>
            </a:extLst>
          </p:cNvPr>
          <p:cNvSpPr txBox="1">
            <a:spLocks noChangeArrowheads="1"/>
          </p:cNvSpPr>
          <p:nvPr/>
        </p:nvSpPr>
        <p:spPr bwMode="auto">
          <a:xfrm>
            <a:off x="16521566" y="6680633"/>
            <a:ext cx="74533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1" fontAlgn="base" hangingPunct="1">
              <a:spcBef>
                <a:spcPct val="0"/>
              </a:spcBef>
              <a:spcAft>
                <a:spcPct val="0"/>
              </a:spcAft>
            </a:pPr>
            <a:r>
              <a:rPr lang="en-US" altLang="en-US" sz="2700" b="1">
                <a:solidFill>
                  <a:srgbClr val="00B0F0"/>
                </a:solidFill>
                <a:latin typeface="Tahoma" panose="020B0604030504040204" pitchFamily="34" charset="0"/>
                <a:cs typeface="Tahoma" panose="020B0604030504040204" pitchFamily="34" charset="0"/>
              </a:rPr>
              <a:t>15</a:t>
            </a:r>
          </a:p>
        </p:txBody>
      </p:sp>
      <p:sp>
        <p:nvSpPr>
          <p:cNvPr id="21" name="TextBox 14">
            <a:extLst>
              <a:ext uri="{FF2B5EF4-FFF2-40B4-BE49-F238E27FC236}">
                <a16:creationId xmlns:a16="http://schemas.microsoft.com/office/drawing/2014/main" id="{894843E2-A68F-4520-9E73-1C88615C0B97}"/>
              </a:ext>
            </a:extLst>
          </p:cNvPr>
          <p:cNvSpPr txBox="1">
            <a:spLocks noChangeArrowheads="1"/>
          </p:cNvSpPr>
          <p:nvPr/>
        </p:nvSpPr>
        <p:spPr bwMode="auto">
          <a:xfrm>
            <a:off x="14554654" y="4856595"/>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1" fontAlgn="base" hangingPunct="1">
              <a:spcBef>
                <a:spcPct val="0"/>
              </a:spcBef>
              <a:spcAft>
                <a:spcPct val="0"/>
              </a:spcAft>
            </a:pPr>
            <a:r>
              <a:rPr lang="en-US" altLang="en-US" sz="2700" b="1">
                <a:solidFill>
                  <a:srgbClr val="FF0000"/>
                </a:solidFill>
                <a:latin typeface="Tahoma" panose="020B0604030504040204" pitchFamily="34" charset="0"/>
                <a:cs typeface="Tahoma" panose="020B0604030504040204" pitchFamily="34" charset="0"/>
              </a:rPr>
              <a:t>60</a:t>
            </a:r>
          </a:p>
        </p:txBody>
      </p:sp>
      <p:sp>
        <p:nvSpPr>
          <p:cNvPr id="22" name="TextBox 14">
            <a:extLst>
              <a:ext uri="{FF2B5EF4-FFF2-40B4-BE49-F238E27FC236}">
                <a16:creationId xmlns:a16="http://schemas.microsoft.com/office/drawing/2014/main" id="{3B1BD71E-2025-4CC7-B03E-DAC88B1C9FFF}"/>
              </a:ext>
            </a:extLst>
          </p:cNvPr>
          <p:cNvSpPr txBox="1">
            <a:spLocks noChangeArrowheads="1"/>
          </p:cNvSpPr>
          <p:nvPr/>
        </p:nvSpPr>
        <p:spPr bwMode="auto">
          <a:xfrm>
            <a:off x="14564179" y="4858978"/>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1" fontAlgn="base" hangingPunct="1">
              <a:spcBef>
                <a:spcPct val="0"/>
              </a:spcBef>
              <a:spcAft>
                <a:spcPct val="0"/>
              </a:spcAft>
            </a:pPr>
            <a:r>
              <a:rPr lang="en-US" altLang="en-US" sz="2700" b="1">
                <a:solidFill>
                  <a:srgbClr val="FF0000"/>
                </a:solidFill>
                <a:latin typeface="Tahoma" panose="020B0604030504040204" pitchFamily="34" charset="0"/>
                <a:cs typeface="Tahoma" panose="020B0604030504040204" pitchFamily="34" charset="0"/>
              </a:rPr>
              <a:t>0</a:t>
            </a:r>
          </a:p>
        </p:txBody>
      </p:sp>
    </p:spTree>
    <p:extLst>
      <p:ext uri="{BB962C8B-B14F-4D97-AF65-F5344CB8AC3E}">
        <p14:creationId xmlns:p14="http://schemas.microsoft.com/office/powerpoint/2010/main" val="32941894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100"/>
                                        <p:tgtEl>
                                          <p:spTgt spid="15"/>
                                        </p:tgtEl>
                                      </p:cBhvr>
                                    </p:animEffect>
                                    <p:set>
                                      <p:cBhvr>
                                        <p:cTn id="25" dur="1" fill="hold">
                                          <p:stCondLst>
                                            <p:cond delay="99"/>
                                          </p:stCondLst>
                                        </p:cTn>
                                        <p:tgtEl>
                                          <p:spTgt spid="15"/>
                                        </p:tgtEl>
                                        <p:attrNameLst>
                                          <p:attrName>style.visibility</p:attrName>
                                        </p:attrNameLst>
                                      </p:cBhvr>
                                      <p:to>
                                        <p:strVal val="hidden"/>
                                      </p:to>
                                    </p:set>
                                  </p:childTnLst>
                                </p:cTn>
                              </p:par>
                            </p:childTnLst>
                          </p:cTn>
                        </p:par>
                        <p:par>
                          <p:cTn id="26" fill="hold">
                            <p:stCondLst>
                              <p:cond delay="100"/>
                            </p:stCondLst>
                            <p:childTnLst>
                              <p:par>
                                <p:cTn id="27" presetID="4" presetClass="exit" presetSubtype="16" fill="hold" grpId="0" nodeType="afterEffect">
                                  <p:stCondLst>
                                    <p:cond delay="0"/>
                                  </p:stCondLst>
                                  <p:childTnLst>
                                    <p:animEffect transition="out" filter="box(in)">
                                      <p:cBhvr>
                                        <p:cTn id="28" dur="200"/>
                                        <p:tgtEl>
                                          <p:spTgt spid="21"/>
                                        </p:tgtEl>
                                      </p:cBhvr>
                                    </p:animEffect>
                                    <p:set>
                                      <p:cBhvr>
                                        <p:cTn id="29" dur="1" fill="hold">
                                          <p:stCondLst>
                                            <p:cond delay="199"/>
                                          </p:stCondLst>
                                        </p:cTn>
                                        <p:tgtEl>
                                          <p:spTgt spid="21"/>
                                        </p:tgtEl>
                                        <p:attrNameLst>
                                          <p:attrName>style.visibility</p:attrName>
                                        </p:attrNameLst>
                                      </p:cBhvr>
                                      <p:to>
                                        <p:strVal val="hidden"/>
                                      </p:to>
                                    </p:set>
                                  </p:childTnLst>
                                </p:cTn>
                              </p:par>
                            </p:childTnLst>
                          </p:cTn>
                        </p:par>
                        <p:par>
                          <p:cTn id="30" fill="hold">
                            <p:stCondLst>
                              <p:cond delay="300"/>
                            </p:stCondLst>
                            <p:childTnLst>
                              <p:par>
                                <p:cTn id="31" presetID="8" presetClass="emph" presetSubtype="0" fill="hold" nodeType="afterEffect">
                                  <p:stCondLst>
                                    <p:cond delay="0"/>
                                  </p:stCondLst>
                                  <p:childTnLst>
                                    <p:animRot by="-21600000">
                                      <p:cBhvr>
                                        <p:cTn id="32" dur="30000" fill="hold"/>
                                        <p:tgtEl>
                                          <p:spTgt spid="13"/>
                                        </p:tgtEl>
                                        <p:attrNameLst>
                                          <p:attrName>r</p:attrName>
                                        </p:attrNameLst>
                                      </p:cBhvr>
                                    </p:animRot>
                                  </p:childTnLst>
                                </p:cTn>
                              </p:par>
                              <p:par>
                                <p:cTn id="33" presetID="3" presetClass="emph" presetSubtype="2" fill="hold" grpId="0" nodeType="withEffect">
                                  <p:stCondLst>
                                    <p:cond delay="7000"/>
                                  </p:stCondLst>
                                  <p:childTnLst>
                                    <p:animClr clrSpc="rgb" dir="cw">
                                      <p:cBhvr override="childStyle">
                                        <p:cTn id="34" dur="2000" fill="hold"/>
                                        <p:tgtEl>
                                          <p:spTgt spid="16"/>
                                        </p:tgtEl>
                                        <p:attrNameLst>
                                          <p:attrName>style.color</p:attrName>
                                        </p:attrNameLst>
                                      </p:cBhvr>
                                      <p:to>
                                        <a:schemeClr val="accent2"/>
                                      </p:to>
                                    </p:animClr>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par>
                                <p:cTn id="35" presetID="3" presetClass="emph" presetSubtype="2" fill="hold" grpId="0" nodeType="withEffect">
                                  <p:stCondLst>
                                    <p:cond delay="15000"/>
                                  </p:stCondLst>
                                  <p:childTnLst>
                                    <p:animClr clrSpc="rgb" dir="cw">
                                      <p:cBhvr override="childStyle">
                                        <p:cTn id="36" dur="1000" fill="hold"/>
                                        <p:tgtEl>
                                          <p:spTgt spid="19"/>
                                        </p:tgtEl>
                                        <p:attrNameLst>
                                          <p:attrName>style.color</p:attrName>
                                        </p:attrNameLst>
                                      </p:cBhvr>
                                      <p:to>
                                        <a:schemeClr val="accent2"/>
                                      </p:to>
                                    </p:animClr>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par>
                                <p:cTn id="37" presetID="3" presetClass="emph" presetSubtype="2" fill="hold" grpId="0" nodeType="withEffect">
                                  <p:stCondLst>
                                    <p:cond delay="22000"/>
                                  </p:stCondLst>
                                  <p:childTnLst>
                                    <p:animClr clrSpc="rgb" dir="cw">
                                      <p:cBhvr override="childStyle">
                                        <p:cTn id="38" dur="1000" fill="hold"/>
                                        <p:tgtEl>
                                          <p:spTgt spid="20"/>
                                        </p:tgtEl>
                                        <p:attrNameLst>
                                          <p:attrName>style.color</p:attrName>
                                        </p:attrNameLst>
                                      </p:cBhvr>
                                      <p:to>
                                        <a:schemeClr val="accent2"/>
                                      </p:to>
                                    </p:animClr>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39" fill="hold">
                            <p:stCondLst>
                              <p:cond delay="30300"/>
                            </p:stCondLst>
                            <p:childTnLst>
                              <p:par>
                                <p:cTn id="40" presetID="4" presetClass="entr" presetSubtype="32" repeatCount="400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out)">
                                      <p:cBhvr>
                                        <p:cTn id="42" dur="300"/>
                                        <p:tgtEl>
                                          <p:spTgt spid="14"/>
                                        </p:tgtEl>
                                      </p:cBhvr>
                                    </p:animEffect>
                                  </p:childTnLst>
                                  <p:subTnLst>
                                    <p:audio>
                                      <p:cMediaNode>
                                        <p:cTn display="0" masterRel="sameClick">
                                          <p:stCondLst>
                                            <p:cond evt="begin" delay="0">
                                              <p:tn val="40"/>
                                            </p:cond>
                                          </p:stCondLst>
                                          <p:endCondLst>
                                            <p:cond evt="onStopAudio" delay="0">
                                              <p:tgtEl>
                                                <p:sldTgt/>
                                              </p:tgtEl>
                                            </p:cond>
                                          </p:endCondLst>
                                        </p:cTn>
                                        <p:tgtEl>
                                          <p:sndTgt r:embed="rId3" name="drumroll.wav"/>
                                        </p:tgtEl>
                                      </p:cMediaNode>
                                    </p:audio>
                                  </p:subTnLst>
                                </p:cTn>
                              </p:par>
                              <p:par>
                                <p:cTn id="43" presetID="4"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ox(in)">
                                      <p:cBhvr>
                                        <p:cTn id="45" dur="500"/>
                                        <p:tgtEl>
                                          <p:spTgt spid="22"/>
                                        </p:tgtEl>
                                      </p:cBhvr>
                                    </p:animEffect>
                                  </p:childTnLst>
                                </p:cTn>
                              </p:par>
                            </p:childTnLst>
                          </p:cTn>
                        </p:par>
                      </p:childTnLst>
                    </p:cTn>
                  </p:par>
                </p:childTnLst>
              </p:cTn>
              <p:nextCondLst>
                <p:cond evt="onClick" delay="0">
                  <p:tgtEl>
                    <p:spTgt spid="15"/>
                  </p:tgtEl>
                </p:cond>
              </p:nextCondLst>
            </p:seq>
          </p:childTnLst>
        </p:cTn>
      </p:par>
    </p:tnLst>
    <p:bldLst>
      <p:bldP spid="3" grpId="0" animBg="1"/>
      <p:bldP spid="5" grpId="0"/>
      <p:bldP spid="14" grpId="0" animBg="1"/>
      <p:bldP spid="15" grpId="0" animBg="1"/>
      <p:bldP spid="16" grpId="0"/>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533400" y="4953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sp>
        <p:nvSpPr>
          <p:cNvPr id="2" name="TextBox 1"/>
          <p:cNvSpPr txBox="1"/>
          <p:nvPr/>
        </p:nvSpPr>
        <p:spPr>
          <a:xfrm>
            <a:off x="563880" y="1927057"/>
            <a:ext cx="159258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a:latin typeface="Arial" panose="020B0604020202020204" pitchFamily="34" charset="0"/>
                <a:cs typeface="Arial" panose="020B0604020202020204" pitchFamily="34" charset="0"/>
              </a:rPr>
              <a:t>Các bộ phận chính của cơ quan tuần hoàn:</a:t>
            </a:r>
          </a:p>
        </p:txBody>
      </p:sp>
      <p:pic>
        <p:nvPicPr>
          <p:cNvPr id="13"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6332929" y="67100"/>
            <a:ext cx="1928942" cy="2076923"/>
          </a:xfrm>
          <a:prstGeom prst="rect">
            <a:avLst/>
          </a:prstGeom>
        </p:spPr>
      </p:pic>
      <p:pic>
        <p:nvPicPr>
          <p:cNvPr id="6" name="Picture 5"/>
          <p:cNvPicPr>
            <a:picLocks noChangeAspect="1"/>
          </p:cNvPicPr>
          <p:nvPr/>
        </p:nvPicPr>
        <p:blipFill rotWithShape="1">
          <a:blip r:embed="rId2"/>
          <a:srcRect l="16667" r="11764"/>
          <a:stretch/>
        </p:blipFill>
        <p:spPr>
          <a:xfrm>
            <a:off x="1238147" y="2816100"/>
            <a:ext cx="5562600" cy="6861571"/>
          </a:xfrm>
          <a:prstGeom prst="rect">
            <a:avLst/>
          </a:prstGeom>
        </p:spPr>
      </p:pic>
      <p:pic>
        <p:nvPicPr>
          <p:cNvPr id="11"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562200">
            <a:off x="40424" y="7911799"/>
            <a:ext cx="1824152" cy="2241661"/>
          </a:xfrm>
          <a:prstGeom prst="rect">
            <a:avLst/>
          </a:prstGeom>
        </p:spPr>
      </p:pic>
      <p:pic>
        <p:nvPicPr>
          <p:cNvPr id="7" name="Picture 6"/>
          <p:cNvPicPr>
            <a:picLocks noChangeAspect="1"/>
          </p:cNvPicPr>
          <p:nvPr/>
        </p:nvPicPr>
        <p:blipFill rotWithShape="1">
          <a:blip r:embed="rId3"/>
          <a:srcRect l="9546" t="36671" r="48854"/>
          <a:stretch/>
        </p:blipFill>
        <p:spPr>
          <a:xfrm>
            <a:off x="8127585" y="5846415"/>
            <a:ext cx="2206810" cy="2240766"/>
          </a:xfrm>
          <a:prstGeom prst="ellipse">
            <a:avLst/>
          </a:prstGeom>
          <a:ln>
            <a:solidFill>
              <a:srgbClr val="00B050"/>
            </a:solidFill>
          </a:ln>
        </p:spPr>
      </p:pic>
      <p:cxnSp>
        <p:nvCxnSpPr>
          <p:cNvPr id="9" name="Straight Connector 8"/>
          <p:cNvCxnSpPr/>
          <p:nvPr/>
        </p:nvCxnSpPr>
        <p:spPr>
          <a:xfrm flipV="1">
            <a:off x="4164160" y="4439695"/>
            <a:ext cx="1239690" cy="2269819"/>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850714" y="3637085"/>
            <a:ext cx="1981200" cy="990600"/>
          </a:xfrm>
          <a:prstGeom prst="roundRect">
            <a:avLst/>
          </a:prstGeom>
          <a:solidFill>
            <a:srgbClr val="FFFF66"/>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Tim </a:t>
            </a:r>
          </a:p>
        </p:txBody>
      </p:sp>
      <p:grpSp>
        <p:nvGrpSpPr>
          <p:cNvPr id="21" name="Group 20"/>
          <p:cNvGrpSpPr/>
          <p:nvPr/>
        </p:nvGrpSpPr>
        <p:grpSpPr>
          <a:xfrm>
            <a:off x="4738000" y="5629827"/>
            <a:ext cx="2126049" cy="3135027"/>
            <a:chOff x="5265351" y="5632961"/>
            <a:chExt cx="2126049" cy="3135027"/>
          </a:xfrm>
        </p:grpSpPr>
        <p:cxnSp>
          <p:nvCxnSpPr>
            <p:cNvPr id="19" name="Straight Connector 18"/>
            <p:cNvCxnSpPr/>
            <p:nvPr/>
          </p:nvCxnSpPr>
          <p:spPr>
            <a:xfrm flipV="1">
              <a:off x="5932170" y="5632961"/>
              <a:ext cx="1459230" cy="842675"/>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265351" y="5923113"/>
              <a:ext cx="1597729" cy="2844875"/>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p:nvSpPr>
        <p:spPr>
          <a:xfrm>
            <a:off x="6193487" y="5043949"/>
            <a:ext cx="2362200" cy="990600"/>
          </a:xfrm>
          <a:prstGeom prst="roundRect">
            <a:avLst/>
          </a:prstGeom>
          <a:solidFill>
            <a:srgbClr val="FFFF66"/>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Mạch máu</a:t>
            </a:r>
          </a:p>
        </p:txBody>
      </p:sp>
      <p:sp>
        <p:nvSpPr>
          <p:cNvPr id="27" name="Rounded Rectangle 26"/>
          <p:cNvSpPr/>
          <p:nvPr/>
        </p:nvSpPr>
        <p:spPr>
          <a:xfrm>
            <a:off x="6800747" y="8345765"/>
            <a:ext cx="4552447" cy="1414855"/>
          </a:xfrm>
          <a:prstGeom prst="roundRect">
            <a:avLst/>
          </a:prstGeom>
          <a:solidFill>
            <a:srgbClr val="FFFF66"/>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dirty="0" err="1">
                <a:solidFill>
                  <a:schemeClr val="tx1"/>
                </a:solidFill>
                <a:latin typeface="Arial" panose="020B0604020202020204" pitchFamily="34" charset="0"/>
                <a:cs typeface="Arial" panose="020B0604020202020204" pitchFamily="34" charset="0"/>
              </a:rPr>
              <a:t>Máu</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chảy</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trong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mạch</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máu</a:t>
            </a:r>
            <a:r>
              <a:rPr lang="en-US" sz="3500" dirty="0">
                <a:solidFill>
                  <a:schemeClr val="tx1"/>
                </a:solidFill>
                <a:latin typeface="Arial" panose="020B0604020202020204" pitchFamily="34" charset="0"/>
                <a:cs typeface="Arial" panose="020B0604020202020204" pitchFamily="34" charset="0"/>
              </a:rPr>
              <a:t> </a:t>
            </a:r>
          </a:p>
        </p:txBody>
      </p:sp>
      <p:sp>
        <p:nvSpPr>
          <p:cNvPr id="23" name="Down Arrow 22"/>
          <p:cNvSpPr/>
          <p:nvPr/>
        </p:nvSpPr>
        <p:spPr>
          <a:xfrm>
            <a:off x="9067800" y="8132302"/>
            <a:ext cx="433210" cy="2141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10334395" y="3390900"/>
            <a:ext cx="7480634" cy="3471014"/>
            <a:chOff x="10334395" y="3390900"/>
            <a:chExt cx="7480634" cy="3471014"/>
          </a:xfrm>
        </p:grpSpPr>
        <p:grpSp>
          <p:nvGrpSpPr>
            <p:cNvPr id="28" name="Group 27"/>
            <p:cNvGrpSpPr/>
            <p:nvPr/>
          </p:nvGrpSpPr>
          <p:grpSpPr>
            <a:xfrm>
              <a:off x="10334395" y="3390900"/>
              <a:ext cx="7344005" cy="3471014"/>
              <a:chOff x="10334395" y="3390900"/>
              <a:chExt cx="7344005" cy="3471014"/>
            </a:xfrm>
          </p:grpSpPr>
          <p:sp>
            <p:nvSpPr>
              <p:cNvPr id="25" name="Rounded Rectangle 24"/>
              <p:cNvSpPr/>
              <p:nvPr/>
            </p:nvSpPr>
            <p:spPr>
              <a:xfrm>
                <a:off x="10334395" y="3390900"/>
                <a:ext cx="7191605" cy="3318614"/>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0486795" y="3543300"/>
                <a:ext cx="7191605" cy="3318614"/>
              </a:xfrm>
              <a:prstGeom prst="round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10728827" y="3821139"/>
              <a:ext cx="7086202" cy="2762936"/>
            </a:xfrm>
            <a:prstGeom prst="rect">
              <a:avLst/>
            </a:prstGeom>
          </p:spPr>
          <p:txBody>
            <a:bodyPr wrap="square">
              <a:spAutoFit/>
            </a:bodyPr>
            <a:lstStyle/>
            <a:p>
              <a:pPr>
                <a:lnSpc>
                  <a:spcPct val="150000"/>
                </a:lnSpc>
              </a:pPr>
              <a:r>
                <a:rPr lang="vi-VN" sz="4000"/>
                <a:t>Cơ quan tuần hoàn là một hệ thống khép kín, bao gồm tim và các mạch máu.</a:t>
              </a:r>
              <a:endParaRPr lang="en-US" sz="4000"/>
            </a:p>
          </p:txBody>
        </p:sp>
      </p:grpSp>
      <p:pic>
        <p:nvPicPr>
          <p:cNvPr id="1026" name="Picture 2" descr="Pi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8207" y="3018833"/>
            <a:ext cx="888562" cy="88856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36424" y="7440609"/>
            <a:ext cx="6231167" cy="2562568"/>
          </a:xfrm>
          <a:prstGeom prst="rect">
            <a:avLst/>
          </a:prstGeom>
        </p:spPr>
      </p:pic>
    </p:spTree>
    <p:extLst>
      <p:ext uri="{BB962C8B-B14F-4D97-AF65-F5344CB8AC3E}">
        <p14:creationId xmlns:p14="http://schemas.microsoft.com/office/powerpoint/2010/main" val="1477529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26" grpId="0" animBg="1"/>
      <p:bldP spid="27"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420409" y="92546"/>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pic>
        <p:nvPicPr>
          <p:cNvPr id="13"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6332929" y="67100"/>
            <a:ext cx="1928942" cy="2076923"/>
          </a:xfrm>
          <a:prstGeom prst="rect">
            <a:avLst/>
          </a:prstGeom>
        </p:spPr>
      </p:pic>
      <p:pic>
        <p:nvPicPr>
          <p:cNvPr id="39"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36424" y="7440609"/>
            <a:ext cx="6231167" cy="2562568"/>
          </a:xfrm>
          <a:prstGeom prst="rect">
            <a:avLst/>
          </a:prstGeom>
        </p:spPr>
      </p:pic>
      <p:pic>
        <p:nvPicPr>
          <p:cNvPr id="24" name="Picture 23">
            <a:extLst>
              <a:ext uri="{FF2B5EF4-FFF2-40B4-BE49-F238E27FC236}">
                <a16:creationId xmlns:a16="http://schemas.microsoft.com/office/drawing/2014/main" id="{65FBFBE8-78C9-4090-8601-485B715A0BEC}"/>
              </a:ext>
            </a:extLst>
          </p:cNvPr>
          <p:cNvPicPr>
            <a:picLocks noChangeAspect="1"/>
          </p:cNvPicPr>
          <p:nvPr/>
        </p:nvPicPr>
        <p:blipFill>
          <a:blip r:embed="rId5"/>
          <a:stretch>
            <a:fillRect/>
          </a:stretch>
        </p:blipFill>
        <p:spPr>
          <a:xfrm>
            <a:off x="584712" y="2169631"/>
            <a:ext cx="5703757" cy="6019800"/>
          </a:xfrm>
          <a:prstGeom prst="rect">
            <a:avLst/>
          </a:prstGeom>
        </p:spPr>
      </p:pic>
      <p:cxnSp>
        <p:nvCxnSpPr>
          <p:cNvPr id="32" name="Straight Arrow Connector 31">
            <a:extLst>
              <a:ext uri="{FF2B5EF4-FFF2-40B4-BE49-F238E27FC236}">
                <a16:creationId xmlns:a16="http://schemas.microsoft.com/office/drawing/2014/main" id="{B530B1F1-EC74-41C8-8805-6A821DB78904}"/>
              </a:ext>
            </a:extLst>
          </p:cNvPr>
          <p:cNvCxnSpPr>
            <a:cxnSpLocks/>
          </p:cNvCxnSpPr>
          <p:nvPr/>
        </p:nvCxnSpPr>
        <p:spPr>
          <a:xfrm flipH="1">
            <a:off x="4286304" y="4929524"/>
            <a:ext cx="1733496" cy="432719"/>
          </a:xfrm>
          <a:prstGeom prst="straightConnector1">
            <a:avLst/>
          </a:prstGeom>
          <a:ln w="190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CB8D4D01-3971-4AD1-B7AF-1DEDB8B93616}"/>
              </a:ext>
            </a:extLst>
          </p:cNvPr>
          <p:cNvSpPr/>
          <p:nvPr/>
        </p:nvSpPr>
        <p:spPr>
          <a:xfrm>
            <a:off x="6068368" y="4437683"/>
            <a:ext cx="3075631" cy="7620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CC"/>
                </a:solidFill>
                <a:latin typeface="Times New Roman" panose="02020603050405020304" pitchFamily="18" charset="0"/>
                <a:cs typeface="Times New Roman" panose="02020603050405020304" pitchFamily="18" charset="0"/>
              </a:rPr>
              <a:t>TĨNH MẠCH</a:t>
            </a:r>
          </a:p>
        </p:txBody>
      </p:sp>
      <p:sp>
        <p:nvSpPr>
          <p:cNvPr id="34" name="Rectangle: Rounded Corners 33">
            <a:extLst>
              <a:ext uri="{FF2B5EF4-FFF2-40B4-BE49-F238E27FC236}">
                <a16:creationId xmlns:a16="http://schemas.microsoft.com/office/drawing/2014/main" id="{54CE3071-F481-40A5-B060-3D3C2C624CD8}"/>
              </a:ext>
            </a:extLst>
          </p:cNvPr>
          <p:cNvSpPr/>
          <p:nvPr/>
        </p:nvSpPr>
        <p:spPr>
          <a:xfrm>
            <a:off x="6064768" y="5760685"/>
            <a:ext cx="3075631" cy="7620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CC"/>
                </a:solidFill>
                <a:latin typeface="Times New Roman" panose="02020603050405020304" pitchFamily="18" charset="0"/>
                <a:cs typeface="Times New Roman" panose="02020603050405020304" pitchFamily="18" charset="0"/>
              </a:rPr>
              <a:t>MAO MẠCH</a:t>
            </a:r>
          </a:p>
        </p:txBody>
      </p:sp>
      <p:cxnSp>
        <p:nvCxnSpPr>
          <p:cNvPr id="37" name="Straight Arrow Connector 36">
            <a:extLst>
              <a:ext uri="{FF2B5EF4-FFF2-40B4-BE49-F238E27FC236}">
                <a16:creationId xmlns:a16="http://schemas.microsoft.com/office/drawing/2014/main" id="{9B95D955-67F9-4A51-8BF0-EB0CDBCA4C87}"/>
              </a:ext>
            </a:extLst>
          </p:cNvPr>
          <p:cNvCxnSpPr>
            <a:cxnSpLocks/>
          </p:cNvCxnSpPr>
          <p:nvPr/>
        </p:nvCxnSpPr>
        <p:spPr>
          <a:xfrm flipH="1" flipV="1">
            <a:off x="4457755" y="7246240"/>
            <a:ext cx="1562045" cy="194369"/>
          </a:xfrm>
          <a:prstGeom prst="straightConnector1">
            <a:avLst/>
          </a:prstGeom>
          <a:ln>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94678832-9402-4AA2-A59E-59F61A2C9BB3}"/>
              </a:ext>
            </a:extLst>
          </p:cNvPr>
          <p:cNvSpPr/>
          <p:nvPr/>
        </p:nvSpPr>
        <p:spPr>
          <a:xfrm>
            <a:off x="6064768" y="7100849"/>
            <a:ext cx="3075631" cy="7620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CC"/>
                </a:solidFill>
                <a:latin typeface="Times New Roman" panose="02020603050405020304" pitchFamily="18" charset="0"/>
                <a:cs typeface="Times New Roman" panose="02020603050405020304" pitchFamily="18" charset="0"/>
              </a:rPr>
              <a:t>ĐỘNG  MẠCH</a:t>
            </a:r>
          </a:p>
        </p:txBody>
      </p:sp>
      <p:cxnSp>
        <p:nvCxnSpPr>
          <p:cNvPr id="40" name="Straight Arrow Connector 39">
            <a:extLst>
              <a:ext uri="{FF2B5EF4-FFF2-40B4-BE49-F238E27FC236}">
                <a16:creationId xmlns:a16="http://schemas.microsoft.com/office/drawing/2014/main" id="{200121F4-0727-478B-BCDE-2758F62DC94D}"/>
              </a:ext>
            </a:extLst>
          </p:cNvPr>
          <p:cNvCxnSpPr>
            <a:cxnSpLocks/>
          </p:cNvCxnSpPr>
          <p:nvPr/>
        </p:nvCxnSpPr>
        <p:spPr>
          <a:xfrm flipH="1">
            <a:off x="4296298" y="6098463"/>
            <a:ext cx="1772071" cy="205775"/>
          </a:xfrm>
          <a:prstGeom prst="straightConnector1">
            <a:avLst/>
          </a:prstGeom>
          <a:ln w="1270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BCF1F9C1-AC8F-4159-B354-F8FCC39E61F5}"/>
              </a:ext>
            </a:extLst>
          </p:cNvPr>
          <p:cNvGrpSpPr/>
          <p:nvPr/>
        </p:nvGrpSpPr>
        <p:grpSpPr>
          <a:xfrm>
            <a:off x="8839200" y="8269"/>
            <a:ext cx="8629078" cy="7854580"/>
            <a:chOff x="1361083" y="2605994"/>
            <a:chExt cx="9078317" cy="4331320"/>
          </a:xfrm>
        </p:grpSpPr>
        <p:sp>
          <p:nvSpPr>
            <p:cNvPr id="47" name="Rounded Rectangle 41">
              <a:extLst>
                <a:ext uri="{FF2B5EF4-FFF2-40B4-BE49-F238E27FC236}">
                  <a16:creationId xmlns:a16="http://schemas.microsoft.com/office/drawing/2014/main" id="{4F69F5BD-0C5F-4A87-B776-068A75CC1300}"/>
                </a:ext>
              </a:extLst>
            </p:cNvPr>
            <p:cNvSpPr/>
            <p:nvPr/>
          </p:nvSpPr>
          <p:spPr>
            <a:xfrm>
              <a:off x="2286000" y="3138676"/>
              <a:ext cx="8153400" cy="3798638"/>
            </a:xfrm>
            <a:prstGeom prst="roundRect">
              <a:avLst/>
            </a:prstGeom>
            <a:solidFill>
              <a:srgbClr val="FFFAB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tx1"/>
                  </a:solidFill>
                  <a:latin typeface="Bookman Old Style" panose="02050604050505020204" pitchFamily="18" charset="0"/>
                  <a:cs typeface="Arial" panose="020B0604020202020204" pitchFamily="34" charset="0"/>
                </a:rPr>
                <a:t>C</a:t>
              </a:r>
              <a:r>
                <a:rPr lang="vi-VN" sz="4400" b="1" dirty="0">
                  <a:solidFill>
                    <a:schemeClr val="tx1"/>
                  </a:solidFill>
                  <a:latin typeface="Arial" panose="020B0604020202020204" pitchFamily="34" charset="0"/>
                  <a:cs typeface="Arial" panose="020B0604020202020204" pitchFamily="34" charset="0"/>
                </a:rPr>
                <a:t>ơ</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quan</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tuần</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hoàn</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là</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một</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hệ</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thống</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khép</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kín</a:t>
              </a:r>
              <a:r>
                <a:rPr lang="en-US" sz="4400" b="1" dirty="0">
                  <a:solidFill>
                    <a:schemeClr val="tx1"/>
                  </a:solidFill>
                  <a:latin typeface="Bookman Old Style" panose="02050604050505020204" pitchFamily="18" charset="0"/>
                  <a:cs typeface="Arial" panose="020B0604020202020204" pitchFamily="34" charset="0"/>
                </a:rPr>
                <a:t>, bao </a:t>
              </a:r>
              <a:r>
                <a:rPr lang="en-US" sz="4400" b="1" dirty="0" err="1">
                  <a:solidFill>
                    <a:schemeClr val="tx1"/>
                  </a:solidFill>
                  <a:latin typeface="Bookman Old Style" panose="02050604050505020204" pitchFamily="18" charset="0"/>
                  <a:cs typeface="Arial" panose="020B0604020202020204" pitchFamily="34" charset="0"/>
                </a:rPr>
                <a:t>gồm</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tim</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và</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các</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mạch</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máu</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Trong</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mạch</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máu</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gồm</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động</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mạch</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tĩnh</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mạch</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và</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mao</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mạch</a:t>
              </a:r>
              <a:r>
                <a:rPr lang="en-US" sz="4400" b="1" dirty="0">
                  <a:solidFill>
                    <a:schemeClr val="tx1"/>
                  </a:solidFill>
                  <a:latin typeface="Bookman Old Style" panose="02050604050505020204" pitchFamily="18" charset="0"/>
                  <a:cs typeface="Arial" panose="020B0604020202020204" pitchFamily="34" charset="0"/>
                </a:rPr>
                <a:t>.</a:t>
              </a:r>
            </a:p>
          </p:txBody>
        </p:sp>
        <p:pic>
          <p:nvPicPr>
            <p:cNvPr id="48" name="Picture 2" descr="Bee ">
              <a:extLst>
                <a:ext uri="{FF2B5EF4-FFF2-40B4-BE49-F238E27FC236}">
                  <a16:creationId xmlns:a16="http://schemas.microsoft.com/office/drawing/2014/main" id="{120D215A-F9ED-4230-9FE2-9D0E51403C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083" y="2605994"/>
              <a:ext cx="1443007" cy="12102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83305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righ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circle(in)">
                                      <p:cBhvr>
                                        <p:cTn id="4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533400" y="4953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pic>
        <p:nvPicPr>
          <p:cNvPr id="13"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6332929" y="67100"/>
            <a:ext cx="1928942" cy="2076923"/>
          </a:xfrm>
          <a:prstGeom prst="rect">
            <a:avLst/>
          </a:prstGeom>
        </p:spPr>
      </p:pic>
      <p:pic>
        <p:nvPicPr>
          <p:cNvPr id="11"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562200">
            <a:off x="40424" y="7911799"/>
            <a:ext cx="1824152" cy="2241661"/>
          </a:xfrm>
          <a:prstGeom prst="rect">
            <a:avLst/>
          </a:prstGeom>
        </p:spPr>
      </p:pic>
      <p:sp>
        <p:nvSpPr>
          <p:cNvPr id="32" name="TextBox 31"/>
          <p:cNvSpPr txBox="1"/>
          <p:nvPr/>
        </p:nvSpPr>
        <p:spPr>
          <a:xfrm>
            <a:off x="1219200" y="1030561"/>
            <a:ext cx="15925800" cy="784830"/>
          </a:xfrm>
          <a:prstGeom prst="rect">
            <a:avLst/>
          </a:prstGeom>
          <a:noFill/>
        </p:spPr>
        <p:txBody>
          <a:bodyPr wrap="square" rtlCol="0">
            <a:spAutoFit/>
          </a:bodyPr>
          <a:lstStyle/>
          <a:p>
            <a:r>
              <a:rPr lang="en-US" sz="4500" b="1" dirty="0">
                <a:solidFill>
                  <a:srgbClr val="C00000"/>
                </a:solidFill>
                <a:latin typeface="Arial" panose="020B0604020202020204" pitchFamily="34" charset="0"/>
                <a:cs typeface="Arial" panose="020B0604020202020204" pitchFamily="34" charset="0"/>
              </a:rPr>
              <a:t>2. </a:t>
            </a:r>
            <a:r>
              <a:rPr lang="en-US" sz="4500" b="1" dirty="0" err="1">
                <a:solidFill>
                  <a:srgbClr val="C00000"/>
                </a:solidFill>
                <a:latin typeface="Arial" panose="020B0604020202020204" pitchFamily="34" charset="0"/>
                <a:cs typeface="Arial" panose="020B0604020202020204" pitchFamily="34" charset="0"/>
              </a:rPr>
              <a:t>Chức</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năng</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của</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cơ</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quan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tuần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hoàn</a:t>
            </a:r>
            <a:endParaRPr lang="en-US" sz="4500"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2904" t="44806" r="8915" b="10345"/>
          <a:stretch/>
        </p:blipFill>
        <p:spPr>
          <a:xfrm>
            <a:off x="9753600" y="3135481"/>
            <a:ext cx="7924800" cy="3257973"/>
          </a:xfrm>
          <a:prstGeom prst="rect">
            <a:avLst/>
          </a:prstGeom>
        </p:spPr>
      </p:pic>
      <p:sp>
        <p:nvSpPr>
          <p:cNvPr id="4" name="TextBox 3"/>
          <p:cNvSpPr txBox="1"/>
          <p:nvPr/>
        </p:nvSpPr>
        <p:spPr>
          <a:xfrm>
            <a:off x="990600" y="2223634"/>
            <a:ext cx="8001000" cy="6555641"/>
          </a:xfrm>
          <a:prstGeom prst="rect">
            <a:avLst/>
          </a:prstGeom>
          <a:noFill/>
        </p:spPr>
        <p:txBody>
          <a:bodyPr wrap="square" rtlCol="0">
            <a:spAutoFit/>
          </a:bodyPr>
          <a:lstStyle/>
          <a:p>
            <a:pPr algn="just">
              <a:lnSpc>
                <a:spcPct val="150000"/>
              </a:lnSpc>
            </a:pPr>
            <a:r>
              <a:rPr lang="en-US" sz="3500" b="1">
                <a:latin typeface="Arial" panose="020B0604020202020204" pitchFamily="34" charset="0"/>
                <a:cs typeface="Arial" panose="020B0604020202020204" pitchFamily="34" charset="0"/>
              </a:rPr>
              <a:t>Cách thực hiện:</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Các em đặt tay lên ngực trái của mình đếm nhịp đập của tim trong vòng một phút</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Đặt hai đầu ngón tay của tay phải lên cổ tay trái tại vị trí ngay dưới nếp gấp cổ tay. Đếm nhịp đập của mạch trong một phút.</a:t>
            </a:r>
          </a:p>
        </p:txBody>
      </p:sp>
      <p:sp>
        <p:nvSpPr>
          <p:cNvPr id="5" name="Curved Right Arrow 4"/>
          <p:cNvSpPr/>
          <p:nvPr/>
        </p:nvSpPr>
        <p:spPr>
          <a:xfrm>
            <a:off x="10515600" y="5707654"/>
            <a:ext cx="533400" cy="1371600"/>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loud 7"/>
          <p:cNvSpPr/>
          <p:nvPr/>
        </p:nvSpPr>
        <p:spPr>
          <a:xfrm>
            <a:off x="10379710" y="6716032"/>
            <a:ext cx="6917690" cy="2667000"/>
          </a:xfrm>
          <a:prstGeom prst="cloud">
            <a:avLst/>
          </a:prstGeom>
          <a:solidFill>
            <a:schemeClr val="accent6">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Chia sẻ với bạn về các kết quả trên. </a:t>
            </a:r>
          </a:p>
        </p:txBody>
      </p:sp>
    </p:spTree>
    <p:extLst>
      <p:ext uri="{BB962C8B-B14F-4D97-AF65-F5344CB8AC3E}">
        <p14:creationId xmlns:p14="http://schemas.microsoft.com/office/powerpoint/2010/main" val="14650473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495300" y="5334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pic>
        <p:nvPicPr>
          <p:cNvPr id="13"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6332929" y="67100"/>
            <a:ext cx="1928942" cy="2076923"/>
          </a:xfrm>
          <a:prstGeom prst="rect">
            <a:avLst/>
          </a:prstGeom>
        </p:spPr>
      </p:pic>
      <p:pic>
        <p:nvPicPr>
          <p:cNvPr id="11"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562200">
            <a:off x="40424" y="7911799"/>
            <a:ext cx="1824152" cy="2241661"/>
          </a:xfrm>
          <a:prstGeom prst="rect">
            <a:avLst/>
          </a:prstGeom>
        </p:spPr>
      </p:pic>
      <p:sp>
        <p:nvSpPr>
          <p:cNvPr id="32" name="TextBox 31"/>
          <p:cNvSpPr txBox="1"/>
          <p:nvPr/>
        </p:nvSpPr>
        <p:spPr>
          <a:xfrm>
            <a:off x="1219200" y="1030561"/>
            <a:ext cx="15925800" cy="784830"/>
          </a:xfrm>
          <a:prstGeom prst="rect">
            <a:avLst/>
          </a:prstGeom>
          <a:noFill/>
        </p:spPr>
        <p:txBody>
          <a:bodyPr wrap="square" rtlCol="0">
            <a:spAutoFit/>
          </a:bodyPr>
          <a:lstStyle/>
          <a:p>
            <a:r>
              <a:rPr lang="en-US" sz="4500" b="1" dirty="0">
                <a:solidFill>
                  <a:srgbClr val="C00000"/>
                </a:solidFill>
                <a:latin typeface="Arial" panose="020B0604020202020204" pitchFamily="34" charset="0"/>
                <a:cs typeface="Arial" panose="020B0604020202020204" pitchFamily="34" charset="0"/>
              </a:rPr>
              <a:t>2. </a:t>
            </a:r>
            <a:r>
              <a:rPr lang="en-US" sz="4500" b="1" dirty="0" err="1">
                <a:solidFill>
                  <a:srgbClr val="C00000"/>
                </a:solidFill>
                <a:latin typeface="Arial" panose="020B0604020202020204" pitchFamily="34" charset="0"/>
                <a:cs typeface="Arial" panose="020B0604020202020204" pitchFamily="34" charset="0"/>
              </a:rPr>
              <a:t>Chức</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năng</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của</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cơ</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quan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tuần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hoàn</a:t>
            </a:r>
            <a:endParaRPr lang="en-US" sz="4500"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904" t="44806" r="8915" b="10345"/>
          <a:stretch/>
        </p:blipFill>
        <p:spPr>
          <a:xfrm>
            <a:off x="685800" y="3238500"/>
            <a:ext cx="6102344" cy="2508741"/>
          </a:xfrm>
          <a:prstGeom prst="rect">
            <a:avLst/>
          </a:prstGeom>
        </p:spPr>
      </p:pic>
      <p:pic>
        <p:nvPicPr>
          <p:cNvPr id="6" name="Video-dong-ho-dem-nguoc-1-phut-www_tiengdong_com">
            <a:hlinkClick r:id="" action="ppaction://media"/>
            <a:extLst>
              <a:ext uri="{FF2B5EF4-FFF2-40B4-BE49-F238E27FC236}">
                <a16:creationId xmlns:a16="http://schemas.microsoft.com/office/drawing/2014/main" id="{9A21CA0C-D010-4F90-9B51-556DAC2889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62800" y="2641166"/>
            <a:ext cx="9618133" cy="5410200"/>
          </a:xfrm>
          <a:prstGeom prst="rect">
            <a:avLst/>
          </a:prstGeom>
        </p:spPr>
      </p:pic>
    </p:spTree>
    <p:extLst>
      <p:ext uri="{BB962C8B-B14F-4D97-AF65-F5344CB8AC3E}">
        <p14:creationId xmlns:p14="http://schemas.microsoft.com/office/powerpoint/2010/main" val="34072960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 presetClass="mediacall" presetSubtype="0" fill="hold" nodeType="withEffect">
                                  <p:stCondLst>
                                    <p:cond delay="0"/>
                                  </p:stCondLst>
                                  <p:childTnLst>
                                    <p:cmd type="call" cmd="playFrom(0.0)">
                                      <p:cBhvr>
                                        <p:cTn id="15" dur="609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533400" y="4953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sp>
        <p:nvSpPr>
          <p:cNvPr id="37" name="TextBox 36"/>
          <p:cNvSpPr txBox="1"/>
          <p:nvPr/>
        </p:nvSpPr>
        <p:spPr>
          <a:xfrm>
            <a:off x="533400" y="756293"/>
            <a:ext cx="172974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ĐỌC MỤC “EM CÓ BIẾT?”</a:t>
            </a:r>
          </a:p>
        </p:txBody>
      </p:sp>
      <p:pic>
        <p:nvPicPr>
          <p:cNvPr id="13"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6332929" y="67100"/>
            <a:ext cx="1928942" cy="2076923"/>
          </a:xfrm>
          <a:prstGeom prst="rect">
            <a:avLst/>
          </a:prstGeom>
        </p:spPr>
      </p:pic>
      <p:pic>
        <p:nvPicPr>
          <p:cNvPr id="11"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562200">
            <a:off x="40424" y="7911799"/>
            <a:ext cx="1824152" cy="2241661"/>
          </a:xfrm>
          <a:prstGeom prst="rect">
            <a:avLst/>
          </a:prstGeom>
        </p:spPr>
      </p:pic>
      <p:grpSp>
        <p:nvGrpSpPr>
          <p:cNvPr id="10" name="Group 9"/>
          <p:cNvGrpSpPr/>
          <p:nvPr/>
        </p:nvGrpSpPr>
        <p:grpSpPr>
          <a:xfrm>
            <a:off x="1765117" y="2032949"/>
            <a:ext cx="14833965" cy="6330484"/>
            <a:chOff x="1818806" y="2062917"/>
            <a:chExt cx="14833965" cy="6330484"/>
          </a:xfrm>
        </p:grpSpPr>
        <p:sp>
          <p:nvSpPr>
            <p:cNvPr id="6" name="Double Wave 5"/>
            <p:cNvSpPr/>
            <p:nvPr/>
          </p:nvSpPr>
          <p:spPr>
            <a:xfrm>
              <a:off x="1818806" y="2773796"/>
              <a:ext cx="14833965" cy="5619605"/>
            </a:xfrm>
            <a:prstGeom prst="doubleWave">
              <a:avLst/>
            </a:prstGeom>
            <a:solidFill>
              <a:srgbClr val="DDEDD8"/>
            </a:solidFill>
            <a:ln>
              <a:solidFill>
                <a:srgbClr val="DD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1818806" y="2062917"/>
              <a:ext cx="3393099" cy="1246877"/>
            </a:xfrm>
            <a:prstGeom prst="wedgeRoundRectCallout">
              <a:avLst>
                <a:gd name="adj1" fmla="val 58435"/>
                <a:gd name="adj2" fmla="val 44574"/>
                <a:gd name="adj3" fmla="val 16667"/>
              </a:avLst>
            </a:prstGeom>
            <a:solidFill>
              <a:srgbClr val="E7563B"/>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Em có biết?</a:t>
              </a:r>
            </a:p>
          </p:txBody>
        </p:sp>
        <p:sp>
          <p:nvSpPr>
            <p:cNvPr id="9" name="TextBox 8"/>
            <p:cNvSpPr txBox="1"/>
            <p:nvPr/>
          </p:nvSpPr>
          <p:spPr>
            <a:xfrm>
              <a:off x="2142664" y="3811123"/>
              <a:ext cx="14442971" cy="4131900"/>
            </a:xfrm>
            <a:prstGeom prst="rect">
              <a:avLst/>
            </a:prstGeom>
            <a:noFill/>
          </p:spPr>
          <p:txBody>
            <a:bodyPr wrap="square" rtlCol="0">
              <a:spAutoFit/>
            </a:bodyPr>
            <a:lstStyle/>
            <a:p>
              <a:pPr>
                <a:lnSpc>
                  <a:spcPct val="150000"/>
                </a:lnSpc>
              </a:pPr>
              <a:r>
                <a:rPr lang="en-US" sz="3500">
                  <a:latin typeface="Arial" panose="020B0604020202020204" pitchFamily="34" charset="0"/>
                  <a:cs typeface="Arial" panose="020B0604020202020204" pitchFamily="34" charset="0"/>
                </a:rPr>
                <a:t>Tim hoạt động như một máy bơm. Khi cơ tim co bóp để bơm máu, em có thể cảm nhận được nhịp tim và mạch. Tim của trẻ em thường đập khoảng 70 đến 120 lần trong một phút. Với mỗi nhịp tim, máu được vận chuyển cung cấp khí ô-xi và các chất dinh dưỡng nuôi cơ thể, đồng thời thu nhận khí các-bô-nic và các chất thải từ các cơ quan của cơ thể. </a:t>
              </a:r>
            </a:p>
          </p:txBody>
        </p:sp>
      </p:grpSp>
      <p:pic>
        <p:nvPicPr>
          <p:cNvPr id="17"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90528" y="7778259"/>
            <a:ext cx="8583141" cy="2478382"/>
          </a:xfrm>
          <a:prstGeom prst="rect">
            <a:avLst/>
          </a:prstGeom>
        </p:spPr>
      </p:pic>
    </p:spTree>
    <p:extLst>
      <p:ext uri="{BB962C8B-B14F-4D97-AF65-F5344CB8AC3E}">
        <p14:creationId xmlns:p14="http://schemas.microsoft.com/office/powerpoint/2010/main" val="242012300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533400" y="4953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sp>
        <p:nvSpPr>
          <p:cNvPr id="37" name="TextBox 36"/>
          <p:cNvSpPr txBox="1"/>
          <p:nvPr/>
        </p:nvSpPr>
        <p:spPr>
          <a:xfrm>
            <a:off x="495300" y="426868"/>
            <a:ext cx="17297400" cy="923330"/>
          </a:xfrm>
          <a:prstGeom prst="rect">
            <a:avLst/>
          </a:prstGeom>
          <a:noFill/>
        </p:spPr>
        <p:txBody>
          <a:bodyPr wrap="square" rtlCol="0">
            <a:spAutoFit/>
          </a:bodyPr>
          <a:lstStyle/>
          <a:p>
            <a:pPr algn="ctr"/>
            <a:r>
              <a:rPr lang="en-US" sz="5400" b="1" dirty="0" err="1">
                <a:latin typeface="Arial" panose="020B0604020202020204" pitchFamily="34" charset="0"/>
                <a:cs typeface="Arial" panose="020B0604020202020204" pitchFamily="34" charset="0"/>
              </a:rPr>
              <a:t>Thảo</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luận</a:t>
            </a:r>
            <a:endParaRPr lang="en-US" sz="5400" b="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6332929" y="67100"/>
            <a:ext cx="1928942" cy="2076923"/>
          </a:xfrm>
          <a:prstGeom prst="rect">
            <a:avLst/>
          </a:prstGeom>
        </p:spPr>
      </p:pic>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091" t="20907" r="26515" b="4967"/>
          <a:stretch/>
        </p:blipFill>
        <p:spPr>
          <a:xfrm>
            <a:off x="570636" y="4211677"/>
            <a:ext cx="4780567" cy="3999573"/>
          </a:xfrm>
          <a:prstGeom prst="rect">
            <a:avLst/>
          </a:prstGeom>
        </p:spPr>
      </p:pic>
      <p:sp>
        <p:nvSpPr>
          <p:cNvPr id="3" name="TextBox 2"/>
          <p:cNvSpPr txBox="1"/>
          <p:nvPr/>
        </p:nvSpPr>
        <p:spPr>
          <a:xfrm>
            <a:off x="570635" y="1228767"/>
            <a:ext cx="17162193" cy="2022895"/>
          </a:xfrm>
          <a:prstGeom prst="roundRect">
            <a:avLst/>
          </a:prstGeom>
          <a:solidFill>
            <a:srgbClr val="FFF3B1"/>
          </a:solidFill>
        </p:spPr>
        <p:txBody>
          <a:bodyPr wrap="square" rtlCol="0">
            <a:spAutoFit/>
          </a:bodyPr>
          <a:lstStyle/>
          <a:p>
            <a:pPr marL="571500" indent="-571500" algn="just">
              <a:lnSpc>
                <a:spcPct val="150000"/>
              </a:lnSpc>
              <a:buFont typeface="Wingdings" panose="05000000000000000000" pitchFamily="2" charset="2"/>
              <a:buChar char="Ø"/>
            </a:pP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a:t>
            </a:r>
          </a:p>
        </p:txBody>
      </p:sp>
      <p:pic>
        <p:nvPicPr>
          <p:cNvPr id="11"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562200">
            <a:off x="40424" y="7911799"/>
            <a:ext cx="1824152" cy="2241661"/>
          </a:xfrm>
          <a:prstGeom prst="rect">
            <a:avLst/>
          </a:prstGeom>
        </p:spPr>
      </p:pic>
      <p:sp>
        <p:nvSpPr>
          <p:cNvPr id="8" name="Rounded Rectangle 7"/>
          <p:cNvSpPr/>
          <p:nvPr/>
        </p:nvSpPr>
        <p:spPr>
          <a:xfrm>
            <a:off x="5545866" y="3104038"/>
            <a:ext cx="12246834" cy="2505512"/>
          </a:xfrm>
          <a:prstGeom prst="roundRect">
            <a:avLst/>
          </a:prstGeom>
          <a:solidFill>
            <a:schemeClr val="bg1"/>
          </a:solidFill>
          <a:ln w="5715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Khi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vận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động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nhẹ</a:t>
            </a:r>
            <a:r>
              <a:rPr lang="en-US" sz="3500" dirty="0">
                <a:solidFill>
                  <a:schemeClr val="tx1"/>
                </a:solidFill>
                <a:latin typeface="Arial" panose="020B0604020202020204" pitchFamily="34" charset="0"/>
                <a:cs typeface="Arial" panose="020B0604020202020204" pitchFamily="34" charset="0"/>
              </a:rPr>
              <a:t> ( </a:t>
            </a:r>
            <a:r>
              <a:rPr lang="en-US" sz="3500" dirty="0" err="1">
                <a:solidFill>
                  <a:schemeClr val="tx1"/>
                </a:solidFill>
                <a:latin typeface="Arial" panose="020B0604020202020204" pitchFamily="34" charset="0"/>
                <a:cs typeface="Arial" panose="020B0604020202020204" pitchFamily="34" charset="0"/>
              </a:rPr>
              <a:t>như</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bộ</a:t>
            </a:r>
            <a:r>
              <a:rPr lang="en-US" sz="3500" dirty="0">
                <a:solidFill>
                  <a:schemeClr val="tx1"/>
                </a:solidFill>
                <a:latin typeface="Arial" panose="020B0604020202020204" pitchFamily="34" charset="0"/>
                <a:cs typeface="Arial" panose="020B0604020202020204" pitchFamily="34" charset="0"/>
              </a:rPr>
              <a:t> ), ta </a:t>
            </a:r>
            <a:r>
              <a:rPr lang="en-US" sz="3500" dirty="0" err="1">
                <a:solidFill>
                  <a:schemeClr val="tx1"/>
                </a:solidFill>
                <a:latin typeface="Arial" panose="020B0604020202020204" pitchFamily="34" charset="0"/>
                <a:cs typeface="Arial" panose="020B0604020202020204" pitchFamily="34" charset="0"/>
              </a:rPr>
              <a:t>thấy</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tim</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đập</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tương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đối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chậm</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vì</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cơ</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thể</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chỉ</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cần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một</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lượng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máu</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vừa</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phải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là</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đủ</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cung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cấp</a:t>
            </a:r>
            <a:r>
              <a:rPr lang="en-US" sz="3500" dirty="0">
                <a:solidFill>
                  <a:schemeClr val="tx1"/>
                </a:solidFill>
                <a:latin typeface="Arial" panose="020B0604020202020204" pitchFamily="34" charset="0"/>
                <a:cs typeface="Arial" panose="020B0604020202020204" pitchFamily="34" charset="0"/>
              </a:rPr>
              <a:t> ô-xi </a:t>
            </a:r>
            <a:r>
              <a:rPr lang="en-US" sz="3500" dirty="0" err="1">
                <a:solidFill>
                  <a:schemeClr val="tx1"/>
                </a:solidFill>
                <a:latin typeface="Arial" panose="020B0604020202020204" pitchFamily="34" charset="0"/>
                <a:cs typeface="Arial" panose="020B0604020202020204" pitchFamily="34" charset="0"/>
              </a:rPr>
              <a:t>và</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chất</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dinh</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dưỡng</a:t>
            </a:r>
            <a:endParaRPr lang="en-US" sz="3500" dirty="0">
              <a:solidFill>
                <a:schemeClr val="tx1"/>
              </a:solidFill>
              <a:latin typeface="Arial" panose="020B0604020202020204" pitchFamily="34" charset="0"/>
              <a:cs typeface="Arial" panose="020B0604020202020204" pitchFamily="34" charset="0"/>
            </a:endParaRPr>
          </a:p>
        </p:txBody>
      </p:sp>
      <p:sp>
        <p:nvSpPr>
          <p:cNvPr id="15" name="Rounded Rectangle 7">
            <a:extLst>
              <a:ext uri="{FF2B5EF4-FFF2-40B4-BE49-F238E27FC236}">
                <a16:creationId xmlns:a16="http://schemas.microsoft.com/office/drawing/2014/main" id="{221D2809-1875-432A-8BF3-89E058E99450}"/>
              </a:ext>
            </a:extLst>
          </p:cNvPr>
          <p:cNvSpPr/>
          <p:nvPr/>
        </p:nvSpPr>
        <p:spPr>
          <a:xfrm>
            <a:off x="5499560" y="5827979"/>
            <a:ext cx="12322169" cy="3887520"/>
          </a:xfrm>
          <a:prstGeom prst="roundRect">
            <a:avLst/>
          </a:prstGeom>
          <a:solidFill>
            <a:schemeClr val="bg1"/>
          </a:solid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Khi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vận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động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mạnh</a:t>
            </a:r>
            <a:r>
              <a:rPr lang="en-US" sz="3500" dirty="0">
                <a:solidFill>
                  <a:schemeClr val="tx1"/>
                </a:solidFill>
                <a:latin typeface="Arial" panose="020B0604020202020204" pitchFamily="34" charset="0"/>
                <a:cs typeface="Arial" panose="020B0604020202020204" pitchFamily="34" charset="0"/>
              </a:rPr>
              <a:t> ( </a:t>
            </a:r>
            <a:r>
              <a:rPr lang="en-US" sz="3500" dirty="0" err="1">
                <a:solidFill>
                  <a:schemeClr val="tx1"/>
                </a:solidFill>
                <a:latin typeface="Arial" panose="020B0604020202020204" pitchFamily="34" charset="0"/>
                <a:cs typeface="Arial" panose="020B0604020202020204" pitchFamily="34" charset="0"/>
              </a:rPr>
              <a:t>như</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chạy</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bộ</a:t>
            </a:r>
            <a:r>
              <a:rPr lang="en-US" sz="3500" dirty="0">
                <a:solidFill>
                  <a:schemeClr val="tx1"/>
                </a:solidFill>
                <a:latin typeface="Arial" panose="020B0604020202020204" pitchFamily="34" charset="0"/>
                <a:cs typeface="Arial" panose="020B0604020202020204" pitchFamily="34" charset="0"/>
              </a:rPr>
              <a:t> ), </a:t>
            </a:r>
            <a:r>
              <a:rPr lang="en-US" sz="3500" dirty="0" err="1">
                <a:solidFill>
                  <a:schemeClr val="tx1"/>
                </a:solidFill>
                <a:latin typeface="Arial" panose="020B0604020202020204" pitchFamily="34" charset="0"/>
                <a:cs typeface="Arial" panose="020B0604020202020204" pitchFamily="34" charset="0"/>
              </a:rPr>
              <a:t>cơ</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thể</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sẽ</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cần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nhiều</a:t>
            </a:r>
            <a:r>
              <a:rPr lang="en-US" sz="3500" dirty="0">
                <a:solidFill>
                  <a:schemeClr val="tx1"/>
                </a:solidFill>
                <a:latin typeface="Arial" panose="020B0604020202020204" pitchFamily="34" charset="0"/>
                <a:cs typeface="Arial" panose="020B0604020202020204" pitchFamily="34" charset="0"/>
              </a:rPr>
              <a:t> ô-xi </a:t>
            </a:r>
            <a:r>
              <a:rPr lang="en-US" sz="3500" dirty="0" err="1">
                <a:solidFill>
                  <a:schemeClr val="tx1"/>
                </a:solidFill>
                <a:latin typeface="Arial" panose="020B0604020202020204" pitchFamily="34" charset="0"/>
                <a:cs typeface="Arial" panose="020B0604020202020204" pitchFamily="34" charset="0"/>
              </a:rPr>
              <a:t>và</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chất</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dinh</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dưỡng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hơn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Vì</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vậy</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tim</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cũng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phải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đập</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nhanh</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hơn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và</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mạnh</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hơn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để</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cung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cấp</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một</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lượng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máu</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nhiều</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hơn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thì</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mới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đáp</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ứng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được</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nhu</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cầu</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hoạt</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động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của</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cơ</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thể</a:t>
            </a:r>
            <a:r>
              <a:rPr lang="en-US" sz="35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977974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B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79976" y="8424949"/>
            <a:ext cx="7315200" cy="372410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56189" y="8424949"/>
            <a:ext cx="7315200" cy="372410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593" y="7055623"/>
            <a:ext cx="2073128" cy="287209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59300" y="1328555"/>
            <a:ext cx="358996" cy="44976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57133" y="7675326"/>
            <a:ext cx="416457" cy="37481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2426" y="4592126"/>
            <a:ext cx="299168" cy="220790"/>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762130" y="9115602"/>
            <a:ext cx="484673" cy="580763"/>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00960" y="1222899"/>
            <a:ext cx="443329" cy="555424"/>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8167" y="454529"/>
            <a:ext cx="450569" cy="405512"/>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52449" y="5952735"/>
            <a:ext cx="349483" cy="257923"/>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9389" y="357430"/>
            <a:ext cx="394706" cy="291298"/>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237576" y="4381527"/>
            <a:ext cx="331266" cy="396942"/>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603373" y="1885242"/>
            <a:ext cx="381400" cy="281478"/>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60986" y="2474994"/>
            <a:ext cx="370244" cy="443648"/>
          </a:xfrm>
          <a:prstGeom prst="rect">
            <a:avLst/>
          </a:prstGeom>
        </p:spPr>
      </p:pic>
      <p:pic>
        <p:nvPicPr>
          <p:cNvPr id="18" name="Picture 1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3148762" y="8028050"/>
            <a:ext cx="4056515" cy="1932376"/>
          </a:xfrm>
          <a:prstGeom prst="rect">
            <a:avLst/>
          </a:prstGeom>
        </p:spPr>
      </p:pic>
      <p:pic>
        <p:nvPicPr>
          <p:cNvPr id="19"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08856" y="8028050"/>
            <a:ext cx="316798" cy="396899"/>
          </a:xfrm>
          <a:prstGeom prst="rect">
            <a:avLst/>
          </a:prstGeom>
        </p:spPr>
      </p:pic>
      <p:pic>
        <p:nvPicPr>
          <p:cNvPr id="20"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139" y="6468721"/>
            <a:ext cx="338573" cy="424180"/>
          </a:xfrm>
          <a:prstGeom prst="rect">
            <a:avLst/>
          </a:prstGeom>
        </p:spPr>
      </p:pic>
      <p:pic>
        <p:nvPicPr>
          <p:cNvPr id="21" name="Picture 21"/>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46803" y="860041"/>
            <a:ext cx="520572" cy="468514"/>
          </a:xfrm>
          <a:prstGeom prst="rect">
            <a:avLst/>
          </a:prstGeom>
        </p:spPr>
      </p:pic>
      <p:pic>
        <p:nvPicPr>
          <p:cNvPr id="22" name="Picture 22"/>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52527" y="9696365"/>
            <a:ext cx="263137" cy="194199"/>
          </a:xfrm>
          <a:prstGeom prst="rect">
            <a:avLst/>
          </a:prstGeom>
        </p:spPr>
      </p:pic>
      <p:pic>
        <p:nvPicPr>
          <p:cNvPr id="23" name="Picture 23"/>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2260986" y="8424949"/>
            <a:ext cx="3379570" cy="1769666"/>
          </a:xfrm>
          <a:prstGeom prst="rect">
            <a:avLst/>
          </a:prstGeom>
        </p:spPr>
      </p:pic>
      <p:sp>
        <p:nvSpPr>
          <p:cNvPr id="4" name="TextBox 4"/>
          <p:cNvSpPr txBox="1"/>
          <p:nvPr/>
        </p:nvSpPr>
        <p:spPr>
          <a:xfrm>
            <a:off x="1980920" y="2696398"/>
            <a:ext cx="14561369" cy="3465179"/>
          </a:xfrm>
          <a:prstGeom prst="rect">
            <a:avLst/>
          </a:prstGeom>
        </p:spPr>
        <p:txBody>
          <a:bodyPr wrap="square" lIns="0" tIns="0" rIns="0" bIns="0" rtlCol="0" anchor="t">
            <a:spAutoFit/>
          </a:bodyPr>
          <a:lstStyle/>
          <a:p>
            <a:pPr algn="ctr">
              <a:lnSpc>
                <a:spcPct val="150000"/>
              </a:lnSpc>
            </a:pPr>
            <a:r>
              <a:rPr lang="en-US" sz="8000" b="1">
                <a:solidFill>
                  <a:srgbClr val="000000"/>
                </a:solidFill>
                <a:latin typeface="Arial" panose="020B0604020202020204" pitchFamily="34" charset="0"/>
                <a:cs typeface="Arial" panose="020B0604020202020204" pitchFamily="34" charset="0"/>
              </a:rPr>
              <a:t>CẢM ƠN CÁC EM ĐÃ CHÚ Ý LẮNG NGHE BÀI GIẢNG!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77626" y="0"/>
            <a:ext cx="4063128" cy="7916094"/>
          </a:xfrm>
          <a:prstGeom prst="rect">
            <a:avLst/>
          </a:prstGeom>
        </p:spPr>
      </p:pic>
      <p:sp>
        <p:nvSpPr>
          <p:cNvPr id="4" name="Rectangle 3"/>
          <p:cNvSpPr/>
          <p:nvPr/>
        </p:nvSpPr>
        <p:spPr>
          <a:xfrm>
            <a:off x="8097021" y="2765078"/>
            <a:ext cx="6951710" cy="1661993"/>
          </a:xfrm>
          <a:prstGeom prst="rect">
            <a:avLst/>
          </a:prstGeom>
          <a:noFill/>
        </p:spPr>
        <p:txBody>
          <a:bodyPr wrap="none" lIns="137160" tIns="68580" rIns="137160" bIns="68580">
            <a:spAutoFit/>
          </a:bodyPr>
          <a:lstStyle/>
          <a:p>
            <a:pPr algn="ctr" defTabSz="1371600"/>
            <a:r>
              <a:rPr lang="en-US" sz="9900" b="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81896" y="3568760"/>
            <a:ext cx="3059934" cy="277892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0488" y="4802316"/>
            <a:ext cx="2228810" cy="3113778"/>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19" name="Rectangle 18"/>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990999" y="3805556"/>
            <a:ext cx="914400" cy="914400"/>
          </a:xfrm>
          <a:prstGeom prst="rect">
            <a:avLst/>
          </a:prstGeom>
        </p:spPr>
      </p:pic>
    </p:spTree>
    <p:extLst>
      <p:ext uri="{BB962C8B-B14F-4D97-AF65-F5344CB8AC3E}">
        <p14:creationId xmlns:p14="http://schemas.microsoft.com/office/powerpoint/2010/main" val="15003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428750" y="663261"/>
            <a:ext cx="3714750" cy="57150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20780" y="4952033"/>
            <a:ext cx="2524695" cy="2524695"/>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54509" y="3427352"/>
            <a:ext cx="2371725" cy="3049361"/>
          </a:xfrm>
          <a:prstGeom prst="rect">
            <a:avLst/>
          </a:prstGeom>
        </p:spPr>
      </p:pic>
      <p:sp>
        <p:nvSpPr>
          <p:cNvPr id="9" name="Rounded Rectangular Callout 8"/>
          <p:cNvSpPr/>
          <p:nvPr/>
        </p:nvSpPr>
        <p:spPr>
          <a:xfrm>
            <a:off x="8648130" y="4541819"/>
            <a:ext cx="5114925" cy="2018586"/>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36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6143444" y="1914526"/>
            <a:ext cx="4534572" cy="2011817"/>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3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2573873" y="5886452"/>
            <a:ext cx="4686300" cy="1590276"/>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36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7394014" y="612983"/>
            <a:ext cx="7341653" cy="109026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4200">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66637" y="4035710"/>
            <a:ext cx="2524695" cy="2524695"/>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sp>
        <p:nvSpPr>
          <p:cNvPr id="17" name="Rounded Rectangular Callout 16"/>
          <p:cNvSpPr/>
          <p:nvPr/>
        </p:nvSpPr>
        <p:spPr>
          <a:xfrm>
            <a:off x="2562951" y="5653685"/>
            <a:ext cx="5114925" cy="2018586"/>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36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24" name="Rectangle 23"/>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768728" y="-135513"/>
            <a:ext cx="914400" cy="9144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768728" y="1811790"/>
            <a:ext cx="914400" cy="9144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20031075" y="1811790"/>
            <a:ext cx="914400" cy="9144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21574125" y="1751631"/>
            <a:ext cx="914400" cy="9144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20031075" y="0"/>
            <a:ext cx="914400" cy="914400"/>
          </a:xfrm>
          <a:prstGeom prst="rect">
            <a:avLst/>
          </a:prstGeom>
        </p:spPr>
      </p:pic>
    </p:spTree>
    <p:extLst>
      <p:ext uri="{BB962C8B-B14F-4D97-AF65-F5344CB8AC3E}">
        <p14:creationId xmlns:p14="http://schemas.microsoft.com/office/powerpoint/2010/main" val="9811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023" y="6833223"/>
            <a:ext cx="1874999" cy="200430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12353883" y="6048684"/>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sp>
        <p:nvSpPr>
          <p:cNvPr id="35" name="Rectangle 34"/>
          <p:cNvSpPr/>
          <p:nvPr/>
        </p:nvSpPr>
        <p:spPr>
          <a:xfrm>
            <a:off x="8216201" y="2117245"/>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A : </a:t>
            </a:r>
            <a:r>
              <a:rPr lang="en-US" sz="3600" b="1" dirty="0" err="1">
                <a:solidFill>
                  <a:prstClr val="white"/>
                </a:solidFill>
                <a:latin typeface="Times New Roman" panose="02020603050405020304" pitchFamily="18" charset="0"/>
                <a:cs typeface="Times New Roman" panose="02020603050405020304" pitchFamily="18" charset="0"/>
              </a:rPr>
              <a:t>Tuyến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tuỵ</a:t>
            </a:r>
            <a:endParaRPr lang="en-US" sz="36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84388" y="6810196"/>
            <a:ext cx="1874999" cy="2004309"/>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8605" y="6833224"/>
            <a:ext cx="2163833" cy="1965113"/>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585163" y="8219604"/>
            <a:ext cx="1234547" cy="918795"/>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259448" y="8126762"/>
            <a:ext cx="1276352" cy="190980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44203" y="6734326"/>
            <a:ext cx="2163833" cy="1965113"/>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290762" y="8120706"/>
            <a:ext cx="1234547" cy="91879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91403" y="6791476"/>
            <a:ext cx="2163833" cy="1965113"/>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937962" y="8177856"/>
            <a:ext cx="1234547" cy="918795"/>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148864" y="6590833"/>
            <a:ext cx="1653779" cy="204037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3160813" y="8202633"/>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srgbClr val="FF0000"/>
                </a:solidFill>
                <a:latin typeface="Times New Roman" panose="02020603050405020304" pitchFamily="18" charset="0"/>
                <a:cs typeface="Times New Roman" panose="02020603050405020304" pitchFamily="18" charset="0"/>
              </a:rPr>
              <a:t>Đâu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bộ</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phận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hoá</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8216201" y="2858461"/>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B : </a:t>
            </a:r>
            <a:r>
              <a:rPr lang="en-US" sz="3600" b="1" dirty="0" err="1">
                <a:solidFill>
                  <a:prstClr val="white"/>
                </a:solidFill>
                <a:latin typeface="Times New Roman" panose="02020603050405020304" pitchFamily="18" charset="0"/>
                <a:cs typeface="Times New Roman" panose="02020603050405020304" pitchFamily="18" charset="0"/>
              </a:rPr>
              <a:t>Dạ</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dày</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8216201" y="3599677"/>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C : </a:t>
            </a:r>
            <a:r>
              <a:rPr lang="en-US" sz="3600" b="1" dirty="0" err="1">
                <a:solidFill>
                  <a:prstClr val="white"/>
                </a:solidFill>
                <a:latin typeface="Times New Roman" panose="02020603050405020304" pitchFamily="18" charset="0"/>
                <a:cs typeface="Times New Roman" panose="02020603050405020304" pitchFamily="18" charset="0"/>
              </a:rPr>
              <a:t>Ruột</a:t>
            </a:r>
            <a:r>
              <a:rPr lang="en-US" sz="3600" b="1" dirty="0">
                <a:solidFill>
                  <a:prstClr val="white"/>
                </a:solidFill>
                <a:latin typeface="Times New Roman" panose="02020603050405020304" pitchFamily="18" charset="0"/>
                <a:cs typeface="Times New Roman" panose="02020603050405020304" pitchFamily="18" charset="0"/>
              </a:rPr>
              <a:t> non</a:t>
            </a:r>
          </a:p>
        </p:txBody>
      </p:sp>
      <p:sp>
        <p:nvSpPr>
          <p:cNvPr id="83" name="Rectangle 82"/>
          <p:cNvSpPr/>
          <p:nvPr/>
        </p:nvSpPr>
        <p:spPr>
          <a:xfrm>
            <a:off x="8216201" y="4340894"/>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D : </a:t>
            </a:r>
            <a:r>
              <a:rPr lang="en-US" sz="3600" b="1" dirty="0" err="1">
                <a:solidFill>
                  <a:prstClr val="white"/>
                </a:solidFill>
                <a:latin typeface="Times New Roman" panose="02020603050405020304" pitchFamily="18" charset="0"/>
                <a:cs typeface="Times New Roman" panose="02020603050405020304" pitchFamily="18" charset="0"/>
              </a:rPr>
              <a:t>Tất</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cả</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đáp</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án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trên</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8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3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8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3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5819098" y="5940821"/>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76617" y="6833224"/>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623175" y="8219604"/>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44203" y="6734326"/>
            <a:ext cx="2163833" cy="1965113"/>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290762" y="8120706"/>
            <a:ext cx="1234547" cy="91879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44579" y="6520603"/>
            <a:ext cx="1592775" cy="196511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6108" y="6577646"/>
            <a:ext cx="2372243" cy="215438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dirty="0" err="1">
                <a:solidFill>
                  <a:srgbClr val="FF0000"/>
                </a:solidFill>
                <a:latin typeface="Times New Roman" panose="02020603050405020304" pitchFamily="18" charset="0"/>
                <a:cs typeface="Times New Roman" panose="02020603050405020304" pitchFamily="18" charset="0"/>
              </a:rPr>
              <a:t>Chức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827982" y="8219603"/>
            <a:ext cx="1234547" cy="918795"/>
          </a:xfrm>
          <a:prstGeom prst="rect">
            <a:avLst/>
          </a:prstGeom>
        </p:spPr>
      </p:pic>
      <p:sp>
        <p:nvSpPr>
          <p:cNvPr id="29" name="Rectangle 28"/>
          <p:cNvSpPr/>
          <p:nvPr/>
        </p:nvSpPr>
        <p:spPr>
          <a:xfrm>
            <a:off x="7338775" y="2117245"/>
            <a:ext cx="10335346" cy="1077218"/>
          </a:xfrm>
          <a:prstGeom prst="rect">
            <a:avLst/>
          </a:prstGeom>
        </p:spPr>
        <p:txBody>
          <a:bodyPr wrap="square">
            <a:spAutoFit/>
          </a:bodyPr>
          <a:lstStyle/>
          <a:p>
            <a:pPr defTabSz="1371600"/>
            <a:r>
              <a:rPr lang="en-US" sz="3200" b="1" dirty="0">
                <a:solidFill>
                  <a:prstClr val="white"/>
                </a:solidFill>
                <a:latin typeface="Times New Roman" panose="02020603050405020304" pitchFamily="18" charset="0"/>
                <a:cs typeface="Times New Roman" panose="02020603050405020304" pitchFamily="18" charset="0"/>
              </a:rPr>
              <a:t>A : </a:t>
            </a:r>
            <a:r>
              <a:rPr lang="en-US" sz="3200" b="1" dirty="0" err="1">
                <a:solidFill>
                  <a:prstClr val="white"/>
                </a:solidFill>
                <a:latin typeface="Times New Roman" panose="02020603050405020304" pitchFamily="18" charset="0"/>
                <a:cs typeface="Times New Roman" panose="02020603050405020304" pitchFamily="18" charset="0"/>
              </a:rPr>
              <a:t>Nghiền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nát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biến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thức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ăn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bớt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phức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hơn</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256492" y="3147134"/>
            <a:ext cx="10363200" cy="1077218"/>
          </a:xfrm>
          <a:prstGeom prst="rect">
            <a:avLst/>
          </a:prstGeom>
        </p:spPr>
        <p:txBody>
          <a:bodyPr wrap="square">
            <a:spAutoFit/>
          </a:bodyPr>
          <a:lstStyle/>
          <a:p>
            <a:pPr defTabSz="1371600"/>
            <a:r>
              <a:rPr lang="en-US" sz="3200" b="1" dirty="0">
                <a:latin typeface="Times New Roman" panose="02020603050405020304" pitchFamily="18" charset="0"/>
                <a:cs typeface="Times New Roman" panose="02020603050405020304" pitchFamily="18" charset="0"/>
              </a:rPr>
              <a:t>B : </a:t>
            </a:r>
            <a:r>
              <a:rPr lang="en-US" sz="3200" b="1" dirty="0" err="1">
                <a:latin typeface="Times New Roman" panose="02020603050405020304" pitchFamily="18" charset="0"/>
                <a:cs typeface="Times New Roman" panose="02020603050405020304" pitchFamily="18" charset="0"/>
              </a:rPr>
              <a:t>Biến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nuôi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cặn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bã</a:t>
            </a:r>
            <a:r>
              <a:rPr lang="en-US" sz="3200" b="1" dirty="0">
                <a:latin typeface="Times New Roman" panose="02020603050405020304" pitchFamily="18" charset="0"/>
                <a:cs typeface="Times New Roman" panose="02020603050405020304" pitchFamily="18" charset="0"/>
              </a:rPr>
              <a:t> ra </a:t>
            </a:r>
            <a:r>
              <a:rPr lang="en-US" sz="3200" b="1" dirty="0" err="1">
                <a:latin typeface="Times New Roman" panose="02020603050405020304" pitchFamily="18" charset="0"/>
                <a:cs typeface="Times New Roman" panose="02020603050405020304" pitchFamily="18" charset="0"/>
              </a:rPr>
              <a:t>ngoài</a:t>
            </a:r>
            <a:endParaRPr lang="en-US" sz="32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7281892" y="4236947"/>
            <a:ext cx="10363200" cy="1077218"/>
          </a:xfrm>
          <a:prstGeom prst="rect">
            <a:avLst/>
          </a:prstGeom>
        </p:spPr>
        <p:txBody>
          <a:bodyPr wrap="square">
            <a:spAutoFit/>
          </a:bodyPr>
          <a:lstStyle/>
          <a:p>
            <a:pPr defTabSz="1371600"/>
            <a:r>
              <a:rPr lang="en-US" sz="3200" b="1" dirty="0">
                <a:solidFill>
                  <a:srgbClr val="0070C0"/>
                </a:solidFill>
                <a:latin typeface="Times New Roman" panose="02020603050405020304" pitchFamily="18" charset="0"/>
                <a:cs typeface="Times New Roman" panose="02020603050405020304" pitchFamily="18" charset="0"/>
              </a:rPr>
              <a:t>C : Thu </a:t>
            </a:r>
            <a:r>
              <a:rPr lang="en-US" sz="3200" b="1" dirty="0" err="1">
                <a:solidFill>
                  <a:srgbClr val="0070C0"/>
                </a:solidFill>
                <a:latin typeface="Times New Roman" panose="02020603050405020304" pitchFamily="18" charset="0"/>
                <a:cs typeface="Times New Roman" panose="02020603050405020304" pitchFamily="18" charset="0"/>
              </a:rPr>
              <a:t>nhận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nghiền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nát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đổi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thức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chất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bớt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phức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tạp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thải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chất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cặn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bã</a:t>
            </a:r>
            <a:r>
              <a:rPr lang="en-US" sz="3200" b="1" dirty="0">
                <a:solidFill>
                  <a:srgbClr val="0070C0"/>
                </a:solidFill>
                <a:latin typeface="Times New Roman" panose="02020603050405020304" pitchFamily="18" charset="0"/>
                <a:cs typeface="Times New Roman" panose="02020603050405020304" pitchFamily="18" charset="0"/>
              </a:rPr>
              <a:t> ra </a:t>
            </a:r>
            <a:r>
              <a:rPr lang="en-US" sz="3200" b="1" dirty="0" err="1">
                <a:solidFill>
                  <a:srgbClr val="0070C0"/>
                </a:solidFill>
                <a:latin typeface="Times New Roman" panose="02020603050405020304" pitchFamily="18" charset="0"/>
                <a:cs typeface="Times New Roman" panose="02020603050405020304" pitchFamily="18" charset="0"/>
              </a:rPr>
              <a:t>ngoài</a:t>
            </a:r>
            <a:r>
              <a:rPr lang="en-US" sz="3200" b="1" dirty="0">
                <a:solidFill>
                  <a:srgbClr val="0070C0"/>
                </a:solidFill>
                <a:latin typeface="Times New Roman" panose="02020603050405020304" pitchFamily="18" charset="0"/>
                <a:cs typeface="Times New Roman" panose="02020603050405020304" pitchFamily="18" charset="0"/>
              </a:rPr>
              <a:t>.</a:t>
            </a:r>
          </a:p>
        </p:txBody>
      </p:sp>
      <p:sp>
        <p:nvSpPr>
          <p:cNvPr id="34" name="Rectangle 33"/>
          <p:cNvSpPr/>
          <p:nvPr/>
        </p:nvSpPr>
        <p:spPr>
          <a:xfrm>
            <a:off x="7304999" y="5299156"/>
            <a:ext cx="10363200" cy="584775"/>
          </a:xfrm>
          <a:prstGeom prst="rect">
            <a:avLst/>
          </a:prstGeom>
        </p:spPr>
        <p:txBody>
          <a:bodyPr wrap="square">
            <a:spAutoFit/>
          </a:bodyPr>
          <a:lstStyle/>
          <a:p>
            <a:pPr defTabSz="1371600"/>
            <a:r>
              <a:rPr lang="en-US" sz="3200" b="1" dirty="0">
                <a:solidFill>
                  <a:srgbClr val="FF0000"/>
                </a:solidFill>
                <a:latin typeface="Times New Roman" panose="02020603050405020304" pitchFamily="18" charset="0"/>
                <a:cs typeface="Times New Roman" panose="02020603050405020304" pitchFamily="18" charset="0"/>
              </a:rPr>
              <a:t>D : </a:t>
            </a:r>
            <a:r>
              <a:rPr lang="en-US" sz="3200" b="1" dirty="0" err="1">
                <a:solidFill>
                  <a:srgbClr val="FF0000"/>
                </a:solidFill>
                <a:latin typeface="Times New Roman" panose="02020603050405020304" pitchFamily="18" charset="0"/>
                <a:cs typeface="Times New Roman" panose="02020603050405020304" pitchFamily="18" charset="0"/>
              </a:rPr>
              <a:t>Tất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43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9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4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9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4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9701" y="6588456"/>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108" y="6577646"/>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9119452" y="5928303"/>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6617" y="6833224"/>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623175" y="8219604"/>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6461" y="6508085"/>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dirty="0" err="1">
                <a:solidFill>
                  <a:srgbClr val="FF0000"/>
                </a:solidFill>
                <a:latin typeface="Times New Roman" panose="02020603050405020304" pitchFamily="18" charset="0"/>
                <a:cs typeface="Times New Roman" panose="02020603050405020304" pitchFamily="18" charset="0"/>
              </a:rPr>
              <a:t>Đâu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quen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uống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827982" y="8219603"/>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044771" y="8100537"/>
            <a:ext cx="1234547" cy="918795"/>
          </a:xfrm>
          <a:prstGeom prst="rect">
            <a:avLst/>
          </a:prstGeom>
        </p:spPr>
      </p:pic>
      <p:sp>
        <p:nvSpPr>
          <p:cNvPr id="29" name="Rectangle 28"/>
          <p:cNvSpPr/>
          <p:nvPr/>
        </p:nvSpPr>
        <p:spPr>
          <a:xfrm>
            <a:off x="8216201" y="2117245"/>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A : </a:t>
            </a:r>
            <a:r>
              <a:rPr lang="en-US" sz="3600" b="1" dirty="0" err="1">
                <a:solidFill>
                  <a:prstClr val="white"/>
                </a:solidFill>
                <a:latin typeface="Times New Roman" panose="02020603050405020304" pitchFamily="18" charset="0"/>
                <a:cs typeface="Times New Roman" panose="02020603050405020304" pitchFamily="18" charset="0"/>
              </a:rPr>
              <a:t>Ăn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nhanh</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nuốt</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vội</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8216201" y="2858461"/>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B : </a:t>
            </a:r>
            <a:r>
              <a:rPr lang="en-US" sz="3600" b="1" dirty="0" err="1">
                <a:solidFill>
                  <a:prstClr val="white"/>
                </a:solidFill>
                <a:latin typeface="Times New Roman" panose="02020603050405020304" pitchFamily="18" charset="0"/>
                <a:cs typeface="Times New Roman" panose="02020603050405020304" pitchFamily="18" charset="0"/>
              </a:rPr>
              <a:t>Ăn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chắc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mặc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bền</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8216201" y="3599677"/>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C : </a:t>
            </a:r>
            <a:r>
              <a:rPr lang="en-US" sz="3600" b="1" dirty="0" err="1">
                <a:solidFill>
                  <a:prstClr val="white"/>
                </a:solidFill>
                <a:latin typeface="Times New Roman" panose="02020603050405020304" pitchFamily="18" charset="0"/>
                <a:cs typeface="Times New Roman" panose="02020603050405020304" pitchFamily="18" charset="0"/>
              </a:rPr>
              <a:t>Ăn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chậm</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nhai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kĩ</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8216201" y="4340893"/>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D : </a:t>
            </a:r>
            <a:r>
              <a:rPr lang="en-US" sz="3600" b="1" dirty="0" err="1">
                <a:solidFill>
                  <a:prstClr val="white"/>
                </a:solidFill>
                <a:latin typeface="Times New Roman" panose="02020603050405020304" pitchFamily="18" charset="0"/>
                <a:cs typeface="Times New Roman" panose="02020603050405020304" pitchFamily="18" charset="0"/>
              </a:rPr>
              <a:t>Tất</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cả</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đáp</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án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trên</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533400" y="4953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sp>
        <p:nvSpPr>
          <p:cNvPr id="37" name="TextBox 36"/>
          <p:cNvSpPr txBox="1"/>
          <p:nvPr/>
        </p:nvSpPr>
        <p:spPr>
          <a:xfrm>
            <a:off x="533400" y="899814"/>
            <a:ext cx="17297400" cy="1015663"/>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KHỞI ĐỘNG </a:t>
            </a:r>
          </a:p>
        </p:txBody>
      </p:sp>
      <p:pic>
        <p:nvPicPr>
          <p:cNvPr id="39" name="Picture 38"/>
          <p:cNvPicPr>
            <a:picLocks noChangeAspect="1"/>
          </p:cNvPicPr>
          <p:nvPr/>
        </p:nvPicPr>
        <p:blipFill rotWithShape="1">
          <a:blip r:embed="rId2"/>
          <a:srcRect b="4123"/>
          <a:stretch/>
        </p:blipFill>
        <p:spPr>
          <a:xfrm>
            <a:off x="1143000" y="4181928"/>
            <a:ext cx="6652890" cy="4783936"/>
          </a:xfrm>
          <a:prstGeom prst="roundRect">
            <a:avLst/>
          </a:prstGeom>
        </p:spPr>
      </p:pic>
      <p:grpSp>
        <p:nvGrpSpPr>
          <p:cNvPr id="45" name="Group 44"/>
          <p:cNvGrpSpPr/>
          <p:nvPr/>
        </p:nvGrpSpPr>
        <p:grpSpPr>
          <a:xfrm>
            <a:off x="8289977" y="1950383"/>
            <a:ext cx="9196816" cy="3721719"/>
            <a:chOff x="8289977" y="895044"/>
            <a:chExt cx="9196816" cy="3721719"/>
          </a:xfrm>
        </p:grpSpPr>
        <p:grpSp>
          <p:nvGrpSpPr>
            <p:cNvPr id="41" name="Group 40"/>
            <p:cNvGrpSpPr/>
            <p:nvPr/>
          </p:nvGrpSpPr>
          <p:grpSpPr>
            <a:xfrm>
              <a:off x="8289977" y="1636415"/>
              <a:ext cx="8610600" cy="2980348"/>
              <a:chOff x="1828800" y="3956966"/>
              <a:chExt cx="8610600" cy="2980348"/>
            </a:xfrm>
          </p:grpSpPr>
          <p:sp>
            <p:nvSpPr>
              <p:cNvPr id="42" name="Rounded Rectangle 41"/>
              <p:cNvSpPr/>
              <p:nvPr/>
            </p:nvSpPr>
            <p:spPr>
              <a:xfrm>
                <a:off x="2286000" y="4733243"/>
                <a:ext cx="8153400" cy="2204071"/>
              </a:xfrm>
              <a:prstGeom prst="roundRect">
                <a:avLst/>
              </a:prstGeom>
              <a:solidFill>
                <a:srgbClr val="FFFAB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chemeClr val="tx1"/>
                    </a:solidFill>
                    <a:latin typeface="Arial" panose="020B0604020202020204" pitchFamily="34" charset="0"/>
                    <a:cs typeface="Arial" panose="020B0604020202020204" pitchFamily="34" charset="0"/>
                  </a:rPr>
                  <a:t>Khi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hoặc</a:t>
                </a:r>
                <a:r>
                  <a:rPr lang="en-US" sz="4000" dirty="0">
                    <a:solidFill>
                      <a:schemeClr val="tx1"/>
                    </a:solidFill>
                    <a:latin typeface="Arial" panose="020B0604020202020204" pitchFamily="34" charset="0"/>
                    <a:cs typeface="Arial" panose="020B0604020202020204" pitchFamily="34" charset="0"/>
                  </a:rPr>
                  <a:t> ai </a:t>
                </a:r>
                <a:r>
                  <a:rPr lang="en-US" sz="4000" dirty="0" err="1">
                    <a:solidFill>
                      <a:schemeClr val="tx1"/>
                    </a:solidFill>
                    <a:latin typeface="Arial" panose="020B0604020202020204" pitchFamily="34" charset="0"/>
                    <a:cs typeface="Arial" panose="020B0604020202020204" pitchFamily="34" charset="0"/>
                  </a:rPr>
                  <a:t>đó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bị</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đứt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tay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nhìn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thấy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gì</a:t>
                </a:r>
                <a:r>
                  <a:rPr lang="en-US" sz="4000" dirty="0">
                    <a:solidFill>
                      <a:schemeClr val="tx1"/>
                    </a:solidFill>
                    <a:latin typeface="Arial" panose="020B0604020202020204" pitchFamily="34" charset="0"/>
                    <a:cs typeface="Arial" panose="020B0604020202020204" pitchFamily="34" charset="0"/>
                  </a:rPr>
                  <a:t> ở </a:t>
                </a:r>
                <a:r>
                  <a:rPr lang="en-US" sz="4000" dirty="0" err="1">
                    <a:solidFill>
                      <a:schemeClr val="tx1"/>
                    </a:solidFill>
                    <a:latin typeface="Arial" panose="020B0604020202020204" pitchFamily="34" charset="0"/>
                    <a:cs typeface="Arial" panose="020B0604020202020204" pitchFamily="34" charset="0"/>
                  </a:rPr>
                  <a:t>vết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thương</a:t>
                </a:r>
                <a:r>
                  <a:rPr lang="en-US" sz="4000" dirty="0">
                    <a:solidFill>
                      <a:schemeClr val="tx1"/>
                    </a:solidFill>
                    <a:latin typeface="Arial" panose="020B0604020202020204" pitchFamily="34" charset="0"/>
                    <a:cs typeface="Arial" panose="020B0604020202020204" pitchFamily="34" charset="0"/>
                  </a:rPr>
                  <a:t>? </a:t>
                </a:r>
              </a:p>
            </p:txBody>
          </p:sp>
          <p:pic>
            <p:nvPicPr>
              <p:cNvPr id="43" name="Picture 2" descr="Be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956966"/>
                <a:ext cx="1219200" cy="1219201"/>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27916" y="895044"/>
              <a:ext cx="1658877" cy="1937375"/>
            </a:xfrm>
            <a:prstGeom prst="rect">
              <a:avLst/>
            </a:prstGeom>
          </p:spPr>
        </p:pic>
      </p:grpSp>
      <p:pic>
        <p:nvPicPr>
          <p:cNvPr id="46" name="Picture 45"/>
          <p:cNvPicPr>
            <a:picLocks noChangeAspect="1"/>
          </p:cNvPicPr>
          <p:nvPr/>
        </p:nvPicPr>
        <p:blipFill rotWithShape="1">
          <a:blip r:embed="rId6">
            <a:extLst>
              <a:ext uri="{28A0092B-C50C-407E-A947-70E740481C1C}">
                <a14:useLocalDpi xmlns:a14="http://schemas.microsoft.com/office/drawing/2010/main" val="0"/>
              </a:ext>
            </a:extLst>
          </a:blip>
          <a:srcRect l="8732" t="22950" r="17667" b="22650"/>
          <a:stretch/>
        </p:blipFill>
        <p:spPr>
          <a:xfrm>
            <a:off x="7494753" y="7124169"/>
            <a:ext cx="1764670" cy="1179222"/>
          </a:xfrm>
          <a:prstGeom prst="rect">
            <a:avLst/>
          </a:prstGeom>
        </p:spPr>
      </p:pic>
      <p:sp>
        <p:nvSpPr>
          <p:cNvPr id="47" name="Rounded Rectangle 46"/>
          <p:cNvSpPr/>
          <p:nvPr/>
        </p:nvSpPr>
        <p:spPr>
          <a:xfrm>
            <a:off x="9009085" y="6448379"/>
            <a:ext cx="7444793" cy="2312724"/>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Khi bị đứt tay em thấy có máu chảy ra từ vết thương</a:t>
            </a:r>
          </a:p>
        </p:txBody>
      </p:sp>
    </p:spTree>
    <p:extLst>
      <p:ext uri="{BB962C8B-B14F-4D97-AF65-F5344CB8AC3E}">
        <p14:creationId xmlns:p14="http://schemas.microsoft.com/office/powerpoint/2010/main" val="20739039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00"/>
                                        <p:tgtEl>
                                          <p:spTgt spid="39"/>
                                        </p:tgtEl>
                                      </p:cBhvr>
                                    </p:animEffect>
                                  </p:childTnLst>
                                </p:cTn>
                              </p:par>
                              <p:par>
                                <p:cTn id="14" presetID="16" presetClass="entr" presetSubtype="21"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arn(inVertical)">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ppt_x"/>
                                          </p:val>
                                        </p:tav>
                                        <p:tav tm="100000">
                                          <p:val>
                                            <p:strVal val="#ppt_x"/>
                                          </p:val>
                                        </p:tav>
                                      </p:tavLst>
                                    </p:anim>
                                    <p:anim calcmode="lin" valueType="num">
                                      <p:cBhvr additive="base">
                                        <p:cTn id="22" dur="500" fill="hold"/>
                                        <p:tgtEl>
                                          <p:spTgt spid="46"/>
                                        </p:tgtEl>
                                        <p:attrNameLst>
                                          <p:attrName>ppt_y</p:attrName>
                                        </p:attrNameLst>
                                      </p:cBhvr>
                                      <p:tavLst>
                                        <p:tav tm="0">
                                          <p:val>
                                            <p:strVal val="1+#ppt_h/2"/>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3B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95642" y="382269"/>
            <a:ext cx="376235" cy="450827"/>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91000" y="456213"/>
            <a:ext cx="298658" cy="49327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396190" y="785353"/>
            <a:ext cx="286692" cy="21158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4616" y="6866616"/>
            <a:ext cx="304736" cy="503317"/>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0797" y="2095500"/>
            <a:ext cx="320891" cy="402027"/>
          </a:xfrm>
          <a:prstGeom prst="rect">
            <a:avLst/>
          </a:prstGeom>
        </p:spPr>
      </p:pic>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751631"/>
            <a:ext cx="408586" cy="489591"/>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68604" y="382269"/>
            <a:ext cx="308101" cy="508875"/>
          </a:xfrm>
          <a:prstGeom prst="rect">
            <a:avLst/>
          </a:prstGeom>
        </p:spPr>
      </p:pic>
      <p:sp>
        <p:nvSpPr>
          <p:cNvPr id="29" name="Rectangle 28"/>
          <p:cNvSpPr/>
          <p:nvPr/>
        </p:nvSpPr>
        <p:spPr>
          <a:xfrm>
            <a:off x="-5080" y="2497528"/>
            <a:ext cx="18293080" cy="504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flipV="1">
            <a:off x="463275" y="5164"/>
            <a:ext cx="17855205" cy="2116870"/>
            <a:chOff x="-48206" y="8517334"/>
            <a:chExt cx="17855205" cy="1769666"/>
          </a:xfrm>
        </p:grpSpPr>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45554" y="9179597"/>
              <a:ext cx="387193" cy="46395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573818" y="8989174"/>
              <a:ext cx="396569" cy="496841"/>
            </a:xfrm>
            <a:prstGeom prst="rect">
              <a:avLst/>
            </a:prstGeom>
          </p:spPr>
        </p:pic>
        <p:pic>
          <p:nvPicPr>
            <p:cNvPr id="25" name="Picture 2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96995" y="9486015"/>
              <a:ext cx="299168" cy="374811"/>
            </a:xfrm>
            <a:prstGeom prst="rect">
              <a:avLst/>
            </a:prstGeom>
          </p:spPr>
        </p:pic>
        <p:pic>
          <p:nvPicPr>
            <p:cNvPr id="26" name="Picture 2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08631" y="9271756"/>
              <a:ext cx="378905" cy="279637"/>
            </a:xfrm>
            <a:prstGeom prst="rect">
              <a:avLst/>
            </a:prstGeom>
          </p:spPr>
        </p:pic>
        <p:pic>
          <p:nvPicPr>
            <p:cNvPr id="28"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2993" y="9236945"/>
              <a:ext cx="408586" cy="489591"/>
            </a:xfrm>
            <a:prstGeom prst="rect">
              <a:avLst/>
            </a:prstGeom>
          </p:spPr>
        </p:pic>
        <p:pic>
          <p:nvPicPr>
            <p:cNvPr id="30"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8206" y="8517334"/>
              <a:ext cx="3379570" cy="1769666"/>
            </a:xfrm>
            <a:prstGeom prst="rect">
              <a:avLst/>
            </a:prstGeom>
          </p:spPr>
        </p:pic>
        <p:pic>
          <p:nvPicPr>
            <p:cNvPr id="31"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581400" y="8517334"/>
              <a:ext cx="3379570" cy="1769666"/>
            </a:xfrm>
            <a:prstGeom prst="rect">
              <a:avLst/>
            </a:prstGeom>
          </p:spPr>
        </p:pic>
        <p:pic>
          <p:nvPicPr>
            <p:cNvPr id="32"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63603" y="8517334"/>
              <a:ext cx="3379570" cy="1769666"/>
            </a:xfrm>
            <a:prstGeom prst="rect">
              <a:avLst/>
            </a:prstGeom>
          </p:spPr>
        </p:pic>
        <p:pic>
          <p:nvPicPr>
            <p:cNvPr id="33"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845516" y="8517334"/>
              <a:ext cx="3379570" cy="1769666"/>
            </a:xfrm>
            <a:prstGeom prst="rect">
              <a:avLst/>
            </a:prstGeom>
          </p:spPr>
        </p:pic>
        <p:pic>
          <p:nvPicPr>
            <p:cNvPr id="34"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427429" y="8517334"/>
              <a:ext cx="3379570" cy="1769666"/>
            </a:xfrm>
            <a:prstGeom prst="rect">
              <a:avLst/>
            </a:prstGeom>
          </p:spPr>
        </p:pic>
      </p:grpSp>
      <p:sp>
        <p:nvSpPr>
          <p:cNvPr id="36" name="TextBox 35"/>
          <p:cNvSpPr txBox="1"/>
          <p:nvPr/>
        </p:nvSpPr>
        <p:spPr>
          <a:xfrm>
            <a:off x="-5080" y="3242172"/>
            <a:ext cx="1832356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TỰ NHIÊN XÃ HỘI</a:t>
            </a:r>
          </a:p>
          <a:p>
            <a:pPr algn="ctr">
              <a:lnSpc>
                <a:spcPct val="150000"/>
              </a:lnSpc>
            </a:pPr>
            <a:r>
              <a:rPr lang="en-US" sz="8000" b="1" dirty="0">
                <a:latin typeface="Arial" panose="020B0604020202020204" pitchFamily="34" charset="0"/>
                <a:cs typeface="Arial" panose="020B0604020202020204" pitchFamily="34" charset="0"/>
              </a:rPr>
              <a:t>BÀI 16: CƠ QUAN TUẦN HOÀN </a:t>
            </a:r>
          </a:p>
        </p:txBody>
      </p:sp>
      <p:pic>
        <p:nvPicPr>
          <p:cNvPr id="37"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184388" y="7115734"/>
            <a:ext cx="5914144" cy="3300832"/>
          </a:xfrm>
          <a:prstGeom prst="rect">
            <a:avLst/>
          </a:prstGeom>
        </p:spPr>
      </p:pic>
      <p:grpSp>
        <p:nvGrpSpPr>
          <p:cNvPr id="42" name="Group 41"/>
          <p:cNvGrpSpPr/>
          <p:nvPr/>
        </p:nvGrpSpPr>
        <p:grpSpPr>
          <a:xfrm>
            <a:off x="-1545360" y="8240437"/>
            <a:ext cx="7743128" cy="2046563"/>
            <a:chOff x="-1545360" y="8240437"/>
            <a:chExt cx="7743128" cy="2046563"/>
          </a:xfrm>
        </p:grpSpPr>
        <p:pic>
          <p:nvPicPr>
            <p:cNvPr id="38"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482889" y="8240439"/>
              <a:ext cx="3714879" cy="2046561"/>
            </a:xfrm>
            <a:prstGeom prst="rect">
              <a:avLst/>
            </a:prstGeom>
          </p:spPr>
        </p:pic>
        <p:pic>
          <p:nvPicPr>
            <p:cNvPr id="40"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545360" y="8240437"/>
              <a:ext cx="3714879" cy="2046561"/>
            </a:xfrm>
            <a:prstGeom prst="rect">
              <a:avLst/>
            </a:prstGeom>
          </p:spPr>
        </p:pic>
      </p:grpSp>
      <p:grpSp>
        <p:nvGrpSpPr>
          <p:cNvPr id="43" name="Group 42"/>
          <p:cNvGrpSpPr/>
          <p:nvPr/>
        </p:nvGrpSpPr>
        <p:grpSpPr>
          <a:xfrm>
            <a:off x="12071908" y="7577347"/>
            <a:ext cx="7690897" cy="2715096"/>
            <a:chOff x="12071908" y="7577347"/>
            <a:chExt cx="7690897" cy="2715096"/>
          </a:xfrm>
        </p:grpSpPr>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62020" y="7577347"/>
              <a:ext cx="286692" cy="211582"/>
            </a:xfrm>
            <a:prstGeom prst="rect">
              <a:avLst/>
            </a:prstGeom>
          </p:spPr>
        </p:pic>
        <p:pic>
          <p:nvPicPr>
            <p:cNvPr id="39"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71908" y="8245882"/>
              <a:ext cx="3714879" cy="2046561"/>
            </a:xfrm>
            <a:prstGeom prst="rect">
              <a:avLst/>
            </a:prstGeom>
          </p:spPr>
        </p:pic>
        <p:pic>
          <p:nvPicPr>
            <p:cNvPr id="41"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6047926" y="8240439"/>
              <a:ext cx="3714879" cy="2046561"/>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BEC"/>
        </a:solidFill>
        <a:effectLst/>
      </p:bgPr>
    </p:bg>
    <p:spTree>
      <p:nvGrpSpPr>
        <p:cNvPr id="1" name=""/>
        <p:cNvGrpSpPr/>
        <p:nvPr/>
      </p:nvGrpSpPr>
      <p:grpSpPr>
        <a:xfrm>
          <a:off x="0" y="0"/>
          <a:ext cx="0" cy="0"/>
          <a:chOff x="0" y="0"/>
          <a:chExt cx="0" cy="0"/>
        </a:xfrm>
      </p:grpSpPr>
      <p:sp>
        <p:nvSpPr>
          <p:cNvPr id="33" name="Rectangle 32"/>
          <p:cNvSpPr/>
          <p:nvPr/>
        </p:nvSpPr>
        <p:spPr>
          <a:xfrm>
            <a:off x="12472" y="-16329"/>
            <a:ext cx="6680177" cy="1028700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12472">
            <a:off x="-204657" y="-166002"/>
            <a:ext cx="4195124" cy="1876364"/>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4570" y="7599873"/>
            <a:ext cx="360004" cy="451029"/>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9979" y="3067803"/>
            <a:ext cx="308721" cy="509899"/>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37573" y="348687"/>
            <a:ext cx="432811" cy="542246"/>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70384" y="8797119"/>
            <a:ext cx="289760" cy="478583"/>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14252" y="890933"/>
            <a:ext cx="364520" cy="436788"/>
          </a:xfrm>
          <a:prstGeom prst="rect">
            <a:avLst/>
          </a:prstGeom>
        </p:spPr>
      </p:pic>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97783" y="2067242"/>
            <a:ext cx="263137" cy="194199"/>
          </a:xfrm>
          <a:prstGeom prst="rect">
            <a:avLst/>
          </a:prstGeom>
        </p:spPr>
      </p:pic>
      <p:pic>
        <p:nvPicPr>
          <p:cNvPr id="26" name="Picture 2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09462" y="8702679"/>
            <a:ext cx="308310" cy="227537"/>
          </a:xfrm>
          <a:prstGeom prst="rect">
            <a:avLst/>
          </a:prstGeom>
        </p:spPr>
      </p:pic>
      <p:pic>
        <p:nvPicPr>
          <p:cNvPr id="27" name="Picture 2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217482" y="1854929"/>
            <a:ext cx="396111" cy="292335"/>
          </a:xfrm>
          <a:prstGeom prst="rect">
            <a:avLst/>
          </a:prstGeom>
        </p:spPr>
      </p:pic>
      <p:pic>
        <p:nvPicPr>
          <p:cNvPr id="28" name="Picture 2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646311" y="4109669"/>
            <a:ext cx="374705" cy="448993"/>
          </a:xfrm>
          <a:prstGeom prst="rect">
            <a:avLst/>
          </a:prstGeom>
        </p:spPr>
      </p:pic>
      <p:pic>
        <p:nvPicPr>
          <p:cNvPr id="29" name="Picture 2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1096" y="5296415"/>
            <a:ext cx="333716" cy="551183"/>
          </a:xfrm>
          <a:prstGeom prst="rect">
            <a:avLst/>
          </a:prstGeom>
        </p:spPr>
      </p:pic>
      <p:pic>
        <p:nvPicPr>
          <p:cNvPr id="30" name="Picture 3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31673" y="9725030"/>
            <a:ext cx="526274" cy="388398"/>
          </a:xfrm>
          <a:prstGeom prst="rect">
            <a:avLst/>
          </a:prstGeom>
        </p:spPr>
      </p:pic>
      <p:pic>
        <p:nvPicPr>
          <p:cNvPr id="31" name="Picture 3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55667" y="337522"/>
            <a:ext cx="263165" cy="434658"/>
          </a:xfrm>
          <a:prstGeom prst="rect">
            <a:avLst/>
          </a:prstGeom>
        </p:spPr>
      </p:pic>
      <p:pic>
        <p:nvPicPr>
          <p:cNvPr id="34" name="Picture 3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47820" y="4146253"/>
            <a:ext cx="7371545" cy="6044667"/>
          </a:xfrm>
          <a:prstGeom prst="rect">
            <a:avLst/>
          </a:prstGeom>
        </p:spPr>
      </p:pic>
      <p:sp>
        <p:nvSpPr>
          <p:cNvPr id="35" name="TextBox 34"/>
          <p:cNvSpPr txBox="1"/>
          <p:nvPr/>
        </p:nvSpPr>
        <p:spPr>
          <a:xfrm>
            <a:off x="7521096" y="619810"/>
            <a:ext cx="10766904"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NỘI DUNG BÀI HỌC </a:t>
            </a:r>
          </a:p>
        </p:txBody>
      </p:sp>
      <p:sp>
        <p:nvSpPr>
          <p:cNvPr id="36" name="TextBox 35"/>
          <p:cNvSpPr txBox="1"/>
          <p:nvPr/>
        </p:nvSpPr>
        <p:spPr>
          <a:xfrm>
            <a:off x="8287606" y="2255283"/>
            <a:ext cx="9468938" cy="2169825"/>
          </a:xfrm>
          <a:prstGeom prst="rect">
            <a:avLst/>
          </a:prstGeom>
          <a:noFill/>
        </p:spPr>
        <p:txBody>
          <a:bodyPr wrap="square" rtlCol="0">
            <a:spAutoFit/>
          </a:bodyPr>
          <a:lstStyle/>
          <a:p>
            <a:pPr algn="just">
              <a:lnSpc>
                <a:spcPct val="150000"/>
              </a:lnSpc>
            </a:pPr>
            <a:r>
              <a:rPr lang="en-US" sz="4500" b="1">
                <a:latin typeface="Arial" panose="020B0604020202020204" pitchFamily="34" charset="0"/>
                <a:cs typeface="Arial" panose="020B0604020202020204" pitchFamily="34" charset="0"/>
              </a:rPr>
              <a:t>CÁC BỘ PHẬN CHÍNH CỦA CƠ QUAN TUẦN HOÀN </a:t>
            </a:r>
          </a:p>
        </p:txBody>
      </p:sp>
      <p:sp>
        <p:nvSpPr>
          <p:cNvPr id="37" name="TextBox 36"/>
          <p:cNvSpPr txBox="1"/>
          <p:nvPr/>
        </p:nvSpPr>
        <p:spPr>
          <a:xfrm>
            <a:off x="8418982" y="4949495"/>
            <a:ext cx="9468938" cy="2169825"/>
          </a:xfrm>
          <a:prstGeom prst="rect">
            <a:avLst/>
          </a:prstGeom>
          <a:noFill/>
        </p:spPr>
        <p:txBody>
          <a:bodyPr wrap="square" rtlCol="0">
            <a:spAutoFit/>
          </a:bodyPr>
          <a:lstStyle/>
          <a:p>
            <a:pPr algn="just">
              <a:lnSpc>
                <a:spcPct val="150000"/>
              </a:lnSpc>
            </a:pPr>
            <a:r>
              <a:rPr lang="en-US" sz="4500" b="1">
                <a:latin typeface="Arial" panose="020B0604020202020204" pitchFamily="34" charset="0"/>
                <a:cs typeface="Arial" panose="020B0604020202020204" pitchFamily="34" charset="0"/>
              </a:rPr>
              <a:t>CHỨC NĂNG CỦA CƠ QUAN TUẦN HOÀN</a:t>
            </a:r>
          </a:p>
        </p:txBody>
      </p:sp>
      <p:sp>
        <p:nvSpPr>
          <p:cNvPr id="39" name="Pentagon 38"/>
          <p:cNvSpPr/>
          <p:nvPr/>
        </p:nvSpPr>
        <p:spPr>
          <a:xfrm>
            <a:off x="7273682" y="2978042"/>
            <a:ext cx="749452" cy="1024151"/>
          </a:xfrm>
          <a:prstGeom prst="homePlat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a:solidFill>
                  <a:schemeClr val="tx1"/>
                </a:solidFill>
                <a:latin typeface="Arial" panose="020B0604020202020204" pitchFamily="34" charset="0"/>
                <a:cs typeface="Arial" panose="020B0604020202020204" pitchFamily="34" charset="0"/>
              </a:rPr>
              <a:t>1</a:t>
            </a:r>
          </a:p>
        </p:txBody>
      </p:sp>
      <p:sp>
        <p:nvSpPr>
          <p:cNvPr id="40" name="Pentagon 39"/>
          <p:cNvSpPr/>
          <p:nvPr/>
        </p:nvSpPr>
        <p:spPr>
          <a:xfrm>
            <a:off x="7303137" y="5522331"/>
            <a:ext cx="749452" cy="1024151"/>
          </a:xfrm>
          <a:prstGeom prst="homePlat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a:solidFill>
                  <a:schemeClr val="tx1"/>
                </a:solidFill>
                <a:latin typeface="Arial" panose="020B0604020202020204" pitchFamily="34" charset="0"/>
                <a:cs typeface="Arial" panose="020B0604020202020204" pitchFamily="34" charset="0"/>
              </a:rPr>
              <a:t>2</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arn(inVertical)">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9" grpId="0" animBg="1"/>
      <p:bldP spid="4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TotalTime>
  <Words>740</Words>
  <Application>Microsoft Office PowerPoint</Application>
  <PresentationFormat>Custom</PresentationFormat>
  <Paragraphs>73</Paragraphs>
  <Slides>18</Slides>
  <Notes>1</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Times New Roman</vt:lpstr>
      <vt:lpstr>Calibri</vt:lpstr>
      <vt:lpstr>Tahoma</vt:lpstr>
      <vt:lpstr>Wingdings</vt:lpstr>
      <vt:lpstr>Bookman Old Style</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Yellow Playful Doodle Book Report for English Class Presentation</dc:title>
  <dc:creator>Mr. Thang</dc:creator>
  <cp:lastModifiedBy>Administrator</cp:lastModifiedBy>
  <cp:revision>54</cp:revision>
  <dcterms:created xsi:type="dcterms:W3CDTF">2006-08-16T00:00:00Z</dcterms:created>
  <dcterms:modified xsi:type="dcterms:W3CDTF">2023-02-23T07:45:05Z</dcterms:modified>
  <dc:identifier>DAFQ3I1wrb4</dc:identifier>
</cp:coreProperties>
</file>