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86" r:id="rId4"/>
  </p:sldMasterIdLst>
  <p:notesMasterIdLst>
    <p:notesMasterId r:id="rId25"/>
  </p:notesMasterIdLst>
  <p:sldIdLst>
    <p:sldId id="257" r:id="rId5"/>
    <p:sldId id="348" r:id="rId6"/>
    <p:sldId id="318" r:id="rId7"/>
    <p:sldId id="320" r:id="rId8"/>
    <p:sldId id="319" r:id="rId9"/>
    <p:sldId id="321" r:id="rId10"/>
    <p:sldId id="322" r:id="rId11"/>
    <p:sldId id="323" r:id="rId12"/>
    <p:sldId id="340" r:id="rId13"/>
    <p:sldId id="354" r:id="rId14"/>
    <p:sldId id="325" r:id="rId15"/>
    <p:sldId id="344" r:id="rId16"/>
    <p:sldId id="343" r:id="rId17"/>
    <p:sldId id="349" r:id="rId18"/>
    <p:sldId id="350" r:id="rId19"/>
    <p:sldId id="351" r:id="rId20"/>
    <p:sldId id="352" r:id="rId21"/>
    <p:sldId id="353" r:id="rId22"/>
    <p:sldId id="303" r:id="rId23"/>
    <p:sldId id="32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2/25/2023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0756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932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46F08-2049-6787-FE52-C410BCF841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448E1D7-8AE6-D96A-CC15-73E5CFBFE6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FF5A4C-E828-F409-A0AE-767217BCD80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3C9C1A0-DFED-5B47-EEEE-E626729C9F5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6" name="Footer Placeholder 5">
            <a:extLst>
              <a:ext uri="{FF2B5EF4-FFF2-40B4-BE49-F238E27FC236}">
                <a16:creationId xmlns:a16="http://schemas.microsoft.com/office/drawing/2014/main" xmlns="" id="{18CDD387-908F-DC5F-DD2D-4694154AF3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6B39C54-0C58-EF52-AF48-9236E66A689B}"/>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928293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3327A-BBC3-810B-FA78-499ACF1B4E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985931B-CC56-BBF5-C609-84507619978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00602FE-5ED2-E4A8-C12E-2C7F7E0F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79DFF73-55E3-DC00-F8F7-E94CAE635401}"/>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6" name="Footer Placeholder 5">
            <a:extLst>
              <a:ext uri="{FF2B5EF4-FFF2-40B4-BE49-F238E27FC236}">
                <a16:creationId xmlns:a16="http://schemas.microsoft.com/office/drawing/2014/main" xmlns="" id="{3D23A679-3A6D-761E-C830-D7BCB06D0D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131DD29-DFF7-4AF0-C93F-B8D086E2100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04650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367D38-6522-F869-9E2C-092D37E536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676F8B-8E19-C81F-BE3B-D0580AA43D3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07183E-37F9-456F-BE9B-112D702B059D}"/>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5" name="Footer Placeholder 4">
            <a:extLst>
              <a:ext uri="{FF2B5EF4-FFF2-40B4-BE49-F238E27FC236}">
                <a16:creationId xmlns:a16="http://schemas.microsoft.com/office/drawing/2014/main" xmlns="" id="{41F8B042-3192-35FE-4BCE-A74E5584DC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0AA0E98-5D72-12FC-C306-75F44AE72611}"/>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385069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F64BE3E-53E1-F5C1-2940-4A0653AAB39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17DDB92-BE1F-734C-0685-F9991B1BCB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E82B5B8-FAA8-2332-1072-E4664882B7E8}"/>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5" name="Footer Placeholder 4">
            <a:extLst>
              <a:ext uri="{FF2B5EF4-FFF2-40B4-BE49-F238E27FC236}">
                <a16:creationId xmlns:a16="http://schemas.microsoft.com/office/drawing/2014/main" xmlns="" id="{C30ABED9-5080-EC70-5307-99B0766C79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89FE503-1C2E-D0FF-3607-8F31B3C9E2BA}"/>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9578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2023/2/25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2023/2/25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xmlns=""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xmlns=""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2023/2/25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DC3E3-7E2E-F4C0-6CA1-46780BBE6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CB1974F-E982-3BD8-EC98-523099B65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63EFE89-1A63-C1EA-61E4-088ED7532DA9}"/>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28C7DD0-C35C-5FF5-C7E5-7FF3E6DDD87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542B9A9-132A-822F-77B6-FCE9FBA7F15E}"/>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107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ADEA86-C5F2-A8DE-83A1-5BE6B38EAD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E0C78FB-8DCD-3182-C9C9-64343ED7B6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84DB0D9-547C-D670-1B52-5627418B4D40}"/>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CDD6482-788D-DBF4-94E0-44F286705A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C307E2-D6FB-7E50-2ECD-1781E157AAE0}"/>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342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B3F5DA-2B62-AC3A-F308-57835D83ED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47ACEA7-8AAB-450B-3BB1-2979BDCAED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F6B21A-38A2-DF24-D5F1-B03231716D54}"/>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2BC1265-E633-B997-C293-504E425C44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2764C2A-8618-F672-E944-CBDA8447A5E5}"/>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939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5748E9-8D49-3F1A-AC9D-5ABF639F58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C793238-D695-0948-8D95-099021865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8A4777C-7F25-E410-4166-4546270AD0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E7DF2AC-D620-164E-567C-163787684ECB}"/>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95E64FA-08FC-A99B-4D88-1F6684B6F51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F66A413-2171-B231-3405-A5A6D035B44D}"/>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15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52F6A2-2E1B-2EFE-9C2B-913075C30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3B5BDC-9A9F-7D4B-7FF8-7C300FC03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D001F1D-CAB2-0590-06E5-04EA4CF9A2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3AFD98EC-3BA1-67CB-AD28-CF56FE2D44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F06C7CA-7712-2C8C-CFC8-CAB7CD6A4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5C64017-A3CC-239D-A34F-DBA4ACC40D92}"/>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0DE73991-F8F4-F763-85C8-05166BA7915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FB0C5B1-4A41-09A2-5D2F-E60144574434}"/>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4193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02A4C-0F41-CC06-4A3E-7EBEC1C2C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CE81791-1542-AD93-C243-AE80E50A42E1}"/>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CA235EC2-8DB3-4EED-6491-D60F572189D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8A8AFCD2-BBB8-A41A-F3BD-32106716C85A}"/>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41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E5A63-084E-6FD2-4FCB-16711021E8B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45B636-5F3F-21F3-106E-77DB7A93286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54FC4B5-B240-77C2-E4CB-C85A7D654B66}"/>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5" name="Footer Placeholder 4">
            <a:extLst>
              <a:ext uri="{FF2B5EF4-FFF2-40B4-BE49-F238E27FC236}">
                <a16:creationId xmlns:a16="http://schemas.microsoft.com/office/drawing/2014/main" xmlns="" id="{328CE7F6-FCED-5AB9-1C49-EE21345912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0E1262C-5E0A-4D45-19AC-3FAAF555DAD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175757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D0206C0-DDF2-5E2A-3727-4191D8C0950E}"/>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7CE65F3-F8EF-496A-8D38-7833C7FB5D8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6AA7013-4BBF-FB41-CCA6-A9FB872F1669}"/>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pic>
        <p:nvPicPr>
          <p:cNvPr id="6" name="Picture 5" descr="Logo&#10;&#10;Description automatically generated">
            <a:extLst>
              <a:ext uri="{FF2B5EF4-FFF2-40B4-BE49-F238E27FC236}">
                <a16:creationId xmlns="" xmlns:a16="http://schemas.microsoft.com/office/drawing/2014/main" id="{8A560A8E-CB06-DE66-7A65-8EC0E6A90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9267" y="322005"/>
            <a:ext cx="1845305" cy="1845305"/>
          </a:xfrm>
          <a:prstGeom prst="rect">
            <a:avLst/>
          </a:prstGeom>
        </p:spPr>
      </p:pic>
    </p:spTree>
    <p:extLst>
      <p:ext uri="{BB962C8B-B14F-4D97-AF65-F5344CB8AC3E}">
        <p14:creationId xmlns:p14="http://schemas.microsoft.com/office/powerpoint/2010/main" val="416364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B173FE-EB22-CE39-B776-893DBCD95A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44A829C-237C-FA37-6FE1-9ADAB467B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502FBD-DCFD-7661-1EA3-38DC27C3B1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3F2A7B4-1A03-9037-F2DD-42A2153A264B}"/>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E4CFB400-0BFA-7B54-E1B7-F700F7AD06B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BF2ED44F-A1BC-9D00-12B3-931F62B91998}"/>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839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195686-B53C-64FD-8AFD-2B2C1D91A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90CF05B-4AA2-35D2-6E68-47EE3DE6E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CBF3D93-66A3-A3DC-9428-1FE914BC4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51492E1-095C-37DD-18E4-F972E4859B84}"/>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3BB46A0-583B-FA1B-A09D-7D186823AA6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BEB8419-741D-288B-13FB-37AB868AC72C}"/>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541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C0108-19BB-BA29-EC31-14FDDC91E3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B61A39F-EC1A-950F-DD02-534977E1D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37D5CF6-F69F-1EB6-26B6-4C76042431E2}"/>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DE0C012-D6F7-22F1-1623-AB20D5721E3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09CCB69-AA27-12A5-2EA3-B98CCD40BEC7}"/>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2405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0314222-D185-9643-3154-4DBAC5501D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39F39A6-E21E-0325-5E3A-F85D91E634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2879A36-1B89-B42D-3517-57F2E1F2B780}"/>
              </a:ext>
            </a:extLst>
          </p:cNvPr>
          <p:cNvSpPr>
            <a:spLocks noGrp="1"/>
          </p:cNvSpPr>
          <p:nvPr>
            <p:ph type="dt" sz="half" idx="10"/>
          </p:nvPr>
        </p:nvSpPr>
        <p:spPr/>
        <p:txBody>
          <a:body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8B1D387-2B24-9EBC-C4AA-764FC786A17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15B9610-7481-346E-B8A7-79A03D285FCA}"/>
              </a:ext>
            </a:extLst>
          </p:cNvPr>
          <p:cNvSpPr>
            <a:spLocks noGrp="1"/>
          </p:cNvSpPr>
          <p:nvPr>
            <p:ph type="sldNum" sz="quarter" idx="12"/>
          </p:nvPr>
        </p:nvSpPr>
        <p:spPr/>
        <p:txBody>
          <a:body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48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956EE4-4F4B-E1AB-D451-302D7D9FEB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83473FA-546A-0240-D42E-438C9CF9FF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B5DACC-D05E-49F2-8E22-C74CECB2CF2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5" name="Footer Placeholder 4">
            <a:extLst>
              <a:ext uri="{FF2B5EF4-FFF2-40B4-BE49-F238E27FC236}">
                <a16:creationId xmlns:a16="http://schemas.microsoft.com/office/drawing/2014/main" xmlns="" id="{CA8F2095-B371-1693-98DA-8417282638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A8D5331-5A6E-67DA-388B-5F59C87F3556}"/>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xmlns="" id="{27458831-37E3-A2C0-8857-F12970EB5B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820" y="-306004"/>
            <a:ext cx="2667820" cy="2667820"/>
          </a:xfrm>
          <a:prstGeom prst="rect">
            <a:avLst/>
          </a:prstGeom>
        </p:spPr>
      </p:pic>
    </p:spTree>
    <p:extLst>
      <p:ext uri="{BB962C8B-B14F-4D97-AF65-F5344CB8AC3E}">
        <p14:creationId xmlns:p14="http://schemas.microsoft.com/office/powerpoint/2010/main" val="58043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B0BC34-AD01-933A-9A17-91FEE66474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55C5A3C-DF7B-CA62-FF14-B3F5834D65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40D9CE-68FD-7370-93CB-EA95C5B8B2BE}"/>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5" name="Footer Placeholder 4">
            <a:extLst>
              <a:ext uri="{FF2B5EF4-FFF2-40B4-BE49-F238E27FC236}">
                <a16:creationId xmlns:a16="http://schemas.microsoft.com/office/drawing/2014/main" xmlns="" id="{5A51FD0D-9E41-734E-9A69-12BA58659E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B52E2AC-4D16-0159-7FAB-519167A8887D}"/>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529154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95625D-E2BE-4704-B3C0-9A522B75BB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5B3207A-A9AF-279E-B3E4-C53B797ED72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7832F70-5C74-BD45-6B90-82F3A62866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A1F59D-BECA-CB7B-49EE-FC0ED2D974E2}"/>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6" name="Footer Placeholder 5">
            <a:extLst>
              <a:ext uri="{FF2B5EF4-FFF2-40B4-BE49-F238E27FC236}">
                <a16:creationId xmlns:a16="http://schemas.microsoft.com/office/drawing/2014/main" xmlns="" id="{BA97EA14-0FAB-C9F7-19C0-F856F9954A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CBAD922-5F1E-6868-F1CD-DF73DEFC0A35}"/>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575411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2DDA5-B2B5-A5A5-C408-831C9A91313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C60051A-4ED4-B79D-F8D2-ACE0875635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1FF595-F914-899B-24E1-9FED0CDFC9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1E0F335-6573-7D75-7895-93464EB6E17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DF8D16-7196-340B-0CB7-48B433FADA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0884E9A-F4DB-5E7C-CFDA-6162FE508640}"/>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8" name="Footer Placeholder 7">
            <a:extLst>
              <a:ext uri="{FF2B5EF4-FFF2-40B4-BE49-F238E27FC236}">
                <a16:creationId xmlns:a16="http://schemas.microsoft.com/office/drawing/2014/main" xmlns="" id="{6ECA5F23-4373-2355-0D9B-9FDAC489D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AD7E6F8F-E131-0C0A-1349-2C49E00A70F9}"/>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070468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BA0C0-2549-6967-E274-E5391C6CB1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1E1A3E0-F986-E38F-7219-F8F1513F14FF}"/>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4" name="Footer Placeholder 3">
            <a:extLst>
              <a:ext uri="{FF2B5EF4-FFF2-40B4-BE49-F238E27FC236}">
                <a16:creationId xmlns:a16="http://schemas.microsoft.com/office/drawing/2014/main" xmlns="" id="{7361D44E-A01D-6A52-78BE-D80D9641C6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2104EB9E-5F28-B1E3-0EE1-01B13C1A1892}"/>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2534318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6A4BD3-D90C-337C-4BBD-971778484E1C}"/>
              </a:ext>
            </a:extLst>
          </p:cNvPr>
          <p:cNvSpPr>
            <a:spLocks noGrp="1"/>
          </p:cNvSpPr>
          <p:nvPr>
            <p:ph type="dt" sz="half" idx="10"/>
          </p:nvPr>
        </p:nvSpPr>
        <p:spPr>
          <a:xfrm>
            <a:off x="838200" y="6356350"/>
            <a:ext cx="2743200" cy="365125"/>
          </a:xfrm>
          <a:prstGeom prst="rect">
            <a:avLst/>
          </a:prstGeom>
        </p:spPr>
        <p:txBody>
          <a:bodyPr/>
          <a:lstStyle/>
          <a:p>
            <a:fld id="{0199D882-3121-4548-B59D-9CEBC2377A2A}" type="datetimeFigureOut">
              <a:rPr lang="en-US" smtClean="0"/>
              <a:t>2/25/2023</a:t>
            </a:fld>
            <a:endParaRPr lang="en-US"/>
          </a:p>
        </p:txBody>
      </p:sp>
      <p:sp>
        <p:nvSpPr>
          <p:cNvPr id="3" name="Footer Placeholder 2">
            <a:extLst>
              <a:ext uri="{FF2B5EF4-FFF2-40B4-BE49-F238E27FC236}">
                <a16:creationId xmlns:a16="http://schemas.microsoft.com/office/drawing/2014/main" xmlns="" id="{4B7A6069-1A16-A437-78CB-1D6ACCBACF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2CCBAFF0-25AC-77B0-0837-8D0C33B56A1C}"/>
              </a:ext>
            </a:extLst>
          </p:cNvPr>
          <p:cNvSpPr>
            <a:spLocks noGrp="1"/>
          </p:cNvSpPr>
          <p:nvPr>
            <p:ph type="sldNum" sz="quarter" idx="12"/>
          </p:nvPr>
        </p:nvSpPr>
        <p:spPr>
          <a:xfrm>
            <a:off x="8610600" y="6356350"/>
            <a:ext cx="2743200" cy="365125"/>
          </a:xfrm>
          <a:prstGeom prst="rect">
            <a:avLst/>
          </a:prstGeom>
        </p:spPr>
        <p:txBody>
          <a:bodyPr/>
          <a:lstStyle/>
          <a:p>
            <a:fld id="{93D2DD18-EEF1-4F86-B916-1ECD567EF5C4}" type="slidenum">
              <a:rPr lang="en-US" smtClean="0"/>
              <a:t>‹#›</a:t>
            </a:fld>
            <a:endParaRPr lang="en-US"/>
          </a:p>
        </p:txBody>
      </p:sp>
    </p:spTree>
    <p:extLst>
      <p:ext uri="{BB962C8B-B14F-4D97-AF65-F5344CB8AC3E}">
        <p14:creationId xmlns:p14="http://schemas.microsoft.com/office/powerpoint/2010/main" val="3316763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1.xml"/><Relationship Id="rId2" Type="http://schemas.openxmlformats.org/officeDocument/2006/relationships/slideLayout" Target="../slideLayouts/slideLayout15.xml"/><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69845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2023/2/25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xmlns=""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D7C774D-259D-7EC0-6C22-2D2F7BA1B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7889377-B3AC-5D96-38FF-BD05D56350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ABC0A8-3538-41A1-3B20-63A2DD3A1B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62963-8D2B-401E-8D04-C35F135826E3}" type="datetimeFigureOut">
              <a:rPr lang="en-US" smtClean="0">
                <a:solidFill>
                  <a:prstClr val="black">
                    <a:tint val="75000"/>
                  </a:prstClr>
                </a:solidFill>
              </a:rPr>
              <a:pPr/>
              <a:t>2/25/2023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0AFE5B7-ED38-2126-DEB3-F666A56C8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2B0C2B7-87D5-A34C-B75F-48C7C588B6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8368C-5301-478D-BB4D-03238AEE4D00}" type="slidenum">
              <a:rPr lang="en-US" smtClean="0">
                <a:solidFill>
                  <a:prstClr val="black">
                    <a:tint val="75000"/>
                  </a:prstClr>
                </a:solidFill>
              </a:rPr>
              <a:pPr/>
              <a:t>‹#›</a:t>
            </a:fld>
            <a:endParaRPr lang="en-US">
              <a:solidFill>
                <a:prstClr val="black">
                  <a:tint val="75000"/>
                </a:prstClr>
              </a:solidFill>
            </a:endParaRPr>
          </a:p>
        </p:txBody>
      </p:sp>
      <p:pic>
        <p:nvPicPr>
          <p:cNvPr id="8" name="Picture 7" descr="Clouds in the sky&#10;&#10;Description automatically generated with medium confidence">
            <a:extLst>
              <a:ext uri="{FF2B5EF4-FFF2-40B4-BE49-F238E27FC236}">
                <a16:creationId xmlns="" xmlns:a16="http://schemas.microsoft.com/office/drawing/2014/main" id="{1C6C99E7-DB70-A394-954B-C8D7D03CFBE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49736"/>
          </a:xfrm>
          <a:prstGeom prst="rect">
            <a:avLst/>
          </a:prstGeom>
        </p:spPr>
      </p:pic>
    </p:spTree>
    <p:extLst>
      <p:ext uri="{BB962C8B-B14F-4D97-AF65-F5344CB8AC3E}">
        <p14:creationId xmlns:p14="http://schemas.microsoft.com/office/powerpoint/2010/main" val="20775044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xml"/><Relationship Id="rId5" Type="http://schemas.openxmlformats.org/officeDocument/2006/relationships/image" Target="../media/image47.sv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sp>
        <p:nvSpPr>
          <p:cNvPr id="10" name="TextBox 9">
            <a:extLst>
              <a:ext uri="{FF2B5EF4-FFF2-40B4-BE49-F238E27FC236}">
                <a16:creationId xmlns="" xmlns:a16="http://schemas.microsoft.com/office/drawing/2014/main" id="{A92D7B0A-DD3E-4888-B824-BFA314CA8570}"/>
              </a:ext>
            </a:extLst>
          </p:cNvPr>
          <p:cNvSpPr txBox="1"/>
          <p:nvPr/>
        </p:nvSpPr>
        <p:spPr>
          <a:xfrm>
            <a:off x="2750705" y="36954"/>
            <a:ext cx="6353175" cy="1200329"/>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25 </a:t>
            </a:r>
            <a:r>
              <a:rPr lang="en-US" sz="2400" dirty="0" err="1" smtClean="0">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p>
          <a:p>
            <a:pPr algn="ctr"/>
            <a:r>
              <a:rPr lang="en-US" sz="2400" dirty="0" err="1" smtClean="0">
                <a:latin typeface="Arial" panose="020B0604020202020204" pitchFamily="34" charset="0"/>
                <a:cs typeface="Arial" panose="020B0604020202020204" pitchFamily="34" charset="0"/>
              </a:rPr>
              <a:t>Tự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hội</a:t>
            </a:r>
            <a:endParaRPr lang="en-US" sz="2400" dirty="0" smtClean="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 xmlns:a16="http://schemas.microsoft.com/office/drawing/2014/main" id="{B4841E47-FC95-4342-A97B-0242AAE15183}"/>
              </a:ext>
            </a:extLst>
          </p:cNvPr>
          <p:cNvPicPr>
            <a:picLocks noChangeAspect="1"/>
          </p:cNvPicPr>
          <p:nvPr/>
        </p:nvPicPr>
        <p:blipFill>
          <a:blip r:embed="rId5"/>
          <a:stretch>
            <a:fillRect/>
          </a:stretch>
        </p:blipFill>
        <p:spPr>
          <a:xfrm>
            <a:off x="2548501" y="889773"/>
            <a:ext cx="5743575" cy="5143500"/>
          </a:xfrm>
          <a:prstGeom prst="rect">
            <a:avLst/>
          </a:prstGeom>
        </p:spPr>
      </p:pic>
      <p:sp>
        <p:nvSpPr>
          <p:cNvPr id="14" name="Rounded Rectangle 13"/>
          <p:cNvSpPr/>
          <p:nvPr/>
        </p:nvSpPr>
        <p:spPr>
          <a:xfrm>
            <a:off x="2695317" y="1551324"/>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52181" y="2222348"/>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80274" y="3550723"/>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06691" y="4087568"/>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68103" y="4521989"/>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50706" y="5163434"/>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835932" y="1473957"/>
            <a:ext cx="1366371" cy="366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187703" y="3089629"/>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199875" y="3400630"/>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7199875" y="3760022"/>
            <a:ext cx="1016076" cy="2593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4708478" y="477667"/>
            <a:ext cx="24792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4232865"/>
            <a:ext cx="2964977" cy="2550349"/>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xmlns="" id="{0DBA2861-6A0E-4846-AB19-13F2CF6A5C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6828" y="4242882"/>
            <a:ext cx="2961846" cy="2961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ppt_x"/>
                                          </p:val>
                                        </p:tav>
                                      </p:tavLst>
                                    </p:anim>
                                    <p:anim calcmode="lin" valueType="num">
                                      <p:cBhvr additive="base">
                                        <p:cTn id="53" dur="500"/>
                                        <p:tgtEl>
                                          <p:spTgt spid="14"/>
                                        </p:tgtEl>
                                        <p:attrNameLst>
                                          <p:attrName>ppt_y</p:attrName>
                                        </p:attrNameLst>
                                      </p:cBhvr>
                                      <p:tavLst>
                                        <p:tav tm="0">
                                          <p:val>
                                            <p:strVal val="ppt_y"/>
                                          </p:val>
                                        </p:tav>
                                        <p:tav tm="100000">
                                          <p:val>
                                            <p:strVal val="1+ppt_h/2"/>
                                          </p:val>
                                        </p:tav>
                                      </p:tavLst>
                                    </p:anim>
                                    <p:set>
                                      <p:cBhvr>
                                        <p:cTn id="54" dur="1" fill="hold">
                                          <p:stCondLst>
                                            <p:cond delay="499"/>
                                          </p:stCondLst>
                                        </p:cTn>
                                        <p:tgtEl>
                                          <p:spTgt spid="14"/>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5"/>
                                        </p:tgtEl>
                                        <p:attrNameLst>
                                          <p:attrName>ppt_x</p:attrName>
                                        </p:attrNameLst>
                                      </p:cBhvr>
                                      <p:tavLst>
                                        <p:tav tm="0">
                                          <p:val>
                                            <p:strVal val="ppt_x"/>
                                          </p:val>
                                        </p:tav>
                                        <p:tav tm="100000">
                                          <p:val>
                                            <p:strVal val="ppt_x"/>
                                          </p:val>
                                        </p:tav>
                                      </p:tavLst>
                                    </p:anim>
                                    <p:anim calcmode="lin" valueType="num">
                                      <p:cBhvr additive="base">
                                        <p:cTn id="57" dur="500"/>
                                        <p:tgtEl>
                                          <p:spTgt spid="15"/>
                                        </p:tgtEl>
                                        <p:attrNameLst>
                                          <p:attrName>ppt_y</p:attrName>
                                        </p:attrNameLst>
                                      </p:cBhvr>
                                      <p:tavLst>
                                        <p:tav tm="0">
                                          <p:val>
                                            <p:strVal val="ppt_y"/>
                                          </p:val>
                                        </p:tav>
                                        <p:tav tm="100000">
                                          <p:val>
                                            <p:strVal val="1+ppt_h/2"/>
                                          </p:val>
                                        </p:tav>
                                      </p:tavLst>
                                    </p:anim>
                                    <p:set>
                                      <p:cBhvr>
                                        <p:cTn id="58" dur="1" fill="hold">
                                          <p:stCondLst>
                                            <p:cond delay="499"/>
                                          </p:stCondLst>
                                        </p:cTn>
                                        <p:tgtEl>
                                          <p:spTgt spid="15"/>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16"/>
                                        </p:tgtEl>
                                        <p:attrNameLst>
                                          <p:attrName>ppt_x</p:attrName>
                                        </p:attrNameLst>
                                      </p:cBhvr>
                                      <p:tavLst>
                                        <p:tav tm="0">
                                          <p:val>
                                            <p:strVal val="ppt_x"/>
                                          </p:val>
                                        </p:tav>
                                        <p:tav tm="100000">
                                          <p:val>
                                            <p:strVal val="ppt_x"/>
                                          </p:val>
                                        </p:tav>
                                      </p:tavLst>
                                    </p:anim>
                                    <p:anim calcmode="lin" valueType="num">
                                      <p:cBhvr additive="base">
                                        <p:cTn id="61" dur="500"/>
                                        <p:tgtEl>
                                          <p:spTgt spid="16"/>
                                        </p:tgtEl>
                                        <p:attrNameLst>
                                          <p:attrName>ppt_y</p:attrName>
                                        </p:attrNameLst>
                                      </p:cBhvr>
                                      <p:tavLst>
                                        <p:tav tm="0">
                                          <p:val>
                                            <p:strVal val="ppt_y"/>
                                          </p:val>
                                        </p:tav>
                                        <p:tav tm="100000">
                                          <p:val>
                                            <p:strVal val="1+ppt_h/2"/>
                                          </p:val>
                                        </p:tav>
                                      </p:tavLst>
                                    </p:anim>
                                    <p:set>
                                      <p:cBhvr>
                                        <p:cTn id="62" dur="1" fill="hold">
                                          <p:stCondLst>
                                            <p:cond delay="499"/>
                                          </p:stCondLst>
                                        </p:cTn>
                                        <p:tgtEl>
                                          <p:spTgt spid="16"/>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17"/>
                                        </p:tgtEl>
                                        <p:attrNameLst>
                                          <p:attrName>ppt_x</p:attrName>
                                        </p:attrNameLst>
                                      </p:cBhvr>
                                      <p:tavLst>
                                        <p:tav tm="0">
                                          <p:val>
                                            <p:strVal val="ppt_x"/>
                                          </p:val>
                                        </p:tav>
                                        <p:tav tm="100000">
                                          <p:val>
                                            <p:strVal val="ppt_x"/>
                                          </p:val>
                                        </p:tav>
                                      </p:tavLst>
                                    </p:anim>
                                    <p:anim calcmode="lin" valueType="num">
                                      <p:cBhvr additive="base">
                                        <p:cTn id="65" dur="500"/>
                                        <p:tgtEl>
                                          <p:spTgt spid="17"/>
                                        </p:tgtEl>
                                        <p:attrNameLst>
                                          <p:attrName>ppt_y</p:attrName>
                                        </p:attrNameLst>
                                      </p:cBhvr>
                                      <p:tavLst>
                                        <p:tav tm="0">
                                          <p:val>
                                            <p:strVal val="ppt_y"/>
                                          </p:val>
                                        </p:tav>
                                        <p:tav tm="100000">
                                          <p:val>
                                            <p:strVal val="1+ppt_h/2"/>
                                          </p:val>
                                        </p:tav>
                                      </p:tavLst>
                                    </p:anim>
                                    <p:set>
                                      <p:cBhvr>
                                        <p:cTn id="66" dur="1" fill="hold">
                                          <p:stCondLst>
                                            <p:cond delay="499"/>
                                          </p:stCondLst>
                                        </p:cTn>
                                        <p:tgtEl>
                                          <p:spTgt spid="17"/>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18"/>
                                        </p:tgtEl>
                                        <p:attrNameLst>
                                          <p:attrName>ppt_x</p:attrName>
                                        </p:attrNameLst>
                                      </p:cBhvr>
                                      <p:tavLst>
                                        <p:tav tm="0">
                                          <p:val>
                                            <p:strVal val="ppt_x"/>
                                          </p:val>
                                        </p:tav>
                                        <p:tav tm="100000">
                                          <p:val>
                                            <p:strVal val="ppt_x"/>
                                          </p:val>
                                        </p:tav>
                                      </p:tavLst>
                                    </p:anim>
                                    <p:anim calcmode="lin" valueType="num">
                                      <p:cBhvr additive="base">
                                        <p:cTn id="69" dur="500"/>
                                        <p:tgtEl>
                                          <p:spTgt spid="18"/>
                                        </p:tgtEl>
                                        <p:attrNameLst>
                                          <p:attrName>ppt_y</p:attrName>
                                        </p:attrNameLst>
                                      </p:cBhvr>
                                      <p:tavLst>
                                        <p:tav tm="0">
                                          <p:val>
                                            <p:strVal val="ppt_y"/>
                                          </p:val>
                                        </p:tav>
                                        <p:tav tm="100000">
                                          <p:val>
                                            <p:strVal val="1+ppt_h/2"/>
                                          </p:val>
                                        </p:tav>
                                      </p:tavLst>
                                    </p:anim>
                                    <p:set>
                                      <p:cBhvr>
                                        <p:cTn id="70" dur="1" fill="hold">
                                          <p:stCondLst>
                                            <p:cond delay="499"/>
                                          </p:stCondLst>
                                        </p:cTn>
                                        <p:tgtEl>
                                          <p:spTgt spid="18"/>
                                        </p:tgtEl>
                                        <p:attrNameLst>
                                          <p:attrName>style.visibility</p:attrName>
                                        </p:attrNameLst>
                                      </p:cBhvr>
                                      <p:to>
                                        <p:strVal val="hidden"/>
                                      </p:to>
                                    </p:set>
                                  </p:childTnLst>
                                </p:cTn>
                              </p:par>
                              <p:par>
                                <p:cTn id="71" presetID="2" presetClass="exit" presetSubtype="4" fill="hold" grpId="1" nodeType="withEffect">
                                  <p:stCondLst>
                                    <p:cond delay="0"/>
                                  </p:stCondLst>
                                  <p:childTnLst>
                                    <p:anim calcmode="lin" valueType="num">
                                      <p:cBhvr additive="base">
                                        <p:cTn id="72" dur="500"/>
                                        <p:tgtEl>
                                          <p:spTgt spid="19"/>
                                        </p:tgtEl>
                                        <p:attrNameLst>
                                          <p:attrName>ppt_x</p:attrName>
                                        </p:attrNameLst>
                                      </p:cBhvr>
                                      <p:tavLst>
                                        <p:tav tm="0">
                                          <p:val>
                                            <p:strVal val="ppt_x"/>
                                          </p:val>
                                        </p:tav>
                                        <p:tav tm="100000">
                                          <p:val>
                                            <p:strVal val="ppt_x"/>
                                          </p:val>
                                        </p:tav>
                                      </p:tavLst>
                                    </p:anim>
                                    <p:anim calcmode="lin" valueType="num">
                                      <p:cBhvr additive="base">
                                        <p:cTn id="73" dur="500"/>
                                        <p:tgtEl>
                                          <p:spTgt spid="19"/>
                                        </p:tgtEl>
                                        <p:attrNameLst>
                                          <p:attrName>ppt_y</p:attrName>
                                        </p:attrNameLst>
                                      </p:cBhvr>
                                      <p:tavLst>
                                        <p:tav tm="0">
                                          <p:val>
                                            <p:strVal val="ppt_y"/>
                                          </p:val>
                                        </p:tav>
                                        <p:tav tm="100000">
                                          <p:val>
                                            <p:strVal val="1+ppt_h/2"/>
                                          </p:val>
                                        </p:tav>
                                      </p:tavLst>
                                    </p:anim>
                                    <p:set>
                                      <p:cBhvr>
                                        <p:cTn id="74" dur="1" fill="hold">
                                          <p:stCondLst>
                                            <p:cond delay="499"/>
                                          </p:stCondLst>
                                        </p:cTn>
                                        <p:tgtEl>
                                          <p:spTgt spid="19"/>
                                        </p:tgtEl>
                                        <p:attrNameLst>
                                          <p:attrName>style.visibility</p:attrName>
                                        </p:attrNameLst>
                                      </p:cBhvr>
                                      <p:to>
                                        <p:strVal val="hidden"/>
                                      </p:to>
                                    </p:set>
                                  </p:childTnLst>
                                </p:cTn>
                              </p:par>
                              <p:par>
                                <p:cTn id="75" presetID="2" presetClass="exit" presetSubtype="4" fill="hold" grpId="1" nodeType="withEffect">
                                  <p:stCondLst>
                                    <p:cond delay="0"/>
                                  </p:stCondLst>
                                  <p:childTnLst>
                                    <p:anim calcmode="lin" valueType="num">
                                      <p:cBhvr additive="base">
                                        <p:cTn id="76" dur="500"/>
                                        <p:tgtEl>
                                          <p:spTgt spid="20"/>
                                        </p:tgtEl>
                                        <p:attrNameLst>
                                          <p:attrName>ppt_x</p:attrName>
                                        </p:attrNameLst>
                                      </p:cBhvr>
                                      <p:tavLst>
                                        <p:tav tm="0">
                                          <p:val>
                                            <p:strVal val="ppt_x"/>
                                          </p:val>
                                        </p:tav>
                                        <p:tav tm="100000">
                                          <p:val>
                                            <p:strVal val="ppt_x"/>
                                          </p:val>
                                        </p:tav>
                                      </p:tavLst>
                                    </p:anim>
                                    <p:anim calcmode="lin" valueType="num">
                                      <p:cBhvr additive="base">
                                        <p:cTn id="77" dur="500"/>
                                        <p:tgtEl>
                                          <p:spTgt spid="20"/>
                                        </p:tgtEl>
                                        <p:attrNameLst>
                                          <p:attrName>ppt_y</p:attrName>
                                        </p:attrNameLst>
                                      </p:cBhvr>
                                      <p:tavLst>
                                        <p:tav tm="0">
                                          <p:val>
                                            <p:strVal val="ppt_y"/>
                                          </p:val>
                                        </p:tav>
                                        <p:tav tm="100000">
                                          <p:val>
                                            <p:strVal val="1+ppt_h/2"/>
                                          </p:val>
                                        </p:tav>
                                      </p:tavLst>
                                    </p:anim>
                                    <p:set>
                                      <p:cBhvr>
                                        <p:cTn id="78" dur="1" fill="hold">
                                          <p:stCondLst>
                                            <p:cond delay="499"/>
                                          </p:stCondLst>
                                        </p:cTn>
                                        <p:tgtEl>
                                          <p:spTgt spid="20"/>
                                        </p:tgtEl>
                                        <p:attrNameLst>
                                          <p:attrName>style.visibility</p:attrName>
                                        </p:attrNameLst>
                                      </p:cBhvr>
                                      <p:to>
                                        <p:strVal val="hidden"/>
                                      </p:to>
                                    </p:set>
                                  </p:childTnLst>
                                </p:cTn>
                              </p:par>
                              <p:par>
                                <p:cTn id="79" presetID="2" presetClass="exit" presetSubtype="4" fill="hold" grpId="1" nodeType="withEffect">
                                  <p:stCondLst>
                                    <p:cond delay="0"/>
                                  </p:stCondLst>
                                  <p:childTnLst>
                                    <p:anim calcmode="lin" valueType="num">
                                      <p:cBhvr additive="base">
                                        <p:cTn id="80" dur="500"/>
                                        <p:tgtEl>
                                          <p:spTgt spid="21"/>
                                        </p:tgtEl>
                                        <p:attrNameLst>
                                          <p:attrName>ppt_x</p:attrName>
                                        </p:attrNameLst>
                                      </p:cBhvr>
                                      <p:tavLst>
                                        <p:tav tm="0">
                                          <p:val>
                                            <p:strVal val="ppt_x"/>
                                          </p:val>
                                        </p:tav>
                                        <p:tav tm="100000">
                                          <p:val>
                                            <p:strVal val="ppt_x"/>
                                          </p:val>
                                        </p:tav>
                                      </p:tavLst>
                                    </p:anim>
                                    <p:anim calcmode="lin" valueType="num">
                                      <p:cBhvr additive="base">
                                        <p:cTn id="81" dur="500"/>
                                        <p:tgtEl>
                                          <p:spTgt spid="21"/>
                                        </p:tgtEl>
                                        <p:attrNameLst>
                                          <p:attrName>ppt_y</p:attrName>
                                        </p:attrNameLst>
                                      </p:cBhvr>
                                      <p:tavLst>
                                        <p:tav tm="0">
                                          <p:val>
                                            <p:strVal val="ppt_y"/>
                                          </p:val>
                                        </p:tav>
                                        <p:tav tm="100000">
                                          <p:val>
                                            <p:strVal val="1+ppt_h/2"/>
                                          </p:val>
                                        </p:tav>
                                      </p:tavLst>
                                    </p:anim>
                                    <p:set>
                                      <p:cBhvr>
                                        <p:cTn id="82" dur="1" fill="hold">
                                          <p:stCondLst>
                                            <p:cond delay="499"/>
                                          </p:stCondLst>
                                        </p:cTn>
                                        <p:tgtEl>
                                          <p:spTgt spid="21"/>
                                        </p:tgtEl>
                                        <p:attrNameLst>
                                          <p:attrName>style.visibility</p:attrName>
                                        </p:attrNameLst>
                                      </p:cBhvr>
                                      <p:to>
                                        <p:strVal val="hidden"/>
                                      </p:to>
                                    </p:set>
                                  </p:childTnLst>
                                </p:cTn>
                              </p:par>
                              <p:par>
                                <p:cTn id="83" presetID="2" presetClass="exit" presetSubtype="4" fill="hold" grpId="1" nodeType="withEffect">
                                  <p:stCondLst>
                                    <p:cond delay="0"/>
                                  </p:stCondLst>
                                  <p:childTnLst>
                                    <p:anim calcmode="lin" valueType="num">
                                      <p:cBhvr additive="base">
                                        <p:cTn id="84" dur="500"/>
                                        <p:tgtEl>
                                          <p:spTgt spid="22"/>
                                        </p:tgtEl>
                                        <p:attrNameLst>
                                          <p:attrName>ppt_x</p:attrName>
                                        </p:attrNameLst>
                                      </p:cBhvr>
                                      <p:tavLst>
                                        <p:tav tm="0">
                                          <p:val>
                                            <p:strVal val="ppt_x"/>
                                          </p:val>
                                        </p:tav>
                                        <p:tav tm="100000">
                                          <p:val>
                                            <p:strVal val="ppt_x"/>
                                          </p:val>
                                        </p:tav>
                                      </p:tavLst>
                                    </p:anim>
                                    <p:anim calcmode="lin" valueType="num">
                                      <p:cBhvr additive="base">
                                        <p:cTn id="85" dur="500"/>
                                        <p:tgtEl>
                                          <p:spTgt spid="22"/>
                                        </p:tgtEl>
                                        <p:attrNameLst>
                                          <p:attrName>ppt_y</p:attrName>
                                        </p:attrNameLst>
                                      </p:cBhvr>
                                      <p:tavLst>
                                        <p:tav tm="0">
                                          <p:val>
                                            <p:strVal val="ppt_y"/>
                                          </p:val>
                                        </p:tav>
                                        <p:tav tm="100000">
                                          <p:val>
                                            <p:strVal val="1+ppt_h/2"/>
                                          </p:val>
                                        </p:tav>
                                      </p:tavLst>
                                    </p:anim>
                                    <p:set>
                                      <p:cBhvr>
                                        <p:cTn id="86" dur="1" fill="hold">
                                          <p:stCondLst>
                                            <p:cond delay="499"/>
                                          </p:stCondLst>
                                        </p:cTn>
                                        <p:tgtEl>
                                          <p:spTgt spid="22"/>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23"/>
                                        </p:tgtEl>
                                        <p:attrNameLst>
                                          <p:attrName>ppt_x</p:attrName>
                                        </p:attrNameLst>
                                      </p:cBhvr>
                                      <p:tavLst>
                                        <p:tav tm="0">
                                          <p:val>
                                            <p:strVal val="ppt_x"/>
                                          </p:val>
                                        </p:tav>
                                        <p:tav tm="100000">
                                          <p:val>
                                            <p:strVal val="ppt_x"/>
                                          </p:val>
                                        </p:tav>
                                      </p:tavLst>
                                    </p:anim>
                                    <p:anim calcmode="lin" valueType="num">
                                      <p:cBhvr additive="base">
                                        <p:cTn id="89" dur="500"/>
                                        <p:tgtEl>
                                          <p:spTgt spid="23"/>
                                        </p:tgtEl>
                                        <p:attrNameLst>
                                          <p:attrName>ppt_y</p:attrName>
                                        </p:attrNameLst>
                                      </p:cBhvr>
                                      <p:tavLst>
                                        <p:tav tm="0">
                                          <p:val>
                                            <p:strVal val="ppt_y"/>
                                          </p:val>
                                        </p:tav>
                                        <p:tav tm="100000">
                                          <p:val>
                                            <p:strVal val="1+ppt_h/2"/>
                                          </p:val>
                                        </p:tav>
                                      </p:tavLst>
                                    </p:anim>
                                    <p:set>
                                      <p:cBhvr>
                                        <p:cTn id="9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63046AD3-41DA-400B-B64A-AB9B942EE47F}"/>
              </a:ext>
            </a:extLst>
          </p:cNvPr>
          <p:cNvPicPr>
            <a:picLocks noChangeAspect="1"/>
          </p:cNvPicPr>
          <p:nvPr/>
        </p:nvPicPr>
        <p:blipFill>
          <a:blip r:embed="rId4"/>
          <a:stretch>
            <a:fillRect/>
          </a:stretch>
        </p:blipFill>
        <p:spPr>
          <a:xfrm>
            <a:off x="1525407" y="1651380"/>
            <a:ext cx="8260037" cy="5090615"/>
          </a:xfrm>
          <a:prstGeom prst="round2DiagRect">
            <a:avLst>
              <a:gd name="adj1" fmla="val 16667"/>
              <a:gd name="adj2" fmla="val 33085"/>
            </a:avLst>
          </a:prstGeom>
          <a:ln w="88900" cap="sq">
            <a:solidFill>
              <a:srgbClr val="FFFFFF"/>
            </a:solidFill>
            <a:miter lim="800000"/>
          </a:ln>
          <a:effectLst>
            <a:outerShdw blurRad="254000" algn="tl" rotWithShape="0">
              <a:srgbClr val="000000">
                <a:alpha val="43000"/>
              </a:srgbClr>
            </a:outerShdw>
          </a:effectLst>
        </p:spPr>
      </p:pic>
      <p:sp>
        <p:nvSpPr>
          <p:cNvPr id="3" name="Rounded Rectangle 7">
            <a:extLst>
              <a:ext uri="{FF2B5EF4-FFF2-40B4-BE49-F238E27FC236}">
                <a16:creationId xmlns:a16="http://schemas.microsoft.com/office/drawing/2014/main" xmlns="" id="{3B64A1DC-61DB-4EF2-A164-D25CAB6038BC}"/>
              </a:ext>
            </a:extLst>
          </p:cNvPr>
          <p:cNvSpPr/>
          <p:nvPr/>
        </p:nvSpPr>
        <p:spPr>
          <a:xfrm>
            <a:off x="517524" y="979260"/>
            <a:ext cx="10493375" cy="51077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A92D7B0A-DD3E-4888-B824-BFA314CA8570}"/>
              </a:ext>
            </a:extLst>
          </p:cNvPr>
          <p:cNvSpPr txBox="1"/>
          <p:nvPr/>
        </p:nvSpPr>
        <p:spPr>
          <a:xfrm>
            <a:off x="2750705" y="36954"/>
            <a:ext cx="6353175" cy="1015663"/>
          </a:xfrm>
          <a:prstGeom prst="rect">
            <a:avLst/>
          </a:prstGeom>
          <a:noFill/>
        </p:spPr>
        <p:txBody>
          <a:bodyPr wrap="square" rtlCol="0">
            <a:spAutoFit/>
          </a:bodyPr>
          <a:lstStyle/>
          <a:p>
            <a:pPr algn="ctr"/>
            <a:r>
              <a:rPr lang="en-US" sz="2000" dirty="0" err="1" smtClean="0">
                <a:latin typeface="Arial" panose="020B0604020202020204" pitchFamily="34" charset="0"/>
                <a:cs typeface="Arial" panose="020B0604020202020204" pitchFamily="34" charset="0"/>
              </a:rPr>
              <a:t>Thứ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25 </a:t>
            </a:r>
            <a:r>
              <a:rPr lang="en-US" sz="2000" dirty="0" err="1" smtClean="0">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 </a:t>
            </a:r>
            <a:r>
              <a:rPr lang="en-US" sz="2000" dirty="0" err="1" smtClean="0">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2023</a:t>
            </a:r>
          </a:p>
          <a:p>
            <a:pPr algn="ct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hội</a:t>
            </a:r>
            <a:endParaRPr lang="en-US" sz="2000" dirty="0" smtClean="0">
              <a:latin typeface="Arial" panose="020B0604020202020204" pitchFamily="34" charset="0"/>
              <a:cs typeface="Arial" panose="020B0604020202020204" pitchFamily="34" charset="0"/>
            </a:endParaRPr>
          </a:p>
          <a:p>
            <a:pPr algn="ctr"/>
            <a:r>
              <a:rPr lang="en-US" sz="2000" b="1" dirty="0" smtClean="0">
                <a:solidFill>
                  <a:srgbClr val="FF0000"/>
                </a:solidFill>
                <a:latin typeface="Arial" panose="020B0604020202020204" pitchFamily="34" charset="0"/>
                <a:cs typeface="Arial" panose="020B0604020202020204" pitchFamily="34" charset="0"/>
              </a:rPr>
              <a:t>CƠ QUAN TUẦN HOÀN</a:t>
            </a:r>
            <a:endParaRPr lang="en-US" sz="2000" b="1" dirty="0">
              <a:solidFill>
                <a:srgbClr val="FF000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899546" y="409433"/>
            <a:ext cx="20335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282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1975337" y="392479"/>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cs typeface="Calibri" panose="020F0502020204030204" pitchFamily="34" charset="0"/>
                </a:rPr>
                <a:t>Nếu tim ngừng đập cơ thể sẽ như thế nào?</a:t>
              </a: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752724" y="2191658"/>
            <a:ext cx="7134225" cy="350734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000" dirty="0">
                <a:solidFill>
                  <a:prstClr val="black"/>
                </a:solidFill>
                <a:latin typeface="Calibri"/>
              </a:rPr>
              <a:t>Nếu tim ngừng đập cơ thể mất tri giác và ngừng thở, mạch không bắt được, huyết áp không đo được, sẽ dẫn đến tử vong chỉ trong vòng vài phút.</a:t>
            </a:r>
            <a:endParaRPr kumimoji="0" lang="en-US" sz="4000" b="0" i="1"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6" name="Picture 5">
            <a:extLst>
              <a:ext uri="{FF2B5EF4-FFF2-40B4-BE49-F238E27FC236}">
                <a16:creationId xmlns:a16="http://schemas.microsoft.com/office/drawing/2014/main" xmlns="" id="{42902C62-6602-4769-B590-3DE1D02343E4}"/>
              </a:ext>
            </a:extLst>
          </p:cNvPr>
          <p:cNvPicPr>
            <a:picLocks noChangeAspect="1"/>
          </p:cNvPicPr>
          <p:nvPr/>
        </p:nvPicPr>
        <p:blipFill>
          <a:blip r:embed="rId7"/>
          <a:stretch>
            <a:fillRect/>
          </a:stretch>
        </p:blipFill>
        <p:spPr>
          <a:xfrm>
            <a:off x="704850" y="1285875"/>
            <a:ext cx="10681368" cy="3238500"/>
          </a:xfrm>
          <a:prstGeom prst="rect">
            <a:avLst/>
          </a:prstGeom>
        </p:spPr>
      </p:pic>
      <p:sp>
        <p:nvSpPr>
          <p:cNvPr id="7" name="TextBox 6">
            <a:extLst>
              <a:ext uri="{FF2B5EF4-FFF2-40B4-BE49-F238E27FC236}">
                <a16:creationId xmlns="" xmlns:a16="http://schemas.microsoft.com/office/drawing/2014/main" id="{A92D7B0A-DD3E-4888-B824-BFA314CA8570}"/>
              </a:ext>
            </a:extLst>
          </p:cNvPr>
          <p:cNvSpPr txBox="1"/>
          <p:nvPr/>
        </p:nvSpPr>
        <p:spPr>
          <a:xfrm>
            <a:off x="2750705" y="842186"/>
            <a:ext cx="6353175" cy="1200329"/>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25 </a:t>
            </a:r>
            <a:r>
              <a:rPr lang="en-US" sz="2400" dirty="0" err="1" smtClean="0">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p>
          <a:p>
            <a:pPr algn="ctr"/>
            <a:r>
              <a:rPr lang="en-US" sz="2400" dirty="0" err="1" smtClean="0">
                <a:latin typeface="Arial" panose="020B0604020202020204" pitchFamily="34" charset="0"/>
                <a:cs typeface="Arial" panose="020B0604020202020204" pitchFamily="34" charset="0"/>
              </a:rPr>
              <a:t>Tự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hội</a:t>
            </a:r>
            <a:endParaRPr lang="en-US" sz="2400" dirty="0" smtClean="0">
              <a:latin typeface="Arial" panose="020B0604020202020204" pitchFamily="34" charset="0"/>
              <a:cs typeface="Arial" panose="020B0604020202020204" pitchFamily="34" charset="0"/>
            </a:endParaRPr>
          </a:p>
          <a:p>
            <a:pPr algn="ctr"/>
            <a:r>
              <a:rPr lang="en-US" sz="2400" b="1" dirty="0" smtClean="0">
                <a:solidFill>
                  <a:srgbClr val="FF0000"/>
                </a:solidFill>
                <a:latin typeface="Arial" panose="020B0604020202020204" pitchFamily="34" charset="0"/>
                <a:cs typeface="Arial" panose="020B0604020202020204" pitchFamily="34" charset="0"/>
              </a:rPr>
              <a:t>CƠ QUAN TUẦN HOÀN</a:t>
            </a:r>
            <a:endParaRPr lang="en-US" sz="2400" b="1" dirty="0">
              <a:solidFill>
                <a:srgbClr val="FF0000"/>
              </a:solidFill>
              <a:latin typeface="Arial" panose="020B0604020202020204" pitchFamily="34" charset="0"/>
              <a:cs typeface="Arial" panose="020B0604020202020204" pitchFamily="34" charset="0"/>
            </a:endParaRPr>
          </a:p>
        </p:txBody>
      </p:sp>
      <p:cxnSp>
        <p:nvCxnSpPr>
          <p:cNvPr id="8" name="Straight Connector 7"/>
          <p:cNvCxnSpPr/>
          <p:nvPr/>
        </p:nvCxnSpPr>
        <p:spPr>
          <a:xfrm flipV="1">
            <a:off x="4708478" y="1282899"/>
            <a:ext cx="24792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120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1447801" y="392479"/>
            <a:ext cx="9530860"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cs typeface="+mn-cs"/>
              </a:endParaRPr>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Cơ quan tuần hoàn có chức năng gì?</a:t>
              </a: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7"/>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8"/>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752724" y="2191658"/>
            <a:ext cx="7134225" cy="255389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lvl="0" algn="just" defTabSz="609630"/>
            <a:r>
              <a:rPr lang="vi-VN" sz="4800" dirty="0">
                <a:solidFill>
                  <a:prstClr val="black"/>
                </a:solidFill>
                <a:latin typeface="Calibri"/>
              </a:rPr>
              <a:t>Cơ quan tuần hoàn vận chuyển máu đi khắp cơ thể.</a:t>
            </a:r>
            <a:endParaRPr kumimoji="0" lang="en-US" sz="4800" b="0" i="1"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136561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chart&#10;&#10;Description automatically generated">
            <a:extLst>
              <a:ext uri="{FF2B5EF4-FFF2-40B4-BE49-F238E27FC236}">
                <a16:creationId xmlns="" xmlns:a16="http://schemas.microsoft.com/office/drawing/2014/main" id="{CDC8C9DB-685A-EE2F-9FD2-AA1B1DB6B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0" y="3151631"/>
            <a:ext cx="12213229" cy="2291554"/>
          </a:xfrm>
          <a:prstGeom prst="rect">
            <a:avLst/>
          </a:prstGeom>
        </p:spPr>
      </p:pic>
      <p:pic>
        <p:nvPicPr>
          <p:cNvPr id="9" name="Picture 8" descr="Icon&#10;&#10;Description automatically generated">
            <a:extLst>
              <a:ext uri="{FF2B5EF4-FFF2-40B4-BE49-F238E27FC236}">
                <a16:creationId xmlns="" xmlns:a16="http://schemas.microsoft.com/office/drawing/2014/main" id="{6E9CEB1F-1E76-4BCB-C46E-770AF9DD3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516" y="2046839"/>
            <a:ext cx="4842812" cy="4052706"/>
          </a:xfrm>
          <a:prstGeom prst="rect">
            <a:avLst/>
          </a:prstGeom>
        </p:spPr>
      </p:pic>
      <p:sp>
        <p:nvSpPr>
          <p:cNvPr id="13" name="TextBox 12">
            <a:extLst>
              <a:ext uri="{FF2B5EF4-FFF2-40B4-BE49-F238E27FC236}">
                <a16:creationId xmlns="" xmlns:a16="http://schemas.microsoft.com/office/drawing/2014/main" id="{C464C497-89C2-4DB5-75D5-E9098FA40161}"/>
              </a:ext>
            </a:extLst>
          </p:cNvPr>
          <p:cNvSpPr txBox="1"/>
          <p:nvPr/>
        </p:nvSpPr>
        <p:spPr>
          <a:xfrm>
            <a:off x="4034259" y="424624"/>
            <a:ext cx="3780523" cy="1231106"/>
          </a:xfrm>
          <a:prstGeom prst="rect">
            <a:avLst/>
          </a:prstGeom>
          <a:noFill/>
        </p:spPr>
        <p:txBody>
          <a:bodyPr wrap="none" lIns="0" tIns="0" rIns="0" bIns="0" rtlCol="0">
            <a:spAutoFit/>
          </a:bodyPr>
          <a:lstStyle/>
          <a:p>
            <a:pPr algn="ctr">
              <a:defRPr/>
            </a:pPr>
            <a:r>
              <a:rPr lang="en-US" sz="8000" b="1" spc="300"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Trò</a:t>
            </a:r>
            <a:r>
              <a:rPr lang="en-US" sz="8000" b="1" spc="300"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8000" b="1" spc="300"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chơi</a:t>
            </a:r>
            <a:endParaRPr lang="en-US" sz="8000" b="1" spc="300"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pic>
        <p:nvPicPr>
          <p:cNvPr id="15" name="Picture 14" descr="A picture containing toy, doll, vector graphics&#10;&#10;Description automatically generated">
            <a:extLst>
              <a:ext uri="{FF2B5EF4-FFF2-40B4-BE49-F238E27FC236}">
                <a16:creationId xmlns="" xmlns:a16="http://schemas.microsoft.com/office/drawing/2014/main" id="{48DB6DD2-274B-2D5C-B77B-23EFAA096017}"/>
              </a:ext>
            </a:extLst>
          </p:cNvPr>
          <p:cNvPicPr>
            <a:picLocks noChangeAspect="1"/>
          </p:cNvPicPr>
          <p:nvPr/>
        </p:nvPicPr>
        <p:blipFill rotWithShape="1">
          <a:blip r:embed="rId4">
            <a:extLst>
              <a:ext uri="{28A0092B-C50C-407E-A947-70E740481C1C}">
                <a14:useLocalDpi xmlns:a14="http://schemas.microsoft.com/office/drawing/2010/main" val="0"/>
              </a:ext>
            </a:extLst>
          </a:blip>
          <a:srcRect r="70353" b="45285"/>
          <a:stretch/>
        </p:blipFill>
        <p:spPr>
          <a:xfrm>
            <a:off x="3693532" y="3457867"/>
            <a:ext cx="1971703" cy="2016414"/>
          </a:xfrm>
          <a:prstGeom prst="rect">
            <a:avLst/>
          </a:prstGeom>
        </p:spPr>
      </p:pic>
      <p:pic>
        <p:nvPicPr>
          <p:cNvPr id="16" name="Picture 15" descr="A picture containing toy, doll, vector graphics&#10;&#10;Description automatically generated">
            <a:extLst>
              <a:ext uri="{FF2B5EF4-FFF2-40B4-BE49-F238E27FC236}">
                <a16:creationId xmlns="" xmlns:a16="http://schemas.microsoft.com/office/drawing/2014/main" id="{BF3BF379-5766-8C9F-8BA5-46BA3F33FB82}"/>
              </a:ext>
            </a:extLst>
          </p:cNvPr>
          <p:cNvPicPr>
            <a:picLocks noChangeAspect="1"/>
          </p:cNvPicPr>
          <p:nvPr/>
        </p:nvPicPr>
        <p:blipFill rotWithShape="1">
          <a:blip r:embed="rId4">
            <a:extLst>
              <a:ext uri="{28A0092B-C50C-407E-A947-70E740481C1C}">
                <a14:useLocalDpi xmlns:a14="http://schemas.microsoft.com/office/drawing/2010/main" val="0"/>
              </a:ext>
            </a:extLst>
          </a:blip>
          <a:srcRect l="21789" t="37819" r="47451"/>
          <a:stretch/>
        </p:blipFill>
        <p:spPr>
          <a:xfrm>
            <a:off x="-296918" y="1349494"/>
            <a:ext cx="2045769" cy="2291554"/>
          </a:xfrm>
          <a:prstGeom prst="rect">
            <a:avLst/>
          </a:prstGeom>
        </p:spPr>
      </p:pic>
      <p:pic>
        <p:nvPicPr>
          <p:cNvPr id="17" name="Picture 16" descr="A picture containing toy, doll, vector graphics&#10;&#10;Description automatically generated">
            <a:extLst>
              <a:ext uri="{FF2B5EF4-FFF2-40B4-BE49-F238E27FC236}">
                <a16:creationId xmlns="" xmlns:a16="http://schemas.microsoft.com/office/drawing/2014/main" id="{1662D012-F178-4366-0905-50B88F3B01CC}"/>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10439804" y="4545180"/>
            <a:ext cx="1783345" cy="2012551"/>
          </a:xfrm>
          <a:prstGeom prst="rect">
            <a:avLst/>
          </a:prstGeom>
        </p:spPr>
      </p:pic>
      <p:sp>
        <p:nvSpPr>
          <p:cNvPr id="18" name="TextBox 17">
            <a:extLst>
              <a:ext uri="{FF2B5EF4-FFF2-40B4-BE49-F238E27FC236}">
                <a16:creationId xmlns="" xmlns:a16="http://schemas.microsoft.com/office/drawing/2014/main" id="{492E9BD6-2C03-13C6-440C-7C0D97093107}"/>
              </a:ext>
            </a:extLst>
          </p:cNvPr>
          <p:cNvSpPr txBox="1"/>
          <p:nvPr/>
        </p:nvSpPr>
        <p:spPr>
          <a:xfrm>
            <a:off x="0" y="3460196"/>
            <a:ext cx="4034259" cy="1200329"/>
          </a:xfrm>
          <a:prstGeom prst="rect">
            <a:avLst/>
          </a:prstGeom>
          <a:noFill/>
        </p:spPr>
        <p:txBody>
          <a:bodyPr wrap="square">
            <a:spAutoFit/>
          </a:bodyPr>
          <a:lstStyle/>
          <a:p>
            <a:pPr>
              <a:defRPr/>
            </a:pPr>
            <a:r>
              <a:rPr lang="en-US" sz="7200" b="1" dirty="0" smtClean="0">
                <a:solidFill>
                  <a:srgbClr val="FF0000"/>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rPr>
              <a:t>Ai </a:t>
            </a:r>
            <a:r>
              <a:rPr lang="en-US" sz="7200" b="1" dirty="0" err="1" smtClean="0">
                <a:solidFill>
                  <a:srgbClr val="FF0000"/>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rPr>
              <a:t>nhanh</a:t>
            </a:r>
            <a:r>
              <a:rPr lang="en-US" sz="7200" b="1" dirty="0" smtClean="0">
                <a:solidFill>
                  <a:srgbClr val="FF0000"/>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rPr>
              <a:t> </a:t>
            </a:r>
            <a:endParaRPr lang="en-US" sz="7200" b="1" dirty="0">
              <a:solidFill>
                <a:prstClr val="black"/>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endParaRPr>
          </a:p>
        </p:txBody>
      </p:sp>
      <p:sp>
        <p:nvSpPr>
          <p:cNvPr id="19" name="TextBox 18">
            <a:extLst>
              <a:ext uri="{FF2B5EF4-FFF2-40B4-BE49-F238E27FC236}">
                <a16:creationId xmlns="" xmlns:a16="http://schemas.microsoft.com/office/drawing/2014/main" id="{6BFB2D5A-216D-F133-9B06-969F394EB2C1}"/>
              </a:ext>
            </a:extLst>
          </p:cNvPr>
          <p:cNvSpPr txBox="1"/>
          <p:nvPr/>
        </p:nvSpPr>
        <p:spPr>
          <a:xfrm>
            <a:off x="4836583" y="3213139"/>
            <a:ext cx="2186939" cy="1862048"/>
          </a:xfrm>
          <a:prstGeom prst="rect">
            <a:avLst/>
          </a:prstGeom>
          <a:noFill/>
        </p:spPr>
        <p:txBody>
          <a:bodyPr wrap="square">
            <a:spAutoFit/>
          </a:bodyPr>
          <a:lstStyle/>
          <a:p>
            <a:pPr algn="ctr">
              <a:defRPr/>
            </a:pPr>
            <a:r>
              <a:rPr lang="en-US" sz="11500" b="1" dirty="0" smtClean="0">
                <a:solidFill>
                  <a:srgbClr val="FF0000"/>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rPr>
              <a:t> </a:t>
            </a:r>
            <a:endParaRPr lang="en-US" sz="11500" b="1" dirty="0">
              <a:solidFill>
                <a:prstClr val="black"/>
              </a:solidFill>
              <a:effectLst>
                <a:outerShdw blurRad="38100" dist="38100" dir="2700000" algn="tl">
                  <a:srgbClr val="000000">
                    <a:alpha val="43137"/>
                  </a:srgbClr>
                </a:outerShdw>
              </a:effectLst>
              <a:ea typeface="LNTH-LuoLuoNotangYuanTi 1" pitchFamily="2" charset="-128"/>
              <a:cs typeface="Times New Roman" panose="02020603050405020304" pitchFamily="18" charset="0"/>
            </a:endParaRPr>
          </a:p>
        </p:txBody>
      </p:sp>
      <p:sp>
        <p:nvSpPr>
          <p:cNvPr id="20" name="TextBox 19">
            <a:extLst>
              <a:ext uri="{FF2B5EF4-FFF2-40B4-BE49-F238E27FC236}">
                <a16:creationId xmlns="" xmlns:a16="http://schemas.microsoft.com/office/drawing/2014/main" id="{50F35209-36EE-CD59-C63F-9272FABCF3DE}"/>
              </a:ext>
            </a:extLst>
          </p:cNvPr>
          <p:cNvSpPr txBox="1"/>
          <p:nvPr/>
        </p:nvSpPr>
        <p:spPr>
          <a:xfrm>
            <a:off x="7793501" y="3460733"/>
            <a:ext cx="4302705" cy="1323439"/>
          </a:xfrm>
          <a:prstGeom prst="rect">
            <a:avLst/>
          </a:prstGeom>
          <a:noFill/>
        </p:spPr>
        <p:txBody>
          <a:bodyPr wrap="square">
            <a:spAutoFit/>
          </a:bodyPr>
          <a:lstStyle/>
          <a:p>
            <a:pPr algn="ctr">
              <a:defRPr/>
            </a:pPr>
            <a:r>
              <a:rPr lang="en-US" sz="8000" b="1" dirty="0" smtClean="0">
                <a:solidFill>
                  <a:srgbClr val="FF0000"/>
                </a:solidFill>
                <a:ea typeface="LNTH-LuoLuoNotangYuanTi 1" pitchFamily="2" charset="-128"/>
                <a:cs typeface="Times New Roman" panose="02020603050405020304" pitchFamily="18" charset="0"/>
              </a:rPr>
              <a:t>Ai </a:t>
            </a:r>
            <a:r>
              <a:rPr lang="en-US" sz="8000" b="1" dirty="0" err="1" smtClean="0">
                <a:solidFill>
                  <a:srgbClr val="FF0000"/>
                </a:solidFill>
                <a:ea typeface="LNTH-LuoLuoNotangYuanTi 1" pitchFamily="2" charset="-128"/>
                <a:cs typeface="Times New Roman" panose="02020603050405020304" pitchFamily="18" charset="0"/>
              </a:rPr>
              <a:t>đúng</a:t>
            </a:r>
            <a:r>
              <a:rPr lang="en-US" sz="8000" b="1" dirty="0" smtClean="0">
                <a:solidFill>
                  <a:srgbClr val="FF0000"/>
                </a:solidFill>
                <a:ea typeface="LNTH-LuoLuoNotangYuanTi 1" pitchFamily="2" charset="-128"/>
                <a:cs typeface="Times New Roman" panose="02020603050405020304" pitchFamily="18" charset="0"/>
              </a:rPr>
              <a:t> </a:t>
            </a:r>
            <a:endParaRPr lang="en-US" sz="8000" b="1" dirty="0">
              <a:solidFill>
                <a:prstClr val="black"/>
              </a:solidFill>
              <a:ea typeface="LNTH-LuoLuoNotangYuanTi 1" pitchFamily="2" charset="-128"/>
              <a:cs typeface="Times New Roman" panose="02020603050405020304" pitchFamily="18" charset="0"/>
            </a:endParaRPr>
          </a:p>
        </p:txBody>
      </p:sp>
    </p:spTree>
    <p:extLst>
      <p:ext uri="{BB962C8B-B14F-4D97-AF65-F5344CB8AC3E}">
        <p14:creationId xmlns:p14="http://schemas.microsoft.com/office/powerpoint/2010/main" val="38540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par>
                                <p:cTn id="10" presetID="6" presetClass="emph" presetSubtype="0" repeatCount="2000" accel="17300" decel="82600" autoRev="1" fill="hold" grpId="1" nodeType="withEffect">
                                  <p:stCondLst>
                                    <p:cond delay="2000"/>
                                  </p:stCondLst>
                                  <p:childTnLst>
                                    <p:animScale>
                                      <p:cBhvr>
                                        <p:cTn id="11" dur="1500" fill="hold"/>
                                        <p:tgtEl>
                                          <p:spTgt spid="13"/>
                                        </p:tgtEl>
                                      </p:cBhvr>
                                      <p:by x="120000" y="120000"/>
                                    </p:animScale>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145">
                                          <p:stCondLst>
                                            <p:cond delay="0"/>
                                          </p:stCondLst>
                                        </p:cTn>
                                        <p:tgtEl>
                                          <p:spTgt spid="18"/>
                                        </p:tgtEl>
                                      </p:cBhvr>
                                    </p:animEffect>
                                    <p:anim calcmode="lin" valueType="num">
                                      <p:cBhvr>
                                        <p:cTn id="17"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22" dur="7">
                                          <p:stCondLst>
                                            <p:cond delay="162"/>
                                          </p:stCondLst>
                                        </p:cTn>
                                        <p:tgtEl>
                                          <p:spTgt spid="18"/>
                                        </p:tgtEl>
                                      </p:cBhvr>
                                      <p:to x="100000" y="60000"/>
                                    </p:animScale>
                                    <p:animScale>
                                      <p:cBhvr>
                                        <p:cTn id="23" dur="41" decel="50000">
                                          <p:stCondLst>
                                            <p:cond delay="169"/>
                                          </p:stCondLst>
                                        </p:cTn>
                                        <p:tgtEl>
                                          <p:spTgt spid="18"/>
                                        </p:tgtEl>
                                      </p:cBhvr>
                                      <p:to x="100000" y="100000"/>
                                    </p:animScale>
                                    <p:animScale>
                                      <p:cBhvr>
                                        <p:cTn id="24" dur="7">
                                          <p:stCondLst>
                                            <p:cond delay="328"/>
                                          </p:stCondLst>
                                        </p:cTn>
                                        <p:tgtEl>
                                          <p:spTgt spid="18"/>
                                        </p:tgtEl>
                                      </p:cBhvr>
                                      <p:to x="100000" y="80000"/>
                                    </p:animScale>
                                    <p:animScale>
                                      <p:cBhvr>
                                        <p:cTn id="25" dur="41" decel="50000">
                                          <p:stCondLst>
                                            <p:cond delay="335"/>
                                          </p:stCondLst>
                                        </p:cTn>
                                        <p:tgtEl>
                                          <p:spTgt spid="18"/>
                                        </p:tgtEl>
                                      </p:cBhvr>
                                      <p:to x="100000" y="100000"/>
                                    </p:animScale>
                                    <p:animScale>
                                      <p:cBhvr>
                                        <p:cTn id="26" dur="7">
                                          <p:stCondLst>
                                            <p:cond delay="410"/>
                                          </p:stCondLst>
                                        </p:cTn>
                                        <p:tgtEl>
                                          <p:spTgt spid="18"/>
                                        </p:tgtEl>
                                      </p:cBhvr>
                                      <p:to x="100000" y="90000"/>
                                    </p:animScale>
                                    <p:animScale>
                                      <p:cBhvr>
                                        <p:cTn id="27" dur="41" decel="50000">
                                          <p:stCondLst>
                                            <p:cond delay="417"/>
                                          </p:stCondLst>
                                        </p:cTn>
                                        <p:tgtEl>
                                          <p:spTgt spid="18"/>
                                        </p:tgtEl>
                                      </p:cBhvr>
                                      <p:to x="100000" y="100000"/>
                                    </p:animScale>
                                    <p:animScale>
                                      <p:cBhvr>
                                        <p:cTn id="28" dur="7">
                                          <p:stCondLst>
                                            <p:cond delay="452"/>
                                          </p:stCondLst>
                                        </p:cTn>
                                        <p:tgtEl>
                                          <p:spTgt spid="18"/>
                                        </p:tgtEl>
                                      </p:cBhvr>
                                      <p:to x="100000" y="95000"/>
                                    </p:animScale>
                                    <p:animScale>
                                      <p:cBhvr>
                                        <p:cTn id="29" dur="41" decel="50000">
                                          <p:stCondLst>
                                            <p:cond delay="459"/>
                                          </p:stCondLst>
                                        </p:cTn>
                                        <p:tgtEl>
                                          <p:spTgt spid="18"/>
                                        </p:tgtEl>
                                      </p:cBhvr>
                                      <p:to x="100000" y="100000"/>
                                    </p:animScale>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nodeType="withEffect">
                                  <p:stCondLst>
                                    <p:cond delay="50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26" presetClass="entr" presetSubtype="0" fill="hold" grpId="0" nodeType="withEffect">
                                  <p:stCondLst>
                                    <p:cond delay="100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145">
                                          <p:stCondLst>
                                            <p:cond delay="0"/>
                                          </p:stCondLst>
                                        </p:cTn>
                                        <p:tgtEl>
                                          <p:spTgt spid="19"/>
                                        </p:tgtEl>
                                      </p:cBhvr>
                                    </p:animEffect>
                                    <p:anim calcmode="lin" valueType="num">
                                      <p:cBhvr>
                                        <p:cTn id="43"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4"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5"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46"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47"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48" dur="7">
                                          <p:stCondLst>
                                            <p:cond delay="162"/>
                                          </p:stCondLst>
                                        </p:cTn>
                                        <p:tgtEl>
                                          <p:spTgt spid="19"/>
                                        </p:tgtEl>
                                      </p:cBhvr>
                                      <p:to x="100000" y="60000"/>
                                    </p:animScale>
                                    <p:animScale>
                                      <p:cBhvr>
                                        <p:cTn id="49" dur="41" decel="50000">
                                          <p:stCondLst>
                                            <p:cond delay="169"/>
                                          </p:stCondLst>
                                        </p:cTn>
                                        <p:tgtEl>
                                          <p:spTgt spid="19"/>
                                        </p:tgtEl>
                                      </p:cBhvr>
                                      <p:to x="100000" y="100000"/>
                                    </p:animScale>
                                    <p:animScale>
                                      <p:cBhvr>
                                        <p:cTn id="50" dur="7">
                                          <p:stCondLst>
                                            <p:cond delay="328"/>
                                          </p:stCondLst>
                                        </p:cTn>
                                        <p:tgtEl>
                                          <p:spTgt spid="19"/>
                                        </p:tgtEl>
                                      </p:cBhvr>
                                      <p:to x="100000" y="80000"/>
                                    </p:animScale>
                                    <p:animScale>
                                      <p:cBhvr>
                                        <p:cTn id="51" dur="41" decel="50000">
                                          <p:stCondLst>
                                            <p:cond delay="335"/>
                                          </p:stCondLst>
                                        </p:cTn>
                                        <p:tgtEl>
                                          <p:spTgt spid="19"/>
                                        </p:tgtEl>
                                      </p:cBhvr>
                                      <p:to x="100000" y="100000"/>
                                    </p:animScale>
                                    <p:animScale>
                                      <p:cBhvr>
                                        <p:cTn id="52" dur="7">
                                          <p:stCondLst>
                                            <p:cond delay="410"/>
                                          </p:stCondLst>
                                        </p:cTn>
                                        <p:tgtEl>
                                          <p:spTgt spid="19"/>
                                        </p:tgtEl>
                                      </p:cBhvr>
                                      <p:to x="100000" y="90000"/>
                                    </p:animScale>
                                    <p:animScale>
                                      <p:cBhvr>
                                        <p:cTn id="53" dur="41" decel="50000">
                                          <p:stCondLst>
                                            <p:cond delay="417"/>
                                          </p:stCondLst>
                                        </p:cTn>
                                        <p:tgtEl>
                                          <p:spTgt spid="19"/>
                                        </p:tgtEl>
                                      </p:cBhvr>
                                      <p:to x="100000" y="100000"/>
                                    </p:animScale>
                                    <p:animScale>
                                      <p:cBhvr>
                                        <p:cTn id="54" dur="7">
                                          <p:stCondLst>
                                            <p:cond delay="452"/>
                                          </p:stCondLst>
                                        </p:cTn>
                                        <p:tgtEl>
                                          <p:spTgt spid="19"/>
                                        </p:tgtEl>
                                      </p:cBhvr>
                                      <p:to x="100000" y="95000"/>
                                    </p:animScale>
                                    <p:animScale>
                                      <p:cBhvr>
                                        <p:cTn id="55" dur="41" decel="50000">
                                          <p:stCondLst>
                                            <p:cond delay="459"/>
                                          </p:stCondLst>
                                        </p:cTn>
                                        <p:tgtEl>
                                          <p:spTgt spid="19"/>
                                        </p:tgtEl>
                                      </p:cBhvr>
                                      <p:to x="100000" y="100000"/>
                                    </p:animScale>
                                  </p:childTnLst>
                                </p:cTn>
                              </p:par>
                              <p:par>
                                <p:cTn id="56" presetID="53" presetClass="entr" presetSubtype="16" fill="hold" nodeType="withEffect">
                                  <p:stCondLst>
                                    <p:cond delay="160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26" presetClass="entr" presetSubtype="0" fill="hold" grpId="0" nodeType="withEffect">
                                  <p:stCondLst>
                                    <p:cond delay="210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145">
                                          <p:stCondLst>
                                            <p:cond delay="0"/>
                                          </p:stCondLst>
                                        </p:cTn>
                                        <p:tgtEl>
                                          <p:spTgt spid="20"/>
                                        </p:tgtEl>
                                      </p:cBhvr>
                                    </p:animEffect>
                                    <p:anim calcmode="lin" valueType="num">
                                      <p:cBhvr>
                                        <p:cTn id="64" dur="456"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20"/>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20"/>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20"/>
                                        </p:tgtEl>
                                        <p:attrNameLst>
                                          <p:attrName>ppt_y</p:attrName>
                                        </p:attrNameLst>
                                      </p:cBhvr>
                                      <p:tavLst>
                                        <p:tav tm="0" fmla="#ppt_y-sin(pi*$)/81">
                                          <p:val>
                                            <p:fltVal val="0"/>
                                          </p:val>
                                        </p:tav>
                                        <p:tav tm="100000">
                                          <p:val>
                                            <p:fltVal val="1"/>
                                          </p:val>
                                        </p:tav>
                                      </p:tavLst>
                                    </p:anim>
                                    <p:animScale>
                                      <p:cBhvr>
                                        <p:cTn id="69" dur="7">
                                          <p:stCondLst>
                                            <p:cond delay="162"/>
                                          </p:stCondLst>
                                        </p:cTn>
                                        <p:tgtEl>
                                          <p:spTgt spid="20"/>
                                        </p:tgtEl>
                                      </p:cBhvr>
                                      <p:to x="100000" y="60000"/>
                                    </p:animScale>
                                    <p:animScale>
                                      <p:cBhvr>
                                        <p:cTn id="70" dur="41" decel="50000">
                                          <p:stCondLst>
                                            <p:cond delay="169"/>
                                          </p:stCondLst>
                                        </p:cTn>
                                        <p:tgtEl>
                                          <p:spTgt spid="20"/>
                                        </p:tgtEl>
                                      </p:cBhvr>
                                      <p:to x="100000" y="100000"/>
                                    </p:animScale>
                                    <p:animScale>
                                      <p:cBhvr>
                                        <p:cTn id="71" dur="7">
                                          <p:stCondLst>
                                            <p:cond delay="328"/>
                                          </p:stCondLst>
                                        </p:cTn>
                                        <p:tgtEl>
                                          <p:spTgt spid="20"/>
                                        </p:tgtEl>
                                      </p:cBhvr>
                                      <p:to x="100000" y="80000"/>
                                    </p:animScale>
                                    <p:animScale>
                                      <p:cBhvr>
                                        <p:cTn id="72" dur="41" decel="50000">
                                          <p:stCondLst>
                                            <p:cond delay="335"/>
                                          </p:stCondLst>
                                        </p:cTn>
                                        <p:tgtEl>
                                          <p:spTgt spid="20"/>
                                        </p:tgtEl>
                                      </p:cBhvr>
                                      <p:to x="100000" y="100000"/>
                                    </p:animScale>
                                    <p:animScale>
                                      <p:cBhvr>
                                        <p:cTn id="73" dur="7">
                                          <p:stCondLst>
                                            <p:cond delay="410"/>
                                          </p:stCondLst>
                                        </p:cTn>
                                        <p:tgtEl>
                                          <p:spTgt spid="20"/>
                                        </p:tgtEl>
                                      </p:cBhvr>
                                      <p:to x="100000" y="90000"/>
                                    </p:animScale>
                                    <p:animScale>
                                      <p:cBhvr>
                                        <p:cTn id="74" dur="41" decel="50000">
                                          <p:stCondLst>
                                            <p:cond delay="417"/>
                                          </p:stCondLst>
                                        </p:cTn>
                                        <p:tgtEl>
                                          <p:spTgt spid="20"/>
                                        </p:tgtEl>
                                      </p:cBhvr>
                                      <p:to x="100000" y="100000"/>
                                    </p:animScale>
                                    <p:animScale>
                                      <p:cBhvr>
                                        <p:cTn id="75" dur="7">
                                          <p:stCondLst>
                                            <p:cond delay="452"/>
                                          </p:stCondLst>
                                        </p:cTn>
                                        <p:tgtEl>
                                          <p:spTgt spid="20"/>
                                        </p:tgtEl>
                                      </p:cBhvr>
                                      <p:to x="100000" y="95000"/>
                                    </p:animScale>
                                    <p:animScale>
                                      <p:cBhvr>
                                        <p:cTn id="76" dur="41" decel="50000">
                                          <p:stCondLst>
                                            <p:cond delay="459"/>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CAB900-7BBF-EB39-ACF6-750B291ABF9B}"/>
              </a:ext>
            </a:extLst>
          </p:cNvPr>
          <p:cNvPicPr>
            <a:picLocks noChangeAspect="1"/>
          </p:cNvPicPr>
          <p:nvPr/>
        </p:nvPicPr>
        <p:blipFill>
          <a:blip r:embed="rId2"/>
          <a:stretch>
            <a:fillRect/>
          </a:stretch>
        </p:blipFill>
        <p:spPr>
          <a:xfrm>
            <a:off x="1272842" y="94232"/>
            <a:ext cx="2097493" cy="953010"/>
          </a:xfrm>
          <a:prstGeom prst="rect">
            <a:avLst/>
          </a:prstGeom>
        </p:spPr>
      </p:pic>
      <p:grpSp>
        <p:nvGrpSpPr>
          <p:cNvPr id="27" name="Group 26">
            <a:extLst>
              <a:ext uri="{FF2B5EF4-FFF2-40B4-BE49-F238E27FC236}">
                <a16:creationId xmlns="" xmlns:a16="http://schemas.microsoft.com/office/drawing/2014/main" id="{4E5D4E89-3E0E-2504-BF39-62AD61D909D0}"/>
              </a:ext>
            </a:extLst>
          </p:cNvPr>
          <p:cNvGrpSpPr/>
          <p:nvPr/>
        </p:nvGrpSpPr>
        <p:grpSpPr>
          <a:xfrm>
            <a:off x="127239" y="3964904"/>
            <a:ext cx="3172105" cy="2765185"/>
            <a:chOff x="387707" y="2383989"/>
            <a:chExt cx="5080009" cy="4963766"/>
          </a:xfrm>
        </p:grpSpPr>
        <p:pic>
          <p:nvPicPr>
            <p:cNvPr id="23" name="Picture 22" descr="Icon&#10;&#10;Description automatically generated">
              <a:extLst>
                <a:ext uri="{FF2B5EF4-FFF2-40B4-BE49-F238E27FC236}">
                  <a16:creationId xmlns="" xmlns:a16="http://schemas.microsoft.com/office/drawing/2014/main"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 xmlns:a16="http://schemas.microsoft.com/office/drawing/2014/main" id="{D27FA6EA-CDDD-9AC9-6DBE-6E77D4132B6E}"/>
                </a:ext>
              </a:extLst>
            </p:cNvPr>
            <p:cNvSpPr txBox="1"/>
            <p:nvPr/>
          </p:nvSpPr>
          <p:spPr>
            <a:xfrm>
              <a:off x="387707" y="5246688"/>
              <a:ext cx="5080009" cy="939229"/>
            </a:xfrm>
            <a:prstGeom prst="rect">
              <a:avLst/>
            </a:prstGeom>
            <a:noFill/>
          </p:spPr>
          <p:txBody>
            <a:bodyPr wrap="square" lIns="91440" rtlCol="0">
              <a:spAutoFit/>
            </a:bodyPr>
            <a:lstStyle/>
            <a:p>
              <a:pPr algn="ctr">
                <a:defRPr/>
              </a:pPr>
              <a:r>
                <a:rPr lang="en-US" sz="2800" b="1" dirty="0" smtClean="0">
                  <a:solidFill>
                    <a:prstClr val="black"/>
                  </a:solidFill>
                  <a:cs typeface="Calibri" panose="020F0502020204030204" pitchFamily="34" charset="0"/>
                </a:rPr>
                <a:t>Tim, </a:t>
              </a:r>
              <a:r>
                <a:rPr lang="en-US" sz="2800" b="1" dirty="0" err="1" smtClean="0">
                  <a:solidFill>
                    <a:prstClr val="black"/>
                  </a:solidFill>
                  <a:cs typeface="Calibri" panose="020F0502020204030204" pitchFamily="34" charset="0"/>
                </a:rPr>
                <a:t>mạch</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máu</a:t>
              </a:r>
              <a:endParaRPr lang="en-US" sz="2800" b="1" dirty="0">
                <a:solidFill>
                  <a:prstClr val="black"/>
                </a:solidFill>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 xmlns:a16="http://schemas.microsoft.com/office/drawing/2014/main"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257175"/>
            <a:ext cx="2913278" cy="3287710"/>
          </a:xfrm>
          <a:prstGeom prst="rect">
            <a:avLst/>
          </a:prstGeom>
        </p:spPr>
      </p:pic>
      <p:grpSp>
        <p:nvGrpSpPr>
          <p:cNvPr id="11" name="Group 10">
            <a:extLst>
              <a:ext uri="{FF2B5EF4-FFF2-40B4-BE49-F238E27FC236}">
                <a16:creationId xmlns="" xmlns:a16="http://schemas.microsoft.com/office/drawing/2014/main" id="{D35AAC0C-36B8-1A3C-4F26-520098C518E9}"/>
              </a:ext>
            </a:extLst>
          </p:cNvPr>
          <p:cNvGrpSpPr/>
          <p:nvPr/>
        </p:nvGrpSpPr>
        <p:grpSpPr>
          <a:xfrm>
            <a:off x="3819525" y="142875"/>
            <a:ext cx="6172199" cy="4143375"/>
            <a:chOff x="4483182" y="851194"/>
            <a:chExt cx="4069177" cy="3797391"/>
          </a:xfrm>
        </p:grpSpPr>
        <p:pic>
          <p:nvPicPr>
            <p:cNvPr id="15" name="Picture 14" descr="Icon&#10;&#10;Description automatically generated">
              <a:extLst>
                <a:ext uri="{FF2B5EF4-FFF2-40B4-BE49-F238E27FC236}">
                  <a16:creationId xmlns="" xmlns:a16="http://schemas.microsoft.com/office/drawing/2014/main"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797391"/>
            </a:xfrm>
            <a:prstGeom prst="rect">
              <a:avLst/>
            </a:prstGeom>
          </p:spPr>
        </p:pic>
        <p:sp>
          <p:nvSpPr>
            <p:cNvPr id="24" name="TextBox 23">
              <a:extLst>
                <a:ext uri="{FF2B5EF4-FFF2-40B4-BE49-F238E27FC236}">
                  <a16:creationId xmlns="" xmlns:a16="http://schemas.microsoft.com/office/drawing/2014/main" id="{8C1113A4-2E5F-29BF-A555-7766ABA63A3E}"/>
                </a:ext>
              </a:extLst>
            </p:cNvPr>
            <p:cNvSpPr txBox="1"/>
            <p:nvPr/>
          </p:nvSpPr>
          <p:spPr>
            <a:xfrm>
              <a:off x="4910194" y="2640701"/>
              <a:ext cx="3195326" cy="1100098"/>
            </a:xfrm>
            <a:prstGeom prst="rect">
              <a:avLst/>
            </a:prstGeom>
            <a:noFill/>
          </p:spPr>
          <p:txBody>
            <a:bodyPr wrap="square" lIns="91440" rtlCol="0">
              <a:spAutoFit/>
            </a:bodyPr>
            <a:lstStyle/>
            <a:p>
              <a:pPr algn="ctr">
                <a:defRPr/>
              </a:pPr>
              <a:r>
                <a:rPr lang="en-US" sz="3600" b="1" dirty="0" err="1" smtClean="0">
                  <a:solidFill>
                    <a:prstClr val="black"/>
                  </a:solidFill>
                  <a:cs typeface="Calibri" panose="020F0502020204030204" pitchFamily="34" charset="0"/>
                </a:rPr>
                <a:t>Cơ</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quan</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tuần</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hoàn</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gồm</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những</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bộ</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phận</a:t>
              </a:r>
              <a:r>
                <a:rPr lang="en-US" sz="3600" b="1" dirty="0" smtClean="0">
                  <a:solidFill>
                    <a:prstClr val="black"/>
                  </a:solidFill>
                  <a:cs typeface="Calibri" panose="020F0502020204030204" pitchFamily="34" charset="0"/>
                </a:rPr>
                <a:t> </a:t>
              </a:r>
              <a:r>
                <a:rPr lang="en-US" sz="3600" b="1" dirty="0" err="1" smtClean="0">
                  <a:solidFill>
                    <a:prstClr val="black"/>
                  </a:solidFill>
                  <a:cs typeface="Calibri" panose="020F0502020204030204" pitchFamily="34" charset="0"/>
                </a:rPr>
                <a:t>nào</a:t>
              </a:r>
              <a:r>
                <a:rPr lang="en-US" sz="3600" b="1" dirty="0" smtClean="0">
                  <a:solidFill>
                    <a:prstClr val="black"/>
                  </a:solidFill>
                  <a:cs typeface="Calibri" panose="020F0502020204030204" pitchFamily="34" charset="0"/>
                </a:rPr>
                <a:t>?</a:t>
              </a:r>
              <a:endParaRPr lang="en-US" sz="3600" b="1" dirty="0">
                <a:solidFill>
                  <a:prstClr val="black"/>
                </a:solidFill>
                <a:cs typeface="Calibri" panose="020F0502020204030204" pitchFamily="34" charset="0"/>
              </a:endParaRPr>
            </a:p>
          </p:txBody>
        </p:sp>
      </p:grpSp>
      <p:sp>
        <p:nvSpPr>
          <p:cNvPr id="33" name="TextBox 32">
            <a:extLst>
              <a:ext uri="{FF2B5EF4-FFF2-40B4-BE49-F238E27FC236}">
                <a16:creationId xmlns="" xmlns:a16="http://schemas.microsoft.com/office/drawing/2014/main" id="{51100E61-163D-D3D5-6D81-E6C9A3D7B436}"/>
              </a:ext>
            </a:extLst>
          </p:cNvPr>
          <p:cNvSpPr txBox="1"/>
          <p:nvPr/>
        </p:nvSpPr>
        <p:spPr>
          <a:xfrm>
            <a:off x="256434" y="1746063"/>
            <a:ext cx="4130308" cy="1231106"/>
          </a:xfrm>
          <a:prstGeom prst="rect">
            <a:avLst/>
          </a:prstGeom>
          <a:noFill/>
        </p:spPr>
        <p:txBody>
          <a:bodyPr wrap="square" lIns="0" tIns="0" rIns="0" bIns="0" rtlCol="0">
            <a:spAutoFit/>
          </a:bodyPr>
          <a:lstStyle/>
          <a:p>
            <a:pPr algn="ctr">
              <a:defRPr/>
            </a:pP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Chọn</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thẻ</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từ</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thích</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hợp</a:t>
            </a:r>
            <a:endPar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grpSp>
        <p:nvGrpSpPr>
          <p:cNvPr id="14" name="Group 13">
            <a:extLst>
              <a:ext uri="{FF2B5EF4-FFF2-40B4-BE49-F238E27FC236}">
                <a16:creationId xmlns="" xmlns:a16="http://schemas.microsoft.com/office/drawing/2014/main" id="{85090BB8-000C-2BDF-E616-0A6B9B0155A7}"/>
              </a:ext>
            </a:extLst>
          </p:cNvPr>
          <p:cNvGrpSpPr/>
          <p:nvPr/>
        </p:nvGrpSpPr>
        <p:grpSpPr>
          <a:xfrm>
            <a:off x="3407035" y="4096001"/>
            <a:ext cx="2630560" cy="2502991"/>
            <a:chOff x="3465440" y="4258975"/>
            <a:chExt cx="2630560" cy="2502991"/>
          </a:xfrm>
        </p:grpSpPr>
        <p:pic>
          <p:nvPicPr>
            <p:cNvPr id="8" name="Picture 7" descr="A picture containing icon&#10;&#10;Description automatically generated">
              <a:extLst>
                <a:ext uri="{FF2B5EF4-FFF2-40B4-BE49-F238E27FC236}">
                  <a16:creationId xmlns="" xmlns:a16="http://schemas.microsoft.com/office/drawing/2014/main"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 xmlns:a16="http://schemas.microsoft.com/office/drawing/2014/main" id="{714B2646-6B33-B365-C8D9-2EF37835F9C5}"/>
                </a:ext>
              </a:extLst>
            </p:cNvPr>
            <p:cNvSpPr txBox="1"/>
            <p:nvPr/>
          </p:nvSpPr>
          <p:spPr>
            <a:xfrm>
              <a:off x="3579818" y="5510470"/>
              <a:ext cx="2401803" cy="677108"/>
            </a:xfrm>
            <a:prstGeom prst="rect">
              <a:avLst/>
            </a:prstGeom>
            <a:noFill/>
          </p:spPr>
          <p:txBody>
            <a:bodyPr wrap="square" lIns="91440" rtlCol="0">
              <a:spAutoFit/>
            </a:bodyPr>
            <a:lstStyle/>
            <a:p>
              <a:pPr algn="ctr">
                <a:defRPr/>
              </a:pPr>
              <a:r>
                <a:rPr lang="en-US" sz="3800" b="1" dirty="0" err="1" smtClean="0">
                  <a:solidFill>
                    <a:prstClr val="black"/>
                  </a:solidFill>
                  <a:cs typeface="Calibri" panose="020F0502020204030204" pitchFamily="34" charset="0"/>
                </a:rPr>
                <a:t>Tụy</a:t>
              </a:r>
              <a:endParaRPr lang="en-US" sz="3800" b="1" dirty="0">
                <a:solidFill>
                  <a:prstClr val="black"/>
                </a:solidFill>
                <a:cs typeface="Calibri" panose="020F0502020204030204" pitchFamily="34" charset="0"/>
              </a:endParaRPr>
            </a:p>
          </p:txBody>
        </p:sp>
      </p:grpSp>
      <p:grpSp>
        <p:nvGrpSpPr>
          <p:cNvPr id="13" name="Group 12">
            <a:extLst>
              <a:ext uri="{FF2B5EF4-FFF2-40B4-BE49-F238E27FC236}">
                <a16:creationId xmlns="" xmlns:a16="http://schemas.microsoft.com/office/drawing/2014/main" id="{BE1D6F0C-F4C5-402A-0797-8D314F6966E5}"/>
              </a:ext>
            </a:extLst>
          </p:cNvPr>
          <p:cNvGrpSpPr/>
          <p:nvPr/>
        </p:nvGrpSpPr>
        <p:grpSpPr>
          <a:xfrm>
            <a:off x="6282270" y="4058188"/>
            <a:ext cx="2770145" cy="2578616"/>
            <a:chOff x="6446426" y="4104973"/>
            <a:chExt cx="2770145" cy="2578616"/>
          </a:xfrm>
        </p:grpSpPr>
        <p:pic>
          <p:nvPicPr>
            <p:cNvPr id="10" name="Picture 9" descr="A picture containing icon&#10;&#10;Description automatically generated">
              <a:extLst>
                <a:ext uri="{FF2B5EF4-FFF2-40B4-BE49-F238E27FC236}">
                  <a16:creationId xmlns="" xmlns:a16="http://schemas.microsoft.com/office/drawing/2014/main" id="{D5719B36-7D78-6D67-63A0-C5EA95CC6B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 xmlns:a16="http://schemas.microsoft.com/office/drawing/2014/main" id="{4BD2EF3F-B589-6060-F4F0-41C66E73AF53}"/>
                </a:ext>
              </a:extLst>
            </p:cNvPr>
            <p:cNvSpPr txBox="1"/>
            <p:nvPr/>
          </p:nvSpPr>
          <p:spPr>
            <a:xfrm>
              <a:off x="6630596" y="5394281"/>
              <a:ext cx="2401803" cy="707886"/>
            </a:xfrm>
            <a:prstGeom prst="rect">
              <a:avLst/>
            </a:prstGeom>
            <a:noFill/>
          </p:spPr>
          <p:txBody>
            <a:bodyPr wrap="square" lIns="91440" rtlCol="0">
              <a:spAutoFit/>
            </a:bodyPr>
            <a:lstStyle/>
            <a:p>
              <a:pPr algn="ctr">
                <a:defRPr/>
              </a:pPr>
              <a:r>
                <a:rPr lang="en-US" sz="4000" b="1" dirty="0" err="1" smtClean="0">
                  <a:solidFill>
                    <a:prstClr val="black"/>
                  </a:solidFill>
                  <a:cs typeface="Calibri" panose="020F0502020204030204" pitchFamily="34" charset="0"/>
                </a:rPr>
                <a:t>Dạ</a:t>
              </a:r>
              <a:r>
                <a:rPr lang="en-US" sz="4000" b="1" dirty="0" smtClean="0">
                  <a:solidFill>
                    <a:prstClr val="black"/>
                  </a:solidFill>
                  <a:cs typeface="Calibri" panose="020F0502020204030204" pitchFamily="34" charset="0"/>
                </a:rPr>
                <a:t> </a:t>
              </a:r>
              <a:r>
                <a:rPr lang="en-US" sz="4000" b="1" dirty="0" err="1" smtClean="0">
                  <a:solidFill>
                    <a:prstClr val="black"/>
                  </a:solidFill>
                  <a:cs typeface="Calibri" panose="020F0502020204030204" pitchFamily="34" charset="0"/>
                </a:rPr>
                <a:t>Dày</a:t>
              </a:r>
              <a:endParaRPr lang="en-US" sz="4000" b="1" dirty="0">
                <a:solidFill>
                  <a:prstClr val="black"/>
                </a:solidFill>
                <a:cs typeface="Calibri" panose="020F0502020204030204" pitchFamily="34" charset="0"/>
              </a:endParaRPr>
            </a:p>
          </p:txBody>
        </p:sp>
      </p:grpSp>
      <p:grpSp>
        <p:nvGrpSpPr>
          <p:cNvPr id="12" name="Group 11">
            <a:extLst>
              <a:ext uri="{FF2B5EF4-FFF2-40B4-BE49-F238E27FC236}">
                <a16:creationId xmlns="" xmlns:a16="http://schemas.microsoft.com/office/drawing/2014/main" id="{1763D8D7-F91F-0B14-1D07-3DCD347842F6}"/>
              </a:ext>
            </a:extLst>
          </p:cNvPr>
          <p:cNvGrpSpPr/>
          <p:nvPr/>
        </p:nvGrpSpPr>
        <p:grpSpPr>
          <a:xfrm>
            <a:off x="9297091" y="3964904"/>
            <a:ext cx="2662935" cy="2765184"/>
            <a:chOff x="9297091" y="3880234"/>
            <a:chExt cx="2662935" cy="2765184"/>
          </a:xfrm>
        </p:grpSpPr>
        <p:pic>
          <p:nvPicPr>
            <p:cNvPr id="6" name="Picture 5" descr="A picture containing toiletry, cosmetic&#10;&#10;Description automatically generated">
              <a:extLst>
                <a:ext uri="{FF2B5EF4-FFF2-40B4-BE49-F238E27FC236}">
                  <a16:creationId xmlns="" xmlns:a16="http://schemas.microsoft.com/office/drawing/2014/main" id="{6514F5F3-C32B-55B9-93A6-FFD62E5206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 xmlns:a16="http://schemas.microsoft.com/office/drawing/2014/main" id="{D01AF04B-80D5-4405-7E72-0D8E51C40CFB}"/>
                </a:ext>
              </a:extLst>
            </p:cNvPr>
            <p:cNvSpPr txBox="1"/>
            <p:nvPr/>
          </p:nvSpPr>
          <p:spPr>
            <a:xfrm>
              <a:off x="9440887" y="5386008"/>
              <a:ext cx="2401803" cy="707886"/>
            </a:xfrm>
            <a:prstGeom prst="rect">
              <a:avLst/>
            </a:prstGeom>
            <a:noFill/>
          </p:spPr>
          <p:txBody>
            <a:bodyPr wrap="square" lIns="91440" rtlCol="0">
              <a:spAutoFit/>
            </a:bodyPr>
            <a:lstStyle/>
            <a:p>
              <a:pPr algn="ctr">
                <a:defRPr/>
              </a:pPr>
              <a:r>
                <a:rPr lang="en-US" sz="4000" b="1" dirty="0" err="1" smtClean="0">
                  <a:solidFill>
                    <a:prstClr val="black"/>
                  </a:solidFill>
                  <a:cs typeface="Calibri" panose="020F0502020204030204" pitchFamily="34" charset="0"/>
                </a:rPr>
                <a:t>Ruột</a:t>
              </a:r>
              <a:r>
                <a:rPr lang="en-US" sz="4000" b="1" dirty="0" smtClean="0">
                  <a:solidFill>
                    <a:prstClr val="black"/>
                  </a:solidFill>
                  <a:cs typeface="Calibri" panose="020F0502020204030204" pitchFamily="34" charset="0"/>
                </a:rPr>
                <a:t> non</a:t>
              </a:r>
              <a:endParaRPr lang="en-US" sz="4000" b="1" dirty="0">
                <a:solidFill>
                  <a:prstClr val="black"/>
                </a:solidFill>
                <a:cs typeface="Calibri" panose="020F0502020204030204" pitchFamily="34" charset="0"/>
              </a:endParaRPr>
            </a:p>
          </p:txBody>
        </p:sp>
      </p:grpSp>
    </p:spTree>
    <p:extLst>
      <p:ext uri="{BB962C8B-B14F-4D97-AF65-F5344CB8AC3E}">
        <p14:creationId xmlns:p14="http://schemas.microsoft.com/office/powerpoint/2010/main" val="197880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19">
                                          <p:stCondLst>
                                            <p:cond delay="0"/>
                                          </p:stCondLst>
                                        </p:cTn>
                                        <p:tgtEl>
                                          <p:spTgt spid="22"/>
                                        </p:tgtEl>
                                      </p:cBhvr>
                                    </p:animEffect>
                                    <p:anim calcmode="lin" valueType="num">
                                      <p:cBhvr>
                                        <p:cTn id="8" dur="100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22"/>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22"/>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22"/>
                                        </p:tgtEl>
                                        <p:attrNameLst>
                                          <p:attrName>ppt_y</p:attrName>
                                        </p:attrNameLst>
                                      </p:cBhvr>
                                      <p:tavLst>
                                        <p:tav tm="0" fmla="#ppt_y-sin(pi*$)/81">
                                          <p:val>
                                            <p:fltVal val="0"/>
                                          </p:val>
                                        </p:tav>
                                        <p:tav tm="100000">
                                          <p:val>
                                            <p:fltVal val="1"/>
                                          </p:val>
                                        </p:tav>
                                      </p:tavLst>
                                    </p:anim>
                                    <p:animScale>
                                      <p:cBhvr>
                                        <p:cTn id="13" dur="14">
                                          <p:stCondLst>
                                            <p:cond delay="357"/>
                                          </p:stCondLst>
                                        </p:cTn>
                                        <p:tgtEl>
                                          <p:spTgt spid="22"/>
                                        </p:tgtEl>
                                      </p:cBhvr>
                                      <p:to x="100000" y="60000"/>
                                    </p:animScale>
                                    <p:animScale>
                                      <p:cBhvr>
                                        <p:cTn id="14" dur="91" decel="50000">
                                          <p:stCondLst>
                                            <p:cond delay="372"/>
                                          </p:stCondLst>
                                        </p:cTn>
                                        <p:tgtEl>
                                          <p:spTgt spid="22"/>
                                        </p:tgtEl>
                                      </p:cBhvr>
                                      <p:to x="100000" y="100000"/>
                                    </p:animScale>
                                    <p:animScale>
                                      <p:cBhvr>
                                        <p:cTn id="15" dur="14">
                                          <p:stCondLst>
                                            <p:cond delay="722"/>
                                          </p:stCondLst>
                                        </p:cTn>
                                        <p:tgtEl>
                                          <p:spTgt spid="22"/>
                                        </p:tgtEl>
                                      </p:cBhvr>
                                      <p:to x="100000" y="80000"/>
                                    </p:animScale>
                                    <p:animScale>
                                      <p:cBhvr>
                                        <p:cTn id="16" dur="91" decel="50000">
                                          <p:stCondLst>
                                            <p:cond delay="736"/>
                                          </p:stCondLst>
                                        </p:cTn>
                                        <p:tgtEl>
                                          <p:spTgt spid="22"/>
                                        </p:tgtEl>
                                      </p:cBhvr>
                                      <p:to x="100000" y="100000"/>
                                    </p:animScale>
                                    <p:animScale>
                                      <p:cBhvr>
                                        <p:cTn id="17" dur="14">
                                          <p:stCondLst>
                                            <p:cond delay="903"/>
                                          </p:stCondLst>
                                        </p:cTn>
                                        <p:tgtEl>
                                          <p:spTgt spid="22"/>
                                        </p:tgtEl>
                                      </p:cBhvr>
                                      <p:to x="100000" y="90000"/>
                                    </p:animScale>
                                    <p:animScale>
                                      <p:cBhvr>
                                        <p:cTn id="18" dur="91" decel="50000">
                                          <p:stCondLst>
                                            <p:cond delay="917"/>
                                          </p:stCondLst>
                                        </p:cTn>
                                        <p:tgtEl>
                                          <p:spTgt spid="22"/>
                                        </p:tgtEl>
                                      </p:cBhvr>
                                      <p:to x="100000" y="100000"/>
                                    </p:animScale>
                                    <p:animScale>
                                      <p:cBhvr>
                                        <p:cTn id="19" dur="14">
                                          <p:stCondLst>
                                            <p:cond delay="994"/>
                                          </p:stCondLst>
                                        </p:cTn>
                                        <p:tgtEl>
                                          <p:spTgt spid="22"/>
                                        </p:tgtEl>
                                      </p:cBhvr>
                                      <p:to x="100000" y="95000"/>
                                    </p:animScale>
                                    <p:animScale>
                                      <p:cBhvr>
                                        <p:cTn id="20" dur="91" decel="50000">
                                          <p:stCondLst>
                                            <p:cond delay="1009"/>
                                          </p:stCondLst>
                                        </p:cTn>
                                        <p:tgtEl>
                                          <p:spTgt spid="22"/>
                                        </p:tgtEl>
                                      </p:cBhvr>
                                      <p:to x="100000" y="100000"/>
                                    </p:animScale>
                                  </p:childTnLst>
                                </p:cTn>
                              </p:par>
                              <p:par>
                                <p:cTn id="21" presetID="53" presetClass="entr" presetSubtype="16"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repeatCount="indefinite" fill="hold" nodeType="clickEffect">
                                  <p:stCondLst>
                                    <p:cond delay="0"/>
                                  </p:stCondLst>
                                  <p:childTnLst>
                                    <p:animEffect transition="out" filter="fade">
                                      <p:cBhvr>
                                        <p:cTn id="57" dur="500" tmFilter="0, 0; .2, .5; .8, .5; 1, 0"/>
                                        <p:tgtEl>
                                          <p:spTgt spid="27"/>
                                        </p:tgtEl>
                                      </p:cBhvr>
                                    </p:animEffect>
                                    <p:animScale>
                                      <p:cBhvr>
                                        <p:cTn id="58" dur="250" autoRev="1" fill="hold"/>
                                        <p:tgtEl>
                                          <p:spTgt spid="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CAB900-7BBF-EB39-ACF6-750B291ABF9B}"/>
              </a:ext>
            </a:extLst>
          </p:cNvPr>
          <p:cNvPicPr>
            <a:picLocks noChangeAspect="1"/>
          </p:cNvPicPr>
          <p:nvPr/>
        </p:nvPicPr>
        <p:blipFill>
          <a:blip r:embed="rId2"/>
          <a:stretch>
            <a:fillRect/>
          </a:stretch>
        </p:blipFill>
        <p:spPr>
          <a:xfrm>
            <a:off x="672767" y="122807"/>
            <a:ext cx="2097493" cy="953010"/>
          </a:xfrm>
          <a:prstGeom prst="rect">
            <a:avLst/>
          </a:prstGeom>
        </p:spPr>
      </p:pic>
      <p:grpSp>
        <p:nvGrpSpPr>
          <p:cNvPr id="27" name="Group 26">
            <a:extLst>
              <a:ext uri="{FF2B5EF4-FFF2-40B4-BE49-F238E27FC236}">
                <a16:creationId xmlns="" xmlns:a16="http://schemas.microsoft.com/office/drawing/2014/main" id="{4E5D4E89-3E0E-2504-BF39-62AD61D909D0}"/>
              </a:ext>
            </a:extLst>
          </p:cNvPr>
          <p:cNvGrpSpPr/>
          <p:nvPr/>
        </p:nvGrpSpPr>
        <p:grpSpPr>
          <a:xfrm>
            <a:off x="11472" y="2977170"/>
            <a:ext cx="3150888" cy="3752920"/>
            <a:chOff x="450035" y="2383989"/>
            <a:chExt cx="4798309" cy="4963766"/>
          </a:xfrm>
        </p:grpSpPr>
        <p:pic>
          <p:nvPicPr>
            <p:cNvPr id="23" name="Picture 22" descr="Icon&#10;&#10;Description automatically generated">
              <a:extLst>
                <a:ext uri="{FF2B5EF4-FFF2-40B4-BE49-F238E27FC236}">
                  <a16:creationId xmlns="" xmlns:a16="http://schemas.microsoft.com/office/drawing/2014/main"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 xmlns:a16="http://schemas.microsoft.com/office/drawing/2014/main" id="{D27FA6EA-CDDD-9AC9-6DBE-6E77D4132B6E}"/>
                </a:ext>
              </a:extLst>
            </p:cNvPr>
            <p:cNvSpPr txBox="1"/>
            <p:nvPr/>
          </p:nvSpPr>
          <p:spPr>
            <a:xfrm>
              <a:off x="942274" y="4814747"/>
              <a:ext cx="3846401" cy="2076095"/>
            </a:xfrm>
            <a:prstGeom prst="rect">
              <a:avLst/>
            </a:prstGeom>
            <a:noFill/>
          </p:spPr>
          <p:txBody>
            <a:bodyPr wrap="square" lIns="91440" rtlCol="0">
              <a:spAutoFit/>
            </a:bodyPr>
            <a:lstStyle/>
            <a:p>
              <a:pPr algn="ctr">
                <a:defRPr/>
              </a:pPr>
              <a:r>
                <a:rPr lang="en-US" sz="3200" b="1" dirty="0" err="1" smtClean="0">
                  <a:solidFill>
                    <a:prstClr val="black"/>
                  </a:solidFill>
                  <a:cs typeface="Calibri" panose="020F0502020204030204" pitchFamily="34" charset="0"/>
                </a:rPr>
                <a:t>Đưa</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máu</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từ</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các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cơ</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quan</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về</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cơ</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thể</a:t>
              </a:r>
              <a:endParaRPr lang="en-US" sz="3200" b="1" dirty="0">
                <a:solidFill>
                  <a:prstClr val="black"/>
                </a:solidFill>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 xmlns:a16="http://schemas.microsoft.com/office/drawing/2014/main"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8821667" y="54555"/>
            <a:ext cx="2913278" cy="3287710"/>
          </a:xfrm>
          <a:prstGeom prst="rect">
            <a:avLst/>
          </a:prstGeom>
        </p:spPr>
      </p:pic>
      <p:grpSp>
        <p:nvGrpSpPr>
          <p:cNvPr id="11" name="Group 10">
            <a:extLst>
              <a:ext uri="{FF2B5EF4-FFF2-40B4-BE49-F238E27FC236}">
                <a16:creationId xmlns="" xmlns:a16="http://schemas.microsoft.com/office/drawing/2014/main" id="{D35AAC0C-36B8-1A3C-4F26-520098C518E9}"/>
              </a:ext>
            </a:extLst>
          </p:cNvPr>
          <p:cNvGrpSpPr/>
          <p:nvPr/>
        </p:nvGrpSpPr>
        <p:grpSpPr>
          <a:xfrm>
            <a:off x="3905250" y="-55518"/>
            <a:ext cx="5400676" cy="3556368"/>
            <a:chOff x="4483182" y="851194"/>
            <a:chExt cx="4069177" cy="3103863"/>
          </a:xfrm>
        </p:grpSpPr>
        <p:pic>
          <p:nvPicPr>
            <p:cNvPr id="15" name="Picture 14" descr="Icon&#10;&#10;Description automatically generated">
              <a:extLst>
                <a:ext uri="{FF2B5EF4-FFF2-40B4-BE49-F238E27FC236}">
                  <a16:creationId xmlns="" xmlns:a16="http://schemas.microsoft.com/office/drawing/2014/main"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 xmlns:a16="http://schemas.microsoft.com/office/drawing/2014/main" id="{8C1113A4-2E5F-29BF-A555-7766ABA63A3E}"/>
                </a:ext>
              </a:extLst>
            </p:cNvPr>
            <p:cNvSpPr txBox="1"/>
            <p:nvPr/>
          </p:nvSpPr>
          <p:spPr>
            <a:xfrm>
              <a:off x="4891967" y="2377183"/>
              <a:ext cx="3178628" cy="440087"/>
            </a:xfrm>
            <a:prstGeom prst="rect">
              <a:avLst/>
            </a:prstGeom>
            <a:noFill/>
          </p:spPr>
          <p:txBody>
            <a:bodyPr wrap="square" lIns="91440" rtlCol="0">
              <a:spAutoFit/>
            </a:bodyPr>
            <a:lstStyle/>
            <a:p>
              <a:pPr algn="ctr">
                <a:defRPr/>
              </a:pPr>
              <a:r>
                <a:rPr lang="en-US" sz="3200" b="1" dirty="0" smtClean="0">
                  <a:solidFill>
                    <a:prstClr val="black"/>
                  </a:solidFill>
                  <a:cs typeface="Calibri" panose="020F0502020204030204" pitchFamily="34" charset="0"/>
                </a:rPr>
                <a:t>Tim </a:t>
              </a:r>
              <a:r>
                <a:rPr lang="en-US" sz="3200" b="1" dirty="0" err="1" smtClean="0">
                  <a:solidFill>
                    <a:prstClr val="black"/>
                  </a:solidFill>
                  <a:cs typeface="Calibri" panose="020F0502020204030204" pitchFamily="34" charset="0"/>
                </a:rPr>
                <a:t>có</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chức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năng</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gì</a:t>
              </a:r>
              <a:r>
                <a:rPr lang="en-US" sz="3200" b="1" dirty="0" smtClean="0">
                  <a:solidFill>
                    <a:prstClr val="black"/>
                  </a:solidFill>
                  <a:cs typeface="Calibri" panose="020F0502020204030204" pitchFamily="34" charset="0"/>
                </a:rPr>
                <a:t>?</a:t>
              </a:r>
              <a:endParaRPr lang="en-US" sz="3200" b="1" dirty="0">
                <a:solidFill>
                  <a:prstClr val="black"/>
                </a:solidFill>
                <a:cs typeface="Calibri" panose="020F0502020204030204" pitchFamily="34" charset="0"/>
              </a:endParaRPr>
            </a:p>
          </p:txBody>
        </p:sp>
      </p:grpSp>
      <p:sp>
        <p:nvSpPr>
          <p:cNvPr id="33" name="TextBox 32">
            <a:extLst>
              <a:ext uri="{FF2B5EF4-FFF2-40B4-BE49-F238E27FC236}">
                <a16:creationId xmlns="" xmlns:a16="http://schemas.microsoft.com/office/drawing/2014/main" id="{51100E61-163D-D3D5-6D81-E6C9A3D7B436}"/>
              </a:ext>
            </a:extLst>
          </p:cNvPr>
          <p:cNvSpPr txBox="1"/>
          <p:nvPr/>
        </p:nvSpPr>
        <p:spPr>
          <a:xfrm>
            <a:off x="256434" y="1746063"/>
            <a:ext cx="3810741" cy="1231106"/>
          </a:xfrm>
          <a:prstGeom prst="rect">
            <a:avLst/>
          </a:prstGeom>
          <a:noFill/>
        </p:spPr>
        <p:txBody>
          <a:bodyPr wrap="square" lIns="0" tIns="0" rIns="0" bIns="0" rtlCol="0">
            <a:spAutoFit/>
          </a:bodyPr>
          <a:lstStyle/>
          <a:p>
            <a:pPr algn="ctr">
              <a:defRPr/>
            </a:pP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Chọn</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thẻ</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từ</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thích</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hợp</a:t>
            </a:r>
            <a:endPar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grpSp>
        <p:nvGrpSpPr>
          <p:cNvPr id="14" name="Group 13">
            <a:extLst>
              <a:ext uri="{FF2B5EF4-FFF2-40B4-BE49-F238E27FC236}">
                <a16:creationId xmlns="" xmlns:a16="http://schemas.microsoft.com/office/drawing/2014/main" id="{85090BB8-000C-2BDF-E616-0A6B9B0155A7}"/>
              </a:ext>
            </a:extLst>
          </p:cNvPr>
          <p:cNvGrpSpPr/>
          <p:nvPr/>
        </p:nvGrpSpPr>
        <p:grpSpPr>
          <a:xfrm>
            <a:off x="3161211" y="3342265"/>
            <a:ext cx="2876384" cy="3390226"/>
            <a:chOff x="3465440" y="4258975"/>
            <a:chExt cx="2630560" cy="2636490"/>
          </a:xfrm>
        </p:grpSpPr>
        <p:pic>
          <p:nvPicPr>
            <p:cNvPr id="8" name="Picture 7" descr="A picture containing icon&#10;&#10;Description automatically generated">
              <a:extLst>
                <a:ext uri="{FF2B5EF4-FFF2-40B4-BE49-F238E27FC236}">
                  <a16:creationId xmlns="" xmlns:a16="http://schemas.microsoft.com/office/drawing/2014/main"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 xmlns:a16="http://schemas.microsoft.com/office/drawing/2014/main" id="{714B2646-6B33-B365-C8D9-2EF37835F9C5}"/>
                </a:ext>
              </a:extLst>
            </p:cNvPr>
            <p:cNvSpPr txBox="1"/>
            <p:nvPr/>
          </p:nvSpPr>
          <p:spPr>
            <a:xfrm>
              <a:off x="3579818" y="5510470"/>
              <a:ext cx="2401803" cy="1384995"/>
            </a:xfrm>
            <a:prstGeom prst="rect">
              <a:avLst/>
            </a:prstGeom>
            <a:noFill/>
          </p:spPr>
          <p:txBody>
            <a:bodyPr wrap="square" lIns="91440" rtlCol="0">
              <a:spAutoFit/>
            </a:bodyPr>
            <a:lstStyle/>
            <a:p>
              <a:pPr algn="ctr">
                <a:defRPr/>
              </a:pPr>
              <a:r>
                <a:rPr lang="en-US" sz="2800" b="1" dirty="0" smtClean="0">
                  <a:solidFill>
                    <a:prstClr val="black"/>
                  </a:solidFill>
                  <a:cs typeface="Calibri" panose="020F0502020204030204" pitchFamily="34" charset="0"/>
                </a:rPr>
                <a:t>Co </a:t>
              </a:r>
              <a:r>
                <a:rPr lang="en-US" sz="2800" b="1" dirty="0" err="1" smtClean="0">
                  <a:solidFill>
                    <a:prstClr val="black"/>
                  </a:solidFill>
                  <a:cs typeface="Calibri" panose="020F0502020204030204" pitchFamily="34" charset="0"/>
                </a:rPr>
                <a:t>bóp</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đẩy</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máu</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đi</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khắp</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cơ</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thể</a:t>
              </a:r>
              <a:endParaRPr lang="en-US" sz="2800" b="1" dirty="0">
                <a:solidFill>
                  <a:prstClr val="black"/>
                </a:solidFill>
                <a:cs typeface="Calibri" panose="020F0502020204030204" pitchFamily="34" charset="0"/>
              </a:endParaRPr>
            </a:p>
          </p:txBody>
        </p:sp>
      </p:grpSp>
      <p:grpSp>
        <p:nvGrpSpPr>
          <p:cNvPr id="13" name="Group 12">
            <a:extLst>
              <a:ext uri="{FF2B5EF4-FFF2-40B4-BE49-F238E27FC236}">
                <a16:creationId xmlns="" xmlns:a16="http://schemas.microsoft.com/office/drawing/2014/main" id="{BE1D6F0C-F4C5-402A-0797-8D314F6966E5}"/>
              </a:ext>
            </a:extLst>
          </p:cNvPr>
          <p:cNvGrpSpPr/>
          <p:nvPr/>
        </p:nvGrpSpPr>
        <p:grpSpPr>
          <a:xfrm>
            <a:off x="6037596" y="3342265"/>
            <a:ext cx="3268330" cy="3294539"/>
            <a:chOff x="6446426" y="4104973"/>
            <a:chExt cx="2770145" cy="2578616"/>
          </a:xfrm>
        </p:grpSpPr>
        <p:pic>
          <p:nvPicPr>
            <p:cNvPr id="10" name="Picture 9" descr="A picture containing icon&#10;&#10;Description automatically generated">
              <a:extLst>
                <a:ext uri="{FF2B5EF4-FFF2-40B4-BE49-F238E27FC236}">
                  <a16:creationId xmlns="" xmlns:a16="http://schemas.microsoft.com/office/drawing/2014/main" id="{D5719B36-7D78-6D67-63A0-C5EA95CC6B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 xmlns:a16="http://schemas.microsoft.com/office/drawing/2014/main" id="{4BD2EF3F-B589-6060-F4F0-41C66E73AF53}"/>
                </a:ext>
              </a:extLst>
            </p:cNvPr>
            <p:cNvSpPr txBox="1"/>
            <p:nvPr/>
          </p:nvSpPr>
          <p:spPr>
            <a:xfrm>
              <a:off x="6763457" y="5394281"/>
              <a:ext cx="2193497" cy="1084027"/>
            </a:xfrm>
            <a:prstGeom prst="rect">
              <a:avLst/>
            </a:prstGeom>
            <a:noFill/>
          </p:spPr>
          <p:txBody>
            <a:bodyPr wrap="square" lIns="91440" rtlCol="0">
              <a:spAutoFit/>
            </a:bodyPr>
            <a:lstStyle/>
            <a:p>
              <a:pPr algn="ctr">
                <a:defRPr/>
              </a:pPr>
              <a:r>
                <a:rPr lang="en-US" sz="2800" b="1" dirty="0" err="1" smtClean="0">
                  <a:solidFill>
                    <a:prstClr val="black"/>
                  </a:solidFill>
                  <a:cs typeface="Calibri" panose="020F0502020204030204" pitchFamily="34" charset="0"/>
                </a:rPr>
                <a:t>Đưa</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máu</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từ</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tim</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đến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các</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cơ</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quan</a:t>
              </a:r>
              <a:endParaRPr lang="en-US" sz="2800" b="1" dirty="0">
                <a:solidFill>
                  <a:prstClr val="black"/>
                </a:solidFill>
                <a:cs typeface="Calibri" panose="020F0502020204030204" pitchFamily="34" charset="0"/>
              </a:endParaRPr>
            </a:p>
          </p:txBody>
        </p:sp>
      </p:grpSp>
      <p:grpSp>
        <p:nvGrpSpPr>
          <p:cNvPr id="12" name="Group 11">
            <a:extLst>
              <a:ext uri="{FF2B5EF4-FFF2-40B4-BE49-F238E27FC236}">
                <a16:creationId xmlns="" xmlns:a16="http://schemas.microsoft.com/office/drawing/2014/main" id="{1763D8D7-F91F-0B14-1D07-3DCD347842F6}"/>
              </a:ext>
            </a:extLst>
          </p:cNvPr>
          <p:cNvGrpSpPr/>
          <p:nvPr/>
        </p:nvGrpSpPr>
        <p:grpSpPr>
          <a:xfrm>
            <a:off x="9088633" y="3540034"/>
            <a:ext cx="3103368" cy="3190054"/>
            <a:chOff x="9297091" y="3880234"/>
            <a:chExt cx="2662935" cy="2765184"/>
          </a:xfrm>
        </p:grpSpPr>
        <p:pic>
          <p:nvPicPr>
            <p:cNvPr id="6" name="Picture 5" descr="A picture containing toiletry, cosmetic&#10;&#10;Description automatically generated">
              <a:extLst>
                <a:ext uri="{FF2B5EF4-FFF2-40B4-BE49-F238E27FC236}">
                  <a16:creationId xmlns="" xmlns:a16="http://schemas.microsoft.com/office/drawing/2014/main" id="{6514F5F3-C32B-55B9-93A6-FFD62E5206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 xmlns:a16="http://schemas.microsoft.com/office/drawing/2014/main" id="{D01AF04B-80D5-4405-7E72-0D8E51C40CFB}"/>
                </a:ext>
              </a:extLst>
            </p:cNvPr>
            <p:cNvSpPr txBox="1"/>
            <p:nvPr/>
          </p:nvSpPr>
          <p:spPr>
            <a:xfrm>
              <a:off x="9440887" y="5397331"/>
              <a:ext cx="2401803" cy="933748"/>
            </a:xfrm>
            <a:prstGeom prst="rect">
              <a:avLst/>
            </a:prstGeom>
            <a:noFill/>
          </p:spPr>
          <p:txBody>
            <a:bodyPr wrap="square" lIns="91440" rtlCol="0">
              <a:spAutoFit/>
            </a:bodyPr>
            <a:lstStyle/>
            <a:p>
              <a:pPr algn="ctr">
                <a:defRPr/>
              </a:pPr>
              <a:r>
                <a:rPr lang="en-US" sz="3200" b="1" dirty="0" err="1" smtClean="0">
                  <a:solidFill>
                    <a:prstClr val="black"/>
                  </a:solidFill>
                  <a:cs typeface="Calibri" panose="020F0502020204030204" pitchFamily="34" charset="0"/>
                </a:rPr>
                <a:t>Tiêu</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hóa</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thức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ăn</a:t>
              </a:r>
              <a:endParaRPr lang="en-US" sz="3200" b="1" dirty="0">
                <a:solidFill>
                  <a:prstClr val="black"/>
                </a:solidFill>
                <a:cs typeface="Calibri" panose="020F0502020204030204" pitchFamily="34" charset="0"/>
              </a:endParaRPr>
            </a:p>
          </p:txBody>
        </p:sp>
      </p:grpSp>
    </p:spTree>
    <p:extLst>
      <p:ext uri="{BB962C8B-B14F-4D97-AF65-F5344CB8AC3E}">
        <p14:creationId xmlns:p14="http://schemas.microsoft.com/office/powerpoint/2010/main" val="191624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319">
                                          <p:stCondLst>
                                            <p:cond delay="0"/>
                                          </p:stCondLst>
                                        </p:cTn>
                                        <p:tgtEl>
                                          <p:spTgt spid="22"/>
                                        </p:tgtEl>
                                      </p:cBhvr>
                                    </p:animEffect>
                                    <p:anim calcmode="lin" valueType="num">
                                      <p:cBhvr>
                                        <p:cTn id="8" dur="100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22"/>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22"/>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22"/>
                                        </p:tgtEl>
                                        <p:attrNameLst>
                                          <p:attrName>ppt_y</p:attrName>
                                        </p:attrNameLst>
                                      </p:cBhvr>
                                      <p:tavLst>
                                        <p:tav tm="0" fmla="#ppt_y-sin(pi*$)/81">
                                          <p:val>
                                            <p:fltVal val="0"/>
                                          </p:val>
                                        </p:tav>
                                        <p:tav tm="100000">
                                          <p:val>
                                            <p:fltVal val="1"/>
                                          </p:val>
                                        </p:tav>
                                      </p:tavLst>
                                    </p:anim>
                                    <p:animScale>
                                      <p:cBhvr>
                                        <p:cTn id="13" dur="14">
                                          <p:stCondLst>
                                            <p:cond delay="357"/>
                                          </p:stCondLst>
                                        </p:cTn>
                                        <p:tgtEl>
                                          <p:spTgt spid="22"/>
                                        </p:tgtEl>
                                      </p:cBhvr>
                                      <p:to x="100000" y="60000"/>
                                    </p:animScale>
                                    <p:animScale>
                                      <p:cBhvr>
                                        <p:cTn id="14" dur="91" decel="50000">
                                          <p:stCondLst>
                                            <p:cond delay="372"/>
                                          </p:stCondLst>
                                        </p:cTn>
                                        <p:tgtEl>
                                          <p:spTgt spid="22"/>
                                        </p:tgtEl>
                                      </p:cBhvr>
                                      <p:to x="100000" y="100000"/>
                                    </p:animScale>
                                    <p:animScale>
                                      <p:cBhvr>
                                        <p:cTn id="15" dur="14">
                                          <p:stCondLst>
                                            <p:cond delay="722"/>
                                          </p:stCondLst>
                                        </p:cTn>
                                        <p:tgtEl>
                                          <p:spTgt spid="22"/>
                                        </p:tgtEl>
                                      </p:cBhvr>
                                      <p:to x="100000" y="80000"/>
                                    </p:animScale>
                                    <p:animScale>
                                      <p:cBhvr>
                                        <p:cTn id="16" dur="91" decel="50000">
                                          <p:stCondLst>
                                            <p:cond delay="736"/>
                                          </p:stCondLst>
                                        </p:cTn>
                                        <p:tgtEl>
                                          <p:spTgt spid="22"/>
                                        </p:tgtEl>
                                      </p:cBhvr>
                                      <p:to x="100000" y="100000"/>
                                    </p:animScale>
                                    <p:animScale>
                                      <p:cBhvr>
                                        <p:cTn id="17" dur="14">
                                          <p:stCondLst>
                                            <p:cond delay="903"/>
                                          </p:stCondLst>
                                        </p:cTn>
                                        <p:tgtEl>
                                          <p:spTgt spid="22"/>
                                        </p:tgtEl>
                                      </p:cBhvr>
                                      <p:to x="100000" y="90000"/>
                                    </p:animScale>
                                    <p:animScale>
                                      <p:cBhvr>
                                        <p:cTn id="18" dur="91" decel="50000">
                                          <p:stCondLst>
                                            <p:cond delay="917"/>
                                          </p:stCondLst>
                                        </p:cTn>
                                        <p:tgtEl>
                                          <p:spTgt spid="22"/>
                                        </p:tgtEl>
                                      </p:cBhvr>
                                      <p:to x="100000" y="100000"/>
                                    </p:animScale>
                                    <p:animScale>
                                      <p:cBhvr>
                                        <p:cTn id="19" dur="14">
                                          <p:stCondLst>
                                            <p:cond delay="994"/>
                                          </p:stCondLst>
                                        </p:cTn>
                                        <p:tgtEl>
                                          <p:spTgt spid="22"/>
                                        </p:tgtEl>
                                      </p:cBhvr>
                                      <p:to x="100000" y="95000"/>
                                    </p:animScale>
                                    <p:animScale>
                                      <p:cBhvr>
                                        <p:cTn id="20" dur="91" decel="50000">
                                          <p:stCondLst>
                                            <p:cond delay="1009"/>
                                          </p:stCondLst>
                                        </p:cTn>
                                        <p:tgtEl>
                                          <p:spTgt spid="22"/>
                                        </p:tgtEl>
                                      </p:cBhvr>
                                      <p:to x="100000" y="100000"/>
                                    </p:animScale>
                                  </p:childTnLst>
                                </p:cTn>
                              </p:par>
                              <p:par>
                                <p:cTn id="21" presetID="53" presetClass="entr" presetSubtype="16"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par>
                                <p:cTn id="44" presetID="53" presetClass="entr" presetSubtype="16"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par>
                                <p:cTn id="49" presetID="53" presetClass="entr" presetSubtype="1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repeatCount="indefinite" fill="hold" nodeType="clickEffect">
                                  <p:stCondLst>
                                    <p:cond delay="0"/>
                                  </p:stCondLst>
                                  <p:childTnLst>
                                    <p:animEffect transition="out" filter="fade">
                                      <p:cBhvr>
                                        <p:cTn id="57" dur="500" tmFilter="0, 0; .2, .5; .8, .5; 1, 0"/>
                                        <p:tgtEl>
                                          <p:spTgt spid="14"/>
                                        </p:tgtEl>
                                      </p:cBhvr>
                                    </p:animEffect>
                                    <p:animScale>
                                      <p:cBhvr>
                                        <p:cTn id="58"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CAB900-7BBF-EB39-ACF6-750B291ABF9B}"/>
              </a:ext>
            </a:extLst>
          </p:cNvPr>
          <p:cNvPicPr>
            <a:picLocks noChangeAspect="1"/>
          </p:cNvPicPr>
          <p:nvPr/>
        </p:nvPicPr>
        <p:blipFill>
          <a:blip r:embed="rId2"/>
          <a:stretch>
            <a:fillRect/>
          </a:stretch>
        </p:blipFill>
        <p:spPr>
          <a:xfrm>
            <a:off x="491792" y="75182"/>
            <a:ext cx="2097493" cy="953010"/>
          </a:xfrm>
          <a:prstGeom prst="rect">
            <a:avLst/>
          </a:prstGeom>
        </p:spPr>
      </p:pic>
      <p:grpSp>
        <p:nvGrpSpPr>
          <p:cNvPr id="27" name="Group 26">
            <a:extLst>
              <a:ext uri="{FF2B5EF4-FFF2-40B4-BE49-F238E27FC236}">
                <a16:creationId xmlns="" xmlns:a16="http://schemas.microsoft.com/office/drawing/2014/main" id="{4E5D4E89-3E0E-2504-BF39-62AD61D909D0}"/>
              </a:ext>
            </a:extLst>
          </p:cNvPr>
          <p:cNvGrpSpPr/>
          <p:nvPr/>
        </p:nvGrpSpPr>
        <p:grpSpPr>
          <a:xfrm>
            <a:off x="166157" y="3964904"/>
            <a:ext cx="3881967" cy="2765185"/>
            <a:chOff x="450035" y="2383989"/>
            <a:chExt cx="4798309" cy="4963766"/>
          </a:xfrm>
        </p:grpSpPr>
        <p:pic>
          <p:nvPicPr>
            <p:cNvPr id="23" name="Picture 22" descr="Icon&#10;&#10;Description automatically generated">
              <a:extLst>
                <a:ext uri="{FF2B5EF4-FFF2-40B4-BE49-F238E27FC236}">
                  <a16:creationId xmlns="" xmlns:a16="http://schemas.microsoft.com/office/drawing/2014/main"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 xmlns:a16="http://schemas.microsoft.com/office/drawing/2014/main" id="{D27FA6EA-CDDD-9AC9-6DBE-6E77D4132B6E}"/>
                </a:ext>
              </a:extLst>
            </p:cNvPr>
            <p:cNvSpPr txBox="1"/>
            <p:nvPr/>
          </p:nvSpPr>
          <p:spPr>
            <a:xfrm>
              <a:off x="743346" y="4988745"/>
              <a:ext cx="3846401" cy="1933707"/>
            </a:xfrm>
            <a:prstGeom prst="rect">
              <a:avLst/>
            </a:prstGeom>
            <a:noFill/>
          </p:spPr>
          <p:txBody>
            <a:bodyPr wrap="square" lIns="91440" rtlCol="0">
              <a:spAutoFit/>
            </a:bodyPr>
            <a:lstStyle/>
            <a:p>
              <a:pPr algn="ctr">
                <a:defRPr/>
              </a:pPr>
              <a:r>
                <a:rPr lang="en-US" sz="3200" b="1" dirty="0" smtClean="0">
                  <a:solidFill>
                    <a:prstClr val="black"/>
                  </a:solidFill>
                  <a:cs typeface="Calibri" panose="020F0502020204030204" pitchFamily="34" charset="0"/>
                </a:rPr>
                <a:t>Co </a:t>
              </a:r>
              <a:r>
                <a:rPr lang="en-US" sz="3200" b="1" dirty="0" err="1" smtClean="0">
                  <a:solidFill>
                    <a:prstClr val="black"/>
                  </a:solidFill>
                  <a:cs typeface="Calibri" panose="020F0502020204030204" pitchFamily="34" charset="0"/>
                </a:rPr>
                <a:t>bóp</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nhào</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trộn</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thức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ăn</a:t>
              </a:r>
              <a:endParaRPr lang="en-US" sz="3200" b="1" dirty="0">
                <a:solidFill>
                  <a:prstClr val="black"/>
                </a:solidFill>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 xmlns:a16="http://schemas.microsoft.com/office/drawing/2014/main"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216480"/>
            <a:ext cx="2913278" cy="3287710"/>
          </a:xfrm>
          <a:prstGeom prst="rect">
            <a:avLst/>
          </a:prstGeom>
        </p:spPr>
      </p:pic>
      <p:grpSp>
        <p:nvGrpSpPr>
          <p:cNvPr id="11" name="Group 10">
            <a:extLst>
              <a:ext uri="{FF2B5EF4-FFF2-40B4-BE49-F238E27FC236}">
                <a16:creationId xmlns="" xmlns:a16="http://schemas.microsoft.com/office/drawing/2014/main" id="{D35AAC0C-36B8-1A3C-4F26-520098C518E9}"/>
              </a:ext>
            </a:extLst>
          </p:cNvPr>
          <p:cNvGrpSpPr/>
          <p:nvPr/>
        </p:nvGrpSpPr>
        <p:grpSpPr>
          <a:xfrm>
            <a:off x="3543300" y="1"/>
            <a:ext cx="6667500" cy="4381500"/>
            <a:chOff x="4483182" y="851194"/>
            <a:chExt cx="4069177" cy="3103863"/>
          </a:xfrm>
        </p:grpSpPr>
        <p:pic>
          <p:nvPicPr>
            <p:cNvPr id="15" name="Picture 14" descr="Icon&#10;&#10;Description automatically generated">
              <a:extLst>
                <a:ext uri="{FF2B5EF4-FFF2-40B4-BE49-F238E27FC236}">
                  <a16:creationId xmlns="" xmlns:a16="http://schemas.microsoft.com/office/drawing/2014/main"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 xmlns:a16="http://schemas.microsoft.com/office/drawing/2014/main" id="{8C1113A4-2E5F-29BF-A555-7766ABA63A3E}"/>
                </a:ext>
              </a:extLst>
            </p:cNvPr>
            <p:cNvSpPr txBox="1"/>
            <p:nvPr/>
          </p:nvSpPr>
          <p:spPr>
            <a:xfrm>
              <a:off x="4987340" y="2377183"/>
              <a:ext cx="3055384" cy="414256"/>
            </a:xfrm>
            <a:prstGeom prst="rect">
              <a:avLst/>
            </a:prstGeom>
            <a:noFill/>
          </p:spPr>
          <p:txBody>
            <a:bodyPr wrap="square" lIns="91440" rtlCol="0">
              <a:spAutoFit/>
            </a:bodyPr>
            <a:lstStyle/>
            <a:p>
              <a:pPr algn="ctr">
                <a:defRPr/>
              </a:pPr>
              <a:r>
                <a:rPr lang="en-US" sz="3200" b="1" dirty="0" err="1" smtClean="0">
                  <a:solidFill>
                    <a:prstClr val="black"/>
                  </a:solidFill>
                  <a:cs typeface="Calibri" panose="020F0502020204030204" pitchFamily="34" charset="0"/>
                </a:rPr>
                <a:t>Động</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mạch</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có</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chức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năng</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gì</a:t>
              </a:r>
              <a:r>
                <a:rPr lang="en-US" sz="3200" b="1" dirty="0" smtClean="0">
                  <a:solidFill>
                    <a:prstClr val="black"/>
                  </a:solidFill>
                  <a:cs typeface="Calibri" panose="020F0502020204030204" pitchFamily="34" charset="0"/>
                </a:rPr>
                <a:t>?</a:t>
              </a:r>
              <a:endParaRPr lang="en-US" sz="3200" b="1" dirty="0">
                <a:solidFill>
                  <a:prstClr val="black"/>
                </a:solidFill>
                <a:cs typeface="Calibri" panose="020F0502020204030204" pitchFamily="34" charset="0"/>
              </a:endParaRPr>
            </a:p>
          </p:txBody>
        </p:sp>
      </p:grpSp>
      <p:sp>
        <p:nvSpPr>
          <p:cNvPr id="33" name="TextBox 32">
            <a:extLst>
              <a:ext uri="{FF2B5EF4-FFF2-40B4-BE49-F238E27FC236}">
                <a16:creationId xmlns="" xmlns:a16="http://schemas.microsoft.com/office/drawing/2014/main" id="{51100E61-163D-D3D5-6D81-E6C9A3D7B436}"/>
              </a:ext>
            </a:extLst>
          </p:cNvPr>
          <p:cNvSpPr txBox="1"/>
          <p:nvPr/>
        </p:nvSpPr>
        <p:spPr>
          <a:xfrm>
            <a:off x="256435" y="1746063"/>
            <a:ext cx="3477366" cy="1231106"/>
          </a:xfrm>
          <a:prstGeom prst="rect">
            <a:avLst/>
          </a:prstGeom>
          <a:noFill/>
        </p:spPr>
        <p:txBody>
          <a:bodyPr wrap="square" lIns="0" tIns="0" rIns="0" bIns="0" rtlCol="0">
            <a:spAutoFit/>
          </a:bodyPr>
          <a:lstStyle/>
          <a:p>
            <a:pPr algn="ctr">
              <a:defRPr/>
            </a:pP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Chọn</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thẻ</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từ</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thích</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hợp</a:t>
            </a:r>
            <a:endPar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grpSp>
        <p:nvGrpSpPr>
          <p:cNvPr id="13" name="Group 12">
            <a:extLst>
              <a:ext uri="{FF2B5EF4-FFF2-40B4-BE49-F238E27FC236}">
                <a16:creationId xmlns="" xmlns:a16="http://schemas.microsoft.com/office/drawing/2014/main" id="{BE1D6F0C-F4C5-402A-0797-8D314F6966E5}"/>
              </a:ext>
            </a:extLst>
          </p:cNvPr>
          <p:cNvGrpSpPr/>
          <p:nvPr/>
        </p:nvGrpSpPr>
        <p:grpSpPr>
          <a:xfrm>
            <a:off x="4215344" y="4096288"/>
            <a:ext cx="4471456" cy="2578616"/>
            <a:chOff x="6446426" y="4104973"/>
            <a:chExt cx="2770145" cy="2578616"/>
          </a:xfrm>
        </p:grpSpPr>
        <p:pic>
          <p:nvPicPr>
            <p:cNvPr id="10" name="Picture 9" descr="A picture containing icon&#10;&#10;Description automatically generated">
              <a:extLst>
                <a:ext uri="{FF2B5EF4-FFF2-40B4-BE49-F238E27FC236}">
                  <a16:creationId xmlns="" xmlns:a16="http://schemas.microsoft.com/office/drawing/2014/main" id="{D5719B36-7D78-6D67-63A0-C5EA95CC6B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6426" y="4104973"/>
              <a:ext cx="2770145" cy="2578616"/>
            </a:xfrm>
            <a:prstGeom prst="rect">
              <a:avLst/>
            </a:prstGeom>
          </p:spPr>
        </p:pic>
        <p:sp>
          <p:nvSpPr>
            <p:cNvPr id="35" name="TextBox 34">
              <a:extLst>
                <a:ext uri="{FF2B5EF4-FFF2-40B4-BE49-F238E27FC236}">
                  <a16:creationId xmlns="" xmlns:a16="http://schemas.microsoft.com/office/drawing/2014/main" id="{4BD2EF3F-B589-6060-F4F0-41C66E73AF53}"/>
                </a:ext>
              </a:extLst>
            </p:cNvPr>
            <p:cNvSpPr txBox="1"/>
            <p:nvPr/>
          </p:nvSpPr>
          <p:spPr>
            <a:xfrm>
              <a:off x="6879813" y="5394281"/>
              <a:ext cx="2152586" cy="954107"/>
            </a:xfrm>
            <a:prstGeom prst="rect">
              <a:avLst/>
            </a:prstGeom>
            <a:noFill/>
          </p:spPr>
          <p:txBody>
            <a:bodyPr wrap="square" lIns="91440" rtlCol="0">
              <a:spAutoFit/>
            </a:bodyPr>
            <a:lstStyle/>
            <a:p>
              <a:pPr algn="ctr">
                <a:defRPr/>
              </a:pPr>
              <a:r>
                <a:rPr lang="en-US" sz="2800" b="1" dirty="0" err="1" smtClean="0">
                  <a:solidFill>
                    <a:prstClr val="black"/>
                  </a:solidFill>
                  <a:cs typeface="Calibri" panose="020F0502020204030204" pitchFamily="34" charset="0"/>
                </a:rPr>
                <a:t>Đưa</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máu</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từ</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tim</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đến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các</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cơ</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quan</a:t>
              </a:r>
              <a:endParaRPr lang="en-US" sz="2800" b="1" dirty="0">
                <a:solidFill>
                  <a:prstClr val="black"/>
                </a:solidFill>
                <a:cs typeface="Calibri" panose="020F0502020204030204" pitchFamily="34" charset="0"/>
              </a:endParaRPr>
            </a:p>
          </p:txBody>
        </p:sp>
      </p:grpSp>
      <p:grpSp>
        <p:nvGrpSpPr>
          <p:cNvPr id="12" name="Group 11">
            <a:extLst>
              <a:ext uri="{FF2B5EF4-FFF2-40B4-BE49-F238E27FC236}">
                <a16:creationId xmlns="" xmlns:a16="http://schemas.microsoft.com/office/drawing/2014/main" id="{1763D8D7-F91F-0B14-1D07-3DCD347842F6}"/>
              </a:ext>
            </a:extLst>
          </p:cNvPr>
          <p:cNvGrpSpPr/>
          <p:nvPr/>
        </p:nvGrpSpPr>
        <p:grpSpPr>
          <a:xfrm>
            <a:off x="8705851" y="3848100"/>
            <a:ext cx="3254176" cy="2881988"/>
            <a:chOff x="9297091" y="3880234"/>
            <a:chExt cx="2662935" cy="2765184"/>
          </a:xfrm>
        </p:grpSpPr>
        <p:pic>
          <p:nvPicPr>
            <p:cNvPr id="6" name="Picture 5" descr="A picture containing toiletry, cosmetic&#10;&#10;Description automatically generated">
              <a:extLst>
                <a:ext uri="{FF2B5EF4-FFF2-40B4-BE49-F238E27FC236}">
                  <a16:creationId xmlns="" xmlns:a16="http://schemas.microsoft.com/office/drawing/2014/main" id="{6514F5F3-C32B-55B9-93A6-FFD62E5206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 xmlns:a16="http://schemas.microsoft.com/office/drawing/2014/main" id="{D01AF04B-80D5-4405-7E72-0D8E51C40CFB}"/>
                </a:ext>
              </a:extLst>
            </p:cNvPr>
            <p:cNvSpPr txBox="1"/>
            <p:nvPr/>
          </p:nvSpPr>
          <p:spPr>
            <a:xfrm>
              <a:off x="9440887" y="5386008"/>
              <a:ext cx="2401803" cy="915438"/>
            </a:xfrm>
            <a:prstGeom prst="rect">
              <a:avLst/>
            </a:prstGeom>
            <a:noFill/>
          </p:spPr>
          <p:txBody>
            <a:bodyPr wrap="square" lIns="91440" rtlCol="0">
              <a:spAutoFit/>
            </a:bodyPr>
            <a:lstStyle/>
            <a:p>
              <a:pPr algn="ctr">
                <a:defRPr/>
              </a:pPr>
              <a:r>
                <a:rPr lang="en-US" sz="2800" b="1" dirty="0" err="1" smtClean="0">
                  <a:solidFill>
                    <a:prstClr val="black"/>
                  </a:solidFill>
                  <a:cs typeface="Calibri" panose="020F0502020204030204" pitchFamily="34" charset="0"/>
                </a:rPr>
                <a:t>Chuyển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hóa</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các</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chất</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cặn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bã</a:t>
              </a:r>
              <a:endParaRPr lang="en-US" sz="2800" b="1" dirty="0">
                <a:solidFill>
                  <a:prstClr val="black"/>
                </a:solidFill>
                <a:cs typeface="Calibri" panose="020F0502020204030204" pitchFamily="34" charset="0"/>
              </a:endParaRPr>
            </a:p>
          </p:txBody>
        </p:sp>
      </p:grpSp>
    </p:spTree>
    <p:extLst>
      <p:ext uri="{BB962C8B-B14F-4D97-AF65-F5344CB8AC3E}">
        <p14:creationId xmlns:p14="http://schemas.microsoft.com/office/powerpoint/2010/main" val="365995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indefinite" fill="hold" nodeType="clickEffect">
                                  <p:stCondLst>
                                    <p:cond delay="0"/>
                                  </p:stCondLst>
                                  <p:childTnLst>
                                    <p:animEffect transition="out" filter="fade">
                                      <p:cBhvr>
                                        <p:cTn id="29" dur="500" tmFilter="0, 0; .2, .5; .8, .5; 1, 0"/>
                                        <p:tgtEl>
                                          <p:spTgt spid="13"/>
                                        </p:tgtEl>
                                      </p:cBhvr>
                                    </p:animEffect>
                                    <p:animScale>
                                      <p:cBhvr>
                                        <p:cTn id="30"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7CAB900-7BBF-EB39-ACF6-750B291ABF9B}"/>
              </a:ext>
            </a:extLst>
          </p:cNvPr>
          <p:cNvPicPr>
            <a:picLocks noChangeAspect="1"/>
          </p:cNvPicPr>
          <p:nvPr/>
        </p:nvPicPr>
        <p:blipFill>
          <a:blip r:embed="rId2"/>
          <a:stretch>
            <a:fillRect/>
          </a:stretch>
        </p:blipFill>
        <p:spPr>
          <a:xfrm>
            <a:off x="682292" y="122807"/>
            <a:ext cx="2097493" cy="953010"/>
          </a:xfrm>
          <a:prstGeom prst="rect">
            <a:avLst/>
          </a:prstGeom>
        </p:spPr>
      </p:pic>
      <p:grpSp>
        <p:nvGrpSpPr>
          <p:cNvPr id="27" name="Group 26">
            <a:extLst>
              <a:ext uri="{FF2B5EF4-FFF2-40B4-BE49-F238E27FC236}">
                <a16:creationId xmlns="" xmlns:a16="http://schemas.microsoft.com/office/drawing/2014/main" id="{4E5D4E89-3E0E-2504-BF39-62AD61D909D0}"/>
              </a:ext>
            </a:extLst>
          </p:cNvPr>
          <p:cNvGrpSpPr/>
          <p:nvPr/>
        </p:nvGrpSpPr>
        <p:grpSpPr>
          <a:xfrm>
            <a:off x="166157" y="3964904"/>
            <a:ext cx="3500967" cy="2765185"/>
            <a:chOff x="450035" y="2383989"/>
            <a:chExt cx="4798309" cy="4963766"/>
          </a:xfrm>
        </p:grpSpPr>
        <p:pic>
          <p:nvPicPr>
            <p:cNvPr id="23" name="Picture 22" descr="Icon&#10;&#10;Description automatically generated">
              <a:extLst>
                <a:ext uri="{FF2B5EF4-FFF2-40B4-BE49-F238E27FC236}">
                  <a16:creationId xmlns="" xmlns:a16="http://schemas.microsoft.com/office/drawing/2014/main" id="{EB170CFA-143D-21A9-38DC-894C4FA46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7626">
              <a:off x="450035" y="2383989"/>
              <a:ext cx="4798309" cy="4963766"/>
            </a:xfrm>
            <a:prstGeom prst="rect">
              <a:avLst/>
            </a:prstGeom>
          </p:spPr>
        </p:pic>
        <p:sp>
          <p:nvSpPr>
            <p:cNvPr id="17" name="TextBox 16">
              <a:extLst>
                <a:ext uri="{FF2B5EF4-FFF2-40B4-BE49-F238E27FC236}">
                  <a16:creationId xmlns="" xmlns:a16="http://schemas.microsoft.com/office/drawing/2014/main" id="{D27FA6EA-CDDD-9AC9-6DBE-6E77D4132B6E}"/>
                </a:ext>
              </a:extLst>
            </p:cNvPr>
            <p:cNvSpPr txBox="1"/>
            <p:nvPr/>
          </p:nvSpPr>
          <p:spPr>
            <a:xfrm>
              <a:off x="743346" y="5246688"/>
              <a:ext cx="3846401" cy="1712711"/>
            </a:xfrm>
            <a:prstGeom prst="rect">
              <a:avLst/>
            </a:prstGeom>
            <a:noFill/>
          </p:spPr>
          <p:txBody>
            <a:bodyPr wrap="square" lIns="91440" rtlCol="0">
              <a:spAutoFit/>
            </a:bodyPr>
            <a:lstStyle/>
            <a:p>
              <a:pPr algn="ctr">
                <a:defRPr/>
              </a:pPr>
              <a:r>
                <a:rPr lang="en-US" sz="2800" b="1" dirty="0" err="1" smtClean="0">
                  <a:solidFill>
                    <a:prstClr val="black"/>
                  </a:solidFill>
                  <a:cs typeface="Calibri" panose="020F0502020204030204" pitchFamily="34" charset="0"/>
                </a:rPr>
                <a:t>Nghiền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nguyễn</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thức</a:t>
              </a:r>
              <a:r>
                <a:rPr lang="en-US" sz="2800" b="1" dirty="0" smtClean="0">
                  <a:solidFill>
                    <a:prstClr val="black"/>
                  </a:solidFill>
                  <a:cs typeface="Calibri" panose="020F0502020204030204" pitchFamily="34" charset="0"/>
                </a:rPr>
                <a:t> </a:t>
              </a:r>
              <a:r>
                <a:rPr lang="en-US" sz="2800" b="1" dirty="0" err="1" smtClean="0">
                  <a:solidFill>
                    <a:prstClr val="black"/>
                  </a:solidFill>
                  <a:cs typeface="Calibri" panose="020F0502020204030204" pitchFamily="34" charset="0"/>
                </a:rPr>
                <a:t>ăn</a:t>
              </a:r>
              <a:endParaRPr lang="en-US" sz="2800" b="1" dirty="0">
                <a:solidFill>
                  <a:prstClr val="black"/>
                </a:solidFill>
                <a:cs typeface="Calibri" panose="020F0502020204030204" pitchFamily="34" charset="0"/>
              </a:endParaRPr>
            </a:p>
          </p:txBody>
        </p:sp>
      </p:grpSp>
      <p:pic>
        <p:nvPicPr>
          <p:cNvPr id="22" name="Picture 21" descr="A picture containing toy, doll, vector graphics&#10;&#10;Description automatically generated">
            <a:extLst>
              <a:ext uri="{FF2B5EF4-FFF2-40B4-BE49-F238E27FC236}">
                <a16:creationId xmlns="" xmlns:a16="http://schemas.microsoft.com/office/drawing/2014/main" id="{8D2565F3-A2E6-CEC5-715B-6CF2C2830F8A}"/>
              </a:ext>
            </a:extLst>
          </p:cNvPr>
          <p:cNvPicPr>
            <a:picLocks noChangeAspect="1"/>
          </p:cNvPicPr>
          <p:nvPr/>
        </p:nvPicPr>
        <p:blipFill rotWithShape="1">
          <a:blip r:embed="rId4">
            <a:extLst>
              <a:ext uri="{28A0092B-C50C-407E-A947-70E740481C1C}">
                <a14:useLocalDpi xmlns:a14="http://schemas.microsoft.com/office/drawing/2010/main" val="0"/>
              </a:ext>
            </a:extLst>
          </a:blip>
          <a:srcRect l="73186" t="45389"/>
          <a:stretch/>
        </p:blipFill>
        <p:spPr>
          <a:xfrm>
            <a:off x="9278722" y="83130"/>
            <a:ext cx="2913278" cy="3287710"/>
          </a:xfrm>
          <a:prstGeom prst="rect">
            <a:avLst/>
          </a:prstGeom>
        </p:spPr>
      </p:pic>
      <p:grpSp>
        <p:nvGrpSpPr>
          <p:cNvPr id="11" name="Group 10">
            <a:extLst>
              <a:ext uri="{FF2B5EF4-FFF2-40B4-BE49-F238E27FC236}">
                <a16:creationId xmlns="" xmlns:a16="http://schemas.microsoft.com/office/drawing/2014/main" id="{D35AAC0C-36B8-1A3C-4F26-520098C518E9}"/>
              </a:ext>
            </a:extLst>
          </p:cNvPr>
          <p:cNvGrpSpPr/>
          <p:nvPr/>
        </p:nvGrpSpPr>
        <p:grpSpPr>
          <a:xfrm>
            <a:off x="3219451" y="-95250"/>
            <a:ext cx="6962774" cy="4276725"/>
            <a:chOff x="4483182" y="851194"/>
            <a:chExt cx="4069177" cy="3103863"/>
          </a:xfrm>
        </p:grpSpPr>
        <p:pic>
          <p:nvPicPr>
            <p:cNvPr id="15" name="Picture 14" descr="Icon&#10;&#10;Description automatically generated">
              <a:extLst>
                <a:ext uri="{FF2B5EF4-FFF2-40B4-BE49-F238E27FC236}">
                  <a16:creationId xmlns="" xmlns:a16="http://schemas.microsoft.com/office/drawing/2014/main" id="{41E8968D-91E5-7043-9DEA-EC59D970E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182" y="851194"/>
              <a:ext cx="4069177" cy="3103863"/>
            </a:xfrm>
            <a:prstGeom prst="rect">
              <a:avLst/>
            </a:prstGeom>
          </p:spPr>
        </p:pic>
        <p:sp>
          <p:nvSpPr>
            <p:cNvPr id="24" name="TextBox 23">
              <a:extLst>
                <a:ext uri="{FF2B5EF4-FFF2-40B4-BE49-F238E27FC236}">
                  <a16:creationId xmlns="" xmlns:a16="http://schemas.microsoft.com/office/drawing/2014/main" id="{8C1113A4-2E5F-29BF-A555-7766ABA63A3E}"/>
                </a:ext>
              </a:extLst>
            </p:cNvPr>
            <p:cNvSpPr txBox="1"/>
            <p:nvPr/>
          </p:nvSpPr>
          <p:spPr>
            <a:xfrm>
              <a:off x="4835165" y="2377183"/>
              <a:ext cx="3280129" cy="424405"/>
            </a:xfrm>
            <a:prstGeom prst="rect">
              <a:avLst/>
            </a:prstGeom>
            <a:noFill/>
          </p:spPr>
          <p:txBody>
            <a:bodyPr wrap="square" lIns="91440" rtlCol="0">
              <a:spAutoFit/>
            </a:bodyPr>
            <a:lstStyle/>
            <a:p>
              <a:pPr algn="ctr">
                <a:defRPr/>
              </a:pPr>
              <a:r>
                <a:rPr lang="en-US" sz="3200" b="1" dirty="0" err="1" smtClean="0">
                  <a:solidFill>
                    <a:prstClr val="black"/>
                  </a:solidFill>
                  <a:cs typeface="Calibri" panose="020F0502020204030204" pitchFamily="34" charset="0"/>
                </a:rPr>
                <a:t>Tĩnh</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mạch</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có</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chức</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năng</a:t>
              </a:r>
              <a:r>
                <a:rPr lang="en-US" sz="3200" b="1" dirty="0" smtClean="0">
                  <a:solidFill>
                    <a:prstClr val="black"/>
                  </a:solidFill>
                  <a:cs typeface="Calibri" panose="020F0502020204030204" pitchFamily="34" charset="0"/>
                </a:rPr>
                <a:t> </a:t>
              </a:r>
              <a:r>
                <a:rPr lang="en-US" sz="3200" b="1" dirty="0" err="1" smtClean="0">
                  <a:solidFill>
                    <a:prstClr val="black"/>
                  </a:solidFill>
                  <a:cs typeface="Calibri" panose="020F0502020204030204" pitchFamily="34" charset="0"/>
                </a:rPr>
                <a:t>gì</a:t>
              </a:r>
              <a:r>
                <a:rPr lang="en-US" sz="3200" b="1" dirty="0" smtClean="0">
                  <a:solidFill>
                    <a:prstClr val="black"/>
                  </a:solidFill>
                  <a:cs typeface="Calibri" panose="020F0502020204030204" pitchFamily="34" charset="0"/>
                </a:rPr>
                <a:t>?</a:t>
              </a:r>
              <a:endParaRPr lang="en-US" sz="3200" b="1" dirty="0">
                <a:solidFill>
                  <a:prstClr val="black"/>
                </a:solidFill>
                <a:cs typeface="Calibri" panose="020F0502020204030204" pitchFamily="34" charset="0"/>
              </a:endParaRPr>
            </a:p>
          </p:txBody>
        </p:sp>
      </p:grpSp>
      <p:sp>
        <p:nvSpPr>
          <p:cNvPr id="33" name="TextBox 32">
            <a:extLst>
              <a:ext uri="{FF2B5EF4-FFF2-40B4-BE49-F238E27FC236}">
                <a16:creationId xmlns="" xmlns:a16="http://schemas.microsoft.com/office/drawing/2014/main" id="{51100E61-163D-D3D5-6D81-E6C9A3D7B436}"/>
              </a:ext>
            </a:extLst>
          </p:cNvPr>
          <p:cNvSpPr txBox="1"/>
          <p:nvPr/>
        </p:nvSpPr>
        <p:spPr>
          <a:xfrm>
            <a:off x="256434" y="1746063"/>
            <a:ext cx="3096366" cy="1231106"/>
          </a:xfrm>
          <a:prstGeom prst="rect">
            <a:avLst/>
          </a:prstGeom>
          <a:noFill/>
        </p:spPr>
        <p:txBody>
          <a:bodyPr wrap="square" lIns="0" tIns="0" rIns="0" bIns="0" rtlCol="0">
            <a:spAutoFit/>
          </a:bodyPr>
          <a:lstStyle/>
          <a:p>
            <a:pPr algn="ctr">
              <a:defRPr/>
            </a:pP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Chọn</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thẻ</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từ</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thích</a:t>
            </a:r>
            <a:r>
              <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 </a:t>
            </a:r>
            <a:r>
              <a:rPr lang="en-US" sz="4000" b="1" dirty="0" err="1">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rPr>
              <a:t>hợp</a:t>
            </a:r>
            <a:endParaRPr lang="en-US" sz="4000" b="1" dirty="0">
              <a:ln w="25400">
                <a:solidFill>
                  <a:prstClr val="white"/>
                </a:solidFill>
              </a:ln>
              <a:solidFill>
                <a:srgbClr val="70AD47"/>
              </a:solidFill>
              <a:effectLst>
                <a:outerShdw blurRad="50800" dist="38100" dir="2700000" algn="tl" rotWithShape="0">
                  <a:prstClr val="black">
                    <a:alpha val="40000"/>
                  </a:prstClr>
                </a:outerShdw>
              </a:effectLst>
              <a:cs typeface="Times New Roman" panose="02020603050405020304" pitchFamily="18" charset="0"/>
            </a:endParaRPr>
          </a:p>
        </p:txBody>
      </p:sp>
      <p:grpSp>
        <p:nvGrpSpPr>
          <p:cNvPr id="14" name="Group 13">
            <a:extLst>
              <a:ext uri="{FF2B5EF4-FFF2-40B4-BE49-F238E27FC236}">
                <a16:creationId xmlns="" xmlns:a16="http://schemas.microsoft.com/office/drawing/2014/main" id="{85090BB8-000C-2BDF-E616-0A6B9B0155A7}"/>
              </a:ext>
            </a:extLst>
          </p:cNvPr>
          <p:cNvGrpSpPr/>
          <p:nvPr/>
        </p:nvGrpSpPr>
        <p:grpSpPr>
          <a:xfrm>
            <a:off x="7798059" y="4000751"/>
            <a:ext cx="4136765" cy="2502991"/>
            <a:chOff x="3465440" y="4258975"/>
            <a:chExt cx="2630560" cy="2502991"/>
          </a:xfrm>
        </p:grpSpPr>
        <p:pic>
          <p:nvPicPr>
            <p:cNvPr id="8" name="Picture 7" descr="A picture containing icon&#10;&#10;Description automatically generated">
              <a:extLst>
                <a:ext uri="{FF2B5EF4-FFF2-40B4-BE49-F238E27FC236}">
                  <a16:creationId xmlns="" xmlns:a16="http://schemas.microsoft.com/office/drawing/2014/main" id="{5AAD9BEE-316E-BB84-1665-C29BF39EDB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440" y="4258975"/>
              <a:ext cx="2630560" cy="2502991"/>
            </a:xfrm>
            <a:prstGeom prst="rect">
              <a:avLst/>
            </a:prstGeom>
          </p:spPr>
        </p:pic>
        <p:sp>
          <p:nvSpPr>
            <p:cNvPr id="34" name="TextBox 33">
              <a:extLst>
                <a:ext uri="{FF2B5EF4-FFF2-40B4-BE49-F238E27FC236}">
                  <a16:creationId xmlns="" xmlns:a16="http://schemas.microsoft.com/office/drawing/2014/main" id="{714B2646-6B33-B365-C8D9-2EF37835F9C5}"/>
                </a:ext>
              </a:extLst>
            </p:cNvPr>
            <p:cNvSpPr txBox="1"/>
            <p:nvPr/>
          </p:nvSpPr>
          <p:spPr>
            <a:xfrm>
              <a:off x="3727742" y="5500945"/>
              <a:ext cx="2175139" cy="830997"/>
            </a:xfrm>
            <a:prstGeom prst="rect">
              <a:avLst/>
            </a:prstGeom>
            <a:noFill/>
          </p:spPr>
          <p:txBody>
            <a:bodyPr wrap="square" lIns="91440" rtlCol="0">
              <a:spAutoFit/>
            </a:bodyPr>
            <a:lstStyle/>
            <a:p>
              <a:pPr algn="ctr">
                <a:defRPr/>
              </a:pPr>
              <a:r>
                <a:rPr lang="en-US" sz="2400" b="1" dirty="0" err="1" smtClean="0">
                  <a:solidFill>
                    <a:prstClr val="black"/>
                  </a:solidFill>
                  <a:cs typeface="Calibri" panose="020F0502020204030204" pitchFamily="34" charset="0"/>
                </a:rPr>
                <a:t>Đưa</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máu</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từ</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tim</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đến</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các</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cơ</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quan</a:t>
              </a:r>
              <a:endParaRPr lang="en-US" sz="2400" b="1" dirty="0">
                <a:solidFill>
                  <a:prstClr val="black"/>
                </a:solidFill>
                <a:cs typeface="Calibri" panose="020F0502020204030204" pitchFamily="34" charset="0"/>
              </a:endParaRPr>
            </a:p>
          </p:txBody>
        </p:sp>
      </p:grpSp>
      <p:grpSp>
        <p:nvGrpSpPr>
          <p:cNvPr id="12" name="Group 11">
            <a:extLst>
              <a:ext uri="{FF2B5EF4-FFF2-40B4-BE49-F238E27FC236}">
                <a16:creationId xmlns="" xmlns:a16="http://schemas.microsoft.com/office/drawing/2014/main" id="{1763D8D7-F91F-0B14-1D07-3DCD347842F6}"/>
              </a:ext>
            </a:extLst>
          </p:cNvPr>
          <p:cNvGrpSpPr/>
          <p:nvPr/>
        </p:nvGrpSpPr>
        <p:grpSpPr>
          <a:xfrm>
            <a:off x="3810691" y="3892791"/>
            <a:ext cx="3790259" cy="2765184"/>
            <a:chOff x="9297091" y="3880234"/>
            <a:chExt cx="2662935" cy="2765184"/>
          </a:xfrm>
        </p:grpSpPr>
        <p:pic>
          <p:nvPicPr>
            <p:cNvPr id="6" name="Picture 5" descr="A picture containing toiletry, cosmetic&#10;&#10;Description automatically generated">
              <a:extLst>
                <a:ext uri="{FF2B5EF4-FFF2-40B4-BE49-F238E27FC236}">
                  <a16:creationId xmlns="" xmlns:a16="http://schemas.microsoft.com/office/drawing/2014/main" id="{6514F5F3-C32B-55B9-93A6-FFD62E5206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7091" y="3880234"/>
              <a:ext cx="2662935" cy="2765184"/>
            </a:xfrm>
            <a:prstGeom prst="rect">
              <a:avLst/>
            </a:prstGeom>
          </p:spPr>
        </p:pic>
        <p:sp>
          <p:nvSpPr>
            <p:cNvPr id="36" name="TextBox 35">
              <a:extLst>
                <a:ext uri="{FF2B5EF4-FFF2-40B4-BE49-F238E27FC236}">
                  <a16:creationId xmlns="" xmlns:a16="http://schemas.microsoft.com/office/drawing/2014/main" id="{D01AF04B-80D5-4405-7E72-0D8E51C40CFB}"/>
                </a:ext>
              </a:extLst>
            </p:cNvPr>
            <p:cNvSpPr txBox="1"/>
            <p:nvPr/>
          </p:nvSpPr>
          <p:spPr>
            <a:xfrm>
              <a:off x="9440887" y="5386008"/>
              <a:ext cx="2401803" cy="461665"/>
            </a:xfrm>
            <a:prstGeom prst="rect">
              <a:avLst/>
            </a:prstGeom>
            <a:noFill/>
          </p:spPr>
          <p:txBody>
            <a:bodyPr wrap="square" lIns="91440" rtlCol="0">
              <a:spAutoFit/>
            </a:bodyPr>
            <a:lstStyle/>
            <a:p>
              <a:pPr algn="ctr">
                <a:defRPr/>
              </a:pPr>
              <a:r>
                <a:rPr lang="en-US" sz="2400" b="1" dirty="0" err="1" smtClean="0">
                  <a:solidFill>
                    <a:prstClr val="black"/>
                  </a:solidFill>
                  <a:cs typeface="Calibri" panose="020F0502020204030204" pitchFamily="34" charset="0"/>
                </a:rPr>
                <a:t>Tẩm</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ướt</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cho</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dễ</a:t>
              </a:r>
              <a:r>
                <a:rPr lang="en-US" sz="2400" b="1" dirty="0" smtClean="0">
                  <a:solidFill>
                    <a:prstClr val="black"/>
                  </a:solidFill>
                  <a:cs typeface="Calibri" panose="020F0502020204030204" pitchFamily="34" charset="0"/>
                </a:rPr>
                <a:t> </a:t>
              </a:r>
              <a:r>
                <a:rPr lang="en-US" sz="2400" b="1" dirty="0" err="1" smtClean="0">
                  <a:solidFill>
                    <a:prstClr val="black"/>
                  </a:solidFill>
                  <a:cs typeface="Calibri" panose="020F0502020204030204" pitchFamily="34" charset="0"/>
                </a:rPr>
                <a:t>nuốt</a:t>
              </a:r>
              <a:endParaRPr lang="en-US" sz="2400" b="1" dirty="0">
                <a:solidFill>
                  <a:prstClr val="black"/>
                </a:solidFill>
                <a:cs typeface="Calibri" panose="020F0502020204030204" pitchFamily="34" charset="0"/>
              </a:endParaRPr>
            </a:p>
          </p:txBody>
        </p:sp>
      </p:grpSp>
    </p:spTree>
    <p:extLst>
      <p:ext uri="{BB962C8B-B14F-4D97-AF65-F5344CB8AC3E}">
        <p14:creationId xmlns:p14="http://schemas.microsoft.com/office/powerpoint/2010/main" val="35508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repeatCount="indefinite" fill="hold" nodeType="click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xmlns="" id="{E326656D-B96F-18B2-2841-41A75BAD3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2" cy="6858000"/>
          </a:xfrm>
          <a:prstGeom prst="rect">
            <a:avLst/>
          </a:prstGeom>
        </p:spPr>
      </p:pic>
      <p:sp>
        <p:nvSpPr>
          <p:cNvPr id="9" name="Rectangle: Rounded Corners 8">
            <a:extLst>
              <a:ext uri="{FF2B5EF4-FFF2-40B4-BE49-F238E27FC236}">
                <a16:creationId xmlns:a16="http://schemas.microsoft.com/office/drawing/2014/main" xmlns="" id="{76801C7F-FDBB-6297-24CF-9B8ECADD78BC}"/>
              </a:ext>
            </a:extLst>
          </p:cNvPr>
          <p:cNvSpPr/>
          <p:nvPr/>
        </p:nvSpPr>
        <p:spPr>
          <a:xfrm>
            <a:off x="304800" y="158044"/>
            <a:ext cx="11582400" cy="6541911"/>
          </a:xfrm>
          <a:prstGeom prst="roundRect">
            <a:avLst>
              <a:gd name="adj" fmla="val 8716"/>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C40F49DE-7E8E-B530-3EE1-92B2BF1A366E}"/>
              </a:ext>
            </a:extLst>
          </p:cNvPr>
          <p:cNvGrpSpPr/>
          <p:nvPr/>
        </p:nvGrpSpPr>
        <p:grpSpPr>
          <a:xfrm>
            <a:off x="3619903" y="406401"/>
            <a:ext cx="4974772" cy="1107996"/>
            <a:chOff x="3608614" y="0"/>
            <a:chExt cx="4974772" cy="1107996"/>
          </a:xfrm>
        </p:grpSpPr>
        <p:sp>
          <p:nvSpPr>
            <p:cNvPr id="13" name="TextBox 5">
              <a:extLst>
                <a:ext uri="{FF2B5EF4-FFF2-40B4-BE49-F238E27FC236}">
                  <a16:creationId xmlns:a16="http://schemas.microsoft.com/office/drawing/2014/main" xmlns="" id="{0E582B62-C2EA-D2BE-0925-541898543F41}"/>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DẶN DÒ</a:t>
              </a:r>
            </a:p>
          </p:txBody>
        </p:sp>
        <p:sp>
          <p:nvSpPr>
            <p:cNvPr id="14" name="TextBox 6">
              <a:extLst>
                <a:ext uri="{FF2B5EF4-FFF2-40B4-BE49-F238E27FC236}">
                  <a16:creationId xmlns:a16="http://schemas.microsoft.com/office/drawing/2014/main" xmlns="" id="{8A3184BB-3321-B4B3-030F-F4D3160A17C5}"/>
                </a:ext>
              </a:extLst>
            </p:cNvPr>
            <p:cNvSpPr txBox="1"/>
            <p:nvPr/>
          </p:nvSpPr>
          <p:spPr>
            <a:xfrm>
              <a:off x="3608614" y="0"/>
              <a:ext cx="4974772"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grpSp>
      <p:pic>
        <p:nvPicPr>
          <p:cNvPr id="16" name="Picture 15">
            <a:extLst>
              <a:ext uri="{FF2B5EF4-FFF2-40B4-BE49-F238E27FC236}">
                <a16:creationId xmlns:a16="http://schemas.microsoft.com/office/drawing/2014/main" xmlns="" id="{A9D67714-97DE-1C09-B246-5E3C0F58974B}"/>
              </a:ext>
            </a:extLst>
          </p:cNvPr>
          <p:cNvPicPr>
            <a:picLocks noChangeAspect="1"/>
          </p:cNvPicPr>
          <p:nvPr/>
        </p:nvPicPr>
        <p:blipFill>
          <a:blip r:embed="rId3"/>
          <a:stretch>
            <a:fillRect/>
          </a:stretch>
        </p:blipFill>
        <p:spPr>
          <a:xfrm rot="737208" flipH="1">
            <a:off x="684042" y="1723710"/>
            <a:ext cx="919996" cy="919996"/>
          </a:xfrm>
          <a:prstGeom prst="rect">
            <a:avLst/>
          </a:prstGeom>
        </p:spPr>
      </p:pic>
      <p:pic>
        <p:nvPicPr>
          <p:cNvPr id="18" name="Picture 17">
            <a:extLst>
              <a:ext uri="{FF2B5EF4-FFF2-40B4-BE49-F238E27FC236}">
                <a16:creationId xmlns:a16="http://schemas.microsoft.com/office/drawing/2014/main" xmlns="" id="{3F6E2371-BF05-AEBC-CCBF-C912E50DE3CE}"/>
              </a:ext>
            </a:extLst>
          </p:cNvPr>
          <p:cNvPicPr>
            <a:picLocks noChangeAspect="1"/>
          </p:cNvPicPr>
          <p:nvPr/>
        </p:nvPicPr>
        <p:blipFill>
          <a:blip r:embed="rId3"/>
          <a:stretch>
            <a:fillRect/>
          </a:stretch>
        </p:blipFill>
        <p:spPr>
          <a:xfrm rot="737208" flipH="1">
            <a:off x="684042" y="2704722"/>
            <a:ext cx="919996" cy="919996"/>
          </a:xfrm>
          <a:prstGeom prst="rect">
            <a:avLst/>
          </a:prstGeom>
        </p:spPr>
      </p:pic>
      <p:pic>
        <p:nvPicPr>
          <p:cNvPr id="20" name="Picture 19">
            <a:extLst>
              <a:ext uri="{FF2B5EF4-FFF2-40B4-BE49-F238E27FC236}">
                <a16:creationId xmlns:a16="http://schemas.microsoft.com/office/drawing/2014/main" xmlns="" id="{72D370CA-4208-8AAC-5ADC-9BD6873D6707}"/>
              </a:ext>
            </a:extLst>
          </p:cNvPr>
          <p:cNvPicPr>
            <a:picLocks noChangeAspect="1"/>
          </p:cNvPicPr>
          <p:nvPr/>
        </p:nvPicPr>
        <p:blipFill>
          <a:blip r:embed="rId3"/>
          <a:stretch>
            <a:fillRect/>
          </a:stretch>
        </p:blipFill>
        <p:spPr>
          <a:xfrm rot="737208" flipH="1">
            <a:off x="684042" y="3685734"/>
            <a:ext cx="919996" cy="919996"/>
          </a:xfrm>
          <a:prstGeom prst="rect">
            <a:avLst/>
          </a:prstGeom>
        </p:spPr>
      </p:pic>
      <p:pic>
        <p:nvPicPr>
          <p:cNvPr id="22" name="Picture 21">
            <a:extLst>
              <a:ext uri="{FF2B5EF4-FFF2-40B4-BE49-F238E27FC236}">
                <a16:creationId xmlns:a16="http://schemas.microsoft.com/office/drawing/2014/main" xmlns="" id="{38B2CBD6-AD64-0FA5-BAFD-E06340B6FABB}"/>
              </a:ext>
            </a:extLst>
          </p:cNvPr>
          <p:cNvPicPr>
            <a:picLocks noChangeAspect="1"/>
          </p:cNvPicPr>
          <p:nvPr/>
        </p:nvPicPr>
        <p:blipFill>
          <a:blip r:embed="rId3"/>
          <a:stretch>
            <a:fillRect/>
          </a:stretch>
        </p:blipFill>
        <p:spPr>
          <a:xfrm rot="737208" flipH="1">
            <a:off x="684042" y="4666746"/>
            <a:ext cx="919996" cy="919996"/>
          </a:xfrm>
          <a:prstGeom prst="rect">
            <a:avLst/>
          </a:prstGeom>
        </p:spPr>
      </p:pic>
      <p:pic>
        <p:nvPicPr>
          <p:cNvPr id="23" name="Graphic 15">
            <a:extLst>
              <a:ext uri="{FF2B5EF4-FFF2-40B4-BE49-F238E27FC236}">
                <a16:creationId xmlns:a16="http://schemas.microsoft.com/office/drawing/2014/main" xmlns="" id="{EF2CBFC1-11C3-C803-B627-CD05626440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H="1">
            <a:off x="6883268" y="1399708"/>
            <a:ext cx="4737630" cy="5063181"/>
          </a:xfrm>
          <a:prstGeom prst="rect">
            <a:avLst/>
          </a:prstGeom>
        </p:spPr>
      </p:pic>
    </p:spTree>
    <p:extLst>
      <p:ext uri="{BB962C8B-B14F-4D97-AF65-F5344CB8AC3E}">
        <p14:creationId xmlns:p14="http://schemas.microsoft.com/office/powerpoint/2010/main" val="3563442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1" y="3029803"/>
            <a:ext cx="4871368" cy="4190147"/>
          </a:xfrm>
          <a:prstGeom prst="rect">
            <a:avLst/>
          </a:prstGeom>
        </p:spPr>
      </p:pic>
      <p:pic>
        <p:nvPicPr>
          <p:cNvPr id="11" name="Picture 10">
            <a:extLst>
              <a:ext uri="{FF2B5EF4-FFF2-40B4-BE49-F238E27FC236}">
                <a16:creationId xmlns:a16="http://schemas.microsoft.com/office/drawing/2014/main" xmlns="" id="{4DB5CD0A-6FB8-4872-830A-0E42E13EEC7C}"/>
              </a:ext>
            </a:extLst>
          </p:cNvPr>
          <p:cNvPicPr>
            <a:picLocks noChangeAspect="1"/>
          </p:cNvPicPr>
          <p:nvPr/>
        </p:nvPicPr>
        <p:blipFill>
          <a:blip r:embed="rId6"/>
          <a:stretch>
            <a:fillRect/>
          </a:stretch>
        </p:blipFill>
        <p:spPr>
          <a:xfrm>
            <a:off x="4674032" y="1805950"/>
            <a:ext cx="3212870" cy="646232"/>
          </a:xfrm>
          <a:prstGeom prst="rect">
            <a:avLst/>
          </a:prstGeom>
        </p:spPr>
      </p:pic>
      <p:pic>
        <p:nvPicPr>
          <p:cNvPr id="6" name="Picture 5">
            <a:extLst>
              <a:ext uri="{FF2B5EF4-FFF2-40B4-BE49-F238E27FC236}">
                <a16:creationId xmlns:a16="http://schemas.microsoft.com/office/drawing/2014/main" xmlns="" id="{E840B6E3-909B-41D9-B050-26B7CA178057}"/>
              </a:ext>
            </a:extLst>
          </p:cNvPr>
          <p:cNvPicPr>
            <a:picLocks noChangeAspect="1"/>
          </p:cNvPicPr>
          <p:nvPr/>
        </p:nvPicPr>
        <p:blipFill>
          <a:blip r:embed="rId7"/>
          <a:stretch>
            <a:fillRect/>
          </a:stretch>
        </p:blipFill>
        <p:spPr>
          <a:xfrm>
            <a:off x="1841370" y="2681434"/>
            <a:ext cx="8852159" cy="999831"/>
          </a:xfrm>
          <a:prstGeom prst="rect">
            <a:avLst/>
          </a:prstGeom>
        </p:spPr>
      </p:pic>
      <p:sp>
        <p:nvSpPr>
          <p:cNvPr id="7" name="TextBox 6">
            <a:extLst>
              <a:ext uri="{FF2B5EF4-FFF2-40B4-BE49-F238E27FC236}">
                <a16:creationId xmlns:a16="http://schemas.microsoft.com/office/drawing/2014/main" xmlns=""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a:t>
            </a:r>
            <a:r>
              <a:rPr lang="en-US" sz="3200" b="1" dirty="0" err="1">
                <a:latin typeface="Calibri" panose="020F0502020204030204" pitchFamily="34" charset="0"/>
                <a:cs typeface="Calibri" panose="020F0502020204030204" pitchFamily="34" charset="0"/>
              </a:rPr>
              <a:t>Tiết</a:t>
            </a:r>
            <a:r>
              <a:rPr lang="en-US" sz="3200" b="1" dirty="0">
                <a:latin typeface="Calibri" panose="020F0502020204030204" pitchFamily="34" charset="0"/>
                <a:cs typeface="Calibri" panose="020F0502020204030204" pitchFamily="34" charset="0"/>
              </a:rPr>
              <a:t> 1)</a:t>
            </a:r>
          </a:p>
        </p:txBody>
      </p:sp>
      <p:sp>
        <p:nvSpPr>
          <p:cNvPr id="10" name="TextBox 9">
            <a:extLst>
              <a:ext uri="{FF2B5EF4-FFF2-40B4-BE49-F238E27FC236}">
                <a16:creationId xmlns="" xmlns:a16="http://schemas.microsoft.com/office/drawing/2014/main" id="{A92D7B0A-DD3E-4888-B824-BFA314CA8570}"/>
              </a:ext>
            </a:extLst>
          </p:cNvPr>
          <p:cNvSpPr txBox="1"/>
          <p:nvPr/>
        </p:nvSpPr>
        <p:spPr>
          <a:xfrm>
            <a:off x="2969073" y="1306218"/>
            <a:ext cx="6353175" cy="830997"/>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25 </a:t>
            </a:r>
            <a:r>
              <a:rPr lang="en-US" sz="2400" dirty="0" err="1" smtClean="0">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p>
          <a:p>
            <a:pPr algn="ctr"/>
            <a:endParaRPr lang="en-US" sz="2400" dirty="0">
              <a:latin typeface="Arial" panose="020B0604020202020204" pitchFamily="34" charset="0"/>
              <a:cs typeface="Arial" panose="020B0604020202020204" pitchFamily="34" charset="0"/>
            </a:endParaRPr>
          </a:p>
        </p:txBody>
      </p:sp>
      <p:pic>
        <p:nvPicPr>
          <p:cNvPr id="13" name="图片 17" descr="组 1"/>
          <p:cNvPicPr>
            <a:picLocks noChangeAspect="1"/>
          </p:cNvPicPr>
          <p:nvPr/>
        </p:nvPicPr>
        <p:blipFill>
          <a:blip r:embed="rId8"/>
          <a:srcRect l="12590" t="58667" r="78321" b="24917"/>
          <a:stretch>
            <a:fillRect/>
          </a:stretch>
        </p:blipFill>
        <p:spPr>
          <a:xfrm>
            <a:off x="276225" y="-76035"/>
            <a:ext cx="1091565" cy="1125855"/>
          </a:xfrm>
          <a:prstGeom prst="rect">
            <a:avLst/>
          </a:prstGeom>
        </p:spPr>
      </p:pic>
    </p:spTree>
    <p:extLst>
      <p:ext uri="{BB962C8B-B14F-4D97-AF65-F5344CB8AC3E}">
        <p14:creationId xmlns:p14="http://schemas.microsoft.com/office/powerpoint/2010/main" val="1124117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xmlns=""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xmlns=""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2" name="图片 11" descr="组 3"/>
          <p:cNvPicPr>
            <a:picLocks noChangeAspect="1"/>
          </p:cNvPicPr>
          <p:nvPr/>
        </p:nvPicPr>
        <p:blipFill>
          <a:blip r:embed="rId4"/>
          <a:srcRect l="64661" t="24833"/>
          <a:stretch>
            <a:fillRect/>
          </a:stretch>
        </p:blipFill>
        <p:spPr>
          <a:xfrm>
            <a:off x="10331355" y="4579091"/>
            <a:ext cx="1904460" cy="2278909"/>
          </a:xfrm>
          <a:prstGeom prst="rect">
            <a:avLst/>
          </a:prstGeom>
        </p:spPr>
      </p:pic>
      <p:pic>
        <p:nvPicPr>
          <p:cNvPr id="13" name="图片 12"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sp>
        <p:nvSpPr>
          <p:cNvPr id="56" name="Hộp Văn bản 8">
            <a:extLst>
              <a:ext uri="{FF2B5EF4-FFF2-40B4-BE49-F238E27FC236}">
                <a16:creationId xmlns:a16="http://schemas.microsoft.com/office/drawing/2014/main" xmlns="" id="{82D20A21-90D8-4B44-BA6C-1F5E1C7AFF64}"/>
              </a:ext>
            </a:extLst>
          </p:cNvPr>
          <p:cNvSpPr txBox="1"/>
          <p:nvPr/>
        </p:nvSpPr>
        <p:spPr>
          <a:xfrm>
            <a:off x="709685" y="2015179"/>
            <a:ext cx="10658900" cy="1200329"/>
          </a:xfrm>
          <a:prstGeom prst="rect">
            <a:avLst/>
          </a:prstGeom>
          <a:solidFill>
            <a:schemeClr val="accent2">
              <a:lumMod val="60000"/>
              <a:lumOff val="40000"/>
            </a:schemeClr>
          </a:solidFill>
        </p:spPr>
        <p:txBody>
          <a:bodyPr wrap="square">
            <a:spAutoFit/>
          </a:bodyPr>
          <a:lstStyle/>
          <a:p>
            <a:pPr algn="just"/>
            <a:r>
              <a:rPr lang="en-US" sz="3600" b="1" u="sng" dirty="0" err="1" smtClean="0">
                <a:latin typeface="Calibri" panose="020F0502020204030204" pitchFamily="34" charset="0"/>
                <a:ea typeface="Calibri" panose="020F0502020204030204" pitchFamily="34" charset="0"/>
                <a:cs typeface="Calibri" panose="020F0502020204030204" pitchFamily="34" charset="0"/>
              </a:rPr>
              <a:t>Hoạt</a:t>
            </a:r>
            <a:r>
              <a:rPr lang="en-US" sz="3600" b="1" u="sng" dirty="0" smtClean="0">
                <a:latin typeface="Calibri" panose="020F0502020204030204" pitchFamily="34" charset="0"/>
                <a:ea typeface="Calibri" panose="020F0502020204030204" pitchFamily="34" charset="0"/>
                <a:cs typeface="Calibri" panose="020F0502020204030204" pitchFamily="34" charset="0"/>
              </a:rPr>
              <a:t> </a:t>
            </a:r>
            <a:r>
              <a:rPr lang="en-US" sz="3600" b="1" u="sng" dirty="0" err="1" smtClean="0">
                <a:latin typeface="Calibri" panose="020F0502020204030204" pitchFamily="34" charset="0"/>
                <a:ea typeface="Calibri" panose="020F0502020204030204" pitchFamily="34" charset="0"/>
                <a:cs typeface="Calibri" panose="020F0502020204030204" pitchFamily="34" charset="0"/>
              </a:rPr>
              <a:t>động</a:t>
            </a:r>
            <a:r>
              <a:rPr lang="en-US" sz="3600" b="1" u="sng" dirty="0" smtClean="0">
                <a:latin typeface="Calibri" panose="020F0502020204030204" pitchFamily="34" charset="0"/>
                <a:ea typeface="Calibri" panose="020F0502020204030204" pitchFamily="34" charset="0"/>
                <a:cs typeface="Calibri" panose="020F0502020204030204" pitchFamily="34" charset="0"/>
              </a:rPr>
              <a:t> 1</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Giới</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thiệu</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các</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bộ</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phận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chính</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của</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cơ</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quan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tuần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hoàn</a:t>
            </a:r>
            <a:endParaRPr lang="en-US" sz="36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 xmlns:a16="http://schemas.microsoft.com/office/drawing/2014/main" id="{A92D7B0A-DD3E-4888-B824-BFA314CA8570}"/>
              </a:ext>
            </a:extLst>
          </p:cNvPr>
          <p:cNvSpPr txBox="1"/>
          <p:nvPr/>
        </p:nvSpPr>
        <p:spPr>
          <a:xfrm>
            <a:off x="2750705" y="36954"/>
            <a:ext cx="6353175" cy="1200329"/>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25 </a:t>
            </a:r>
            <a:r>
              <a:rPr lang="en-US" sz="2400" dirty="0" err="1" smtClean="0">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p>
          <a:p>
            <a:pPr algn="ctr"/>
            <a:r>
              <a:rPr lang="en-US" sz="2400" dirty="0" err="1" smtClean="0">
                <a:latin typeface="Arial" panose="020B0604020202020204" pitchFamily="34" charset="0"/>
                <a:cs typeface="Arial" panose="020B0604020202020204" pitchFamily="34" charset="0"/>
              </a:rPr>
              <a:t>Tự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hội</a:t>
            </a:r>
            <a:endParaRPr lang="en-US" sz="2400" dirty="0" smtClean="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p:txBody>
      </p:sp>
      <p:cxnSp>
        <p:nvCxnSpPr>
          <p:cNvPr id="14" name="Straight Connector 13"/>
          <p:cNvCxnSpPr/>
          <p:nvPr/>
        </p:nvCxnSpPr>
        <p:spPr>
          <a:xfrm flipV="1">
            <a:off x="4708478" y="477667"/>
            <a:ext cx="24792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E840B6E3-909B-41D9-B050-26B7CA178057}"/>
              </a:ext>
            </a:extLst>
          </p:cNvPr>
          <p:cNvPicPr>
            <a:picLocks noChangeAspect="1"/>
          </p:cNvPicPr>
          <p:nvPr/>
        </p:nvPicPr>
        <p:blipFill>
          <a:blip r:embed="rId6"/>
          <a:stretch>
            <a:fillRect/>
          </a:stretch>
        </p:blipFill>
        <p:spPr>
          <a:xfrm>
            <a:off x="1663949" y="852634"/>
            <a:ext cx="8852159" cy="999831"/>
          </a:xfrm>
          <a:prstGeom prst="rect">
            <a:avLst/>
          </a:prstGeom>
        </p:spPr>
      </p:pic>
      <p:sp>
        <p:nvSpPr>
          <p:cNvPr id="16" name="Hộp Văn bản 8">
            <a:extLst>
              <a:ext uri="{FF2B5EF4-FFF2-40B4-BE49-F238E27FC236}">
                <a16:creationId xmlns:a16="http://schemas.microsoft.com/office/drawing/2014/main" xmlns="" id="{82D20A21-90D8-4B44-BA6C-1F5E1C7AFF64}"/>
              </a:ext>
            </a:extLst>
          </p:cNvPr>
          <p:cNvSpPr txBox="1"/>
          <p:nvPr/>
        </p:nvSpPr>
        <p:spPr>
          <a:xfrm>
            <a:off x="752901" y="3518731"/>
            <a:ext cx="10658900" cy="1200329"/>
          </a:xfrm>
          <a:prstGeom prst="rect">
            <a:avLst/>
          </a:prstGeom>
          <a:solidFill>
            <a:schemeClr val="accent2">
              <a:lumMod val="60000"/>
              <a:lumOff val="40000"/>
            </a:schemeClr>
          </a:solidFill>
        </p:spPr>
        <p:txBody>
          <a:bodyPr wrap="square">
            <a:spAutoFit/>
          </a:bodyPr>
          <a:lstStyle/>
          <a:p>
            <a:pPr algn="just"/>
            <a:r>
              <a:rPr lang="en-US" sz="3600" b="1" u="sng" dirty="0" err="1" smtClean="0">
                <a:latin typeface="Calibri" panose="020F0502020204030204" pitchFamily="34" charset="0"/>
                <a:ea typeface="Calibri" panose="020F0502020204030204" pitchFamily="34" charset="0"/>
                <a:cs typeface="Calibri" panose="020F0502020204030204" pitchFamily="34" charset="0"/>
              </a:rPr>
              <a:t>Hoạt</a:t>
            </a:r>
            <a:r>
              <a:rPr lang="en-US" sz="3600" b="1" u="sng" dirty="0" smtClean="0">
                <a:latin typeface="Calibri" panose="020F0502020204030204" pitchFamily="34" charset="0"/>
                <a:ea typeface="Calibri" panose="020F0502020204030204" pitchFamily="34" charset="0"/>
                <a:cs typeface="Calibri" panose="020F0502020204030204" pitchFamily="34" charset="0"/>
              </a:rPr>
              <a:t> </a:t>
            </a:r>
            <a:r>
              <a:rPr lang="en-US" sz="3600" b="1" u="sng" dirty="0" err="1" smtClean="0">
                <a:latin typeface="Calibri" panose="020F0502020204030204" pitchFamily="34" charset="0"/>
                <a:ea typeface="Calibri" panose="020F0502020204030204" pitchFamily="34" charset="0"/>
                <a:cs typeface="Calibri" panose="020F0502020204030204" pitchFamily="34" charset="0"/>
              </a:rPr>
              <a:t>động</a:t>
            </a:r>
            <a:r>
              <a:rPr lang="en-US" sz="3600" b="1" u="sng" dirty="0" smtClean="0">
                <a:latin typeface="Calibri" panose="020F0502020204030204" pitchFamily="34" charset="0"/>
                <a:ea typeface="Calibri" panose="020F0502020204030204" pitchFamily="34" charset="0"/>
                <a:cs typeface="Calibri" panose="020F0502020204030204" pitchFamily="34" charset="0"/>
              </a:rPr>
              <a:t> 2</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Chức</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năng</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một</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số</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bộ</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phận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của</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cơ</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quan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tuần</a:t>
            </a:r>
            <a:r>
              <a:rPr lang="en-US" sz="3600" b="1" dirty="0" smtClean="0">
                <a:latin typeface="Calibri" panose="020F0502020204030204" pitchFamily="34" charset="0"/>
                <a:ea typeface="Calibri" panose="020F0502020204030204" pitchFamily="34" charset="0"/>
                <a:cs typeface="Calibri" panose="020F0502020204030204" pitchFamily="34" charset="0"/>
              </a:rPr>
              <a:t> </a:t>
            </a:r>
            <a:r>
              <a:rPr lang="en-US" sz="3600" b="1" dirty="0" err="1" smtClean="0">
                <a:latin typeface="Calibri" panose="020F0502020204030204" pitchFamily="34" charset="0"/>
                <a:ea typeface="Calibri" panose="020F0502020204030204" pitchFamily="34" charset="0"/>
                <a:cs typeface="Calibri" panose="020F0502020204030204" pitchFamily="34" charset="0"/>
              </a:rPr>
              <a:t>hoàn</a:t>
            </a:r>
            <a:endParaRPr lang="en-US" sz="3600" b="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22" name="Group 321">
            <a:extLst>
              <a:ext uri="{FF2B5EF4-FFF2-40B4-BE49-F238E27FC236}">
                <a16:creationId xmlns:a16="http://schemas.microsoft.com/office/drawing/2014/main" xmlns="" id="{0D5C0782-137D-4D2C-B046-B5B75FBE8DA0}"/>
              </a:ext>
            </a:extLst>
          </p:cNvPr>
          <p:cNvGrpSpPr/>
          <p:nvPr/>
        </p:nvGrpSpPr>
        <p:grpSpPr>
          <a:xfrm>
            <a:off x="172749" y="116553"/>
            <a:ext cx="961546" cy="1197355"/>
            <a:chOff x="1508965" y="2661296"/>
            <a:chExt cx="2140730" cy="2723073"/>
          </a:xfrm>
        </p:grpSpPr>
        <p:sp>
          <p:nvSpPr>
            <p:cNvPr id="323" name="Oval 6">
              <a:extLst>
                <a:ext uri="{FF2B5EF4-FFF2-40B4-BE49-F238E27FC236}">
                  <a16:creationId xmlns:a16="http://schemas.microsoft.com/office/drawing/2014/main" xmlns=""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xmlns=""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xmlns=""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xmlns=""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xmlns=""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xmlns=""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xmlns=""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xmlns=""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xmlns=""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xmlns=""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xmlns=""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xmlns=""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xmlns=""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xmlns=""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xmlns=""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xmlns=""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xmlns=""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xmlns=""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xmlns=""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xmlns=""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xmlns=""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xmlns=""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xmlns=""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xmlns=""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xmlns=""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xmlns=""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xmlns=""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xmlns=""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xmlns=""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xmlns=""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xmlns=""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xmlns=""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xmlns=""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xmlns=""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xmlns=""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xmlns=""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xmlns=""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xmlns=""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xmlns=""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xmlns=""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xmlns=""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xmlns=""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xmlns=""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xmlns=""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xmlns=""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xmlns=""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xmlns=""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xmlns=""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xmlns=""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xmlns=""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xmlns=""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xmlns=""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xmlns=""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xmlns=""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xmlns=""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xmlns=""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xmlns=""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xmlns=""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xmlns=""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xmlns=""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xmlns=""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xmlns=""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xmlns=""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xmlns=""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xmlns=""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xmlns=""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xmlns=""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xmlns=""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xmlns=""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xmlns=""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xmlns=""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xmlns=""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xmlns=""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xmlns=""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xmlns=""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xmlns=""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xmlns=""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xmlns=""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xmlns=""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xmlns=""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xmlns=""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xmlns=""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xmlns=""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xmlns=""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xmlns=""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xmlns=""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xmlns=""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xmlns=""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xmlns=""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xmlns=""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xmlns=""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xmlns=""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xmlns=""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xmlns=""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xmlns=""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xmlns=""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xmlns=""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xmlns=""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xmlns=""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xmlns=""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xmlns=""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xmlns=""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xmlns=""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xmlns=""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xmlns=""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xmlns=""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xmlns=""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xmlns=""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xmlns=""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xmlns=""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xmlns=""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xmlns=""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xmlns=""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xmlns=""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xmlns=""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xmlns=""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xmlns=""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xmlns=""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xmlns=""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xmlns=""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xmlns=""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xmlns=""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xmlns=""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xmlns=""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xmlns=""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xmlns=""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xmlns=""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xmlns=""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xmlns=""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xmlns=""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xmlns=""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xmlns=""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xmlns=""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xmlns=""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xmlns=""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xmlns=""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xmlns=""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xmlns=""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xmlns=""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xmlns=""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xmlns=""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xmlns=""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xmlns=""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xmlns=""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xmlns=""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xmlns=""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xmlns=""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xmlns=""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xmlns=""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xmlns=""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xmlns=""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xmlns=""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xmlns=""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xmlns=""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xmlns=""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xmlns=""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xmlns=""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xmlns=""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xmlns=""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xmlns=""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xmlns=""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xmlns=""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xmlns=""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xmlns=""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xmlns=""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xmlns=""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xmlns=""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xmlns=""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xmlns=""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xmlns=""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xmlns=""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xmlns=""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xmlns=""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xmlns=""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xmlns=""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xmlns=""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xmlns=""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xmlns=""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xmlns=""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xmlns=""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xmlns=""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xmlns=""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xmlns=""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xmlns=""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xmlns=""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xmlns=""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xmlns=""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xmlns=""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xmlns=""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xmlns=""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xmlns=""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xmlns=""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xmlns=""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xmlns=""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xmlns=""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xmlns=""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xmlns=""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xmlns=""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xmlns=""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xmlns=""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xmlns=""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xmlns=""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525" name="Picture 524">
            <a:extLst>
              <a:ext uri="{FF2B5EF4-FFF2-40B4-BE49-F238E27FC236}">
                <a16:creationId xmlns:a16="http://schemas.microsoft.com/office/drawing/2014/main" xmlns="" id="{06D7B3EA-6400-425D-AB57-272C594F0B03}"/>
              </a:ext>
            </a:extLst>
          </p:cNvPr>
          <p:cNvPicPr>
            <a:picLocks noChangeAspect="1"/>
          </p:cNvPicPr>
          <p:nvPr/>
        </p:nvPicPr>
        <p:blipFill>
          <a:blip r:embed="rId12"/>
          <a:stretch>
            <a:fillRect/>
          </a:stretch>
        </p:blipFill>
        <p:spPr>
          <a:xfrm>
            <a:off x="1473959" y="1483351"/>
            <a:ext cx="9399896" cy="5312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6" name="TextBox 205">
            <a:extLst>
              <a:ext uri="{FF2B5EF4-FFF2-40B4-BE49-F238E27FC236}">
                <a16:creationId xmlns="" xmlns:a16="http://schemas.microsoft.com/office/drawing/2014/main" id="{A92D7B0A-DD3E-4888-B824-BFA314CA8570}"/>
              </a:ext>
            </a:extLst>
          </p:cNvPr>
          <p:cNvSpPr txBox="1"/>
          <p:nvPr/>
        </p:nvSpPr>
        <p:spPr>
          <a:xfrm>
            <a:off x="2655169" y="-44934"/>
            <a:ext cx="6353175" cy="1015663"/>
          </a:xfrm>
          <a:prstGeom prst="rect">
            <a:avLst/>
          </a:prstGeom>
          <a:noFill/>
        </p:spPr>
        <p:txBody>
          <a:bodyPr wrap="square" rtlCol="0">
            <a:spAutoFit/>
          </a:bodyPr>
          <a:lstStyle/>
          <a:p>
            <a:pPr algn="ctr"/>
            <a:r>
              <a:rPr lang="en-US" sz="2000" dirty="0" err="1" smtClean="0">
                <a:latin typeface="Arial" panose="020B0604020202020204" pitchFamily="34" charset="0"/>
                <a:cs typeface="Arial" panose="020B0604020202020204" pitchFamily="34" charset="0"/>
              </a:rPr>
              <a:t>Thứ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25 </a:t>
            </a:r>
            <a:r>
              <a:rPr lang="en-US" sz="2000" dirty="0" err="1" smtClean="0">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 </a:t>
            </a:r>
            <a:r>
              <a:rPr lang="en-US" sz="2000" dirty="0" err="1" smtClean="0">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2023</a:t>
            </a:r>
          </a:p>
          <a:p>
            <a:pPr algn="ct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hội</a:t>
            </a:r>
            <a:endParaRPr lang="en-US" sz="2000" dirty="0" smtClean="0">
              <a:latin typeface="Arial" panose="020B0604020202020204" pitchFamily="34" charset="0"/>
              <a:cs typeface="Arial" panose="020B0604020202020204" pitchFamily="34" charset="0"/>
            </a:endParaRPr>
          </a:p>
          <a:p>
            <a:pPr algn="ctr"/>
            <a:r>
              <a:rPr lang="en-US" sz="2000" b="1" dirty="0" smtClean="0">
                <a:solidFill>
                  <a:srgbClr val="FF0000"/>
                </a:solidFill>
                <a:latin typeface="Arial" panose="020B0604020202020204" pitchFamily="34" charset="0"/>
                <a:cs typeface="Arial" panose="020B0604020202020204" pitchFamily="34" charset="0"/>
              </a:rPr>
              <a:t>CƠ QUAN TUẦN HOÀN</a:t>
            </a:r>
            <a:endParaRPr lang="en-US" sz="2000" b="1" dirty="0">
              <a:solidFill>
                <a:srgbClr val="FF0000"/>
              </a:solidFill>
              <a:latin typeface="Arial" panose="020B0604020202020204" pitchFamily="34" charset="0"/>
              <a:cs typeface="Arial" panose="020B0604020202020204" pitchFamily="34" charset="0"/>
            </a:endParaRPr>
          </a:p>
        </p:txBody>
      </p:sp>
      <p:cxnSp>
        <p:nvCxnSpPr>
          <p:cNvPr id="207" name="Straight Connector 206"/>
          <p:cNvCxnSpPr/>
          <p:nvPr/>
        </p:nvCxnSpPr>
        <p:spPr>
          <a:xfrm flipV="1">
            <a:off x="4790358" y="300244"/>
            <a:ext cx="2056145" cy="126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Rounded Rectangle 7">
            <a:extLst>
              <a:ext uri="{FF2B5EF4-FFF2-40B4-BE49-F238E27FC236}">
                <a16:creationId xmlns:a16="http://schemas.microsoft.com/office/drawing/2014/main" xmlns="" id="{3B64A1DC-61DB-4EF2-A164-D25CAB6038BC}"/>
              </a:ext>
            </a:extLst>
          </p:cNvPr>
          <p:cNvSpPr/>
          <p:nvPr/>
        </p:nvSpPr>
        <p:spPr>
          <a:xfrm>
            <a:off x="1160259" y="947821"/>
            <a:ext cx="10493375" cy="51077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400" b="1" dirty="0">
                <a:solidFill>
                  <a:prstClr val="black"/>
                </a:solidFill>
                <a:latin typeface="Calibri" panose="020F0502020204030204" pitchFamily="34" charset="0"/>
                <a:cs typeface="Calibri" panose="020F0502020204030204" pitchFamily="34" charset="0"/>
              </a:rPr>
              <a:t>1</a:t>
            </a:r>
            <a:r>
              <a:rPr lang="en-US" sz="2400" b="1" dirty="0">
                <a:solidFill>
                  <a:prstClr val="black"/>
                </a:solidFill>
                <a:latin typeface="Calibri" panose="020F0502020204030204" pitchFamily="34" charset="0"/>
                <a:cs typeface="Calibri" panose="020F0502020204030204" pitchFamily="34" charset="0"/>
              </a:rPr>
              <a:t>.</a:t>
            </a:r>
            <a:r>
              <a:rPr lang="vi-VN" sz="24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2400" b="1" dirty="0">
              <a:solidFill>
                <a:prstClr val="black"/>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600"/>
                                      </p:stCondLst>
                                      <p:childTnLst>
                                        <p:set>
                                          <p:cBhvr>
                                            <p:cTn id="6" dur="1" fill="hold">
                                              <p:stCondLst>
                                                <p:cond delay="0"/>
                                              </p:stCondLst>
                                            </p:cTn>
                                            <p:tgtEl>
                                              <p:spTgt spid="322"/>
                                            </p:tgtEl>
                                            <p:attrNameLst>
                                              <p:attrName>style.visibility</p:attrName>
                                            </p:attrNameLst>
                                          </p:cBhvr>
                                          <p:to>
                                            <p:strVal val="visible"/>
                                          </p:to>
                                        </p:set>
                                        <p:anim calcmode="lin" valueType="num" p14:bounceEnd="60000">
                                          <p:cBhvr additive="base">
                                            <p:cTn id="7"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25"/>
                                            </p:tgtEl>
                                            <p:attrNameLst>
                                              <p:attrName>style.visibility</p:attrName>
                                            </p:attrNameLst>
                                          </p:cBhvr>
                                          <p:to>
                                            <p:strVal val="visible"/>
                                          </p:to>
                                        </p:set>
                                        <p:animEffect transition="in" filter="barn(inVertical)">
                                          <p:cBhvr>
                                            <p:cTn id="13"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0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0-#ppt_w/2"/>
                                              </p:val>
                                            </p:tav>
                                            <p:tav tm="100000">
                                              <p:val>
                                                <p:strVal val="#ppt_x"/>
                                              </p:val>
                                            </p:tav>
                                          </p:tavLst>
                                        </p:anim>
                                        <p:anim calcmode="lin" valueType="num">
                                          <p:cBhvr additive="base">
                                            <p:cTn id="8" dur="500" fill="hold"/>
                                            <p:tgtEl>
                                              <p:spTgt spid="3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25"/>
                                            </p:tgtEl>
                                            <p:attrNameLst>
                                              <p:attrName>style.visibility</p:attrName>
                                            </p:attrNameLst>
                                          </p:cBhvr>
                                          <p:to>
                                            <p:strVal val="visible"/>
                                          </p:to>
                                        </p:set>
                                        <p:animEffect transition="in" filter="barn(inVertical)">
                                          <p:cBhvr>
                                            <p:cTn id="13" dur="5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46099" y="1302669"/>
            <a:ext cx="10493375" cy="51077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400" b="1" dirty="0">
                <a:solidFill>
                  <a:prstClr val="black"/>
                </a:solidFill>
                <a:latin typeface="Calibri" panose="020F0502020204030204" pitchFamily="34" charset="0"/>
                <a:cs typeface="Calibri" panose="020F0502020204030204" pitchFamily="34" charset="0"/>
              </a:rPr>
              <a:t>1</a:t>
            </a:r>
            <a:r>
              <a:rPr lang="en-US" sz="2400" b="1" dirty="0">
                <a:solidFill>
                  <a:prstClr val="black"/>
                </a:solidFill>
                <a:latin typeface="Calibri" panose="020F0502020204030204" pitchFamily="34" charset="0"/>
                <a:cs typeface="Calibri" panose="020F0502020204030204" pitchFamily="34" charset="0"/>
              </a:rPr>
              <a:t>.</a:t>
            </a:r>
            <a:r>
              <a:rPr lang="vi-VN" sz="2400" b="1" dirty="0">
                <a:solidFill>
                  <a:prstClr val="black"/>
                </a:solidFill>
                <a:latin typeface="Calibri" panose="020F0502020204030204" pitchFamily="34" charset="0"/>
                <a:cs typeface="Calibri" panose="020F0502020204030204" pitchFamily="34" charset="0"/>
              </a:rPr>
              <a:t> Quan sát hình, chỉ và nói tên các bộ phận chính của cơ quan tuần hoàn.</a:t>
            </a:r>
            <a:endParaRPr lang="en-GB" sz="2400" b="1" dirty="0">
              <a:solidFill>
                <a:prstClr val="black"/>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xmlns="" id="{8AB270AD-4B6E-4E47-904D-DE5672D1C62B}"/>
              </a:ext>
            </a:extLst>
          </p:cNvPr>
          <p:cNvPicPr>
            <a:picLocks noChangeAspect="1"/>
          </p:cNvPicPr>
          <p:nvPr/>
        </p:nvPicPr>
        <p:blipFill>
          <a:blip r:embed="rId5"/>
          <a:stretch>
            <a:fillRect/>
          </a:stretch>
        </p:blipFill>
        <p:spPr>
          <a:xfrm>
            <a:off x="942974" y="1944462"/>
            <a:ext cx="5210175" cy="4791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43" name="Group 42">
            <a:extLst>
              <a:ext uri="{FF2B5EF4-FFF2-40B4-BE49-F238E27FC236}">
                <a16:creationId xmlns:a16="http://schemas.microsoft.com/office/drawing/2014/main" xmlns="" id="{7788772E-0DBA-43AE-ADA9-C217E4E695F3}"/>
              </a:ext>
            </a:extLst>
          </p:cNvPr>
          <p:cNvGrpSpPr/>
          <p:nvPr/>
        </p:nvGrpSpPr>
        <p:grpSpPr>
          <a:xfrm>
            <a:off x="6407242" y="2128616"/>
            <a:ext cx="5194208" cy="1485802"/>
            <a:chOff x="1988817" y="6057938"/>
            <a:chExt cx="8061767" cy="1022425"/>
          </a:xfrm>
        </p:grpSpPr>
        <p:grpSp>
          <p:nvGrpSpPr>
            <p:cNvPr id="53" name="Group 52">
              <a:extLst>
                <a:ext uri="{FF2B5EF4-FFF2-40B4-BE49-F238E27FC236}">
                  <a16:creationId xmlns:a16="http://schemas.microsoft.com/office/drawing/2014/main" xmlns="" id="{8FC947D9-527D-4434-AF48-E68360070CC6}"/>
                </a:ext>
              </a:extLst>
            </p:cNvPr>
            <p:cNvGrpSpPr/>
            <p:nvPr/>
          </p:nvGrpSpPr>
          <p:grpSpPr>
            <a:xfrm>
              <a:off x="1988817" y="6057938"/>
              <a:ext cx="8061767" cy="1022425"/>
              <a:chOff x="1650124" y="2978246"/>
              <a:chExt cx="9727324" cy="2017992"/>
            </a:xfrm>
          </p:grpSpPr>
          <p:sp>
            <p:nvSpPr>
              <p:cNvPr id="58" name="Rectangle: Rounded Corners 57">
                <a:extLst>
                  <a:ext uri="{FF2B5EF4-FFF2-40B4-BE49-F238E27FC236}">
                    <a16:creationId xmlns:a16="http://schemas.microsoft.com/office/drawing/2014/main" xmlns="" id="{E02D36D8-B93B-4B16-BB83-98F4A12B6C7D}"/>
                  </a:ext>
                </a:extLst>
              </p:cNvPr>
              <p:cNvSpPr/>
              <p:nvPr/>
            </p:nvSpPr>
            <p:spPr>
              <a:xfrm>
                <a:off x="1650124" y="2978246"/>
                <a:ext cx="9727324" cy="2017992"/>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Rounded Corners 58">
                <a:extLst>
                  <a:ext uri="{FF2B5EF4-FFF2-40B4-BE49-F238E27FC236}">
                    <a16:creationId xmlns:a16="http://schemas.microsoft.com/office/drawing/2014/main" xmlns="" id="{EA239262-69DD-4DF8-8509-A1D0D4BCDAAC}"/>
                  </a:ext>
                </a:extLst>
              </p:cNvPr>
              <p:cNvSpPr/>
              <p:nvPr/>
            </p:nvSpPr>
            <p:spPr>
              <a:xfrm>
                <a:off x="1765737" y="3099387"/>
                <a:ext cx="9532885" cy="1828794"/>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2" name="TextBox 51">
              <a:extLst>
                <a:ext uri="{FF2B5EF4-FFF2-40B4-BE49-F238E27FC236}">
                  <a16:creationId xmlns:a16="http://schemas.microsoft.com/office/drawing/2014/main" xmlns="" id="{99A0F4EF-D7B9-412C-8209-DA141E28D186}"/>
                </a:ext>
              </a:extLst>
            </p:cNvPr>
            <p:cNvSpPr txBox="1"/>
            <p:nvPr/>
          </p:nvSpPr>
          <p:spPr>
            <a:xfrm>
              <a:off x="2184437" y="6152363"/>
              <a:ext cx="7600045" cy="825969"/>
            </a:xfrm>
            <a:prstGeom prst="rect">
              <a:avLst/>
            </a:prstGeom>
            <a:noFill/>
          </p:spPr>
          <p:txBody>
            <a:bodyPr wrap="square" rtlCol="0">
              <a:spAutoFit/>
            </a:bodyPr>
            <a:lstStyle/>
            <a:p>
              <a:pPr algn="just"/>
              <a:r>
                <a:rPr lang="vi-VN" sz="3600" b="1" dirty="0">
                  <a:solidFill>
                    <a:srgbClr val="00B050"/>
                  </a:solidFill>
                  <a:latin typeface="Calibri" panose="020F0502020204030204" pitchFamily="34" charset="0"/>
                  <a:cs typeface="Calibri" panose="020F0502020204030204" pitchFamily="34" charset="0"/>
                </a:rPr>
                <a:t>Cơ quan tuần hoàn gồm những bộ phận nào?</a:t>
              </a:r>
            </a:p>
          </p:txBody>
        </p:sp>
      </p:grpSp>
      <p:grpSp>
        <p:nvGrpSpPr>
          <p:cNvPr id="60" name="Group 59">
            <a:extLst>
              <a:ext uri="{FF2B5EF4-FFF2-40B4-BE49-F238E27FC236}">
                <a16:creationId xmlns:a16="http://schemas.microsoft.com/office/drawing/2014/main" xmlns="" id="{F232B5F9-D893-4B25-9AFB-D704D3E28903}"/>
              </a:ext>
            </a:extLst>
          </p:cNvPr>
          <p:cNvGrpSpPr/>
          <p:nvPr/>
        </p:nvGrpSpPr>
        <p:grpSpPr>
          <a:xfrm>
            <a:off x="6407242" y="4074383"/>
            <a:ext cx="5194208" cy="2517268"/>
            <a:chOff x="1988817" y="5635299"/>
            <a:chExt cx="8061767" cy="1022412"/>
          </a:xfrm>
        </p:grpSpPr>
        <p:grpSp>
          <p:nvGrpSpPr>
            <p:cNvPr id="61" name="Group 60">
              <a:extLst>
                <a:ext uri="{FF2B5EF4-FFF2-40B4-BE49-F238E27FC236}">
                  <a16:creationId xmlns:a16="http://schemas.microsoft.com/office/drawing/2014/main" xmlns="" id="{9EAB87EE-2D0C-4B37-8614-F87DF32EA271}"/>
                </a:ext>
              </a:extLst>
            </p:cNvPr>
            <p:cNvGrpSpPr/>
            <p:nvPr/>
          </p:nvGrpSpPr>
          <p:grpSpPr>
            <a:xfrm>
              <a:off x="1988817" y="5635299"/>
              <a:ext cx="8061767" cy="1022412"/>
              <a:chOff x="1650124" y="2144110"/>
              <a:chExt cx="9727324" cy="2017987"/>
            </a:xfrm>
          </p:grpSpPr>
          <p:sp>
            <p:nvSpPr>
              <p:cNvPr id="63" name="Rectangle: Rounded Corners 62">
                <a:extLst>
                  <a:ext uri="{FF2B5EF4-FFF2-40B4-BE49-F238E27FC236}">
                    <a16:creationId xmlns:a16="http://schemas.microsoft.com/office/drawing/2014/main" xmlns="" id="{79BAB9BE-4103-46F5-9C2F-7D000C353F11}"/>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Rounded Corners 63">
                <a:extLst>
                  <a:ext uri="{FF2B5EF4-FFF2-40B4-BE49-F238E27FC236}">
                    <a16:creationId xmlns:a16="http://schemas.microsoft.com/office/drawing/2014/main" xmlns="" id="{314409AA-0AAB-4C53-AD98-A3D1149FAC58}"/>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2" name="TextBox 61">
              <a:extLst>
                <a:ext uri="{FF2B5EF4-FFF2-40B4-BE49-F238E27FC236}">
                  <a16:creationId xmlns:a16="http://schemas.microsoft.com/office/drawing/2014/main" xmlns="" id="{2801BDFD-5AC6-48F6-ABBA-55EF862941A0}"/>
                </a:ext>
              </a:extLst>
            </p:cNvPr>
            <p:cNvSpPr txBox="1"/>
            <p:nvPr/>
          </p:nvSpPr>
          <p:spPr>
            <a:xfrm>
              <a:off x="2184437" y="5729730"/>
              <a:ext cx="7600045" cy="837542"/>
            </a:xfrm>
            <a:prstGeom prst="rect">
              <a:avLst/>
            </a:prstGeom>
            <a:noFill/>
          </p:spPr>
          <p:txBody>
            <a:bodyPr wrap="square" rtlCol="0">
              <a:spAutoFit/>
            </a:bodyPr>
            <a:lstStyle/>
            <a:p>
              <a:pPr algn="just"/>
              <a:r>
                <a:rPr lang="vi-VN" sz="3200" b="1" dirty="0">
                  <a:solidFill>
                    <a:srgbClr val="00B050"/>
                  </a:solidFill>
                  <a:latin typeface="Calibri" panose="020F0502020204030204" pitchFamily="34" charset="0"/>
                  <a:cs typeface="Calibri" panose="020F0502020204030204" pitchFamily="34" charset="0"/>
                </a:rPr>
                <a:t>Các mạch máu tạo thành hệ mạch kín trong cơ thể người bao gồm những bộ phận nào?</a:t>
              </a:r>
            </a:p>
          </p:txBody>
        </p:sp>
      </p:grpSp>
      <p:sp>
        <p:nvSpPr>
          <p:cNvPr id="23" name="TextBox 22">
            <a:extLst>
              <a:ext uri="{FF2B5EF4-FFF2-40B4-BE49-F238E27FC236}">
                <a16:creationId xmlns="" xmlns:a16="http://schemas.microsoft.com/office/drawing/2014/main" id="{A92D7B0A-DD3E-4888-B824-BFA314CA8570}"/>
              </a:ext>
            </a:extLst>
          </p:cNvPr>
          <p:cNvSpPr txBox="1"/>
          <p:nvPr/>
        </p:nvSpPr>
        <p:spPr>
          <a:xfrm>
            <a:off x="2750705" y="36954"/>
            <a:ext cx="6353175" cy="1200329"/>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Thứ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bảy</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25 </a:t>
            </a:r>
            <a:r>
              <a:rPr lang="en-US" sz="2400" dirty="0" err="1" smtClean="0">
                <a:latin typeface="Arial" panose="020B0604020202020204" pitchFamily="34" charset="0"/>
                <a:cs typeface="Arial" panose="020B0604020202020204" pitchFamily="34" charset="0"/>
              </a:rPr>
              <a:t>tháng</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 </a:t>
            </a:r>
            <a:r>
              <a:rPr lang="en-US" sz="2400" dirty="0" err="1" smtClean="0">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2023</a:t>
            </a:r>
          </a:p>
          <a:p>
            <a:pPr algn="ctr"/>
            <a:r>
              <a:rPr lang="en-US" sz="2400" dirty="0" err="1" smtClean="0">
                <a:latin typeface="Arial" panose="020B0604020202020204" pitchFamily="34" charset="0"/>
                <a:cs typeface="Arial" panose="020B0604020202020204" pitchFamily="34" charset="0"/>
              </a:rPr>
              <a:t>Tự</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nhiên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xã</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hội</a:t>
            </a:r>
            <a:endParaRPr lang="en-US" sz="2400" dirty="0" smtClean="0">
              <a:latin typeface="Arial" panose="020B0604020202020204" pitchFamily="34" charset="0"/>
              <a:cs typeface="Arial" panose="020B0604020202020204" pitchFamily="34" charset="0"/>
            </a:endParaRPr>
          </a:p>
          <a:p>
            <a:pPr algn="ctr"/>
            <a:r>
              <a:rPr lang="en-US" sz="2400" b="1" dirty="0" smtClean="0">
                <a:solidFill>
                  <a:srgbClr val="FF0000"/>
                </a:solidFill>
                <a:latin typeface="Arial" panose="020B0604020202020204" pitchFamily="34" charset="0"/>
                <a:cs typeface="Arial" panose="020B0604020202020204" pitchFamily="34" charset="0"/>
              </a:rPr>
              <a:t>CƠ QUAN TUẦN HOÀN</a:t>
            </a:r>
            <a:endParaRPr lang="en-US" sz="2400" b="1" dirty="0">
              <a:solidFill>
                <a:srgbClr val="FF0000"/>
              </a:solidFill>
              <a:latin typeface="Arial" panose="020B0604020202020204" pitchFamily="34" charset="0"/>
              <a:cs typeface="Arial" panose="020B0604020202020204" pitchFamily="34" charset="0"/>
            </a:endParaRPr>
          </a:p>
        </p:txBody>
      </p:sp>
      <p:cxnSp>
        <p:nvCxnSpPr>
          <p:cNvPr id="24" name="Straight Connector 23"/>
          <p:cNvCxnSpPr/>
          <p:nvPr/>
        </p:nvCxnSpPr>
        <p:spPr>
          <a:xfrm flipV="1">
            <a:off x="4708478" y="477667"/>
            <a:ext cx="247922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Scale>
                                      <p:cBhvr>
                                        <p:cTn id="7"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
                                        </p:tgtEl>
                                        <p:attrNameLst>
                                          <p:attrName>ppt_x</p:attrName>
                                          <p:attrName>ppt_y</p:attrName>
                                        </p:attrNameLst>
                                      </p:cBhvr>
                                    </p:animMotion>
                                    <p:animEffect transition="in" filter="fade">
                                      <p:cBhvr>
                                        <p:cTn id="9" dur="1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0"/>
                                        </p:tgtEl>
                                        <p:attrNameLst>
                                          <p:attrName>style.visibility</p:attrName>
                                        </p:attrNameLst>
                                      </p:cBhvr>
                                      <p:to>
                                        <p:strVal val="visible"/>
                                      </p:to>
                                    </p:set>
                                    <p:animScale>
                                      <p:cBhvr>
                                        <p:cTn id="14"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0"/>
                                        </p:tgtEl>
                                        <p:attrNameLst>
                                          <p:attrName>ppt_x</p:attrName>
                                          <p:attrName>ppt_y</p:attrName>
                                        </p:attrNameLst>
                                      </p:cBhvr>
                                    </p:animMotion>
                                    <p:animEffect transition="in" filter="fade">
                                      <p:cBhvr>
                                        <p:cTn id="16"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668B1187-E011-443D-B0AC-662395A02F54}"/>
              </a:ext>
            </a:extLst>
          </p:cNvPr>
          <p:cNvPicPr>
            <a:picLocks noChangeAspect="1"/>
          </p:cNvPicPr>
          <p:nvPr/>
        </p:nvPicPr>
        <p:blipFill>
          <a:blip r:embed="rId4"/>
          <a:stretch>
            <a:fillRect/>
          </a:stretch>
        </p:blipFill>
        <p:spPr>
          <a:xfrm>
            <a:off x="191070" y="218364"/>
            <a:ext cx="6796584" cy="63975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34" name="Straight Arrow Connector 33">
            <a:extLst>
              <a:ext uri="{FF2B5EF4-FFF2-40B4-BE49-F238E27FC236}">
                <a16:creationId xmlns:a16="http://schemas.microsoft.com/office/drawing/2014/main" xmlns="" id="{E3BA3221-5A9B-4D34-9AD4-452E77344826}"/>
              </a:ext>
            </a:extLst>
          </p:cNvPr>
          <p:cNvCxnSpPr>
            <a:cxnSpLocks/>
          </p:cNvCxnSpPr>
          <p:nvPr/>
        </p:nvCxnSpPr>
        <p:spPr>
          <a:xfrm>
            <a:off x="1136181" y="3261534"/>
            <a:ext cx="622037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52F21CAC-9151-4DB0-A736-65517F2F0901}"/>
              </a:ext>
            </a:extLst>
          </p:cNvPr>
          <p:cNvSpPr/>
          <p:nvPr/>
        </p:nvSpPr>
        <p:spPr>
          <a:xfrm>
            <a:off x="7206432" y="1779824"/>
            <a:ext cx="45063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0000"/>
                </a:solidFill>
                <a:latin typeface="Calibri" panose="020F0502020204030204" pitchFamily="34" charset="0"/>
                <a:cs typeface="Calibri" panose="020F0502020204030204" pitchFamily="34" charset="0"/>
              </a:rPr>
              <a:t>Cơ quan tuần hoàn gồm: Tim và các mạch máu.</a:t>
            </a:r>
            <a:endParaRPr lang="vi-VN" sz="3200" b="1" dirty="0">
              <a:solidFill>
                <a:srgbClr val="FF0000"/>
              </a:solidFill>
              <a:latin typeface="Calibri" panose="020F0502020204030204" pitchFamily="34" charset="0"/>
              <a:cs typeface="Calibri" panose="020F0502020204030204" pitchFamily="34" charset="0"/>
            </a:endParaRPr>
          </a:p>
        </p:txBody>
      </p:sp>
      <p:cxnSp>
        <p:nvCxnSpPr>
          <p:cNvPr id="37" name="Straight Arrow Connector 36">
            <a:extLst>
              <a:ext uri="{FF2B5EF4-FFF2-40B4-BE49-F238E27FC236}">
                <a16:creationId xmlns:a16="http://schemas.microsoft.com/office/drawing/2014/main" xmlns="" id="{1C53C1DB-A93B-41E5-B711-30943B847DD2}"/>
              </a:ext>
            </a:extLst>
          </p:cNvPr>
          <p:cNvCxnSpPr>
            <a:cxnSpLocks/>
          </p:cNvCxnSpPr>
          <p:nvPr/>
        </p:nvCxnSpPr>
        <p:spPr>
          <a:xfrm>
            <a:off x="5609230" y="2702257"/>
            <a:ext cx="1826246" cy="23528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xmlns="" id="{254CADF7-3128-4B06-ABEE-36135CF8E2FD}"/>
              </a:ext>
            </a:extLst>
          </p:cNvPr>
          <p:cNvSpPr/>
          <p:nvPr/>
        </p:nvSpPr>
        <p:spPr>
          <a:xfrm>
            <a:off x="7206432" y="4382615"/>
            <a:ext cx="4734933" cy="2113150"/>
          </a:xfrm>
          <a:prstGeom prst="ellipse">
            <a:avLst/>
          </a:prstGeom>
          <a:solidFill>
            <a:schemeClr val="accent4">
              <a:lumMod val="60000"/>
              <a:lumOff val="40000"/>
              <a:alpha val="7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3000" b="1" dirty="0">
                <a:solidFill>
                  <a:srgbClr val="FF0000"/>
                </a:solidFill>
                <a:latin typeface="Calibri" panose="020F0502020204030204" pitchFamily="34" charset="0"/>
                <a:cs typeface="Calibri" panose="020F0502020204030204" pitchFamily="34" charset="0"/>
              </a:rPr>
              <a:t>Các mạch máu gồm động mạch, tĩnh mạch và mao mạch.</a:t>
            </a:r>
            <a:endParaRPr lang="en-US" sz="30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91440" y="0"/>
            <a:ext cx="12009120" cy="6858000"/>
            <a:chOff x="144" y="0"/>
            <a:chExt cx="18912"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xmlns="" id="{0209A7E5-5637-475F-B00F-77C54DC1BE89}"/>
              </a:ext>
            </a:extLst>
          </p:cNvPr>
          <p:cNvSpPr txBox="1"/>
          <p:nvPr/>
        </p:nvSpPr>
        <p:spPr>
          <a:xfrm>
            <a:off x="5032186" y="2087019"/>
            <a:ext cx="6435914" cy="3970318"/>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Cơ quan tuần hoàn gồm tim và các mạch máu. Các mạch máu tạo thành hệ mạch kín trong cơ thể người bao gồm: động mạch, tĩnh mạch và mao mạch. Máu lưu thông trong các mạch máu là một chất lỏng màu đỏ.</a:t>
            </a:r>
          </a:p>
        </p:txBody>
      </p:sp>
      <p:pic>
        <p:nvPicPr>
          <p:cNvPr id="22" name="Picture 21">
            <a:extLst>
              <a:ext uri="{FF2B5EF4-FFF2-40B4-BE49-F238E27FC236}">
                <a16:creationId xmlns:a16="http://schemas.microsoft.com/office/drawing/2014/main" xmlns="" id="{F84EE3B6-6E09-46ED-AF78-7BF9D2D1C590}"/>
              </a:ext>
            </a:extLst>
          </p:cNvPr>
          <p:cNvPicPr>
            <a:picLocks noChangeAspect="1"/>
          </p:cNvPicPr>
          <p:nvPr/>
        </p:nvPicPr>
        <p:blipFill>
          <a:blip r:embed="rId6"/>
          <a:stretch>
            <a:fillRect/>
          </a:stretch>
        </p:blipFill>
        <p:spPr>
          <a:xfrm>
            <a:off x="3066405" y="-80121"/>
            <a:ext cx="6078239" cy="2560542"/>
          </a:xfrm>
          <a:prstGeom prst="rect">
            <a:avLst/>
          </a:prstGeom>
        </p:spPr>
      </p:pic>
      <p:pic>
        <p:nvPicPr>
          <p:cNvPr id="9" name="Picture 8">
            <a:extLst>
              <a:ext uri="{FF2B5EF4-FFF2-40B4-BE49-F238E27FC236}">
                <a16:creationId xmlns:a16="http://schemas.microsoft.com/office/drawing/2014/main" xmlns="" id="{668B1187-E011-443D-B0AC-662395A02F54}"/>
              </a:ext>
            </a:extLst>
          </p:cNvPr>
          <p:cNvPicPr>
            <a:picLocks noChangeAspect="1"/>
          </p:cNvPicPr>
          <p:nvPr/>
        </p:nvPicPr>
        <p:blipFill>
          <a:blip r:embed="rId7"/>
          <a:stretch>
            <a:fillRect/>
          </a:stretch>
        </p:blipFill>
        <p:spPr>
          <a:xfrm>
            <a:off x="272958" y="1879618"/>
            <a:ext cx="4759228" cy="4149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63046AD3-41DA-400B-B64A-AB9B942EE47F}"/>
              </a:ext>
            </a:extLst>
          </p:cNvPr>
          <p:cNvPicPr>
            <a:picLocks noChangeAspect="1"/>
          </p:cNvPicPr>
          <p:nvPr/>
        </p:nvPicPr>
        <p:blipFill>
          <a:blip r:embed="rId4"/>
          <a:stretch>
            <a:fillRect/>
          </a:stretch>
        </p:blipFill>
        <p:spPr>
          <a:xfrm>
            <a:off x="1525407" y="1651380"/>
            <a:ext cx="8260037" cy="5090615"/>
          </a:xfrm>
          <a:prstGeom prst="round2DiagRect">
            <a:avLst>
              <a:gd name="adj1" fmla="val 16667"/>
              <a:gd name="adj2" fmla="val 33085"/>
            </a:avLst>
          </a:prstGeom>
          <a:ln w="88900" cap="sq">
            <a:solidFill>
              <a:srgbClr val="FFFFFF"/>
            </a:solidFill>
            <a:miter lim="800000"/>
          </a:ln>
          <a:effectLst>
            <a:outerShdw blurRad="254000" algn="tl" rotWithShape="0">
              <a:srgbClr val="000000">
                <a:alpha val="43000"/>
              </a:srgbClr>
            </a:outerShdw>
          </a:effectLst>
        </p:spPr>
      </p:pic>
      <p:sp>
        <p:nvSpPr>
          <p:cNvPr id="3" name="Rounded Rectangle 7">
            <a:extLst>
              <a:ext uri="{FF2B5EF4-FFF2-40B4-BE49-F238E27FC236}">
                <a16:creationId xmlns:a16="http://schemas.microsoft.com/office/drawing/2014/main" xmlns="" id="{3B64A1DC-61DB-4EF2-A164-D25CAB6038BC}"/>
              </a:ext>
            </a:extLst>
          </p:cNvPr>
          <p:cNvSpPr/>
          <p:nvPr/>
        </p:nvSpPr>
        <p:spPr>
          <a:xfrm>
            <a:off x="517524" y="979260"/>
            <a:ext cx="10493375" cy="51077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 xmlns:a16="http://schemas.microsoft.com/office/drawing/2014/main" id="{A92D7B0A-DD3E-4888-B824-BFA314CA8570}"/>
              </a:ext>
            </a:extLst>
          </p:cNvPr>
          <p:cNvSpPr txBox="1"/>
          <p:nvPr/>
        </p:nvSpPr>
        <p:spPr>
          <a:xfrm>
            <a:off x="2750705" y="36954"/>
            <a:ext cx="6353175" cy="1015663"/>
          </a:xfrm>
          <a:prstGeom prst="rect">
            <a:avLst/>
          </a:prstGeom>
          <a:noFill/>
        </p:spPr>
        <p:txBody>
          <a:bodyPr wrap="square" rtlCol="0">
            <a:spAutoFit/>
          </a:bodyPr>
          <a:lstStyle/>
          <a:p>
            <a:pPr algn="ctr"/>
            <a:r>
              <a:rPr lang="en-US" sz="2000" dirty="0" err="1" smtClean="0">
                <a:latin typeface="Arial" panose="020B0604020202020204" pitchFamily="34" charset="0"/>
                <a:cs typeface="Arial" panose="020B0604020202020204" pitchFamily="34" charset="0"/>
              </a:rPr>
              <a:t>Thứ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25 </a:t>
            </a:r>
            <a:r>
              <a:rPr lang="en-US" sz="2000" dirty="0" err="1" smtClean="0">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 </a:t>
            </a:r>
            <a:r>
              <a:rPr lang="en-US" sz="2000" dirty="0" err="1" smtClean="0">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2023</a:t>
            </a:r>
          </a:p>
          <a:p>
            <a:pPr algn="ct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hội</a:t>
            </a:r>
            <a:endParaRPr lang="en-US" sz="2000" dirty="0" smtClean="0">
              <a:latin typeface="Arial" panose="020B0604020202020204" pitchFamily="34" charset="0"/>
              <a:cs typeface="Arial" panose="020B0604020202020204" pitchFamily="34" charset="0"/>
            </a:endParaRPr>
          </a:p>
          <a:p>
            <a:pPr algn="ctr"/>
            <a:r>
              <a:rPr lang="en-US" sz="2000" b="1" dirty="0" smtClean="0">
                <a:solidFill>
                  <a:srgbClr val="FF0000"/>
                </a:solidFill>
                <a:latin typeface="Arial" panose="020B0604020202020204" pitchFamily="34" charset="0"/>
                <a:cs typeface="Arial" panose="020B0604020202020204" pitchFamily="34" charset="0"/>
              </a:rPr>
              <a:t>CƠ QUAN TUẦN HOÀN</a:t>
            </a:r>
            <a:endParaRPr lang="en-US" sz="2000" b="1" dirty="0">
              <a:solidFill>
                <a:srgbClr val="FF0000"/>
              </a:solidFill>
              <a:latin typeface="Arial" panose="020B0604020202020204" pitchFamily="34" charset="0"/>
              <a:cs typeface="Arial" panose="020B0604020202020204" pitchFamily="34" charset="0"/>
            </a:endParaRPr>
          </a:p>
        </p:txBody>
      </p:sp>
      <p:cxnSp>
        <p:nvCxnSpPr>
          <p:cNvPr id="5" name="Straight Connector 4"/>
          <p:cNvCxnSpPr/>
          <p:nvPr/>
        </p:nvCxnSpPr>
        <p:spPr>
          <a:xfrm>
            <a:off x="4899546" y="409433"/>
            <a:ext cx="20335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5"/>
          <a:srcRect l="12590" t="58667" r="78321" b="24917"/>
          <a:stretch>
            <a:fillRect/>
          </a:stretch>
        </p:blipFill>
        <p:spPr>
          <a:xfrm>
            <a:off x="276225" y="5325110"/>
            <a:ext cx="1091565" cy="112585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1020204"/>
            <a:ext cx="10493375" cy="51077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vi-VN"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Quan sát hình 3 và cho biết chức năng từng bộ phận của cơ quan tuần hoàn.</a:t>
            </a:r>
            <a:endParaRPr kumimoji="0" lang="en-GB" sz="2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834D3623-9FCC-4FE0-9D92-B710B1358FE0}"/>
              </a:ext>
            </a:extLst>
          </p:cNvPr>
          <p:cNvPicPr>
            <a:picLocks noChangeAspect="1"/>
          </p:cNvPicPr>
          <p:nvPr/>
        </p:nvPicPr>
        <p:blipFill>
          <a:blip r:embed="rId6"/>
          <a:stretch>
            <a:fillRect/>
          </a:stretch>
        </p:blipFill>
        <p:spPr>
          <a:xfrm>
            <a:off x="276225" y="1754151"/>
            <a:ext cx="5592312" cy="48090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8" name="Picture 27">
            <a:extLst>
              <a:ext uri="{FF2B5EF4-FFF2-40B4-BE49-F238E27FC236}">
                <a16:creationId xmlns:a16="http://schemas.microsoft.com/office/drawing/2014/main" xmlns="" id="{20F43D68-E8A7-4AFC-AF25-82A918495E1F}"/>
              </a:ext>
            </a:extLst>
          </p:cNvPr>
          <p:cNvPicPr>
            <a:picLocks noChangeAspect="1"/>
          </p:cNvPicPr>
          <p:nvPr/>
        </p:nvPicPr>
        <p:blipFill>
          <a:blip r:embed="rId7"/>
          <a:stretch>
            <a:fillRect/>
          </a:stretch>
        </p:blipFill>
        <p:spPr>
          <a:xfrm>
            <a:off x="6753225" y="3001403"/>
            <a:ext cx="2952750" cy="3351771"/>
          </a:xfrm>
          <a:prstGeom prst="rect">
            <a:avLst/>
          </a:prstGeom>
        </p:spPr>
      </p:pic>
      <p:grpSp>
        <p:nvGrpSpPr>
          <p:cNvPr id="29" name="Group 28">
            <a:extLst>
              <a:ext uri="{FF2B5EF4-FFF2-40B4-BE49-F238E27FC236}">
                <a16:creationId xmlns:a16="http://schemas.microsoft.com/office/drawing/2014/main" xmlns="" id="{0B1E652B-F132-4843-9815-9B70C038A887}"/>
              </a:ext>
            </a:extLst>
          </p:cNvPr>
          <p:cNvGrpSpPr/>
          <p:nvPr/>
        </p:nvGrpSpPr>
        <p:grpSpPr>
          <a:xfrm>
            <a:off x="6067425" y="1708406"/>
            <a:ext cx="5446254" cy="1325563"/>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xmlns=""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E0F83C8-223E-426B-B9C5-193F0B6716AC}"/>
                </a:ext>
              </a:extLst>
            </p:cNvPr>
            <p:cNvSpPr txBox="1"/>
            <p:nvPr/>
          </p:nvSpPr>
          <p:spPr>
            <a:xfrm>
              <a:off x="4431806" y="1230082"/>
              <a:ext cx="6006466" cy="886397"/>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a:t>
              </a:r>
              <a:r>
                <a:rPr lang="nl-NL" sz="24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cho biết chức năng của các bộ phận của cơ quan tuần hoàn.</a:t>
              </a: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15" name="TextBox 14">
            <a:extLst>
              <a:ext uri="{FF2B5EF4-FFF2-40B4-BE49-F238E27FC236}">
                <a16:creationId xmlns="" xmlns:a16="http://schemas.microsoft.com/office/drawing/2014/main" id="{A92D7B0A-DD3E-4888-B824-BFA314CA8570}"/>
              </a:ext>
            </a:extLst>
          </p:cNvPr>
          <p:cNvSpPr txBox="1"/>
          <p:nvPr/>
        </p:nvSpPr>
        <p:spPr>
          <a:xfrm>
            <a:off x="2750705" y="36954"/>
            <a:ext cx="6353175" cy="1015663"/>
          </a:xfrm>
          <a:prstGeom prst="rect">
            <a:avLst/>
          </a:prstGeom>
          <a:noFill/>
        </p:spPr>
        <p:txBody>
          <a:bodyPr wrap="square" rtlCol="0">
            <a:spAutoFit/>
          </a:bodyPr>
          <a:lstStyle/>
          <a:p>
            <a:pPr algn="ctr"/>
            <a:r>
              <a:rPr lang="en-US" sz="2000" dirty="0" err="1" smtClean="0">
                <a:latin typeface="Arial" panose="020B0604020202020204" pitchFamily="34" charset="0"/>
                <a:cs typeface="Arial" panose="020B0604020202020204" pitchFamily="34" charset="0"/>
              </a:rPr>
              <a:t>Thứ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ngày</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25 </a:t>
            </a:r>
            <a:r>
              <a:rPr lang="en-US" sz="2000" dirty="0" err="1" smtClean="0">
                <a:latin typeface="Arial" panose="020B0604020202020204" pitchFamily="34" charset="0"/>
                <a:cs typeface="Arial" panose="020B0604020202020204" pitchFamily="34" charset="0"/>
              </a:rPr>
              <a:t>tháng</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 </a:t>
            </a:r>
            <a:r>
              <a:rPr lang="en-US" sz="2000" dirty="0" err="1" smtClean="0">
                <a:latin typeface="Arial" panose="020B0604020202020204" pitchFamily="34" charset="0"/>
                <a:cs typeface="Arial" panose="020B0604020202020204" pitchFamily="34" charset="0"/>
              </a:rPr>
              <a:t>năm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2023</a:t>
            </a:r>
          </a:p>
          <a:p>
            <a:pPr algn="ctr"/>
            <a:r>
              <a:rPr lang="en-US" sz="2000" dirty="0" err="1" smtClean="0">
                <a:latin typeface="Arial" panose="020B0604020202020204" pitchFamily="34" charset="0"/>
                <a:cs typeface="Arial" panose="020B0604020202020204" pitchFamily="34" charset="0"/>
              </a:rPr>
              <a:t>Tự</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hội</a:t>
            </a:r>
            <a:endParaRPr lang="en-US" sz="2000" dirty="0" smtClean="0">
              <a:latin typeface="Arial" panose="020B0604020202020204" pitchFamily="34" charset="0"/>
              <a:cs typeface="Arial" panose="020B0604020202020204" pitchFamily="34" charset="0"/>
            </a:endParaRPr>
          </a:p>
          <a:p>
            <a:pPr algn="ctr"/>
            <a:r>
              <a:rPr lang="en-US" sz="2000" b="1" dirty="0" smtClean="0">
                <a:solidFill>
                  <a:srgbClr val="FF0000"/>
                </a:solidFill>
                <a:latin typeface="Arial" panose="020B0604020202020204" pitchFamily="34" charset="0"/>
                <a:cs typeface="Arial" panose="020B0604020202020204" pitchFamily="34" charset="0"/>
              </a:rPr>
              <a:t>CƠ QUAN TUẦN HOÀN</a:t>
            </a:r>
            <a:endParaRPr lang="en-US" sz="2000" b="1" dirty="0">
              <a:solidFill>
                <a:srgbClr val="FF0000"/>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4899546" y="409433"/>
            <a:ext cx="20335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618</Words>
  <Application>Microsoft Office PowerPoint</Application>
  <PresentationFormat>Custom</PresentationFormat>
  <Paragraphs>83</Paragraphs>
  <Slides>20</Slides>
  <Notes>14</Notes>
  <HiddenSlides>2</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vt:lpstr>
      <vt:lpstr>1_Office Theme</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2022-11-13T11:16:52Z</dcterms:created>
  <dcterms:modified xsi:type="dcterms:W3CDTF">2023-02-25T03:22:09Z</dcterms:modified>
</cp:coreProperties>
</file>