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7" r:id="rId3"/>
    <p:sldId id="303" r:id="rId4"/>
    <p:sldId id="266" r:id="rId6"/>
    <p:sldId id="295" r:id="rId7"/>
    <p:sldId id="297" r:id="rId8"/>
    <p:sldId id="298" r:id="rId9"/>
    <p:sldId id="288" r:id="rId10"/>
    <p:sldId id="294" r:id="rId11"/>
    <p:sldId id="289" r:id="rId12"/>
    <p:sldId id="291" r:id="rId13"/>
    <p:sldId id="296" r:id="rId14"/>
    <p:sldId id="299" r:id="rId15"/>
    <p:sldId id="300" r:id="rId16"/>
    <p:sldId id="301" r:id="rId17"/>
    <p:sldId id="302" r:id="rId18"/>
    <p:sldId id="292" r:id="rId19"/>
  </p:sldIdLst>
  <p:sldSz cx="12192000" cy="6858000"/>
  <p:notesSz cx="6858000" cy="9144000"/>
  <p:embeddedFontLst>
    <p:embeddedFont>
      <p:font typeface="SimSun" panose="02010600030101010101" pitchFamily="2" charset="-122"/>
      <p:regular r:id="rId23"/>
    </p:embeddedFont>
    <p:embeddedFont>
      <p:font typeface="Calibri Light" panose="020F0302020204030204" charset="0"/>
      <p:regular r:id="rId24"/>
      <p:italic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等线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  <a:srgbClr val="7D4C18"/>
    <a:srgbClr val="6E3D0C"/>
    <a:srgbClr val="FF00FF"/>
    <a:srgbClr val="FF99FF"/>
    <a:srgbClr val="FF66FF"/>
    <a:srgbClr val="FFFF66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4ADB0-0FB2-4A73-9EE5-BB630A219B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2CEC1-7226-4CF5-91A4-CF330FB793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microsoft.com/office/2007/relationships/hdphoto" Target="../media/image21.wdp"/><Relationship Id="rId5" Type="http://schemas.openxmlformats.org/officeDocument/2006/relationships/image" Target="../media/image20.png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33.png"/><Relationship Id="rId17" Type="http://schemas.microsoft.com/office/2007/relationships/hdphoto" Target="../media/image32.wdp"/><Relationship Id="rId16" Type="http://schemas.openxmlformats.org/officeDocument/2006/relationships/image" Target="../media/image31.png"/><Relationship Id="rId15" Type="http://schemas.openxmlformats.org/officeDocument/2006/relationships/image" Target="../media/image30.png"/><Relationship Id="rId14" Type="http://schemas.microsoft.com/office/2007/relationships/hdphoto" Target="../media/image29.wdp"/><Relationship Id="rId13" Type="http://schemas.openxmlformats.org/officeDocument/2006/relationships/image" Target="../media/image28.png"/><Relationship Id="rId12" Type="http://schemas.microsoft.com/office/2007/relationships/hdphoto" Target="../media/image27.wdp"/><Relationship Id="rId11" Type="http://schemas.openxmlformats.org/officeDocument/2006/relationships/image" Target="../media/image26.png"/><Relationship Id="rId10" Type="http://schemas.microsoft.com/office/2007/relationships/hdphoto" Target="../media/image25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NỀN PP\74425608_806001893190166_3441763237966643200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: 圆角 13"/>
          <p:cNvSpPr/>
          <p:nvPr/>
        </p:nvSpPr>
        <p:spPr>
          <a:xfrm>
            <a:off x="2842090" y="2322094"/>
            <a:ext cx="7139836" cy="3898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altLang="zh-CN" sz="9600" smtClean="0">
                <a:solidFill>
                  <a:srgbClr val="FF0000"/>
                </a:solidFill>
                <a:latin typeface="UTM Avo" pitchFamily="18" charset="0"/>
              </a:rPr>
              <a:t>HỌC VẦN</a:t>
            </a:r>
            <a:endParaRPr lang="zh-CN" alt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3447"/>
            <a:ext cx="12192000" cy="680878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7761" y="150310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UTM Avo" pitchFamily="18" charset="0"/>
              </a:rPr>
              <a:t>? </a:t>
            </a:r>
            <a:r>
              <a:rPr lang="en-US" sz="4400" smtClean="0">
                <a:latin typeface="UTM Avo" pitchFamily="18" charset="0"/>
              </a:rPr>
              <a:t>Ghép đúng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48707" r="21483" b="18750"/>
          <a:stretch>
            <a:fillRect/>
          </a:stretch>
        </p:blipFill>
        <p:spPr bwMode="auto">
          <a:xfrm>
            <a:off x="394138" y="1072055"/>
            <a:ext cx="10673255" cy="419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56234" y="2522483"/>
            <a:ext cx="1340069" cy="1072055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56234" y="2711669"/>
            <a:ext cx="1340069" cy="88286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2" y="331076"/>
            <a:ext cx="463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UTM Avo" pitchFamily="18" charset="0"/>
              </a:rPr>
              <a:t>4. </a:t>
            </a:r>
            <a:r>
              <a:rPr lang="en-US" sz="6000" smtClean="0">
                <a:solidFill>
                  <a:srgbClr val="FF0000"/>
                </a:solidFill>
                <a:latin typeface="UTM Avo" pitchFamily="18" charset="0"/>
              </a:rPr>
              <a:t>Tập viết</a:t>
            </a:r>
            <a:endParaRPr lang="vi-VN" sz="600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29344" r="67264" b="55113"/>
          <a:stretch>
            <a:fillRect/>
          </a:stretch>
        </p:blipFill>
        <p:spPr bwMode="auto">
          <a:xfrm>
            <a:off x="2229395" y="1689462"/>
            <a:ext cx="7637416" cy="452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2" y="331076"/>
            <a:ext cx="463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UTM Avo" pitchFamily="18" charset="0"/>
              </a:rPr>
              <a:t>4. </a:t>
            </a:r>
            <a:r>
              <a:rPr lang="en-US" sz="6000" smtClean="0">
                <a:solidFill>
                  <a:srgbClr val="FF0000"/>
                </a:solidFill>
                <a:latin typeface="UTM Avo" pitchFamily="18" charset="0"/>
              </a:rPr>
              <a:t>Tập viết</a:t>
            </a:r>
            <a:endParaRPr lang="vi-VN" sz="600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0" t="29287" r="32986" b="55285"/>
          <a:stretch>
            <a:fillRect/>
          </a:stretch>
        </p:blipFill>
        <p:spPr bwMode="auto">
          <a:xfrm>
            <a:off x="3309257" y="1346739"/>
            <a:ext cx="6191794" cy="491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2" y="331076"/>
            <a:ext cx="463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UTM Avo" pitchFamily="18" charset="0"/>
              </a:rPr>
              <a:t>4. </a:t>
            </a:r>
            <a:r>
              <a:rPr lang="en-US" sz="6000" smtClean="0">
                <a:solidFill>
                  <a:srgbClr val="FF0000"/>
                </a:solidFill>
                <a:latin typeface="UTM Avo" pitchFamily="18" charset="0"/>
              </a:rPr>
              <a:t>Tập viết</a:t>
            </a:r>
            <a:endParaRPr lang="vi-VN" sz="600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t="29400" r="40512" b="54828"/>
          <a:stretch>
            <a:fillRect/>
          </a:stretch>
        </p:blipFill>
        <p:spPr bwMode="auto">
          <a:xfrm>
            <a:off x="592183" y="1550127"/>
            <a:ext cx="11181806" cy="405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2" y="331076"/>
            <a:ext cx="463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UTM Avo" pitchFamily="18" charset="0"/>
              </a:rPr>
              <a:t>4. </a:t>
            </a:r>
            <a:r>
              <a:rPr lang="en-US" sz="6000" smtClean="0">
                <a:solidFill>
                  <a:srgbClr val="FF0000"/>
                </a:solidFill>
                <a:latin typeface="UTM Avo" pitchFamily="18" charset="0"/>
              </a:rPr>
              <a:t>Tập viết</a:t>
            </a:r>
            <a:endParaRPr lang="vi-VN" sz="600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3" t="29287" r="17933" b="54714"/>
          <a:stretch>
            <a:fillRect/>
          </a:stretch>
        </p:blipFill>
        <p:spPr bwMode="auto">
          <a:xfrm>
            <a:off x="2499359" y="1689462"/>
            <a:ext cx="7445829" cy="404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21" y="5002306"/>
            <a:ext cx="1855694" cy="1855694"/>
          </a:xfrm>
          <a:prstGeom prst="rect">
            <a:avLst/>
          </a:prstGeom>
        </p:spPr>
      </p:pic>
      <p:pic>
        <p:nvPicPr>
          <p:cNvPr id="4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5444"/>
            <a:ext cx="2363372" cy="30425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74085" y="504475"/>
            <a:ext cx="5595257" cy="822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373" y="1716258"/>
            <a:ext cx="92284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 và công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có tiếng lợn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SGK/ 1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NỀN PP\74425608_806001893190166_3441763237966643200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: 圆角 13"/>
          <p:cNvSpPr/>
          <p:nvPr/>
        </p:nvSpPr>
        <p:spPr>
          <a:xfrm>
            <a:off x="2842090" y="2322094"/>
            <a:ext cx="7139836" cy="3898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altLang="zh-CN" sz="8000" smtClean="0">
                <a:solidFill>
                  <a:srgbClr val="FF0000"/>
                </a:solidFill>
                <a:latin typeface="UTM Avo" pitchFamily="18" charset="0"/>
              </a:rPr>
              <a:t>TẠM BIỆT</a:t>
            </a:r>
            <a:endParaRPr lang="zh-CN" altLang="en-US" sz="80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548"/>
            <a:ext cx="3718873" cy="2795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58"/>
            <a:ext cx="1467617" cy="146761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229600" y="1680275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lóc cóc</a:t>
            </a:r>
            <a:endParaRPr lang="vi-VN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68499" y="264420"/>
            <a:ext cx="8255726" cy="5617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itchFamily="18" charset="0"/>
              </a:rPr>
              <a:t>Con </a:t>
            </a:r>
            <a:r>
              <a:rPr lang="en-US" sz="3200" dirty="0" err="1" smtClean="0">
                <a:latin typeface="UTM Avo" pitchFamily="18" charset="0"/>
              </a:rPr>
              <a:t>luyện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đọc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lại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các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tiếng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từ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sau</a:t>
            </a:r>
            <a:r>
              <a:rPr lang="en-US" sz="3200" dirty="0" smtClean="0">
                <a:latin typeface="UTM Avo" pitchFamily="18" charset="0"/>
              </a:rPr>
              <a:t>.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77097" y="1680275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ngọc</a:t>
            </a:r>
            <a:endParaRPr lang="vi-VN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33670" y="1680275"/>
            <a:ext cx="3751691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 chóng</a:t>
            </a:r>
            <a:endParaRPr lang="vi-VN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35680" y="3635350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tròn</a:t>
            </a:r>
            <a:endParaRPr lang="vi-VN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71360" y="3635350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 mong</a:t>
            </a:r>
            <a:endParaRPr lang="vi-VN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1406"/>
          <a:stretch>
            <a:fillRect/>
          </a:stretch>
        </p:blipFill>
        <p:spPr bwMode="auto">
          <a:xfrm>
            <a:off x="693420" y="784860"/>
            <a:ext cx="10654665" cy="53536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12" y="1285227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4"/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21"/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60985" y="-488950"/>
            <a:ext cx="4098925" cy="330835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51912" y="4452334"/>
            <a:ext cx="2901071" cy="2763477"/>
          </a:xfrm>
          <a:prstGeom prst="rect">
            <a:avLst/>
          </a:prstGeom>
        </p:spPr>
      </p:pic>
      <p:sp>
        <p:nvSpPr>
          <p:cNvPr id="10" name="矩形: 圆角 13"/>
          <p:cNvSpPr/>
          <p:nvPr/>
        </p:nvSpPr>
        <p:spPr>
          <a:xfrm>
            <a:off x="1418897" y="2622279"/>
            <a:ext cx="9632731" cy="2179528"/>
          </a:xfrm>
          <a:prstGeom prst="roundRect">
            <a:avLst/>
          </a:prstGeom>
          <a:solidFill>
            <a:srgbClr val="BCE2E6">
              <a:alpha val="5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zh-CN" sz="8000" u="sng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85:</a:t>
            </a:r>
            <a:r>
              <a:rPr lang="en-US" altLang="zh-CN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zh-CN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00147" y="4931535"/>
            <a:ext cx="4546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dòng</a:t>
            </a:r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s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ông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5" name="组合 91"/>
          <p:cNvGrpSpPr/>
          <p:nvPr/>
        </p:nvGrpSpPr>
        <p:grpSpPr>
          <a:xfrm>
            <a:off x="0" y="0"/>
            <a:ext cx="5886671" cy="866924"/>
            <a:chOff x="994820" y="254650"/>
            <a:chExt cx="5886671" cy="866925"/>
          </a:xfrm>
        </p:grpSpPr>
        <p:grpSp>
          <p:nvGrpSpPr>
            <p:cNvPr id="36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sz="2000" b="1" dirty="0">
                  <a:solidFill>
                    <a:srgbClr val="FF0000"/>
                  </a:solidFill>
                  <a:latin typeface="UTM Avo" pitchFamily="18" charset="0"/>
                </a:endParaRPr>
              </a:p>
            </p:txBody>
          </p:sp>
          <p:sp>
            <p:nvSpPr>
              <p:cNvPr id="39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38100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rgbClr val="FF0000"/>
                  </a:solidFill>
                  <a:latin typeface="UTM Avo" pitchFamily="18" charset="0"/>
                </a:endParaRPr>
              </a:p>
            </p:txBody>
          </p:sp>
        </p:grpSp>
        <p:sp>
          <p:nvSpPr>
            <p:cNvPr id="37" name="文本框 93"/>
            <p:cNvSpPr txBox="1"/>
            <p:nvPr/>
          </p:nvSpPr>
          <p:spPr>
            <a:xfrm>
              <a:off x="1611913" y="254650"/>
              <a:ext cx="3584636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1: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Làm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quen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 </a:t>
              </a:r>
              <a:endParaRPr lang="zh-CN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36854" r="49715" b="28663"/>
          <a:stretch>
            <a:fillRect/>
          </a:stretch>
        </p:blipFill>
        <p:spPr bwMode="auto">
          <a:xfrm>
            <a:off x="2631077" y="915363"/>
            <a:ext cx="6511188" cy="367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402422" y="2643651"/>
            <a:ext cx="1542053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UTM Avo" pitchFamily="18" charset="0"/>
              </a:rPr>
              <a:t>ng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41122" y="2626222"/>
            <a:ext cx="1366949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UTM Avo" pitchFamily="18" charset="0"/>
              </a:rPr>
              <a:t>ô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0046" y="3582545"/>
            <a:ext cx="4264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ô</a:t>
            </a:r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</a:rPr>
              <a:t> – </a:t>
            </a:r>
            <a:r>
              <a:rPr lang="en-US" sz="4800" b="1" dirty="0" err="1" smtClean="0">
                <a:solidFill>
                  <a:srgbClr val="FF0000"/>
                </a:solidFill>
                <a:latin typeface="UTM Avo" pitchFamily="18" charset="0"/>
              </a:rPr>
              <a:t>ngờ</a:t>
            </a:r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</a:rPr>
              <a:t> – </a:t>
            </a:r>
            <a:r>
              <a:rPr lang="en-US" sz="4800" b="1" dirty="0" err="1" smtClean="0">
                <a:solidFill>
                  <a:srgbClr val="FF0000"/>
                </a:solidFill>
                <a:latin typeface="UTM Avo" pitchFamily="18" charset="0"/>
              </a:rPr>
              <a:t>ông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9850" y="1237679"/>
            <a:ext cx="4162532" cy="10836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UTM Avo" pitchFamily="18" charset="0"/>
              </a:rPr>
              <a:t>s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ông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1122" y="1808075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ông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18" grpId="0" animBg="1"/>
      <p:bldP spid="18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692608" y="5083776"/>
            <a:ext cx="2970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</a:rPr>
              <a:t>g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ốc</a:t>
            </a:r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đa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5" name="组合 91"/>
          <p:cNvGrpSpPr/>
          <p:nvPr/>
        </p:nvGrpSpPr>
        <p:grpSpPr>
          <a:xfrm>
            <a:off x="0" y="0"/>
            <a:ext cx="5886671" cy="866924"/>
            <a:chOff x="994820" y="254650"/>
            <a:chExt cx="5886671" cy="866925"/>
          </a:xfrm>
        </p:grpSpPr>
        <p:grpSp>
          <p:nvGrpSpPr>
            <p:cNvPr id="36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sz="2000" b="1" dirty="0">
                  <a:solidFill>
                    <a:srgbClr val="FF0000"/>
                  </a:solidFill>
                  <a:latin typeface="UTM Avo" pitchFamily="18" charset="0"/>
                </a:endParaRPr>
              </a:p>
            </p:txBody>
          </p:sp>
          <p:sp>
            <p:nvSpPr>
              <p:cNvPr id="39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38100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rgbClr val="FF0000"/>
                  </a:solidFill>
                  <a:latin typeface="UTM Avo" pitchFamily="18" charset="0"/>
                </a:endParaRPr>
              </a:p>
            </p:txBody>
          </p:sp>
        </p:grpSp>
        <p:sp>
          <p:nvSpPr>
            <p:cNvPr id="37" name="文本框 93"/>
            <p:cNvSpPr txBox="1"/>
            <p:nvPr/>
          </p:nvSpPr>
          <p:spPr>
            <a:xfrm>
              <a:off x="1611913" y="254650"/>
              <a:ext cx="3584636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1: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Làm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quen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 </a:t>
              </a:r>
              <a:endParaRPr lang="zh-CN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36639" r="37234" b="28232"/>
          <a:stretch>
            <a:fillRect/>
          </a:stretch>
        </p:blipFill>
        <p:spPr bwMode="auto">
          <a:xfrm>
            <a:off x="2002191" y="1088892"/>
            <a:ext cx="6975565" cy="397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17105" y="2404226"/>
            <a:ext cx="1683156" cy="73659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UTM Avo" pitchFamily="18" charset="0"/>
              </a:rPr>
              <a:t>c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5076" y="2389308"/>
            <a:ext cx="1492029" cy="7563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UTM Avo" pitchFamily="18" charset="0"/>
              </a:rPr>
              <a:t>ô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1013" y="3285566"/>
            <a:ext cx="4177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ô</a:t>
            </a:r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</a:rPr>
              <a:t> – </a:t>
            </a:r>
            <a:r>
              <a:rPr lang="en-US" sz="4800" b="1" dirty="0" err="1" smtClean="0">
                <a:solidFill>
                  <a:srgbClr val="FF0000"/>
                </a:solidFill>
                <a:latin typeface="UTM Avo" pitchFamily="18" charset="0"/>
              </a:rPr>
              <a:t>cờ</a:t>
            </a:r>
            <a:r>
              <a:rPr lang="en-US" sz="4800" b="1" dirty="0" smtClean="0">
                <a:solidFill>
                  <a:srgbClr val="FF0000"/>
                </a:solidFill>
                <a:latin typeface="UTM Avo" pitchFamily="18" charset="0"/>
              </a:rPr>
              <a:t> - </a:t>
            </a:r>
            <a:r>
              <a:rPr lang="en-US" sz="4800" b="1" dirty="0" err="1" smtClean="0">
                <a:solidFill>
                  <a:srgbClr val="FF0000"/>
                </a:solidFill>
                <a:latin typeface="UTM Avo" pitchFamily="18" charset="0"/>
              </a:rPr>
              <a:t>ôc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9844" y="1226744"/>
            <a:ext cx="18133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>
                <a:latin typeface="UTM Avo" pitchFamily="18" charset="0"/>
              </a:rPr>
              <a:t>g</a:t>
            </a:r>
            <a:r>
              <a:rPr lang="en-US" sz="8800" dirty="0" err="1">
                <a:solidFill>
                  <a:srgbClr val="FF0000"/>
                </a:solidFill>
                <a:latin typeface="UTM Avo" pitchFamily="18" charset="0"/>
              </a:rPr>
              <a:t>ốc</a:t>
            </a:r>
            <a:endParaRPr lang="en-US" sz="8800" dirty="0"/>
          </a:p>
        </p:txBody>
      </p:sp>
      <p:sp>
        <p:nvSpPr>
          <p:cNvPr id="12" name="Rectangle 11"/>
          <p:cNvSpPr/>
          <p:nvPr/>
        </p:nvSpPr>
        <p:spPr>
          <a:xfrm>
            <a:off x="4125076" y="1567584"/>
            <a:ext cx="3162852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UTM Avo" pitchFamily="18" charset="0"/>
              </a:rPr>
              <a:t>ôc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2" grpId="0"/>
      <p:bldP spid="2" grpId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0688" y="5260673"/>
            <a:ext cx="4546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dòng</a:t>
            </a:r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s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ông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9743" y="5260674"/>
            <a:ext cx="2970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UTM Avo" pitchFamily="18" charset="0"/>
              </a:rPr>
              <a:t>g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ốc</a:t>
            </a:r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đa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36854" r="49715" b="28663"/>
          <a:stretch>
            <a:fillRect/>
          </a:stretch>
        </p:blipFill>
        <p:spPr bwMode="auto">
          <a:xfrm>
            <a:off x="257499" y="1968137"/>
            <a:ext cx="5312979" cy="29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36639" r="37234" b="28232"/>
          <a:stretch>
            <a:fillRect/>
          </a:stretch>
        </p:blipFill>
        <p:spPr bwMode="auto">
          <a:xfrm>
            <a:off x="6261139" y="1968137"/>
            <a:ext cx="5180722" cy="29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2059" y="291338"/>
            <a:ext cx="9718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UTM Avo" pitchFamily="18" charset="0"/>
              </a:rPr>
              <a:t>ô</a:t>
            </a:r>
            <a:r>
              <a:rPr lang="en-US" sz="8000" dirty="0" err="1" smtClean="0">
                <a:solidFill>
                  <a:srgbClr val="FF0000"/>
                </a:solidFill>
                <a:latin typeface="UTM Avo" pitchFamily="18" charset="0"/>
              </a:rPr>
              <a:t>ng</a:t>
            </a:r>
            <a:r>
              <a:rPr lang="en-US" sz="8000" dirty="0" smtClean="0">
                <a:solidFill>
                  <a:srgbClr val="FF0000"/>
                </a:solidFill>
                <a:latin typeface="UTM Avo" pitchFamily="18" charset="0"/>
              </a:rPr>
              <a:t>                   </a:t>
            </a:r>
            <a:r>
              <a:rPr lang="en-US" sz="8000" dirty="0" err="1" smtClean="0">
                <a:solidFill>
                  <a:srgbClr val="FF0000"/>
                </a:solidFill>
                <a:latin typeface="UTM Avo" pitchFamily="18" charset="0"/>
              </a:rPr>
              <a:t>ôc</a:t>
            </a:r>
            <a:endParaRPr lang="en-US" sz="8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1"/>
          <p:cNvGrpSpPr/>
          <p:nvPr/>
        </p:nvGrpSpPr>
        <p:grpSpPr>
          <a:xfrm>
            <a:off x="0" y="47493"/>
            <a:ext cx="10092922" cy="842383"/>
            <a:chOff x="994820" y="381655"/>
            <a:chExt cx="10092922" cy="842384"/>
          </a:xfrm>
        </p:grpSpPr>
        <p:grpSp>
          <p:nvGrpSpPr>
            <p:cNvPr id="5" name="组合 92"/>
            <p:cNvGrpSpPr/>
            <p:nvPr/>
          </p:nvGrpSpPr>
          <p:grpSpPr>
            <a:xfrm>
              <a:off x="994820" y="720459"/>
              <a:ext cx="10092922" cy="503580"/>
              <a:chOff x="3532280" y="5475339"/>
              <a:chExt cx="10092922" cy="503580"/>
            </a:xfrm>
          </p:grpSpPr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2831808" y="5519556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sz="2000" b="1" dirty="0">
                  <a:solidFill>
                    <a:srgbClr val="FF0000"/>
                  </a:solidFill>
                  <a:latin typeface="UTM Avo" pitchFamily="18" charset="0"/>
                </a:endParaRPr>
              </a:p>
            </p:txBody>
          </p:sp>
          <p:sp>
            <p:nvSpPr>
              <p:cNvPr id="8" name="任意多边形 95"/>
              <p:cNvSpPr/>
              <p:nvPr/>
            </p:nvSpPr>
            <p:spPr>
              <a:xfrm>
                <a:off x="3532280" y="5475339"/>
                <a:ext cx="9324926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38100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rgbClr val="FF0000"/>
                  </a:solidFill>
                  <a:latin typeface="UTM Avo" pitchFamily="18" charset="0"/>
                </a:endParaRPr>
              </a:p>
            </p:txBody>
          </p:sp>
        </p:grpSp>
        <p:sp>
          <p:nvSpPr>
            <p:cNvPr id="6" name="文本框 93"/>
            <p:cNvSpPr txBox="1"/>
            <p:nvPr/>
          </p:nvSpPr>
          <p:spPr>
            <a:xfrm>
              <a:off x="1611912" y="381655"/>
              <a:ext cx="8707833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US" altLang="zh-CN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2</a:t>
              </a:r>
              <a:r>
                <a:rPr lang="en-US" altLang="zh-CN" sz="40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: </a:t>
              </a:r>
              <a:r>
                <a:rPr lang="en-US" altLang="zh-CN" sz="28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Giúp thỏ đem cà rốt về nhà kho cho đúng.</a:t>
              </a:r>
              <a:endPara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汉仪喵魂体W" panose="00020600040101010101" pitchFamily="18" charset="-122"/>
              </a:endParaRPr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6821" r="12481" b="15668"/>
          <a:stretch>
            <a:fillRect/>
          </a:stretch>
        </p:blipFill>
        <p:spPr bwMode="auto">
          <a:xfrm>
            <a:off x="617092" y="968706"/>
            <a:ext cx="3261221" cy="244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6821" r="12481" b="15668"/>
          <a:stretch>
            <a:fillRect/>
          </a:stretch>
        </p:blipFill>
        <p:spPr bwMode="auto">
          <a:xfrm>
            <a:off x="8269512" y="1008634"/>
            <a:ext cx="3239315" cy="23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77" y="968707"/>
            <a:ext cx="2712587" cy="244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3972909" y="3416985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75508" y="5249917"/>
            <a:ext cx="1342823" cy="686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51687" y="3043188"/>
            <a:ext cx="1419321" cy="1134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81226" y="2610050"/>
            <a:ext cx="1486089" cy="904894"/>
            <a:chOff x="3535921" y="2969954"/>
            <a:chExt cx="1486089" cy="904894"/>
          </a:xfrm>
        </p:grpSpPr>
        <p:sp>
          <p:nvSpPr>
            <p:cNvPr id="18" name="Oval 17"/>
            <p:cNvSpPr/>
            <p:nvPr/>
          </p:nvSpPr>
          <p:spPr>
            <a:xfrm>
              <a:off x="3535921" y="3030881"/>
              <a:ext cx="1486089" cy="8439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1154" y="2969954"/>
              <a:ext cx="1375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 smtClean="0">
                  <a:latin typeface="UTM Avo" pitchFamily="18" charset="0"/>
                </a:rPr>
                <a:t>ông</a:t>
              </a:r>
              <a:endParaRPr lang="en-US" sz="4800" dirty="0">
                <a:latin typeface="UTM Avo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14304" y="2524192"/>
            <a:ext cx="1486089" cy="885801"/>
            <a:chOff x="3535921" y="2989047"/>
            <a:chExt cx="1486089" cy="885801"/>
          </a:xfrm>
        </p:grpSpPr>
        <p:sp>
          <p:nvSpPr>
            <p:cNvPr id="22" name="Oval 21"/>
            <p:cNvSpPr/>
            <p:nvPr/>
          </p:nvSpPr>
          <p:spPr>
            <a:xfrm>
              <a:off x="3535921" y="3030881"/>
              <a:ext cx="1486089" cy="8439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36301" y="2989047"/>
              <a:ext cx="9845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 smtClean="0">
                  <a:latin typeface="UTM Avo" pitchFamily="18" charset="0"/>
                </a:rPr>
                <a:t>ôc</a:t>
              </a:r>
              <a:endParaRPr lang="en-US" sz="4800" dirty="0">
                <a:latin typeface="UTM Avo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8117" y="4253961"/>
            <a:ext cx="11582321" cy="1447161"/>
            <a:chOff x="-45153" y="5543944"/>
            <a:chExt cx="11926302" cy="1676463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4" t="7715" r="5172" b="5129"/>
            <a:stretch>
              <a:fillRect/>
            </a:stretch>
          </p:blipFill>
          <p:spPr bwMode="auto">
            <a:xfrm rot="13766713">
              <a:off x="-63735" y="5566179"/>
              <a:ext cx="1602760" cy="1565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4" t="7715" r="5172" b="5129"/>
            <a:stretch>
              <a:fillRect/>
            </a:stretch>
          </p:blipFill>
          <p:spPr bwMode="auto">
            <a:xfrm rot="13766713">
              <a:off x="1995165" y="5569601"/>
              <a:ext cx="1511862" cy="1476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4" t="7715" r="5172" b="5129"/>
            <a:stretch>
              <a:fillRect/>
            </a:stretch>
          </p:blipFill>
          <p:spPr bwMode="auto">
            <a:xfrm rot="13766713">
              <a:off x="8089914" y="5625991"/>
              <a:ext cx="1524179" cy="1488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4" t="7715" r="5172" b="5129"/>
            <a:stretch>
              <a:fillRect/>
            </a:stretch>
          </p:blipFill>
          <p:spPr bwMode="auto">
            <a:xfrm rot="13766713">
              <a:off x="3864526" y="5615996"/>
              <a:ext cx="1479196" cy="1444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4" t="7715" r="5172" b="5129"/>
            <a:stretch>
              <a:fillRect/>
            </a:stretch>
          </p:blipFill>
          <p:spPr bwMode="auto">
            <a:xfrm rot="13766713">
              <a:off x="10224123" y="5563381"/>
              <a:ext cx="1676463" cy="1637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03889" y="6035887"/>
              <a:ext cx="1104589" cy="534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UTM Avo" pitchFamily="18" charset="0"/>
                </a:rPr>
                <a:t>thông</a:t>
              </a:r>
              <a:endParaRPr lang="en-US" sz="2400">
                <a:latin typeface="UTM Avo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3941" y="6079112"/>
              <a:ext cx="1579964" cy="534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UTM Avo" pitchFamily="18" charset="0"/>
                </a:rPr>
                <a:t>đ</a:t>
              </a:r>
              <a:r>
                <a:rPr lang="en-US" sz="2400" smtClean="0">
                  <a:latin typeface="UTM Avo" pitchFamily="18" charset="0"/>
                </a:rPr>
                <a:t>ồng lúa</a:t>
              </a:r>
              <a:endParaRPr lang="en-US" sz="2400">
                <a:latin typeface="UTM Avo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05740" y="6051637"/>
              <a:ext cx="807478" cy="534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UTM Avo" pitchFamily="18" charset="0"/>
                </a:rPr>
                <a:t>cốc</a:t>
              </a:r>
              <a:endParaRPr lang="en-US" sz="2400">
                <a:latin typeface="UTM Avo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54638" y="6158600"/>
              <a:ext cx="1210228" cy="534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UTM Avo" pitchFamily="18" charset="0"/>
                </a:rPr>
                <a:t>ngỗng</a:t>
              </a:r>
              <a:endParaRPr lang="en-US" sz="2400">
                <a:latin typeface="UTM Avo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33930" y="6122943"/>
              <a:ext cx="624261" cy="534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UTM Avo" pitchFamily="18" charset="0"/>
                </a:rPr>
                <a:t>Ố</a:t>
              </a:r>
              <a:r>
                <a:rPr lang="en-US" sz="2400" dirty="0" err="1" smtClean="0">
                  <a:latin typeface="UTM Avo" pitchFamily="18" charset="0"/>
                </a:rPr>
                <a:t>c</a:t>
              </a:r>
              <a:endParaRPr lang="en-US" sz="2400" dirty="0">
                <a:latin typeface="UTM Avo" pitchFamily="18" charset="0"/>
              </a:endParaRPr>
            </a:p>
          </p:txBody>
        </p:sp>
      </p:grpSp>
      <p:cxnSp>
        <p:nvCxnSpPr>
          <p:cNvPr id="35" name="Straight Connector 34"/>
          <p:cNvCxnSpPr>
            <a:endCxn id="28" idx="0"/>
          </p:cNvCxnSpPr>
          <p:nvPr/>
        </p:nvCxnSpPr>
        <p:spPr>
          <a:xfrm flipH="1">
            <a:off x="1153457" y="3416985"/>
            <a:ext cx="1744833" cy="12616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5118" y="3315227"/>
            <a:ext cx="7030141" cy="13883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208209" y="3327724"/>
            <a:ext cx="4688215" cy="13559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806131" y="3336096"/>
            <a:ext cx="507256" cy="1448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6" t="24223" r="30278" b="61147"/>
          <a:stretch>
            <a:fillRect/>
          </a:stretch>
        </p:blipFill>
        <p:spPr bwMode="auto">
          <a:xfrm>
            <a:off x="437225" y="5399294"/>
            <a:ext cx="5112980" cy="139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4" t="7715" r="5172" b="5129"/>
          <a:stretch>
            <a:fillRect/>
          </a:stretch>
        </p:blipFill>
        <p:spPr bwMode="auto">
          <a:xfrm rot="13766713">
            <a:off x="6092996" y="4240747"/>
            <a:ext cx="1395087" cy="15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8385" y="4776027"/>
            <a:ext cx="187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UTM Avo" pitchFamily="18" charset="0"/>
              </a:rPr>
              <a:t>Thợ</a:t>
            </a:r>
            <a:r>
              <a:rPr lang="en-US" sz="2400" dirty="0" smtClean="0">
                <a:latin typeface="UTM Avo" pitchFamily="18" charset="0"/>
              </a:rPr>
              <a:t> </a:t>
            </a:r>
            <a:r>
              <a:rPr lang="en-US" sz="2400" dirty="0" err="1" smtClean="0">
                <a:latin typeface="UTM Avo" pitchFamily="18" charset="0"/>
              </a:rPr>
              <a:t>mộc</a:t>
            </a:r>
            <a:endParaRPr lang="vi-VN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t="49290" r="16396" b="28314"/>
          <a:stretch>
            <a:fillRect/>
          </a:stretch>
        </p:blipFill>
        <p:spPr bwMode="auto">
          <a:xfrm>
            <a:off x="5848220" y="5399294"/>
            <a:ext cx="6331005" cy="129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7185843" y="3416985"/>
            <a:ext cx="1150667" cy="13692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4"/>
            <a:endCxn id="29" idx="0"/>
          </p:cNvCxnSpPr>
          <p:nvPr/>
        </p:nvCxnSpPr>
        <p:spPr>
          <a:xfrm>
            <a:off x="3424271" y="3514944"/>
            <a:ext cx="1640756" cy="1200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NỀN PP\74425608_806001893190166_3441763237966643200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矩形: 圆角 13"/>
          <p:cNvSpPr/>
          <p:nvPr/>
        </p:nvSpPr>
        <p:spPr>
          <a:xfrm>
            <a:off x="2637132" y="2322094"/>
            <a:ext cx="7139836" cy="3898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altLang="zh-CN" sz="8000" smtClean="0">
                <a:solidFill>
                  <a:srgbClr val="FF0000"/>
                </a:solidFill>
                <a:latin typeface="UTM Avo" pitchFamily="18" charset="0"/>
              </a:rPr>
              <a:t>Giải lao</a:t>
            </a:r>
            <a:endParaRPr lang="zh-CN" altLang="en-US" sz="80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1"/>
          <p:cNvGrpSpPr/>
          <p:nvPr/>
        </p:nvGrpSpPr>
        <p:grpSpPr>
          <a:xfrm>
            <a:off x="2" y="0"/>
            <a:ext cx="3911022" cy="866924"/>
            <a:chOff x="994820" y="254650"/>
            <a:chExt cx="5886671" cy="866925"/>
          </a:xfrm>
        </p:grpSpPr>
        <p:grpSp>
          <p:nvGrpSpPr>
            <p:cNvPr id="5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zh-CN" altLang="en-US" sz="2000" b="1" dirty="0">
                  <a:solidFill>
                    <a:srgbClr val="FF0000"/>
                  </a:solidFill>
                  <a:latin typeface="UTM Avo" pitchFamily="18" charset="0"/>
                </a:endParaRPr>
              </a:p>
            </p:txBody>
          </p:sp>
          <p:sp>
            <p:nvSpPr>
              <p:cNvPr id="8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38100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rgbClr val="FF0000"/>
                  </a:solidFill>
                  <a:latin typeface="UTM Avo" pitchFamily="18" charset="0"/>
                </a:endParaRPr>
              </a:p>
            </p:txBody>
          </p:sp>
        </p:grpSp>
        <p:sp>
          <p:nvSpPr>
            <p:cNvPr id="6" name="文本框 93"/>
            <p:cNvSpPr txBox="1"/>
            <p:nvPr/>
          </p:nvSpPr>
          <p:spPr>
            <a:xfrm>
              <a:off x="1611913" y="254650"/>
              <a:ext cx="2988319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US" altLang="zh-CN" sz="4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3</a:t>
              </a:r>
              <a:r>
                <a:rPr lang="en-US" altLang="zh-CN" sz="40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itchFamily="18" charset="0"/>
                  <a:ea typeface="汉仪喵魂体W" panose="00020600040101010101" pitchFamily="18" charset="-122"/>
                </a:rPr>
                <a:t>. Tập đọc</a:t>
              </a:r>
              <a:endParaRPr lang="zh-CN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汉仪喵魂体W" panose="00020600040101010101" pitchFamily="18" charset="-122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16207" y="355518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latin typeface="UTM Avo" pitchFamily="18" charset="0"/>
              </a:rPr>
              <a:t>.</a:t>
            </a:r>
            <a:endParaRPr lang="en-US" sz="36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t="18318" r="25114" b="16380"/>
          <a:stretch>
            <a:fillRect/>
          </a:stretch>
        </p:blipFill>
        <p:spPr bwMode="auto">
          <a:xfrm>
            <a:off x="409990" y="993228"/>
            <a:ext cx="11020010" cy="56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6543003" y="1514901"/>
            <a:ext cx="1128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19638" y="1976584"/>
            <a:ext cx="1843480" cy="1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22014" y="2312894"/>
            <a:ext cx="1354904" cy="4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28202" y="2698242"/>
            <a:ext cx="1794174" cy="4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46179" y="2729619"/>
            <a:ext cx="1128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66920" y="3487136"/>
            <a:ext cx="1128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17967" y="3881583"/>
            <a:ext cx="1128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54661" y="3912960"/>
            <a:ext cx="1128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038237" y="4235824"/>
            <a:ext cx="2251375" cy="8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62616" y="1516010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114663" y="2300422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512723" y="1511528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718475" y="3510656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526169" y="2304904"/>
            <a:ext cx="106018" cy="3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621968" y="1535768"/>
            <a:ext cx="185532" cy="331304"/>
            <a:chOff x="5658697" y="6255686"/>
            <a:chExt cx="185532" cy="331304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740249" y="1916768"/>
            <a:ext cx="185532" cy="331304"/>
            <a:chOff x="5658697" y="6255686"/>
            <a:chExt cx="185532" cy="331304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03838" y="2284321"/>
            <a:ext cx="185532" cy="331304"/>
            <a:chOff x="5658697" y="6255686"/>
            <a:chExt cx="185532" cy="331304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0755133" y="2356039"/>
            <a:ext cx="185532" cy="331304"/>
            <a:chOff x="5658697" y="6255686"/>
            <a:chExt cx="185532" cy="331304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236921" y="2692216"/>
            <a:ext cx="185532" cy="331304"/>
            <a:chOff x="5658697" y="6255686"/>
            <a:chExt cx="185532" cy="331304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9858661" y="3086662"/>
            <a:ext cx="185532" cy="331304"/>
            <a:chOff x="5658697" y="6255686"/>
            <a:chExt cx="185532" cy="331304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635849" y="3091145"/>
            <a:ext cx="185532" cy="331304"/>
            <a:chOff x="5658697" y="6255686"/>
            <a:chExt cx="185532" cy="331304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498638" y="3472145"/>
            <a:ext cx="185532" cy="331304"/>
            <a:chOff x="5658697" y="6255686"/>
            <a:chExt cx="185532" cy="331304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9562826" y="3449733"/>
            <a:ext cx="185532" cy="331304"/>
            <a:chOff x="5658697" y="6255686"/>
            <a:chExt cx="185532" cy="331304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403638" y="3897969"/>
            <a:ext cx="185532" cy="331304"/>
            <a:chOff x="5658697" y="6255686"/>
            <a:chExt cx="185532" cy="331304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5658697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738211" y="6255686"/>
              <a:ext cx="106018" cy="3313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/>
        </p:nvSpPr>
        <p:spPr>
          <a:xfrm>
            <a:off x="952307" y="1542904"/>
            <a:ext cx="459634" cy="366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1024025" y="3053457"/>
            <a:ext cx="459634" cy="366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1001613" y="2331798"/>
            <a:ext cx="459634" cy="366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19320" y="3639536"/>
            <a:ext cx="1128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WPS Presentation</Application>
  <PresentationFormat>Custom</PresentationFormat>
  <Paragraphs>99</Paragraphs>
  <Slides>16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UTM Avo</vt:lpstr>
      <vt:lpstr>Segoe Print</vt:lpstr>
      <vt:lpstr>Times New Roman</vt:lpstr>
      <vt:lpstr>汉仪喵魂体W</vt:lpstr>
      <vt:lpstr>Calibri Light</vt:lpstr>
      <vt:lpstr>Calibri</vt:lpstr>
      <vt:lpstr>Microsoft YaHei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THIS PC</cp:lastModifiedBy>
  <cp:revision>122</cp:revision>
  <dcterms:created xsi:type="dcterms:W3CDTF">2018-11-27T03:58:00Z</dcterms:created>
  <dcterms:modified xsi:type="dcterms:W3CDTF">2024-04-12T13:23:56Z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FEEBB79105044BA5AA127074E909DC28_12</vt:lpwstr>
  </property>
  <property fmtid="{D5CDD505-2E9C-101B-9397-08002B2CF9AE}" pid="3" name="KSOProductBuildVer">
    <vt:lpwstr>1033-12.2.0.16731</vt:lpwstr>
  </property>
</Properties>
</file>