
<file path=[Content_Types].xml><?xml version="1.0" encoding="utf-8"?>
<Types xmlns="http://schemas.openxmlformats.org/package/2006/content-types">
  <Default Extension="png" ContentType="image/png"/>
  <Default Extension="bin" ContentType="application/vnd.ms-office.activeX"/>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6" r:id="rId2"/>
    <p:sldMasterId id="2147483730" r:id="rId3"/>
    <p:sldMasterId id="2147483744" r:id="rId4"/>
  </p:sldMasterIdLst>
  <p:notesMasterIdLst>
    <p:notesMasterId r:id="rId41"/>
  </p:notesMasterIdLst>
  <p:sldIdLst>
    <p:sldId id="328" r:id="rId5"/>
    <p:sldId id="370" r:id="rId6"/>
    <p:sldId id="321" r:id="rId7"/>
    <p:sldId id="329" r:id="rId8"/>
    <p:sldId id="330" r:id="rId9"/>
    <p:sldId id="333" r:id="rId10"/>
    <p:sldId id="332" r:id="rId11"/>
    <p:sldId id="335" r:id="rId12"/>
    <p:sldId id="337" r:id="rId13"/>
    <p:sldId id="371" r:id="rId14"/>
    <p:sldId id="372" r:id="rId15"/>
    <p:sldId id="373" r:id="rId16"/>
    <p:sldId id="344" r:id="rId17"/>
    <p:sldId id="317" r:id="rId18"/>
    <p:sldId id="374" r:id="rId19"/>
    <p:sldId id="375" r:id="rId20"/>
    <p:sldId id="376" r:id="rId21"/>
    <p:sldId id="338" r:id="rId22"/>
    <p:sldId id="340" r:id="rId23"/>
    <p:sldId id="341" r:id="rId24"/>
    <p:sldId id="346" r:id="rId25"/>
    <p:sldId id="326" r:id="rId26"/>
    <p:sldId id="347" r:id="rId27"/>
    <p:sldId id="348" r:id="rId28"/>
    <p:sldId id="349" r:id="rId29"/>
    <p:sldId id="377" r:id="rId30"/>
    <p:sldId id="378" r:id="rId31"/>
    <p:sldId id="351" r:id="rId32"/>
    <p:sldId id="352" r:id="rId33"/>
    <p:sldId id="353" r:id="rId34"/>
    <p:sldId id="354" r:id="rId35"/>
    <p:sldId id="266" r:id="rId36"/>
    <p:sldId id="358" r:id="rId37"/>
    <p:sldId id="360" r:id="rId38"/>
    <p:sldId id="379" r:id="rId39"/>
    <p:sldId id="31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503" autoAdjust="0"/>
  </p:normalViewPr>
  <p:slideViewPr>
    <p:cSldViewPr snapToGrid="0">
      <p:cViewPr varScale="1">
        <p:scale>
          <a:sx n="64" d="100"/>
          <a:sy n="64" d="100"/>
        </p:scale>
        <p:origin x="7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EC52F-63A1-4517-A0C1-596E2BB1F465}" type="datetimeFigureOut">
              <a:rPr lang="en-US" smtClean="0"/>
              <a:t>4/13/2024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900C2-6E7B-4746-90AA-F5AB14354673}" type="slidenum">
              <a:rPr lang="en-US" smtClean="0"/>
              <a:t>‹#›</a:t>
            </a:fld>
            <a:endParaRPr lang="en-US"/>
          </a:p>
        </p:txBody>
      </p:sp>
    </p:spTree>
    <p:extLst>
      <p:ext uri="{BB962C8B-B14F-4D97-AF65-F5344CB8AC3E}">
        <p14:creationId xmlns:p14="http://schemas.microsoft.com/office/powerpoint/2010/main" val="2136801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Chúng ta ai cũng có quê hương. Nhiều bạn vẫn đang sống ở quê hương của mình, nhưng có những bạn thì đang sống xa quê. Khi ở xa, chúng ta rất nhớ quê hương và luôn giữ những kỉ niệm đẹp về quê hương.</a:t>
            </a:r>
            <a:endParaRPr dirty="0"/>
          </a:p>
        </p:txBody>
      </p:sp>
    </p:spTree>
    <p:extLst>
      <p:ext uri="{BB962C8B-B14F-4D97-AF65-F5344CB8AC3E}">
        <p14:creationId xmlns:p14="http://schemas.microsoft.com/office/powerpoint/2010/main" val="1967253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Chùa</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8C7900C2-6E7B-4746-90AA-F5AB14354673}" type="slidenum">
              <a:rPr lang="en-US" smtClean="0"/>
              <a:t>5</a:t>
            </a:fld>
            <a:endParaRPr lang="en-US"/>
          </a:p>
        </p:txBody>
      </p:sp>
    </p:spTree>
    <p:extLst>
      <p:ext uri="{BB962C8B-B14F-4D97-AF65-F5344CB8AC3E}">
        <p14:creationId xmlns:p14="http://schemas.microsoft.com/office/powerpoint/2010/main" val="974355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302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099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403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2980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63834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12345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61007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945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381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37602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67984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45269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7327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4835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65172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6517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10151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08859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3196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438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062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188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629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985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591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924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28217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520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343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456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634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793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572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693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41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071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349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35372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7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694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848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3343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97794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4590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8050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4313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4457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1432859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081426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1195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6793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2327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27407140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9059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57556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5998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9449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9640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779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776833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19609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43148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338772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3976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890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487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3040092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4808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40528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911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290812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2597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527198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4002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9576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0546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20573121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31271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409362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2400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743867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1103445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08431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189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4/13/2024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547475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2.jp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9E930E84-F87A-4D76-0589-B8E7DF541424}"/>
              </a:ext>
            </a:extLst>
          </p:cNvPr>
          <p:cNvPicPr>
            <a:picLocks noChangeAspect="1"/>
          </p:cNvPicPr>
          <p:nvPr userDrawn="1"/>
        </p:nvPicPr>
        <p:blipFill>
          <a:blip r:embed="rId44" cstate="hqprint">
            <a:extLst>
              <a:ext uri="{28A0092B-C50C-407E-A947-70E740481C1C}">
                <a14:useLocalDpi xmlns:a14="http://schemas.microsoft.com/office/drawing/2010/main" val="0"/>
              </a:ext>
            </a:extLst>
          </a:blip>
          <a:stretch>
            <a:fillRect/>
          </a:stretch>
        </p:blipFill>
        <p:spPr>
          <a:xfrm>
            <a:off x="-1414020" y="180484"/>
            <a:ext cx="1265744" cy="1265744"/>
          </a:xfrm>
          <a:prstGeom prst="rect">
            <a:avLst/>
          </a:prstGeom>
        </p:spPr>
      </p:pic>
    </p:spTree>
    <p:extLst>
      <p:ext uri="{BB962C8B-B14F-4D97-AF65-F5344CB8AC3E}">
        <p14:creationId xmlns:p14="http://schemas.microsoft.com/office/powerpoint/2010/main" val="3713888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3"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863892622"/>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313835715"/>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85A3EA7B-7DF7-193D-8134-DB5E26E7752B}"/>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a:extLst>
              <a:ext uri="{FF2B5EF4-FFF2-40B4-BE49-F238E27FC236}">
                <a16:creationId xmlns:a16="http://schemas.microsoft.com/office/drawing/2014/main" id="{704EB013-679F-9E3C-34DA-372D2EC14892}"/>
              </a:ext>
            </a:extLst>
          </p:cNvPr>
          <p:cNvPicPr>
            <a:picLocks noChangeAspect="1"/>
          </p:cNvPicPr>
          <p:nvPr userDrawn="1"/>
        </p:nvPicPr>
        <p:blipFill>
          <a:blip r:embed="rId15"/>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1996652481"/>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jpg"/><Relationship Id="rId1" Type="http://schemas.openxmlformats.org/officeDocument/2006/relationships/slideLayout" Target="../slideLayouts/slideLayout2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jpg"/><Relationship Id="rId1" Type="http://schemas.openxmlformats.org/officeDocument/2006/relationships/slideLayout" Target="../slideLayouts/slideLayout23.xml"/><Relationship Id="rId5" Type="http://schemas.openxmlformats.org/officeDocument/2006/relationships/image" Target="../media/image28.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1.xml"/><Relationship Id="rId7" Type="http://schemas.openxmlformats.org/officeDocument/2006/relationships/image" Target="../media/image31.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33.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2.png"/><Relationship Id="rId5" Type="http://schemas.openxmlformats.org/officeDocument/2006/relationships/image" Target="../media/image7.jp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34.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2.png"/><Relationship Id="rId5" Type="http://schemas.openxmlformats.org/officeDocument/2006/relationships/image" Target="../media/image7.jpg"/><Relationship Id="rId4"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35.wmf"/><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32.png"/><Relationship Id="rId5" Type="http://schemas.openxmlformats.org/officeDocument/2006/relationships/image" Target="../media/image7.jp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jpg"/><Relationship Id="rId1" Type="http://schemas.openxmlformats.org/officeDocument/2006/relationships/slideLayout" Target="../slideLayouts/slideLayout23.xml"/><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8.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jpg"/><Relationship Id="rId1" Type="http://schemas.openxmlformats.org/officeDocument/2006/relationships/slideLayout" Target="../slideLayouts/slideLayout23.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xml"/><Relationship Id="rId1" Type="http://schemas.openxmlformats.org/officeDocument/2006/relationships/slideLayout" Target="../slideLayouts/slideLayout76.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jpg"/><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9DDDA8-B843-4FEF-8317-53CCAC72F01C}"/>
              </a:ext>
            </a:extLst>
          </p:cNvPr>
          <p:cNvPicPr>
            <a:picLocks noChangeAspect="1"/>
          </p:cNvPicPr>
          <p:nvPr/>
        </p:nvPicPr>
        <p:blipFill>
          <a:blip r:embed="rId3"/>
          <a:stretch>
            <a:fillRect/>
          </a:stretch>
        </p:blipFill>
        <p:spPr>
          <a:xfrm>
            <a:off x="1560587" y="825955"/>
            <a:ext cx="9486198" cy="1865538"/>
          </a:xfrm>
          <a:prstGeom prst="rect">
            <a:avLst/>
          </a:prstGeom>
        </p:spPr>
      </p:pic>
      <p:pic>
        <p:nvPicPr>
          <p:cNvPr id="4" name="图片 10" descr="卡通人物&#10;&#10;中度可信度描述已自动生成">
            <a:extLst>
              <a:ext uri="{FF2B5EF4-FFF2-40B4-BE49-F238E27FC236}">
                <a16:creationId xmlns:a16="http://schemas.microsoft.com/office/drawing/2014/main" id="{87F4B98C-9D07-401B-8CE0-27BC593169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461" y="2196444"/>
            <a:ext cx="4670191" cy="4699408"/>
          </a:xfrm>
          <a:prstGeom prst="rect">
            <a:avLst/>
          </a:prstGeom>
        </p:spPr>
      </p:pic>
    </p:spTree>
    <p:extLst>
      <p:ext uri="{BB962C8B-B14F-4D97-AF65-F5344CB8AC3E}">
        <p14:creationId xmlns:p14="http://schemas.microsoft.com/office/powerpoint/2010/main" val="284417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Nhóm 18">
            <a:extLst>
              <a:ext uri="{FF2B5EF4-FFF2-40B4-BE49-F238E27FC236}">
                <a16:creationId xmlns:a16="http://schemas.microsoft.com/office/drawing/2014/main" id="{723C0905-0817-69A9-EA4C-E2A5400B4214}"/>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7B3F0234-B9D8-890C-45A5-849C70CB5126}"/>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yêu quý em.</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5" name="Hình ảnh 10">
              <a:extLst>
                <a:ext uri="{FF2B5EF4-FFF2-40B4-BE49-F238E27FC236}">
                  <a16:creationId xmlns:a16="http://schemas.microsoft.com/office/drawing/2014/main" id="{476AD9C5-D505-34AD-ECAA-07F34A0BA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8" name="Picture 7">
            <a:extLst>
              <a:ext uri="{FF2B5EF4-FFF2-40B4-BE49-F238E27FC236}">
                <a16:creationId xmlns:a16="http://schemas.microsoft.com/office/drawing/2014/main" id="{97951E53-828B-E21D-A5D0-BF8194D8C858}"/>
              </a:ext>
            </a:extLst>
          </p:cNvPr>
          <p:cNvPicPr>
            <a:picLocks noChangeAspect="1"/>
          </p:cNvPicPr>
          <p:nvPr/>
        </p:nvPicPr>
        <p:blipFill>
          <a:blip r:embed="rId4"/>
          <a:stretch>
            <a:fillRect/>
          </a:stretch>
        </p:blipFill>
        <p:spPr>
          <a:xfrm>
            <a:off x="4236165" y="198431"/>
            <a:ext cx="4005419" cy="1603387"/>
          </a:xfrm>
          <a:prstGeom prst="rect">
            <a:avLst/>
          </a:prstGeom>
        </p:spPr>
      </p:pic>
      <p:grpSp>
        <p:nvGrpSpPr>
          <p:cNvPr id="9" name="Nhóm 18">
            <a:extLst>
              <a:ext uri="{FF2B5EF4-FFF2-40B4-BE49-F238E27FC236}">
                <a16:creationId xmlns:a16="http://schemas.microsoft.com/office/drawing/2014/main" id="{AB0AF9AA-C1F9-22BC-39B7-5BD894CDA009}"/>
              </a:ext>
            </a:extLst>
          </p:cNvPr>
          <p:cNvGrpSpPr/>
          <p:nvPr/>
        </p:nvGrpSpPr>
        <p:grpSpPr>
          <a:xfrm>
            <a:off x="695867" y="2371275"/>
            <a:ext cx="10079968" cy="1138416"/>
            <a:chOff x="3650553" y="1360914"/>
            <a:chExt cx="7559976" cy="853812"/>
          </a:xfrm>
        </p:grpSpPr>
        <p:sp>
          <p:nvSpPr>
            <p:cNvPr id="10" name="Hình chữ nhật: Góc Tròn 14">
              <a:extLst>
                <a:ext uri="{FF2B5EF4-FFF2-40B4-BE49-F238E27FC236}">
                  <a16:creationId xmlns:a16="http://schemas.microsoft.com/office/drawing/2014/main" id="{21E9A86A-0881-3186-EE89-C3DCBA802EF8}"/>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2: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iếp theo cho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chiều mùa hạ</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1" name="Hình ảnh 10">
              <a:extLst>
                <a:ext uri="{FF2B5EF4-FFF2-40B4-BE49-F238E27FC236}">
                  <a16:creationId xmlns:a16="http://schemas.microsoft.com/office/drawing/2014/main" id="{5FFFDF00-038E-7085-5FF9-04DA334D0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grpSp>
        <p:nvGrpSpPr>
          <p:cNvPr id="12" name="Nhóm 18">
            <a:extLst>
              <a:ext uri="{FF2B5EF4-FFF2-40B4-BE49-F238E27FC236}">
                <a16:creationId xmlns:a16="http://schemas.microsoft.com/office/drawing/2014/main" id="{82A16EBD-B6BF-4F57-E1AC-C96CF310CBFE}"/>
              </a:ext>
            </a:extLst>
          </p:cNvPr>
          <p:cNvGrpSpPr/>
          <p:nvPr/>
        </p:nvGrpSpPr>
        <p:grpSpPr>
          <a:xfrm>
            <a:off x="613674" y="3655544"/>
            <a:ext cx="11016672" cy="1138416"/>
            <a:chOff x="3650553" y="1360914"/>
            <a:chExt cx="8262504" cy="853812"/>
          </a:xfrm>
        </p:grpSpPr>
        <p:sp>
          <p:nvSpPr>
            <p:cNvPr id="13" name="Hình chữ nhật: Góc Tròn 14">
              <a:extLst>
                <a:ext uri="{FF2B5EF4-FFF2-40B4-BE49-F238E27FC236}">
                  <a16:creationId xmlns:a16="http://schemas.microsoft.com/office/drawing/2014/main" id="{6CA6C8EF-E5E6-5719-C929-60E0A5AE42AA}"/>
                </a:ext>
              </a:extLst>
            </p:cNvPr>
            <p:cNvSpPr/>
            <p:nvPr/>
          </p:nvSpPr>
          <p:spPr>
            <a:xfrm>
              <a:off x="4416526" y="1512563"/>
              <a:ext cx="7496531"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3: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iếp theo cho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quê ngoại của em đấy.</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4" name="Hình ảnh 10">
              <a:extLst>
                <a:ext uri="{FF2B5EF4-FFF2-40B4-BE49-F238E27FC236}">
                  <a16:creationId xmlns:a16="http://schemas.microsoft.com/office/drawing/2014/main" id="{0B16BFD9-F334-23C8-D2BF-2D21D3946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grpSp>
        <p:nvGrpSpPr>
          <p:cNvPr id="15" name="Nhóm 18">
            <a:extLst>
              <a:ext uri="{FF2B5EF4-FFF2-40B4-BE49-F238E27FC236}">
                <a16:creationId xmlns:a16="http://schemas.microsoft.com/office/drawing/2014/main" id="{017E5B85-788E-B288-EF5F-65DDDF36F1F1}"/>
              </a:ext>
            </a:extLst>
          </p:cNvPr>
          <p:cNvGrpSpPr/>
          <p:nvPr/>
        </p:nvGrpSpPr>
        <p:grpSpPr>
          <a:xfrm>
            <a:off x="757512" y="5063103"/>
            <a:ext cx="10079968" cy="1138416"/>
            <a:chOff x="3650553" y="1360914"/>
            <a:chExt cx="7559976" cy="853812"/>
          </a:xfrm>
        </p:grpSpPr>
        <p:sp>
          <p:nvSpPr>
            <p:cNvPr id="16" name="Hình chữ nhật: Góc Tròn 14">
              <a:extLst>
                <a:ext uri="{FF2B5EF4-FFF2-40B4-BE49-F238E27FC236}">
                  <a16:creationId xmlns:a16="http://schemas.microsoft.com/office/drawing/2014/main" id="{C3758EDB-0E26-BC33-73EE-C6951ED2FB05}"/>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4: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oạn còn lại.</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7" name="Hình ảnh 10">
              <a:extLst>
                <a:ext uri="{FF2B5EF4-FFF2-40B4-BE49-F238E27FC236}">
                  <a16:creationId xmlns:a16="http://schemas.microsoft.com/office/drawing/2014/main" id="{F2588E61-C51F-4294-97D8-5E4D5D9EC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Tree>
    <p:extLst>
      <p:ext uri="{BB962C8B-B14F-4D97-AF65-F5344CB8AC3E}">
        <p14:creationId xmlns:p14="http://schemas.microsoft.com/office/powerpoint/2010/main" val="3052157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74E85A7-BAB3-6984-800D-B83D4B712828}"/>
              </a:ext>
            </a:extLst>
          </p:cNvPr>
          <p:cNvGrpSpPr/>
          <p:nvPr/>
        </p:nvGrpSpPr>
        <p:grpSpPr>
          <a:xfrm>
            <a:off x="241979" y="1693880"/>
            <a:ext cx="4735207" cy="1916130"/>
            <a:chOff x="3276923" y="2470935"/>
            <a:chExt cx="4735207" cy="1916130"/>
          </a:xfrm>
        </p:grpSpPr>
        <p:sp>
          <p:nvSpPr>
            <p:cNvPr id="4" name="Rectangle: Rounded Corners 3">
              <a:extLst>
                <a:ext uri="{FF2B5EF4-FFF2-40B4-BE49-F238E27FC236}">
                  <a16:creationId xmlns:a16="http://schemas.microsoft.com/office/drawing/2014/main" id="{A429DDE4-281B-23CA-AF9E-A0DACC84A871}"/>
                </a:ext>
              </a:extLst>
            </p:cNvPr>
            <p:cNvSpPr/>
            <p:nvPr/>
          </p:nvSpPr>
          <p:spPr>
            <a:xfrm>
              <a:off x="3805506" y="2842698"/>
              <a:ext cx="311927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 name="Picture 2" descr="Con Ong Hình ảnh PNG | Vector Và Các Tập Tin PSD | Tải Về ...">
              <a:extLst>
                <a:ext uri="{FF2B5EF4-FFF2-40B4-BE49-F238E27FC236}">
                  <a16:creationId xmlns:a16="http://schemas.microsoft.com/office/drawing/2014/main" id="{1F846287-B9B9-C367-688C-4F4D778812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2A1058-7F9E-2209-9D2F-0CB1C81B36D7}"/>
                </a:ext>
              </a:extLst>
            </p:cNvPr>
            <p:cNvSpPr txBox="1"/>
            <p:nvPr/>
          </p:nvSpPr>
          <p:spPr>
            <a:xfrm>
              <a:off x="3276923" y="3136791"/>
              <a:ext cx="3973208" cy="70788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làng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Chùa</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8BFB2E23-6587-48CE-2D21-8F59E2BAEF76}"/>
              </a:ext>
            </a:extLst>
          </p:cNvPr>
          <p:cNvGrpSpPr/>
          <p:nvPr/>
        </p:nvGrpSpPr>
        <p:grpSpPr>
          <a:xfrm>
            <a:off x="4999660" y="1610937"/>
            <a:ext cx="6291639" cy="1916130"/>
            <a:chOff x="2435830" y="2391310"/>
            <a:chExt cx="6291639" cy="1916130"/>
          </a:xfrm>
        </p:grpSpPr>
        <p:sp>
          <p:nvSpPr>
            <p:cNvPr id="10" name="Rectangle: Rounded Corners 9">
              <a:extLst>
                <a:ext uri="{FF2B5EF4-FFF2-40B4-BE49-F238E27FC236}">
                  <a16:creationId xmlns:a16="http://schemas.microsoft.com/office/drawing/2014/main" id="{E2642E2B-D32E-6920-8BD9-71D5F1E8FFD1}"/>
                </a:ext>
              </a:extLst>
            </p:cNvPr>
            <p:cNvSpPr/>
            <p:nvPr/>
          </p:nvSpPr>
          <p:spPr>
            <a:xfrm>
              <a:off x="3595955" y="2842698"/>
              <a:ext cx="513151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1" name="Picture 2" descr="Con Ong Hình ảnh PNG | Vector Và Các Tập Tin PSD | Tải Về ...">
              <a:extLst>
                <a:ext uri="{FF2B5EF4-FFF2-40B4-BE49-F238E27FC236}">
                  <a16:creationId xmlns:a16="http://schemas.microsoft.com/office/drawing/2014/main" id="{D4D2FCBA-B47F-1B0D-0FC9-2C923460E9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0CEFF96-FC13-37B9-17CD-656A932AC855}"/>
                </a:ext>
              </a:extLst>
            </p:cNvPr>
            <p:cNvSpPr txBox="1"/>
            <p:nvPr/>
          </p:nvSpPr>
          <p:spPr>
            <a:xfrm>
              <a:off x="4027790" y="3171450"/>
              <a:ext cx="4483921"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0070C0"/>
                  </a:solidFill>
                  <a:effectLst/>
                  <a:latin typeface="Cambria" panose="02040503050406030204" pitchFamily="18" charset="0"/>
                  <a:ea typeface="Cambria" panose="02040503050406030204" pitchFamily="18" charset="0"/>
                </a:rPr>
                <a:t>cánh</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đồng</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lúa</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rộng</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lớn</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4ADA45BC-3D57-CB54-BFF0-6B6E0BFAA848}"/>
              </a:ext>
            </a:extLst>
          </p:cNvPr>
          <p:cNvPicPr>
            <a:picLocks noChangeAspect="1"/>
          </p:cNvPicPr>
          <p:nvPr/>
        </p:nvPicPr>
        <p:blipFill>
          <a:blip r:embed="rId5"/>
          <a:stretch>
            <a:fillRect/>
          </a:stretch>
        </p:blipFill>
        <p:spPr>
          <a:xfrm>
            <a:off x="2588158" y="293587"/>
            <a:ext cx="7236579" cy="1816765"/>
          </a:xfrm>
          <a:prstGeom prst="rect">
            <a:avLst/>
          </a:prstGeom>
        </p:spPr>
      </p:pic>
      <p:grpSp>
        <p:nvGrpSpPr>
          <p:cNvPr id="16" name="Group 15">
            <a:extLst>
              <a:ext uri="{FF2B5EF4-FFF2-40B4-BE49-F238E27FC236}">
                <a16:creationId xmlns:a16="http://schemas.microsoft.com/office/drawing/2014/main" id="{8CEE9752-2672-7781-7606-75839FBD1A72}"/>
              </a:ext>
            </a:extLst>
          </p:cNvPr>
          <p:cNvGrpSpPr/>
          <p:nvPr/>
        </p:nvGrpSpPr>
        <p:grpSpPr>
          <a:xfrm>
            <a:off x="232451" y="3049320"/>
            <a:ext cx="11254057" cy="1916130"/>
            <a:chOff x="2435830" y="2391310"/>
            <a:chExt cx="11254057" cy="1916130"/>
          </a:xfrm>
        </p:grpSpPr>
        <p:sp>
          <p:nvSpPr>
            <p:cNvPr id="17" name="Rectangle: Rounded Corners 16">
              <a:extLst>
                <a:ext uri="{FF2B5EF4-FFF2-40B4-BE49-F238E27FC236}">
                  <a16:creationId xmlns:a16="http://schemas.microsoft.com/office/drawing/2014/main" id="{6B703011-DDCF-6E48-07DA-0185B006CCC3}"/>
                </a:ext>
              </a:extLst>
            </p:cNvPr>
            <p:cNvSpPr/>
            <p:nvPr/>
          </p:nvSpPr>
          <p:spPr>
            <a:xfrm>
              <a:off x="3595954" y="2842698"/>
              <a:ext cx="10093933"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8" name="Picture 2" descr="Con Ong Hình ảnh PNG | Vector Và Các Tập Tin PSD | Tải Về ...">
              <a:extLst>
                <a:ext uri="{FF2B5EF4-FFF2-40B4-BE49-F238E27FC236}">
                  <a16:creationId xmlns:a16="http://schemas.microsoft.com/office/drawing/2014/main" id="{3FF64066-68A6-A146-78A8-62AAFAAF0BB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0ADF054-94AA-2F48-E122-17A9FD440DF8}"/>
                </a:ext>
              </a:extLst>
            </p:cNvPr>
            <p:cNvSpPr txBox="1"/>
            <p:nvPr/>
          </p:nvSpPr>
          <p:spPr>
            <a:xfrm>
              <a:off x="4027789" y="3171450"/>
              <a:ext cx="9487437" cy="695960"/>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lấy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lá</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dứa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dại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những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chiếc</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chong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chóng</a:t>
              </a:r>
              <a:endParaRPr lang="en-US" sz="5400" b="1" dirty="0">
                <a:solidFill>
                  <a:srgbClr val="0070C0"/>
                </a:solidFill>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F512F5F7-B8FA-EB71-6D22-AEC08DE2BA20}"/>
              </a:ext>
            </a:extLst>
          </p:cNvPr>
          <p:cNvGrpSpPr/>
          <p:nvPr/>
        </p:nvGrpSpPr>
        <p:grpSpPr>
          <a:xfrm>
            <a:off x="4053691" y="4736387"/>
            <a:ext cx="4735207" cy="1916130"/>
            <a:chOff x="3276923" y="2470935"/>
            <a:chExt cx="4735207" cy="1916130"/>
          </a:xfrm>
        </p:grpSpPr>
        <p:sp>
          <p:nvSpPr>
            <p:cNvPr id="23" name="Rectangle: Rounded Corners 22">
              <a:extLst>
                <a:ext uri="{FF2B5EF4-FFF2-40B4-BE49-F238E27FC236}">
                  <a16:creationId xmlns:a16="http://schemas.microsoft.com/office/drawing/2014/main" id="{F30E741A-3817-19A6-B72A-89CFAF1AD6DC}"/>
                </a:ext>
              </a:extLst>
            </p:cNvPr>
            <p:cNvSpPr/>
            <p:nvPr/>
          </p:nvSpPr>
          <p:spPr>
            <a:xfrm>
              <a:off x="3404814" y="2842698"/>
              <a:ext cx="351996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24" name="Picture 2" descr="Con Ong Hình ảnh PNG | Vector Và Các Tập Tin PSD | Tải Về ...">
              <a:extLst>
                <a:ext uri="{FF2B5EF4-FFF2-40B4-BE49-F238E27FC236}">
                  <a16:creationId xmlns:a16="http://schemas.microsoft.com/office/drawing/2014/main" id="{F1EC5050-F48D-FB4C-3F3A-0F7FF57458B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1AA410B-1C6D-31BC-F4EB-3443079A16E9}"/>
                </a:ext>
              </a:extLst>
            </p:cNvPr>
            <p:cNvSpPr txBox="1"/>
            <p:nvPr/>
          </p:nvSpPr>
          <p:spPr>
            <a:xfrm>
              <a:off x="3276923" y="3136791"/>
              <a:ext cx="3973208" cy="70788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ngôi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làng</a:t>
              </a:r>
              <a:endParaRPr lang="en-US" sz="8800" b="1"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418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347C412-F80B-B86F-9784-A12FC5E51DE0}"/>
              </a:ext>
            </a:extLst>
          </p:cNvPr>
          <p:cNvSpPr/>
          <p:nvPr/>
        </p:nvSpPr>
        <p:spPr>
          <a:xfrm>
            <a:off x="733425" y="2115392"/>
            <a:ext cx="10533794" cy="2585323"/>
          </a:xfrm>
          <a:prstGeom prst="rect">
            <a:avLst/>
          </a:prstGeom>
        </p:spPr>
        <p:txBody>
          <a:bodyPr wrap="square">
            <a:spAutoFit/>
          </a:bodyPr>
          <a:lstStyle/>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Có một điều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Ki -a không thể nào quên</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là</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ai ở đó</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cũng tươi cười và yêu quý em</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1244;p45">
            <a:extLst>
              <a:ext uri="{FF2B5EF4-FFF2-40B4-BE49-F238E27FC236}">
                <a16:creationId xmlns:a16="http://schemas.microsoft.com/office/drawing/2014/main" id="{1E262EE3-8FBF-A04B-6C10-3E509E8267A6}"/>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CD9A2786-6EEE-0203-711F-EEB2F5E2BC7C}"/>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4006957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97090" y="1869897"/>
            <a:ext cx="2756245"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vô</a:t>
            </a:r>
            <a:r>
              <a:rPr kumimoji="0" lang="en-US" sz="48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tận</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3010328" y="2520001"/>
            <a:ext cx="8527550" cy="1446550"/>
          </a:xfrm>
          <a:prstGeom prst="rect">
            <a:avLst/>
          </a:prstGeom>
          <a:solidFill>
            <a:sysClr val="window" lastClr="FFFFFF"/>
          </a:solidFill>
          <a:ln w="28575">
            <a:solidFill>
              <a:srgbClr val="FF6698"/>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bao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giờ</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DA0A0CC0-C295-4890-8555-18812DD30A9E}"/>
              </a:ext>
            </a:extLst>
          </p:cNvPr>
          <p:cNvPicPr>
            <a:picLocks noChangeAspect="1"/>
          </p:cNvPicPr>
          <p:nvPr/>
        </p:nvPicPr>
        <p:blipFill>
          <a:blip r:embed="rId3"/>
          <a:stretch>
            <a:fillRect/>
          </a:stretch>
        </p:blipFill>
        <p:spPr>
          <a:xfrm>
            <a:off x="2159201" y="558629"/>
            <a:ext cx="9394750" cy="1060796"/>
          </a:xfrm>
          <a:prstGeom prst="rect">
            <a:avLst/>
          </a:prstGeom>
        </p:spPr>
      </p:pic>
    </p:spTree>
    <p:extLst>
      <p:ext uri="{BB962C8B-B14F-4D97-AF65-F5344CB8AC3E}">
        <p14:creationId xmlns:p14="http://schemas.microsoft.com/office/powerpoint/2010/main" val="82190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76992" y="2610872"/>
            <a:ext cx="10083484" cy="40351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a:solidFill>
                  <a:srgbClr val="261D2A"/>
                </a:solidFill>
                <a:latin typeface="Calibri" panose="020F0502020204030204" pitchFamily="34" charset="0"/>
                <a:cs typeface="Calibri" panose="020F0502020204030204" pitchFamily="34" charset="0"/>
                <a:sym typeface="Arial"/>
              </a:rPr>
              <a:t>   </a:t>
            </a:r>
            <a:r>
              <a:rPr lang="vi-VN" sz="3733" b="1" kern="0" dirty="0">
                <a:solidFill>
                  <a:srgbClr val="261D2A"/>
                </a:solidFill>
                <a:latin typeface="Calibri" panose="020F0502020204030204" pitchFamily="34" charset="0"/>
                <a:cs typeface="Calibri" panose="020F0502020204030204" pitchFamily="34" charset="0"/>
                <a:sym typeface="Arial"/>
              </a:rPr>
              <a:t>Làng Chùa là quê ngoại của Ki-a. Ki-a không bao giờ hình dung ra quê ngoại như vậy. Những ngôi nhà nhỏ bình yên, cánh đồng lúa rộng lớn, dòng sông Đáy dài vô tận, những ao hồ nở đầy hoa sen. Có một điều Ki-a không thể nào quên là ai ở đó cũng tươi cười và yêu quý em.</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5867" b="1" kern="0" dirty="0" err="1">
                <a:solidFill>
                  <a:srgbClr val="002060"/>
                </a:solidFill>
                <a:latin typeface="Cambria" panose="02040503050406030204" pitchFamily="18" charset="0"/>
                <a:ea typeface="Cambria" panose="02040503050406030204" pitchFamily="18" charset="0"/>
                <a:sym typeface="Arial"/>
              </a:rPr>
              <a:t>Đoạn</a:t>
            </a:r>
            <a:r>
              <a:rPr lang="en-US" sz="5867" b="1" kern="0" dirty="0">
                <a:solidFill>
                  <a:srgbClr val="002060"/>
                </a:solidFill>
                <a:latin typeface="Cambria" panose="02040503050406030204" pitchFamily="18" charset="0"/>
                <a:ea typeface="Cambria" panose="02040503050406030204" pitchFamily="18" charset="0"/>
                <a:sym typeface="Arial"/>
              </a:rPr>
              <a:t> 1</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6"/>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spid="1026" name="TextBox1" r:id="rId2" imgW="6724800" imgH="1111320"/>
        </mc:Choice>
        <mc:Fallback>
          <p:control name="TextBox1" r:id="rId2" imgW="6724800" imgH="111132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7"/>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66718" y="2866490"/>
            <a:ext cx="10083484" cy="36767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   </a:t>
            </a:r>
            <a:r>
              <a:rPr lang="vi-VN" sz="4000" b="1" kern="0" dirty="0">
                <a:solidFill>
                  <a:srgbClr val="261D2A"/>
                </a:solidFill>
                <a:latin typeface="Calibri" panose="020F0502020204030204" pitchFamily="34" charset="0"/>
                <a:cs typeface="Calibri" panose="020F0502020204030204" pitchFamily="34" charset="0"/>
                <a:sym typeface="Arial"/>
              </a:rPr>
              <a:t>Mẹ của Ki-a kể khi mẹ còn nhỏ, cứ vào dịp nghỉ hè là mẹ lại được ông ngoại đưa ra đê thả diều, lấy lá dứa dại làm những chiếc chong chóng và những chiếc kèn thổi vang trên mặt đê trong những chiều mùa hạ.</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6"/>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spid="2050" name="TextBox1" r:id="rId2" imgW="6724800" imgH="1111320"/>
        </mc:Choice>
        <mc:Fallback>
          <p:control name="TextBox1" r:id="rId2" imgW="6724800" imgH="111132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7"/>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267716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66718" y="2722652"/>
            <a:ext cx="10083484" cy="38205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   </a:t>
            </a:r>
            <a:r>
              <a:rPr lang="vi-VN" sz="4000" b="1" kern="0" dirty="0">
                <a:solidFill>
                  <a:srgbClr val="261D2A"/>
                </a:solidFill>
                <a:latin typeface="Calibri" panose="020F0502020204030204" pitchFamily="34" charset="0"/>
                <a:cs typeface="Calibri" panose="020F0502020204030204" pitchFamily="34" charset="0"/>
                <a:sym typeface="Arial"/>
              </a:rPr>
              <a:t>Sau chuyến thăm quê ngoại trở về nước Mỹ, Ki-a cảm thấy mình thật giàu có vì có thêm một quê hương. Em kể cho các bạn biết mình vừa có một chuyến đi rất xa để đến một ngôi làng ở Việt Nam. Ngôi làng đó là quê ngoại của em đấy.</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6"/>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spid="3074" name="TextBox1" r:id="rId2" imgW="6724800" imgH="1111320"/>
        </mc:Choice>
        <mc:Fallback>
          <p:control name="TextBox1" r:id="rId2" imgW="6724800" imgH="111132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7"/>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580239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832207" y="2722652"/>
            <a:ext cx="10757041" cy="38205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2800" b="1" kern="0" dirty="0">
                <a:solidFill>
                  <a:srgbClr val="261D2A"/>
                </a:solidFill>
                <a:latin typeface="Calibri" panose="020F0502020204030204" pitchFamily="34" charset="0"/>
                <a:cs typeface="Calibri" panose="020F0502020204030204" pitchFamily="34" charset="0"/>
                <a:sym typeface="Arial"/>
              </a:rPr>
              <a:t>   </a:t>
            </a:r>
            <a:r>
              <a:rPr lang="vi-VN" sz="2800" b="1" kern="0" dirty="0">
                <a:solidFill>
                  <a:srgbClr val="261D2A"/>
                </a:solidFill>
                <a:latin typeface="Calibri" panose="020F0502020204030204" pitchFamily="34" charset="0"/>
                <a:cs typeface="Calibri" panose="020F0502020204030204" pitchFamily="34" charset="0"/>
                <a:sym typeface="Arial"/>
              </a:rPr>
              <a:t>Thi thoảng trong giấc ngủ, Ki-a lại mơ thấy mình đang ở quê ngoại. Tỉnh giấc, Ki-a chỉ muốn ngủ tiếp để lại nhìn thấy quê ngoại trong giấc mơ, được gặp những người làng Chùa, được ngắm cánh đồng, dòng sông và dãy núi tím xa. Thế mà có lúc thấy Ki-a tỉnh giấc trong đêm, mẹ không biết em vừa mơ về quê ngoại, lại bảo: “Cún con ngủ đi chứ!”. Những lúc như thế, Ki-a tự hỏi: “Mẹ có mơ về quê ngoại như mình không nhỉ?”. Và chỉ vừa đặt câu hỏi trong đầu thì Ki-a đã ngủ thiếp đi cho tới tận sáng hôm sau.</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4</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6"/>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spid="4098" name="TextBox1" r:id="rId2" imgW="6724800" imgH="1111320"/>
        </mc:Choice>
        <mc:Fallback>
          <p:control name="TextBox1" r:id="rId2" imgW="6724800" imgH="111132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7"/>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145422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oup of children posing for a photo&#10;&#10;Description automatically generated with low confidence">
            <a:extLst>
              <a:ext uri="{FF2B5EF4-FFF2-40B4-BE49-F238E27FC236}">
                <a16:creationId xmlns:a16="http://schemas.microsoft.com/office/drawing/2014/main" id="{4F87AC72-AB84-4716-A2ED-0AF9A60C6E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282959" y="2133863"/>
            <a:ext cx="4371233" cy="4547405"/>
          </a:xfrm>
          <a:prstGeom prst="rect">
            <a:avLst/>
          </a:prstGeom>
          <a:effectLst>
            <a:outerShdw blurRad="76200" dir="13500000" sy="23000" kx="1200000" algn="br" rotWithShape="0">
              <a:prstClr val="black">
                <a:alpha val="20000"/>
              </a:prstClr>
            </a:outerShdw>
          </a:effectLst>
        </p:spPr>
      </p:pic>
      <p:grpSp>
        <p:nvGrpSpPr>
          <p:cNvPr id="10" name="Group 9">
            <a:extLst>
              <a:ext uri="{FF2B5EF4-FFF2-40B4-BE49-F238E27FC236}">
                <a16:creationId xmlns:a16="http://schemas.microsoft.com/office/drawing/2014/main" id="{F19587EF-7BE3-433A-A599-2907D0273EB7}"/>
              </a:ext>
            </a:extLst>
          </p:cNvPr>
          <p:cNvGrpSpPr/>
          <p:nvPr/>
        </p:nvGrpSpPr>
        <p:grpSpPr>
          <a:xfrm>
            <a:off x="5246404" y="2982224"/>
            <a:ext cx="5886490" cy="2216666"/>
            <a:chOff x="3582956" y="360307"/>
            <a:chExt cx="4635317" cy="2222926"/>
          </a:xfrm>
        </p:grpSpPr>
        <p:sp>
          <p:nvSpPr>
            <p:cNvPr id="11" name="Rectangle: Rounded Corners 10">
              <a:extLst>
                <a:ext uri="{FF2B5EF4-FFF2-40B4-BE49-F238E27FC236}">
                  <a16:creationId xmlns:a16="http://schemas.microsoft.com/office/drawing/2014/main" id="{0F0100AF-7FAF-4BB0-A7B2-FA1E0173F431}"/>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B3E4E5-BF63-4941-9C1E-B27B83A682C7}"/>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2" name="Picture 1">
            <a:extLst>
              <a:ext uri="{FF2B5EF4-FFF2-40B4-BE49-F238E27FC236}">
                <a16:creationId xmlns:a16="http://schemas.microsoft.com/office/drawing/2014/main" id="{D7B667CA-DB14-4012-86CD-DD179A512FDE}"/>
              </a:ext>
            </a:extLst>
          </p:cNvPr>
          <p:cNvPicPr>
            <a:picLocks noChangeAspect="1"/>
          </p:cNvPicPr>
          <p:nvPr/>
        </p:nvPicPr>
        <p:blipFill>
          <a:blip r:embed="rId5"/>
          <a:stretch>
            <a:fillRect/>
          </a:stretch>
        </p:blipFill>
        <p:spPr>
          <a:xfrm>
            <a:off x="3796834" y="-124619"/>
            <a:ext cx="5956308" cy="2554445"/>
          </a:xfrm>
          <a:prstGeom prst="rect">
            <a:avLst/>
          </a:prstGeom>
        </p:spPr>
      </p:pic>
    </p:spTree>
    <p:extLst>
      <p:ext uri="{BB962C8B-B14F-4D97-AF65-F5344CB8AC3E}">
        <p14:creationId xmlns:p14="http://schemas.microsoft.com/office/powerpoint/2010/main" val="2552388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F0B3A8-070A-4249-A789-BE53AEF795A8}"/>
              </a:ext>
            </a:extLst>
          </p:cNvPr>
          <p:cNvGrpSpPr/>
          <p:nvPr/>
        </p:nvGrpSpPr>
        <p:grpSpPr>
          <a:xfrm>
            <a:off x="607713" y="2843373"/>
            <a:ext cx="6217446" cy="2891207"/>
            <a:chOff x="2301235" y="2524394"/>
            <a:chExt cx="5013966" cy="2411998"/>
          </a:xfrm>
        </p:grpSpPr>
        <p:sp>
          <p:nvSpPr>
            <p:cNvPr id="9" name="Rectangle: Rounded Corners 8">
              <a:extLst>
                <a:ext uri="{FF2B5EF4-FFF2-40B4-BE49-F238E27FC236}">
                  <a16:creationId xmlns:a16="http://schemas.microsoft.com/office/drawing/2014/main" id="{CD75738A-2CC1-409E-9676-40F66675B7AA}"/>
                </a:ext>
              </a:extLst>
            </p:cNvPr>
            <p:cNvSpPr/>
            <p:nvPr/>
          </p:nvSpPr>
          <p:spPr>
            <a:xfrm>
              <a:off x="2301235" y="2524394"/>
              <a:ext cx="5013966" cy="2411998"/>
            </a:xfrm>
            <a:prstGeom prst="roundRect">
              <a:avLst/>
            </a:prstGeom>
            <a:solidFill>
              <a:sysClr val="window" lastClr="FFFFFF"/>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B989232-4A63-4AD9-A620-7D54946FA98A}"/>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0" name="Picture 9">
            <a:extLst>
              <a:ext uri="{FF2B5EF4-FFF2-40B4-BE49-F238E27FC236}">
                <a16:creationId xmlns:a16="http://schemas.microsoft.com/office/drawing/2014/main" id="{64F2AD71-81EC-4E13-8760-FD02BF0FD13D}"/>
              </a:ext>
            </a:extLst>
          </p:cNvPr>
          <p:cNvPicPr>
            <a:picLocks noChangeAspect="1"/>
          </p:cNvPicPr>
          <p:nvPr/>
        </p:nvPicPr>
        <p:blipFill>
          <a:blip r:embed="rId4"/>
          <a:stretch>
            <a:fillRect/>
          </a:stretch>
        </p:blipFill>
        <p:spPr>
          <a:xfrm flipH="1">
            <a:off x="8240484" y="331185"/>
            <a:ext cx="2868999" cy="6195630"/>
          </a:xfrm>
          <a:prstGeom prst="rect">
            <a:avLst/>
          </a:prstGeom>
        </p:spPr>
      </p:pic>
      <p:pic>
        <p:nvPicPr>
          <p:cNvPr id="2" name="Picture 1">
            <a:extLst>
              <a:ext uri="{FF2B5EF4-FFF2-40B4-BE49-F238E27FC236}">
                <a16:creationId xmlns:a16="http://schemas.microsoft.com/office/drawing/2014/main" id="{F7B2BF42-0AA3-42B0-A375-BA1692CF3A70}"/>
              </a:ext>
            </a:extLst>
          </p:cNvPr>
          <p:cNvPicPr>
            <a:picLocks noChangeAspect="1"/>
          </p:cNvPicPr>
          <p:nvPr/>
        </p:nvPicPr>
        <p:blipFill>
          <a:blip r:embed="rId5"/>
          <a:stretch>
            <a:fillRect/>
          </a:stretch>
        </p:blipFill>
        <p:spPr>
          <a:xfrm>
            <a:off x="3175471" y="0"/>
            <a:ext cx="5956308" cy="2554445"/>
          </a:xfrm>
          <a:prstGeom prst="rect">
            <a:avLst/>
          </a:prstGeom>
        </p:spPr>
      </p:pic>
    </p:spTree>
    <p:extLst>
      <p:ext uri="{BB962C8B-B14F-4D97-AF65-F5344CB8AC3E}">
        <p14:creationId xmlns:p14="http://schemas.microsoft.com/office/powerpoint/2010/main" val="108152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về thăm quê">
            <a:hlinkClick r:id="" action="ppaction://media"/>
            <a:extLst>
              <a:ext uri="{FF2B5EF4-FFF2-40B4-BE49-F238E27FC236}">
                <a16:creationId xmlns:a16="http://schemas.microsoft.com/office/drawing/2014/main" id="{BAC5C66F-88E0-86AB-416A-00599278A1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339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E2A6-518D-4BEB-A6B3-C222F8EFB754}"/>
              </a:ext>
            </a:extLst>
          </p:cNvPr>
          <p:cNvPicPr>
            <a:picLocks noChangeAspect="1"/>
          </p:cNvPicPr>
          <p:nvPr/>
        </p:nvPicPr>
        <p:blipFill>
          <a:blip r:embed="rId3"/>
          <a:stretch>
            <a:fillRect/>
          </a:stretch>
        </p:blipFill>
        <p:spPr>
          <a:xfrm>
            <a:off x="464318" y="1657108"/>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ADD2BFB1-18C0-43A9-9700-8A1DA3170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352318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76719" y="1428108"/>
            <a:ext cx="11291300" cy="4812132"/>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FA10162-8489-487B-95B7-7C4BDBE8177E}"/>
              </a:ext>
            </a:extLst>
          </p:cNvPr>
          <p:cNvSpPr txBox="1"/>
          <p:nvPr/>
        </p:nvSpPr>
        <p:spPr>
          <a:xfrm>
            <a:off x="587294" y="1592814"/>
            <a:ext cx="11017411" cy="4524315"/>
          </a:xfrm>
          <a:prstGeom prst="rect">
            <a:avLst/>
          </a:prstGeom>
          <a:noFill/>
        </p:spPr>
        <p:txBody>
          <a:bodyPr wrap="square" rtlCol="0">
            <a:spAutoFit/>
          </a:bodyPr>
          <a:lstStyle/>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sống ở đâu và quê ngoại của Ki-a ở đâu?</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ảnh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thấy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quê</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ngoại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Ki-a </a:t>
            </a:r>
            <a:r>
              <a:rPr lang="en-US" sz="3200" dirty="0" err="1">
                <a:solidFill>
                  <a:srgbClr val="002060"/>
                </a:solidFill>
                <a:latin typeface="Cambria" panose="02040503050406030204" pitchFamily="18" charset="0"/>
                <a:ea typeface="Cambria" panose="02040503050406030204" pitchFamily="18" charset="0"/>
              </a:rPr>
              <a:t>rất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đẹp</a:t>
            </a:r>
            <a:r>
              <a:rPr lang="en-US" sz="3200" dirty="0">
                <a:solidFill>
                  <a:srgbClr val="002060"/>
                </a:solidFill>
                <a:latin typeface="Cambria" panose="02040503050406030204" pitchFamily="18" charset="0"/>
                <a:ea typeface="Cambria" panose="02040503050406030204" pitchFamily="18" charset="0"/>
              </a:rPr>
              <a:t>?</a:t>
            </a: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được mẹ kể cho nghe những kỉ niệm nào về tuổi thơ ở làng Chùa?</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thường mơ thấy những gì về quê ngoại? Những giấc mơ đó nói lên điều gì về tình cảm của Ki-a với quê hương?</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Câu chuyện “Quê ngoại” gợi cho em cảm nghĩ gì về tình cảm của mỗi người đối với quê hương?</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96A80C7-5B48-4EAD-9C6D-9A4AECD27D13}"/>
              </a:ext>
            </a:extLst>
          </p:cNvPr>
          <p:cNvPicPr>
            <a:picLocks noChangeAspect="1"/>
          </p:cNvPicPr>
          <p:nvPr/>
        </p:nvPicPr>
        <p:blipFill>
          <a:blip r:embed="rId3"/>
          <a:stretch>
            <a:fillRect/>
          </a:stretch>
        </p:blipFill>
        <p:spPr>
          <a:xfrm>
            <a:off x="3755526" y="136134"/>
            <a:ext cx="6297714" cy="963251"/>
          </a:xfrm>
          <a:prstGeom prst="rect">
            <a:avLst/>
          </a:prstGeom>
        </p:spPr>
      </p:pic>
    </p:spTree>
    <p:extLst>
      <p:ext uri="{BB962C8B-B14F-4D97-AF65-F5344CB8AC3E}">
        <p14:creationId xmlns:p14="http://schemas.microsoft.com/office/powerpoint/2010/main" val="3647743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1BC8AEB5-4645-4A7E-95CB-B20415822A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40568" y="2392006"/>
            <a:ext cx="4400006" cy="4400006"/>
          </a:xfrm>
          <a:prstGeom prst="rect">
            <a:avLst/>
          </a:prstGeom>
        </p:spPr>
      </p:pic>
      <p:pic>
        <p:nvPicPr>
          <p:cNvPr id="3" name="Hình ảnh 3" descr="Ảnh có chứa đồ chơi, búp bê&#10;&#10;Mô tả được tạo tự động">
            <a:extLst>
              <a:ext uri="{FF2B5EF4-FFF2-40B4-BE49-F238E27FC236}">
                <a16:creationId xmlns:a16="http://schemas.microsoft.com/office/drawing/2014/main" id="{9FD08600-AA24-4F76-8287-E0C429A3F75F}"/>
              </a:ext>
            </a:extLst>
          </p:cNvPr>
          <p:cNvPicPr>
            <a:picLocks noChangeAspect="1"/>
          </p:cNvPicPr>
          <p:nvPr/>
        </p:nvPicPr>
        <p:blipFill>
          <a:blip r:embed="rId4"/>
          <a:stretch>
            <a:fillRect/>
          </a:stretch>
        </p:blipFill>
        <p:spPr>
          <a:xfrm>
            <a:off x="374576" y="1094460"/>
            <a:ext cx="7753713" cy="5763540"/>
          </a:xfrm>
          <a:prstGeom prst="rect">
            <a:avLst/>
          </a:prstGeom>
        </p:spPr>
      </p:pic>
      <p:pic>
        <p:nvPicPr>
          <p:cNvPr id="2" name="Picture 1">
            <a:extLst>
              <a:ext uri="{FF2B5EF4-FFF2-40B4-BE49-F238E27FC236}">
                <a16:creationId xmlns:a16="http://schemas.microsoft.com/office/drawing/2014/main" id="{7F8A3E8C-F58B-4CD7-8704-6C0ED54DEE93}"/>
              </a:ext>
            </a:extLst>
          </p:cNvPr>
          <p:cNvPicPr>
            <a:picLocks noChangeAspect="1"/>
          </p:cNvPicPr>
          <p:nvPr/>
        </p:nvPicPr>
        <p:blipFill>
          <a:blip r:embed="rId5"/>
          <a:stretch>
            <a:fillRect/>
          </a:stretch>
        </p:blipFill>
        <p:spPr>
          <a:xfrm>
            <a:off x="1773714" y="199552"/>
            <a:ext cx="9083827" cy="2554445"/>
          </a:xfrm>
          <a:prstGeom prst="rect">
            <a:avLst/>
          </a:prstGeom>
        </p:spPr>
      </p:pic>
    </p:spTree>
    <p:extLst>
      <p:ext uri="{BB962C8B-B14F-4D97-AF65-F5344CB8AC3E}">
        <p14:creationId xmlns:p14="http://schemas.microsoft.com/office/powerpoint/2010/main" val="4208811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1. Ki-a </a:t>
            </a:r>
            <a:r>
              <a:rPr lang="en-US" sz="4400" b="1" dirty="0" err="1">
                <a:solidFill>
                  <a:srgbClr val="002060"/>
                </a:solidFill>
                <a:latin typeface="Cambria" panose="02040503050406030204" pitchFamily="18" charset="0"/>
                <a:ea typeface="Cambria" panose="02040503050406030204" pitchFamily="18" charset="0"/>
              </a:rPr>
              <a:t>sống</a:t>
            </a:r>
            <a:r>
              <a:rPr lang="en-US" sz="4400" b="1" dirty="0">
                <a:solidFill>
                  <a:srgbClr val="002060"/>
                </a:solidFill>
                <a:latin typeface="Cambria" panose="02040503050406030204" pitchFamily="18" charset="0"/>
                <a:ea typeface="Cambria" panose="02040503050406030204" pitchFamily="18" charset="0"/>
              </a:rPr>
              <a:t> ở </a:t>
            </a:r>
            <a:r>
              <a:rPr lang="en-US" sz="4400" b="1" dirty="0" err="1">
                <a:solidFill>
                  <a:srgbClr val="002060"/>
                </a:solidFill>
                <a:latin typeface="Cambria" panose="02040503050406030204" pitchFamily="18" charset="0"/>
                <a:ea typeface="Cambria" panose="02040503050406030204" pitchFamily="18" charset="0"/>
              </a:rPr>
              <a:t>đâu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quê</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ngoại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Ki-a ở </a:t>
            </a:r>
            <a:r>
              <a:rPr lang="en-US" sz="4400" b="1" dirty="0" err="1">
                <a:solidFill>
                  <a:srgbClr val="002060"/>
                </a:solidFill>
                <a:latin typeface="Cambria" panose="02040503050406030204" pitchFamily="18" charset="0"/>
                <a:ea typeface="Cambria" panose="02040503050406030204" pitchFamily="18" charset="0"/>
              </a:rPr>
              <a:t>đâu</a:t>
            </a:r>
            <a:r>
              <a:rPr lang="en-US" sz="4400" b="1" dirty="0">
                <a:solidFill>
                  <a:srgbClr val="002060"/>
                </a:solidFill>
                <a:latin typeface="Cambria" panose="02040503050406030204" pitchFamily="18" charset="0"/>
                <a:ea typeface="Cambria" panose="02040503050406030204" pitchFamily="18" charset="0"/>
              </a:rPr>
              <a:t>?</a:t>
            </a:r>
          </a:p>
        </p:txBody>
      </p:sp>
      <p:sp>
        <p:nvSpPr>
          <p:cNvPr id="5" name="Rectangle 4"/>
          <p:cNvSpPr/>
          <p:nvPr/>
        </p:nvSpPr>
        <p:spPr>
          <a:xfrm>
            <a:off x="924674" y="2917861"/>
            <a:ext cx="10828962" cy="1569660"/>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Ki – a sống ở Mỹ. Quê ngoại của Ki – a là làng Chùa ở Việt nam</a:t>
            </a:r>
          </a:p>
        </p:txBody>
      </p:sp>
    </p:spTree>
    <p:extLst>
      <p:ext uri="{BB962C8B-B14F-4D97-AF65-F5344CB8AC3E}">
        <p14:creationId xmlns:p14="http://schemas.microsoft.com/office/powerpoint/2010/main" val="161505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404CA8"/>
                </a:solidFill>
                <a:latin typeface="Cambria" panose="02040503050406030204" pitchFamily="18" charset="0"/>
                <a:ea typeface="Cambria" panose="02040503050406030204" pitchFamily="18" charset="0"/>
              </a:rPr>
              <a:t>2. </a:t>
            </a:r>
            <a:r>
              <a:rPr lang="vi-VN" sz="4400" b="1" dirty="0">
                <a:solidFill>
                  <a:srgbClr val="404CA8"/>
                </a:solidFill>
                <a:latin typeface="Cambria" panose="02040503050406030204" pitchFamily="18" charset="0"/>
                <a:ea typeface="Cambria" panose="02040503050406030204" pitchFamily="18" charset="0"/>
              </a:rPr>
              <a:t>Những hình ảnh nào trong bài cho thấy quê ngoại của Ki-a rất đẹp?</a:t>
            </a:r>
          </a:p>
        </p:txBody>
      </p:sp>
      <p:sp>
        <p:nvSpPr>
          <p:cNvPr id="5" name="Rectangle 4"/>
          <p:cNvSpPr/>
          <p:nvPr/>
        </p:nvSpPr>
        <p:spPr>
          <a:xfrm>
            <a:off x="503579" y="3267182"/>
            <a:ext cx="11184842" cy="2544271"/>
          </a:xfrm>
          <a:prstGeom prst="rect">
            <a:avLst/>
          </a:prstGeom>
          <a:solidFill>
            <a:srgbClr val="99F2FD"/>
          </a:solidFill>
          <a:ln w="57150">
            <a:solidFill>
              <a:schemeClr val="tx1"/>
            </a:solidFill>
          </a:ln>
        </p:spPr>
        <p:txBody>
          <a:bodyPr wrap="square">
            <a:spAutoFit/>
          </a:bodyPr>
          <a:lstStyle/>
          <a:p>
            <a:pPr lvl="0" algn="just"/>
            <a:r>
              <a:rPr lang="en-US" sz="4000" b="1" dirty="0" err="1">
                <a:solidFill>
                  <a:srgbClr val="C00000"/>
                </a:solidFill>
                <a:latin typeface="Cambria" panose="02040503050406030204" pitchFamily="18" charset="0"/>
                <a:ea typeface="Cambria" panose="02040503050406030204" pitchFamily="18" charset="0"/>
              </a:rPr>
              <a:t>Những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hình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ảnh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nói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lên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vẻ</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đẹp</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quê</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ngoại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Ki – a: </a:t>
            </a:r>
            <a:r>
              <a:rPr lang="en-US" sz="4000" dirty="0" err="1">
                <a:solidFill>
                  <a:srgbClr val="C00000"/>
                </a:solidFill>
                <a:latin typeface="Cambria" panose="02040503050406030204" pitchFamily="18" charset="0"/>
                <a:ea typeface="Cambria" panose="02040503050406030204" pitchFamily="18" charset="0"/>
              </a:rPr>
              <a:t>những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ngôi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nhà</a:t>
            </a:r>
            <a:r>
              <a:rPr lang="en-US" sz="4000" dirty="0">
                <a:solidFill>
                  <a:srgbClr val="C00000"/>
                </a:solidFill>
                <a:latin typeface="Cambria" panose="02040503050406030204" pitchFamily="18" charset="0"/>
                <a:ea typeface="Cambria" panose="02040503050406030204" pitchFamily="18" charset="0"/>
              </a:rPr>
              <a:t> nhỏ </a:t>
            </a:r>
            <a:r>
              <a:rPr lang="en-US" sz="4000" dirty="0" err="1">
                <a:solidFill>
                  <a:srgbClr val="C00000"/>
                </a:solidFill>
                <a:latin typeface="Cambria" panose="02040503050406030204" pitchFamily="18" charset="0"/>
                <a:ea typeface="Cambria" panose="02040503050406030204" pitchFamily="18" charset="0"/>
              </a:rPr>
              <a:t>bình</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yên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cánh</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đồng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lúa</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rộng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lớn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dòng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sông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Đáy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dài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vô</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tận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ao</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hồ</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nở</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đầy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hoa</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sen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dãy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núi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tím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xa</a:t>
            </a:r>
            <a:r>
              <a:rPr lang="en-US" sz="4000" dirty="0">
                <a:solidFill>
                  <a:srgbClr val="C00000"/>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376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87590" y="388956"/>
            <a:ext cx="10423429" cy="132343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404CA8"/>
                </a:solidFill>
                <a:latin typeface="Cambria" panose="02040503050406030204" pitchFamily="18" charset="0"/>
                <a:ea typeface="Cambria" panose="02040503050406030204" pitchFamily="18" charset="0"/>
              </a:rPr>
              <a:t>3. </a:t>
            </a:r>
            <a:r>
              <a:rPr lang="vi-VN" sz="4000" b="1" dirty="0">
                <a:solidFill>
                  <a:srgbClr val="404CA8"/>
                </a:solidFill>
                <a:latin typeface="Cambria" panose="02040503050406030204" pitchFamily="18" charset="0"/>
                <a:ea typeface="Cambria" panose="02040503050406030204" pitchFamily="18" charset="0"/>
              </a:rPr>
              <a:t>Ki-a được mẹ kể cho nghe những kỉ niệm nào về tuổi thơ ở làng Chùa?</a:t>
            </a:r>
          </a:p>
        </p:txBody>
      </p:sp>
      <p:sp>
        <p:nvSpPr>
          <p:cNvPr id="5" name="Rectangle 4"/>
          <p:cNvSpPr/>
          <p:nvPr/>
        </p:nvSpPr>
        <p:spPr>
          <a:xfrm>
            <a:off x="1037689" y="2943622"/>
            <a:ext cx="10650732" cy="1938992"/>
          </a:xfrm>
          <a:prstGeom prst="rect">
            <a:avLst/>
          </a:prstGeom>
          <a:solidFill>
            <a:srgbClr val="98FF66"/>
          </a:solidFill>
          <a:ln w="57150">
            <a:solidFill>
              <a:schemeClr val="tx1"/>
            </a:solidFill>
          </a:ln>
        </p:spPr>
        <p:txBody>
          <a:bodyPr wrap="square">
            <a:spAutoFit/>
          </a:bodyPr>
          <a:lstStyle/>
          <a:p>
            <a:pPr lvl="0" algn="just"/>
            <a:r>
              <a:rPr lang="vi-VN" sz="4000" b="1" dirty="0">
                <a:solidFill>
                  <a:srgbClr val="002060"/>
                </a:solidFill>
                <a:latin typeface="Cambria" panose="02040503050406030204" pitchFamily="18" charset="0"/>
                <a:ea typeface="Cambria" panose="02040503050406030204" pitchFamily="18" charset="0"/>
              </a:rPr>
              <a:t>Những kỉ niệm tuổi thơ của mẹ: </a:t>
            </a:r>
            <a:r>
              <a:rPr lang="vi-VN" sz="4000" dirty="0">
                <a:solidFill>
                  <a:srgbClr val="002060"/>
                </a:solidFill>
                <a:latin typeface="Cambria" panose="02040503050406030204" pitchFamily="18" charset="0"/>
                <a:ea typeface="Cambria" panose="02040503050406030204" pitchFamily="18" charset="0"/>
              </a:rPr>
              <a:t>mùa hè mẹ </a:t>
            </a:r>
            <a:r>
              <a:rPr lang="en-US" sz="4000" dirty="0" err="1">
                <a:solidFill>
                  <a:srgbClr val="002060"/>
                </a:solidFill>
                <a:latin typeface="Cambria" panose="02040503050406030204" pitchFamily="18" charset="0"/>
                <a:ea typeface="Cambria" panose="02040503050406030204" pitchFamily="18" charset="0"/>
              </a:rPr>
              <a:t>được</a:t>
            </a:r>
            <a:r>
              <a:rPr lang="vi-VN" sz="4000" dirty="0">
                <a:solidFill>
                  <a:srgbClr val="002060"/>
                </a:solidFill>
                <a:latin typeface="Cambria" panose="02040503050406030204" pitchFamily="18" charset="0"/>
                <a:ea typeface="Cambria" panose="02040503050406030204" pitchFamily="18" charset="0"/>
              </a:rPr>
              <a:t> ông ngaoị đưa ra đê thả diều, lấy lá dứa dại làm chong chóng và kèn thổi vang trên mặt đê.</a:t>
            </a:r>
            <a:endParaRPr kumimoji="0" lang="en-US" sz="4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012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10538804" cy="1938992"/>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4. </a:t>
            </a:r>
            <a:r>
              <a:rPr lang="vi-VN" sz="4000" b="1" dirty="0">
                <a:solidFill>
                  <a:srgbClr val="002060"/>
                </a:solidFill>
                <a:latin typeface="Cambria" panose="02040503050406030204" pitchFamily="18" charset="0"/>
                <a:ea typeface="Cambria" panose="02040503050406030204" pitchFamily="18" charset="0"/>
              </a:rPr>
              <a:t>Ki-a thường mơ thấy những gì về quê ngoại? Những giấc mơ đó nói lên điều gì về tình cảm của Ki-a với quê hương?</a:t>
            </a:r>
          </a:p>
        </p:txBody>
      </p:sp>
      <p:sp>
        <p:nvSpPr>
          <p:cNvPr id="5" name="Rectangle 4"/>
          <p:cNvSpPr/>
          <p:nvPr/>
        </p:nvSpPr>
        <p:spPr>
          <a:xfrm>
            <a:off x="924674" y="2917861"/>
            <a:ext cx="10828962" cy="3477875"/>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4400" b="1" dirty="0">
                <a:solidFill>
                  <a:prstClr val="black"/>
                </a:solidFill>
                <a:latin typeface="Cambria" panose="02040503050406030204" pitchFamily="18" charset="0"/>
                <a:ea typeface="Cambria" panose="02040503050406030204" pitchFamily="18" charset="0"/>
              </a:rPr>
              <a:t>Ki – a thường mơ thấy được gặp những người làng Chùa, được ngắm cánh đồng, dòng sông và dãy núi tím xa. Những giấc mơ đó nói lên tình yêu và nỗi nhớ quê da diết của Ki – a</a:t>
            </a:r>
            <a:r>
              <a:rPr lang="en-US" sz="4400" b="1" dirty="0">
                <a:solidFill>
                  <a:prstClr val="black"/>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455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938992"/>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404CA8"/>
                </a:solidFill>
                <a:latin typeface="Cambria" panose="02040503050406030204" pitchFamily="18" charset="0"/>
                <a:ea typeface="Cambria" panose="02040503050406030204" pitchFamily="18" charset="0"/>
              </a:rPr>
              <a:t>5. </a:t>
            </a:r>
            <a:r>
              <a:rPr lang="vi-VN" sz="4000" b="1" dirty="0">
                <a:solidFill>
                  <a:srgbClr val="404CA8"/>
                </a:solidFill>
                <a:latin typeface="Cambria" panose="02040503050406030204" pitchFamily="18" charset="0"/>
                <a:ea typeface="Cambria" panose="02040503050406030204" pitchFamily="18" charset="0"/>
              </a:rPr>
              <a:t>Câu chuyện “Quê ngoại” gợi cho em cảm nghĩ gì về tình cảm của mỗi người đối với quê hương?</a:t>
            </a:r>
          </a:p>
        </p:txBody>
      </p:sp>
      <p:sp>
        <p:nvSpPr>
          <p:cNvPr id="5" name="Rectangle 4"/>
          <p:cNvSpPr/>
          <p:nvPr/>
        </p:nvSpPr>
        <p:spPr>
          <a:xfrm>
            <a:off x="554950" y="3082247"/>
            <a:ext cx="11184842" cy="3170099"/>
          </a:xfrm>
          <a:prstGeom prst="rect">
            <a:avLst/>
          </a:prstGeom>
          <a:solidFill>
            <a:srgbClr val="99F2FD"/>
          </a:solidFill>
          <a:ln w="57150">
            <a:solidFill>
              <a:schemeClr val="tx1"/>
            </a:solidFill>
          </a:ln>
        </p:spPr>
        <p:txBody>
          <a:bodyPr wrap="square">
            <a:spAutoFit/>
          </a:bodyPr>
          <a:lstStyle/>
          <a:p>
            <a:pPr lvl="0" algn="just"/>
            <a:r>
              <a:rPr lang="vi-VN" sz="4000" b="1" dirty="0">
                <a:solidFill>
                  <a:srgbClr val="C00000"/>
                </a:solidFill>
                <a:latin typeface="Cambria" panose="02040503050406030204" pitchFamily="18" charset="0"/>
                <a:ea typeface="Cambria" panose="02040503050406030204" pitchFamily="18" charset="0"/>
              </a:rPr>
              <a:t>Câu chuyện “Quê ngoại" gợi cho em cảm nghĩ tình cảm của mỗi người đối với quê hương là tình cảm rất thiêng liêng, cao quý. Tình cảm ấy không cần ai dạy, không cần tạo dựng cũng có sẵn trong mỗi người dân Việt Nam chúng ta. </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9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441789" y="1003244"/>
            <a:ext cx="12061861" cy="5510572"/>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817352" y="2259875"/>
            <a:ext cx="2511664" cy="4598125"/>
          </a:xfrm>
          <a:prstGeom prst="rect">
            <a:avLst/>
          </a:prstGeom>
        </p:spPr>
      </p:pic>
      <p:sp>
        <p:nvSpPr>
          <p:cNvPr id="2" name="Rectangle 1"/>
          <p:cNvSpPr/>
          <p:nvPr/>
        </p:nvSpPr>
        <p:spPr>
          <a:xfrm>
            <a:off x="1294544" y="1669476"/>
            <a:ext cx="8620018"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Bài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đọc</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nói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về</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nỗi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nhớ</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của</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bạn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Ki-a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đối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với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quê</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hương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làng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Chùa</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một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vùng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rất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đẹp</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rất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nên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thơ</a:t>
            </a:r>
            <a:r>
              <a:rPr lang="en-US" sz="3200" i="1" dirty="0">
                <a:solidFill>
                  <a:srgbClr val="ED7D31">
                    <a:lumMod val="75000"/>
                  </a:srgbClr>
                </a:solidFill>
                <a:latin typeface="Cambria" panose="02040503050406030204" pitchFamily="18" charset="0"/>
                <a:ea typeface="Cambria" panose="02040503050406030204" pitchFamily="18" charset="0"/>
              </a:rPr>
              <a:t>. Qua </a:t>
            </a:r>
            <a:r>
              <a:rPr lang="en-US" sz="3200" i="1" dirty="0" err="1">
                <a:solidFill>
                  <a:srgbClr val="ED7D31">
                    <a:lumMod val="75000"/>
                  </a:srgbClr>
                </a:solidFill>
                <a:latin typeface="Cambria" panose="02040503050406030204" pitchFamily="18" charset="0"/>
                <a:ea typeface="Cambria" panose="02040503050406030204" pitchFamily="18" charset="0"/>
              </a:rPr>
              <a:t>đó</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tác</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giả</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muốn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nói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với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chúng</a:t>
            </a:r>
            <a:r>
              <a:rPr lang="en-US" sz="3200" i="1" dirty="0">
                <a:solidFill>
                  <a:srgbClr val="ED7D31">
                    <a:lumMod val="75000"/>
                  </a:srgbClr>
                </a:solidFill>
                <a:latin typeface="Cambria" panose="02040503050406030204" pitchFamily="18" charset="0"/>
                <a:ea typeface="Cambria" panose="02040503050406030204" pitchFamily="18" charset="0"/>
              </a:rPr>
              <a:t> ta </a:t>
            </a:r>
            <a:r>
              <a:rPr lang="en-US" sz="3200" i="1" dirty="0" err="1">
                <a:solidFill>
                  <a:srgbClr val="ED7D31">
                    <a:lumMod val="75000"/>
                  </a:srgbClr>
                </a:solidFill>
                <a:latin typeface="Cambria" panose="02040503050406030204" pitchFamily="18" charset="0"/>
                <a:ea typeface="Cambria" panose="02040503050406030204" pitchFamily="18" charset="0"/>
              </a:rPr>
              <a:t>rằng</a:t>
            </a:r>
            <a:r>
              <a:rPr lang="en-US" sz="3200" i="1" dirty="0">
                <a:solidFill>
                  <a:srgbClr val="ED7D31">
                    <a:lumMod val="75000"/>
                  </a:srgbClr>
                </a:solidFill>
                <a:latin typeface="Cambria" panose="02040503050406030204" pitchFamily="18" charset="0"/>
                <a:ea typeface="Cambria" panose="02040503050406030204" pitchFamily="18" charset="0"/>
              </a:rPr>
              <a:t>: Ai </a:t>
            </a:r>
            <a:r>
              <a:rPr lang="en-US" sz="3200" i="1" dirty="0" err="1">
                <a:solidFill>
                  <a:srgbClr val="ED7D31">
                    <a:lumMod val="75000"/>
                  </a:srgbClr>
                </a:solidFill>
                <a:latin typeface="Cambria" panose="02040503050406030204" pitchFamily="18" charset="0"/>
                <a:ea typeface="Cambria" panose="02040503050406030204" pitchFamily="18" charset="0"/>
              </a:rPr>
              <a:t>cũng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có</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Những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kỉ</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niệm</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về</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bao </a:t>
            </a:r>
            <a:r>
              <a:rPr lang="en-US" sz="3200" i="1" dirty="0" err="1">
                <a:solidFill>
                  <a:srgbClr val="ED7D31">
                    <a:lumMod val="75000"/>
                  </a:srgbClr>
                </a:solidFill>
                <a:latin typeface="Cambria" panose="02040503050406030204" pitchFamily="18" charset="0"/>
                <a:ea typeface="Cambria" panose="02040503050406030204" pitchFamily="18" charset="0"/>
              </a:rPr>
              <a:t>giờ</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cũng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rất</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đẹp</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Đặc</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biệt</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khi</a:t>
            </a:r>
            <a:r>
              <a:rPr lang="en-US" sz="3200" i="1" dirty="0">
                <a:solidFill>
                  <a:srgbClr val="ED7D31">
                    <a:lumMod val="75000"/>
                  </a:srgbClr>
                </a:solidFill>
                <a:latin typeface="Cambria" panose="02040503050406030204" pitchFamily="18" charset="0"/>
                <a:ea typeface="Cambria" panose="02040503050406030204" pitchFamily="18" charset="0"/>
              </a:rPr>
              <a:t> ta </a:t>
            </a:r>
            <a:r>
              <a:rPr lang="en-US" sz="3200" i="1" dirty="0" err="1">
                <a:solidFill>
                  <a:srgbClr val="ED7D31">
                    <a:lumMod val="75000"/>
                  </a:srgbClr>
                </a:solidFill>
                <a:latin typeface="Cambria" panose="02040503050406030204" pitchFamily="18" charset="0"/>
                <a:ea typeface="Cambria" panose="02040503050406030204" pitchFamily="18" charset="0"/>
              </a:rPr>
              <a:t>đi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xa</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thì</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nỗi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nhớ</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càng</a:t>
            </a:r>
            <a:r>
              <a:rPr lang="en-US" sz="3200" i="1" dirty="0">
                <a:solidFill>
                  <a:srgbClr val="ED7D31">
                    <a:lumMod val="75000"/>
                  </a:srgbClr>
                </a:solidFill>
                <a:latin typeface="Cambria" panose="02040503050406030204" pitchFamily="18" charset="0"/>
                <a:ea typeface="Cambria" panose="02040503050406030204" pitchFamily="18" charset="0"/>
              </a:rPr>
              <a:t> da </a:t>
            </a:r>
            <a:r>
              <a:rPr lang="en-US" sz="3200" i="1" dirty="0" err="1">
                <a:solidFill>
                  <a:srgbClr val="ED7D31">
                    <a:lumMod val="75000"/>
                  </a:srgbClr>
                </a:solidFill>
                <a:latin typeface="Cambria" panose="02040503050406030204" pitchFamily="18" charset="0"/>
                <a:ea typeface="Cambria" panose="02040503050406030204" pitchFamily="18" charset="0"/>
              </a:rPr>
              <a:t>diết</a:t>
            </a:r>
            <a:endPar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5"/>
          <a:stretch>
            <a:fillRect/>
          </a:stretch>
        </p:blipFill>
        <p:spPr>
          <a:xfrm>
            <a:off x="4498941" y="109665"/>
            <a:ext cx="4548010" cy="1457070"/>
          </a:xfrm>
          <a:prstGeom prst="rect">
            <a:avLst/>
          </a:prstGeom>
        </p:spPr>
      </p:pic>
    </p:spTree>
    <p:extLst>
      <p:ext uri="{BB962C8B-B14F-4D97-AF65-F5344CB8AC3E}">
        <p14:creationId xmlns:p14="http://schemas.microsoft.com/office/powerpoint/2010/main" val="295475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3" cstate="print">
            <a:extLst>
              <a:ext uri="{28A0092B-C50C-407E-A947-70E740481C1C}">
                <a14:useLocalDpi xmlns:a14="http://schemas.microsoft.com/office/drawing/2010/main" val="0"/>
              </a:ext>
            </a:extLst>
          </a:blip>
          <a:srcRect l="22688" r="22688"/>
          <a:stretch/>
        </p:blipFill>
        <p:spPr>
          <a:xfrm>
            <a:off x="9437208" y="2259875"/>
            <a:ext cx="2511664" cy="4598125"/>
          </a:xfrm>
          <a:prstGeom prst="rect">
            <a:avLst/>
          </a:prstGeom>
        </p:spPr>
      </p:pic>
      <p:pic>
        <p:nvPicPr>
          <p:cNvPr id="6" name="图片 5" descr="图形用户界面&#10;&#10;中度可信度描述已自动生成">
            <a:extLst>
              <a:ext uri="{FF2B5EF4-FFF2-40B4-BE49-F238E27FC236}">
                <a16:creationId xmlns:a16="http://schemas.microsoft.com/office/drawing/2014/main" id="{DF13D52C-BB5F-42E1-AB9E-678CD96D04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1481357" y="602224"/>
            <a:ext cx="8083883" cy="5167546"/>
          </a:xfrm>
          <a:prstGeom prst="rect">
            <a:avLst/>
          </a:prstGeom>
        </p:spPr>
      </p:pic>
      <p:sp>
        <p:nvSpPr>
          <p:cNvPr id="5" name="TextBox 4">
            <a:extLst>
              <a:ext uri="{FF2B5EF4-FFF2-40B4-BE49-F238E27FC236}">
                <a16:creationId xmlns:a16="http://schemas.microsoft.com/office/drawing/2014/main" id="{70A1A33D-EB31-4298-936C-B08869BDCAA5}"/>
              </a:ext>
            </a:extLst>
          </p:cNvPr>
          <p:cNvSpPr txBox="1"/>
          <p:nvPr/>
        </p:nvSpPr>
        <p:spPr>
          <a:xfrm>
            <a:off x="2445250" y="1695641"/>
            <a:ext cx="541448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Ca ngợi mùa hè thật vui</a:t>
            </a:r>
            <a:r>
              <a:rPr kumimoji="0" lang="en-US" sz="5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vi-VN" sz="54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tươi, thú vị</a:t>
            </a:r>
            <a:endParaRPr kumimoji="0" lang="en-US" sz="5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155AE8E-932C-4DF7-AE63-91FD433C790B}"/>
              </a:ext>
            </a:extLst>
          </p:cNvPr>
          <p:cNvPicPr>
            <a:picLocks noChangeAspect="1"/>
          </p:cNvPicPr>
          <p:nvPr/>
        </p:nvPicPr>
        <p:blipFill>
          <a:blip r:embed="rId5"/>
          <a:stretch>
            <a:fillRect/>
          </a:stretch>
        </p:blipFill>
        <p:spPr>
          <a:xfrm>
            <a:off x="4056265" y="256253"/>
            <a:ext cx="6297714" cy="1018120"/>
          </a:xfrm>
          <a:prstGeom prst="rect">
            <a:avLst/>
          </a:prstGeom>
        </p:spPr>
      </p:pic>
    </p:spTree>
    <p:extLst>
      <p:ext uri="{BB962C8B-B14F-4D97-AF65-F5344CB8AC3E}">
        <p14:creationId xmlns:p14="http://schemas.microsoft.com/office/powerpoint/2010/main" val="4051131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9" name="Speech Bubble: Rectangle with Corners Rounded 1">
            <a:extLst>
              <a:ext uri="{FF2B5EF4-FFF2-40B4-BE49-F238E27FC236}">
                <a16:creationId xmlns:a16="http://schemas.microsoft.com/office/drawing/2014/main" id="{CA49785B-C044-3442-0AE2-B439069D6099}"/>
              </a:ext>
            </a:extLst>
          </p:cNvPr>
          <p:cNvSpPr/>
          <p:nvPr/>
        </p:nvSpPr>
        <p:spPr>
          <a:xfrm>
            <a:off x="538873" y="1212259"/>
            <a:ext cx="10576801" cy="2111966"/>
          </a:xfrm>
          <a:prstGeom prst="roundRect">
            <a:avLst/>
          </a:pr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extLst>
              <a:ext uri="{C807C97D-BFC1-408E-A445-0C87EB9F89A2}">
                <ask:lineSketchStyleProps xmlns:ask="http://schemas.microsoft.com/office/drawing/2018/sketchyshapes" xmlns="" sd="3895499373">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vi-VN" sz="4000" kern="0" dirty="0">
                <a:solidFill>
                  <a:srgbClr val="261D2A"/>
                </a:solidFill>
                <a:latin typeface="Calibri" panose="020F0502020204030204" pitchFamily="34" charset="0"/>
                <a:cs typeface="Calibri" panose="020F0502020204030204" pitchFamily="34" charset="0"/>
                <a:sym typeface="Arial"/>
              </a:rPr>
              <a:t>Khi nghĩ về quê nội hoặc quê ngoại của mình, em thường nhớ tới điều gì? Chia sẻ với các bạn một vài kỉ niệm của em về nơi đó.</a:t>
            </a:r>
            <a:endParaRPr lang="en-US" sz="4000" kern="0" dirty="0">
              <a:solidFill>
                <a:srgbClr val="261D2A"/>
              </a:solidFill>
              <a:latin typeface="Calibri" panose="020F0502020204030204" pitchFamily="34" charset="0"/>
              <a:cs typeface="Calibri" panose="020F0502020204030204" pitchFamily="34" charset="0"/>
              <a:sym typeface="Arial"/>
            </a:endParaRPr>
          </a:p>
        </p:txBody>
      </p:sp>
      <p:pic>
        <p:nvPicPr>
          <p:cNvPr id="3" name="Picture 6">
            <a:extLst>
              <a:ext uri="{FF2B5EF4-FFF2-40B4-BE49-F238E27FC236}">
                <a16:creationId xmlns:a16="http://schemas.microsoft.com/office/drawing/2014/main" id="{CF474030-361D-0FF1-E870-269623DABD96}"/>
              </a:ext>
            </a:extLst>
          </p:cNvPr>
          <p:cNvPicPr>
            <a:picLocks noChangeAspect="1"/>
          </p:cNvPicPr>
          <p:nvPr/>
        </p:nvPicPr>
        <p:blipFill>
          <a:blip r:embed="rId4"/>
          <a:srcRect/>
          <a:stretch>
            <a:fillRect/>
          </a:stretch>
        </p:blipFill>
        <p:spPr>
          <a:xfrm rot="392878">
            <a:off x="9209828" y="2616548"/>
            <a:ext cx="2330653" cy="4122009"/>
          </a:xfrm>
          <a:prstGeom prst="rect">
            <a:avLst/>
          </a:prstGeom>
        </p:spPr>
      </p:pic>
      <p:pic>
        <p:nvPicPr>
          <p:cNvPr id="4" name="Picture 9">
            <a:extLst>
              <a:ext uri="{FF2B5EF4-FFF2-40B4-BE49-F238E27FC236}">
                <a16:creationId xmlns:a16="http://schemas.microsoft.com/office/drawing/2014/main" id="{F8C98010-1734-7205-FEEA-A4C3891DD23A}"/>
              </a:ext>
            </a:extLst>
          </p:cNvPr>
          <p:cNvPicPr>
            <a:picLocks noChangeAspect="1"/>
          </p:cNvPicPr>
          <p:nvPr/>
        </p:nvPicPr>
        <p:blipFill>
          <a:blip r:embed="rId5"/>
          <a:srcRect/>
          <a:stretch>
            <a:fillRect/>
          </a:stretch>
        </p:blipFill>
        <p:spPr>
          <a:xfrm>
            <a:off x="266699" y="3197306"/>
            <a:ext cx="1924051" cy="3432256"/>
          </a:xfrm>
          <a:prstGeom prst="rect">
            <a:avLst/>
          </a:prstGeom>
        </p:spPr>
      </p:pic>
    </p:spTree>
    <p:extLst>
      <p:ext uri="{BB962C8B-B14F-4D97-AF65-F5344CB8AC3E}">
        <p14:creationId xmlns:p14="http://schemas.microsoft.com/office/powerpoint/2010/main" val="208626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885A46-4702-4AE1-A9FF-4FBCEE0C8216}"/>
              </a:ext>
            </a:extLst>
          </p:cNvPr>
          <p:cNvPicPr>
            <a:picLocks noChangeAspect="1"/>
          </p:cNvPicPr>
          <p:nvPr/>
        </p:nvPicPr>
        <p:blipFill>
          <a:blip r:embed="rId3"/>
          <a:stretch>
            <a:fillRect/>
          </a:stretch>
        </p:blipFill>
        <p:spPr>
          <a:xfrm>
            <a:off x="187363" y="1698204"/>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5A1B8014-80BF-434E-B002-AC51EDD72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83155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715766" y="2073834"/>
            <a:ext cx="10760467" cy="3990673"/>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2CB2335-5987-4C4F-95B2-F8784BCEEEC7}"/>
              </a:ext>
            </a:extLst>
          </p:cNvPr>
          <p:cNvSpPr txBox="1"/>
          <p:nvPr/>
        </p:nvSpPr>
        <p:spPr>
          <a:xfrm>
            <a:off x="1514173" y="2463694"/>
            <a:ext cx="9879867" cy="2554545"/>
          </a:xfrm>
          <a:prstGeom prst="rect">
            <a:avLst/>
          </a:prstGeom>
          <a:noFill/>
        </p:spPr>
        <p:txBody>
          <a:bodyPr wrap="square" rtlCol="0">
            <a:spAutoFit/>
          </a:bodyPr>
          <a:lstStyle/>
          <a:p>
            <a:pPr lvl="0" algn="just"/>
            <a:r>
              <a:rPr lang="vi-VN" sz="4000" b="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các nhân vật gửi vào tiếng nhạc như: </a:t>
            </a:r>
            <a:r>
              <a:rPr lang="vi-VN" sz="4000" i="1" dirty="0">
                <a:solidFill>
                  <a:prstClr val="black"/>
                </a:solidFill>
                <a:latin typeface="Cambria" panose="02040503050406030204" pitchFamily="18" charset="0"/>
                <a:ea typeface="Cambria" panose="02040503050406030204" pitchFamily="18" charset="0"/>
              </a:rPr>
              <a:t>vô tận, tươi cười, yêu quý, …</a:t>
            </a:r>
            <a:endParaRPr kumimoji="0" lang="en-US" sz="40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2" descr="Cánh diều png | PNGEgg">
            <a:extLst>
              <a:ext uri="{FF2B5EF4-FFF2-40B4-BE49-F238E27FC236}">
                <a16:creationId xmlns:a16="http://schemas.microsoft.com/office/drawing/2014/main" id="{E48FACC3-53BC-4532-926F-5E56302073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83" b="93966" l="4023" r="98276">
                        <a14:foregroundMark x1="4310" y1="45115" x2="12931" y2="61782"/>
                        <a14:foregroundMark x1="5747" y1="54598" x2="32184" y2="69828"/>
                        <a14:foregroundMark x1="26724" y1="18678" x2="35345" y2="13218"/>
                        <a14:foregroundMark x1="35345" y1="59483" x2="71264" y2="63506"/>
                        <a14:foregroundMark x1="29885" y1="74713" x2="88793" y2="77299"/>
                        <a14:foregroundMark x1="88793" y1="77299" x2="98563" y2="75575"/>
                        <a14:foregroundMark x1="20977" y1="69828" x2="33908" y2="84195"/>
                        <a14:foregroundMark x1="29023" y1="77011" x2="36207" y2="93966"/>
                        <a14:foregroundMark x1="7471" y1="41092" x2="8908" y2="53161"/>
                        <a14:foregroundMark x1="18678" y1="41954" x2="32184" y2="44253"/>
                      </a14:backgroundRemoval>
                    </a14:imgEffect>
                  </a14:imgLayer>
                </a14:imgProps>
              </a:ext>
              <a:ext uri="{28A0092B-C50C-407E-A947-70E740481C1C}">
                <a14:useLocalDpi xmlns:a14="http://schemas.microsoft.com/office/drawing/2010/main" val="0"/>
              </a:ext>
            </a:extLst>
          </a:blip>
          <a:srcRect/>
          <a:stretch>
            <a:fillRect/>
          </a:stretch>
        </p:blipFill>
        <p:spPr bwMode="auto">
          <a:xfrm>
            <a:off x="438020" y="1863618"/>
            <a:ext cx="165735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548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44371BD1-6779-E3B7-0AF3-752CD4E0F361}"/>
              </a:ext>
            </a:extLst>
          </p:cNvPr>
          <p:cNvPicPr>
            <a:picLocks noChangeAspect="1"/>
          </p:cNvPicPr>
          <p:nvPr/>
        </p:nvPicPr>
        <p:blipFill>
          <a:blip r:embed="rId4"/>
          <a:stretch>
            <a:fillRect/>
          </a:stretch>
        </p:blipFill>
        <p:spPr>
          <a:xfrm>
            <a:off x="3466214" y="1457296"/>
            <a:ext cx="5859240" cy="2912751"/>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0" descr="卡通人物&#10;&#10;中度可信度描述已自动生成">
            <a:extLst>
              <a:ext uri="{FF2B5EF4-FFF2-40B4-BE49-F238E27FC236}">
                <a16:creationId xmlns:a16="http://schemas.microsoft.com/office/drawing/2014/main" id="{8A300E82-1B03-45B4-9344-DB48DF72A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174" y="528574"/>
            <a:ext cx="4670191" cy="4699408"/>
          </a:xfrm>
          <a:prstGeom prst="rect">
            <a:avLst/>
          </a:prstGeom>
        </p:spPr>
      </p:pic>
      <p:pic>
        <p:nvPicPr>
          <p:cNvPr id="5" name="Picture 4">
            <a:extLst>
              <a:ext uri="{FF2B5EF4-FFF2-40B4-BE49-F238E27FC236}">
                <a16:creationId xmlns:a16="http://schemas.microsoft.com/office/drawing/2014/main" id="{6E432487-8D7C-23D8-6303-9F3A64820F9F}"/>
              </a:ext>
            </a:extLst>
          </p:cNvPr>
          <p:cNvPicPr>
            <a:picLocks noChangeAspect="1"/>
          </p:cNvPicPr>
          <p:nvPr/>
        </p:nvPicPr>
        <p:blipFill>
          <a:blip r:embed="rId4"/>
          <a:stretch>
            <a:fillRect/>
          </a:stretch>
        </p:blipFill>
        <p:spPr>
          <a:xfrm>
            <a:off x="3669413" y="2036613"/>
            <a:ext cx="7955970" cy="2353260"/>
          </a:xfrm>
          <a:prstGeom prst="rect">
            <a:avLst/>
          </a:prstGeom>
        </p:spPr>
      </p:pic>
    </p:spTree>
    <p:extLst>
      <p:ext uri="{BB962C8B-B14F-4D97-AF65-F5344CB8AC3E}">
        <p14:creationId xmlns:p14="http://schemas.microsoft.com/office/powerpoint/2010/main" val="301461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482885" y="309416"/>
            <a:ext cx="11301573" cy="6177524"/>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4DD33D-B91C-4F25-949B-9C7AAF8B743C}"/>
              </a:ext>
            </a:extLst>
          </p:cNvPr>
          <p:cNvSpPr txBox="1"/>
          <p:nvPr/>
        </p:nvSpPr>
        <p:spPr>
          <a:xfrm>
            <a:off x="1263722" y="462335"/>
            <a:ext cx="10274157" cy="584775"/>
          </a:xfrm>
          <a:prstGeom prst="rect">
            <a:avLst/>
          </a:prstGeom>
          <a:noFill/>
        </p:spPr>
        <p:txBody>
          <a:bodyPr wrap="square" rtlCol="0">
            <a:spAutoFit/>
          </a:bodyPr>
          <a:lstStyle/>
          <a:p>
            <a:pPr lvl="0"/>
            <a:r>
              <a:rPr lang="en-US" sz="3200" b="1" dirty="0">
                <a:solidFill>
                  <a:srgbClr val="FF0000"/>
                </a:solidFill>
              </a:rPr>
              <a:t>1. </a:t>
            </a:r>
            <a:r>
              <a:rPr lang="vi-VN" sz="3200" b="1" dirty="0">
                <a:solidFill>
                  <a:srgbClr val="FF0000"/>
                </a:solidFill>
              </a:rPr>
              <a:t>Tìm từ có nghĩa trái ngược với mỗi từ dưới đây: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81B69DB6-70A9-F8E4-5053-E91E205101B9}"/>
              </a:ext>
            </a:extLst>
          </p:cNvPr>
          <p:cNvSpPr/>
          <p:nvPr/>
        </p:nvSpPr>
        <p:spPr>
          <a:xfrm>
            <a:off x="1119883" y="1726058"/>
            <a:ext cx="1952090"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xa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xôi</a:t>
            </a:r>
            <a:endParaRPr lang="en-US" sz="4000" b="1"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5376AC4-A3F5-A095-F760-F3810BA801FE}"/>
              </a:ext>
            </a:extLst>
          </p:cNvPr>
          <p:cNvSpPr/>
          <p:nvPr/>
        </p:nvSpPr>
        <p:spPr>
          <a:xfrm>
            <a:off x="4376790" y="1695236"/>
            <a:ext cx="2558265"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rộng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lớn</a:t>
            </a:r>
            <a:endParaRPr lang="en-US" sz="4000" b="1"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43CE83A1-FCF3-0F50-DCA1-FBD44CD59D28}"/>
              </a:ext>
            </a:extLst>
          </p:cNvPr>
          <p:cNvSpPr/>
          <p:nvPr/>
        </p:nvSpPr>
        <p:spPr>
          <a:xfrm>
            <a:off x="8096034" y="1736333"/>
            <a:ext cx="2558265"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bình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yên</a:t>
            </a:r>
            <a:endParaRPr lang="en-US" sz="4000" b="1"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A4DAC802-5D45-68F0-7BFF-105B62E9E4B1}"/>
              </a:ext>
            </a:extLst>
          </p:cNvPr>
          <p:cNvCxnSpPr/>
          <p:nvPr/>
        </p:nvCxnSpPr>
        <p:spPr>
          <a:xfrm>
            <a:off x="2054831" y="2424700"/>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EF0B179-CED3-245D-D4EF-FA854BBC919C}"/>
              </a:ext>
            </a:extLst>
          </p:cNvPr>
          <p:cNvSpPr/>
          <p:nvPr/>
        </p:nvSpPr>
        <p:spPr>
          <a:xfrm>
            <a:off x="565079" y="2989780"/>
            <a:ext cx="3010328"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gần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gũi</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CBC990A6-4846-98B5-6D1D-831EF6E3D0A4}"/>
              </a:ext>
            </a:extLst>
          </p:cNvPr>
          <p:cNvCxnSpPr/>
          <p:nvPr/>
        </p:nvCxnSpPr>
        <p:spPr>
          <a:xfrm>
            <a:off x="5712431" y="2414426"/>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700EF2BA-2B4C-E73C-1DA4-434A95D9D5ED}"/>
              </a:ext>
            </a:extLst>
          </p:cNvPr>
          <p:cNvSpPr/>
          <p:nvPr/>
        </p:nvSpPr>
        <p:spPr>
          <a:xfrm>
            <a:off x="4222679" y="2979506"/>
            <a:ext cx="3010328"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latin typeface="Cambria" panose="02040503050406030204" pitchFamily="18" charset="0"/>
                <a:ea typeface="Cambria" panose="02040503050406030204" pitchFamily="18" charset="0"/>
              </a:rPr>
              <a:t>bé nhỏ, bé tí, chật hẹp</a:t>
            </a:r>
            <a:endParaRPr lang="en-US" sz="3600" dirty="0" err="1">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428E8780-7AC2-B023-095B-66EA2A6CD70E}"/>
              </a:ext>
            </a:extLst>
          </p:cNvPr>
          <p:cNvCxnSpPr/>
          <p:nvPr/>
        </p:nvCxnSpPr>
        <p:spPr>
          <a:xfrm>
            <a:off x="9441950" y="2424700"/>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FFAD44A-9661-7B88-4EEE-BADC722F1D78}"/>
              </a:ext>
            </a:extLst>
          </p:cNvPr>
          <p:cNvSpPr/>
          <p:nvPr/>
        </p:nvSpPr>
        <p:spPr>
          <a:xfrm>
            <a:off x="7952197" y="2989780"/>
            <a:ext cx="3226085"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Nhộn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nhịp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sôi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ồn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ào</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9574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9" grpId="0" animBg="1"/>
      <p:bldP spid="11"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482885" y="309416"/>
            <a:ext cx="11301573" cy="6177524"/>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4DD33D-B91C-4F25-949B-9C7AAF8B743C}"/>
              </a:ext>
            </a:extLst>
          </p:cNvPr>
          <p:cNvSpPr txBox="1"/>
          <p:nvPr/>
        </p:nvSpPr>
        <p:spPr>
          <a:xfrm>
            <a:off x="1140432" y="513706"/>
            <a:ext cx="10274157" cy="1200329"/>
          </a:xfrm>
          <a:prstGeom prst="rect">
            <a:avLst/>
          </a:prstGeom>
          <a:noFill/>
        </p:spPr>
        <p:txBody>
          <a:bodyPr wrap="square" rtlCol="0">
            <a:spAutoFit/>
          </a:bodyPr>
          <a:lstStyle/>
          <a:p>
            <a:pPr lvl="0" algn="just"/>
            <a:r>
              <a:rPr lang="en-US" sz="3600" b="1" dirty="0">
                <a:solidFill>
                  <a:srgbClr val="002060"/>
                </a:solidFill>
                <a:latin typeface="Calibri" panose="020F0502020204030204"/>
              </a:rPr>
              <a:t>2. </a:t>
            </a:r>
            <a:r>
              <a:rPr lang="vi-VN" sz="3600" b="1" dirty="0">
                <a:solidFill>
                  <a:srgbClr val="002060"/>
                </a:solidFill>
                <a:latin typeface="Calibri" panose="020F0502020204030204"/>
              </a:rPr>
              <a:t>Viết 2 – 3 câu về quê hương, trong đó có sử dụng một cặp từ có nghĩa trái ngược nhau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7" name="Rectangle: Rounded Corners 6">
            <a:extLst>
              <a:ext uri="{FF2B5EF4-FFF2-40B4-BE49-F238E27FC236}">
                <a16:creationId xmlns:a16="http://schemas.microsoft.com/office/drawing/2014/main" id="{342B233C-5793-3763-BE90-915A73468D25}"/>
              </a:ext>
            </a:extLst>
          </p:cNvPr>
          <p:cNvSpPr/>
          <p:nvPr/>
        </p:nvSpPr>
        <p:spPr>
          <a:xfrm>
            <a:off x="1356190" y="2013736"/>
            <a:ext cx="9750174" cy="409938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Tình cảm của mỗi người đối với quê hương là tình cảm rất </a:t>
            </a:r>
            <a:r>
              <a:rPr lang="vi-VN" sz="3200" b="1" dirty="0">
                <a:solidFill>
                  <a:srgbClr val="FFFF00"/>
                </a:solidFill>
                <a:latin typeface="Cambria" panose="02040503050406030204" pitchFamily="18" charset="0"/>
                <a:ea typeface="Cambria" panose="02040503050406030204" pitchFamily="18" charset="0"/>
              </a:rPr>
              <a:t>to lớn</a:t>
            </a:r>
            <a:r>
              <a:rPr lang="vi-VN" sz="3200" b="1" dirty="0">
                <a:latin typeface="Cambria" panose="02040503050406030204" pitchFamily="18" charset="0"/>
                <a:ea typeface="Cambria" panose="02040503050406030204" pitchFamily="18" charset="0"/>
              </a:rPr>
              <a:t>, thiêng liêng, cao quý. Tình cảm ấy không cần ai dạy, không cần tạo dựng cũng có sẵn trong mỗi người dân Việt Nam dù là </a:t>
            </a:r>
            <a:r>
              <a:rPr lang="vi-VN" sz="3200" b="1" dirty="0">
                <a:solidFill>
                  <a:srgbClr val="FFFF00"/>
                </a:solidFill>
                <a:latin typeface="Cambria" panose="02040503050406030204" pitchFamily="18" charset="0"/>
                <a:ea typeface="Cambria" panose="02040503050406030204" pitchFamily="18" charset="0"/>
              </a:rPr>
              <a:t>người trẻ </a:t>
            </a:r>
            <a:r>
              <a:rPr lang="vi-VN" sz="3200" b="1" dirty="0">
                <a:latin typeface="Cambria" panose="02040503050406030204" pitchFamily="18" charset="0"/>
                <a:ea typeface="Cambria" panose="02040503050406030204" pitchFamily="18" charset="0"/>
              </a:rPr>
              <a:t>hay </a:t>
            </a:r>
            <a:r>
              <a:rPr lang="vi-VN" sz="3200" b="1" dirty="0">
                <a:solidFill>
                  <a:srgbClr val="FFFF00"/>
                </a:solidFill>
                <a:latin typeface="Cambria" panose="02040503050406030204" pitchFamily="18" charset="0"/>
                <a:ea typeface="Cambria" panose="02040503050406030204" pitchFamily="18" charset="0"/>
              </a:rPr>
              <a:t>người già</a:t>
            </a:r>
            <a:r>
              <a:rPr lang="vi-VN" sz="3200" b="1" dirty="0">
                <a:latin typeface="Cambria" panose="02040503050406030204" pitchFamily="18" charset="0"/>
                <a:ea typeface="Cambria" panose="02040503050406030204" pitchFamily="18" charset="0"/>
              </a:rPr>
              <a:t>..... Nó luôn day dứt, khắc khoải trong lòng khiến mỗi người con, đặc biệt là người con xa quê tha thiết được về thăm quê dù là trong khoảng khắc </a:t>
            </a:r>
            <a:r>
              <a:rPr lang="vi-VN" sz="3200" b="1" dirty="0">
                <a:solidFill>
                  <a:srgbClr val="FFFF00"/>
                </a:solidFill>
                <a:latin typeface="Cambria" panose="02040503050406030204" pitchFamily="18" charset="0"/>
                <a:ea typeface="Cambria" panose="02040503050406030204" pitchFamily="18" charset="0"/>
              </a:rPr>
              <a:t>nhỏ bé</a:t>
            </a:r>
            <a:r>
              <a:rPr lang="vi-VN" sz="3200" b="1" dirty="0">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6912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0" descr="卡通人物&#10;&#10;中度可信度描述已自动生成">
            <a:extLst>
              <a:ext uri="{FF2B5EF4-FFF2-40B4-BE49-F238E27FC236}">
                <a16:creationId xmlns:a16="http://schemas.microsoft.com/office/drawing/2014/main" id="{72D62A0D-81F9-4678-9937-4278879D65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347" y="3660042"/>
            <a:ext cx="2964142" cy="2982686"/>
          </a:xfrm>
          <a:prstGeom prst="rect">
            <a:avLst/>
          </a:prstGeom>
        </p:spPr>
      </p:pic>
      <p:pic>
        <p:nvPicPr>
          <p:cNvPr id="4" name="Picture 3">
            <a:extLst>
              <a:ext uri="{FF2B5EF4-FFF2-40B4-BE49-F238E27FC236}">
                <a16:creationId xmlns:a16="http://schemas.microsoft.com/office/drawing/2014/main" id="{FCAD187C-DE65-438B-8DE2-F2E759013FEA}"/>
              </a:ext>
            </a:extLst>
          </p:cNvPr>
          <p:cNvPicPr>
            <a:picLocks noChangeAspect="1"/>
          </p:cNvPicPr>
          <p:nvPr/>
        </p:nvPicPr>
        <p:blipFill>
          <a:blip r:embed="rId4"/>
          <a:stretch>
            <a:fillRect/>
          </a:stretch>
        </p:blipFill>
        <p:spPr>
          <a:xfrm>
            <a:off x="1866301" y="1526257"/>
            <a:ext cx="9254530" cy="2133785"/>
          </a:xfrm>
          <a:prstGeom prst="rect">
            <a:avLst/>
          </a:prstGeom>
        </p:spPr>
      </p:pic>
    </p:spTree>
    <p:extLst>
      <p:ext uri="{BB962C8B-B14F-4D97-AF65-F5344CB8AC3E}">
        <p14:creationId xmlns:p14="http://schemas.microsoft.com/office/powerpoint/2010/main" val="211216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603315" y="452488"/>
            <a:ext cx="11264068" cy="5835900"/>
          </a:xfrm>
          <a:prstGeom prst="roundRect">
            <a:avLst>
              <a:gd name="adj" fmla="val 22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TextBox 2">
            <a:extLst>
              <a:ext uri="{FF2B5EF4-FFF2-40B4-BE49-F238E27FC236}">
                <a16:creationId xmlns:a16="http://schemas.microsoft.com/office/drawing/2014/main" id="{089CFE6A-A9CF-4DF6-8A9D-DD534E7D7724}"/>
              </a:ext>
            </a:extLst>
          </p:cNvPr>
          <p:cNvSpPr txBox="1"/>
          <p:nvPr/>
        </p:nvSpPr>
        <p:spPr>
          <a:xfrm>
            <a:off x="1170253" y="639038"/>
            <a:ext cx="98514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BoldMT"/>
                <a:ea typeface="+mn-ea"/>
                <a:cs typeface="+mn-cs"/>
              </a:rPr>
              <a:t>Tranh</a:t>
            </a:r>
            <a:r>
              <a:rPr kumimoji="0" lang="en-US" sz="3200" b="1" i="0" u="none" strike="noStrike" kern="1200" cap="none" spc="0" normalizeH="0" baseline="0" noProof="0" dirty="0">
                <a:ln>
                  <a:noFill/>
                </a:ln>
                <a:solidFill>
                  <a:prstClr val="black"/>
                </a:solidFill>
                <a:effectLst/>
                <a:uLnTx/>
                <a:uFillTx/>
                <a:latin typeface="Arial-BoldMT"/>
                <a:ea typeface="+mn-ea"/>
                <a:cs typeface="+mn-cs"/>
              </a:rPr>
              <a:t> </a:t>
            </a:r>
            <a:r>
              <a:rPr kumimoji="0" lang="en-US" sz="3200" b="1" i="0" u="none" strike="noStrike" kern="1200" cap="none" spc="0" normalizeH="0" baseline="0" noProof="0" dirty="0" err="1">
                <a:ln>
                  <a:noFill/>
                </a:ln>
                <a:solidFill>
                  <a:prstClr val="black"/>
                </a:solidFill>
                <a:effectLst/>
                <a:uLnTx/>
                <a:uFillTx/>
                <a:latin typeface="Arial-BoldMT"/>
                <a:ea typeface="+mn-ea"/>
                <a:cs typeface="+mn-cs"/>
              </a:rPr>
              <a:t>vẽ</a:t>
            </a:r>
            <a:r>
              <a:rPr kumimoji="0" lang="en-US" sz="3200" b="1" i="0" u="none" strike="noStrike" kern="1200" cap="none" spc="0" normalizeH="0" noProof="0" dirty="0">
                <a:ln>
                  <a:noFill/>
                </a:ln>
                <a:solidFill>
                  <a:prstClr val="black"/>
                </a:solidFill>
                <a:effectLst/>
                <a:uLnTx/>
                <a:uFillTx/>
                <a:latin typeface="Arial-BoldMT"/>
                <a:ea typeface="+mn-ea"/>
                <a:cs typeface="+mn-cs"/>
              </a:rPr>
              <a:t> </a:t>
            </a:r>
            <a:r>
              <a:rPr kumimoji="0" lang="en-US" sz="3200" b="1" i="0" u="none" strike="noStrike" kern="1200" cap="none" spc="0" normalizeH="0" noProof="0" dirty="0" err="1">
                <a:ln>
                  <a:noFill/>
                </a:ln>
                <a:solidFill>
                  <a:prstClr val="black"/>
                </a:solidFill>
                <a:effectLst/>
                <a:uLnTx/>
                <a:uFillTx/>
                <a:latin typeface="Arial-BoldMT"/>
                <a:ea typeface="+mn-ea"/>
                <a:cs typeface="+mn-cs"/>
              </a:rPr>
              <a:t>gì</a:t>
            </a:r>
            <a:r>
              <a:rPr kumimoji="0" lang="en-US" sz="3200" b="1" i="0" u="none" strike="noStrike" kern="1200" cap="none" spc="0" normalizeH="0" noProof="0" dirty="0">
                <a:ln>
                  <a:noFill/>
                </a:ln>
                <a:solidFill>
                  <a:prstClr val="black"/>
                </a:solidFill>
                <a:effectLst/>
                <a:uLnTx/>
                <a:uFillTx/>
                <a:latin typeface="Arial-BoldMT"/>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4">
            <a:extLst>
              <a:ext uri="{FF2B5EF4-FFF2-40B4-BE49-F238E27FC236}">
                <a16:creationId xmlns:a16="http://schemas.microsoft.com/office/drawing/2014/main" id="{0C5FFA0A-4473-5C2E-E718-455223773F16}"/>
              </a:ext>
            </a:extLst>
          </p:cNvPr>
          <p:cNvSpPr txBox="1"/>
          <p:nvPr/>
        </p:nvSpPr>
        <p:spPr>
          <a:xfrm>
            <a:off x="264993" y="5897425"/>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6" name="Picture 5">
            <a:extLst>
              <a:ext uri="{FF2B5EF4-FFF2-40B4-BE49-F238E27FC236}">
                <a16:creationId xmlns:a16="http://schemas.microsoft.com/office/drawing/2014/main" id="{7CFCEC70-AD66-9791-A6E5-58193A2CE553}"/>
              </a:ext>
            </a:extLst>
          </p:cNvPr>
          <p:cNvPicPr>
            <a:picLocks noChangeAspect="1"/>
          </p:cNvPicPr>
          <p:nvPr/>
        </p:nvPicPr>
        <p:blipFill>
          <a:blip r:embed="rId4"/>
          <a:stretch>
            <a:fillRect/>
          </a:stretch>
        </p:blipFill>
        <p:spPr>
          <a:xfrm>
            <a:off x="2544298" y="1483385"/>
            <a:ext cx="6753814" cy="4292240"/>
          </a:xfrm>
          <a:prstGeom prst="rect">
            <a:avLst/>
          </a:prstGeom>
        </p:spPr>
      </p:pic>
    </p:spTree>
    <p:extLst>
      <p:ext uri="{BB962C8B-B14F-4D97-AF65-F5344CB8AC3E}">
        <p14:creationId xmlns:p14="http://schemas.microsoft.com/office/powerpoint/2010/main" val="4156669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1322585" y="627133"/>
            <a:ext cx="9662475" cy="5270084"/>
          </a:xfrm>
          <a:prstGeom prst="roundRect">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01E7849-2B74-4C72-A448-61C77ADCDF9A}"/>
              </a:ext>
            </a:extLst>
          </p:cNvPr>
          <p:cNvSpPr txBox="1"/>
          <p:nvPr/>
        </p:nvSpPr>
        <p:spPr>
          <a:xfrm>
            <a:off x="2039253" y="850965"/>
            <a:ext cx="8311450" cy="646331"/>
          </a:xfrm>
          <a:prstGeom prst="rect">
            <a:avLst/>
          </a:prstGeom>
          <a:noFill/>
          <a:ln w="38100">
            <a:no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Thứ</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ngày</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tháng</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năm</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a:t>
            </a:r>
          </a:p>
        </p:txBody>
      </p:sp>
      <p:pic>
        <p:nvPicPr>
          <p:cNvPr id="9" name="图片 10" descr="卡通人物&#10;&#10;中度可信度描述已自动生成">
            <a:extLst>
              <a:ext uri="{FF2B5EF4-FFF2-40B4-BE49-F238E27FC236}">
                <a16:creationId xmlns:a16="http://schemas.microsoft.com/office/drawing/2014/main" id="{08138E6F-C204-4C19-85F3-FB617D40E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843" y="2205501"/>
            <a:ext cx="4670191" cy="4699408"/>
          </a:xfrm>
          <a:prstGeom prst="rect">
            <a:avLst/>
          </a:prstGeom>
        </p:spPr>
      </p:pic>
      <p:pic>
        <p:nvPicPr>
          <p:cNvPr id="10" name="Picture 4" descr="Hình ảnh Thả Diều Các Yếu Tố Trong Suốt Các Yếu Tố Vẽ Tay Trẻ Em PNG , Thả  Diều, Yếu Tố Trong Suốt, Yếu Tố Vẽ Tay PNG miễn phí tải">
            <a:extLst>
              <a:ext uri="{FF2B5EF4-FFF2-40B4-BE49-F238E27FC236}">
                <a16:creationId xmlns:a16="http://schemas.microsoft.com/office/drawing/2014/main" id="{1654DD56-9937-46FF-B320-EDCFD3D9FC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906" r="93438">
                        <a14:foregroundMark x1="22344" y1="53125" x2="27813" y2="58594"/>
                        <a14:foregroundMark x1="25000" y1="52188" x2="32813" y2="56563"/>
                        <a14:foregroundMark x1="81094" y1="13750" x2="81094" y2="24844"/>
                        <a14:foregroundMark x1="87031" y1="18906" x2="93438" y2="19688"/>
                        <a14:foregroundMark x1="83281" y1="29375" x2="85625" y2="33906"/>
                        <a14:foregroundMark x1="39531" y1="43281" x2="47813" y2="35938"/>
                        <a14:foregroundMark x1="71330" y1="28326" x2="85469" y2="23750"/>
                        <a14:foregroundMark x1="47813" y1="35938" x2="69651" y2="28870"/>
                        <a14:foregroundMark x1="3906" y1="55937" x2="6094" y2="61406"/>
                        <a14:foregroundMark x1="5938" y1="53594" x2="7813" y2="59844"/>
                        <a14:foregroundMark x1="62978" y1="26076" x2="77969" y2="19688"/>
                        <a14:foregroundMark x1="50469" y1="31406" x2="57055" y2="28600"/>
                        <a14:foregroundMark x1="77969" y1="19688" x2="80000" y2="17813"/>
                        <a14:foregroundMark x1="27031" y1="85469" x2="32969" y2="87500"/>
                        <a14:foregroundMark x1="39375" y1="77031" x2="41563" y2="80781"/>
                        <a14:foregroundMark x1="37813" y1="75469" x2="42656" y2="81094"/>
                        <a14:foregroundMark x1="38906" y1="74844" x2="41563" y2="79219"/>
                        <a14:foregroundMark x1="41250" y1="76719" x2="44531" y2="79375"/>
                        <a14:foregroundMark x1="40938" y1="74688" x2="42656" y2="77813"/>
                        <a14:foregroundMark x1="36563" y1="76563" x2="43438" y2="81563"/>
                        <a14:foregroundMark x1="37188" y1="77656" x2="40469" y2="82188"/>
                        <a14:foregroundMark x1="29844" y1="81719" x2="32188" y2="87031"/>
                        <a14:foregroundMark x1="26935" y1="80817" x2="29063" y2="85781"/>
                        <a14:foregroundMark x1="27813" y1="81094" x2="31563" y2="85781"/>
                        <a14:foregroundMark x1="31094" y1="81094" x2="33438" y2="85313"/>
                        <a14:foregroundMark x1="29844" y1="80469" x2="32031" y2="83594"/>
                        <a14:foregroundMark x1="30000" y1="76406" x2="32031" y2="80469"/>
                        <a14:foregroundMark x1="77188" y1="12812" x2="78906" y2="17188"/>
                        <a14:foregroundMark x1="76250" y1="13125" x2="81719" y2="16094"/>
                        <a14:foregroundMark x1="53438" y1="38125" x2="79531" y2="28125"/>
                        <a14:foregroundMark x1="56094" y1="27813" x2="71094" y2="22500"/>
                        <a14:backgroundMark x1="55937" y1="30781" x2="77344" y2="22188"/>
                        <a14:backgroundMark x1="26094" y1="79375" x2="27344" y2="804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05657" y="1589551"/>
            <a:ext cx="4699408" cy="4699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99E3FEE7-FA27-BDFE-646C-F4480CA65188}"/>
              </a:ext>
            </a:extLst>
          </p:cNvPr>
          <p:cNvSpPr txBox="1"/>
          <p:nvPr/>
        </p:nvSpPr>
        <p:spPr>
          <a:xfrm>
            <a:off x="328757" y="6088904"/>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13" name="Picture 12">
            <a:extLst>
              <a:ext uri="{FF2B5EF4-FFF2-40B4-BE49-F238E27FC236}">
                <a16:creationId xmlns:a16="http://schemas.microsoft.com/office/drawing/2014/main" id="{7FB90997-CAC8-6495-9C8D-AB2ED62F1AFA}"/>
              </a:ext>
            </a:extLst>
          </p:cNvPr>
          <p:cNvPicPr>
            <a:picLocks noChangeAspect="1"/>
          </p:cNvPicPr>
          <p:nvPr/>
        </p:nvPicPr>
        <p:blipFill>
          <a:blip r:embed="rId7"/>
          <a:stretch>
            <a:fillRect/>
          </a:stretch>
        </p:blipFill>
        <p:spPr>
          <a:xfrm>
            <a:off x="4619879" y="1475561"/>
            <a:ext cx="2914141" cy="1182727"/>
          </a:xfrm>
          <a:prstGeom prst="rect">
            <a:avLst/>
          </a:prstGeom>
        </p:spPr>
      </p:pic>
      <p:pic>
        <p:nvPicPr>
          <p:cNvPr id="14" name="Picture 13">
            <a:extLst>
              <a:ext uri="{FF2B5EF4-FFF2-40B4-BE49-F238E27FC236}">
                <a16:creationId xmlns:a16="http://schemas.microsoft.com/office/drawing/2014/main" id="{5439B6EC-7E4B-4DCF-9647-A5E6A48280B8}"/>
              </a:ext>
            </a:extLst>
          </p:cNvPr>
          <p:cNvPicPr>
            <a:picLocks noChangeAspect="1"/>
          </p:cNvPicPr>
          <p:nvPr/>
        </p:nvPicPr>
        <p:blipFill>
          <a:blip r:embed="rId8"/>
          <a:stretch>
            <a:fillRect/>
          </a:stretch>
        </p:blipFill>
        <p:spPr>
          <a:xfrm>
            <a:off x="3498072" y="3744346"/>
            <a:ext cx="6224555" cy="2798307"/>
          </a:xfrm>
          <a:prstGeom prst="rect">
            <a:avLst/>
          </a:prstGeom>
        </p:spPr>
      </p:pic>
      <p:pic>
        <p:nvPicPr>
          <p:cNvPr id="16" name="Picture 15">
            <a:extLst>
              <a:ext uri="{FF2B5EF4-FFF2-40B4-BE49-F238E27FC236}">
                <a16:creationId xmlns:a16="http://schemas.microsoft.com/office/drawing/2014/main" id="{FA7695F7-D2BB-C742-0479-481E42E9C507}"/>
              </a:ext>
            </a:extLst>
          </p:cNvPr>
          <p:cNvPicPr>
            <a:picLocks noChangeAspect="1"/>
          </p:cNvPicPr>
          <p:nvPr/>
        </p:nvPicPr>
        <p:blipFill>
          <a:blip r:embed="rId9"/>
          <a:stretch>
            <a:fillRect/>
          </a:stretch>
        </p:blipFill>
        <p:spPr>
          <a:xfrm>
            <a:off x="4762381" y="2423492"/>
            <a:ext cx="2743438" cy="1115665"/>
          </a:xfrm>
          <a:prstGeom prst="rect">
            <a:avLst/>
          </a:prstGeom>
        </p:spPr>
      </p:pic>
    </p:spTree>
    <p:extLst>
      <p:ext uri="{BB962C8B-B14F-4D97-AF65-F5344CB8AC3E}">
        <p14:creationId xmlns:p14="http://schemas.microsoft.com/office/powerpoint/2010/main" val="370280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par>
                                <p:cTn id="18" presetID="14"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1084293" y="836321"/>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10" descr="卡通人物&#10;&#10;中度可信度描述已自动生成">
            <a:extLst>
              <a:ext uri="{FF2B5EF4-FFF2-40B4-BE49-F238E27FC236}">
                <a16:creationId xmlns:a16="http://schemas.microsoft.com/office/drawing/2014/main" id="{310FBC4E-9FE5-4771-B0FA-AF3487769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998" y="4086250"/>
            <a:ext cx="2964142" cy="2982686"/>
          </a:xfrm>
          <a:prstGeom prst="rect">
            <a:avLst/>
          </a:prstGeom>
        </p:spPr>
      </p:pic>
      <p:sp>
        <p:nvSpPr>
          <p:cNvPr id="12" name="矩形 32">
            <a:extLst>
              <a:ext uri="{FF2B5EF4-FFF2-40B4-BE49-F238E27FC236}">
                <a16:creationId xmlns:a16="http://schemas.microsoft.com/office/drawing/2014/main" id="{99D86E42-B605-4EE1-8451-2DB70B5E922C}"/>
              </a:ext>
            </a:extLst>
          </p:cNvPr>
          <p:cNvSpPr/>
          <p:nvPr/>
        </p:nvSpPr>
        <p:spPr>
          <a:xfrm>
            <a:off x="1217643" y="1537582"/>
            <a:ext cx="10093157" cy="3970318"/>
          </a:xfrm>
          <a:prstGeom prst="rect">
            <a:avLst/>
          </a:prstGeom>
        </p:spPr>
        <p:txBody>
          <a:bodyPr wrap="square">
            <a:spAutoFit/>
          </a:bodyPr>
          <a:lstStyle/>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Đọc đúng từ ngữ, câu, đoạn và toàn bộ câu chuyện Quê ngoại. </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Biết đọc diễn cảm thể hiện tâm trạng, cảm xúc của nhân vật trong câu chuyện; biết ngắt, nghỉ hơi sau dấu câu. </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Nhận biết được đặc điểm của nhân vật thể hiện qua các từ ngữ, các câu trong bài đọc.</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Nhận biết được ý chính của mỗi đoạn trong bài.</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Hiểu điều tác giả muốn nói qua câu chuyện: </a:t>
            </a:r>
            <a:r>
              <a:rPr lang="vi-VN" sz="2800" b="1" i="1" dirty="0">
                <a:solidFill>
                  <a:prstClr val="black"/>
                </a:solidFill>
                <a:latin typeface="Calibri" panose="020F0502020204030204"/>
                <a:ea typeface="Cambria" panose="02040503050406030204" pitchFamily="18" charset="0"/>
                <a:cs typeface="Calibri" panose="020F0502020204030204" pitchFamily="34" charset="0"/>
              </a:rPr>
              <a:t>Chúng ta ai ai cũng có quê hương. Những kỉ niệm về quê hương bao giờ cũng rất đẹp. Đặc biệt khi ta đi xa thì nỗi nhớ quê hương càng da diết.</a:t>
            </a:r>
          </a:p>
        </p:txBody>
      </p:sp>
      <p:pic>
        <p:nvPicPr>
          <p:cNvPr id="2" name="Picture 1">
            <a:extLst>
              <a:ext uri="{FF2B5EF4-FFF2-40B4-BE49-F238E27FC236}">
                <a16:creationId xmlns:a16="http://schemas.microsoft.com/office/drawing/2014/main" id="{F5A4F6DD-D35B-43D5-81B0-BC41D368ADF1}"/>
              </a:ext>
            </a:extLst>
          </p:cNvPr>
          <p:cNvPicPr>
            <a:picLocks noChangeAspect="1"/>
          </p:cNvPicPr>
          <p:nvPr/>
        </p:nvPicPr>
        <p:blipFill>
          <a:blip r:embed="rId4"/>
          <a:stretch>
            <a:fillRect/>
          </a:stretch>
        </p:blipFill>
        <p:spPr>
          <a:xfrm>
            <a:off x="3623618" y="542926"/>
            <a:ext cx="4854129" cy="1316374"/>
          </a:xfrm>
          <a:prstGeom prst="rect">
            <a:avLst/>
          </a:prstGeom>
        </p:spPr>
      </p:pic>
    </p:spTree>
    <p:extLst>
      <p:ext uri="{BB962C8B-B14F-4D97-AF65-F5344CB8AC3E}">
        <p14:creationId xmlns:p14="http://schemas.microsoft.com/office/powerpoint/2010/main" val="384257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2508BA-0CC4-40EE-A1CA-8D932B3EA77C}"/>
              </a:ext>
            </a:extLst>
          </p:cNvPr>
          <p:cNvPicPr>
            <a:picLocks noChangeAspect="1"/>
          </p:cNvPicPr>
          <p:nvPr/>
        </p:nvPicPr>
        <p:blipFill>
          <a:blip r:embed="rId3"/>
          <a:stretch>
            <a:fillRect/>
          </a:stretch>
        </p:blipFill>
        <p:spPr>
          <a:xfrm>
            <a:off x="0" y="1230626"/>
            <a:ext cx="10059272" cy="2554445"/>
          </a:xfrm>
          <a:prstGeom prst="rect">
            <a:avLst/>
          </a:prstGeom>
        </p:spPr>
      </p:pic>
      <p:pic>
        <p:nvPicPr>
          <p:cNvPr id="4" name="图片 10" descr="卡通人物&#10;&#10;中度可信度描述已自动生成">
            <a:extLst>
              <a:ext uri="{FF2B5EF4-FFF2-40B4-BE49-F238E27FC236}">
                <a16:creationId xmlns:a16="http://schemas.microsoft.com/office/drawing/2014/main" id="{4B61FDE1-A389-4E89-B295-3B873AB944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270" y="1878391"/>
            <a:ext cx="4670191" cy="4699408"/>
          </a:xfrm>
          <a:prstGeom prst="rect">
            <a:avLst/>
          </a:prstGeom>
        </p:spPr>
      </p:pic>
    </p:spTree>
    <p:extLst>
      <p:ext uri="{BB962C8B-B14F-4D97-AF65-F5344CB8AC3E}">
        <p14:creationId xmlns:p14="http://schemas.microsoft.com/office/powerpoint/2010/main" val="302969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66">
            <a:extLst>
              <a:ext uri="{FF2B5EF4-FFF2-40B4-BE49-F238E27FC236}">
                <a16:creationId xmlns:a16="http://schemas.microsoft.com/office/drawing/2014/main" id="{47F1C9D0-DECD-47F4-81E2-4DD11CA302E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674747" y="1365568"/>
            <a:ext cx="2842506" cy="2842506"/>
          </a:xfrm>
          <a:prstGeom prst="rect">
            <a:avLst/>
          </a:prstGeom>
        </p:spPr>
      </p:pic>
      <p:cxnSp>
        <p:nvCxnSpPr>
          <p:cNvPr id="4" name="Connector: Curved 5">
            <a:extLst>
              <a:ext uri="{FF2B5EF4-FFF2-40B4-BE49-F238E27FC236}">
                <a16:creationId xmlns:a16="http://schemas.microsoft.com/office/drawing/2014/main" id="{1205DC03-4093-45BD-B451-D9C9DD609F64}"/>
              </a:ext>
            </a:extLst>
          </p:cNvPr>
          <p:cNvCxnSpPr>
            <a:cxnSpLocks/>
            <a:endCxn id="5" idx="3"/>
          </p:cNvCxnSpPr>
          <p:nvPr/>
        </p:nvCxnSpPr>
        <p:spPr>
          <a:xfrm rot="10800000" flipV="1">
            <a:off x="3402218" y="2898000"/>
            <a:ext cx="1318390" cy="531000"/>
          </a:xfrm>
          <a:prstGeom prst="curvedConnector3">
            <a:avLst/>
          </a:prstGeom>
          <a:noFill/>
          <a:ln w="28575" cap="flat" cmpd="sng" algn="ctr">
            <a:solidFill>
              <a:srgbClr val="FF0066"/>
            </a:solidFill>
            <a:prstDash val="solid"/>
            <a:miter lim="800000"/>
            <a:tailEnd type="triangle"/>
          </a:ln>
          <a:effectLst/>
        </p:spPr>
      </p:cxnSp>
      <p:pic>
        <p:nvPicPr>
          <p:cNvPr id="5" name="Picture 7">
            <a:extLst>
              <a:ext uri="{FF2B5EF4-FFF2-40B4-BE49-F238E27FC236}">
                <a16:creationId xmlns:a16="http://schemas.microsoft.com/office/drawing/2014/main" id="{7ACC1C15-86D6-4A98-9C8C-CD13F552DFD7}"/>
              </a:ext>
            </a:extLst>
          </p:cNvPr>
          <p:cNvPicPr>
            <a:picLocks noChangeAspect="1"/>
          </p:cNvPicPr>
          <p:nvPr/>
        </p:nvPicPr>
        <p:blipFill>
          <a:blip r:embed="rId6"/>
          <a:stretch>
            <a:fillRect/>
          </a:stretch>
        </p:blipFill>
        <p:spPr>
          <a:xfrm>
            <a:off x="779775" y="2115000"/>
            <a:ext cx="2622443" cy="2628000"/>
          </a:xfrm>
          <a:prstGeom prst="rect">
            <a:avLst/>
          </a:prstGeom>
        </p:spPr>
      </p:pic>
      <p:cxnSp>
        <p:nvCxnSpPr>
          <p:cNvPr id="7" name="Connector: Curved 6">
            <a:extLst>
              <a:ext uri="{FF2B5EF4-FFF2-40B4-BE49-F238E27FC236}">
                <a16:creationId xmlns:a16="http://schemas.microsoft.com/office/drawing/2014/main" id="{ECCB269B-E1B8-4165-AE69-EE4E6931D93E}"/>
              </a:ext>
            </a:extLst>
          </p:cNvPr>
          <p:cNvCxnSpPr>
            <a:cxnSpLocks/>
            <a:endCxn id="8" idx="1"/>
          </p:cNvCxnSpPr>
          <p:nvPr/>
        </p:nvCxnSpPr>
        <p:spPr>
          <a:xfrm>
            <a:off x="7481393" y="2973415"/>
            <a:ext cx="1321167" cy="531000"/>
          </a:xfrm>
          <a:prstGeom prst="curvedConnector3">
            <a:avLst>
              <a:gd name="adj1" fmla="val 50000"/>
            </a:avLst>
          </a:prstGeom>
          <a:noFill/>
          <a:ln w="28575" cap="flat" cmpd="sng" algn="ctr">
            <a:solidFill>
              <a:srgbClr val="FF0066"/>
            </a:solidFill>
            <a:prstDash val="solid"/>
            <a:miter lim="800000"/>
            <a:tailEnd type="triangle"/>
          </a:ln>
          <a:effectLst/>
        </p:spPr>
      </p:cxnSp>
      <p:pic>
        <p:nvPicPr>
          <p:cNvPr id="8" name="Picture 9">
            <a:extLst>
              <a:ext uri="{FF2B5EF4-FFF2-40B4-BE49-F238E27FC236}">
                <a16:creationId xmlns:a16="http://schemas.microsoft.com/office/drawing/2014/main" id="{CC25DA96-6D56-4892-8582-0E96CF4BE423}"/>
              </a:ext>
            </a:extLst>
          </p:cNvPr>
          <p:cNvPicPr>
            <a:picLocks noChangeAspect="1"/>
          </p:cNvPicPr>
          <p:nvPr/>
        </p:nvPicPr>
        <p:blipFill>
          <a:blip r:embed="rId7"/>
          <a:stretch>
            <a:fillRect/>
          </a:stretch>
        </p:blipFill>
        <p:spPr>
          <a:xfrm>
            <a:off x="8802560" y="2190415"/>
            <a:ext cx="2622443" cy="2628000"/>
          </a:xfrm>
          <a:prstGeom prst="rect">
            <a:avLst/>
          </a:prstGeom>
        </p:spPr>
      </p:pic>
      <p:pic>
        <p:nvPicPr>
          <p:cNvPr id="9" name="Picture 8">
            <a:extLst>
              <a:ext uri="{FF2B5EF4-FFF2-40B4-BE49-F238E27FC236}">
                <a16:creationId xmlns:a16="http://schemas.microsoft.com/office/drawing/2014/main" id="{3A060D3F-CDE3-4A10-9523-15D731EC988F}"/>
              </a:ext>
            </a:extLst>
          </p:cNvPr>
          <p:cNvPicPr>
            <a:picLocks noChangeAspect="1"/>
          </p:cNvPicPr>
          <p:nvPr/>
        </p:nvPicPr>
        <p:blipFill>
          <a:blip r:embed="rId8"/>
          <a:stretch>
            <a:fillRect/>
          </a:stretch>
        </p:blipFill>
        <p:spPr>
          <a:xfrm>
            <a:off x="4888039" y="4573318"/>
            <a:ext cx="2428699" cy="2428699"/>
          </a:xfrm>
          <a:prstGeom prst="rect">
            <a:avLst/>
          </a:prstGeom>
        </p:spPr>
      </p:pic>
      <p:cxnSp>
        <p:nvCxnSpPr>
          <p:cNvPr id="10" name="Straight Arrow Connector 10">
            <a:extLst>
              <a:ext uri="{FF2B5EF4-FFF2-40B4-BE49-F238E27FC236}">
                <a16:creationId xmlns:a16="http://schemas.microsoft.com/office/drawing/2014/main" id="{027F7F30-064A-44B8-BCE9-F02FDB1A836F}"/>
              </a:ext>
            </a:extLst>
          </p:cNvPr>
          <p:cNvCxnSpPr>
            <a:cxnSpLocks/>
          </p:cNvCxnSpPr>
          <p:nvPr/>
        </p:nvCxnSpPr>
        <p:spPr>
          <a:xfrm>
            <a:off x="6061256" y="4208074"/>
            <a:ext cx="0" cy="365244"/>
          </a:xfrm>
          <a:prstGeom prst="straightConnector1">
            <a:avLst/>
          </a:prstGeom>
          <a:noFill/>
          <a:ln w="28575" cap="flat" cmpd="sng" algn="ctr">
            <a:solidFill>
              <a:srgbClr val="FF0066"/>
            </a:solidFill>
            <a:prstDash val="solid"/>
            <a:miter lim="800000"/>
            <a:tailEnd type="triangle"/>
          </a:ln>
          <a:effectLst/>
        </p:spPr>
      </p:cxnSp>
      <p:pic>
        <p:nvPicPr>
          <p:cNvPr id="2" name="Picture 1">
            <a:extLst>
              <a:ext uri="{FF2B5EF4-FFF2-40B4-BE49-F238E27FC236}">
                <a16:creationId xmlns:a16="http://schemas.microsoft.com/office/drawing/2014/main" id="{87CC4928-2974-43AA-AAED-B934121516F3}"/>
              </a:ext>
            </a:extLst>
          </p:cNvPr>
          <p:cNvPicPr>
            <a:picLocks noChangeAspect="1"/>
          </p:cNvPicPr>
          <p:nvPr/>
        </p:nvPicPr>
        <p:blipFill>
          <a:blip r:embed="rId9"/>
          <a:stretch>
            <a:fillRect/>
          </a:stretch>
        </p:blipFill>
        <p:spPr>
          <a:xfrm>
            <a:off x="4061413" y="249903"/>
            <a:ext cx="4188315" cy="1115665"/>
          </a:xfrm>
          <a:prstGeom prst="rect">
            <a:avLst/>
          </a:prstGeom>
        </p:spPr>
      </p:pic>
    </p:spTree>
    <p:extLst>
      <p:ext uri="{BB962C8B-B14F-4D97-AF65-F5344CB8AC3E}">
        <p14:creationId xmlns:p14="http://schemas.microsoft.com/office/powerpoint/2010/main" val="1578474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56ED03B-68EE-67E2-54B4-9B21EAE54FCA}"/>
              </a:ext>
            </a:extLst>
          </p:cNvPr>
          <p:cNvPicPr>
            <a:picLocks noChangeAspect="1"/>
          </p:cNvPicPr>
          <p:nvPr/>
        </p:nvPicPr>
        <p:blipFill>
          <a:blip r:embed="rId3"/>
          <a:stretch>
            <a:fillRect/>
          </a:stretch>
        </p:blipFill>
        <p:spPr>
          <a:xfrm>
            <a:off x="5015334" y="143839"/>
            <a:ext cx="3101943" cy="1331812"/>
          </a:xfrm>
          <a:prstGeom prst="rect">
            <a:avLst/>
          </a:prstGeom>
        </p:spPr>
      </p:pic>
      <p:sp>
        <p:nvSpPr>
          <p:cNvPr id="7" name="TextBox 6">
            <a:extLst>
              <a:ext uri="{FF2B5EF4-FFF2-40B4-BE49-F238E27FC236}">
                <a16:creationId xmlns:a16="http://schemas.microsoft.com/office/drawing/2014/main" id="{768EE77B-888A-D34F-2895-81638074A043}"/>
              </a:ext>
            </a:extLst>
          </p:cNvPr>
          <p:cNvSpPr txBox="1"/>
          <p:nvPr/>
        </p:nvSpPr>
        <p:spPr>
          <a:xfrm>
            <a:off x="616448" y="1212350"/>
            <a:ext cx="10859785"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Làng Chùa là quê ngoại của Ki-a. Ki-a không bao giờ hình dung ra quê ngoại như vậy. Những ngôi nhà nhỏ bình yên, cánh đồng lúa rộng lớn, dòng sông Đáy dài vô tận, những ao hồ nở đầy hoa sen. Có một điều Ki-a không thể nào quên là ai ở đó cũng tươi cười và yêu quý em.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Mẹ của Ki-a kể khi mẹ còn nhỏ, cứ vào dịp nghỉ hè là mẹ lại được ông ngoại đưa ra đê thả diều, lấy lá dứa dại làm những chiếc chong chóng và những chiếc kèn thổi vang trên mặt đê trong những chiều mùa hạ.</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Sau chuyến thăm quê ngoại trở về nước Mỹ, Ki-a cảm thấy mình thật giàu có vì có thêm một quê hương. Em kể cho các bạn biết mình vừa có một chuyến đi rất xa để đến một ngôi làng ở Việt Nam. Ngôi làng đó là quê ngoại của em đấy.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thoảng trong giấc ngủ, Ki-a lại mơ thấy mình đang ở quê ngoại. Tỉnh giấc, Ki-a chỉ muốn ngủ tiếp để lại nhìn thấy quê ngoại trong giấc mơ, được gặp những người làng Chùa, được ngắm cánh đồng, dòng sông và dãy núi tím xa. Thế mà có lúc thấy Ki-a tỉnh giấc trong đêm, mẹ không biết em vừa mơ về quê ngoại, lại bảo: “Cún con ngủ đi chứ!”. Những lúc như thế, Ki-a tự hỏi: “Mẹ có mơ về quê ngoại như mình không nhỉ?”. Và chỉ vừa đặt câu hỏi trong đầu thì Ki-a đã ngủ thiếp đi cho tới tận sáng hôm sau.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Quang Thiều)</a:t>
            </a:r>
          </a:p>
        </p:txBody>
      </p:sp>
    </p:spTree>
    <p:extLst>
      <p:ext uri="{BB962C8B-B14F-4D97-AF65-F5344CB8AC3E}">
        <p14:creationId xmlns:p14="http://schemas.microsoft.com/office/powerpoint/2010/main" val="93821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1699</Words>
  <Application>Microsoft Office PowerPoint</Application>
  <PresentationFormat>Widescreen</PresentationFormat>
  <Paragraphs>67</Paragraphs>
  <Slides>36</Slides>
  <Notes>7</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36</vt:i4>
      </vt:variant>
    </vt:vector>
  </HeadingPairs>
  <TitlesOfParts>
    <vt:vector size="51" baseType="lpstr">
      <vt:lpstr>Arial</vt:lpstr>
      <vt:lpstr>Arial-BoldMT</vt:lpstr>
      <vt:lpstr>Calibri</vt:lpstr>
      <vt:lpstr>Calibri Light</vt:lpstr>
      <vt:lpstr>Cambria</vt:lpstr>
      <vt:lpstr>Changa One</vt:lpstr>
      <vt:lpstr>等线</vt:lpstr>
      <vt:lpstr>iCiel Pony</vt:lpstr>
      <vt:lpstr>Times New Roman</vt:lpstr>
      <vt:lpstr>思源黑体 CN Medium</vt:lpstr>
      <vt:lpstr>方正黑体简体</vt:lpstr>
      <vt:lpstr>1_Office Theme</vt:lpstr>
      <vt:lpstr>It's Springtime! MK Plan by Slidesgo</vt:lpstr>
      <vt:lpstr>1_It's Springtime! MK Plan by Slidesgo</vt:lpstr>
      <vt:lpstr>2_It's Springtime!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Diepthuphu</cp:lastModifiedBy>
  <cp:revision>31</cp:revision>
  <dcterms:created xsi:type="dcterms:W3CDTF">2024-01-08T08:54:47Z</dcterms:created>
  <dcterms:modified xsi:type="dcterms:W3CDTF">2024-04-13T09:54:00Z</dcterms:modified>
</cp:coreProperties>
</file>