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27" r:id="rId2"/>
    <p:sldId id="256" r:id="rId3"/>
    <p:sldId id="257" r:id="rId4"/>
    <p:sldId id="258" r:id="rId5"/>
    <p:sldId id="317" r:id="rId6"/>
    <p:sldId id="319" r:id="rId7"/>
    <p:sldId id="326" r:id="rId8"/>
    <p:sldId id="274" r:id="rId9"/>
    <p:sldId id="320" r:id="rId10"/>
    <p:sldId id="312" r:id="rId11"/>
    <p:sldId id="321" r:id="rId12"/>
    <p:sldId id="322" r:id="rId13"/>
    <p:sldId id="324" r:id="rId14"/>
    <p:sldId id="309" r:id="rId15"/>
    <p:sldId id="313" r:id="rId16"/>
    <p:sldId id="273" r:id="rId17"/>
  </p:sldIdLst>
  <p:sldSz cx="9144000" cy="6858000" type="screen4x3"/>
  <p:notesSz cx="9144000" cy="6858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1C8E3"/>
    <a:srgbClr val="FF5050"/>
    <a:srgbClr val="FDF5FB"/>
    <a:srgbClr val="FFFF00"/>
    <a:srgbClr val="FFFF66"/>
    <a:srgbClr val="FCF6FC"/>
    <a:srgbClr val="FF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9BECD-EA64-4C87-A598-7644ED0A964E}" type="datetimeFigureOut">
              <a:rPr lang="vi-VN" smtClean="0"/>
              <a:t>13/04/2024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EF5A3-3F32-4E10-AE39-5FD0E9FF1CA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t>13/04/2024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t>13/04/2024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t>13/04/2024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t>13/04/2024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t>13/04/2024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t>13/04/2024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t>13/04/2024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t>13/04/2024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t>13/04/2024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t>13/04/2024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665-5C3D-4D74-AA39-E16A760A9E35}" type="datetimeFigureOut">
              <a:rPr lang="vi-VN" smtClean="0"/>
              <a:t>13/04/2024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7F665-5C3D-4D74-AA39-E16A760A9E35}" type="datetimeFigureOut">
              <a:rPr lang="vi-VN" smtClean="0"/>
              <a:t>13/04/2024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Gia%20tri\nhac\Nh&#7841;c%2002\11%20Me%20Toi.mp3" TargetMode="External"/><Relationship Id="rId1" Type="http://schemas.microsoft.com/office/2007/relationships/media" Target="file:///D:\Gia%20tri\nhac\Nh&#7841;c%2002\11%20Me%20Toi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1234440" y="1447800"/>
            <a:ext cx="7134225" cy="990600"/>
          </a:xfrm>
          <a:prstGeom prst="rect">
            <a:avLst/>
          </a:prstGeom>
        </p:spPr>
        <p:txBody>
          <a:bodyPr wrap="none" lIns="91435" tIns="45718" rIns="91435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00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Đạo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đức</a:t>
            </a:r>
            <a:r>
              <a:rPr lang="vi-VN" b="1" kern="10" dirty="0">
                <a:ln w="9525">
                  <a:solidFill>
                    <a:srgbClr val="0000FF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– Lớp 5</a:t>
            </a:r>
            <a:endParaRPr lang="en-US" altLang="vi-VN" b="1" kern="10" dirty="0">
              <a:ln w="9525">
                <a:solidFill>
                  <a:srgbClr val="0000FF"/>
                </a:solidFill>
                <a:rou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587828" y="2963093"/>
            <a:ext cx="8175171" cy="3921036"/>
          </a:xfrm>
          <a:prstGeom prst="rect">
            <a:avLst/>
          </a:prstGeom>
        </p:spPr>
        <p:txBody>
          <a:bodyPr wrap="none" lIns="91435" tIns="45718" rIns="91435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Ủy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ban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nhân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dân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xã</a:t>
            </a:r>
            <a:r>
              <a:rPr lang="en-US" b="1" kern="1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r>
              <a:rPr lang="en-US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phường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(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1)</a:t>
            </a:r>
          </a:p>
          <a:p>
            <a:endParaRPr lang="en-US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/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08498" y="359359"/>
            <a:ext cx="33193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altLang="vi-VN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vi-VN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806">
            <a:off x="-125897" y="340014"/>
            <a:ext cx="1274753" cy="95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1742">
            <a:off x="-229376" y="-91146"/>
            <a:ext cx="1170978" cy="8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8059652" y="5643201"/>
            <a:ext cx="1626964" cy="14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7567106" y="5643201"/>
            <a:ext cx="1626964" cy="14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37797" y="2452063"/>
            <a:ext cx="8001084" cy="2974438"/>
            <a:chOff x="537797" y="2452063"/>
            <a:chExt cx="8001084" cy="2974438"/>
          </a:xfrm>
        </p:grpSpPr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558102" y="2452063"/>
              <a:ext cx="7980779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Câu</a:t>
              </a:r>
              <a:r>
                <a:rPr lang="en-US" altLang="vi-VN" sz="2800" b="1" u="sng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1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: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Bố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dẫn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Nga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đến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UBND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phường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để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làm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gì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537797" y="3061682"/>
              <a:ext cx="7974191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Câu</a:t>
              </a:r>
              <a:r>
                <a:rPr lang="en-US" altLang="vi-VN" sz="2800" b="1" u="sng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2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: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Ngoài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việc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cấp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giấy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khai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sinh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, UBND (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phường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)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xã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còn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làm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những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việc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gì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?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Những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công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việc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đó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đòi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hỏi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yêu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cầu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như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thế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nào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? </a:t>
              </a:r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598814" y="4480351"/>
              <a:ext cx="7873203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Câu</a:t>
              </a:r>
              <a:r>
                <a:rPr lang="en-US" altLang="vi-VN" sz="2800" b="1" u="sng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3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: Theo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em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mọi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người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cần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thái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độ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như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thế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nào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đối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với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 UBND (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phường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) </a:t>
              </a:r>
              <a:r>
                <a:rPr lang="en-US" altLang="vi-VN" sz="2800" b="1" dirty="0" err="1">
                  <a:solidFill>
                    <a:srgbClr val="0000CC"/>
                  </a:solidFill>
                  <a:latin typeface="Times New Roman" panose="02020603050405020304" pitchFamily="18" charset="0"/>
                </a:rPr>
                <a:t>xã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? </a:t>
              </a:r>
            </a:p>
          </p:txBody>
        </p:sp>
      </p:grpSp>
      <p:grpSp>
        <p:nvGrpSpPr>
          <p:cNvPr id="28" name="Group 27"/>
          <p:cNvGrpSpPr/>
          <p:nvPr/>
        </p:nvGrpSpPr>
        <p:grpSpPr bwMode="auto">
          <a:xfrm rot="1183798">
            <a:off x="7454790" y="1112512"/>
            <a:ext cx="1622446" cy="1194251"/>
            <a:chOff x="7174521" y="117031"/>
            <a:chExt cx="2246696" cy="1545603"/>
          </a:xfrm>
          <a:blipFill>
            <a:blip r:embed="rId5"/>
            <a:tile tx="0" ty="0" sx="100000" sy="100000" flip="none" algn="tl"/>
          </a:blipFill>
        </p:grpSpPr>
        <p:sp>
          <p:nvSpPr>
            <p:cNvPr id="29" name="Cloud Callout 28"/>
            <p:cNvSpPr/>
            <p:nvPr/>
          </p:nvSpPr>
          <p:spPr>
            <a:xfrm rot="1326415">
              <a:off x="7174521" y="117031"/>
              <a:ext cx="2246696" cy="1545603"/>
            </a:xfrm>
            <a:prstGeom prst="cloudCallout">
              <a:avLst>
                <a:gd name="adj1" fmla="val -20984"/>
                <a:gd name="adj2" fmla="val 109759"/>
              </a:avLst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/>
            </a:p>
          </p:txBody>
        </p:sp>
        <p:sp>
          <p:nvSpPr>
            <p:cNvPr id="30" name="Rectangle 2"/>
            <p:cNvSpPr>
              <a:spLocks noChangeArrowheads="1"/>
            </p:cNvSpPr>
            <p:nvPr/>
          </p:nvSpPr>
          <p:spPr bwMode="auto">
            <a:xfrm>
              <a:off x="7213965" y="509821"/>
              <a:ext cx="2187883" cy="784691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vi-VN" sz="2400" b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THẢO LUẬN</a:t>
              </a:r>
            </a:p>
            <a:p>
              <a:pPr algn="ctr" eaLnBrk="1" hangingPunct="1">
                <a:defRPr/>
              </a:pPr>
              <a:r>
                <a:rPr lang="en-US" altLang="vi-VN" sz="2400" b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NHÓM 2</a:t>
              </a:r>
            </a:p>
          </p:txBody>
        </p:sp>
      </p:grpSp>
      <p:sp>
        <p:nvSpPr>
          <p:cNvPr id="387" name="Rounded Rectangle 386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388" name="Rounded Rectangle 387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389" name="Rounded Rectangle 388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390" name="Rounded Rectangle 389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391" name="Rounded Rectangle 390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392" name="Rounded Rectangle 391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393" name="Rounded Rectangle 392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394" name="Rounded Rectangle 393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395" name="Rounded Rectangle 394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396" name="Rounded Rectangle 395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397" name="Rounded Rectangle 396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398" name="Rounded Rectangle 397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399" name="Rounded Rectangle 398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400" name="Rounded Rectangle 399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401" name="Rounded Rectangle 400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402" name="Rounded Rectangle 401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403" name="Rounded Rectangle 402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404" name="Rounded Rectangle 403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405" name="Rounded Rectangle 404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406" name="Rounded Rectangle 405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407" name="Rounded Rectangle 406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408" name="Rounded Rectangle 407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409" name="Rounded Rectangle 408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410" name="Rounded Rectangle 409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411" name="Rounded Rectangle 410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412" name="Rounded Rectangle 411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413" name="Rounded Rectangle 412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414" name="Rounded Rectangle 413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415" name="Rounded Rectangle 414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416" name="Rounded Rectangle 415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417" name="Rounded Rectangle 416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418" name="Rounded Rectangle 417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419" name="Rounded Rectangle 418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420" name="Rounded Rectangle 419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421" name="Rounded Rectangle 420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422" name="Rounded Rectangle 421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423" name="Rounded Rectangle 422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424" name="Rounded Rectangle 423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425" name="Rounded Rectangle 424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426" name="Rounded Rectangle 425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427" name="Rounded Rectangle 426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428" name="Rounded Rectangle 427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429" name="Rounded Rectangle 428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430" name="Rounded Rectangle 429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431" name="Rounded Rectangle 430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432" name="Rounded Rectangle 431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433" name="Rounded Rectangle 432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434" name="Rounded Rectangle 433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435" name="Rounded Rectangle 434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436" name="Rounded Rectangle 435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437" name="Rounded Rectangle 436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438" name="Rounded Rectangle 437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439" name="Rounded Rectangle 438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440" name="Rounded Rectangle 439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441" name="Rounded Rectangle 440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442" name="Rounded Rectangle 441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443" name="Rounded Rectangle 442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444" name="Rounded Rectangle 443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445" name="Rounded Rectangle 444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446" name="Rounded Rectangle 445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447" name="Rounded Rectangle 446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448" name="Rounded Rectangle 447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449" name="Rounded Rectangle 448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450" name="Rounded Rectangle 449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451" name="Rounded Rectangle 450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452" name="Rounded Rectangle 451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453" name="Rounded Rectangle 452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454" name="Rounded Rectangle 453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455" name="Rounded Rectangle 454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456" name="Rounded Rectangle 455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457" name="Rounded Rectangle 456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458" name="Rounded Rectangle 457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459" name="Rounded Rectangle 458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460" name="Rounded Rectangle 459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461" name="Rounded Rectangle 460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462" name="Rounded Rectangle 461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463" name="Rounded Rectangle 462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464" name="Rounded Rectangle 463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465" name="Rounded Rectangle 464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466" name="Rounded Rectangle 465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467" name="Rounded Rectangle 466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468" name="Rounded Rectangle 467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469" name="Rounded Rectangle 468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470" name="Rounded Rectangle 469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471" name="Rounded Rectangle 470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472" name="Rounded Rectangle 471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473" name="Rounded Rectangle 472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474" name="Rounded Rectangle 473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475" name="Rounded Rectangle 474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476" name="Rounded Rectangle 475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477" name="Rounded Rectangle 476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478" name="Rounded Rectangle 477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479" name="Rounded Rectangle 478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480" name="Rounded Rectangle 479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481" name="Rounded Rectangle 480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482" name="Rounded Rectangle 481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483" name="Rounded Rectangle 482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484" name="Rounded Rectangle 483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485" name="Rounded Rectangle 484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486" name="Rounded Rectangle 485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487" name="Rounded Rectangle 486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488" name="Rounded Rectangle 487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489" name="Rounded Rectangle 488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490" name="Rounded Rectangle 489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491" name="Rounded Rectangle 490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492" name="Rounded Rectangle 491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493" name="Rounded Rectangle 492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494" name="Rounded Rectangle 493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495" name="Rounded Rectangle 494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496" name="Rounded Rectangle 495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497" name="Rounded Rectangle 496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498" name="Rounded Rectangle 497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499" name="Rounded Rectangle 498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500" name="Rounded Rectangle 499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501" name="Rounded Rectangle 500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502" name="Rounded Rectangle 501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503" name="Rounded Rectangle 502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504" name="Rounded Rectangle 503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505" name="Rounded Rectangle 504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506" name="Rounded Rectangle 505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507" name="Rounded Rectangle 506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508" name="Rounded Rectangle 507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509" name="Rounded Rectangle 508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510" name="Rounded Rectangle 509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511" name="Rounded Rectangle 510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512" name="Rounded Rectangle 511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513" name="Rounded Rectangle 512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514" name="Rounded Rectangle 513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515" name="Rounded Rectangle 514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516" name="Rounded Rectangle 515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517" name="Rounded Rectangle 516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518" name="Rounded Rectangle 517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519" name="Rounded Rectangle 518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520" name="Rounded Rectangle 519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521" name="Rounded Rectangle 520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522" name="Rounded Rectangle 521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523" name="Rounded Rectangle 522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524" name="Rounded Rectangle 523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525" name="Rounded Rectangle 524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526" name="Rounded Rectangle 525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527" name="Rounded Rectangle 526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528" name="Rounded Rectangle 527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529" name="Rounded Rectangle 528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530" name="Rounded Rectangle 529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531" name="Rounded Rectangle 530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532" name="Rounded Rectangle 531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533" name="Rounded Rectangle 532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534" name="Rounded Rectangle 533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535" name="Rounded Rectangle 534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536" name="Rounded Rectangle 535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537" name="Rounded Rectangle 536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538" name="Rounded Rectangle 537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539" name="Rounded Rectangle 538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540" name="Rounded Rectangle 539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541" name="Rounded Rectangle 540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542" name="Rounded Rectangle 541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543" name="Rounded Rectangle 542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544" name="Rounded Rectangle 543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545" name="Rounded Rectangle 544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546" name="Rounded Rectangle 545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547" name="Rounded Rectangle 546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548" name="Rounded Rectangle 547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549" name="Rounded Rectangle 548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550" name="Rounded Rectangle 549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551" name="Rounded Rectangle 550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552" name="Rounded Rectangle 551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553" name="Rounded Rectangle 552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554" name="Rounded Rectangle 553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555" name="Rounded Rectangle 554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556" name="Rounded Rectangle 555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557" name="Rounded Rectangle 556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558" name="Rounded Rectangle 557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559" name="Rounded Rectangle 558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560" name="Rounded Rectangle 559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561" name="Rounded Rectangle 560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562" name="Rounded Rectangle 561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563" name="Rounded Rectangle 562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564" name="Rounded Rectangle 563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565" name="Rounded Rectangle 564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566" name="Rounded Rectangle 565"/>
          <p:cNvSpPr/>
          <p:nvPr/>
        </p:nvSpPr>
        <p:spPr>
          <a:xfrm>
            <a:off x="1248308" y="1669301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567" name="Rounded Rectangle 566"/>
          <p:cNvSpPr/>
          <p:nvPr/>
        </p:nvSpPr>
        <p:spPr>
          <a:xfrm>
            <a:off x="1210833" y="1651813"/>
            <a:ext cx="1217951" cy="568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7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8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792695" y="527140"/>
            <a:ext cx="33193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altLang="vi-VN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vi-VN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18935" y="1885531"/>
            <a:ext cx="798077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1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UBND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phường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4573" y="2721517"/>
            <a:ext cx="78517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</a:rPr>
              <a:t>  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Bố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dẫn</a:t>
            </a:r>
            <a:r>
              <a:rPr lang="en-US" altLang="vi-VN" sz="2800" b="1" dirty="0">
                <a:latin typeface="Times New Roman" panose="02020603050405020304" pitchFamily="18" charset="0"/>
              </a:rPr>
              <a:t> Nga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2800" b="1" dirty="0">
                <a:latin typeface="Times New Roman" panose="02020603050405020304" pitchFamily="18" charset="0"/>
              </a:rPr>
              <a:t> UBND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phường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giấy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khai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sinh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806">
            <a:off x="-154142" y="388070"/>
            <a:ext cx="1274753" cy="95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1742">
            <a:off x="702802" y="-36316"/>
            <a:ext cx="1170978" cy="8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538">
            <a:off x="7280143" y="5260619"/>
            <a:ext cx="2041577" cy="189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6514303" y="4978447"/>
            <a:ext cx="1975981" cy="22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1742">
            <a:off x="266994" y="-179699"/>
            <a:ext cx="1170978" cy="8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95661" y="1689021"/>
            <a:ext cx="7974191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6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2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giấy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UBND (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phường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đòi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 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vi-VN" sz="2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95661" y="3002568"/>
            <a:ext cx="7974191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Ngoài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việc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cấp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giấy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khai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sinh</a:t>
            </a:r>
            <a:r>
              <a:rPr lang="en-US" altLang="vi-VN" sz="2600" b="1" dirty="0">
                <a:latin typeface="Times New Roman" panose="02020603050405020304" pitchFamily="18" charset="0"/>
              </a:rPr>
              <a:t>, UBND (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phường</a:t>
            </a:r>
            <a:r>
              <a:rPr lang="en-US" altLang="vi-VN" sz="2600" b="1" dirty="0">
                <a:latin typeface="Times New Roman" panose="02020603050405020304" pitchFamily="18" charset="0"/>
              </a:rPr>
              <a:t>)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xã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còn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nhiều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việc</a:t>
            </a:r>
            <a:r>
              <a:rPr lang="en-US" altLang="vi-VN" sz="2600" b="1" dirty="0">
                <a:latin typeface="Times New Roman" panose="02020603050405020304" pitchFamily="18" charset="0"/>
              </a:rPr>
              <a:t>: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xác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nhận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chỗ</a:t>
            </a:r>
            <a:r>
              <a:rPr lang="en-US" altLang="vi-VN" sz="2600" b="1" dirty="0">
                <a:latin typeface="Times New Roman" panose="02020603050405020304" pitchFamily="18" charset="0"/>
              </a:rPr>
              <a:t> ở,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công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chứng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cấp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loại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giấy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tờ</a:t>
            </a:r>
            <a:r>
              <a:rPr lang="en-US" altLang="vi-VN" sz="2600" b="1" dirty="0">
                <a:latin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quản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lí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việc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xây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dựng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trường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600" b="1" dirty="0">
                <a:latin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vui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chơi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cho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em</a:t>
            </a:r>
            <a:r>
              <a:rPr lang="en-US" altLang="vi-VN" sz="2600" b="1" dirty="0">
                <a:latin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tổ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tiêm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chủng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mở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rộng</a:t>
            </a:r>
            <a:r>
              <a:rPr lang="en-US" altLang="vi-VN" sz="2600" b="1" dirty="0">
                <a:latin typeface="Times New Roman" panose="02020603050405020304" pitchFamily="18" charset="0"/>
              </a:rPr>
              <a:t>…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600" b="1" dirty="0">
                <a:latin typeface="Times New Roman" panose="02020603050405020304" pitchFamily="18" charset="0"/>
              </a:rPr>
              <a:t>  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Những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công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việc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đó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cần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phải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cẩn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thận</a:t>
            </a:r>
            <a:r>
              <a:rPr lang="en-US" altLang="vi-VN" sz="2600" b="1" dirty="0">
                <a:latin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chính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xác</a:t>
            </a:r>
            <a:r>
              <a:rPr lang="en-US" altLang="vi-VN" sz="2600" b="1" dirty="0">
                <a:latin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kịp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thời</a:t>
            </a:r>
            <a:r>
              <a:rPr lang="en-US" altLang="vi-VN" sz="2600" b="1" dirty="0">
                <a:latin typeface="Times New Roman" panose="02020603050405020304" pitchFamily="18" charset="0"/>
              </a:rPr>
              <a:t>, minh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bạch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đúng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pháp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luật</a:t>
            </a:r>
            <a:r>
              <a:rPr lang="en-US" altLang="vi-VN" sz="2600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806">
            <a:off x="-220700" y="415868"/>
            <a:ext cx="1274753" cy="95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1742">
            <a:off x="463979" y="14270"/>
            <a:ext cx="1170978" cy="8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7401096" y="4893084"/>
            <a:ext cx="2337511" cy="210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513">
            <a:off x="6728867" y="5643201"/>
            <a:ext cx="1626964" cy="14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99366" y="1854573"/>
            <a:ext cx="787320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3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UBND (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phường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78910" y="2991042"/>
            <a:ext cx="77936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</a:rPr>
              <a:t>     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Mọi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cần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thái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độ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tôn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trọng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trách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nhiệm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tạo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điều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kiện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giúp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đỡ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latin typeface="Times New Roman" panose="02020603050405020304" pitchFamily="18" charset="0"/>
              </a:rPr>
              <a:t> UBND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phường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xã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hoàn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thành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nhiệm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vụ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82954">
            <a:off x="-182432" y="437184"/>
            <a:ext cx="1922510" cy="100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9890">
            <a:off x="-124428" y="-328563"/>
            <a:ext cx="1233744" cy="132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7091874" y="5243421"/>
            <a:ext cx="2392531" cy="15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6599328" y="5243421"/>
            <a:ext cx="2392531" cy="15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6007657" y="5243421"/>
            <a:ext cx="2392531" cy="15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5515111" y="5243421"/>
            <a:ext cx="2392531" cy="15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0257" y="1965324"/>
            <a:ext cx="8562109" cy="328554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625616" y="450800"/>
            <a:ext cx="33193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vi-VN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altLang="vi-VN" sz="3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vi-VN" sz="3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51845" y="2782001"/>
            <a:ext cx="85182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phường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sóc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………………...…...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biệt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là...…….                Do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mọi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đều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ban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187729" y="2061469"/>
            <a:ext cx="72805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tập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Điền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vào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chô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̃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chấm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(….)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818727" y="5466052"/>
            <a:ext cx="358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bảo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vê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̣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quyền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lợi</a:t>
            </a:r>
            <a:endParaRPr lang="en-US" altLang="vi-VN" sz="2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6791897" y="5459320"/>
            <a:ext cx="147550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endParaRPr lang="en-US" altLang="vi-VN" sz="2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958638" y="545636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trọng</a:t>
            </a:r>
            <a:endParaRPr lang="en-US" altLang="vi-VN" sz="2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479173" y="5448185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giúp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666683" y="2130765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sz="32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nhơ</a:t>
            </a:r>
            <a:r>
              <a:rPr lang="en-US" altLang="vi-VN" sz="32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́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695" y="5382708"/>
            <a:ext cx="7663064" cy="619721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                                                        ,                         ,                        ,</a:t>
            </a:r>
            <a:endParaRPr lang="vi-VN" sz="2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01:00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00:50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00:49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00:31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00:05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51844" y="6067550"/>
            <a:ext cx="1420201" cy="79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0509 L -0.05886 -0.33356 " pathEditMode="relative" rAng="0" ptsTypes="AA">
                                      <p:cBhvr>
                                        <p:cTn id="19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3.7037E-6 L 0.08541 -0.33936 " pathEditMode="relative" rAng="0" ptsTypes="AA">
                                      <p:cBhvr>
                                        <p:cTn id="19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04462 -0.26967 " pathEditMode="relative" rAng="0" ptsTypes="AA">
                                      <p:cBhvr>
                                        <p:cTn id="19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07969 -0.27061 " pathEditMode="relative" rAng="0" ptsTypes="AA">
                                      <p:cBhvr>
                                        <p:cTn id="2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20" grpId="0"/>
      <p:bldP spid="21" grpId="0"/>
      <p:bldP spid="22" grpId="0"/>
      <p:bldP spid="23" grpId="0"/>
      <p:bldP spid="24" grpId="0"/>
      <p:bldP spid="4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023650" y="248327"/>
            <a:ext cx="33193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US" altLang="vi-VN" sz="2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77881" y="1065088"/>
            <a:ext cx="8592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vi-VN" sz="24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24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UBND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phường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42064" y="1463915"/>
            <a:ext cx="70376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Uỷ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ban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(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phường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)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quyết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028098" y="2303163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a/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Đăng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kí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tạm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trú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khách</a:t>
            </a:r>
            <a:r>
              <a:rPr lang="en-US" altLang="vi-VN" sz="2400" dirty="0">
                <a:latin typeface="Times New Roman" panose="02020603050405020304" pitchFamily="18" charset="0"/>
              </a:rPr>
              <a:t> ở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nhà</a:t>
            </a:r>
            <a:r>
              <a:rPr lang="en-US" altLang="vi-VN" sz="2400" dirty="0">
                <a:latin typeface="Times New Roman" panose="02020603050405020304" pitchFamily="18" charset="0"/>
              </a:rPr>
              <a:t> qua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đêm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028098" y="2734963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b/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Cấp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giấy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khai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bé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028098" y="3192163"/>
            <a:ext cx="585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c/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nhận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hộ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khẩu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4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028098" y="3580634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d/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đợt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tiêm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vắc</a:t>
            </a:r>
            <a:r>
              <a:rPr lang="en-US" altLang="vi-VN" sz="2400" dirty="0">
                <a:latin typeface="Times New Roman" panose="02020603050405020304" pitchFamily="18" charset="0"/>
              </a:rPr>
              <a:t> -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xin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phòng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bệnh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028097" y="4100587"/>
            <a:ext cx="74166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đ/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giúp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đỡ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hoàn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cảnh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khăn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028098" y="454434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e/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Xây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dựng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trường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vui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trạm</a:t>
            </a:r>
            <a:r>
              <a:rPr lang="en-US" altLang="vi-VN" sz="2400" dirty="0">
                <a:latin typeface="Times New Roman" panose="02020603050405020304" pitchFamily="18" charset="0"/>
              </a:rPr>
              <a:t> y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tế</a:t>
            </a:r>
            <a:r>
              <a:rPr lang="en-US" altLang="vi-VN" sz="24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028098" y="4925340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g/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Mừng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thọ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già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1028098" y="5381793"/>
            <a:ext cx="754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h/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vệ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xóm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phố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phường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1036036" y="5875599"/>
            <a:ext cx="75358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 err="1">
                <a:latin typeface="Times New Roman" panose="02020603050405020304" pitchFamily="18" charset="0"/>
              </a:rPr>
              <a:t>i</a:t>
            </a:r>
            <a:r>
              <a:rPr lang="en-US" altLang="vi-VN" sz="2400" dirty="0">
                <a:latin typeface="Times New Roman" panose="02020603050405020304" pitchFamily="18" charset="0"/>
              </a:rPr>
              <a:t>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hoạt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động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khuyến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(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khen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thưởng</a:t>
            </a:r>
            <a:r>
              <a:rPr lang="en-US" altLang="vi-VN" sz="2400" dirty="0">
                <a:latin typeface="Times New Roman" panose="02020603050405020304" pitchFamily="18" charset="0"/>
              </a:rPr>
              <a:t> HS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giỏi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trao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bổng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HS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nghèo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vượt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</a:rPr>
              <a:t>,…)</a:t>
            </a:r>
          </a:p>
        </p:txBody>
      </p:sp>
      <p:sp>
        <p:nvSpPr>
          <p:cNvPr id="44" name="Rectangle 75"/>
          <p:cNvSpPr>
            <a:spLocks noChangeArrowheads="1"/>
          </p:cNvSpPr>
          <p:nvPr/>
        </p:nvSpPr>
        <p:spPr bwMode="auto">
          <a:xfrm>
            <a:off x="391604" y="2841003"/>
            <a:ext cx="381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>
                <a:alpha val="98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6" name="Rectangle 117"/>
          <p:cNvSpPr>
            <a:spLocks noChangeArrowheads="1"/>
          </p:cNvSpPr>
          <p:nvPr/>
        </p:nvSpPr>
        <p:spPr bwMode="auto">
          <a:xfrm>
            <a:off x="391604" y="3298203"/>
            <a:ext cx="381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7" name="Rectangle 120"/>
          <p:cNvSpPr>
            <a:spLocks noChangeArrowheads="1"/>
          </p:cNvSpPr>
          <p:nvPr/>
        </p:nvSpPr>
        <p:spPr bwMode="auto">
          <a:xfrm>
            <a:off x="391604" y="3755403"/>
            <a:ext cx="381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8" name="Rectangle 121"/>
          <p:cNvSpPr>
            <a:spLocks noChangeArrowheads="1"/>
          </p:cNvSpPr>
          <p:nvPr/>
        </p:nvSpPr>
        <p:spPr bwMode="auto">
          <a:xfrm>
            <a:off x="391604" y="4212603"/>
            <a:ext cx="381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9" name="Rectangle 122"/>
          <p:cNvSpPr>
            <a:spLocks noChangeArrowheads="1"/>
          </p:cNvSpPr>
          <p:nvPr/>
        </p:nvSpPr>
        <p:spPr bwMode="auto">
          <a:xfrm>
            <a:off x="391604" y="4642951"/>
            <a:ext cx="381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0" name="Rectangle 123"/>
          <p:cNvSpPr>
            <a:spLocks noChangeArrowheads="1"/>
          </p:cNvSpPr>
          <p:nvPr/>
        </p:nvSpPr>
        <p:spPr bwMode="auto">
          <a:xfrm>
            <a:off x="391604" y="5544288"/>
            <a:ext cx="381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1" name="Rectangle 124"/>
          <p:cNvSpPr>
            <a:spLocks noChangeArrowheads="1"/>
          </p:cNvSpPr>
          <p:nvPr/>
        </p:nvSpPr>
        <p:spPr bwMode="auto">
          <a:xfrm>
            <a:off x="391604" y="5975362"/>
            <a:ext cx="381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latin typeface="Times New Roman" panose="02020603050405020304" pitchFamily="18" charset="0"/>
              </a:rPr>
              <a:t>x</a:t>
            </a:r>
            <a:endParaRPr lang="en-US" altLang="vi-VN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005841" y="-52543"/>
            <a:ext cx="7363460" cy="3853834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</a:t>
            </a:r>
            <a:endParaRPr lang="en-US" sz="2100" b="1" kern="10" dirty="0">
              <a:ln w="9525">
                <a:solidFill>
                  <a:srgbClr val="0D0D0D"/>
                </a:solidFill>
                <a:round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7F7F7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52683">
            <a:off x="232569" y="1981994"/>
            <a:ext cx="10080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8272">
            <a:off x="61913" y="3171825"/>
            <a:ext cx="126523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709">
            <a:off x="7535863" y="3090863"/>
            <a:ext cx="685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709">
            <a:off x="8232775" y="2870200"/>
            <a:ext cx="6858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74613"/>
            <a:ext cx="8572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15875"/>
            <a:ext cx="8572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74613"/>
            <a:ext cx="8572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695325"/>
            <a:ext cx="8572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Picture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" y="-340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97" y="5300492"/>
            <a:ext cx="845574" cy="161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1 Me To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559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1 Me To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09" y="5600700"/>
            <a:ext cx="2873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565" y="5544863"/>
            <a:ext cx="673468" cy="13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78" y="6072721"/>
            <a:ext cx="434277" cy="78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72" y="6070193"/>
            <a:ext cx="447564" cy="81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97" y="5791200"/>
            <a:ext cx="447564" cy="90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95" y="6105124"/>
            <a:ext cx="447564" cy="81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34" y="5858877"/>
            <a:ext cx="447564" cy="81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20" y="6080742"/>
            <a:ext cx="447564" cy="81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" y="5777650"/>
            <a:ext cx="571307" cy="110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4" y="5791200"/>
            <a:ext cx="571307" cy="110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Picture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011"/>
            <a:ext cx="9637820" cy="727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518560" y="824118"/>
            <a:ext cx="33193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US" altLang="vi-VN" sz="3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28520" y="3030837"/>
            <a:ext cx="798077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1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72723" y="3948985"/>
            <a:ext cx="62197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2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0AA61-85F8-8B65-F29D-F2B59D654B5F}"/>
              </a:ext>
            </a:extLst>
          </p:cNvPr>
          <p:cNvSpPr txBox="1"/>
          <p:nvPr/>
        </p:nvSpPr>
        <p:spPr>
          <a:xfrm>
            <a:off x="2518560" y="2067339"/>
            <a:ext cx="3219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58000" y="398067"/>
            <a:ext cx="33193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altLang="vi-VN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" y="1465089"/>
            <a:ext cx="7712640" cy="4870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randomBar dir="vert"/>
      </p:transition>
    </mc:Choice>
    <mc:Fallback xmlns="">
      <p:transition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61703" y="2329100"/>
            <a:ext cx="805978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vi-VN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6205" y="1567440"/>
            <a:ext cx="7850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r>
              <a:rPr lang="vi-VN" altLang="vi-VN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cơ quan hành chính UBND xã, phường.</a:t>
            </a:r>
            <a:endParaRPr lang="en-US" altLang="vi-VN" sz="26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79713" y="2530011"/>
            <a:ext cx="7837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Em đã từng đến UBND xã, phường nơi em ở chưa?</a:t>
            </a:r>
          </a:p>
          <a:p>
            <a:pPr algn="just"/>
            <a:r>
              <a:rPr lang="vi-VN" altLang="vi-VN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Em đến đó để làm gì ?</a:t>
            </a:r>
            <a:endParaRPr lang="en-US" altLang="vi-VN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8" descr="2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8" y="2525307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806">
            <a:off x="-287261" y="286226"/>
            <a:ext cx="1274753" cy="95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1742">
            <a:off x="-390740" y="-144934"/>
            <a:ext cx="1170978" cy="8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8059652" y="5643201"/>
            <a:ext cx="1626964" cy="14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4797">
            <a:off x="7567106" y="5643201"/>
            <a:ext cx="1626964" cy="14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67798"/>
            <a:ext cx="9144000" cy="6651473"/>
            <a:chOff x="0" y="-67798"/>
            <a:chExt cx="9144000" cy="6651473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26124"/>
              <a:ext cx="9144000" cy="6557551"/>
              <a:chOff x="0" y="26124"/>
              <a:chExt cx="9144000" cy="655755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26124"/>
                <a:ext cx="9144000" cy="6557551"/>
                <a:chOff x="0" y="26124"/>
                <a:chExt cx="9144000" cy="6557551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26124"/>
                  <a:ext cx="9144000" cy="6557551"/>
                </a:xfrm>
                <a:prstGeom prst="rect">
                  <a:avLst/>
                </a:prstGeom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5580529" y="5567082"/>
                  <a:ext cx="3402106" cy="923330"/>
                </a:xfrm>
                <a:prstGeom prst="rect">
                  <a:avLst/>
                </a:prstGeom>
                <a:solidFill>
                  <a:srgbClr val="A1C8E3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vi-VN" dirty="0"/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2205317" y="5567082"/>
                <a:ext cx="1479177" cy="92333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b="1" dirty="0">
                    <a:solidFill>
                      <a:schemeClr val="bg1"/>
                    </a:solidFill>
                  </a:rPr>
                  <a:t>UBND cấp Xã/phường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0" y="-67798"/>
              <a:ext cx="9144000" cy="770660"/>
            </a:xfrm>
            <a:prstGeom prst="rect">
              <a:avLst/>
            </a:prstGeom>
            <a:solidFill>
              <a:srgbClr val="FDF5FB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altLang="vi-VN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 ĐỒ BỘ MÁY NHÀ NƯỚC CỤ THỂ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1904999" y="5448300"/>
            <a:ext cx="2038351" cy="1173475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-1" y="-97966"/>
            <a:ext cx="9144002" cy="6955965"/>
            <a:chOff x="-1" y="-97966"/>
            <a:chExt cx="9144002" cy="69559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591671"/>
              <a:ext cx="9144001" cy="626632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" y="-97966"/>
              <a:ext cx="9144000" cy="7184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 ĐỒ BỘ MÁY HÀNH CHÍNH UBND PHƯỜNG, XÃ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02627" y="3255482"/>
            <a:ext cx="7680483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xã, phường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805748" y="361945"/>
            <a:ext cx="33193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altLang="vi-VN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vi-VN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205" y="1567440"/>
            <a:ext cx="7850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r>
              <a:rPr lang="vi-VN" altLang="vi-VN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cơ quan hành chính UBND xã, phường.</a:t>
            </a:r>
            <a:endParaRPr lang="en-US" altLang="vi-VN" sz="26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52696" y="1681309"/>
            <a:ext cx="8458200" cy="50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400" b="1" i="1" dirty="0" err="1">
                <a:latin typeface="Times New Roman" panose="02020603050405020304" pitchFamily="18" charset="0"/>
              </a:rPr>
              <a:t>Đến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</a:rPr>
              <a:t>Ủy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 ban </a:t>
            </a:r>
            <a:r>
              <a:rPr lang="en-US" altLang="vi-VN" sz="2400" b="1" i="1" dirty="0" err="1">
                <a:latin typeface="Times New Roman" panose="02020603050405020304" pitchFamily="18" charset="0"/>
              </a:rPr>
              <a:t>nhân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</a:rPr>
              <a:t>dân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</a:rPr>
              <a:t>phường</a:t>
            </a:r>
            <a:endParaRPr lang="en-US" altLang="vi-VN" sz="2400" b="1" i="1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     </a:t>
            </a:r>
            <a:r>
              <a:rPr lang="en-US" altLang="vi-VN" sz="2500" dirty="0" err="1">
                <a:latin typeface="Times New Roman" panose="02020603050405020304" pitchFamily="18" charset="0"/>
              </a:rPr>
              <a:t>Mẹ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mới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em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bé</a:t>
            </a:r>
            <a:r>
              <a:rPr lang="en-US" altLang="vi-VN" sz="2500" dirty="0">
                <a:latin typeface="Times New Roman" panose="02020603050405020304" pitchFamily="18" charset="0"/>
              </a:rPr>
              <a:t>. </a:t>
            </a:r>
            <a:r>
              <a:rPr lang="en-US" altLang="vi-VN" sz="2500" dirty="0" err="1">
                <a:latin typeface="Times New Roman" panose="02020603050405020304" pitchFamily="18" charset="0"/>
              </a:rPr>
              <a:t>Hôm</a:t>
            </a:r>
            <a:r>
              <a:rPr lang="en-US" altLang="vi-VN" sz="2500" dirty="0">
                <a:latin typeface="Times New Roman" panose="02020603050405020304" pitchFamily="18" charset="0"/>
              </a:rPr>
              <a:t> nay, </a:t>
            </a:r>
            <a:r>
              <a:rPr lang="en-US" altLang="vi-VN" sz="2500" dirty="0" err="1">
                <a:latin typeface="Times New Roman" panose="02020603050405020304" pitchFamily="18" charset="0"/>
              </a:rPr>
              <a:t>bố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giấy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khai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em</a:t>
            </a:r>
            <a:r>
              <a:rPr lang="en-US" altLang="vi-VN" sz="2500" dirty="0">
                <a:latin typeface="Times New Roman" panose="02020603050405020304" pitchFamily="18" charset="0"/>
              </a:rPr>
              <a:t>. </a:t>
            </a:r>
            <a:r>
              <a:rPr lang="en-US" altLang="vi-VN" sz="2500" dirty="0" err="1">
                <a:latin typeface="Times New Roman" panose="02020603050405020304" pitchFamily="18" charset="0"/>
              </a:rPr>
              <a:t>Nga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theo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bố</a:t>
            </a:r>
            <a:r>
              <a:rPr lang="en-US" altLang="vi-VN" sz="2500" dirty="0">
                <a:latin typeface="Times New Roman" panose="02020603050405020304" pitchFamily="18" charset="0"/>
              </a:rPr>
              <a:t>. </a:t>
            </a:r>
            <a:r>
              <a:rPr lang="en-US" altLang="vi-VN" sz="2500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trụ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sở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Uỷ</a:t>
            </a:r>
            <a:r>
              <a:rPr lang="en-US" altLang="vi-VN" sz="2500" dirty="0">
                <a:latin typeface="Times New Roman" panose="02020603050405020304" pitchFamily="18" charset="0"/>
              </a:rPr>
              <a:t> ban </a:t>
            </a:r>
            <a:r>
              <a:rPr lang="en-US" altLang="vi-VN" sz="2500" dirty="0" err="1"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dân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phường</a:t>
            </a:r>
            <a:r>
              <a:rPr lang="en-US" altLang="vi-VN" sz="2500" dirty="0"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latin typeface="Times New Roman" panose="02020603050405020304" pitchFamily="18" charset="0"/>
              </a:rPr>
              <a:t>thấy</a:t>
            </a:r>
            <a:r>
              <a:rPr lang="en-US" altLang="vi-VN" sz="2500" dirty="0">
                <a:latin typeface="Times New Roman" panose="02020603050405020304" pitchFamily="18" charset="0"/>
              </a:rPr>
              <a:t> 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rất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nhiều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500" dirty="0"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latin typeface="Times New Roman" panose="02020603050405020304" pitchFamily="18" charset="0"/>
              </a:rPr>
              <a:t>Nga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hỏi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bố</a:t>
            </a:r>
            <a:r>
              <a:rPr lang="en-US" altLang="vi-VN" sz="2500" dirty="0"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500" dirty="0">
                <a:latin typeface="Times New Roman" panose="02020603050405020304" pitchFamily="18" charset="0"/>
              </a:rPr>
              <a:t>     - </a:t>
            </a:r>
            <a:r>
              <a:rPr lang="en-US" altLang="vi-VN" sz="2500" dirty="0" err="1">
                <a:latin typeface="Times New Roman" panose="02020603050405020304" pitchFamily="18" charset="0"/>
              </a:rPr>
              <a:t>Bố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ơi</a:t>
            </a:r>
            <a:r>
              <a:rPr lang="en-US" altLang="vi-VN" sz="2500" dirty="0"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bác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kia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cũng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đây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giấy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khai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em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bé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hả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bố</a:t>
            </a:r>
            <a:r>
              <a:rPr lang="en-US" altLang="vi-VN" sz="2500" dirty="0">
                <a:latin typeface="Times New Roman" panose="02020603050405020304" pitchFamily="18" charset="0"/>
              </a:rPr>
              <a:t>?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500" dirty="0">
                <a:latin typeface="Times New Roman" panose="02020603050405020304" pitchFamily="18" charset="0"/>
              </a:rPr>
              <a:t>     </a:t>
            </a:r>
            <a:r>
              <a:rPr lang="en-US" altLang="vi-VN" sz="2500" dirty="0" err="1">
                <a:latin typeface="Times New Roman" panose="02020603050405020304" pitchFamily="18" charset="0"/>
              </a:rPr>
              <a:t>Bố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trả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lời</a:t>
            </a:r>
            <a:r>
              <a:rPr lang="en-US" altLang="vi-VN" sz="2500" dirty="0">
                <a:latin typeface="Times New Roman" panose="02020603050405020304" pitchFamily="18" charset="0"/>
              </a:rPr>
              <a:t> 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500" dirty="0">
                <a:latin typeface="Times New Roman" panose="02020603050405020304" pitchFamily="18" charset="0"/>
              </a:rPr>
              <a:t>     - </a:t>
            </a:r>
            <a:r>
              <a:rPr lang="en-US" altLang="vi-VN" sz="2500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hẳn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thế</a:t>
            </a:r>
            <a:r>
              <a:rPr lang="en-US" altLang="vi-VN" sz="2500" dirty="0">
                <a:latin typeface="Times New Roman" panose="02020603050405020304" pitchFamily="18" charset="0"/>
              </a:rPr>
              <a:t> con ạ. </a:t>
            </a:r>
            <a:r>
              <a:rPr lang="en-US" altLang="vi-VN" sz="2500" dirty="0" err="1">
                <a:latin typeface="Times New Roman" panose="02020603050405020304" pitchFamily="18" charset="0"/>
              </a:rPr>
              <a:t>Ngoài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giấy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khai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em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bé</a:t>
            </a:r>
            <a:r>
              <a:rPr lang="en-US" altLang="vi-VN" sz="2500" dirty="0"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latin typeface="Times New Roman" panose="02020603050405020304" pitchFamily="18" charset="0"/>
              </a:rPr>
              <a:t>Uỷ</a:t>
            </a:r>
            <a:r>
              <a:rPr lang="en-US" altLang="vi-VN" sz="2500" dirty="0">
                <a:latin typeface="Times New Roman" panose="02020603050405020304" pitchFamily="18" charset="0"/>
              </a:rPr>
              <a:t> ban </a:t>
            </a:r>
            <a:r>
              <a:rPr lang="en-US" altLang="vi-VN" sz="2500" dirty="0" err="1"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dân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còn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rất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nhiều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việc</a:t>
            </a:r>
            <a:r>
              <a:rPr lang="en-US" altLang="vi-VN" sz="2500" dirty="0">
                <a:latin typeface="Times New Roman" panose="02020603050405020304" pitchFamily="18" charset="0"/>
              </a:rPr>
              <a:t>: </a:t>
            </a:r>
            <a:r>
              <a:rPr lang="en-US" altLang="vi-VN" sz="2500" dirty="0" err="1">
                <a:latin typeface="Times New Roman" panose="02020603050405020304" pitchFamily="18" charset="0"/>
              </a:rPr>
              <a:t>xác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nhận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chỗ</a:t>
            </a:r>
            <a:r>
              <a:rPr lang="en-US" altLang="vi-VN" sz="2500" dirty="0">
                <a:latin typeface="Times New Roman" panose="02020603050405020304" pitchFamily="18" charset="0"/>
              </a:rPr>
              <a:t> ở; </a:t>
            </a:r>
            <a:r>
              <a:rPr lang="en-US" altLang="vi-VN" sz="2500" dirty="0" err="1">
                <a:latin typeface="Times New Roman" panose="02020603050405020304" pitchFamily="18" charset="0"/>
              </a:rPr>
              <a:t>quản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lí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việc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xây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dựng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trường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500" dirty="0"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vui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chơi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em</a:t>
            </a:r>
            <a:r>
              <a:rPr lang="en-US" altLang="vi-VN" sz="2500" dirty="0">
                <a:latin typeface="Times New Roman" panose="02020603050405020304" pitchFamily="18" charset="0"/>
              </a:rPr>
              <a:t>; </a:t>
            </a:r>
            <a:r>
              <a:rPr lang="en-US" altLang="vi-VN" sz="25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tiêm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chủng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mở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rộng</a:t>
            </a:r>
            <a:r>
              <a:rPr lang="en-US" altLang="vi-VN" sz="2500" dirty="0">
                <a:latin typeface="Times New Roman" panose="02020603050405020304" pitchFamily="18" charset="0"/>
              </a:rPr>
              <a:t>,…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công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việc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này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cần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phải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cẩn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thận</a:t>
            </a:r>
            <a:r>
              <a:rPr lang="en-US" altLang="vi-VN" sz="2500" dirty="0"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latin typeface="Times New Roman" panose="02020603050405020304" pitchFamily="18" charset="0"/>
              </a:rPr>
              <a:t>chính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xác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và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đúng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pháp</a:t>
            </a:r>
            <a:r>
              <a:rPr lang="en-US" altLang="vi-VN" sz="2500" dirty="0"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latin typeface="Times New Roman" panose="02020603050405020304" pitchFamily="18" charset="0"/>
              </a:rPr>
              <a:t>luật</a:t>
            </a:r>
            <a:r>
              <a:rPr lang="en-US" altLang="vi-VN" sz="2500" dirty="0">
                <a:latin typeface="Times New Roman" panose="02020603050405020304" pitchFamily="18" charset="0"/>
              </a:rPr>
              <a:t>, con ạ.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831" y="1177412"/>
            <a:ext cx="842506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vi-VN" sz="2500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vi-VN" sz="2500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2500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500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500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vi-VN" sz="2500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vi-VN" sz="2500" dirty="0">
                <a:solidFill>
                  <a:schemeClr val="accent5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vi-VN" sz="2500" b="1" i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Đến</a:t>
            </a:r>
            <a:r>
              <a:rPr lang="en-US" altLang="vi-VN" sz="2500" b="1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b="1" i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Ủy</a:t>
            </a:r>
            <a:r>
              <a:rPr lang="en-US" altLang="vi-VN" sz="2500" b="1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ban </a:t>
            </a:r>
            <a:r>
              <a:rPr lang="en-US" altLang="vi-VN" sz="2500" b="1" i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b="1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b="1" i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vi-VN" sz="2500" b="1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b="1" i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phường</a:t>
            </a:r>
            <a:r>
              <a:rPr lang="en-US" altLang="vi-VN" sz="2500" b="1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18811" y="309693"/>
            <a:ext cx="33193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7500" tIns="33750" rIns="67500" bIns="3375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altLang="vi-VN" sz="2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vi-VN" sz="2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2545" y="1310436"/>
            <a:ext cx="8784002" cy="6946872"/>
            <a:chOff x="172545" y="1310436"/>
            <a:chExt cx="8784002" cy="69468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45" y="1310436"/>
              <a:ext cx="4359114" cy="269678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177" y="4114800"/>
              <a:ext cx="4228370" cy="2581836"/>
            </a:xfrm>
            <a:prstGeom prst="rect">
              <a:avLst/>
            </a:prstGeom>
          </p:spPr>
        </p:pic>
        <p:pic>
          <p:nvPicPr>
            <p:cNvPr id="10" name="Picture 23" descr="scan0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177" y="1310436"/>
              <a:ext cx="4228370" cy="2696788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46" y="4087089"/>
              <a:ext cx="4359114" cy="417021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0" y="6682781"/>
            <a:ext cx="4731964" cy="1602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1026" name="Picture 2" descr="Kết quả hình ảnh cho dân tập trung làm giấy tờ ở UB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942"/>
            <a:ext cx="9144000" cy="566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1077</Words>
  <Application>Microsoft Office PowerPoint</Application>
  <PresentationFormat>On-screen Show (4:3)</PresentationFormat>
  <Paragraphs>310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Gamer</dc:creator>
  <cp:lastModifiedBy>Hoàng Yến Đặng</cp:lastModifiedBy>
  <cp:revision>647</cp:revision>
  <dcterms:created xsi:type="dcterms:W3CDTF">2017-11-12T02:10:00Z</dcterms:created>
  <dcterms:modified xsi:type="dcterms:W3CDTF">2024-04-12T23:10:57Z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7A3D22BE4014424E94E28E8ABDAEC225</vt:lpwstr>
  </property>
  <property fmtid="{D5CDD505-2E9C-101B-9397-08002B2CF9AE}" pid="3" name="KSOProductBuildVer">
    <vt:lpwstr>1033-11.2.0.10426</vt:lpwstr>
  </property>
</Properties>
</file>