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2" r:id="rId5"/>
    <p:sldId id="258" r:id="rId6"/>
    <p:sldId id="283" r:id="rId7"/>
    <p:sldId id="264" r:id="rId8"/>
    <p:sldId id="266" r:id="rId9"/>
    <p:sldId id="259" r:id="rId10"/>
    <p:sldId id="284" r:id="rId11"/>
    <p:sldId id="267" r:id="rId12"/>
    <p:sldId id="268" r:id="rId13"/>
    <p:sldId id="269" r:id="rId14"/>
    <p:sldId id="286" r:id="rId15"/>
    <p:sldId id="271" r:id="rId16"/>
    <p:sldId id="272" r:id="rId17"/>
    <p:sldId id="273" r:id="rId18"/>
    <p:sldId id="274" r:id="rId19"/>
    <p:sldId id="275" r:id="rId20"/>
    <p:sldId id="276" r:id="rId21"/>
    <p:sldId id="277" r:id="rId22"/>
    <p:sldId id="278" r:id="rId23"/>
    <p:sldId id="279" r:id="rId24"/>
    <p:sldId id="281"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D048"/>
    <a:srgbClr val="6D6E72"/>
    <a:srgbClr val="007DC9"/>
    <a:srgbClr val="EF4136"/>
    <a:srgbClr val="F35757"/>
    <a:srgbClr val="C4EA79"/>
    <a:srgbClr val="1F497D"/>
    <a:srgbClr val="6DDBE7"/>
    <a:srgbClr val="14B9EC"/>
    <a:srgbClr val="FFF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5" autoAdjust="0"/>
    <p:restoredTop sz="94660"/>
  </p:normalViewPr>
  <p:slideViewPr>
    <p:cSldViewPr snapToGrid="0">
      <p:cViewPr>
        <p:scale>
          <a:sx n="75" d="100"/>
          <a:sy n="75" d="100"/>
        </p:scale>
        <p:origin x="4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rgbClr val="F35757"/>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p:cNvGrpSpPr/>
          <p:nvPr userDrawn="1"/>
        </p:nvGrpSpPr>
        <p:grpSpPr>
          <a:xfrm>
            <a:off x="989192" y="5645930"/>
            <a:ext cx="615189" cy="535538"/>
            <a:chOff x="2495125" y="2142250"/>
            <a:chExt cx="444275" cy="398525"/>
          </a:xfrm>
        </p:grpSpPr>
        <p:sp>
          <p:nvSpPr>
            <p:cNvPr id="31"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p:cNvGrpSpPr/>
          <p:nvPr userDrawn="1"/>
        </p:nvGrpSpPr>
        <p:grpSpPr>
          <a:xfrm>
            <a:off x="10177821" y="427685"/>
            <a:ext cx="403468" cy="378112"/>
            <a:chOff x="3243875" y="2372825"/>
            <a:chExt cx="291375" cy="281375"/>
          </a:xfrm>
        </p:grpSpPr>
        <p:sp>
          <p:nvSpPr>
            <p:cNvPr id="34"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p:cNvGrpSpPr/>
          <p:nvPr userDrawn="1"/>
        </p:nvGrpSpPr>
        <p:grpSpPr>
          <a:xfrm>
            <a:off x="11004071" y="1043373"/>
            <a:ext cx="230796" cy="226531"/>
            <a:chOff x="4954425" y="2036375"/>
            <a:chExt cx="166675" cy="168575"/>
          </a:xfrm>
        </p:grpSpPr>
        <p:sp>
          <p:nvSpPr>
            <p:cNvPr id="45"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p:cNvGrpSpPr/>
          <p:nvPr userDrawn="1"/>
        </p:nvGrpSpPr>
        <p:grpSpPr>
          <a:xfrm>
            <a:off x="817359" y="5192331"/>
            <a:ext cx="230796" cy="226531"/>
            <a:chOff x="4954425" y="2036375"/>
            <a:chExt cx="166675" cy="168575"/>
          </a:xfrm>
        </p:grpSpPr>
        <p:sp>
          <p:nvSpPr>
            <p:cNvPr id="50"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p:cNvGrpSpPr/>
            <p:nvPr/>
          </p:nvGrpSpPr>
          <p:grpSpPr>
            <a:xfrm>
              <a:off x="623255" y="973375"/>
              <a:ext cx="7691377" cy="3825650"/>
              <a:chOff x="623255" y="973375"/>
              <a:chExt cx="7691377" cy="3825650"/>
            </a:xfrm>
            <a:grpFill/>
          </p:grpSpPr>
          <p:sp>
            <p:nvSpPr>
              <p:cNvPr id="150" name="Google Shape;2359;p30"/>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p:cNvGrpSpPr/>
          <p:nvPr userDrawn="1"/>
        </p:nvGrpSpPr>
        <p:grpSpPr>
          <a:xfrm>
            <a:off x="8391927" y="4047629"/>
            <a:ext cx="2301388" cy="1593766"/>
            <a:chOff x="4799733" y="3457797"/>
            <a:chExt cx="2301388" cy="1593766"/>
          </a:xfrm>
        </p:grpSpPr>
        <p:sp>
          <p:nvSpPr>
            <p:cNvPr id="154" name="Google Shape;448;p2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p:cNvGrpSpPr/>
          <p:nvPr userDrawn="1"/>
        </p:nvGrpSpPr>
        <p:grpSpPr>
          <a:xfrm>
            <a:off x="1598355" y="3608289"/>
            <a:ext cx="2204156" cy="2018295"/>
            <a:chOff x="1598355" y="3608289"/>
            <a:chExt cx="2204156" cy="2018295"/>
          </a:xfrm>
        </p:grpSpPr>
        <p:grpSp>
          <p:nvGrpSpPr>
            <p:cNvPr id="211" name="Google Shape;505;p27"/>
            <p:cNvGrpSpPr/>
            <p:nvPr/>
          </p:nvGrpSpPr>
          <p:grpSpPr>
            <a:xfrm>
              <a:off x="1598355" y="4368136"/>
              <a:ext cx="868990" cy="1258447"/>
              <a:chOff x="3235834" y="3793115"/>
              <a:chExt cx="868990" cy="1258447"/>
            </a:xfrm>
          </p:grpSpPr>
          <p:sp>
            <p:nvSpPr>
              <p:cNvPr id="259" name="Google Shape;506;p27"/>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p:cNvGrpSpPr/>
              <p:nvPr/>
            </p:nvGrpSpPr>
            <p:grpSpPr>
              <a:xfrm>
                <a:off x="3235834" y="3793115"/>
                <a:ext cx="865418" cy="1258447"/>
                <a:chOff x="3235834" y="3793115"/>
                <a:chExt cx="865418" cy="1258447"/>
              </a:xfrm>
            </p:grpSpPr>
            <p:sp>
              <p:nvSpPr>
                <p:cNvPr id="261" name="Google Shape;508;p27"/>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p:cNvGrpSpPr/>
            <p:nvPr/>
          </p:nvGrpSpPr>
          <p:grpSpPr>
            <a:xfrm>
              <a:off x="3041664" y="5111577"/>
              <a:ext cx="320455" cy="156580"/>
              <a:chOff x="2774143" y="4536556"/>
              <a:chExt cx="320455" cy="156580"/>
            </a:xfrm>
          </p:grpSpPr>
          <p:sp>
            <p:nvSpPr>
              <p:cNvPr id="256" name="Google Shape;573;p27"/>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p:cNvGrpSpPr/>
          <p:nvPr userDrawn="1"/>
        </p:nvGrpSpPr>
        <p:grpSpPr>
          <a:xfrm>
            <a:off x="1524301" y="5626805"/>
            <a:ext cx="9320239" cy="1231195"/>
            <a:chOff x="1524301" y="5626805"/>
            <a:chExt cx="9320239" cy="1231195"/>
          </a:xfrm>
        </p:grpSpPr>
        <p:sp>
          <p:nvSpPr>
            <p:cNvPr id="254" name="Google Shape;577;p27"/>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p:cNvGrpSpPr/>
            <p:nvPr userDrawn="1"/>
          </p:nvGrpSpPr>
          <p:grpSpPr>
            <a:xfrm>
              <a:off x="1524301" y="5626805"/>
              <a:ext cx="9320239" cy="1231195"/>
              <a:chOff x="929285" y="5051507"/>
              <a:chExt cx="7315206" cy="1231195"/>
            </a:xfrm>
          </p:grpSpPr>
          <p:sp>
            <p:nvSpPr>
              <p:cNvPr id="286" name="Google Shape;580;p27"/>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p:cNvGrpSpPr/>
          <p:nvPr userDrawn="1"/>
        </p:nvGrpSpPr>
        <p:grpSpPr>
          <a:xfrm>
            <a:off x="1030175" y="1581350"/>
            <a:ext cx="444275" cy="398525"/>
            <a:chOff x="2495125" y="2142250"/>
            <a:chExt cx="444275" cy="398525"/>
          </a:xfrm>
        </p:grpSpPr>
        <p:sp>
          <p:nvSpPr>
            <p:cNvPr id="101"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p:cNvGrpSpPr/>
          <p:nvPr userDrawn="1"/>
        </p:nvGrpSpPr>
        <p:grpSpPr>
          <a:xfrm>
            <a:off x="10561107" y="5038641"/>
            <a:ext cx="291375" cy="281375"/>
            <a:chOff x="3243875" y="2372825"/>
            <a:chExt cx="291375" cy="281375"/>
          </a:xfrm>
        </p:grpSpPr>
        <p:sp>
          <p:nvSpPr>
            <p:cNvPr id="104"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p:cNvGrpSpPr/>
          <p:nvPr userDrawn="1"/>
        </p:nvGrpSpPr>
        <p:grpSpPr>
          <a:xfrm>
            <a:off x="10778557" y="714860"/>
            <a:ext cx="166675" cy="168575"/>
            <a:chOff x="4954425" y="2036375"/>
            <a:chExt cx="166675" cy="168575"/>
          </a:xfrm>
        </p:grpSpPr>
        <p:sp>
          <p:nvSpPr>
            <p:cNvPr id="115"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p:cNvGrpSpPr/>
          <p:nvPr userDrawn="1"/>
        </p:nvGrpSpPr>
        <p:grpSpPr>
          <a:xfrm>
            <a:off x="1274794" y="5541495"/>
            <a:ext cx="166675" cy="168575"/>
            <a:chOff x="4954425" y="2036375"/>
            <a:chExt cx="166675" cy="168575"/>
          </a:xfrm>
        </p:grpSpPr>
        <p:sp>
          <p:nvSpPr>
            <p:cNvPr id="120"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p:cNvGrpSpPr/>
          <p:nvPr userDrawn="1"/>
        </p:nvGrpSpPr>
        <p:grpSpPr>
          <a:xfrm>
            <a:off x="2548289" y="3588080"/>
            <a:ext cx="2599446" cy="2521829"/>
            <a:chOff x="5641385" y="2381306"/>
            <a:chExt cx="2599446" cy="2521829"/>
          </a:xfrm>
        </p:grpSpPr>
        <p:sp>
          <p:nvSpPr>
            <p:cNvPr id="123"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p:cNvGrpSpPr/>
            <p:nvPr/>
          </p:nvGrpSpPr>
          <p:grpSpPr>
            <a:xfrm flipH="1">
              <a:off x="6793275" y="3690844"/>
              <a:ext cx="1447557" cy="1002468"/>
              <a:chOff x="4799733" y="3457797"/>
              <a:chExt cx="2301388" cy="1593766"/>
            </a:xfrm>
          </p:grpSpPr>
          <p:sp>
            <p:nvSpPr>
              <p:cNvPr id="179"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endParaRPr lang="vi-VN" sz="11500" dirty="0">
              <a:solidFill>
                <a:schemeClr val="accent6">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p:cNvGrpSpPr/>
          <p:nvPr userDrawn="1"/>
        </p:nvGrpSpPr>
        <p:grpSpPr>
          <a:xfrm>
            <a:off x="7672546" y="3622312"/>
            <a:ext cx="1309691" cy="2486166"/>
            <a:chOff x="961250" y="234750"/>
            <a:chExt cx="1222525" cy="2320700"/>
          </a:xfrm>
        </p:grpSpPr>
        <p:sp>
          <p:nvSpPr>
            <p:cNvPr id="237" name="Google Shape;632;p3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p:cNvGrpSpPr/>
          <p:nvPr userDrawn="1"/>
        </p:nvGrpSpPr>
        <p:grpSpPr>
          <a:xfrm>
            <a:off x="1030175" y="1581350"/>
            <a:ext cx="444275" cy="398525"/>
            <a:chOff x="2495125" y="2142250"/>
            <a:chExt cx="444275" cy="398525"/>
          </a:xfrm>
        </p:grpSpPr>
        <p:sp>
          <p:nvSpPr>
            <p:cNvPr id="279"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p:cNvGrpSpPr/>
          <p:nvPr userDrawn="1"/>
        </p:nvGrpSpPr>
        <p:grpSpPr>
          <a:xfrm>
            <a:off x="10561107" y="5038641"/>
            <a:ext cx="291375" cy="281375"/>
            <a:chOff x="3243875" y="2372825"/>
            <a:chExt cx="291375" cy="281375"/>
          </a:xfrm>
        </p:grpSpPr>
        <p:sp>
          <p:nvSpPr>
            <p:cNvPr id="282"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p:cNvGrpSpPr/>
          <p:nvPr userDrawn="1"/>
        </p:nvGrpSpPr>
        <p:grpSpPr>
          <a:xfrm>
            <a:off x="10778557" y="714860"/>
            <a:ext cx="166675" cy="168575"/>
            <a:chOff x="4954425" y="2036375"/>
            <a:chExt cx="166675" cy="168575"/>
          </a:xfrm>
        </p:grpSpPr>
        <p:sp>
          <p:nvSpPr>
            <p:cNvPr id="293"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p:cNvGrpSpPr/>
          <p:nvPr userDrawn="1"/>
        </p:nvGrpSpPr>
        <p:grpSpPr>
          <a:xfrm>
            <a:off x="1274794" y="5541495"/>
            <a:ext cx="166675" cy="168575"/>
            <a:chOff x="4954425" y="2036375"/>
            <a:chExt cx="166675" cy="168575"/>
          </a:xfrm>
        </p:grpSpPr>
        <p:sp>
          <p:nvSpPr>
            <p:cNvPr id="298"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endParaRPr lang="vi-VN" sz="115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p:cNvGrpSpPr/>
          <p:nvPr userDrawn="1"/>
        </p:nvGrpSpPr>
        <p:grpSpPr>
          <a:xfrm>
            <a:off x="395894" y="219519"/>
            <a:ext cx="11613234" cy="6240131"/>
            <a:chOff x="395894" y="219519"/>
            <a:chExt cx="8518865" cy="4788281"/>
          </a:xfrm>
        </p:grpSpPr>
        <p:sp>
          <p:nvSpPr>
            <p:cNvPr id="8"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p:cNvGrpSpPr/>
            <p:nvPr/>
          </p:nvGrpSpPr>
          <p:grpSpPr>
            <a:xfrm>
              <a:off x="8341543" y="2282008"/>
              <a:ext cx="569676" cy="380612"/>
              <a:chOff x="8341543" y="2282008"/>
              <a:chExt cx="569676" cy="380612"/>
            </a:xfrm>
          </p:grpSpPr>
          <p:sp>
            <p:nvSpPr>
              <p:cNvPr id="28"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p:cNvGrpSpPr/>
            <p:nvPr/>
          </p:nvGrpSpPr>
          <p:grpSpPr>
            <a:xfrm>
              <a:off x="8341543" y="1721094"/>
              <a:ext cx="569676" cy="380612"/>
              <a:chOff x="8341543" y="1721094"/>
              <a:chExt cx="569676" cy="380612"/>
            </a:xfrm>
          </p:grpSpPr>
          <p:sp>
            <p:nvSpPr>
              <p:cNvPr id="26"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p:cNvGrpSpPr/>
            <p:nvPr/>
          </p:nvGrpSpPr>
          <p:grpSpPr>
            <a:xfrm>
              <a:off x="8346273" y="1183592"/>
              <a:ext cx="568486" cy="388014"/>
              <a:chOff x="8346273" y="1183592"/>
              <a:chExt cx="568486" cy="388014"/>
            </a:xfrm>
          </p:grpSpPr>
          <p:sp>
            <p:nvSpPr>
              <p:cNvPr id="24"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p:cNvGrpSpPr/>
            <p:nvPr/>
          </p:nvGrpSpPr>
          <p:grpSpPr>
            <a:xfrm>
              <a:off x="8341543" y="606635"/>
              <a:ext cx="569676" cy="388014"/>
              <a:chOff x="8341543" y="606635"/>
              <a:chExt cx="569676" cy="388014"/>
            </a:xfrm>
          </p:grpSpPr>
          <p:sp>
            <p:nvSpPr>
              <p:cNvPr id="22"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p:cNvGrpSpPr/>
            <p:nvPr/>
          </p:nvGrpSpPr>
          <p:grpSpPr>
            <a:xfrm>
              <a:off x="8341543" y="2842933"/>
              <a:ext cx="569676" cy="380612"/>
              <a:chOff x="8341543" y="2282008"/>
              <a:chExt cx="569676" cy="380612"/>
            </a:xfrm>
          </p:grpSpPr>
          <p:sp>
            <p:nvSpPr>
              <p:cNvPr id="20"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p:cNvGrpSpPr/>
            <p:nvPr/>
          </p:nvGrpSpPr>
          <p:grpSpPr>
            <a:xfrm>
              <a:off x="8341543" y="3403858"/>
              <a:ext cx="569676" cy="380612"/>
              <a:chOff x="8341543" y="2282008"/>
              <a:chExt cx="569676" cy="380612"/>
            </a:xfrm>
          </p:grpSpPr>
          <p:sp>
            <p:nvSpPr>
              <p:cNvPr id="18"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p:cNvGrpSpPr/>
          <p:nvPr userDrawn="1"/>
        </p:nvGrpSpPr>
        <p:grpSpPr>
          <a:xfrm>
            <a:off x="2204474" y="3950454"/>
            <a:ext cx="1973864" cy="2020086"/>
            <a:chOff x="2718975" y="493050"/>
            <a:chExt cx="2013175" cy="2066600"/>
          </a:xfrm>
        </p:grpSpPr>
        <p:sp>
          <p:nvSpPr>
            <p:cNvPr id="139" name="Google Shape;940;p32"/>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p:cNvGrpSpPr/>
          <p:nvPr userDrawn="1"/>
        </p:nvGrpSpPr>
        <p:grpSpPr>
          <a:xfrm>
            <a:off x="1030175" y="1581350"/>
            <a:ext cx="444275" cy="398525"/>
            <a:chOff x="2495125" y="2142250"/>
            <a:chExt cx="444275" cy="398525"/>
          </a:xfrm>
        </p:grpSpPr>
        <p:sp>
          <p:nvSpPr>
            <p:cNvPr id="203" name="Google Shape;212;p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p:cNvGrpSpPr/>
          <p:nvPr userDrawn="1"/>
        </p:nvGrpSpPr>
        <p:grpSpPr>
          <a:xfrm>
            <a:off x="10561107" y="5038641"/>
            <a:ext cx="291375" cy="281375"/>
            <a:chOff x="3243875" y="2372825"/>
            <a:chExt cx="291375" cy="281375"/>
          </a:xfrm>
        </p:grpSpPr>
        <p:sp>
          <p:nvSpPr>
            <p:cNvPr id="206" name="Google Shape;215;p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p:cNvGrpSpPr/>
          <p:nvPr userDrawn="1"/>
        </p:nvGrpSpPr>
        <p:grpSpPr>
          <a:xfrm>
            <a:off x="10778557" y="714860"/>
            <a:ext cx="166675" cy="168575"/>
            <a:chOff x="4954425" y="2036375"/>
            <a:chExt cx="166675" cy="168575"/>
          </a:xfrm>
        </p:grpSpPr>
        <p:sp>
          <p:nvSpPr>
            <p:cNvPr id="217" name="Google Shape;226;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p:cNvGrpSpPr/>
          <p:nvPr userDrawn="1"/>
        </p:nvGrpSpPr>
        <p:grpSpPr>
          <a:xfrm>
            <a:off x="1274794" y="5541495"/>
            <a:ext cx="166675" cy="168575"/>
            <a:chOff x="4954425" y="2036375"/>
            <a:chExt cx="166675" cy="168575"/>
          </a:xfrm>
        </p:grpSpPr>
        <p:sp>
          <p:nvSpPr>
            <p:cNvPr id="222" name="Google Shape;231;p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endParaRPr lang="vi-VN" sz="11500" dirty="0">
              <a:solidFill>
                <a:srgbClr val="00206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Rectangle 6"/>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11.png"/><Relationship Id="rId4" Type="http://schemas.microsoft.com/office/2007/relationships/hdphoto" Target="../media/image10.wdp"/><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microsoft.com/office/2007/relationships/hdphoto" Target="../media/image15.wdp"/><Relationship Id="rId2" Type="http://schemas.openxmlformats.org/officeDocument/2006/relationships/image" Target="../media/image14.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microsoft.com/office/2007/relationships/hdphoto" Target="../media/image17.wdp"/><Relationship Id="rId2" Type="http://schemas.openxmlformats.org/officeDocument/2006/relationships/image" Target="../media/image16.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microsoft.com/office/2007/relationships/hdphoto" Target="../media/image19.wdp"/><Relationship Id="rId2" Type="http://schemas.openxmlformats.org/officeDocument/2006/relationships/image" Target="../media/image18.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microsoft.com/office/2007/relationships/hdphoto" Target="../media/image21.wdp"/><Relationship Id="rId2" Type="http://schemas.openxmlformats.org/officeDocument/2006/relationships/image" Target="../media/image20.pn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microsoft.com/office/2007/relationships/hdphoto" Target="../media/image23.wdp"/><Relationship Id="rId2" Type="http://schemas.openxmlformats.org/officeDocument/2006/relationships/image" Target="../media/image22.png"/><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microsoft.com/office/2007/relationships/hdphoto" Target="../media/image25.wdp"/><Relationship Id="rId2" Type="http://schemas.openxmlformats.org/officeDocument/2006/relationships/image" Target="../media/image24.png"/><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microsoft.com/office/2007/relationships/hdphoto" Target="../media/image27.wdp"/><Relationship Id="rId2" Type="http://schemas.openxmlformats.org/officeDocument/2006/relationships/image" Target="../media/image26.pn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5.png"/><Relationship Id="rId4" Type="http://schemas.microsoft.com/office/2007/relationships/hdphoto" Target="../media/image4.wdp"/><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hdphoto" Target="../media/image4.wdp"/><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hdphoto" Target="../media/image4.wdp"/><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6.png"/><Relationship Id="rId2" Type="http://schemas.microsoft.com/office/2007/relationships/hdphoto" Target="../media/image4.wdp"/><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93911" y="106016"/>
            <a:ext cx="2190751" cy="980661"/>
            <a:chOff x="1523998" y="0"/>
            <a:chExt cx="2190751" cy="980661"/>
          </a:xfrm>
        </p:grpSpPr>
        <p:grpSp>
          <p:nvGrpSpPr>
            <p:cNvPr id="5" name="Group 4"/>
            <p:cNvGrpSpPr/>
            <p:nvPr/>
          </p:nvGrpSpPr>
          <p:grpSpPr>
            <a:xfrm>
              <a:off x="1523998" y="0"/>
              <a:ext cx="2190751" cy="980661"/>
              <a:chOff x="1523999" y="0"/>
              <a:chExt cx="1285462" cy="1828800"/>
            </a:xfrm>
          </p:grpSpPr>
          <p:sp>
            <p:nvSpPr>
              <p:cNvPr id="2" name="Rectangle: Top Corners Rounded 1"/>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p:cNvSpPr txBox="1"/>
            <p:nvPr/>
          </p:nvSpPr>
          <p:spPr>
            <a:xfrm>
              <a:off x="1523998" y="207010"/>
              <a:ext cx="2125980" cy="583565"/>
            </a:xfrm>
            <a:prstGeom prst="rect">
              <a:avLst/>
            </a:prstGeom>
            <a:noFill/>
          </p:spPr>
          <p:txBody>
            <a:bodyPr wrap="square" rtlCol="0">
              <a:spAutoFit/>
            </a:bodyPr>
            <a:lstStyle/>
            <a:p>
              <a:pPr algn="ctr"/>
              <a:r>
                <a:rPr lang="vi-VN" sz="3200" dirty="0">
                  <a:solidFill>
                    <a:schemeClr val="accent6">
                      <a:lumMod val="75000"/>
                    </a:schemeClr>
                  </a:solidFill>
                  <a:latin typeface="Times New Roman" panose="02020603050405020304" charset="0"/>
                  <a:cs typeface="Times New Roman" panose="02020603050405020304" charset="0"/>
                </a:rPr>
                <a:t>CHỦ ĐỀ 4</a:t>
              </a:r>
              <a:endParaRPr lang="vi-VN" sz="3200" dirty="0">
                <a:solidFill>
                  <a:schemeClr val="accent6">
                    <a:lumMod val="75000"/>
                  </a:schemeClr>
                </a:solidFill>
                <a:latin typeface="Times New Roman" panose="02020603050405020304" charset="0"/>
                <a:cs typeface="Times New Roman" panose="02020603050405020304" charset="0"/>
              </a:endParaRPr>
            </a:p>
          </p:txBody>
        </p:sp>
      </p:grpSp>
      <p:sp>
        <p:nvSpPr>
          <p:cNvPr id="7" name="TextBox 6"/>
          <p:cNvSpPr txBox="1"/>
          <p:nvPr/>
        </p:nvSpPr>
        <p:spPr>
          <a:xfrm>
            <a:off x="3172735" y="317237"/>
            <a:ext cx="7034208" cy="1198880"/>
          </a:xfrm>
          <a:prstGeom prst="rect">
            <a:avLst/>
          </a:prstGeom>
          <a:noFill/>
        </p:spPr>
        <p:txBody>
          <a:bodyPr wrap="square" rtlCol="0">
            <a:spAutoFit/>
          </a:bodyPr>
          <a:lstStyle/>
          <a:p>
            <a:pPr algn="ctr"/>
            <a:r>
              <a:rPr lang="vi-VN" sz="3600" dirty="0">
                <a:solidFill>
                  <a:schemeClr val="accent6">
                    <a:lumMod val="75000"/>
                  </a:schemeClr>
                </a:solidFill>
                <a:latin typeface="Times New Roman" panose="02020603050405020304" charset="0"/>
                <a:cs typeface="Times New Roman" panose="02020603050405020304" charset="0"/>
              </a:rPr>
              <a:t>PHÉP CỘNG, PHÉP TRỪ (CÓ NHỚ) TRONG PHẠM VI 100</a:t>
            </a:r>
            <a:endParaRPr lang="vi-VN" sz="3600" dirty="0">
              <a:solidFill>
                <a:schemeClr val="accent6">
                  <a:lumMod val="75000"/>
                </a:schemeClr>
              </a:solidFill>
              <a:latin typeface="Times New Roman" panose="02020603050405020304" charset="0"/>
              <a:cs typeface="Times New Roman" panose="02020603050405020304" charset="0"/>
            </a:endParaRPr>
          </a:p>
        </p:txBody>
      </p:sp>
      <p:sp>
        <p:nvSpPr>
          <p:cNvPr id="8" name="TextBox 7"/>
          <p:cNvSpPr txBox="1"/>
          <p:nvPr/>
        </p:nvSpPr>
        <p:spPr>
          <a:xfrm>
            <a:off x="2607628" y="1670922"/>
            <a:ext cx="6976745" cy="3636010"/>
          </a:xfrm>
          <a:prstGeom prst="rect">
            <a:avLst/>
          </a:prstGeom>
          <a:noFill/>
          <a:ln>
            <a:noFill/>
          </a:ln>
        </p:spPr>
        <p:txBody>
          <a:bodyPr wrap="none" rtlCol="0">
            <a:spAutoFit/>
          </a:bodyPr>
          <a:lstStyle/>
          <a:p>
            <a:pPr algn="ctr">
              <a:lnSpc>
                <a:spcPct val="120000"/>
              </a:lnSpc>
            </a:pPr>
            <a:r>
              <a:rPr lang="vi-VN" sz="4800" dirty="0">
                <a:ln>
                  <a:solidFill>
                    <a:schemeClr val="accent6">
                      <a:lumMod val="50000"/>
                    </a:schemeClr>
                  </a:solidFill>
                </a:ln>
                <a:solidFill>
                  <a:schemeClr val="bg1"/>
                </a:solidFill>
                <a:latin typeface="Times New Roman" panose="02020603050405020304" charset="0"/>
                <a:cs typeface="Times New Roman" panose="02020603050405020304" charset="0"/>
              </a:rPr>
              <a:t>BÀI 20</a:t>
            </a:r>
            <a:endParaRPr lang="vi-VN" sz="4800" dirty="0">
              <a:ln>
                <a:solidFill>
                  <a:schemeClr val="accent6">
                    <a:lumMod val="50000"/>
                  </a:schemeClr>
                </a:solidFill>
              </a:ln>
              <a:solidFill>
                <a:schemeClr val="bg1"/>
              </a:solidFill>
              <a:latin typeface="Times New Roman" panose="02020603050405020304" charset="0"/>
              <a:cs typeface="Times New Roman" panose="02020603050405020304" charset="0"/>
            </a:endParaRPr>
          </a:p>
          <a:p>
            <a:pPr algn="ctr">
              <a:lnSpc>
                <a:spcPct val="120000"/>
              </a:lnSpc>
            </a:pPr>
            <a:r>
              <a:rPr lang="vi-VN" sz="4800" dirty="0">
                <a:ln>
                  <a:solidFill>
                    <a:schemeClr val="accent6">
                      <a:lumMod val="50000"/>
                    </a:schemeClr>
                  </a:solidFill>
                </a:ln>
                <a:solidFill>
                  <a:schemeClr val="bg1"/>
                </a:solidFill>
                <a:latin typeface="Times New Roman" panose="02020603050405020304" charset="0"/>
                <a:cs typeface="Times New Roman" panose="02020603050405020304" charset="0"/>
              </a:rPr>
              <a:t>PHÉP CỘNG (CÓ NHỚ)</a:t>
            </a:r>
            <a:endParaRPr lang="vi-VN" sz="4800" dirty="0">
              <a:ln>
                <a:solidFill>
                  <a:schemeClr val="accent6">
                    <a:lumMod val="50000"/>
                  </a:schemeClr>
                </a:solidFill>
              </a:ln>
              <a:solidFill>
                <a:schemeClr val="bg1"/>
              </a:solidFill>
              <a:latin typeface="Times New Roman" panose="02020603050405020304" charset="0"/>
              <a:cs typeface="Times New Roman" panose="02020603050405020304" charset="0"/>
            </a:endParaRPr>
          </a:p>
          <a:p>
            <a:pPr algn="ctr">
              <a:lnSpc>
                <a:spcPct val="120000"/>
              </a:lnSpc>
            </a:pPr>
            <a:r>
              <a:rPr lang="vi-VN" sz="4800" dirty="0">
                <a:ln>
                  <a:solidFill>
                    <a:schemeClr val="accent6">
                      <a:lumMod val="50000"/>
                    </a:schemeClr>
                  </a:solidFill>
                </a:ln>
                <a:solidFill>
                  <a:schemeClr val="bg1"/>
                </a:solidFill>
                <a:latin typeface="Times New Roman" panose="02020603050405020304" charset="0"/>
                <a:cs typeface="Times New Roman" panose="02020603050405020304" charset="0"/>
              </a:rPr>
              <a:t>SỐ CÓ HAI CHỮ SỐ VỚI </a:t>
            </a:r>
            <a:endParaRPr lang="vi-VN" sz="4800" dirty="0">
              <a:ln>
                <a:solidFill>
                  <a:schemeClr val="accent6">
                    <a:lumMod val="50000"/>
                  </a:schemeClr>
                </a:solidFill>
              </a:ln>
              <a:solidFill>
                <a:schemeClr val="bg1"/>
              </a:solidFill>
              <a:latin typeface="Times New Roman" panose="02020603050405020304" charset="0"/>
              <a:cs typeface="Times New Roman" panose="02020603050405020304" charset="0"/>
            </a:endParaRPr>
          </a:p>
          <a:p>
            <a:pPr algn="ctr">
              <a:lnSpc>
                <a:spcPct val="120000"/>
              </a:lnSpc>
            </a:pPr>
            <a:r>
              <a:rPr lang="vi-VN" sz="4800" dirty="0">
                <a:ln>
                  <a:solidFill>
                    <a:schemeClr val="accent6">
                      <a:lumMod val="50000"/>
                    </a:schemeClr>
                  </a:solidFill>
                </a:ln>
                <a:solidFill>
                  <a:schemeClr val="bg1"/>
                </a:solidFill>
                <a:latin typeface="Times New Roman" panose="02020603050405020304" charset="0"/>
                <a:cs typeface="Times New Roman" panose="02020603050405020304" charset="0"/>
              </a:rPr>
              <a:t>SỐ CÓ HAI CHỮ SỐ</a:t>
            </a:r>
            <a:endParaRPr lang="vi-VN" sz="4800" dirty="0">
              <a:ln>
                <a:solidFill>
                  <a:schemeClr val="accent6">
                    <a:lumMod val="50000"/>
                  </a:schemeClr>
                </a:solidFill>
              </a:ln>
              <a:solidFill>
                <a:schemeClr val="bg1"/>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3" name="Picture 2" descr="C:\Users\TUAN\Downloads\Luyện tập 1.png"/>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5" name="Oval 64"/>
          <p:cNvSpPr/>
          <p:nvPr/>
        </p:nvSpPr>
        <p:spPr>
          <a:xfrm>
            <a:off x="841375" y="1463040"/>
            <a:ext cx="401320" cy="64452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66" name="TextBox 65"/>
          <p:cNvSpPr txBox="1"/>
          <p:nvPr/>
        </p:nvSpPr>
        <p:spPr>
          <a:xfrm>
            <a:off x="1338115" y="1558293"/>
            <a:ext cx="4482317" cy="461665"/>
          </a:xfrm>
          <a:prstGeom prst="rect">
            <a:avLst/>
          </a:prstGeom>
          <a:noFill/>
        </p:spPr>
        <p:txBody>
          <a:bodyPr wrap="none" rtlCol="0">
            <a:spAutoFit/>
          </a:bodyPr>
          <a:lstStyle/>
          <a:p>
            <a:r>
              <a:rPr lang="vi-VN" sz="2400" dirty="0"/>
              <a:t>Con tàu nào ghi kết quả đúng?</a:t>
            </a:r>
            <a:endParaRPr lang="vi-VN" sz="2400" dirty="0"/>
          </a:p>
        </p:txBody>
      </p:sp>
      <p:pic>
        <p:nvPicPr>
          <p:cNvPr id="7" name="Picture 6"/>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Lst>
          </a:blip>
          <a:stretch>
            <a:fillRect/>
          </a:stretch>
        </p:blipFill>
        <p:spPr>
          <a:xfrm>
            <a:off x="730092" y="3099084"/>
            <a:ext cx="6460725" cy="2326928"/>
          </a:xfrm>
          <a:prstGeom prst="rect">
            <a:avLst/>
          </a:prstGeom>
        </p:spPr>
      </p:pic>
      <p:sp>
        <p:nvSpPr>
          <p:cNvPr id="67" name="Rectangle 66"/>
          <p:cNvSpPr/>
          <p:nvPr/>
        </p:nvSpPr>
        <p:spPr>
          <a:xfrm>
            <a:off x="7784420" y="3098757"/>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65 + 5 =         </a:t>
            </a:r>
            <a:endParaRPr lang="vi-VN" sz="2800" dirty="0"/>
          </a:p>
        </p:txBody>
      </p:sp>
      <p:sp>
        <p:nvSpPr>
          <p:cNvPr id="68" name="Rectangle 67"/>
          <p:cNvSpPr/>
          <p:nvPr/>
        </p:nvSpPr>
        <p:spPr>
          <a:xfrm>
            <a:off x="7784420" y="4096369"/>
            <a:ext cx="2400016" cy="658835"/>
          </a:xfrm>
          <a:prstGeom prst="rect">
            <a:avLst/>
          </a:prstGeom>
          <a:solidFill>
            <a:srgbClr val="FFFF85"/>
          </a:solidFill>
          <a:effectLst>
            <a:softEdge rad="127000"/>
          </a:effectLst>
        </p:spPr>
        <p:txBody>
          <a:bodyPr wrap="none">
            <a:spAutoFit/>
          </a:bodyPr>
          <a:lstStyle/>
          <a:p>
            <a:pPr>
              <a:lnSpc>
                <a:spcPct val="150000"/>
              </a:lnSpc>
            </a:pPr>
            <a:r>
              <a:rPr lang="vi-VN" sz="2800" dirty="0"/>
              <a:t>23 + 18 =       </a:t>
            </a:r>
            <a:endParaRPr lang="vi-VN" sz="2800" dirty="0"/>
          </a:p>
        </p:txBody>
      </p:sp>
      <p:sp>
        <p:nvSpPr>
          <p:cNvPr id="69" name="Rectangle 68"/>
          <p:cNvSpPr/>
          <p:nvPr/>
        </p:nvSpPr>
        <p:spPr>
          <a:xfrm>
            <a:off x="7784420" y="5093970"/>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5 + 41 =         </a:t>
            </a:r>
            <a:endParaRPr lang="vi-VN" sz="2800" dirty="0"/>
          </a:p>
        </p:txBody>
      </p:sp>
      <p:sp>
        <p:nvSpPr>
          <p:cNvPr id="70" name="TextBox 69"/>
          <p:cNvSpPr txBox="1"/>
          <p:nvPr/>
        </p:nvSpPr>
        <p:spPr>
          <a:xfrm>
            <a:off x="9344142" y="3172817"/>
            <a:ext cx="639919" cy="584775"/>
          </a:xfrm>
          <a:prstGeom prst="rect">
            <a:avLst/>
          </a:prstGeom>
          <a:noFill/>
        </p:spPr>
        <p:txBody>
          <a:bodyPr wrap="none" rtlCol="0">
            <a:spAutoFit/>
          </a:bodyPr>
          <a:lstStyle/>
          <a:p>
            <a:r>
              <a:rPr lang="vi-VN" sz="3200" b="1" dirty="0">
                <a:solidFill>
                  <a:srgbClr val="FF0000"/>
                </a:solidFill>
              </a:rPr>
              <a:t>70</a:t>
            </a:r>
            <a:endParaRPr lang="vi-VN" sz="3200" b="1" dirty="0">
              <a:solidFill>
                <a:srgbClr val="FF0000"/>
              </a:solidFill>
            </a:endParaRPr>
          </a:p>
        </p:txBody>
      </p:sp>
      <p:sp>
        <p:nvSpPr>
          <p:cNvPr id="71" name="TextBox 70"/>
          <p:cNvSpPr txBox="1"/>
          <p:nvPr/>
        </p:nvSpPr>
        <p:spPr>
          <a:xfrm>
            <a:off x="9360660" y="4166897"/>
            <a:ext cx="639919" cy="584775"/>
          </a:xfrm>
          <a:prstGeom prst="rect">
            <a:avLst/>
          </a:prstGeom>
          <a:noFill/>
        </p:spPr>
        <p:txBody>
          <a:bodyPr wrap="none" rtlCol="0">
            <a:spAutoFit/>
          </a:bodyPr>
          <a:lstStyle/>
          <a:p>
            <a:r>
              <a:rPr lang="vi-VN" sz="3200" b="1" dirty="0">
                <a:solidFill>
                  <a:srgbClr val="FF0000"/>
                </a:solidFill>
              </a:rPr>
              <a:t>41</a:t>
            </a:r>
            <a:endParaRPr lang="vi-VN" sz="3200" b="1" dirty="0">
              <a:solidFill>
                <a:srgbClr val="FF0000"/>
              </a:solidFill>
            </a:endParaRPr>
          </a:p>
        </p:txBody>
      </p:sp>
      <p:sp>
        <p:nvSpPr>
          <p:cNvPr id="72" name="TextBox 71"/>
          <p:cNvSpPr txBox="1"/>
          <p:nvPr/>
        </p:nvSpPr>
        <p:spPr>
          <a:xfrm>
            <a:off x="9344142" y="5168030"/>
            <a:ext cx="639919" cy="584775"/>
          </a:xfrm>
          <a:prstGeom prst="rect">
            <a:avLst/>
          </a:prstGeom>
          <a:noFill/>
        </p:spPr>
        <p:txBody>
          <a:bodyPr wrap="none" rtlCol="0">
            <a:spAutoFit/>
          </a:bodyPr>
          <a:lstStyle/>
          <a:p>
            <a:r>
              <a:rPr lang="vi-VN" sz="3200" b="1" dirty="0">
                <a:solidFill>
                  <a:srgbClr val="FF0000"/>
                </a:solidFill>
              </a:rPr>
              <a:t>46</a:t>
            </a:r>
            <a:endParaRPr lang="vi-VN" sz="3200" b="1" dirty="0">
              <a:solidFill>
                <a:srgbClr val="FF0000"/>
              </a:solidFill>
            </a:endParaRPr>
          </a:p>
        </p:txBody>
      </p:sp>
      <p:pic>
        <p:nvPicPr>
          <p:cNvPr id="1026" name="Picture 2" descr="Free no sign cross 1194357 PNG with Transparent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72" y="2985706"/>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Free no sign cross 1194357 PNG with Transparent Backgrou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9540" y="4608484"/>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83983" y="3172855"/>
            <a:ext cx="878230" cy="7626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7"/>
                                        </p:tgtEl>
                                        <p:attrNameLst>
                                          <p:attrName>style.visibility</p:attrName>
                                        </p:attrNameLst>
                                      </p:cBhvr>
                                      <p:to>
                                        <p:strVal val="visible"/>
                                      </p:to>
                                    </p:set>
                                    <p:animEffect transition="in" filter="barn(inVertical)">
                                      <p:cBhvr>
                                        <p:cTn id="21" dur="500"/>
                                        <p:tgtEl>
                                          <p:spTgt spid="6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barn(inVertical)">
                                      <p:cBhvr>
                                        <p:cTn id="24" dur="500"/>
                                        <p:tgtEl>
                                          <p:spTgt spid="6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barn(inVertical)">
                                      <p:cBhvr>
                                        <p:cTn id="27" dur="500"/>
                                        <p:tgtEl>
                                          <p:spTgt spid="6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p:cTn id="32" dur="500" fill="hold"/>
                                        <p:tgtEl>
                                          <p:spTgt spid="70"/>
                                        </p:tgtEl>
                                        <p:attrNameLst>
                                          <p:attrName>ppt_w</p:attrName>
                                        </p:attrNameLst>
                                      </p:cBhvr>
                                      <p:tavLst>
                                        <p:tav tm="0">
                                          <p:val>
                                            <p:fltVal val="0"/>
                                          </p:val>
                                        </p:tav>
                                        <p:tav tm="100000">
                                          <p:val>
                                            <p:strVal val="#ppt_w"/>
                                          </p:val>
                                        </p:tav>
                                      </p:tavLst>
                                    </p:anim>
                                    <p:anim calcmode="lin" valueType="num">
                                      <p:cBhvr>
                                        <p:cTn id="33" dur="500" fill="hold"/>
                                        <p:tgtEl>
                                          <p:spTgt spid="70"/>
                                        </p:tgtEl>
                                        <p:attrNameLst>
                                          <p:attrName>ppt_h</p:attrName>
                                        </p:attrNameLst>
                                      </p:cBhvr>
                                      <p:tavLst>
                                        <p:tav tm="0">
                                          <p:val>
                                            <p:fltVal val="0"/>
                                          </p:val>
                                        </p:tav>
                                        <p:tav tm="100000">
                                          <p:val>
                                            <p:strVal val="#ppt_h"/>
                                          </p:val>
                                        </p:tav>
                                      </p:tavLst>
                                    </p:anim>
                                    <p:animEffect transition="in" filter="fade">
                                      <p:cBhvr>
                                        <p:cTn id="34" dur="5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 calcmode="lin" valueType="num">
                                      <p:cBhvr>
                                        <p:cTn id="39" dur="500" fill="hold"/>
                                        <p:tgtEl>
                                          <p:spTgt spid="1026"/>
                                        </p:tgtEl>
                                        <p:attrNameLst>
                                          <p:attrName>ppt_w</p:attrName>
                                        </p:attrNameLst>
                                      </p:cBhvr>
                                      <p:tavLst>
                                        <p:tav tm="0">
                                          <p:val>
                                            <p:fltVal val="0"/>
                                          </p:val>
                                        </p:tav>
                                        <p:tav tm="100000">
                                          <p:val>
                                            <p:strVal val="#ppt_w"/>
                                          </p:val>
                                        </p:tav>
                                      </p:tavLst>
                                    </p:anim>
                                    <p:anim calcmode="lin" valueType="num">
                                      <p:cBhvr>
                                        <p:cTn id="40" dur="500" fill="hold"/>
                                        <p:tgtEl>
                                          <p:spTgt spid="1026"/>
                                        </p:tgtEl>
                                        <p:attrNameLst>
                                          <p:attrName>ppt_h</p:attrName>
                                        </p:attrNameLst>
                                      </p:cBhvr>
                                      <p:tavLst>
                                        <p:tav tm="0">
                                          <p:val>
                                            <p:fltVal val="0"/>
                                          </p:val>
                                        </p:tav>
                                        <p:tav tm="100000">
                                          <p:val>
                                            <p:strVal val="#ppt_h"/>
                                          </p:val>
                                        </p:tav>
                                      </p:tavLst>
                                    </p:anim>
                                    <p:animEffect transition="in" filter="fade">
                                      <p:cBhvr>
                                        <p:cTn id="41" dur="500"/>
                                        <p:tgtEl>
                                          <p:spTgt spid="102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030"/>
                                        </p:tgtEl>
                                        <p:attrNameLst>
                                          <p:attrName>style.visibility</p:attrName>
                                        </p:attrNameLst>
                                      </p:cBhvr>
                                      <p:to>
                                        <p:strVal val="visible"/>
                                      </p:to>
                                    </p:set>
                                    <p:anim calcmode="lin" valueType="num">
                                      <p:cBhvr>
                                        <p:cTn id="53" dur="500" fill="hold"/>
                                        <p:tgtEl>
                                          <p:spTgt spid="1030"/>
                                        </p:tgtEl>
                                        <p:attrNameLst>
                                          <p:attrName>ppt_w</p:attrName>
                                        </p:attrNameLst>
                                      </p:cBhvr>
                                      <p:tavLst>
                                        <p:tav tm="0">
                                          <p:val>
                                            <p:fltVal val="0"/>
                                          </p:val>
                                        </p:tav>
                                        <p:tav tm="100000">
                                          <p:val>
                                            <p:strVal val="#ppt_w"/>
                                          </p:val>
                                        </p:tav>
                                      </p:tavLst>
                                    </p:anim>
                                    <p:anim calcmode="lin" valueType="num">
                                      <p:cBhvr>
                                        <p:cTn id="54" dur="500" fill="hold"/>
                                        <p:tgtEl>
                                          <p:spTgt spid="1030"/>
                                        </p:tgtEl>
                                        <p:attrNameLst>
                                          <p:attrName>ppt_h</p:attrName>
                                        </p:attrNameLst>
                                      </p:cBhvr>
                                      <p:tavLst>
                                        <p:tav tm="0">
                                          <p:val>
                                            <p:fltVal val="0"/>
                                          </p:val>
                                        </p:tav>
                                        <p:tav tm="100000">
                                          <p:val>
                                            <p:strVal val="#ppt_h"/>
                                          </p:val>
                                        </p:tav>
                                      </p:tavLst>
                                    </p:anim>
                                    <p:animEffect transition="in" filter="fade">
                                      <p:cBhvr>
                                        <p:cTn id="55" dur="500"/>
                                        <p:tgtEl>
                                          <p:spTgt spid="1030"/>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72"/>
                                        </p:tgtEl>
                                        <p:attrNameLst>
                                          <p:attrName>style.visibility</p:attrName>
                                        </p:attrNameLst>
                                      </p:cBhvr>
                                      <p:to>
                                        <p:strVal val="visible"/>
                                      </p:to>
                                    </p:set>
                                    <p:anim calcmode="lin" valueType="num">
                                      <p:cBhvr>
                                        <p:cTn id="60" dur="500" fill="hold"/>
                                        <p:tgtEl>
                                          <p:spTgt spid="72"/>
                                        </p:tgtEl>
                                        <p:attrNameLst>
                                          <p:attrName>ppt_w</p:attrName>
                                        </p:attrNameLst>
                                      </p:cBhvr>
                                      <p:tavLst>
                                        <p:tav tm="0">
                                          <p:val>
                                            <p:fltVal val="0"/>
                                          </p:val>
                                        </p:tav>
                                        <p:tav tm="100000">
                                          <p:val>
                                            <p:strVal val="#ppt_w"/>
                                          </p:val>
                                        </p:tav>
                                      </p:tavLst>
                                    </p:anim>
                                    <p:anim calcmode="lin" valueType="num">
                                      <p:cBhvr>
                                        <p:cTn id="61" dur="500" fill="hold"/>
                                        <p:tgtEl>
                                          <p:spTgt spid="72"/>
                                        </p:tgtEl>
                                        <p:attrNameLst>
                                          <p:attrName>ppt_h</p:attrName>
                                        </p:attrNameLst>
                                      </p:cBhvr>
                                      <p:tavLst>
                                        <p:tav tm="0">
                                          <p:val>
                                            <p:fltVal val="0"/>
                                          </p:val>
                                        </p:tav>
                                        <p:tav tm="100000">
                                          <p:val>
                                            <p:strVal val="#ppt_h"/>
                                          </p:val>
                                        </p:tav>
                                      </p:tavLst>
                                    </p:anim>
                                    <p:animEffect transition="in" filter="fade">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73"/>
                                        </p:tgtEl>
                                        <p:attrNameLst>
                                          <p:attrName>style.visibility</p:attrName>
                                        </p:attrNameLst>
                                      </p:cBhvr>
                                      <p:to>
                                        <p:strVal val="visible"/>
                                      </p:to>
                                    </p:set>
                                    <p:anim calcmode="lin" valueType="num">
                                      <p:cBhvr>
                                        <p:cTn id="67" dur="500" fill="hold"/>
                                        <p:tgtEl>
                                          <p:spTgt spid="73"/>
                                        </p:tgtEl>
                                        <p:attrNameLst>
                                          <p:attrName>ppt_w</p:attrName>
                                        </p:attrNameLst>
                                      </p:cBhvr>
                                      <p:tavLst>
                                        <p:tav tm="0">
                                          <p:val>
                                            <p:fltVal val="0"/>
                                          </p:val>
                                        </p:tav>
                                        <p:tav tm="100000">
                                          <p:val>
                                            <p:strVal val="#ppt_w"/>
                                          </p:val>
                                        </p:tav>
                                      </p:tavLst>
                                    </p:anim>
                                    <p:anim calcmode="lin" valueType="num">
                                      <p:cBhvr>
                                        <p:cTn id="68" dur="500" fill="hold"/>
                                        <p:tgtEl>
                                          <p:spTgt spid="73"/>
                                        </p:tgtEl>
                                        <p:attrNameLst>
                                          <p:attrName>ppt_h</p:attrName>
                                        </p:attrNameLst>
                                      </p:cBhvr>
                                      <p:tavLst>
                                        <p:tav tm="0">
                                          <p:val>
                                            <p:fltVal val="0"/>
                                          </p:val>
                                        </p:tav>
                                        <p:tav tm="100000">
                                          <p:val>
                                            <p:strVal val="#ppt_h"/>
                                          </p:val>
                                        </p:tav>
                                      </p:tavLst>
                                    </p:anim>
                                    <p:animEffect transition="in" filter="fade">
                                      <p:cBhvr>
                                        <p:cTn id="6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nimBg="1"/>
      <p:bldP spid="66" grpId="0"/>
      <p:bldP spid="67" grpId="0" animBg="1"/>
      <p:bldP spid="68" grpId="0" animBg="1"/>
      <p:bldP spid="69" grpId="0" animBg="1"/>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sp>
        <p:nvSpPr>
          <p:cNvPr id="6" name="Oval 5"/>
          <p:cNvSpPr/>
          <p:nvPr/>
        </p:nvSpPr>
        <p:spPr>
          <a:xfrm>
            <a:off x="3059595" y="64510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p:cNvSpPr txBox="1"/>
          <p:nvPr/>
        </p:nvSpPr>
        <p:spPr>
          <a:xfrm>
            <a:off x="3496917" y="645105"/>
            <a:ext cx="6186309" cy="461665"/>
          </a:xfrm>
          <a:prstGeom prst="rect">
            <a:avLst/>
          </a:prstGeom>
          <a:noFill/>
        </p:spPr>
        <p:txBody>
          <a:bodyPr wrap="none" rtlCol="0">
            <a:spAutoFit/>
          </a:bodyPr>
          <a:lstStyle/>
          <a:p>
            <a:r>
              <a:rPr lang="vi-VN" sz="2400" dirty="0"/>
              <a:t>Tính rồi tìm thùng hoặc bao hàng thích hợp.</a:t>
            </a:r>
            <a:endParaRPr lang="vi-VN" sz="2400" dirty="0"/>
          </a:p>
        </p:txBody>
      </p:sp>
      <p:grpSp>
        <p:nvGrpSpPr>
          <p:cNvPr id="13" name="Group 12"/>
          <p:cNvGrpSpPr/>
          <p:nvPr/>
        </p:nvGrpSpPr>
        <p:grpSpPr>
          <a:xfrm>
            <a:off x="1931711" y="1384299"/>
            <a:ext cx="8139389" cy="5012341"/>
            <a:chOff x="1931711" y="1192305"/>
            <a:chExt cx="8328577" cy="5204336"/>
          </a:xfrm>
        </p:grpSpPr>
        <p:pic>
          <p:nvPicPr>
            <p:cNvPr id="2" name="Picture 1"/>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rcRect t="12848" r="1223"/>
            <a:stretch>
              <a:fillRect/>
            </a:stretch>
          </p:blipFill>
          <p:spPr>
            <a:xfrm>
              <a:off x="1931711" y="1192305"/>
              <a:ext cx="8328577" cy="5204336"/>
            </a:xfrm>
            <a:prstGeom prst="rect">
              <a:avLst/>
            </a:prstGeom>
          </p:spPr>
        </p:pic>
        <p:sp>
          <p:nvSpPr>
            <p:cNvPr id="44" name="Rectangle 43"/>
            <p:cNvSpPr/>
            <p:nvPr/>
          </p:nvSpPr>
          <p:spPr>
            <a:xfrm>
              <a:off x="2200645"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15 kg + 35 kg</a:t>
              </a:r>
              <a:endParaRPr lang="vi-VN" sz="2200" b="1" dirty="0">
                <a:ln>
                  <a:solidFill>
                    <a:schemeClr val="bg1"/>
                  </a:solidFill>
                </a:ln>
              </a:endParaRPr>
            </a:p>
          </p:txBody>
        </p:sp>
        <p:sp>
          <p:nvSpPr>
            <p:cNvPr id="45" name="Rectangle 44"/>
            <p:cNvSpPr/>
            <p:nvPr/>
          </p:nvSpPr>
          <p:spPr>
            <a:xfrm>
              <a:off x="6230466"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76 kg + 17 kg</a:t>
              </a:r>
              <a:endParaRPr lang="vi-VN" sz="2200" b="1" dirty="0">
                <a:ln>
                  <a:solidFill>
                    <a:schemeClr val="bg1"/>
                  </a:solidFill>
                </a:ln>
              </a:endParaRPr>
            </a:p>
          </p:txBody>
        </p:sp>
        <p:sp>
          <p:nvSpPr>
            <p:cNvPr id="46" name="Rectangle 45"/>
            <p:cNvSpPr/>
            <p:nvPr/>
          </p:nvSpPr>
          <p:spPr>
            <a:xfrm>
              <a:off x="4276354" y="2461412"/>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21 kg + 39 kg</a:t>
              </a:r>
              <a:endParaRPr lang="vi-VN" sz="2200" b="1" dirty="0">
                <a:ln>
                  <a:solidFill>
                    <a:schemeClr val="bg1"/>
                  </a:solidFill>
                </a:ln>
              </a:endParaRPr>
            </a:p>
          </p:txBody>
        </p:sp>
        <p:sp>
          <p:nvSpPr>
            <p:cNvPr id="47" name="Rectangle 46"/>
            <p:cNvSpPr/>
            <p:nvPr/>
          </p:nvSpPr>
          <p:spPr>
            <a:xfrm>
              <a:off x="8171584" y="2476284"/>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28 kg + 28 kg</a:t>
              </a:r>
              <a:endParaRPr lang="vi-VN" sz="2200" b="1" dirty="0">
                <a:ln>
                  <a:solidFill>
                    <a:schemeClr val="bg1"/>
                  </a:solidFill>
                </a:ln>
              </a:endParaRPr>
            </a:p>
          </p:txBody>
        </p:sp>
        <p:grpSp>
          <p:nvGrpSpPr>
            <p:cNvPr id="9" name="Group 8"/>
            <p:cNvGrpSpPr/>
            <p:nvPr/>
          </p:nvGrpSpPr>
          <p:grpSpPr>
            <a:xfrm>
              <a:off x="3662902" y="4959999"/>
              <a:ext cx="840295" cy="421926"/>
              <a:chOff x="3662902" y="4959999"/>
              <a:chExt cx="840295" cy="421926"/>
            </a:xfrm>
          </p:grpSpPr>
          <p:sp>
            <p:nvSpPr>
              <p:cNvPr id="5" name="Rectangle 4"/>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3662902" y="4959999"/>
                <a:ext cx="840295" cy="400110"/>
              </a:xfrm>
              <a:prstGeom prst="rect">
                <a:avLst/>
              </a:prstGeom>
              <a:noFill/>
            </p:spPr>
            <p:txBody>
              <a:bodyPr wrap="square">
                <a:spAutoFit/>
              </a:bodyPr>
              <a:lstStyle/>
              <a:p>
                <a:r>
                  <a:rPr lang="vi-VN" sz="2000" b="1" dirty="0"/>
                  <a:t>60kg</a:t>
                </a:r>
                <a:endParaRPr lang="vi-VN" sz="2000" dirty="0"/>
              </a:p>
            </p:txBody>
          </p:sp>
        </p:grpSp>
        <p:grpSp>
          <p:nvGrpSpPr>
            <p:cNvPr id="52" name="Group 51"/>
            <p:cNvGrpSpPr/>
            <p:nvPr/>
          </p:nvGrpSpPr>
          <p:grpSpPr>
            <a:xfrm>
              <a:off x="7491280" y="4898065"/>
              <a:ext cx="840295" cy="421926"/>
              <a:chOff x="3662902" y="4959999"/>
              <a:chExt cx="840295" cy="421926"/>
            </a:xfrm>
          </p:grpSpPr>
          <p:sp>
            <p:nvSpPr>
              <p:cNvPr id="53" name="Rectangle 52"/>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Rectangle 53"/>
              <p:cNvSpPr/>
              <p:nvPr/>
            </p:nvSpPr>
            <p:spPr>
              <a:xfrm>
                <a:off x="3662902" y="4959999"/>
                <a:ext cx="840295" cy="400110"/>
              </a:xfrm>
              <a:prstGeom prst="rect">
                <a:avLst/>
              </a:prstGeom>
              <a:noFill/>
            </p:spPr>
            <p:txBody>
              <a:bodyPr wrap="square">
                <a:spAutoFit/>
              </a:bodyPr>
              <a:lstStyle/>
              <a:p>
                <a:r>
                  <a:rPr lang="vi-VN" sz="2000" b="1" dirty="0"/>
                  <a:t>50kg</a:t>
                </a:r>
                <a:endParaRPr lang="vi-VN" sz="2000" dirty="0"/>
              </a:p>
            </p:txBody>
          </p:sp>
        </p:grpSp>
        <p:sp>
          <p:nvSpPr>
            <p:cNvPr id="57" name="Rectangle 56"/>
            <p:cNvSpPr/>
            <p:nvPr/>
          </p:nvSpPr>
          <p:spPr>
            <a:xfrm>
              <a:off x="5364769" y="5332691"/>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56kg</a:t>
              </a:r>
              <a:endParaRPr lang="vi-VN" sz="2400" b="1" dirty="0">
                <a:ln>
                  <a:solidFill>
                    <a:schemeClr val="bg1"/>
                  </a:solidFill>
                </a:ln>
              </a:endParaRPr>
            </a:p>
          </p:txBody>
        </p:sp>
        <p:sp>
          <p:nvSpPr>
            <p:cNvPr id="58" name="Rectangle 57"/>
            <p:cNvSpPr/>
            <p:nvPr/>
          </p:nvSpPr>
          <p:spPr>
            <a:xfrm>
              <a:off x="9010926" y="5241295"/>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93kg</a:t>
              </a:r>
              <a:endParaRPr lang="vi-VN" sz="2400" b="1" dirty="0">
                <a:ln>
                  <a:solidFill>
                    <a:schemeClr val="bg1"/>
                  </a:solidFill>
                </a:ln>
              </a:endParaRPr>
            </a:p>
          </p:txBody>
        </p:sp>
      </p:grpSp>
      <p:grpSp>
        <p:nvGrpSpPr>
          <p:cNvPr id="60" name="Group 59"/>
          <p:cNvGrpSpPr/>
          <p:nvPr/>
        </p:nvGrpSpPr>
        <p:grpSpPr>
          <a:xfrm>
            <a:off x="4793469" y="1839420"/>
            <a:ext cx="780648" cy="662828"/>
            <a:chOff x="1750172" y="2926500"/>
            <a:chExt cx="780648" cy="662828"/>
          </a:xfrm>
        </p:grpSpPr>
        <p:sp>
          <p:nvSpPr>
            <p:cNvPr id="61" name="Oval 60"/>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62" name="TextBox 61"/>
            <p:cNvSpPr txBox="1"/>
            <p:nvPr/>
          </p:nvSpPr>
          <p:spPr>
            <a:xfrm>
              <a:off x="1750172" y="2967336"/>
              <a:ext cx="780648" cy="584775"/>
            </a:xfrm>
            <a:prstGeom prst="rect">
              <a:avLst/>
            </a:prstGeom>
            <a:noFill/>
          </p:spPr>
          <p:txBody>
            <a:bodyPr wrap="square" rtlCol="0">
              <a:spAutoFit/>
            </a:bodyPr>
            <a:lstStyle/>
            <a:p>
              <a:r>
                <a:rPr lang="en-US" sz="3200" b="1" dirty="0">
                  <a:solidFill>
                    <a:srgbClr val="FF0000"/>
                  </a:solidFill>
                </a:rPr>
                <a:t>60</a:t>
              </a:r>
              <a:endParaRPr lang="vi-VN" sz="3200" b="1" dirty="0">
                <a:solidFill>
                  <a:srgbClr val="FF0000"/>
                </a:solidFill>
              </a:endParaRPr>
            </a:p>
          </p:txBody>
        </p:sp>
      </p:grpSp>
      <p:sp>
        <p:nvSpPr>
          <p:cNvPr id="15" name="Freeform: Shape 14"/>
          <p:cNvSpPr/>
          <p:nvPr/>
        </p:nvSpPr>
        <p:spPr>
          <a:xfrm>
            <a:off x="4127499" y="3182220"/>
            <a:ext cx="1056294" cy="1351680"/>
          </a:xfrm>
          <a:custGeom>
            <a:avLst/>
            <a:gdLst>
              <a:gd name="connsiteX0" fmla="*/ 1079500 w 1079500"/>
              <a:gd name="connsiteY0" fmla="*/ 0 h 1231900"/>
              <a:gd name="connsiteX1" fmla="*/ 228600 w 1079500"/>
              <a:gd name="connsiteY1" fmla="*/ 635000 h 1231900"/>
              <a:gd name="connsiteX2" fmla="*/ 0 w 1079500"/>
              <a:gd name="connsiteY2" fmla="*/ 1231900 h 1231900"/>
              <a:gd name="connsiteX3" fmla="*/ 0 w 1079500"/>
              <a:gd name="connsiteY3" fmla="*/ 1231900 h 1231900"/>
              <a:gd name="connsiteX0-1" fmla="*/ 921602 w 921602"/>
              <a:gd name="connsiteY0-2" fmla="*/ 0 h 1286285"/>
              <a:gd name="connsiteX1-3" fmla="*/ 228600 w 921602"/>
              <a:gd name="connsiteY1-4" fmla="*/ 689385 h 1286285"/>
              <a:gd name="connsiteX2-5" fmla="*/ 0 w 921602"/>
              <a:gd name="connsiteY2-6" fmla="*/ 1286285 h 1286285"/>
              <a:gd name="connsiteX3-7" fmla="*/ 0 w 921602"/>
              <a:gd name="connsiteY3-8" fmla="*/ 1286285 h 1286285"/>
              <a:gd name="connsiteX0-9" fmla="*/ 921602 w 921602"/>
              <a:gd name="connsiteY0-10" fmla="*/ 0 h 1286285"/>
              <a:gd name="connsiteX1-11" fmla="*/ 527776 w 921602"/>
              <a:gd name="connsiteY1-12" fmla="*/ 834412 h 1286285"/>
              <a:gd name="connsiteX2-13" fmla="*/ 0 w 921602"/>
              <a:gd name="connsiteY2-14" fmla="*/ 1286285 h 1286285"/>
              <a:gd name="connsiteX3-15" fmla="*/ 0 w 921602"/>
              <a:gd name="connsiteY3-16" fmla="*/ 1286285 h 1286285"/>
              <a:gd name="connsiteX0-17" fmla="*/ 921602 w 1004540"/>
              <a:gd name="connsiteY0-18" fmla="*/ 0 h 1294497"/>
              <a:gd name="connsiteX1-19" fmla="*/ 976539 w 1004540"/>
              <a:gd name="connsiteY1-20" fmla="*/ 1133530 h 1294497"/>
              <a:gd name="connsiteX2-21" fmla="*/ 0 w 1004540"/>
              <a:gd name="connsiteY2-22" fmla="*/ 1286285 h 1294497"/>
              <a:gd name="connsiteX3-23" fmla="*/ 0 w 1004540"/>
              <a:gd name="connsiteY3-24" fmla="*/ 1286285 h 1294497"/>
              <a:gd name="connsiteX0-25" fmla="*/ 921602 w 921602"/>
              <a:gd name="connsiteY0-26" fmla="*/ 0 h 1286285"/>
              <a:gd name="connsiteX1-27" fmla="*/ 710605 w 921602"/>
              <a:gd name="connsiteY1-28" fmla="*/ 875201 h 1286285"/>
              <a:gd name="connsiteX2-29" fmla="*/ 0 w 921602"/>
              <a:gd name="connsiteY2-30" fmla="*/ 1286285 h 1286285"/>
              <a:gd name="connsiteX3-31" fmla="*/ 0 w 921602"/>
              <a:gd name="connsiteY3-32" fmla="*/ 1286285 h 1286285"/>
            </a:gdLst>
            <a:ahLst/>
            <a:cxnLst>
              <a:cxn ang="0">
                <a:pos x="connsiteX0-1" y="connsiteY0-2"/>
              </a:cxn>
              <a:cxn ang="0">
                <a:pos x="connsiteX1-3" y="connsiteY1-4"/>
              </a:cxn>
              <a:cxn ang="0">
                <a:pos x="connsiteX2-5" y="connsiteY2-6"/>
              </a:cxn>
              <a:cxn ang="0">
                <a:pos x="connsiteX3-7" y="connsiteY3-8"/>
              </a:cxn>
            </a:cxnLst>
            <a:rect l="l" t="t" r="r" b="b"/>
            <a:pathLst>
              <a:path w="921602" h="1286285">
                <a:moveTo>
                  <a:pt x="921602" y="0"/>
                </a:moveTo>
                <a:cubicBezTo>
                  <a:pt x="586110" y="214841"/>
                  <a:pt x="864205" y="660820"/>
                  <a:pt x="710605" y="875201"/>
                </a:cubicBezTo>
                <a:cubicBezTo>
                  <a:pt x="557005" y="1089582"/>
                  <a:pt x="0" y="1286285"/>
                  <a:pt x="0" y="1286285"/>
                </a:cubicBezTo>
                <a:lnTo>
                  <a:pt x="0" y="128628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4" name="Group 63"/>
          <p:cNvGrpSpPr/>
          <p:nvPr/>
        </p:nvGrpSpPr>
        <p:grpSpPr>
          <a:xfrm>
            <a:off x="6744073" y="1102191"/>
            <a:ext cx="806047" cy="662828"/>
            <a:chOff x="1750173" y="2926500"/>
            <a:chExt cx="806047" cy="662828"/>
          </a:xfrm>
        </p:grpSpPr>
        <p:sp>
          <p:nvSpPr>
            <p:cNvPr id="83" name="Oval 82"/>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89" name="TextBox 88"/>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93</a:t>
              </a:r>
              <a:endParaRPr lang="vi-VN" sz="3200" b="1" dirty="0">
                <a:solidFill>
                  <a:srgbClr val="FF0000"/>
                </a:solidFill>
              </a:endParaRPr>
            </a:p>
          </p:txBody>
        </p:sp>
      </p:grpSp>
      <p:sp>
        <p:nvSpPr>
          <p:cNvPr id="17" name="Freeform: Shape 16"/>
          <p:cNvSpPr/>
          <p:nvPr/>
        </p:nvSpPr>
        <p:spPr>
          <a:xfrm>
            <a:off x="7079918" y="2425700"/>
            <a:ext cx="2172032" cy="2444750"/>
          </a:xfrm>
          <a:custGeom>
            <a:avLst/>
            <a:gdLst>
              <a:gd name="connsiteX0" fmla="*/ 332 w 2172032"/>
              <a:gd name="connsiteY0" fmla="*/ 0 h 2444750"/>
              <a:gd name="connsiteX1" fmla="*/ 140032 w 2172032"/>
              <a:gd name="connsiteY1" fmla="*/ 869950 h 2444750"/>
              <a:gd name="connsiteX2" fmla="*/ 857582 w 2172032"/>
              <a:gd name="connsiteY2" fmla="*/ 1454150 h 2444750"/>
              <a:gd name="connsiteX3" fmla="*/ 1778332 w 2172032"/>
              <a:gd name="connsiteY3" fmla="*/ 1651000 h 2444750"/>
              <a:gd name="connsiteX4" fmla="*/ 2172032 w 2172032"/>
              <a:gd name="connsiteY4" fmla="*/ 2444750 h 244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032" h="2444750">
                <a:moveTo>
                  <a:pt x="332" y="0"/>
                </a:moveTo>
                <a:cubicBezTo>
                  <a:pt x="-1256" y="313796"/>
                  <a:pt x="-2843" y="627592"/>
                  <a:pt x="140032" y="869950"/>
                </a:cubicBezTo>
                <a:cubicBezTo>
                  <a:pt x="282907" y="1112308"/>
                  <a:pt x="584532" y="1323975"/>
                  <a:pt x="857582" y="1454150"/>
                </a:cubicBezTo>
                <a:cubicBezTo>
                  <a:pt x="1130632" y="1584325"/>
                  <a:pt x="1559257" y="1485900"/>
                  <a:pt x="1778332" y="1651000"/>
                </a:cubicBezTo>
                <a:cubicBezTo>
                  <a:pt x="1997407" y="1816100"/>
                  <a:pt x="2084719" y="2130425"/>
                  <a:pt x="2172032" y="244475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3" name="Group 92"/>
          <p:cNvGrpSpPr/>
          <p:nvPr/>
        </p:nvGrpSpPr>
        <p:grpSpPr>
          <a:xfrm>
            <a:off x="8641097" y="1940393"/>
            <a:ext cx="806047" cy="662828"/>
            <a:chOff x="1750173" y="2926500"/>
            <a:chExt cx="806047" cy="662828"/>
          </a:xfrm>
        </p:grpSpPr>
        <p:sp>
          <p:nvSpPr>
            <p:cNvPr id="94" name="Oval 93"/>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95" name="TextBox 94"/>
            <p:cNvSpPr txBox="1"/>
            <p:nvPr/>
          </p:nvSpPr>
          <p:spPr>
            <a:xfrm>
              <a:off x="1775572" y="2967336"/>
              <a:ext cx="780648" cy="583565"/>
            </a:xfrm>
            <a:prstGeom prst="rect">
              <a:avLst/>
            </a:prstGeom>
            <a:noFill/>
          </p:spPr>
          <p:txBody>
            <a:bodyPr wrap="square" rtlCol="0">
              <a:spAutoFit/>
            </a:bodyPr>
            <a:lstStyle/>
            <a:p>
              <a:r>
                <a:rPr lang="en-US" sz="3200" b="1" dirty="0">
                  <a:solidFill>
                    <a:srgbClr val="FF0000"/>
                  </a:solidFill>
                </a:rPr>
                <a:t>5</a:t>
              </a:r>
              <a:r>
                <a:rPr lang="vi-VN" altLang="en-US" sz="3200" b="1" dirty="0">
                  <a:solidFill>
                    <a:srgbClr val="FF0000"/>
                  </a:solidFill>
                </a:rPr>
                <a:t>6</a:t>
              </a:r>
              <a:endParaRPr lang="vi-VN" altLang="en-US" sz="3200" b="1" dirty="0">
                <a:solidFill>
                  <a:srgbClr val="FF0000"/>
                </a:solidFill>
              </a:endParaRPr>
            </a:p>
          </p:txBody>
        </p:sp>
      </p:grpSp>
      <p:sp>
        <p:nvSpPr>
          <p:cNvPr id="18" name="Freeform: Shape 17"/>
          <p:cNvSpPr/>
          <p:nvPr/>
        </p:nvSpPr>
        <p:spPr>
          <a:xfrm>
            <a:off x="6132830" y="3123565"/>
            <a:ext cx="2331720" cy="1890395"/>
          </a:xfrm>
          <a:custGeom>
            <a:avLst/>
            <a:gdLst>
              <a:gd name="connsiteX0" fmla="*/ 1705519 w 1705519"/>
              <a:gd name="connsiteY0" fmla="*/ 0 h 1219200"/>
              <a:gd name="connsiteX1" fmla="*/ 1086394 w 1705519"/>
              <a:gd name="connsiteY1" fmla="*/ 514350 h 1219200"/>
              <a:gd name="connsiteX2" fmla="*/ 143419 w 1705519"/>
              <a:gd name="connsiteY2" fmla="*/ 771525 h 1219200"/>
              <a:gd name="connsiteX3" fmla="*/ 19594 w 1705519"/>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1705519" h="1219200">
                <a:moveTo>
                  <a:pt x="1705519" y="0"/>
                </a:moveTo>
                <a:cubicBezTo>
                  <a:pt x="1526131" y="192881"/>
                  <a:pt x="1346744" y="385763"/>
                  <a:pt x="1086394" y="514350"/>
                </a:cubicBezTo>
                <a:cubicBezTo>
                  <a:pt x="826044" y="642937"/>
                  <a:pt x="321219" y="654050"/>
                  <a:pt x="143419" y="771525"/>
                </a:cubicBezTo>
                <a:cubicBezTo>
                  <a:pt x="-34381" y="889000"/>
                  <a:pt x="-7394" y="1054100"/>
                  <a:pt x="19594" y="12192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500"/>
                                        <p:tgtEl>
                                          <p:spTgt spid="60"/>
                                        </p:tgtEl>
                                        <p:attrNameLst>
                                          <p:attrName>ppt_y</p:attrName>
                                        </p:attrNameLst>
                                      </p:cBhvr>
                                      <p:tavLst>
                                        <p:tav tm="0">
                                          <p:val>
                                            <p:strVal val="#ppt_y+#ppt_h*1.125000"/>
                                          </p:val>
                                        </p:tav>
                                        <p:tav tm="100000">
                                          <p:val>
                                            <p:strVal val="#ppt_y"/>
                                          </p:val>
                                        </p:tav>
                                      </p:tavLst>
                                    </p:anim>
                                    <p:animEffect transition="in" filter="wipe(up)">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p:tgtEl>
                                          <p:spTgt spid="64"/>
                                        </p:tgtEl>
                                        <p:attrNameLst>
                                          <p:attrName>ppt_y</p:attrName>
                                        </p:attrNameLst>
                                      </p:cBhvr>
                                      <p:tavLst>
                                        <p:tav tm="0">
                                          <p:val>
                                            <p:strVal val="#ppt_y+#ppt_h*1.125000"/>
                                          </p:val>
                                        </p:tav>
                                        <p:tav tm="100000">
                                          <p:val>
                                            <p:strVal val="#ppt_y"/>
                                          </p:val>
                                        </p:tav>
                                      </p:tavLst>
                                    </p:anim>
                                    <p:animEffect transition="in" filter="wipe(up)">
                                      <p:cBhvr>
                                        <p:cTn id="28" dur="500"/>
                                        <p:tgtEl>
                                          <p:spTgt spid="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additive="base">
                                        <p:cTn id="38" dur="500"/>
                                        <p:tgtEl>
                                          <p:spTgt spid="93"/>
                                        </p:tgtEl>
                                        <p:attrNameLst>
                                          <p:attrName>ppt_y</p:attrName>
                                        </p:attrNameLst>
                                      </p:cBhvr>
                                      <p:tavLst>
                                        <p:tav tm="0">
                                          <p:val>
                                            <p:strVal val="#ppt_y+#ppt_h*1.125000"/>
                                          </p:val>
                                        </p:tav>
                                        <p:tav tm="100000">
                                          <p:val>
                                            <p:strVal val="#ppt_y"/>
                                          </p:val>
                                        </p:tav>
                                      </p:tavLst>
                                    </p:anim>
                                    <p:animEffect transition="in" filter="wipe(up)">
                                      <p:cBhvr>
                                        <p:cTn id="39" dur="500"/>
                                        <p:tgtEl>
                                          <p:spTgt spid="9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5" grpId="0" animBg="1"/>
      <p:bldP spid="17" grpId="0" animBg="1"/>
      <p:bldP spid="1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sp>
        <p:nvSpPr>
          <p:cNvPr id="6" name="Oval 5"/>
          <p:cNvSpPr/>
          <p:nvPr/>
        </p:nvSpPr>
        <p:spPr>
          <a:xfrm>
            <a:off x="2967936" y="66699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8" name="TextBox 7"/>
          <p:cNvSpPr txBox="1"/>
          <p:nvPr/>
        </p:nvSpPr>
        <p:spPr>
          <a:xfrm>
            <a:off x="3405259" y="666991"/>
            <a:ext cx="7465942" cy="1200329"/>
          </a:xfrm>
          <a:prstGeom prst="rect">
            <a:avLst/>
          </a:prstGeom>
          <a:noFill/>
        </p:spPr>
        <p:txBody>
          <a:bodyPr wrap="square" rtlCol="0">
            <a:spAutoFit/>
          </a:bodyPr>
          <a:lstStyle/>
          <a:p>
            <a:pPr algn="just"/>
            <a:r>
              <a:rPr lang="vi-VN" sz="2400" dirty="0"/>
              <a:t>Ngày thứ nhất, Mai làm được 29 tấm bưu thiếp. Ngày thứ hai, Mai làm được 31 tấm bưu thiếp. Hỏi cả hai ngày Mai làm được bao nhiêu tấm bưu thiếp?</a:t>
            </a:r>
            <a:endParaRPr lang="vi-VN" sz="2400" dirty="0"/>
          </a:p>
        </p:txBody>
      </p:sp>
      <p:sp>
        <p:nvSpPr>
          <p:cNvPr id="44" name="TextBox 43"/>
          <p:cNvSpPr txBox="1"/>
          <p:nvPr/>
        </p:nvSpPr>
        <p:spPr>
          <a:xfrm>
            <a:off x="5653396" y="1867320"/>
            <a:ext cx="1551369" cy="523220"/>
          </a:xfrm>
          <a:prstGeom prst="rect">
            <a:avLst/>
          </a:prstGeom>
          <a:noFill/>
        </p:spPr>
        <p:txBody>
          <a:bodyPr wrap="square" rtlCol="0">
            <a:spAutoFit/>
          </a:bodyPr>
          <a:lstStyle/>
          <a:p>
            <a:pPr algn="ctr"/>
            <a:r>
              <a:rPr lang="vi-VN" sz="2800" i="1" dirty="0"/>
              <a:t>Bài giải</a:t>
            </a:r>
            <a:endParaRPr lang="vi-VN" sz="2800" i="1" dirty="0"/>
          </a:p>
        </p:txBody>
      </p:sp>
      <p:sp>
        <p:nvSpPr>
          <p:cNvPr id="45" name="TextBox 44"/>
          <p:cNvSpPr txBox="1"/>
          <p:nvPr/>
        </p:nvSpPr>
        <p:spPr>
          <a:xfrm>
            <a:off x="3357492" y="2379722"/>
            <a:ext cx="7964556" cy="523220"/>
          </a:xfrm>
          <a:prstGeom prst="rect">
            <a:avLst/>
          </a:prstGeom>
          <a:noFill/>
        </p:spPr>
        <p:txBody>
          <a:bodyPr wrap="square" rtlCol="0">
            <a:spAutoFit/>
          </a:bodyPr>
          <a:lstStyle/>
          <a:p>
            <a:pPr algn="ctr"/>
            <a:r>
              <a:rPr lang="vi-VN" sz="2800" dirty="0">
                <a:solidFill>
                  <a:srgbClr val="FF0000"/>
                </a:solidFill>
              </a:rPr>
              <a:t>Cả hai ngày Mai làm được số tấm bưu thiếp là:</a:t>
            </a:r>
            <a:endParaRPr lang="vi-VN" sz="2800" dirty="0">
              <a:solidFill>
                <a:srgbClr val="FF0000"/>
              </a:solidFill>
            </a:endParaRPr>
          </a:p>
        </p:txBody>
      </p:sp>
      <p:sp>
        <p:nvSpPr>
          <p:cNvPr id="46" name="TextBox 45"/>
          <p:cNvSpPr txBox="1"/>
          <p:nvPr/>
        </p:nvSpPr>
        <p:spPr>
          <a:xfrm>
            <a:off x="4605487" y="2905780"/>
            <a:ext cx="5065485" cy="523220"/>
          </a:xfrm>
          <a:prstGeom prst="rect">
            <a:avLst/>
          </a:prstGeom>
          <a:noFill/>
        </p:spPr>
        <p:txBody>
          <a:bodyPr wrap="square" rtlCol="0">
            <a:spAutoFit/>
          </a:bodyPr>
          <a:lstStyle/>
          <a:p>
            <a:pPr algn="ctr"/>
            <a:r>
              <a:rPr lang="vi-VN" sz="2800" dirty="0">
                <a:solidFill>
                  <a:srgbClr val="FF0000"/>
                </a:solidFill>
              </a:rPr>
              <a:t>29 + 31 = 60 (tấm bưu thiếp)</a:t>
            </a:r>
            <a:endParaRPr lang="vi-VN" sz="2800" dirty="0">
              <a:solidFill>
                <a:srgbClr val="FF0000"/>
              </a:solidFill>
            </a:endParaRPr>
          </a:p>
        </p:txBody>
      </p:sp>
      <p:sp>
        <p:nvSpPr>
          <p:cNvPr id="49" name="TextBox 48"/>
          <p:cNvSpPr txBox="1"/>
          <p:nvPr/>
        </p:nvSpPr>
        <p:spPr>
          <a:xfrm>
            <a:off x="5297357" y="3415344"/>
            <a:ext cx="506548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60 tấm bưu thiếp.</a:t>
            </a:r>
            <a:endParaRPr lang="vi-VN" sz="2800" dirty="0">
              <a:solidFill>
                <a:srgbClr val="FF0000"/>
              </a:solidFill>
            </a:endParaRPr>
          </a:p>
        </p:txBody>
      </p:sp>
      <p:pic>
        <p:nvPicPr>
          <p:cNvPr id="4" name="Picture 3"/>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rcRect r="26947" b="26848"/>
          <a:stretch>
            <a:fillRect/>
          </a:stretch>
        </p:blipFill>
        <p:spPr>
          <a:xfrm>
            <a:off x="890145" y="1267155"/>
            <a:ext cx="2668378" cy="16777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barn(inVertical)">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arn(inVertical)">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arn(inVertical)">
                                      <p:cBhvr>
                                        <p:cTn id="3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44" grpId="0"/>
      <p:bldP spid="45" grpId="0"/>
      <p:bldP spid="46"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sp>
        <p:nvSpPr>
          <p:cNvPr id="11" name="Oval 10"/>
          <p:cNvSpPr/>
          <p:nvPr/>
        </p:nvSpPr>
        <p:spPr>
          <a:xfrm>
            <a:off x="1541731" y="157329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12" name="Group 11"/>
          <p:cNvGrpSpPr/>
          <p:nvPr/>
        </p:nvGrpSpPr>
        <p:grpSpPr>
          <a:xfrm>
            <a:off x="2289334" y="1573824"/>
            <a:ext cx="1116312" cy="461666"/>
            <a:chOff x="1870518" y="1440653"/>
            <a:chExt cx="1116312" cy="461666"/>
          </a:xfrm>
        </p:grpSpPr>
        <p:grpSp>
          <p:nvGrpSpPr>
            <p:cNvPr id="13" name="Group 12"/>
            <p:cNvGrpSpPr/>
            <p:nvPr/>
          </p:nvGrpSpPr>
          <p:grpSpPr>
            <a:xfrm>
              <a:off x="1870518" y="1440654"/>
              <a:ext cx="758382" cy="461665"/>
              <a:chOff x="1870518" y="1440654"/>
              <a:chExt cx="758382" cy="461665"/>
            </a:xfrm>
          </p:grpSpPr>
          <p:sp>
            <p:nvSpPr>
              <p:cNvPr id="15" name="Rectangle: Rounded Corners 14"/>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TextBox 15"/>
              <p:cNvSpPr txBox="1"/>
              <p:nvPr/>
            </p:nvSpPr>
            <p:spPr>
              <a:xfrm>
                <a:off x="1969023" y="1440654"/>
                <a:ext cx="561372" cy="461665"/>
              </a:xfrm>
              <a:prstGeom prst="rect">
                <a:avLst/>
              </a:prstGeom>
              <a:noFill/>
            </p:spPr>
            <p:txBody>
              <a:bodyPr wrap="none" rtlCol="0">
                <a:spAutoFit/>
              </a:bodyPr>
              <a:lstStyle/>
              <a:p>
                <a:r>
                  <a:rPr lang="vi-VN" sz="2400" dirty="0"/>
                  <a:t>Số</a:t>
                </a:r>
                <a:endParaRPr lang="vi-VN" sz="2400" dirty="0"/>
              </a:p>
            </p:txBody>
          </p:sp>
        </p:grpSp>
        <p:sp>
          <p:nvSpPr>
            <p:cNvPr id="14" name="TextBox 13"/>
            <p:cNvSpPr txBox="1"/>
            <p:nvPr/>
          </p:nvSpPr>
          <p:spPr>
            <a:xfrm>
              <a:off x="2630642" y="1440653"/>
              <a:ext cx="356188" cy="461665"/>
            </a:xfrm>
            <a:prstGeom prst="rect">
              <a:avLst/>
            </a:prstGeom>
            <a:noFill/>
          </p:spPr>
          <p:txBody>
            <a:bodyPr wrap="none" rtlCol="0">
              <a:spAutoFit/>
            </a:bodyPr>
            <a:lstStyle/>
            <a:p>
              <a:r>
                <a:rPr lang="vi-VN" sz="2400" dirty="0"/>
                <a:t>?</a:t>
              </a:r>
              <a:endParaRPr lang="vi-VN" sz="2400" dirty="0"/>
            </a:p>
          </p:txBody>
        </p:sp>
      </p:grpSp>
      <p:pic>
        <p:nvPicPr>
          <p:cNvPr id="5" name="Picture 4"/>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tretch>
            <a:fillRect/>
          </a:stretch>
        </p:blipFill>
        <p:spPr>
          <a:xfrm>
            <a:off x="7459565" y="1573296"/>
            <a:ext cx="3553411" cy="2440583"/>
          </a:xfrm>
          <a:prstGeom prst="rect">
            <a:avLst/>
          </a:prstGeom>
        </p:spPr>
      </p:pic>
      <p:grpSp>
        <p:nvGrpSpPr>
          <p:cNvPr id="7" name="Group 6"/>
          <p:cNvGrpSpPr/>
          <p:nvPr/>
        </p:nvGrpSpPr>
        <p:grpSpPr>
          <a:xfrm>
            <a:off x="1367204" y="2651769"/>
            <a:ext cx="6664960" cy="1383665"/>
            <a:chOff x="1080819" y="4463424"/>
            <a:chExt cx="6664960" cy="1383665"/>
          </a:xfrm>
        </p:grpSpPr>
        <p:sp>
          <p:nvSpPr>
            <p:cNvPr id="18" name="TextBox 17"/>
            <p:cNvSpPr txBox="1"/>
            <p:nvPr/>
          </p:nvSpPr>
          <p:spPr>
            <a:xfrm>
              <a:off x="1080819" y="4463424"/>
              <a:ext cx="6664960" cy="1383665"/>
            </a:xfrm>
            <a:prstGeom prst="rect">
              <a:avLst/>
            </a:prstGeom>
            <a:noFill/>
          </p:spPr>
          <p:txBody>
            <a:bodyPr wrap="square" rtlCol="0">
              <a:spAutoFit/>
            </a:bodyPr>
            <a:lstStyle/>
            <a:p>
              <a:pPr algn="just">
                <a:lnSpc>
                  <a:spcPct val="150000"/>
                </a:lnSpc>
              </a:pPr>
              <a:r>
                <a:rPr lang="vi-VN" sz="2800" dirty="0">
                  <a:latin typeface="Times New Roman" panose="02020603050405020304" charset="0"/>
                  <a:cs typeface="Times New Roman" panose="02020603050405020304" charset="0"/>
                </a:rPr>
                <a:t>Kiến đỏ phải bò qua bụi cỏ để đến cái kẹo.</a:t>
              </a:r>
              <a:endParaRPr lang="vi-VN" sz="2800" dirty="0">
                <a:latin typeface="Times New Roman" panose="02020603050405020304" charset="0"/>
                <a:cs typeface="Times New Roman" panose="02020603050405020304" charset="0"/>
              </a:endParaRPr>
            </a:p>
            <a:p>
              <a:pPr algn="just">
                <a:lnSpc>
                  <a:spcPct val="150000"/>
                </a:lnSpc>
              </a:pPr>
              <a:r>
                <a:rPr lang="vi-VN" sz="2800" dirty="0">
                  <a:latin typeface="Times New Roman" panose="02020603050405020304" charset="0"/>
                  <a:cs typeface="Times New Roman" panose="02020603050405020304" charset="0"/>
                </a:rPr>
                <a:t>Kiến đỏ phải b</a:t>
              </a:r>
              <a:r>
                <a:rPr lang="vi-VN" sz="2800" dirty="0">
                  <a:latin typeface="Times New Roman" panose="02020603050405020304" charset="0"/>
                  <a:cs typeface="Times New Roman" panose="02020603050405020304" charset="0"/>
                </a:rPr>
                <a:t>ò              cm.</a:t>
              </a:r>
              <a:endParaRPr lang="vi-VN" sz="2800" dirty="0">
                <a:latin typeface="Times New Roman" panose="02020603050405020304" charset="0"/>
                <a:cs typeface="Times New Roman" panose="02020603050405020304" charset="0"/>
              </a:endParaRPr>
            </a:p>
          </p:txBody>
        </p:sp>
        <p:sp>
          <p:nvSpPr>
            <p:cNvPr id="19" name="Rectangle: Rounded Corners 18"/>
            <p:cNvSpPr/>
            <p:nvPr/>
          </p:nvSpPr>
          <p:spPr>
            <a:xfrm>
              <a:off x="3553847" y="5040042"/>
              <a:ext cx="928203" cy="61842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rPr>
                <a:t>?</a:t>
              </a:r>
              <a:endParaRPr lang="vi-VN" sz="3200" b="1" dirty="0">
                <a:solidFill>
                  <a:schemeClr val="tx1"/>
                </a:solidFill>
              </a:endParaRPr>
            </a:p>
          </p:txBody>
        </p:sp>
      </p:grpSp>
      <p:sp>
        <p:nvSpPr>
          <p:cNvPr id="21" name="Rectangle: Rounded Corners 20"/>
          <p:cNvSpPr/>
          <p:nvPr/>
        </p:nvSpPr>
        <p:spPr>
          <a:xfrm>
            <a:off x="3840232" y="3228387"/>
            <a:ext cx="928203" cy="61842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91</a:t>
            </a:r>
            <a:endParaRPr lang="vi-VN" sz="3200" b="1" dirty="0">
              <a:solidFill>
                <a:srgbClr val="FF0000"/>
              </a:solidFill>
            </a:endParaRPr>
          </a:p>
        </p:txBody>
      </p:sp>
      <p:sp>
        <p:nvSpPr>
          <p:cNvPr id="22" name="Rectangle 21"/>
          <p:cNvSpPr/>
          <p:nvPr/>
        </p:nvSpPr>
        <p:spPr>
          <a:xfrm>
            <a:off x="3840312" y="4198059"/>
            <a:ext cx="2598788" cy="658835"/>
          </a:xfrm>
          <a:prstGeom prst="rect">
            <a:avLst/>
          </a:prstGeom>
          <a:solidFill>
            <a:srgbClr val="FFFF85"/>
          </a:solidFill>
          <a:effectLst>
            <a:softEdge rad="127000"/>
          </a:effectLst>
        </p:spPr>
        <p:txBody>
          <a:bodyPr wrap="none">
            <a:spAutoFit/>
          </a:bodyPr>
          <a:lstStyle/>
          <a:p>
            <a:pPr>
              <a:lnSpc>
                <a:spcPct val="150000"/>
              </a:lnSpc>
            </a:pPr>
            <a:r>
              <a:rPr lang="vi-VN" sz="2800" dirty="0"/>
              <a:t>37 + 54 =         </a:t>
            </a:r>
            <a:endParaRPr lang="vi-VN" sz="2800" dirty="0"/>
          </a:p>
        </p:txBody>
      </p:sp>
      <p:sp>
        <p:nvSpPr>
          <p:cNvPr id="23" name="TextBox 22"/>
          <p:cNvSpPr txBox="1"/>
          <p:nvPr/>
        </p:nvSpPr>
        <p:spPr>
          <a:xfrm>
            <a:off x="5535552" y="4319744"/>
            <a:ext cx="639919" cy="584775"/>
          </a:xfrm>
          <a:prstGeom prst="rect">
            <a:avLst/>
          </a:prstGeom>
          <a:noFill/>
        </p:spPr>
        <p:txBody>
          <a:bodyPr wrap="none" rtlCol="0">
            <a:spAutoFit/>
          </a:bodyPr>
          <a:lstStyle/>
          <a:p>
            <a:r>
              <a:rPr lang="vi-VN" sz="3200" b="1" dirty="0">
                <a:solidFill>
                  <a:srgbClr val="FF0000"/>
                </a:solidFill>
              </a:rPr>
              <a:t>91</a:t>
            </a:r>
            <a:endParaRPr lang="vi-VN"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1" grpId="0" bldLvl="0" animBg="1"/>
      <p:bldP spid="22" grpId="0" bldLvl="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p:cNvSpPr txBox="1"/>
          <p:nvPr/>
        </p:nvSpPr>
        <p:spPr>
          <a:xfrm>
            <a:off x="1411738" y="1464997"/>
            <a:ext cx="2372765" cy="461665"/>
          </a:xfrm>
          <a:prstGeom prst="rect">
            <a:avLst/>
          </a:prstGeom>
          <a:noFill/>
        </p:spPr>
        <p:txBody>
          <a:bodyPr wrap="none" rtlCol="0">
            <a:spAutoFit/>
          </a:bodyPr>
          <a:lstStyle/>
          <a:p>
            <a:r>
              <a:rPr lang="vi-VN" sz="2400" dirty="0"/>
              <a:t>Đặt tính rồi tính.</a:t>
            </a:r>
            <a:endParaRPr lang="vi-VN" sz="2400" dirty="0"/>
          </a:p>
        </p:txBody>
      </p:sp>
      <p:grpSp>
        <p:nvGrpSpPr>
          <p:cNvPr id="36" name="Group 35"/>
          <p:cNvGrpSpPr/>
          <p:nvPr/>
        </p:nvGrpSpPr>
        <p:grpSpPr>
          <a:xfrm>
            <a:off x="2156792" y="2342793"/>
            <a:ext cx="7625667" cy="658838"/>
            <a:chOff x="1824226" y="3918823"/>
            <a:chExt cx="7625667" cy="658838"/>
          </a:xfrm>
        </p:grpSpPr>
        <p:sp>
          <p:nvSpPr>
            <p:cNvPr id="32" name="Rectangle 31"/>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47 + 43</a:t>
              </a:r>
              <a:endParaRPr lang="vi-VN" sz="2800" dirty="0"/>
            </a:p>
          </p:txBody>
        </p:sp>
        <p:sp>
          <p:nvSpPr>
            <p:cNvPr id="37" name="Rectangle 36"/>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43 + 47</a:t>
              </a:r>
              <a:endParaRPr lang="vi-VN" sz="2800" dirty="0"/>
            </a:p>
          </p:txBody>
        </p:sp>
        <p:sp>
          <p:nvSpPr>
            <p:cNvPr id="38" name="Rectangle 37"/>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65 + 28</a:t>
              </a:r>
              <a:endParaRPr lang="vi-VN" sz="2800" dirty="0"/>
            </a:p>
          </p:txBody>
        </p:sp>
        <p:sp>
          <p:nvSpPr>
            <p:cNvPr id="39" name="Rectangle 38"/>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28 + 65</a:t>
              </a:r>
              <a:endParaRPr lang="vi-VN" sz="2800" dirty="0"/>
            </a:p>
          </p:txBody>
        </p:sp>
      </p:grpSp>
      <p:grpSp>
        <p:nvGrpSpPr>
          <p:cNvPr id="35" name="Group 34"/>
          <p:cNvGrpSpPr/>
          <p:nvPr/>
        </p:nvGrpSpPr>
        <p:grpSpPr>
          <a:xfrm>
            <a:off x="2256339" y="2845436"/>
            <a:ext cx="837249" cy="1312215"/>
            <a:chOff x="1933616" y="4498692"/>
            <a:chExt cx="837249" cy="1312215"/>
          </a:xfrm>
        </p:grpSpPr>
        <p:sp>
          <p:nvSpPr>
            <p:cNvPr id="41" name="TextBox 40"/>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47</a:t>
              </a:r>
              <a:endParaRPr lang="vi-VN" sz="2800" dirty="0"/>
            </a:p>
            <a:p>
              <a:pPr>
                <a:lnSpc>
                  <a:spcPct val="150000"/>
                </a:lnSpc>
              </a:pPr>
              <a:r>
                <a:rPr lang="vi-VN" sz="2800" dirty="0"/>
                <a:t>43</a:t>
              </a:r>
              <a:endParaRPr lang="vi-VN" sz="2800" dirty="0"/>
            </a:p>
          </p:txBody>
        </p:sp>
        <p:sp>
          <p:nvSpPr>
            <p:cNvPr id="42" name="TextBox 41"/>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43" name="Straight Connector 42"/>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339180" y="2838386"/>
            <a:ext cx="837249" cy="1312215"/>
            <a:chOff x="1933616" y="4498692"/>
            <a:chExt cx="837249" cy="1312215"/>
          </a:xfrm>
        </p:grpSpPr>
        <p:sp>
          <p:nvSpPr>
            <p:cNvPr id="46" name="TextBox 45"/>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43</a:t>
              </a:r>
              <a:endParaRPr lang="vi-VN" sz="2800" dirty="0"/>
            </a:p>
            <a:p>
              <a:pPr>
                <a:lnSpc>
                  <a:spcPct val="150000"/>
                </a:lnSpc>
              </a:pPr>
              <a:r>
                <a:rPr lang="vi-VN" sz="2800" dirty="0"/>
                <a:t>47</a:t>
              </a:r>
              <a:endParaRPr lang="vi-VN" sz="2800" dirty="0"/>
            </a:p>
          </p:txBody>
        </p:sp>
        <p:sp>
          <p:nvSpPr>
            <p:cNvPr id="47" name="TextBox 46"/>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48" name="Straight Connector 47"/>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422021" y="2845436"/>
            <a:ext cx="837249" cy="1312215"/>
            <a:chOff x="1933616" y="4498692"/>
            <a:chExt cx="837249" cy="1312215"/>
          </a:xfrm>
        </p:grpSpPr>
        <p:sp>
          <p:nvSpPr>
            <p:cNvPr id="50" name="TextBox 49"/>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65</a:t>
              </a:r>
              <a:endParaRPr lang="vi-VN" sz="2800" dirty="0"/>
            </a:p>
            <a:p>
              <a:pPr>
                <a:lnSpc>
                  <a:spcPct val="150000"/>
                </a:lnSpc>
              </a:pPr>
              <a:r>
                <a:rPr lang="vi-VN" sz="2800" dirty="0"/>
                <a:t>28</a:t>
              </a:r>
              <a:endParaRPr lang="vi-VN" sz="2800" dirty="0"/>
            </a:p>
          </p:txBody>
        </p:sp>
        <p:sp>
          <p:nvSpPr>
            <p:cNvPr id="51" name="TextBox 50"/>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52" name="Straight Connector 51"/>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8504862" y="2838386"/>
            <a:ext cx="837249" cy="1312215"/>
            <a:chOff x="1933616" y="4498692"/>
            <a:chExt cx="837249" cy="1312215"/>
          </a:xfrm>
        </p:grpSpPr>
        <p:sp>
          <p:nvSpPr>
            <p:cNvPr id="54" name="TextBox 53"/>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endParaRPr lang="vi-VN" sz="2800" dirty="0"/>
            </a:p>
            <a:p>
              <a:pPr>
                <a:lnSpc>
                  <a:spcPct val="150000"/>
                </a:lnSpc>
              </a:pPr>
              <a:r>
                <a:rPr lang="vi-VN" sz="2800" dirty="0"/>
                <a:t>65</a:t>
              </a:r>
              <a:endParaRPr lang="vi-VN" sz="2800" dirty="0"/>
            </a:p>
          </p:txBody>
        </p:sp>
        <p:sp>
          <p:nvSpPr>
            <p:cNvPr id="55" name="TextBox 54"/>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56" name="Straight Connector 55"/>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2453669" y="4186528"/>
            <a:ext cx="639919" cy="584775"/>
          </a:xfrm>
          <a:prstGeom prst="rect">
            <a:avLst/>
          </a:prstGeom>
          <a:noFill/>
        </p:spPr>
        <p:txBody>
          <a:bodyPr wrap="square" rtlCol="0">
            <a:spAutoFit/>
          </a:bodyPr>
          <a:lstStyle/>
          <a:p>
            <a:r>
              <a:rPr lang="vi-VN" sz="3200" b="1" dirty="0">
                <a:solidFill>
                  <a:srgbClr val="FF0000"/>
                </a:solidFill>
              </a:rPr>
              <a:t>90</a:t>
            </a:r>
            <a:endParaRPr lang="vi-VN" sz="3200" b="1" dirty="0">
              <a:solidFill>
                <a:srgbClr val="FF0000"/>
              </a:solidFill>
            </a:endParaRPr>
          </a:p>
        </p:txBody>
      </p:sp>
      <p:sp>
        <p:nvSpPr>
          <p:cNvPr id="58" name="TextBox 57"/>
          <p:cNvSpPr txBox="1"/>
          <p:nvPr/>
        </p:nvSpPr>
        <p:spPr>
          <a:xfrm>
            <a:off x="4536510" y="4155650"/>
            <a:ext cx="639919" cy="584775"/>
          </a:xfrm>
          <a:prstGeom prst="rect">
            <a:avLst/>
          </a:prstGeom>
          <a:noFill/>
        </p:spPr>
        <p:txBody>
          <a:bodyPr wrap="square" rtlCol="0">
            <a:spAutoFit/>
          </a:bodyPr>
          <a:lstStyle/>
          <a:p>
            <a:r>
              <a:rPr lang="vi-VN" sz="3200" b="1" dirty="0">
                <a:solidFill>
                  <a:srgbClr val="FF0000"/>
                </a:solidFill>
              </a:rPr>
              <a:t>90</a:t>
            </a:r>
            <a:endParaRPr lang="vi-VN" sz="3200" b="1" dirty="0">
              <a:solidFill>
                <a:srgbClr val="FF0000"/>
              </a:solidFill>
            </a:endParaRPr>
          </a:p>
        </p:txBody>
      </p:sp>
      <p:sp>
        <p:nvSpPr>
          <p:cNvPr id="59" name="TextBox 58"/>
          <p:cNvSpPr txBox="1"/>
          <p:nvPr/>
        </p:nvSpPr>
        <p:spPr>
          <a:xfrm>
            <a:off x="6619351" y="4186526"/>
            <a:ext cx="639919" cy="584775"/>
          </a:xfrm>
          <a:prstGeom prst="rect">
            <a:avLst/>
          </a:prstGeom>
          <a:noFill/>
        </p:spPr>
        <p:txBody>
          <a:bodyPr wrap="square" rtlCol="0">
            <a:spAutoFit/>
          </a:bodyPr>
          <a:lstStyle/>
          <a:p>
            <a:r>
              <a:rPr lang="vi-VN" sz="3200" b="1" dirty="0">
                <a:solidFill>
                  <a:srgbClr val="FF0000"/>
                </a:solidFill>
              </a:rPr>
              <a:t>93</a:t>
            </a:r>
            <a:endParaRPr lang="vi-VN" sz="3200" b="1" dirty="0">
              <a:solidFill>
                <a:srgbClr val="FF0000"/>
              </a:solidFill>
            </a:endParaRPr>
          </a:p>
        </p:txBody>
      </p:sp>
      <p:sp>
        <p:nvSpPr>
          <p:cNvPr id="60" name="TextBox 59"/>
          <p:cNvSpPr txBox="1"/>
          <p:nvPr/>
        </p:nvSpPr>
        <p:spPr>
          <a:xfrm>
            <a:off x="8702192" y="4186527"/>
            <a:ext cx="639919" cy="584775"/>
          </a:xfrm>
          <a:prstGeom prst="rect">
            <a:avLst/>
          </a:prstGeom>
          <a:noFill/>
        </p:spPr>
        <p:txBody>
          <a:bodyPr wrap="square" rtlCol="0">
            <a:spAutoFit/>
          </a:bodyPr>
          <a:lstStyle/>
          <a:p>
            <a:r>
              <a:rPr lang="vi-VN" sz="3200" b="1" dirty="0">
                <a:solidFill>
                  <a:srgbClr val="FF0000"/>
                </a:solidFill>
              </a:rPr>
              <a:t>93</a:t>
            </a:r>
            <a:endParaRPr lang="vi-VN" sz="3200" b="1" dirty="0">
              <a:solidFill>
                <a:srgbClr val="FF0000"/>
              </a:solidFill>
            </a:endParaRPr>
          </a:p>
        </p:txBody>
      </p:sp>
      <p:pic>
        <p:nvPicPr>
          <p:cNvPr id="61" name="Picture 60"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sp>
        <p:nvSpPr>
          <p:cNvPr id="30" name="Arrow: Right 29"/>
          <p:cNvSpPr/>
          <p:nvPr/>
        </p:nvSpPr>
        <p:spPr>
          <a:xfrm>
            <a:off x="1466159" y="4974359"/>
            <a:ext cx="1103095"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p:cNvSpPr txBox="1"/>
          <p:nvPr/>
        </p:nvSpPr>
        <p:spPr>
          <a:xfrm>
            <a:off x="2697614" y="4915949"/>
            <a:ext cx="7631340" cy="954107"/>
          </a:xfrm>
          <a:prstGeom prst="rect">
            <a:avLst/>
          </a:prstGeom>
          <a:noFill/>
        </p:spPr>
        <p:txBody>
          <a:bodyPr wrap="square" rtlCol="0">
            <a:spAutoFit/>
          </a:bodyPr>
          <a:lstStyle/>
          <a:p>
            <a:pPr algn="just"/>
            <a:r>
              <a:rPr lang="vi-VN" sz="2800" dirty="0">
                <a:solidFill>
                  <a:srgbClr val="FF0000"/>
                </a:solidFill>
              </a:rPr>
              <a:t>Trong một tổng, khi đổi chỗ các số hạng cho nhau thì kết quả không thay đổi.</a:t>
            </a:r>
            <a:endParaRPr lang="vi-VN"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up)">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7" grpId="0"/>
      <p:bldP spid="58" grpId="0"/>
      <p:bldP spid="59" grpId="0"/>
      <p:bldP spid="60" grpId="0"/>
      <p:bldP spid="30" grpId="0" animBg="1"/>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967936" y="604434"/>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5" name="TextBox 4"/>
          <p:cNvSpPr txBox="1"/>
          <p:nvPr/>
        </p:nvSpPr>
        <p:spPr>
          <a:xfrm>
            <a:off x="3405258" y="604434"/>
            <a:ext cx="6686550" cy="830997"/>
          </a:xfrm>
          <a:prstGeom prst="rect">
            <a:avLst/>
          </a:prstGeom>
          <a:noFill/>
        </p:spPr>
        <p:txBody>
          <a:bodyPr wrap="square" rtlCol="0">
            <a:spAutoFit/>
          </a:bodyPr>
          <a:lstStyle/>
          <a:p>
            <a:pPr algn="just"/>
            <a:r>
              <a:rPr lang="vi-VN" sz="2400" dirty="0"/>
              <a:t>Nêu tên các tàu ngầm theo thứ tự kết quả của phép tính từ bé đến lớn.</a:t>
            </a:r>
            <a:endParaRPr lang="vi-VN" sz="2400" dirty="0"/>
          </a:p>
        </p:txBody>
      </p:sp>
      <p:pic>
        <p:nvPicPr>
          <p:cNvPr id="30" name="Picture 29"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pic>
        <p:nvPicPr>
          <p:cNvPr id="3" name="Picture 2"/>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tretch>
            <a:fillRect/>
          </a:stretch>
        </p:blipFill>
        <p:spPr>
          <a:xfrm>
            <a:off x="1994818" y="1435431"/>
            <a:ext cx="6884139" cy="4161519"/>
          </a:xfrm>
          <a:prstGeom prst="rect">
            <a:avLst/>
          </a:prstGeom>
        </p:spPr>
      </p:pic>
      <p:grpSp>
        <p:nvGrpSpPr>
          <p:cNvPr id="11" name="Group 10"/>
          <p:cNvGrpSpPr/>
          <p:nvPr/>
        </p:nvGrpSpPr>
        <p:grpSpPr>
          <a:xfrm>
            <a:off x="3014935" y="3097586"/>
            <a:ext cx="807151" cy="662828"/>
            <a:chOff x="1750173" y="2926500"/>
            <a:chExt cx="807151" cy="662828"/>
          </a:xfrm>
        </p:grpSpPr>
        <p:sp>
          <p:nvSpPr>
            <p:cNvPr id="12" name="Oval 11"/>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3" name="TextBox 12"/>
            <p:cNvSpPr txBox="1"/>
            <p:nvPr/>
          </p:nvSpPr>
          <p:spPr>
            <a:xfrm>
              <a:off x="1776676" y="2967336"/>
              <a:ext cx="780648" cy="584775"/>
            </a:xfrm>
            <a:prstGeom prst="rect">
              <a:avLst/>
            </a:prstGeom>
            <a:noFill/>
          </p:spPr>
          <p:txBody>
            <a:bodyPr wrap="square" rtlCol="0">
              <a:spAutoFit/>
            </a:bodyPr>
            <a:lstStyle/>
            <a:p>
              <a:r>
                <a:rPr lang="en-US" sz="3200" b="1" dirty="0">
                  <a:solidFill>
                    <a:srgbClr val="FF0000"/>
                  </a:solidFill>
                </a:rPr>
                <a:t>97</a:t>
              </a:r>
              <a:endParaRPr lang="vi-VN" sz="3200" b="1" dirty="0">
                <a:solidFill>
                  <a:srgbClr val="FF0000"/>
                </a:solidFill>
              </a:endParaRPr>
            </a:p>
          </p:txBody>
        </p:sp>
      </p:grpSp>
      <p:grpSp>
        <p:nvGrpSpPr>
          <p:cNvPr id="14" name="Group 13"/>
          <p:cNvGrpSpPr/>
          <p:nvPr/>
        </p:nvGrpSpPr>
        <p:grpSpPr>
          <a:xfrm>
            <a:off x="5954698" y="2228055"/>
            <a:ext cx="793899" cy="662828"/>
            <a:chOff x="1750173" y="2926500"/>
            <a:chExt cx="793899" cy="662828"/>
          </a:xfrm>
        </p:grpSpPr>
        <p:sp>
          <p:nvSpPr>
            <p:cNvPr id="15" name="Oval 14"/>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6" name="TextBox 15"/>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90</a:t>
              </a:r>
              <a:endParaRPr lang="vi-VN" sz="3200" b="1" dirty="0">
                <a:solidFill>
                  <a:srgbClr val="FF0000"/>
                </a:solidFill>
              </a:endParaRPr>
            </a:p>
          </p:txBody>
        </p:sp>
      </p:grpSp>
      <p:grpSp>
        <p:nvGrpSpPr>
          <p:cNvPr id="17" name="Group 16"/>
          <p:cNvGrpSpPr/>
          <p:nvPr/>
        </p:nvGrpSpPr>
        <p:grpSpPr>
          <a:xfrm>
            <a:off x="7445568" y="4341777"/>
            <a:ext cx="793899" cy="662828"/>
            <a:chOff x="1750173" y="2926500"/>
            <a:chExt cx="793899" cy="662828"/>
          </a:xfrm>
        </p:grpSpPr>
        <p:sp>
          <p:nvSpPr>
            <p:cNvPr id="18" name="Oval 17"/>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9" name="TextBox 18"/>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91</a:t>
              </a:r>
              <a:endParaRPr lang="vi-VN" sz="3200" b="1" dirty="0">
                <a:solidFill>
                  <a:srgbClr val="FF0000"/>
                </a:solidFill>
              </a:endParaRPr>
            </a:p>
          </p:txBody>
        </p:sp>
      </p:grpSp>
      <p:grpSp>
        <p:nvGrpSpPr>
          <p:cNvPr id="20" name="Group 19"/>
          <p:cNvGrpSpPr/>
          <p:nvPr/>
        </p:nvGrpSpPr>
        <p:grpSpPr>
          <a:xfrm>
            <a:off x="3449832" y="4400119"/>
            <a:ext cx="793899" cy="662828"/>
            <a:chOff x="1750173" y="2926500"/>
            <a:chExt cx="793899" cy="662828"/>
          </a:xfrm>
        </p:grpSpPr>
        <p:sp>
          <p:nvSpPr>
            <p:cNvPr id="21" name="Oval 20"/>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96</a:t>
              </a:r>
              <a:endParaRPr lang="vi-VN" sz="3200" b="1" dirty="0">
                <a:solidFill>
                  <a:srgbClr val="FF0000"/>
                </a:solidFill>
              </a:endParaRPr>
            </a:p>
          </p:txBody>
        </p:sp>
      </p:grpSp>
      <p:sp>
        <p:nvSpPr>
          <p:cNvPr id="23" name="Arrow: Right 22"/>
          <p:cNvSpPr/>
          <p:nvPr/>
        </p:nvSpPr>
        <p:spPr>
          <a:xfrm>
            <a:off x="2321407" y="5608101"/>
            <a:ext cx="1103095"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4" name="Group 23"/>
          <p:cNvGrpSpPr/>
          <p:nvPr/>
        </p:nvGrpSpPr>
        <p:grpSpPr>
          <a:xfrm>
            <a:off x="3773801" y="5532538"/>
            <a:ext cx="780648" cy="662828"/>
            <a:chOff x="1710416" y="2926500"/>
            <a:chExt cx="780648" cy="662828"/>
          </a:xfrm>
        </p:grpSpPr>
        <p:sp>
          <p:nvSpPr>
            <p:cNvPr id="25" name="Oval 24"/>
            <p:cNvSpPr/>
            <p:nvPr/>
          </p:nvSpPr>
          <p:spPr>
            <a:xfrm>
              <a:off x="1750173" y="2926500"/>
              <a:ext cx="662828" cy="662828"/>
            </a:xfrm>
            <a:prstGeom prst="ellipse">
              <a:avLst/>
            </a:prstGeom>
            <a:solidFill>
              <a:schemeClr val="accent6">
                <a:lumMod val="75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75000"/>
                    </a:schemeClr>
                  </a:solidFill>
                </a:rPr>
                <a:t>26</a:t>
              </a:r>
              <a:endParaRPr lang="vi-VN" sz="2400" dirty="0">
                <a:solidFill>
                  <a:schemeClr val="accent6">
                    <a:lumMod val="75000"/>
                  </a:schemeClr>
                </a:solidFill>
              </a:endParaRPr>
            </a:p>
          </p:txBody>
        </p:sp>
        <p:sp>
          <p:nvSpPr>
            <p:cNvPr id="26" name="TextBox 25"/>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B</a:t>
              </a:r>
              <a:endParaRPr lang="vi-VN" sz="3200" b="1" dirty="0">
                <a:solidFill>
                  <a:schemeClr val="bg1"/>
                </a:solidFill>
              </a:endParaRPr>
            </a:p>
          </p:txBody>
        </p:sp>
      </p:grpSp>
      <p:grpSp>
        <p:nvGrpSpPr>
          <p:cNvPr id="27" name="Group 26"/>
          <p:cNvGrpSpPr/>
          <p:nvPr/>
        </p:nvGrpSpPr>
        <p:grpSpPr>
          <a:xfrm>
            <a:off x="4966771" y="5532538"/>
            <a:ext cx="780648" cy="662828"/>
            <a:chOff x="1710416" y="2926500"/>
            <a:chExt cx="780648" cy="662828"/>
          </a:xfrm>
        </p:grpSpPr>
        <p:sp>
          <p:nvSpPr>
            <p:cNvPr id="28" name="Oval 27"/>
            <p:cNvSpPr/>
            <p:nvPr/>
          </p:nvSpPr>
          <p:spPr>
            <a:xfrm>
              <a:off x="1750173" y="2926500"/>
              <a:ext cx="662828" cy="662828"/>
            </a:xfrm>
            <a:prstGeom prst="ellipse">
              <a:avLst/>
            </a:prstGeom>
            <a:solidFill>
              <a:srgbClr val="F35757"/>
            </a:solidFill>
            <a:ln w="28575">
              <a:solidFill>
                <a:srgbClr val="F3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35757"/>
                  </a:solidFill>
                </a:rPr>
                <a:t>26</a:t>
              </a:r>
              <a:endParaRPr lang="vi-VN" sz="2400" dirty="0">
                <a:solidFill>
                  <a:srgbClr val="F35757"/>
                </a:solidFill>
              </a:endParaRPr>
            </a:p>
          </p:txBody>
        </p:sp>
        <p:sp>
          <p:nvSpPr>
            <p:cNvPr id="29" name="TextBox 28"/>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D</a:t>
              </a:r>
              <a:endParaRPr lang="vi-VN" sz="3200" b="1" dirty="0">
                <a:solidFill>
                  <a:schemeClr val="bg1"/>
                </a:solidFill>
              </a:endParaRPr>
            </a:p>
          </p:txBody>
        </p:sp>
      </p:grpSp>
      <p:grpSp>
        <p:nvGrpSpPr>
          <p:cNvPr id="31" name="Group 30"/>
          <p:cNvGrpSpPr/>
          <p:nvPr/>
        </p:nvGrpSpPr>
        <p:grpSpPr>
          <a:xfrm>
            <a:off x="6166998" y="5532538"/>
            <a:ext cx="780648" cy="662828"/>
            <a:chOff x="1710416" y="2926500"/>
            <a:chExt cx="780648" cy="662828"/>
          </a:xfrm>
        </p:grpSpPr>
        <p:sp>
          <p:nvSpPr>
            <p:cNvPr id="32" name="Oval 31"/>
            <p:cNvSpPr/>
            <p:nvPr/>
          </p:nvSpPr>
          <p:spPr>
            <a:xfrm>
              <a:off x="1750173" y="2926500"/>
              <a:ext cx="662828" cy="662828"/>
            </a:xfrm>
            <a:prstGeom prst="ellipse">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rPr>
                <a:t>26</a:t>
              </a:r>
              <a:endParaRPr lang="vi-VN" sz="2400" dirty="0">
                <a:solidFill>
                  <a:srgbClr val="0070C0"/>
                </a:solidFill>
              </a:endParaRPr>
            </a:p>
          </p:txBody>
        </p:sp>
        <p:sp>
          <p:nvSpPr>
            <p:cNvPr id="35" name="TextBox 34"/>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C</a:t>
              </a:r>
              <a:endParaRPr lang="vi-VN" sz="3200" b="1" dirty="0">
                <a:solidFill>
                  <a:schemeClr val="bg1"/>
                </a:solidFill>
              </a:endParaRPr>
            </a:p>
          </p:txBody>
        </p:sp>
      </p:grpSp>
      <p:grpSp>
        <p:nvGrpSpPr>
          <p:cNvPr id="36" name="Group 35"/>
          <p:cNvGrpSpPr/>
          <p:nvPr/>
        </p:nvGrpSpPr>
        <p:grpSpPr>
          <a:xfrm>
            <a:off x="7485045" y="5532538"/>
            <a:ext cx="780648" cy="662828"/>
            <a:chOff x="1710416" y="2926500"/>
            <a:chExt cx="780648" cy="662828"/>
          </a:xfrm>
        </p:grpSpPr>
        <p:sp>
          <p:nvSpPr>
            <p:cNvPr id="37" name="Oval 36"/>
            <p:cNvSpPr/>
            <p:nvPr/>
          </p:nvSpPr>
          <p:spPr>
            <a:xfrm>
              <a:off x="1750173" y="2926500"/>
              <a:ext cx="662828" cy="662828"/>
            </a:xfrm>
            <a:prstGeom prst="ellipse">
              <a:avLst/>
            </a:prstGeom>
            <a:solidFill>
              <a:schemeClr val="accent4">
                <a:lumMod val="75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lumMod val="75000"/>
                    </a:schemeClr>
                  </a:solidFill>
                </a:rPr>
                <a:t>26</a:t>
              </a:r>
              <a:endParaRPr lang="vi-VN" sz="2400" dirty="0">
                <a:solidFill>
                  <a:schemeClr val="accent4">
                    <a:lumMod val="75000"/>
                  </a:schemeClr>
                </a:solidFill>
              </a:endParaRPr>
            </a:p>
          </p:txBody>
        </p:sp>
        <p:sp>
          <p:nvSpPr>
            <p:cNvPr id="38" name="TextBox 37"/>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A</a:t>
              </a:r>
              <a:endParaRPr lang="vi-VN" sz="3200"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2"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ppt_x</p:attrName>
                                        </p:attrNameLst>
                                      </p:cBhvr>
                                      <p:tavLst>
                                        <p:tav tm="0">
                                          <p:val>
                                            <p:strVal val="#ppt_x+#ppt_w*1.125000"/>
                                          </p:val>
                                        </p:tav>
                                        <p:tav tm="100000">
                                          <p:val>
                                            <p:strVal val="#ppt_x"/>
                                          </p:val>
                                        </p:tav>
                                      </p:tavLst>
                                    </p:anim>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p:tgtEl>
                                          <p:spTgt spid="20"/>
                                        </p:tgtEl>
                                        <p:attrNameLst>
                                          <p:attrName>ppt_x</p:attrName>
                                        </p:attrNameLst>
                                      </p:cBhvr>
                                      <p:tavLst>
                                        <p:tav tm="0">
                                          <p:val>
                                            <p:strVal val="#ppt_x+#ppt_w*1.125000"/>
                                          </p:val>
                                        </p:tav>
                                        <p:tav tm="100000">
                                          <p:val>
                                            <p:strVal val="#ppt_x"/>
                                          </p:val>
                                        </p:tav>
                                      </p:tavLst>
                                    </p:anim>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p:tgtEl>
                                          <p:spTgt spid="24"/>
                                        </p:tgtEl>
                                        <p:attrNameLst>
                                          <p:attrName>ppt_x</p:attrName>
                                        </p:attrNameLst>
                                      </p:cBhvr>
                                      <p:tavLst>
                                        <p:tav tm="0">
                                          <p:val>
                                            <p:strVal val="#ppt_x-#ppt_w*1.125000"/>
                                          </p:val>
                                        </p:tav>
                                        <p:tav tm="100000">
                                          <p:val>
                                            <p:strVal val="#ppt_x"/>
                                          </p:val>
                                        </p:tav>
                                      </p:tavLst>
                                    </p:anim>
                                    <p:animEffect transition="in" filter="wipe(right)">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p:tgtEl>
                                          <p:spTgt spid="27"/>
                                        </p:tgtEl>
                                        <p:attrNameLst>
                                          <p:attrName>ppt_x</p:attrName>
                                        </p:attrNameLst>
                                      </p:cBhvr>
                                      <p:tavLst>
                                        <p:tav tm="0">
                                          <p:val>
                                            <p:strVal val="#ppt_x-#ppt_w*1.125000"/>
                                          </p:val>
                                        </p:tav>
                                        <p:tav tm="100000">
                                          <p:val>
                                            <p:strVal val="#ppt_x"/>
                                          </p:val>
                                        </p:tav>
                                      </p:tavLst>
                                    </p:anim>
                                    <p:animEffect transition="in" filter="wipe(right)">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p:tgtEl>
                                          <p:spTgt spid="31"/>
                                        </p:tgtEl>
                                        <p:attrNameLst>
                                          <p:attrName>ppt_x</p:attrName>
                                        </p:attrNameLst>
                                      </p:cBhvr>
                                      <p:tavLst>
                                        <p:tav tm="0">
                                          <p:val>
                                            <p:strVal val="#ppt_x-#ppt_w*1.125000"/>
                                          </p:val>
                                        </p:tav>
                                        <p:tav tm="100000">
                                          <p:val>
                                            <p:strVal val="#ppt_x"/>
                                          </p:val>
                                        </p:tav>
                                      </p:tavLst>
                                    </p:anim>
                                    <p:animEffect transition="in" filter="wipe(right)">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p:tgtEl>
                                          <p:spTgt spid="36"/>
                                        </p:tgtEl>
                                        <p:attrNameLst>
                                          <p:attrName>ppt_x</p:attrName>
                                        </p:attrNameLst>
                                      </p:cBhvr>
                                      <p:tavLst>
                                        <p:tav tm="0">
                                          <p:val>
                                            <p:strVal val="#ppt_x-#ppt_w*1.125000"/>
                                          </p:val>
                                        </p:tav>
                                        <p:tav tm="100000">
                                          <p:val>
                                            <p:strVal val="#ppt_x"/>
                                          </p:val>
                                        </p:tav>
                                      </p:tavLst>
                                    </p:anim>
                                    <p:animEffect transition="in" filter="wipe(right)">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962275" y="62847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p:cNvSpPr txBox="1"/>
          <p:nvPr/>
        </p:nvSpPr>
        <p:spPr>
          <a:xfrm>
            <a:off x="3399596" y="628471"/>
            <a:ext cx="7928804" cy="830997"/>
          </a:xfrm>
          <a:prstGeom prst="rect">
            <a:avLst/>
          </a:prstGeom>
          <a:noFill/>
        </p:spPr>
        <p:txBody>
          <a:bodyPr wrap="square" rtlCol="0">
            <a:spAutoFit/>
          </a:bodyPr>
          <a:lstStyle/>
          <a:p>
            <a:pPr algn="just"/>
            <a:r>
              <a:rPr lang="vi-VN" sz="2400" dirty="0"/>
              <a:t>Chọn câu trả lời đúng.</a:t>
            </a:r>
            <a:endParaRPr lang="vi-VN" sz="2400" dirty="0"/>
          </a:p>
          <a:p>
            <a:pPr algn="just"/>
            <a:r>
              <a:rPr lang="vi-VN" sz="2400" dirty="0"/>
              <a:t>Con đường nào ngắn nhất để kiến vàng bò đến hạt gạo?</a:t>
            </a:r>
            <a:endParaRPr lang="vi-VN" sz="2400" dirty="0"/>
          </a:p>
        </p:txBody>
      </p:sp>
      <p:pic>
        <p:nvPicPr>
          <p:cNvPr id="9" name="Picture 8"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pic>
        <p:nvPicPr>
          <p:cNvPr id="3" name="Picture 2"/>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rcRect l="11407"/>
          <a:stretch>
            <a:fillRect/>
          </a:stretch>
        </p:blipFill>
        <p:spPr>
          <a:xfrm>
            <a:off x="730151" y="628471"/>
            <a:ext cx="6826349" cy="4629625"/>
          </a:xfrm>
          <a:prstGeom prst="rect">
            <a:avLst/>
          </a:prstGeom>
        </p:spPr>
      </p:pic>
      <p:grpSp>
        <p:nvGrpSpPr>
          <p:cNvPr id="15" name="Group 14"/>
          <p:cNvGrpSpPr/>
          <p:nvPr/>
        </p:nvGrpSpPr>
        <p:grpSpPr>
          <a:xfrm>
            <a:off x="7175500" y="3771090"/>
            <a:ext cx="3810000" cy="2362644"/>
            <a:chOff x="7175500" y="3771090"/>
            <a:chExt cx="3810000" cy="2362644"/>
          </a:xfrm>
        </p:grpSpPr>
        <p:sp>
          <p:nvSpPr>
            <p:cNvPr id="5" name="Rectangle 4"/>
            <p:cNvSpPr/>
            <p:nvPr/>
          </p:nvSpPr>
          <p:spPr>
            <a:xfrm>
              <a:off x="7175500" y="3771090"/>
              <a:ext cx="3810000" cy="609600"/>
            </a:xfrm>
            <a:prstGeom prst="rect">
              <a:avLst/>
            </a:prstGeom>
            <a:solidFill>
              <a:srgbClr val="EF4136"/>
            </a:solid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A. Đường màu đỏ</a:t>
              </a:r>
              <a:endParaRPr lang="vi-VN" sz="2800" dirty="0"/>
            </a:p>
          </p:txBody>
        </p:sp>
        <p:sp>
          <p:nvSpPr>
            <p:cNvPr id="13" name="Rectangle 12"/>
            <p:cNvSpPr/>
            <p:nvPr/>
          </p:nvSpPr>
          <p:spPr>
            <a:xfrm>
              <a:off x="7175500" y="4647612"/>
              <a:ext cx="3810000" cy="609600"/>
            </a:xfrm>
            <a:prstGeom prst="rect">
              <a:avLst/>
            </a:prstGeom>
            <a:solidFill>
              <a:srgbClr val="007DC9"/>
            </a:solidFill>
            <a:ln>
              <a:solidFill>
                <a:srgbClr val="007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B</a:t>
              </a:r>
              <a:r>
                <a:rPr lang="vi-VN" sz="2800"/>
                <a:t>. </a:t>
              </a:r>
              <a:r>
                <a:rPr lang="vi-VN" sz="2800" dirty="0"/>
                <a:t>Đường màu xanh</a:t>
              </a:r>
              <a:endParaRPr lang="vi-VN" sz="2800" dirty="0"/>
            </a:p>
          </p:txBody>
        </p:sp>
        <p:sp>
          <p:nvSpPr>
            <p:cNvPr id="14" name="Rectangle 13"/>
            <p:cNvSpPr/>
            <p:nvPr/>
          </p:nvSpPr>
          <p:spPr>
            <a:xfrm>
              <a:off x="7175500" y="5524134"/>
              <a:ext cx="3810000" cy="609600"/>
            </a:xfrm>
            <a:prstGeom prst="rect">
              <a:avLst/>
            </a:prstGeom>
            <a:solidFill>
              <a:srgbClr val="6D6E72"/>
            </a:solidFill>
            <a:ln>
              <a:solidFill>
                <a:srgbClr val="6D6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C. Đường màu đen</a:t>
              </a:r>
              <a:endParaRPr lang="vi-VN" sz="2800" dirty="0"/>
            </a:p>
          </p:txBody>
        </p:sp>
      </p:grpSp>
      <p:sp>
        <p:nvSpPr>
          <p:cNvPr id="16" name="Rectangle 15"/>
          <p:cNvSpPr/>
          <p:nvPr/>
        </p:nvSpPr>
        <p:spPr>
          <a:xfrm>
            <a:off x="7627157" y="1396088"/>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48 + 32=         </a:t>
            </a:r>
            <a:endParaRPr lang="vi-VN" sz="2800" dirty="0"/>
          </a:p>
        </p:txBody>
      </p:sp>
      <p:sp>
        <p:nvSpPr>
          <p:cNvPr id="17" name="TextBox 16"/>
          <p:cNvSpPr txBox="1"/>
          <p:nvPr/>
        </p:nvSpPr>
        <p:spPr>
          <a:xfrm>
            <a:off x="9322397" y="1470148"/>
            <a:ext cx="639919" cy="584775"/>
          </a:xfrm>
          <a:prstGeom prst="rect">
            <a:avLst/>
          </a:prstGeom>
          <a:noFill/>
        </p:spPr>
        <p:txBody>
          <a:bodyPr wrap="none" rtlCol="0">
            <a:spAutoFit/>
          </a:bodyPr>
          <a:lstStyle/>
          <a:p>
            <a:r>
              <a:rPr lang="vi-VN" sz="3200" b="1" dirty="0">
                <a:solidFill>
                  <a:srgbClr val="FF0000"/>
                </a:solidFill>
              </a:rPr>
              <a:t>80</a:t>
            </a:r>
            <a:endParaRPr lang="vi-VN" sz="3200" b="1" dirty="0">
              <a:solidFill>
                <a:srgbClr val="FF0000"/>
              </a:solidFill>
            </a:endParaRPr>
          </a:p>
        </p:txBody>
      </p:sp>
      <p:sp>
        <p:nvSpPr>
          <p:cNvPr id="18" name="Rectangle 17"/>
          <p:cNvSpPr/>
          <p:nvPr/>
        </p:nvSpPr>
        <p:spPr>
          <a:xfrm>
            <a:off x="7627157" y="2018119"/>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34 + 34=         </a:t>
            </a:r>
            <a:endParaRPr lang="vi-VN" sz="2800" dirty="0"/>
          </a:p>
        </p:txBody>
      </p:sp>
      <p:sp>
        <p:nvSpPr>
          <p:cNvPr id="19" name="TextBox 18"/>
          <p:cNvSpPr txBox="1"/>
          <p:nvPr/>
        </p:nvSpPr>
        <p:spPr>
          <a:xfrm>
            <a:off x="9322397" y="2092179"/>
            <a:ext cx="639919" cy="584775"/>
          </a:xfrm>
          <a:prstGeom prst="rect">
            <a:avLst/>
          </a:prstGeom>
          <a:noFill/>
        </p:spPr>
        <p:txBody>
          <a:bodyPr wrap="none" rtlCol="0">
            <a:spAutoFit/>
          </a:bodyPr>
          <a:lstStyle/>
          <a:p>
            <a:r>
              <a:rPr lang="vi-VN" sz="3200" b="1" dirty="0">
                <a:solidFill>
                  <a:srgbClr val="FF0000"/>
                </a:solidFill>
              </a:rPr>
              <a:t>68</a:t>
            </a:r>
            <a:endParaRPr lang="vi-VN" sz="3200" b="1" dirty="0">
              <a:solidFill>
                <a:srgbClr val="FF0000"/>
              </a:solidFill>
            </a:endParaRPr>
          </a:p>
        </p:txBody>
      </p:sp>
      <p:sp>
        <p:nvSpPr>
          <p:cNvPr id="20" name="Rectangle 19"/>
          <p:cNvSpPr/>
          <p:nvPr/>
        </p:nvSpPr>
        <p:spPr>
          <a:xfrm>
            <a:off x="7627157" y="2654694"/>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32 + 48=         </a:t>
            </a:r>
            <a:endParaRPr lang="vi-VN" sz="2800" dirty="0"/>
          </a:p>
        </p:txBody>
      </p:sp>
      <p:sp>
        <p:nvSpPr>
          <p:cNvPr id="21" name="TextBox 20"/>
          <p:cNvSpPr txBox="1"/>
          <p:nvPr/>
        </p:nvSpPr>
        <p:spPr>
          <a:xfrm>
            <a:off x="9322397" y="2728754"/>
            <a:ext cx="639919" cy="584775"/>
          </a:xfrm>
          <a:prstGeom prst="rect">
            <a:avLst/>
          </a:prstGeom>
          <a:noFill/>
        </p:spPr>
        <p:txBody>
          <a:bodyPr wrap="none" rtlCol="0">
            <a:spAutoFit/>
          </a:bodyPr>
          <a:lstStyle/>
          <a:p>
            <a:r>
              <a:rPr lang="vi-VN" sz="3200" b="1" dirty="0">
                <a:solidFill>
                  <a:srgbClr val="FF0000"/>
                </a:solidFill>
              </a:rPr>
              <a:t>80</a:t>
            </a:r>
            <a:endParaRPr lang="vi-VN" sz="3200" b="1" dirty="0">
              <a:solidFill>
                <a:srgbClr val="FF0000"/>
              </a:solidFill>
            </a:endParaRPr>
          </a:p>
        </p:txBody>
      </p:sp>
      <p:sp>
        <p:nvSpPr>
          <p:cNvPr id="22" name="Oval 21"/>
          <p:cNvSpPr/>
          <p:nvPr/>
        </p:nvSpPr>
        <p:spPr>
          <a:xfrm>
            <a:off x="7023100" y="4549398"/>
            <a:ext cx="660400" cy="830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heel(1)">
                                      <p:cBhvr>
                                        <p:cTn id="5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6" grpId="0" animBg="1"/>
      <p:bldP spid="17" grpId="0"/>
      <p:bldP spid="18" grpId="0" animBg="1"/>
      <p:bldP spid="19" grpId="0"/>
      <p:bldP spid="20" grpId="0" animBg="1"/>
      <p:bldP spid="21"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p:cNvSpPr txBox="1"/>
          <p:nvPr/>
        </p:nvSpPr>
        <p:spPr>
          <a:xfrm>
            <a:off x="1411738" y="1464997"/>
            <a:ext cx="885179" cy="461665"/>
          </a:xfrm>
          <a:prstGeom prst="rect">
            <a:avLst/>
          </a:prstGeom>
          <a:noFill/>
        </p:spPr>
        <p:txBody>
          <a:bodyPr wrap="none" rtlCol="0">
            <a:spAutoFit/>
          </a:bodyPr>
          <a:lstStyle/>
          <a:p>
            <a:r>
              <a:rPr lang="vi-VN" sz="2400" dirty="0"/>
              <a:t>Tính.</a:t>
            </a:r>
            <a:endParaRPr lang="vi-VN" sz="2400" dirty="0"/>
          </a:p>
        </p:txBody>
      </p:sp>
      <p:grpSp>
        <p:nvGrpSpPr>
          <p:cNvPr id="36" name="Group 35"/>
          <p:cNvGrpSpPr/>
          <p:nvPr/>
        </p:nvGrpSpPr>
        <p:grpSpPr>
          <a:xfrm>
            <a:off x="3449313" y="1464997"/>
            <a:ext cx="5293374" cy="670480"/>
            <a:chOff x="1824226" y="3918826"/>
            <a:chExt cx="4122727" cy="670480"/>
          </a:xfrm>
        </p:grpSpPr>
        <p:sp>
          <p:nvSpPr>
            <p:cNvPr id="32" name="Rectangle 31"/>
            <p:cNvSpPr/>
            <p:nvPr/>
          </p:nvSpPr>
          <p:spPr>
            <a:xfrm>
              <a:off x="1824226" y="3918826"/>
              <a:ext cx="156086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23 + 27 + 1</a:t>
              </a:r>
              <a:endParaRPr lang="vi-VN" sz="2800" dirty="0"/>
            </a:p>
          </p:txBody>
        </p:sp>
        <p:sp>
          <p:nvSpPr>
            <p:cNvPr id="37" name="Rectangle 36"/>
            <p:cNvSpPr/>
            <p:nvPr/>
          </p:nvSpPr>
          <p:spPr>
            <a:xfrm>
              <a:off x="4386086" y="3930471"/>
              <a:ext cx="156086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45 + 45 + 2</a:t>
              </a:r>
              <a:endParaRPr lang="vi-VN" sz="2800" dirty="0"/>
            </a:p>
          </p:txBody>
        </p:sp>
      </p:grpSp>
      <p:pic>
        <p:nvPicPr>
          <p:cNvPr id="61" name="Picture 60"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grpSp>
        <p:nvGrpSpPr>
          <p:cNvPr id="2" name="Group 1"/>
          <p:cNvGrpSpPr/>
          <p:nvPr/>
        </p:nvGrpSpPr>
        <p:grpSpPr>
          <a:xfrm>
            <a:off x="3529698" y="3686612"/>
            <a:ext cx="5212989" cy="658836"/>
            <a:chOff x="2472315" y="3683932"/>
            <a:chExt cx="5212989" cy="658836"/>
          </a:xfrm>
        </p:grpSpPr>
        <p:sp>
          <p:nvSpPr>
            <p:cNvPr id="33" name="Rectangle 32"/>
            <p:cNvSpPr/>
            <p:nvPr/>
          </p:nvSpPr>
          <p:spPr>
            <a:xfrm>
              <a:off x="2472315" y="3683933"/>
              <a:ext cx="2004075"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58 + 12 + 3</a:t>
              </a:r>
              <a:endParaRPr lang="vi-VN" sz="2800" dirty="0"/>
            </a:p>
          </p:txBody>
        </p:sp>
        <p:sp>
          <p:nvSpPr>
            <p:cNvPr id="34" name="Rectangle 33"/>
            <p:cNvSpPr/>
            <p:nvPr/>
          </p:nvSpPr>
          <p:spPr>
            <a:xfrm>
              <a:off x="5707903" y="3683932"/>
              <a:ext cx="1977401"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69 + 11 + 4</a:t>
              </a:r>
              <a:endParaRPr lang="vi-VN" sz="2800" dirty="0"/>
            </a:p>
          </p:txBody>
        </p:sp>
      </p:grpSp>
      <p:sp>
        <p:nvSpPr>
          <p:cNvPr id="3" name="TextBox 2"/>
          <p:cNvSpPr txBox="1"/>
          <p:nvPr/>
        </p:nvSpPr>
        <p:spPr>
          <a:xfrm>
            <a:off x="3253747" y="2135477"/>
            <a:ext cx="2199641" cy="523220"/>
          </a:xfrm>
          <a:prstGeom prst="rect">
            <a:avLst/>
          </a:prstGeom>
          <a:noFill/>
        </p:spPr>
        <p:txBody>
          <a:bodyPr wrap="none" rtlCol="0">
            <a:spAutoFit/>
          </a:bodyPr>
          <a:lstStyle/>
          <a:p>
            <a:r>
              <a:rPr lang="vi-VN" sz="2800" dirty="0">
                <a:solidFill>
                  <a:srgbClr val="FF0000"/>
                </a:solidFill>
              </a:rPr>
              <a:t>=     50    + 1</a:t>
            </a:r>
            <a:endParaRPr lang="vi-VN" sz="2800" dirty="0">
              <a:solidFill>
                <a:srgbClr val="FF0000"/>
              </a:solidFill>
            </a:endParaRPr>
          </a:p>
        </p:txBody>
      </p:sp>
      <p:sp>
        <p:nvSpPr>
          <p:cNvPr id="40" name="TextBox 39"/>
          <p:cNvSpPr txBox="1"/>
          <p:nvPr/>
        </p:nvSpPr>
        <p:spPr>
          <a:xfrm>
            <a:off x="3253747" y="2805569"/>
            <a:ext cx="1888659" cy="523220"/>
          </a:xfrm>
          <a:prstGeom prst="rect">
            <a:avLst/>
          </a:prstGeom>
          <a:noFill/>
        </p:spPr>
        <p:txBody>
          <a:bodyPr wrap="none" rtlCol="0">
            <a:spAutoFit/>
          </a:bodyPr>
          <a:lstStyle/>
          <a:p>
            <a:r>
              <a:rPr lang="vi-VN" sz="2800" dirty="0">
                <a:solidFill>
                  <a:srgbClr val="FF0000"/>
                </a:solidFill>
              </a:rPr>
              <a:t>=           51</a:t>
            </a:r>
            <a:endParaRPr lang="vi-VN" sz="2800" dirty="0">
              <a:solidFill>
                <a:srgbClr val="FF0000"/>
              </a:solidFill>
            </a:endParaRPr>
          </a:p>
        </p:txBody>
      </p:sp>
      <p:sp>
        <p:nvSpPr>
          <p:cNvPr id="44" name="TextBox 43"/>
          <p:cNvSpPr txBox="1"/>
          <p:nvPr/>
        </p:nvSpPr>
        <p:spPr>
          <a:xfrm>
            <a:off x="6543047" y="2135477"/>
            <a:ext cx="2199641" cy="523220"/>
          </a:xfrm>
          <a:prstGeom prst="rect">
            <a:avLst/>
          </a:prstGeom>
          <a:noFill/>
        </p:spPr>
        <p:txBody>
          <a:bodyPr wrap="none" rtlCol="0">
            <a:spAutoFit/>
          </a:bodyPr>
          <a:lstStyle/>
          <a:p>
            <a:r>
              <a:rPr lang="vi-VN" sz="2800" dirty="0">
                <a:solidFill>
                  <a:srgbClr val="FF0000"/>
                </a:solidFill>
              </a:rPr>
              <a:t>=     90    + 2</a:t>
            </a:r>
            <a:endParaRPr lang="vi-VN" sz="2800" dirty="0">
              <a:solidFill>
                <a:srgbClr val="FF0000"/>
              </a:solidFill>
            </a:endParaRPr>
          </a:p>
        </p:txBody>
      </p:sp>
      <p:sp>
        <p:nvSpPr>
          <p:cNvPr id="62" name="TextBox 61"/>
          <p:cNvSpPr txBox="1"/>
          <p:nvPr/>
        </p:nvSpPr>
        <p:spPr>
          <a:xfrm>
            <a:off x="6543047" y="2805569"/>
            <a:ext cx="1888659" cy="523220"/>
          </a:xfrm>
          <a:prstGeom prst="rect">
            <a:avLst/>
          </a:prstGeom>
          <a:noFill/>
        </p:spPr>
        <p:txBody>
          <a:bodyPr wrap="none" rtlCol="0">
            <a:spAutoFit/>
          </a:bodyPr>
          <a:lstStyle/>
          <a:p>
            <a:r>
              <a:rPr lang="vi-VN" sz="2800" dirty="0">
                <a:solidFill>
                  <a:srgbClr val="FF0000"/>
                </a:solidFill>
              </a:rPr>
              <a:t>=           92</a:t>
            </a:r>
            <a:endParaRPr lang="vi-VN" sz="2800" dirty="0">
              <a:solidFill>
                <a:srgbClr val="FF0000"/>
              </a:solidFill>
            </a:endParaRPr>
          </a:p>
        </p:txBody>
      </p:sp>
      <p:sp>
        <p:nvSpPr>
          <p:cNvPr id="63" name="TextBox 62"/>
          <p:cNvSpPr txBox="1"/>
          <p:nvPr/>
        </p:nvSpPr>
        <p:spPr>
          <a:xfrm>
            <a:off x="3253747" y="4441662"/>
            <a:ext cx="2199641" cy="523220"/>
          </a:xfrm>
          <a:prstGeom prst="rect">
            <a:avLst/>
          </a:prstGeom>
          <a:noFill/>
        </p:spPr>
        <p:txBody>
          <a:bodyPr wrap="none" rtlCol="0">
            <a:spAutoFit/>
          </a:bodyPr>
          <a:lstStyle/>
          <a:p>
            <a:r>
              <a:rPr lang="vi-VN" sz="2800" dirty="0">
                <a:solidFill>
                  <a:srgbClr val="FF0000"/>
                </a:solidFill>
              </a:rPr>
              <a:t>=     70    + 3</a:t>
            </a:r>
            <a:endParaRPr lang="vi-VN" sz="2800" dirty="0">
              <a:solidFill>
                <a:srgbClr val="FF0000"/>
              </a:solidFill>
            </a:endParaRPr>
          </a:p>
        </p:txBody>
      </p:sp>
      <p:sp>
        <p:nvSpPr>
          <p:cNvPr id="64" name="TextBox 63"/>
          <p:cNvSpPr txBox="1"/>
          <p:nvPr/>
        </p:nvSpPr>
        <p:spPr>
          <a:xfrm>
            <a:off x="3253747" y="5111754"/>
            <a:ext cx="1888659" cy="523220"/>
          </a:xfrm>
          <a:prstGeom prst="rect">
            <a:avLst/>
          </a:prstGeom>
          <a:noFill/>
        </p:spPr>
        <p:txBody>
          <a:bodyPr wrap="none" rtlCol="0">
            <a:spAutoFit/>
          </a:bodyPr>
          <a:lstStyle/>
          <a:p>
            <a:r>
              <a:rPr lang="vi-VN" sz="2800" dirty="0">
                <a:solidFill>
                  <a:srgbClr val="FF0000"/>
                </a:solidFill>
              </a:rPr>
              <a:t>=           73</a:t>
            </a:r>
            <a:endParaRPr lang="vi-VN" sz="2800" dirty="0">
              <a:solidFill>
                <a:srgbClr val="FF0000"/>
              </a:solidFill>
            </a:endParaRPr>
          </a:p>
        </p:txBody>
      </p:sp>
      <p:sp>
        <p:nvSpPr>
          <p:cNvPr id="65" name="TextBox 64"/>
          <p:cNvSpPr txBox="1"/>
          <p:nvPr/>
        </p:nvSpPr>
        <p:spPr>
          <a:xfrm>
            <a:off x="6543047" y="4441660"/>
            <a:ext cx="2199641" cy="523220"/>
          </a:xfrm>
          <a:prstGeom prst="rect">
            <a:avLst/>
          </a:prstGeom>
          <a:noFill/>
        </p:spPr>
        <p:txBody>
          <a:bodyPr wrap="none" rtlCol="0">
            <a:spAutoFit/>
          </a:bodyPr>
          <a:lstStyle/>
          <a:p>
            <a:r>
              <a:rPr lang="vi-VN" sz="2800" dirty="0">
                <a:solidFill>
                  <a:srgbClr val="FF0000"/>
                </a:solidFill>
              </a:rPr>
              <a:t>=     80    + 4</a:t>
            </a:r>
            <a:endParaRPr lang="vi-VN" sz="2800" dirty="0">
              <a:solidFill>
                <a:srgbClr val="FF0000"/>
              </a:solidFill>
            </a:endParaRPr>
          </a:p>
        </p:txBody>
      </p:sp>
      <p:sp>
        <p:nvSpPr>
          <p:cNvPr id="66" name="TextBox 65"/>
          <p:cNvSpPr txBox="1"/>
          <p:nvPr/>
        </p:nvSpPr>
        <p:spPr>
          <a:xfrm>
            <a:off x="6543047" y="5111752"/>
            <a:ext cx="1888659" cy="523220"/>
          </a:xfrm>
          <a:prstGeom prst="rect">
            <a:avLst/>
          </a:prstGeom>
          <a:noFill/>
        </p:spPr>
        <p:txBody>
          <a:bodyPr wrap="none" rtlCol="0">
            <a:spAutoFit/>
          </a:bodyPr>
          <a:lstStyle/>
          <a:p>
            <a:r>
              <a:rPr lang="vi-VN" sz="2800" dirty="0">
                <a:solidFill>
                  <a:srgbClr val="FF0000"/>
                </a:solidFill>
              </a:rPr>
              <a:t>=           84</a:t>
            </a:r>
            <a:endParaRPr lang="vi-VN"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left)">
                                      <p:cBhvr>
                                        <p:cTn id="38" dur="500"/>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left)">
                                      <p:cBhvr>
                                        <p:cTn id="43" dur="500"/>
                                        <p:tgtEl>
                                          <p:spTgt spid="6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wipe(left)">
                                      <p:cBhvr>
                                        <p:cTn id="48" dur="500"/>
                                        <p:tgtEl>
                                          <p:spTgt spid="6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left)">
                                      <p:cBhvr>
                                        <p:cTn id="53" dur="500"/>
                                        <p:tgtEl>
                                          <p:spTgt spid="6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wipe(left)">
                                      <p:cBhvr>
                                        <p:cTn id="5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 grpId="0"/>
      <p:bldP spid="40" grpId="0"/>
      <p:bldP spid="44" grpId="0"/>
      <p:bldP spid="62" grpId="0"/>
      <p:bldP spid="63" grpId="0"/>
      <p:bldP spid="64" grpId="0"/>
      <p:bldP spid="65" grpId="0"/>
      <p:bldP spid="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p:cNvSpPr txBox="1"/>
          <p:nvPr/>
        </p:nvSpPr>
        <p:spPr>
          <a:xfrm>
            <a:off x="1411738" y="1464997"/>
            <a:ext cx="2372765" cy="461665"/>
          </a:xfrm>
          <a:prstGeom prst="rect">
            <a:avLst/>
          </a:prstGeom>
          <a:noFill/>
        </p:spPr>
        <p:txBody>
          <a:bodyPr wrap="none" rtlCol="0">
            <a:spAutoFit/>
          </a:bodyPr>
          <a:lstStyle/>
          <a:p>
            <a:r>
              <a:rPr lang="vi-VN" sz="2400" dirty="0"/>
              <a:t>Đặt tính rồi tính.</a:t>
            </a:r>
            <a:endParaRPr lang="vi-VN" sz="2400" dirty="0"/>
          </a:p>
        </p:txBody>
      </p:sp>
      <p:grpSp>
        <p:nvGrpSpPr>
          <p:cNvPr id="36" name="Group 35"/>
          <p:cNvGrpSpPr/>
          <p:nvPr/>
        </p:nvGrpSpPr>
        <p:grpSpPr>
          <a:xfrm>
            <a:off x="2156792" y="2342793"/>
            <a:ext cx="7625667" cy="658838"/>
            <a:chOff x="1824226" y="3918823"/>
            <a:chExt cx="7625667" cy="658838"/>
          </a:xfrm>
        </p:grpSpPr>
        <p:sp>
          <p:nvSpPr>
            <p:cNvPr id="32" name="Rectangle 31"/>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38 + 52</a:t>
              </a:r>
              <a:endParaRPr lang="vi-VN" sz="2800" dirty="0"/>
            </a:p>
          </p:txBody>
        </p:sp>
        <p:sp>
          <p:nvSpPr>
            <p:cNvPr id="37" name="Rectangle 36"/>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15 + 15</a:t>
              </a:r>
              <a:endParaRPr lang="vi-VN" sz="2800" dirty="0"/>
            </a:p>
          </p:txBody>
        </p:sp>
        <p:sp>
          <p:nvSpPr>
            <p:cNvPr id="38" name="Rectangle 37"/>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67 + 17</a:t>
              </a:r>
              <a:endParaRPr lang="vi-VN" sz="2800" dirty="0"/>
            </a:p>
          </p:txBody>
        </p:sp>
        <p:sp>
          <p:nvSpPr>
            <p:cNvPr id="39" name="Rectangle 38"/>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72 + 19</a:t>
              </a:r>
              <a:endParaRPr lang="vi-VN" sz="2800" dirty="0"/>
            </a:p>
          </p:txBody>
        </p:sp>
      </p:grpSp>
      <p:grpSp>
        <p:nvGrpSpPr>
          <p:cNvPr id="35" name="Group 34"/>
          <p:cNvGrpSpPr/>
          <p:nvPr/>
        </p:nvGrpSpPr>
        <p:grpSpPr>
          <a:xfrm>
            <a:off x="2256339" y="2845436"/>
            <a:ext cx="837249" cy="1312215"/>
            <a:chOff x="1933616" y="4498692"/>
            <a:chExt cx="837249" cy="1312215"/>
          </a:xfrm>
        </p:grpSpPr>
        <p:sp>
          <p:nvSpPr>
            <p:cNvPr id="41" name="TextBox 40"/>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38</a:t>
              </a:r>
              <a:endParaRPr lang="vi-VN" sz="2800" dirty="0"/>
            </a:p>
            <a:p>
              <a:pPr>
                <a:lnSpc>
                  <a:spcPct val="150000"/>
                </a:lnSpc>
              </a:pPr>
              <a:r>
                <a:rPr lang="vi-VN" sz="2800" dirty="0"/>
                <a:t>52</a:t>
              </a:r>
              <a:endParaRPr lang="vi-VN" sz="2800" dirty="0"/>
            </a:p>
          </p:txBody>
        </p:sp>
        <p:sp>
          <p:nvSpPr>
            <p:cNvPr id="42" name="TextBox 41"/>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43" name="Straight Connector 42"/>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339180" y="2838386"/>
            <a:ext cx="837249" cy="1312215"/>
            <a:chOff x="1933616" y="4498692"/>
            <a:chExt cx="837249" cy="1312215"/>
          </a:xfrm>
        </p:grpSpPr>
        <p:sp>
          <p:nvSpPr>
            <p:cNvPr id="46" name="TextBox 45"/>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15</a:t>
              </a:r>
              <a:endParaRPr lang="vi-VN" sz="2800" dirty="0"/>
            </a:p>
            <a:p>
              <a:pPr>
                <a:lnSpc>
                  <a:spcPct val="150000"/>
                </a:lnSpc>
              </a:pPr>
              <a:r>
                <a:rPr lang="vi-VN" sz="2800" dirty="0"/>
                <a:t>15</a:t>
              </a:r>
              <a:endParaRPr lang="vi-VN" sz="2800" dirty="0"/>
            </a:p>
          </p:txBody>
        </p:sp>
        <p:sp>
          <p:nvSpPr>
            <p:cNvPr id="47" name="TextBox 46"/>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48" name="Straight Connector 47"/>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422021" y="2845436"/>
            <a:ext cx="837249" cy="1312215"/>
            <a:chOff x="1933616" y="4498692"/>
            <a:chExt cx="837249" cy="1312215"/>
          </a:xfrm>
        </p:grpSpPr>
        <p:sp>
          <p:nvSpPr>
            <p:cNvPr id="50" name="TextBox 49"/>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67</a:t>
              </a:r>
              <a:endParaRPr lang="vi-VN" sz="2800" dirty="0"/>
            </a:p>
            <a:p>
              <a:pPr>
                <a:lnSpc>
                  <a:spcPct val="150000"/>
                </a:lnSpc>
              </a:pPr>
              <a:r>
                <a:rPr lang="vi-VN" sz="2800" dirty="0"/>
                <a:t>17</a:t>
              </a:r>
              <a:endParaRPr lang="vi-VN" sz="2800" dirty="0"/>
            </a:p>
          </p:txBody>
        </p:sp>
        <p:sp>
          <p:nvSpPr>
            <p:cNvPr id="51" name="TextBox 50"/>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52" name="Straight Connector 51"/>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8504862" y="2838386"/>
            <a:ext cx="837249" cy="1312215"/>
            <a:chOff x="1933616" y="4498692"/>
            <a:chExt cx="837249" cy="1312215"/>
          </a:xfrm>
        </p:grpSpPr>
        <p:sp>
          <p:nvSpPr>
            <p:cNvPr id="54" name="TextBox 53"/>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72</a:t>
              </a:r>
              <a:endParaRPr lang="vi-VN" sz="2800" dirty="0"/>
            </a:p>
            <a:p>
              <a:pPr>
                <a:lnSpc>
                  <a:spcPct val="150000"/>
                </a:lnSpc>
              </a:pPr>
              <a:r>
                <a:rPr lang="vi-VN" sz="2800" dirty="0"/>
                <a:t>19</a:t>
              </a:r>
              <a:endParaRPr lang="vi-VN" sz="2800" dirty="0"/>
            </a:p>
          </p:txBody>
        </p:sp>
        <p:sp>
          <p:nvSpPr>
            <p:cNvPr id="55" name="TextBox 54"/>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56" name="Straight Connector 55"/>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2453669" y="4186528"/>
            <a:ext cx="639919" cy="584775"/>
          </a:xfrm>
          <a:prstGeom prst="rect">
            <a:avLst/>
          </a:prstGeom>
          <a:noFill/>
        </p:spPr>
        <p:txBody>
          <a:bodyPr wrap="square" rtlCol="0">
            <a:spAutoFit/>
          </a:bodyPr>
          <a:lstStyle/>
          <a:p>
            <a:r>
              <a:rPr lang="vi-VN" sz="3200" b="1" dirty="0">
                <a:solidFill>
                  <a:srgbClr val="FF0000"/>
                </a:solidFill>
              </a:rPr>
              <a:t>90</a:t>
            </a:r>
            <a:endParaRPr lang="vi-VN" sz="3200" b="1" dirty="0">
              <a:solidFill>
                <a:srgbClr val="FF0000"/>
              </a:solidFill>
            </a:endParaRPr>
          </a:p>
        </p:txBody>
      </p:sp>
      <p:sp>
        <p:nvSpPr>
          <p:cNvPr id="58" name="TextBox 57"/>
          <p:cNvSpPr txBox="1"/>
          <p:nvPr/>
        </p:nvSpPr>
        <p:spPr>
          <a:xfrm>
            <a:off x="4536510" y="4155650"/>
            <a:ext cx="639919" cy="584775"/>
          </a:xfrm>
          <a:prstGeom prst="rect">
            <a:avLst/>
          </a:prstGeom>
          <a:noFill/>
        </p:spPr>
        <p:txBody>
          <a:bodyPr wrap="square" rtlCol="0">
            <a:spAutoFit/>
          </a:bodyPr>
          <a:lstStyle/>
          <a:p>
            <a:r>
              <a:rPr lang="vi-VN" sz="3200" b="1" dirty="0">
                <a:solidFill>
                  <a:srgbClr val="FF0000"/>
                </a:solidFill>
              </a:rPr>
              <a:t>30</a:t>
            </a:r>
            <a:endParaRPr lang="vi-VN" sz="3200" b="1" dirty="0">
              <a:solidFill>
                <a:srgbClr val="FF0000"/>
              </a:solidFill>
            </a:endParaRPr>
          </a:p>
        </p:txBody>
      </p:sp>
      <p:sp>
        <p:nvSpPr>
          <p:cNvPr id="59" name="TextBox 58"/>
          <p:cNvSpPr txBox="1"/>
          <p:nvPr/>
        </p:nvSpPr>
        <p:spPr>
          <a:xfrm>
            <a:off x="6619351" y="4186526"/>
            <a:ext cx="639919" cy="584775"/>
          </a:xfrm>
          <a:prstGeom prst="rect">
            <a:avLst/>
          </a:prstGeom>
          <a:noFill/>
        </p:spPr>
        <p:txBody>
          <a:bodyPr wrap="square" rtlCol="0">
            <a:spAutoFit/>
          </a:bodyPr>
          <a:lstStyle/>
          <a:p>
            <a:r>
              <a:rPr lang="vi-VN" sz="3200" b="1" dirty="0">
                <a:solidFill>
                  <a:srgbClr val="FF0000"/>
                </a:solidFill>
              </a:rPr>
              <a:t>84</a:t>
            </a:r>
            <a:endParaRPr lang="vi-VN" sz="3200" b="1" dirty="0">
              <a:solidFill>
                <a:srgbClr val="FF0000"/>
              </a:solidFill>
            </a:endParaRPr>
          </a:p>
        </p:txBody>
      </p:sp>
      <p:sp>
        <p:nvSpPr>
          <p:cNvPr id="60" name="TextBox 59"/>
          <p:cNvSpPr txBox="1"/>
          <p:nvPr/>
        </p:nvSpPr>
        <p:spPr>
          <a:xfrm>
            <a:off x="8702192" y="4186527"/>
            <a:ext cx="639919" cy="584775"/>
          </a:xfrm>
          <a:prstGeom prst="rect">
            <a:avLst/>
          </a:prstGeom>
          <a:noFill/>
        </p:spPr>
        <p:txBody>
          <a:bodyPr wrap="square" rtlCol="0">
            <a:spAutoFit/>
          </a:bodyPr>
          <a:lstStyle/>
          <a:p>
            <a:r>
              <a:rPr lang="vi-VN" sz="3200" b="1" dirty="0">
                <a:solidFill>
                  <a:srgbClr val="FF0000"/>
                </a:solidFill>
              </a:rPr>
              <a:t>91</a:t>
            </a:r>
            <a:endParaRPr lang="vi-VN" sz="3200" b="1" dirty="0">
              <a:solidFill>
                <a:srgbClr val="FF0000"/>
              </a:solidFill>
            </a:endParaRPr>
          </a:p>
        </p:txBody>
      </p:sp>
      <p:pic>
        <p:nvPicPr>
          <p:cNvPr id="61" name="Picture 60"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up)">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7" grpId="0"/>
      <p:bldP spid="58" grpId="0"/>
      <p:bldP spid="59" grpId="0"/>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580081" y="74281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t>2</a:t>
            </a:r>
            <a:endParaRPr lang="vi-VN" sz="3200" b="1" dirty="0"/>
          </a:p>
        </p:txBody>
      </p:sp>
      <p:grpSp>
        <p:nvGrpSpPr>
          <p:cNvPr id="3" name="Group 2"/>
          <p:cNvGrpSpPr/>
          <p:nvPr/>
        </p:nvGrpSpPr>
        <p:grpSpPr>
          <a:xfrm>
            <a:off x="4156869" y="718468"/>
            <a:ext cx="1201270" cy="473836"/>
            <a:chOff x="1870518" y="1428482"/>
            <a:chExt cx="1201270" cy="473836"/>
          </a:xfrm>
        </p:grpSpPr>
        <p:grpSp>
          <p:nvGrpSpPr>
            <p:cNvPr id="4" name="Group 3"/>
            <p:cNvGrpSpPr/>
            <p:nvPr/>
          </p:nvGrpSpPr>
          <p:grpSpPr>
            <a:xfrm>
              <a:off x="1870518" y="1428482"/>
              <a:ext cx="881092" cy="461665"/>
              <a:chOff x="1870518" y="1428482"/>
              <a:chExt cx="881092" cy="461665"/>
            </a:xfrm>
          </p:grpSpPr>
          <p:sp>
            <p:nvSpPr>
              <p:cNvPr id="6" name="Rectangle: Rounded Corners 5"/>
              <p:cNvSpPr/>
              <p:nvPr/>
            </p:nvSpPr>
            <p:spPr>
              <a:xfrm>
                <a:off x="1870518" y="1440654"/>
                <a:ext cx="88109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 name="TextBox 6"/>
              <p:cNvSpPr txBox="1"/>
              <p:nvPr/>
            </p:nvSpPr>
            <p:spPr>
              <a:xfrm>
                <a:off x="1919770" y="1428482"/>
                <a:ext cx="782587" cy="461665"/>
              </a:xfrm>
              <a:prstGeom prst="rect">
                <a:avLst/>
              </a:prstGeom>
              <a:noFill/>
            </p:spPr>
            <p:txBody>
              <a:bodyPr wrap="square" rtlCol="0">
                <a:spAutoFit/>
              </a:bodyPr>
              <a:lstStyle/>
              <a:p>
                <a:r>
                  <a:rPr lang="vi-VN" sz="2400" dirty="0"/>
                  <a:t>Đ, S</a:t>
                </a:r>
                <a:endParaRPr lang="vi-VN" sz="2400" dirty="0"/>
              </a:p>
            </p:txBody>
          </p:sp>
        </p:grpSp>
        <p:sp>
          <p:nvSpPr>
            <p:cNvPr id="5" name="TextBox 4"/>
            <p:cNvSpPr txBox="1"/>
            <p:nvPr/>
          </p:nvSpPr>
          <p:spPr>
            <a:xfrm>
              <a:off x="2630642" y="1440653"/>
              <a:ext cx="441146" cy="461665"/>
            </a:xfrm>
            <a:prstGeom prst="rect">
              <a:avLst/>
            </a:prstGeom>
            <a:noFill/>
          </p:spPr>
          <p:txBody>
            <a:bodyPr wrap="none" rtlCol="0">
              <a:spAutoFit/>
            </a:bodyPr>
            <a:lstStyle/>
            <a:p>
              <a:r>
                <a:rPr lang="vi-VN" sz="2400" dirty="0"/>
                <a:t> ?</a:t>
              </a:r>
              <a:endParaRPr lang="vi-VN" sz="2400" dirty="0"/>
            </a:p>
          </p:txBody>
        </p:sp>
      </p:grpSp>
      <p:pic>
        <p:nvPicPr>
          <p:cNvPr id="8" name="Picture 7"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pic>
        <p:nvPicPr>
          <p:cNvPr id="9" name="Picture 8"/>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tretch>
            <a:fillRect/>
          </a:stretch>
        </p:blipFill>
        <p:spPr>
          <a:xfrm>
            <a:off x="1715420" y="1224632"/>
            <a:ext cx="8761160" cy="4928152"/>
          </a:xfrm>
          <a:prstGeom prst="rect">
            <a:avLst/>
          </a:prstGeom>
        </p:spPr>
      </p:pic>
      <p:sp>
        <p:nvSpPr>
          <p:cNvPr id="10" name="Rectangle: Rounded Corners 9"/>
          <p:cNvSpPr/>
          <p:nvPr/>
        </p:nvSpPr>
        <p:spPr>
          <a:xfrm>
            <a:off x="4631526" y="5022361"/>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rPr>
              <a:t>S</a:t>
            </a:r>
            <a:endParaRPr lang="vi-VN" sz="2400" b="1" dirty="0">
              <a:solidFill>
                <a:srgbClr val="FF0000"/>
              </a:solidFill>
            </a:endParaRPr>
          </a:p>
        </p:txBody>
      </p:sp>
      <p:sp>
        <p:nvSpPr>
          <p:cNvPr id="11" name="Rectangle: Rounded Corners 10"/>
          <p:cNvSpPr/>
          <p:nvPr/>
        </p:nvSpPr>
        <p:spPr>
          <a:xfrm>
            <a:off x="6193626" y="5022360"/>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FF0000"/>
                </a:solidFill>
              </a:rPr>
              <a:t>S</a:t>
            </a:r>
            <a:endParaRPr lang="vi-VN" sz="2400" b="1" dirty="0">
              <a:solidFill>
                <a:srgbClr val="FF0000"/>
              </a:solidFill>
            </a:endParaRPr>
          </a:p>
        </p:txBody>
      </p:sp>
      <p:sp>
        <p:nvSpPr>
          <p:cNvPr id="12" name="Rectangle: Rounded Corners 11"/>
          <p:cNvSpPr/>
          <p:nvPr/>
        </p:nvSpPr>
        <p:spPr>
          <a:xfrm>
            <a:off x="8322403" y="5022359"/>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rPr>
              <a:t>Đ</a:t>
            </a:r>
            <a:endParaRPr lang="vi-VN" sz="2400" b="1" dirty="0">
              <a:solidFill>
                <a:srgbClr val="FF0000"/>
              </a:solidFill>
            </a:endParaRPr>
          </a:p>
        </p:txBody>
      </p:sp>
      <p:grpSp>
        <p:nvGrpSpPr>
          <p:cNvPr id="13" name="Group 12"/>
          <p:cNvGrpSpPr/>
          <p:nvPr/>
        </p:nvGrpSpPr>
        <p:grpSpPr>
          <a:xfrm>
            <a:off x="4817663" y="3025880"/>
            <a:ext cx="795737" cy="662828"/>
            <a:chOff x="1750173" y="2926500"/>
            <a:chExt cx="795737" cy="662828"/>
          </a:xfrm>
        </p:grpSpPr>
        <p:sp>
          <p:nvSpPr>
            <p:cNvPr id="14" name="Oval 13"/>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81</a:t>
              </a:r>
              <a:endParaRPr lang="vi-VN" sz="3200" b="1" dirty="0">
                <a:solidFill>
                  <a:srgbClr val="FF0000"/>
                </a:solidFill>
              </a:endParaRPr>
            </a:p>
          </p:txBody>
        </p:sp>
      </p:grpSp>
      <p:grpSp>
        <p:nvGrpSpPr>
          <p:cNvPr id="19" name="Group 18"/>
          <p:cNvGrpSpPr/>
          <p:nvPr/>
        </p:nvGrpSpPr>
        <p:grpSpPr>
          <a:xfrm>
            <a:off x="6925863" y="2286852"/>
            <a:ext cx="795737" cy="662828"/>
            <a:chOff x="1750173" y="2926500"/>
            <a:chExt cx="795737" cy="662828"/>
          </a:xfrm>
        </p:grpSpPr>
        <p:sp>
          <p:nvSpPr>
            <p:cNvPr id="20" name="Oval 19"/>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1" name="TextBox 20"/>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77</a:t>
              </a:r>
              <a:endParaRPr lang="vi-VN" sz="3200" b="1" dirty="0">
                <a:solidFill>
                  <a:srgbClr val="FF0000"/>
                </a:solidFill>
              </a:endParaRPr>
            </a:p>
          </p:txBody>
        </p:sp>
      </p:grpSp>
      <p:grpSp>
        <p:nvGrpSpPr>
          <p:cNvPr id="22" name="Group 21"/>
          <p:cNvGrpSpPr/>
          <p:nvPr/>
        </p:nvGrpSpPr>
        <p:grpSpPr>
          <a:xfrm>
            <a:off x="9199163" y="2912463"/>
            <a:ext cx="795737" cy="662828"/>
            <a:chOff x="1750173" y="2926500"/>
            <a:chExt cx="795737" cy="662828"/>
          </a:xfrm>
        </p:grpSpPr>
        <p:sp>
          <p:nvSpPr>
            <p:cNvPr id="23" name="Oval 22"/>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4" name="TextBox 23"/>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97</a:t>
              </a:r>
              <a:endParaRPr lang="vi-VN" sz="3200"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p:tgtEl>
                                          <p:spTgt spid="19"/>
                                        </p:tgtEl>
                                        <p:attrNameLst>
                                          <p:attrName>ppt_y</p:attrName>
                                        </p:attrNameLst>
                                      </p:cBhvr>
                                      <p:tavLst>
                                        <p:tav tm="0">
                                          <p:val>
                                            <p:strVal val="#ppt_y-#ppt_h*1.125000"/>
                                          </p:val>
                                        </p:tav>
                                        <p:tav tm="100000">
                                          <p:val>
                                            <p:strVal val="#ppt_y"/>
                                          </p:val>
                                        </p:tav>
                                      </p:tavLst>
                                    </p:anim>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p:tgtEl>
                                          <p:spTgt spid="22"/>
                                        </p:tgtEl>
                                        <p:attrNameLst>
                                          <p:attrName>ppt_y</p:attrName>
                                        </p:attrNameLst>
                                      </p:cBhvr>
                                      <p:tavLst>
                                        <p:tav tm="0">
                                          <p:val>
                                            <p:strVal val="#ppt_y-#ppt_h*1.125000"/>
                                          </p:val>
                                        </p:tav>
                                        <p:tav tm="100000">
                                          <p:val>
                                            <p:strVal val="#ppt_y"/>
                                          </p:val>
                                        </p:tav>
                                      </p:tavLst>
                                    </p:anim>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sp>
        <p:nvSpPr>
          <p:cNvPr id="25" name="Oval 24"/>
          <p:cNvSpPr/>
          <p:nvPr/>
        </p:nvSpPr>
        <p:spPr>
          <a:xfrm>
            <a:off x="1011581" y="146885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grpSp>
        <p:nvGrpSpPr>
          <p:cNvPr id="26" name="Group 25"/>
          <p:cNvGrpSpPr/>
          <p:nvPr/>
        </p:nvGrpSpPr>
        <p:grpSpPr>
          <a:xfrm>
            <a:off x="1588369" y="1456679"/>
            <a:ext cx="1116312" cy="461666"/>
            <a:chOff x="1870518" y="1440653"/>
            <a:chExt cx="1116312" cy="461666"/>
          </a:xfrm>
        </p:grpSpPr>
        <p:grpSp>
          <p:nvGrpSpPr>
            <p:cNvPr id="27" name="Group 26"/>
            <p:cNvGrpSpPr/>
            <p:nvPr/>
          </p:nvGrpSpPr>
          <p:grpSpPr>
            <a:xfrm>
              <a:off x="1870518" y="1440654"/>
              <a:ext cx="758382" cy="461665"/>
              <a:chOff x="1870518" y="1440654"/>
              <a:chExt cx="758382" cy="461665"/>
            </a:xfrm>
          </p:grpSpPr>
          <p:sp>
            <p:nvSpPr>
              <p:cNvPr id="29" name="Rectangle: Rounded Corners 28"/>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0" name="TextBox 29"/>
              <p:cNvSpPr txBox="1"/>
              <p:nvPr/>
            </p:nvSpPr>
            <p:spPr>
              <a:xfrm>
                <a:off x="1969023" y="1440654"/>
                <a:ext cx="561372" cy="461665"/>
              </a:xfrm>
              <a:prstGeom prst="rect">
                <a:avLst/>
              </a:prstGeom>
              <a:noFill/>
            </p:spPr>
            <p:txBody>
              <a:bodyPr wrap="none" rtlCol="0">
                <a:spAutoFit/>
              </a:bodyPr>
              <a:lstStyle/>
              <a:p>
                <a:r>
                  <a:rPr lang="vi-VN" sz="2400" dirty="0"/>
                  <a:t>Số</a:t>
                </a:r>
                <a:endParaRPr lang="vi-VN" sz="2400" dirty="0"/>
              </a:p>
            </p:txBody>
          </p:sp>
        </p:grpSp>
        <p:sp>
          <p:nvSpPr>
            <p:cNvPr id="28" name="TextBox 27"/>
            <p:cNvSpPr txBox="1"/>
            <p:nvPr/>
          </p:nvSpPr>
          <p:spPr>
            <a:xfrm>
              <a:off x="2630642" y="1440653"/>
              <a:ext cx="356188" cy="461665"/>
            </a:xfrm>
            <a:prstGeom prst="rect">
              <a:avLst/>
            </a:prstGeom>
            <a:noFill/>
          </p:spPr>
          <p:txBody>
            <a:bodyPr wrap="none" rtlCol="0">
              <a:spAutoFit/>
            </a:bodyPr>
            <a:lstStyle/>
            <a:p>
              <a:r>
                <a:rPr lang="vi-VN" sz="2400" dirty="0"/>
                <a:t>?</a:t>
              </a:r>
              <a:endParaRPr lang="vi-VN" sz="2400" dirty="0"/>
            </a:p>
          </p:txBody>
        </p:sp>
      </p:grpSp>
      <p:grpSp>
        <p:nvGrpSpPr>
          <p:cNvPr id="18" name="Group 17"/>
          <p:cNvGrpSpPr/>
          <p:nvPr/>
        </p:nvGrpSpPr>
        <p:grpSpPr>
          <a:xfrm>
            <a:off x="1869867" y="2372342"/>
            <a:ext cx="7556500" cy="2668938"/>
            <a:chOff x="3205907" y="353042"/>
            <a:chExt cx="7556500" cy="2668938"/>
          </a:xfrm>
        </p:grpSpPr>
        <p:pic>
          <p:nvPicPr>
            <p:cNvPr id="16" name="Picture 15"/>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tretch>
              <a:fillRect/>
            </a:stretch>
          </p:blipFill>
          <p:spPr>
            <a:xfrm>
              <a:off x="3205907" y="353042"/>
              <a:ext cx="7556500" cy="2668938"/>
            </a:xfrm>
            <a:prstGeom prst="rect">
              <a:avLst/>
            </a:prstGeom>
          </p:spPr>
        </p:pic>
        <p:sp>
          <p:nvSpPr>
            <p:cNvPr id="17" name="Rectangle 16"/>
            <p:cNvSpPr/>
            <p:nvPr/>
          </p:nvSpPr>
          <p:spPr>
            <a:xfrm>
              <a:off x="3632888" y="930695"/>
              <a:ext cx="585417" cy="523220"/>
            </a:xfrm>
            <a:prstGeom prst="rect">
              <a:avLst/>
            </a:prstGeom>
          </p:spPr>
          <p:txBody>
            <a:bodyPr wrap="none">
              <a:spAutoFit/>
            </a:bodyPr>
            <a:lstStyle/>
            <a:p>
              <a:r>
                <a:rPr lang="vi-VN" sz="2800" dirty="0"/>
                <a:t>45</a:t>
              </a:r>
              <a:endParaRPr lang="vi-VN" sz="2800" dirty="0"/>
            </a:p>
          </p:txBody>
        </p:sp>
        <p:sp>
          <p:nvSpPr>
            <p:cNvPr id="31" name="Rectangle 30"/>
            <p:cNvSpPr/>
            <p:nvPr/>
          </p:nvSpPr>
          <p:spPr>
            <a:xfrm>
              <a:off x="5201203" y="669085"/>
              <a:ext cx="894797" cy="523220"/>
            </a:xfrm>
            <a:prstGeom prst="rect">
              <a:avLst/>
            </a:prstGeom>
          </p:spPr>
          <p:txBody>
            <a:bodyPr wrap="none">
              <a:spAutoFit/>
            </a:bodyPr>
            <a:lstStyle/>
            <a:p>
              <a:r>
                <a:rPr lang="vi-VN" sz="2800" dirty="0"/>
                <a:t>+ 27</a:t>
              </a:r>
              <a:endParaRPr lang="vi-VN" sz="2800" dirty="0"/>
            </a:p>
          </p:txBody>
        </p:sp>
        <p:sp>
          <p:nvSpPr>
            <p:cNvPr id="33" name="Rectangle 32"/>
            <p:cNvSpPr/>
            <p:nvPr/>
          </p:nvSpPr>
          <p:spPr>
            <a:xfrm>
              <a:off x="7143694" y="930695"/>
              <a:ext cx="385042" cy="523220"/>
            </a:xfrm>
            <a:prstGeom prst="rect">
              <a:avLst/>
            </a:prstGeom>
          </p:spPr>
          <p:txBody>
            <a:bodyPr wrap="none">
              <a:spAutoFit/>
            </a:bodyPr>
            <a:lstStyle/>
            <a:p>
              <a:r>
                <a:rPr lang="vi-VN" sz="2800" dirty="0"/>
                <a:t>?</a:t>
              </a:r>
              <a:endParaRPr lang="vi-VN" sz="2800" dirty="0"/>
            </a:p>
          </p:txBody>
        </p:sp>
        <p:sp>
          <p:nvSpPr>
            <p:cNvPr id="34" name="Rectangle 33"/>
            <p:cNvSpPr/>
            <p:nvPr/>
          </p:nvSpPr>
          <p:spPr>
            <a:xfrm>
              <a:off x="9740100" y="930695"/>
              <a:ext cx="385042" cy="523220"/>
            </a:xfrm>
            <a:prstGeom prst="rect">
              <a:avLst/>
            </a:prstGeom>
          </p:spPr>
          <p:txBody>
            <a:bodyPr wrap="none">
              <a:spAutoFit/>
            </a:bodyPr>
            <a:lstStyle/>
            <a:p>
              <a:r>
                <a:rPr lang="vi-VN" sz="2800" dirty="0"/>
                <a:t>?</a:t>
              </a:r>
              <a:endParaRPr lang="vi-VN" sz="2800" dirty="0"/>
            </a:p>
          </p:txBody>
        </p:sp>
        <p:sp>
          <p:nvSpPr>
            <p:cNvPr id="35" name="Rectangle 34"/>
            <p:cNvSpPr/>
            <p:nvPr/>
          </p:nvSpPr>
          <p:spPr>
            <a:xfrm>
              <a:off x="8086726" y="669085"/>
              <a:ext cx="894797" cy="523220"/>
            </a:xfrm>
            <a:prstGeom prst="rect">
              <a:avLst/>
            </a:prstGeom>
          </p:spPr>
          <p:txBody>
            <a:bodyPr wrap="none">
              <a:spAutoFit/>
            </a:bodyPr>
            <a:lstStyle/>
            <a:p>
              <a:r>
                <a:rPr lang="vi-VN" sz="2800"/>
                <a:t>+ 19</a:t>
              </a:r>
              <a:endParaRPr lang="vi-VN" sz="2800" dirty="0"/>
            </a:p>
          </p:txBody>
        </p:sp>
        <p:sp>
          <p:nvSpPr>
            <p:cNvPr id="36" name="Rectangle 35"/>
            <p:cNvSpPr/>
            <p:nvPr/>
          </p:nvSpPr>
          <p:spPr>
            <a:xfrm>
              <a:off x="3632888" y="2293178"/>
              <a:ext cx="585417" cy="523220"/>
            </a:xfrm>
            <a:prstGeom prst="rect">
              <a:avLst/>
            </a:prstGeom>
          </p:spPr>
          <p:txBody>
            <a:bodyPr wrap="none">
              <a:spAutoFit/>
            </a:bodyPr>
            <a:lstStyle/>
            <a:p>
              <a:r>
                <a:rPr lang="vi-VN" sz="2800" dirty="0"/>
                <a:t>45</a:t>
              </a:r>
              <a:endParaRPr lang="vi-VN" sz="2800" dirty="0"/>
            </a:p>
          </p:txBody>
        </p:sp>
        <p:sp>
          <p:nvSpPr>
            <p:cNvPr id="37" name="Rectangle 36"/>
            <p:cNvSpPr/>
            <p:nvPr/>
          </p:nvSpPr>
          <p:spPr>
            <a:xfrm>
              <a:off x="4751519" y="2031568"/>
              <a:ext cx="894797" cy="523220"/>
            </a:xfrm>
            <a:prstGeom prst="rect">
              <a:avLst/>
            </a:prstGeom>
          </p:spPr>
          <p:txBody>
            <a:bodyPr wrap="none">
              <a:spAutoFit/>
            </a:bodyPr>
            <a:lstStyle/>
            <a:p>
              <a:r>
                <a:rPr lang="vi-VN" sz="2800" dirty="0"/>
                <a:t>+ 19</a:t>
              </a:r>
              <a:endParaRPr lang="vi-VN" sz="2800" dirty="0"/>
            </a:p>
          </p:txBody>
        </p:sp>
        <p:sp>
          <p:nvSpPr>
            <p:cNvPr id="38" name="Rectangle 37"/>
            <p:cNvSpPr/>
            <p:nvPr/>
          </p:nvSpPr>
          <p:spPr>
            <a:xfrm>
              <a:off x="6305842" y="2293178"/>
              <a:ext cx="385042" cy="523220"/>
            </a:xfrm>
            <a:prstGeom prst="rect">
              <a:avLst/>
            </a:prstGeom>
          </p:spPr>
          <p:txBody>
            <a:bodyPr wrap="none">
              <a:spAutoFit/>
            </a:bodyPr>
            <a:lstStyle/>
            <a:p>
              <a:r>
                <a:rPr lang="vi-VN" sz="2800" dirty="0"/>
                <a:t>?</a:t>
              </a:r>
              <a:endParaRPr lang="vi-VN" sz="2800" dirty="0"/>
            </a:p>
          </p:txBody>
        </p:sp>
        <p:sp>
          <p:nvSpPr>
            <p:cNvPr id="39" name="Rectangle 38"/>
            <p:cNvSpPr/>
            <p:nvPr/>
          </p:nvSpPr>
          <p:spPr>
            <a:xfrm>
              <a:off x="9740100" y="2293178"/>
              <a:ext cx="385042" cy="523220"/>
            </a:xfrm>
            <a:prstGeom prst="rect">
              <a:avLst/>
            </a:prstGeom>
          </p:spPr>
          <p:txBody>
            <a:bodyPr wrap="none">
              <a:spAutoFit/>
            </a:bodyPr>
            <a:lstStyle/>
            <a:p>
              <a:r>
                <a:rPr lang="vi-VN" sz="2800" dirty="0"/>
                <a:t>?</a:t>
              </a:r>
              <a:endParaRPr lang="vi-VN" sz="2800" dirty="0"/>
            </a:p>
          </p:txBody>
        </p:sp>
        <p:sp>
          <p:nvSpPr>
            <p:cNvPr id="40" name="Rectangle 39"/>
            <p:cNvSpPr/>
            <p:nvPr/>
          </p:nvSpPr>
          <p:spPr>
            <a:xfrm>
              <a:off x="7768093" y="2031568"/>
              <a:ext cx="894797" cy="523220"/>
            </a:xfrm>
            <a:prstGeom prst="rect">
              <a:avLst/>
            </a:prstGeom>
          </p:spPr>
          <p:txBody>
            <a:bodyPr wrap="none">
              <a:spAutoFit/>
            </a:bodyPr>
            <a:lstStyle/>
            <a:p>
              <a:r>
                <a:rPr lang="vi-VN" sz="2800" dirty="0"/>
                <a:t>+ 27</a:t>
              </a:r>
              <a:endParaRPr lang="vi-VN" sz="2800" dirty="0"/>
            </a:p>
          </p:txBody>
        </p:sp>
      </p:grpSp>
      <p:sp>
        <p:nvSpPr>
          <p:cNvPr id="41" name="Rectangle 40"/>
          <p:cNvSpPr/>
          <p:nvPr/>
        </p:nvSpPr>
        <p:spPr>
          <a:xfrm>
            <a:off x="5698681" y="2946185"/>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72</a:t>
            </a:r>
            <a:endParaRPr lang="vi-VN" sz="2800" b="1" dirty="0">
              <a:solidFill>
                <a:srgbClr val="FF0000"/>
              </a:solidFill>
            </a:endParaRPr>
          </a:p>
        </p:txBody>
      </p:sp>
      <p:sp>
        <p:nvSpPr>
          <p:cNvPr id="42" name="Rectangle 41"/>
          <p:cNvSpPr/>
          <p:nvPr/>
        </p:nvSpPr>
        <p:spPr>
          <a:xfrm>
            <a:off x="8304085" y="2946185"/>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91</a:t>
            </a:r>
            <a:endParaRPr lang="vi-VN" sz="2800" b="1" dirty="0">
              <a:solidFill>
                <a:srgbClr val="FF0000"/>
              </a:solidFill>
            </a:endParaRPr>
          </a:p>
        </p:txBody>
      </p:sp>
      <p:sp>
        <p:nvSpPr>
          <p:cNvPr id="43" name="Rectangle 42"/>
          <p:cNvSpPr/>
          <p:nvPr/>
        </p:nvSpPr>
        <p:spPr>
          <a:xfrm>
            <a:off x="4969309" y="4312478"/>
            <a:ext cx="585417" cy="523220"/>
          </a:xfrm>
          <a:prstGeom prst="rect">
            <a:avLst/>
          </a:prstGeom>
          <a:solidFill>
            <a:schemeClr val="bg1"/>
          </a:solidFill>
          <a:effectLst>
            <a:softEdge rad="63500"/>
          </a:effectLst>
        </p:spPr>
        <p:txBody>
          <a:bodyPr wrap="none">
            <a:spAutoFit/>
          </a:bodyPr>
          <a:lstStyle/>
          <a:p>
            <a:r>
              <a:rPr lang="vi-VN" sz="2800" b="1">
                <a:solidFill>
                  <a:srgbClr val="FF0000"/>
                </a:solidFill>
              </a:rPr>
              <a:t>64</a:t>
            </a:r>
            <a:endParaRPr lang="vi-VN" sz="2800" b="1" dirty="0">
              <a:solidFill>
                <a:srgbClr val="FF0000"/>
              </a:solidFill>
            </a:endParaRPr>
          </a:p>
        </p:txBody>
      </p:sp>
      <p:sp>
        <p:nvSpPr>
          <p:cNvPr id="45" name="Rectangle 44"/>
          <p:cNvSpPr/>
          <p:nvPr/>
        </p:nvSpPr>
        <p:spPr>
          <a:xfrm>
            <a:off x="8352345" y="4312478"/>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91</a:t>
            </a:r>
            <a:endParaRPr lang="vi-VN"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1" grpId="0" bldLvl="0" animBg="1"/>
      <p:bldP spid="42" grpId="0" bldLvl="0" animBg="1"/>
      <p:bldP spid="43" grpId="0" bldLvl="0" animBg="1"/>
      <p:bldP spid="45"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sp>
        <p:nvSpPr>
          <p:cNvPr id="46" name="Oval 45"/>
          <p:cNvSpPr/>
          <p:nvPr/>
        </p:nvSpPr>
        <p:spPr>
          <a:xfrm>
            <a:off x="1335431" y="14986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7" name="TextBox 46"/>
          <p:cNvSpPr txBox="1"/>
          <p:nvPr/>
        </p:nvSpPr>
        <p:spPr>
          <a:xfrm>
            <a:off x="1922780" y="1511300"/>
            <a:ext cx="8460105" cy="829945"/>
          </a:xfrm>
          <a:prstGeom prst="rect">
            <a:avLst/>
          </a:prstGeom>
          <a:noFill/>
        </p:spPr>
        <p:txBody>
          <a:bodyPr wrap="square" rtlCol="0">
            <a:spAutoFit/>
          </a:bodyPr>
          <a:lstStyle/>
          <a:p>
            <a:pPr algn="just"/>
            <a:r>
              <a:rPr lang="vi-VN" sz="2400" dirty="0"/>
              <a:t>Nam có 57 viên bi. Mai cho Nam thêm 15 viên bi. Hỏi lúc này Nam có bao nhiêu viên bi?</a:t>
            </a:r>
            <a:endParaRPr lang="vi-VN" sz="2400" dirty="0"/>
          </a:p>
        </p:txBody>
      </p:sp>
      <p:pic>
        <p:nvPicPr>
          <p:cNvPr id="48" name="Picture 47"/>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200000"/>
                    </a14:imgEffect>
                    <a14:imgEffect>
                      <a14:sharpenSoften amount="25000"/>
                    </a14:imgEffect>
                  </a14:imgLayer>
                </a14:imgProps>
              </a:ext>
            </a:extLst>
          </a:blip>
          <a:stretch>
            <a:fillRect/>
          </a:stretch>
        </p:blipFill>
        <p:spPr>
          <a:xfrm>
            <a:off x="6346597" y="2743949"/>
            <a:ext cx="4632586" cy="3158581"/>
          </a:xfrm>
          <a:prstGeom prst="rect">
            <a:avLst/>
          </a:prstGeom>
        </p:spPr>
      </p:pic>
      <p:sp>
        <p:nvSpPr>
          <p:cNvPr id="49" name="TextBox 48"/>
          <p:cNvSpPr txBox="1"/>
          <p:nvPr/>
        </p:nvSpPr>
        <p:spPr>
          <a:xfrm>
            <a:off x="2884796" y="3174009"/>
            <a:ext cx="1551369" cy="523220"/>
          </a:xfrm>
          <a:prstGeom prst="rect">
            <a:avLst/>
          </a:prstGeom>
          <a:noFill/>
        </p:spPr>
        <p:txBody>
          <a:bodyPr wrap="square" rtlCol="0">
            <a:spAutoFit/>
          </a:bodyPr>
          <a:lstStyle/>
          <a:p>
            <a:pPr algn="ctr"/>
            <a:r>
              <a:rPr lang="vi-VN" sz="2800" i="1" dirty="0"/>
              <a:t>Bài giải</a:t>
            </a:r>
            <a:endParaRPr lang="vi-VN" sz="2800" i="1" dirty="0"/>
          </a:p>
        </p:txBody>
      </p:sp>
      <p:sp>
        <p:nvSpPr>
          <p:cNvPr id="50" name="TextBox 49"/>
          <p:cNvSpPr txBox="1"/>
          <p:nvPr/>
        </p:nvSpPr>
        <p:spPr>
          <a:xfrm>
            <a:off x="810175" y="3868340"/>
            <a:ext cx="5383512" cy="523220"/>
          </a:xfrm>
          <a:prstGeom prst="rect">
            <a:avLst/>
          </a:prstGeom>
          <a:noFill/>
        </p:spPr>
        <p:txBody>
          <a:bodyPr wrap="square" rtlCol="0">
            <a:spAutoFit/>
          </a:bodyPr>
          <a:lstStyle/>
          <a:p>
            <a:pPr algn="ctr"/>
            <a:r>
              <a:rPr lang="vi-VN" sz="2800" dirty="0">
                <a:solidFill>
                  <a:srgbClr val="FF0000"/>
                </a:solidFill>
              </a:rPr>
              <a:t>Lúc này Nam có số viên bi là:</a:t>
            </a:r>
            <a:endParaRPr lang="vi-VN" sz="2800" dirty="0">
              <a:solidFill>
                <a:srgbClr val="FF0000"/>
              </a:solidFill>
            </a:endParaRPr>
          </a:p>
        </p:txBody>
      </p:sp>
      <p:sp>
        <p:nvSpPr>
          <p:cNvPr id="51" name="TextBox 50"/>
          <p:cNvSpPr txBox="1"/>
          <p:nvPr/>
        </p:nvSpPr>
        <p:spPr>
          <a:xfrm>
            <a:off x="1202952" y="4394273"/>
            <a:ext cx="5065485" cy="523220"/>
          </a:xfrm>
          <a:prstGeom prst="rect">
            <a:avLst/>
          </a:prstGeom>
          <a:noFill/>
        </p:spPr>
        <p:txBody>
          <a:bodyPr wrap="square" rtlCol="0">
            <a:spAutoFit/>
          </a:bodyPr>
          <a:lstStyle/>
          <a:p>
            <a:pPr algn="ctr"/>
            <a:r>
              <a:rPr lang="vi-VN" sz="2800" dirty="0">
                <a:solidFill>
                  <a:srgbClr val="FF0000"/>
                </a:solidFill>
              </a:rPr>
              <a:t>57 + 15 = 72 (viên bi)</a:t>
            </a:r>
            <a:endParaRPr lang="vi-VN" sz="2800" dirty="0">
              <a:solidFill>
                <a:srgbClr val="FF0000"/>
              </a:solidFill>
            </a:endParaRPr>
          </a:p>
        </p:txBody>
      </p:sp>
      <p:sp>
        <p:nvSpPr>
          <p:cNvPr id="52" name="TextBox 51"/>
          <p:cNvSpPr txBox="1"/>
          <p:nvPr/>
        </p:nvSpPr>
        <p:spPr>
          <a:xfrm>
            <a:off x="2323837" y="4911951"/>
            <a:ext cx="3688390"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72 viên bi.</a:t>
            </a:r>
            <a:endParaRPr lang="vi-VN"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inVertical)">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barn(inVertical)">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barn(inVertical)">
                                      <p:cBhvr>
                                        <p:cTn id="30" dur="5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barn(inVertical)">
                                      <p:cBhvr>
                                        <p:cTn id="3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7"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7031017" y="856716"/>
            <a:ext cx="3213258" cy="2317476"/>
          </a:xfrm>
          <a:prstGeom prst="rect">
            <a:avLst/>
          </a:prstGeom>
        </p:spPr>
      </p:pic>
      <p:pic>
        <p:nvPicPr>
          <p:cNvPr id="7" name="Picture 4" descr="Không có mô tả."/>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Effect>
                      <a14:sharpenSoften amount="25000"/>
                    </a14:imgEffect>
                  </a14:imgLayer>
                </a14:imgProps>
              </a:ext>
              <a:ext uri="{28A0092B-C50C-407E-A947-70E740481C1C}">
                <a14:useLocalDpi xmlns:a14="http://schemas.microsoft.com/office/drawing/2010/main" val="0"/>
              </a:ext>
            </a:extLst>
          </a:blip>
          <a:srcRect b="69449"/>
          <a:stretch>
            <a:fillRect/>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6767515" y="351309"/>
            <a:ext cx="1760984" cy="1167449"/>
            <a:chOff x="2793877" y="927419"/>
            <a:chExt cx="1760984" cy="1167449"/>
          </a:xfrm>
        </p:grpSpPr>
        <p:sp>
          <p:nvSpPr>
            <p:cNvPr id="4" name="Speech Bubble: Oval 3"/>
            <p:cNvSpPr/>
            <p:nvPr/>
          </p:nvSpPr>
          <p:spPr>
            <a:xfrm>
              <a:off x="2793877" y="1127778"/>
              <a:ext cx="1747057" cy="967090"/>
            </a:xfrm>
            <a:prstGeom prst="wedgeEllipseCallout">
              <a:avLst>
                <a:gd name="adj1" fmla="val 37276"/>
                <a:gd name="adj2" fmla="val 83504"/>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1" name="TextBox 10"/>
            <p:cNvSpPr txBox="1"/>
            <p:nvPr/>
          </p:nvSpPr>
          <p:spPr>
            <a:xfrm>
              <a:off x="2807804" y="927419"/>
              <a:ext cx="1747057" cy="1015663"/>
            </a:xfrm>
            <a:prstGeom prst="rect">
              <a:avLst/>
            </a:prstGeom>
            <a:noFill/>
          </p:spPr>
          <p:txBody>
            <a:bodyPr wrap="square" rtlCol="0">
              <a:spAutoFit/>
            </a:bodyPr>
            <a:lstStyle/>
            <a:p>
              <a:pPr algn="ctr"/>
              <a:endParaRPr lang="vi-VN" sz="2000" i="1" dirty="0">
                <a:latin typeface="Arial" panose="020B0604020202020204" pitchFamily="34" charset="0"/>
                <a:cs typeface="Arial" panose="020B0604020202020204" pitchFamily="34" charset="0"/>
              </a:endParaRPr>
            </a:p>
            <a:p>
              <a:pPr algn="ctr"/>
              <a:r>
                <a:rPr lang="vi-VN" sz="2000" i="1" dirty="0">
                  <a:latin typeface="Arial" panose="020B0604020202020204" pitchFamily="34" charset="0"/>
                  <a:cs typeface="Arial" panose="020B0604020202020204" pitchFamily="34" charset="0"/>
                </a:rPr>
                <a:t>Cháu có </a:t>
              </a:r>
              <a:endParaRPr lang="vi-VN" sz="2000" i="1" dirty="0">
                <a:latin typeface="Arial" panose="020B0604020202020204" pitchFamily="34" charset="0"/>
                <a:cs typeface="Arial" panose="020B0604020202020204" pitchFamily="34" charset="0"/>
              </a:endParaRPr>
            </a:p>
            <a:p>
              <a:pPr algn="ctr"/>
              <a:r>
                <a:rPr lang="vi-VN" sz="2000" i="1" dirty="0">
                  <a:latin typeface="Arial" panose="020B0604020202020204" pitchFamily="34" charset="0"/>
                  <a:cs typeface="Arial" panose="020B0604020202020204" pitchFamily="34" charset="0"/>
                </a:rPr>
                <a:t>36 cục pin.</a:t>
              </a:r>
              <a:endParaRPr lang="vi-VN" sz="2000" i="1" dirty="0">
                <a:latin typeface="Arial" panose="020B0604020202020204" pitchFamily="34" charset="0"/>
                <a:cs typeface="Arial" panose="020B0604020202020204" pitchFamily="34" charset="0"/>
              </a:endParaRPr>
            </a:p>
          </p:txBody>
        </p:sp>
      </p:grpSp>
      <p:grpSp>
        <p:nvGrpSpPr>
          <p:cNvPr id="17" name="Group 16"/>
          <p:cNvGrpSpPr/>
          <p:nvPr/>
        </p:nvGrpSpPr>
        <p:grpSpPr>
          <a:xfrm>
            <a:off x="5501347" y="1564985"/>
            <a:ext cx="1867173" cy="1050323"/>
            <a:chOff x="3098395" y="2546599"/>
            <a:chExt cx="1867173" cy="1050323"/>
          </a:xfrm>
        </p:grpSpPr>
        <p:sp>
          <p:nvSpPr>
            <p:cNvPr id="9" name="Speech Bubble: Oval 8"/>
            <p:cNvSpPr/>
            <p:nvPr/>
          </p:nvSpPr>
          <p:spPr>
            <a:xfrm>
              <a:off x="3236907" y="2546599"/>
              <a:ext cx="1580338" cy="1050323"/>
            </a:xfrm>
            <a:prstGeom prst="wedgeEllipseCallout">
              <a:avLst>
                <a:gd name="adj1" fmla="val 63969"/>
                <a:gd name="adj2" fmla="val 29836"/>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p:cNvSpPr txBox="1"/>
            <p:nvPr/>
          </p:nvSpPr>
          <p:spPr>
            <a:xfrm>
              <a:off x="3098395" y="2698386"/>
              <a:ext cx="1867173" cy="707886"/>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Cháu có </a:t>
              </a:r>
              <a:endParaRPr lang="vi-VN" sz="2000" i="1" dirty="0">
                <a:latin typeface="Arial" panose="020B0604020202020204" pitchFamily="34" charset="0"/>
                <a:cs typeface="Arial" panose="020B0604020202020204" pitchFamily="34" charset="0"/>
              </a:endParaRPr>
            </a:p>
            <a:p>
              <a:pPr algn="ctr"/>
              <a:r>
                <a:rPr lang="vi-VN" sz="2000" i="1" dirty="0">
                  <a:latin typeface="Arial" panose="020B0604020202020204" pitchFamily="34" charset="0"/>
                  <a:cs typeface="Arial" panose="020B0604020202020204" pitchFamily="34" charset="0"/>
                </a:rPr>
                <a:t>17 cục pin.</a:t>
              </a:r>
              <a:endParaRPr lang="vi-VN" sz="2000" i="1" dirty="0">
                <a:latin typeface="Arial" panose="020B0604020202020204" pitchFamily="34" charset="0"/>
                <a:cs typeface="Arial" panose="020B0604020202020204" pitchFamily="34" charset="0"/>
              </a:endParaRPr>
            </a:p>
          </p:txBody>
        </p:sp>
      </p:grpSp>
      <p:grpSp>
        <p:nvGrpSpPr>
          <p:cNvPr id="18" name="Group 17"/>
          <p:cNvGrpSpPr/>
          <p:nvPr/>
        </p:nvGrpSpPr>
        <p:grpSpPr>
          <a:xfrm>
            <a:off x="9018347" y="401638"/>
            <a:ext cx="2393819" cy="1311002"/>
            <a:chOff x="4584831" y="394347"/>
            <a:chExt cx="2393819" cy="1221467"/>
          </a:xfrm>
          <a:effectLst>
            <a:outerShdw blurRad="63500" sx="102000" sy="102000" algn="ctr" rotWithShape="0">
              <a:prstClr val="black">
                <a:alpha val="40000"/>
              </a:prstClr>
            </a:outerShdw>
          </a:effectLst>
        </p:grpSpPr>
        <p:sp>
          <p:nvSpPr>
            <p:cNvPr id="13" name="Speech Bubble: Oval 12"/>
            <p:cNvSpPr/>
            <p:nvPr/>
          </p:nvSpPr>
          <p:spPr>
            <a:xfrm>
              <a:off x="4687057" y="394347"/>
              <a:ext cx="2175644" cy="1221467"/>
            </a:xfrm>
            <a:prstGeom prst="wedgeEllipseCallout">
              <a:avLst>
                <a:gd name="adj1" fmla="val -29865"/>
                <a:gd name="adj2" fmla="val 6975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6" name="TextBox 15"/>
            <p:cNvSpPr txBox="1"/>
            <p:nvPr/>
          </p:nvSpPr>
          <p:spPr>
            <a:xfrm>
              <a:off x="4584831" y="561512"/>
              <a:ext cx="2393819" cy="946298"/>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Cả hai cháu </a:t>
              </a:r>
              <a:endParaRPr lang="vi-VN" sz="2000" i="1" dirty="0">
                <a:latin typeface="Arial" panose="020B0604020202020204" pitchFamily="34" charset="0"/>
                <a:cs typeface="Arial" panose="020B0604020202020204" pitchFamily="34" charset="0"/>
              </a:endParaRPr>
            </a:p>
            <a:p>
              <a:pPr algn="ctr"/>
              <a:r>
                <a:rPr lang="vi-VN" sz="2000" i="1" dirty="0">
                  <a:latin typeface="Arial" panose="020B0604020202020204" pitchFamily="34" charset="0"/>
                  <a:cs typeface="Arial" panose="020B0604020202020204" pitchFamily="34" charset="0"/>
                </a:rPr>
                <a:t>có bao nhiêu </a:t>
              </a:r>
              <a:endParaRPr lang="vi-VN" sz="2000" i="1" dirty="0">
                <a:latin typeface="Arial" panose="020B0604020202020204" pitchFamily="34" charset="0"/>
                <a:cs typeface="Arial" panose="020B0604020202020204" pitchFamily="34" charset="0"/>
              </a:endParaRPr>
            </a:p>
            <a:p>
              <a:pPr algn="ctr"/>
              <a:r>
                <a:rPr lang="vi-VN" sz="2000" i="1" dirty="0">
                  <a:latin typeface="Arial" panose="020B0604020202020204" pitchFamily="34" charset="0"/>
                  <a:cs typeface="Arial" panose="020B0604020202020204" pitchFamily="34" charset="0"/>
                </a:rPr>
                <a:t>cục pin?</a:t>
              </a:r>
              <a:endParaRPr lang="vi-VN" sz="2000" i="1" dirty="0">
                <a:latin typeface="Arial" panose="020B0604020202020204" pitchFamily="34" charset="0"/>
                <a:cs typeface="Arial" panose="020B0604020202020204" pitchFamily="34" charset="0"/>
              </a:endParaRPr>
            </a:p>
          </p:txBody>
        </p:sp>
      </p:grpSp>
      <p:sp>
        <p:nvSpPr>
          <p:cNvPr id="19" name="Rectangle: Rounded Corners 18"/>
          <p:cNvSpPr/>
          <p:nvPr/>
        </p:nvSpPr>
        <p:spPr>
          <a:xfrm>
            <a:off x="1891776" y="1364627"/>
            <a:ext cx="2400300" cy="635000"/>
          </a:xfrm>
          <a:prstGeom prst="roundRect">
            <a:avLst>
              <a:gd name="adj" fmla="val 42000"/>
            </a:avLst>
          </a:prstGeom>
          <a:solidFill>
            <a:schemeClr val="bg1"/>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36 + 17 = ?</a:t>
            </a:r>
            <a:endParaRPr lang="vi-VN" sz="2800" dirty="0">
              <a:solidFill>
                <a:schemeClr val="tx1"/>
              </a:solidFill>
            </a:endParaRPr>
          </a:p>
        </p:txBody>
      </p:sp>
      <p:graphicFrame>
        <p:nvGraphicFramePr>
          <p:cNvPr id="20" name="Table 20"/>
          <p:cNvGraphicFramePr>
            <a:graphicFrameLocks noGrp="1"/>
          </p:cNvGraphicFramePr>
          <p:nvPr/>
        </p:nvGraphicFramePr>
        <p:xfrm>
          <a:off x="844182" y="2213877"/>
          <a:ext cx="4455678" cy="4093190"/>
        </p:xfrm>
        <a:graphic>
          <a:graphicData uri="http://schemas.openxmlformats.org/drawingml/2006/table">
            <a:tbl>
              <a:tblPr firstRow="1" bandRow="1">
                <a:tableStyleId>{2D5ABB26-0587-4C30-8999-92F81FD0307C}</a:tableStyleId>
              </a:tblPr>
              <a:tblGrid>
                <a:gridCol w="2227839"/>
                <a:gridCol w="2227839"/>
              </a:tblGrid>
              <a:tr h="441807">
                <a:tc>
                  <a:txBody>
                    <a:bodyPr/>
                    <a:lstStyle/>
                    <a:p>
                      <a:pPr algn="ctr"/>
                      <a:r>
                        <a:rPr lang="vi-VN" sz="2400" dirty="0"/>
                        <a:t>Chục</a:t>
                      </a:r>
                      <a:endParaRPr lang="vi-VN" sz="2400" dirty="0"/>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pPr algn="ctr"/>
                      <a:r>
                        <a:rPr lang="vi-VN" sz="2400" dirty="0"/>
                        <a:t>Đơn vị</a:t>
                      </a:r>
                      <a:endParaRPr lang="vi-VN" sz="2400" dirty="0"/>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tr>
              <a:tr h="3635990">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r>
            </a:tbl>
          </a:graphicData>
        </a:graphic>
      </p:graphicFrame>
      <p:cxnSp>
        <p:nvCxnSpPr>
          <p:cNvPr id="23" name="Straight Connector 22"/>
          <p:cNvCxnSpPr/>
          <p:nvPr/>
        </p:nvCxnSpPr>
        <p:spPr>
          <a:xfrm>
            <a:off x="844182" y="4481388"/>
            <a:ext cx="445567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5"/>
          <a:stretch>
            <a:fillRect/>
          </a:stretch>
        </p:blipFill>
        <p:spPr>
          <a:xfrm>
            <a:off x="997915" y="2834662"/>
            <a:ext cx="401802" cy="1171968"/>
          </a:xfrm>
          <a:prstGeom prst="rect">
            <a:avLst/>
          </a:prstGeom>
        </p:spPr>
      </p:pic>
      <p:sp>
        <p:nvSpPr>
          <p:cNvPr id="27" name="Can 33"/>
          <p:cNvSpPr/>
          <p:nvPr/>
        </p:nvSpPr>
        <p:spPr>
          <a:xfrm>
            <a:off x="3886687" y="285433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p:cNvPicPr>
            <a:picLocks noChangeAspect="1"/>
          </p:cNvPicPr>
          <p:nvPr/>
        </p:nvPicPr>
        <p:blipFill>
          <a:blip r:embed="rId5"/>
          <a:stretch>
            <a:fillRect/>
          </a:stretch>
        </p:blipFill>
        <p:spPr>
          <a:xfrm>
            <a:off x="1376214" y="2854332"/>
            <a:ext cx="401802" cy="1171968"/>
          </a:xfrm>
          <a:prstGeom prst="rect">
            <a:avLst/>
          </a:prstGeom>
        </p:spPr>
      </p:pic>
      <p:pic>
        <p:nvPicPr>
          <p:cNvPr id="29" name="Picture 28"/>
          <p:cNvPicPr>
            <a:picLocks noChangeAspect="1"/>
          </p:cNvPicPr>
          <p:nvPr/>
        </p:nvPicPr>
        <p:blipFill>
          <a:blip r:embed="rId5"/>
          <a:stretch>
            <a:fillRect/>
          </a:stretch>
        </p:blipFill>
        <p:spPr>
          <a:xfrm>
            <a:off x="1819785" y="2854332"/>
            <a:ext cx="401802" cy="1171968"/>
          </a:xfrm>
          <a:prstGeom prst="rect">
            <a:avLst/>
          </a:prstGeom>
        </p:spPr>
      </p:pic>
      <p:sp>
        <p:nvSpPr>
          <p:cNvPr id="31" name="Can 33"/>
          <p:cNvSpPr/>
          <p:nvPr/>
        </p:nvSpPr>
        <p:spPr>
          <a:xfrm>
            <a:off x="3680047"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an 33"/>
          <p:cNvSpPr/>
          <p:nvPr/>
        </p:nvSpPr>
        <p:spPr>
          <a:xfrm>
            <a:off x="3467231"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an 33"/>
          <p:cNvSpPr/>
          <p:nvPr/>
        </p:nvSpPr>
        <p:spPr>
          <a:xfrm>
            <a:off x="4101725"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an 33"/>
          <p:cNvSpPr/>
          <p:nvPr/>
        </p:nvSpPr>
        <p:spPr>
          <a:xfrm>
            <a:off x="4316763"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p:cNvSpPr/>
          <p:nvPr/>
        </p:nvSpPr>
        <p:spPr>
          <a:xfrm>
            <a:off x="3373454" y="2756009"/>
            <a:ext cx="1362891" cy="3372931"/>
          </a:xfrm>
          <a:custGeom>
            <a:avLst/>
            <a:gdLst>
              <a:gd name="connsiteX0" fmla="*/ 0 w 1053340"/>
              <a:gd name="connsiteY0" fmla="*/ 175560 h 3352793"/>
              <a:gd name="connsiteX1" fmla="*/ 175560 w 1053340"/>
              <a:gd name="connsiteY1" fmla="*/ 0 h 3352793"/>
              <a:gd name="connsiteX2" fmla="*/ 877780 w 1053340"/>
              <a:gd name="connsiteY2" fmla="*/ 0 h 3352793"/>
              <a:gd name="connsiteX3" fmla="*/ 1053340 w 1053340"/>
              <a:gd name="connsiteY3" fmla="*/ 175560 h 3352793"/>
              <a:gd name="connsiteX4" fmla="*/ 1053340 w 1053340"/>
              <a:gd name="connsiteY4" fmla="*/ 3177233 h 3352793"/>
              <a:gd name="connsiteX5" fmla="*/ 877780 w 1053340"/>
              <a:gd name="connsiteY5" fmla="*/ 3352793 h 3352793"/>
              <a:gd name="connsiteX6" fmla="*/ 175560 w 1053340"/>
              <a:gd name="connsiteY6" fmla="*/ 3352793 h 3352793"/>
              <a:gd name="connsiteX7" fmla="*/ 0 w 1053340"/>
              <a:gd name="connsiteY7" fmla="*/ 3177233 h 3352793"/>
              <a:gd name="connsiteX8" fmla="*/ 0 w 1053340"/>
              <a:gd name="connsiteY8" fmla="*/ 175560 h 3352793"/>
              <a:gd name="connsiteX0-1" fmla="*/ 0 w 1320040"/>
              <a:gd name="connsiteY0-2" fmla="*/ 190960 h 3368193"/>
              <a:gd name="connsiteX1-3" fmla="*/ 175560 w 1320040"/>
              <a:gd name="connsiteY1-4" fmla="*/ 15400 h 3368193"/>
              <a:gd name="connsiteX2-5" fmla="*/ 877780 w 1320040"/>
              <a:gd name="connsiteY2-6" fmla="*/ 15400 h 3368193"/>
              <a:gd name="connsiteX3-7" fmla="*/ 1320040 w 1320040"/>
              <a:gd name="connsiteY3-8" fmla="*/ 57610 h 3368193"/>
              <a:gd name="connsiteX4-9" fmla="*/ 1053340 w 1320040"/>
              <a:gd name="connsiteY4-10" fmla="*/ 3192633 h 3368193"/>
              <a:gd name="connsiteX5-11" fmla="*/ 877780 w 1320040"/>
              <a:gd name="connsiteY5-12" fmla="*/ 3368193 h 3368193"/>
              <a:gd name="connsiteX6-13" fmla="*/ 175560 w 1320040"/>
              <a:gd name="connsiteY6-14" fmla="*/ 3368193 h 3368193"/>
              <a:gd name="connsiteX7-15" fmla="*/ 0 w 1320040"/>
              <a:gd name="connsiteY7-16" fmla="*/ 3192633 h 3368193"/>
              <a:gd name="connsiteX8-17" fmla="*/ 0 w 1320040"/>
              <a:gd name="connsiteY8-18" fmla="*/ 190960 h 3368193"/>
              <a:gd name="connsiteX0-19" fmla="*/ 0 w 1350052"/>
              <a:gd name="connsiteY0-20" fmla="*/ 190960 h 3368193"/>
              <a:gd name="connsiteX1-21" fmla="*/ 175560 w 1350052"/>
              <a:gd name="connsiteY1-22" fmla="*/ 15400 h 3368193"/>
              <a:gd name="connsiteX2-23" fmla="*/ 877780 w 1350052"/>
              <a:gd name="connsiteY2-24" fmla="*/ 15400 h 3368193"/>
              <a:gd name="connsiteX3-25" fmla="*/ 1320040 w 1350052"/>
              <a:gd name="connsiteY3-26" fmla="*/ 57610 h 3368193"/>
              <a:gd name="connsiteX4-27" fmla="*/ 1303321 w 1350052"/>
              <a:gd name="connsiteY4-28" fmla="*/ 1477878 h 3368193"/>
              <a:gd name="connsiteX5-29" fmla="*/ 1053340 w 1350052"/>
              <a:gd name="connsiteY5-30" fmla="*/ 3192633 h 3368193"/>
              <a:gd name="connsiteX6-31" fmla="*/ 877780 w 1350052"/>
              <a:gd name="connsiteY6-32" fmla="*/ 3368193 h 3368193"/>
              <a:gd name="connsiteX7-33" fmla="*/ 175560 w 1350052"/>
              <a:gd name="connsiteY7-34" fmla="*/ 3368193 h 3368193"/>
              <a:gd name="connsiteX8-35" fmla="*/ 0 w 1350052"/>
              <a:gd name="connsiteY8-36" fmla="*/ 3192633 h 3368193"/>
              <a:gd name="connsiteX9" fmla="*/ 0 w 1350052"/>
              <a:gd name="connsiteY9" fmla="*/ 190960 h 3368193"/>
              <a:gd name="connsiteX0-37" fmla="*/ 0 w 1350052"/>
              <a:gd name="connsiteY0-38" fmla="*/ 190960 h 3368193"/>
              <a:gd name="connsiteX1-39" fmla="*/ 175560 w 1350052"/>
              <a:gd name="connsiteY1-40" fmla="*/ 15400 h 3368193"/>
              <a:gd name="connsiteX2-41" fmla="*/ 877780 w 1350052"/>
              <a:gd name="connsiteY2-42" fmla="*/ 15400 h 3368193"/>
              <a:gd name="connsiteX3-43" fmla="*/ 1320040 w 1350052"/>
              <a:gd name="connsiteY3-44" fmla="*/ 57610 h 3368193"/>
              <a:gd name="connsiteX4-45" fmla="*/ 1303321 w 1350052"/>
              <a:gd name="connsiteY4-46" fmla="*/ 1477878 h 3368193"/>
              <a:gd name="connsiteX5-47" fmla="*/ 1053340 w 1350052"/>
              <a:gd name="connsiteY5-48" fmla="*/ 3192633 h 3368193"/>
              <a:gd name="connsiteX6-49" fmla="*/ 877780 w 1350052"/>
              <a:gd name="connsiteY6-50" fmla="*/ 3368193 h 3368193"/>
              <a:gd name="connsiteX7-51" fmla="*/ 175560 w 1350052"/>
              <a:gd name="connsiteY7-52" fmla="*/ 3368193 h 3368193"/>
              <a:gd name="connsiteX8-53" fmla="*/ 0 w 1350052"/>
              <a:gd name="connsiteY8-54" fmla="*/ 3192633 h 3368193"/>
              <a:gd name="connsiteX9-55" fmla="*/ 0 w 1350052"/>
              <a:gd name="connsiteY9-56" fmla="*/ 190960 h 3368193"/>
              <a:gd name="connsiteX0-57" fmla="*/ 0 w 1350052"/>
              <a:gd name="connsiteY0-58" fmla="*/ 190960 h 3368193"/>
              <a:gd name="connsiteX1-59" fmla="*/ 175560 w 1350052"/>
              <a:gd name="connsiteY1-60" fmla="*/ 15400 h 3368193"/>
              <a:gd name="connsiteX2-61" fmla="*/ 877780 w 1350052"/>
              <a:gd name="connsiteY2-62" fmla="*/ 15400 h 3368193"/>
              <a:gd name="connsiteX3-63" fmla="*/ 1320040 w 1350052"/>
              <a:gd name="connsiteY3-64" fmla="*/ 57610 h 3368193"/>
              <a:gd name="connsiteX4-65" fmla="*/ 1303321 w 1350052"/>
              <a:gd name="connsiteY4-66" fmla="*/ 1477878 h 3368193"/>
              <a:gd name="connsiteX5-67" fmla="*/ 884221 w 1350052"/>
              <a:gd name="connsiteY5-68" fmla="*/ 2020803 h 3368193"/>
              <a:gd name="connsiteX6-69" fmla="*/ 1053340 w 1350052"/>
              <a:gd name="connsiteY6-70" fmla="*/ 3192633 h 3368193"/>
              <a:gd name="connsiteX7-71" fmla="*/ 877780 w 1350052"/>
              <a:gd name="connsiteY7-72" fmla="*/ 3368193 h 3368193"/>
              <a:gd name="connsiteX8-73" fmla="*/ 175560 w 1350052"/>
              <a:gd name="connsiteY8-74" fmla="*/ 3368193 h 3368193"/>
              <a:gd name="connsiteX9-75" fmla="*/ 0 w 1350052"/>
              <a:gd name="connsiteY9-76" fmla="*/ 3192633 h 3368193"/>
              <a:gd name="connsiteX10" fmla="*/ 0 w 1350052"/>
              <a:gd name="connsiteY10" fmla="*/ 190960 h 3368193"/>
              <a:gd name="connsiteX0-77" fmla="*/ 0 w 1350052"/>
              <a:gd name="connsiteY0-78" fmla="*/ 190960 h 3368193"/>
              <a:gd name="connsiteX1-79" fmla="*/ 175560 w 1350052"/>
              <a:gd name="connsiteY1-80" fmla="*/ 15400 h 3368193"/>
              <a:gd name="connsiteX2-81" fmla="*/ 877780 w 1350052"/>
              <a:gd name="connsiteY2-82" fmla="*/ 15400 h 3368193"/>
              <a:gd name="connsiteX3-83" fmla="*/ 1320040 w 1350052"/>
              <a:gd name="connsiteY3-84" fmla="*/ 57610 h 3368193"/>
              <a:gd name="connsiteX4-85" fmla="*/ 1303321 w 1350052"/>
              <a:gd name="connsiteY4-86" fmla="*/ 1477878 h 3368193"/>
              <a:gd name="connsiteX5-87" fmla="*/ 884221 w 1350052"/>
              <a:gd name="connsiteY5-88" fmla="*/ 2020803 h 3368193"/>
              <a:gd name="connsiteX6-89" fmla="*/ 872365 w 1350052"/>
              <a:gd name="connsiteY6-90" fmla="*/ 3202158 h 3368193"/>
              <a:gd name="connsiteX7-91" fmla="*/ 877780 w 1350052"/>
              <a:gd name="connsiteY7-92" fmla="*/ 3368193 h 3368193"/>
              <a:gd name="connsiteX8-93" fmla="*/ 175560 w 1350052"/>
              <a:gd name="connsiteY8-94" fmla="*/ 3368193 h 3368193"/>
              <a:gd name="connsiteX9-95" fmla="*/ 0 w 1350052"/>
              <a:gd name="connsiteY9-96" fmla="*/ 3192633 h 3368193"/>
              <a:gd name="connsiteX10-97" fmla="*/ 0 w 1350052"/>
              <a:gd name="connsiteY10-98" fmla="*/ 190960 h 3368193"/>
              <a:gd name="connsiteX0-99" fmla="*/ 0 w 1350052"/>
              <a:gd name="connsiteY0-100" fmla="*/ 190960 h 3368193"/>
              <a:gd name="connsiteX1-101" fmla="*/ 175560 w 1350052"/>
              <a:gd name="connsiteY1-102" fmla="*/ 15400 h 3368193"/>
              <a:gd name="connsiteX2-103" fmla="*/ 877780 w 1350052"/>
              <a:gd name="connsiteY2-104" fmla="*/ 15400 h 3368193"/>
              <a:gd name="connsiteX3-105" fmla="*/ 1320040 w 1350052"/>
              <a:gd name="connsiteY3-106" fmla="*/ 57610 h 3368193"/>
              <a:gd name="connsiteX4-107" fmla="*/ 1303321 w 1350052"/>
              <a:gd name="connsiteY4-108" fmla="*/ 1477878 h 3368193"/>
              <a:gd name="connsiteX5-109" fmla="*/ 884221 w 1350052"/>
              <a:gd name="connsiteY5-110" fmla="*/ 2020803 h 3368193"/>
              <a:gd name="connsiteX6-111" fmla="*/ 872365 w 1350052"/>
              <a:gd name="connsiteY6-112" fmla="*/ 3202158 h 3368193"/>
              <a:gd name="connsiteX7-113" fmla="*/ 877780 w 1350052"/>
              <a:gd name="connsiteY7-114" fmla="*/ 3368193 h 3368193"/>
              <a:gd name="connsiteX8-115" fmla="*/ 175560 w 1350052"/>
              <a:gd name="connsiteY8-116" fmla="*/ 3368193 h 3368193"/>
              <a:gd name="connsiteX9-117" fmla="*/ 0 w 1350052"/>
              <a:gd name="connsiteY9-118" fmla="*/ 3192633 h 3368193"/>
              <a:gd name="connsiteX10-119" fmla="*/ 0 w 1350052"/>
              <a:gd name="connsiteY10-120" fmla="*/ 190960 h 3368193"/>
              <a:gd name="connsiteX0-121" fmla="*/ 0 w 1350052"/>
              <a:gd name="connsiteY0-122" fmla="*/ 201030 h 3378263"/>
              <a:gd name="connsiteX1-123" fmla="*/ 175560 w 1350052"/>
              <a:gd name="connsiteY1-124" fmla="*/ 25470 h 3378263"/>
              <a:gd name="connsiteX2-125" fmla="*/ 877780 w 1350052"/>
              <a:gd name="connsiteY2-126" fmla="*/ 6420 h 3378263"/>
              <a:gd name="connsiteX3-127" fmla="*/ 1320040 w 1350052"/>
              <a:gd name="connsiteY3-128" fmla="*/ 67680 h 3378263"/>
              <a:gd name="connsiteX4-129" fmla="*/ 1303321 w 1350052"/>
              <a:gd name="connsiteY4-130" fmla="*/ 1487948 h 3378263"/>
              <a:gd name="connsiteX5-131" fmla="*/ 884221 w 1350052"/>
              <a:gd name="connsiteY5-132" fmla="*/ 2030873 h 3378263"/>
              <a:gd name="connsiteX6-133" fmla="*/ 872365 w 1350052"/>
              <a:gd name="connsiteY6-134" fmla="*/ 3212228 h 3378263"/>
              <a:gd name="connsiteX7-135" fmla="*/ 877780 w 1350052"/>
              <a:gd name="connsiteY7-136" fmla="*/ 3378263 h 3378263"/>
              <a:gd name="connsiteX8-137" fmla="*/ 175560 w 1350052"/>
              <a:gd name="connsiteY8-138" fmla="*/ 3378263 h 3378263"/>
              <a:gd name="connsiteX9-139" fmla="*/ 0 w 1350052"/>
              <a:gd name="connsiteY9-140" fmla="*/ 3202703 h 3378263"/>
              <a:gd name="connsiteX10-141" fmla="*/ 0 w 1350052"/>
              <a:gd name="connsiteY10-142" fmla="*/ 201030 h 3378263"/>
              <a:gd name="connsiteX0-143" fmla="*/ 0 w 1350052"/>
              <a:gd name="connsiteY0-144" fmla="*/ 201030 h 3378263"/>
              <a:gd name="connsiteX1-145" fmla="*/ 175560 w 1350052"/>
              <a:gd name="connsiteY1-146" fmla="*/ 25470 h 3378263"/>
              <a:gd name="connsiteX2-147" fmla="*/ 877780 w 1350052"/>
              <a:gd name="connsiteY2-148" fmla="*/ 6420 h 3378263"/>
              <a:gd name="connsiteX3-149" fmla="*/ 1320040 w 1350052"/>
              <a:gd name="connsiteY3-150" fmla="*/ 67680 h 3378263"/>
              <a:gd name="connsiteX4-151" fmla="*/ 1303321 w 1350052"/>
              <a:gd name="connsiteY4-152" fmla="*/ 1487948 h 3378263"/>
              <a:gd name="connsiteX5-153" fmla="*/ 884221 w 1350052"/>
              <a:gd name="connsiteY5-154" fmla="*/ 2030873 h 3378263"/>
              <a:gd name="connsiteX6-155" fmla="*/ 872365 w 1350052"/>
              <a:gd name="connsiteY6-156" fmla="*/ 3212228 h 3378263"/>
              <a:gd name="connsiteX7-157" fmla="*/ 753955 w 1350052"/>
              <a:gd name="connsiteY7-158" fmla="*/ 3378263 h 3378263"/>
              <a:gd name="connsiteX8-159" fmla="*/ 175560 w 1350052"/>
              <a:gd name="connsiteY8-160" fmla="*/ 3378263 h 3378263"/>
              <a:gd name="connsiteX9-161" fmla="*/ 0 w 1350052"/>
              <a:gd name="connsiteY9-162" fmla="*/ 3202703 h 3378263"/>
              <a:gd name="connsiteX10-163" fmla="*/ 0 w 1350052"/>
              <a:gd name="connsiteY10-164" fmla="*/ 201030 h 3378263"/>
              <a:gd name="connsiteX0-165" fmla="*/ 0 w 1350052"/>
              <a:gd name="connsiteY0-166" fmla="*/ 195698 h 3372931"/>
              <a:gd name="connsiteX1-167" fmla="*/ 175560 w 1350052"/>
              <a:gd name="connsiteY1-168" fmla="*/ 20138 h 3372931"/>
              <a:gd name="connsiteX2-169" fmla="*/ 877780 w 1350052"/>
              <a:gd name="connsiteY2-170" fmla="*/ 1088 h 3372931"/>
              <a:gd name="connsiteX3-171" fmla="*/ 1320040 w 1350052"/>
              <a:gd name="connsiteY3-172" fmla="*/ 81398 h 3372931"/>
              <a:gd name="connsiteX4-173" fmla="*/ 1303321 w 1350052"/>
              <a:gd name="connsiteY4-174" fmla="*/ 1482616 h 3372931"/>
              <a:gd name="connsiteX5-175" fmla="*/ 884221 w 1350052"/>
              <a:gd name="connsiteY5-176" fmla="*/ 2025541 h 3372931"/>
              <a:gd name="connsiteX6-177" fmla="*/ 872365 w 1350052"/>
              <a:gd name="connsiteY6-178" fmla="*/ 3206896 h 3372931"/>
              <a:gd name="connsiteX7-179" fmla="*/ 753955 w 1350052"/>
              <a:gd name="connsiteY7-180" fmla="*/ 3372931 h 3372931"/>
              <a:gd name="connsiteX8-181" fmla="*/ 175560 w 1350052"/>
              <a:gd name="connsiteY8-182" fmla="*/ 3372931 h 3372931"/>
              <a:gd name="connsiteX9-183" fmla="*/ 0 w 1350052"/>
              <a:gd name="connsiteY9-184" fmla="*/ 3197371 h 3372931"/>
              <a:gd name="connsiteX10-185" fmla="*/ 0 w 1350052"/>
              <a:gd name="connsiteY10-186" fmla="*/ 195698 h 3372931"/>
              <a:gd name="connsiteX0-187" fmla="*/ 0 w 1362891"/>
              <a:gd name="connsiteY0-188" fmla="*/ 195698 h 3372931"/>
              <a:gd name="connsiteX1-189" fmla="*/ 175560 w 1362891"/>
              <a:gd name="connsiteY1-190" fmla="*/ 20138 h 3372931"/>
              <a:gd name="connsiteX2-191" fmla="*/ 877780 w 1362891"/>
              <a:gd name="connsiteY2-192" fmla="*/ 1088 h 3372931"/>
              <a:gd name="connsiteX3-193" fmla="*/ 1320040 w 1362891"/>
              <a:gd name="connsiteY3-194" fmla="*/ 81398 h 3372931"/>
              <a:gd name="connsiteX4-195" fmla="*/ 1331896 w 1362891"/>
              <a:gd name="connsiteY4-196" fmla="*/ 1482616 h 3372931"/>
              <a:gd name="connsiteX5-197" fmla="*/ 884221 w 1362891"/>
              <a:gd name="connsiteY5-198" fmla="*/ 2025541 h 3372931"/>
              <a:gd name="connsiteX6-199" fmla="*/ 872365 w 1362891"/>
              <a:gd name="connsiteY6-200" fmla="*/ 3206896 h 3372931"/>
              <a:gd name="connsiteX7-201" fmla="*/ 753955 w 1362891"/>
              <a:gd name="connsiteY7-202" fmla="*/ 3372931 h 3372931"/>
              <a:gd name="connsiteX8-203" fmla="*/ 175560 w 1362891"/>
              <a:gd name="connsiteY8-204" fmla="*/ 3372931 h 3372931"/>
              <a:gd name="connsiteX9-205" fmla="*/ 0 w 1362891"/>
              <a:gd name="connsiteY9-206" fmla="*/ 3197371 h 3372931"/>
              <a:gd name="connsiteX10-207" fmla="*/ 0 w 1362891"/>
              <a:gd name="connsiteY10-208" fmla="*/ 195698 h 33729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97" y="connsiteY10-98"/>
              </a:cxn>
            </a:cxnLst>
            <a:rect l="l" t="t" r="r" b="b"/>
            <a:pathLst>
              <a:path w="1362891" h="3372931">
                <a:moveTo>
                  <a:pt x="0" y="195698"/>
                </a:moveTo>
                <a:cubicBezTo>
                  <a:pt x="0" y="98739"/>
                  <a:pt x="78601" y="20138"/>
                  <a:pt x="175560" y="20138"/>
                </a:cubicBezTo>
                <a:lnTo>
                  <a:pt x="877780" y="1088"/>
                </a:lnTo>
                <a:cubicBezTo>
                  <a:pt x="974739" y="1088"/>
                  <a:pt x="1320040" y="-15561"/>
                  <a:pt x="1320040" y="81398"/>
                </a:cubicBezTo>
                <a:cubicBezTo>
                  <a:pt x="1373501" y="321969"/>
                  <a:pt x="1376346" y="960112"/>
                  <a:pt x="1331896" y="1482616"/>
                </a:cubicBezTo>
                <a:cubicBezTo>
                  <a:pt x="1295772" y="1808227"/>
                  <a:pt x="925885" y="1739749"/>
                  <a:pt x="884221" y="2025541"/>
                </a:cubicBezTo>
                <a:cubicBezTo>
                  <a:pt x="842558" y="2311334"/>
                  <a:pt x="890901" y="2980744"/>
                  <a:pt x="872365" y="3206896"/>
                </a:cubicBezTo>
                <a:cubicBezTo>
                  <a:pt x="872365" y="3303855"/>
                  <a:pt x="850914" y="3372931"/>
                  <a:pt x="753955" y="3372931"/>
                </a:cubicBezTo>
                <a:lnTo>
                  <a:pt x="175560" y="3372931"/>
                </a:lnTo>
                <a:cubicBezTo>
                  <a:pt x="78601" y="3372931"/>
                  <a:pt x="0" y="3294330"/>
                  <a:pt x="0" y="3197371"/>
                </a:cubicBezTo>
                <a:lnTo>
                  <a:pt x="0" y="195698"/>
                </a:lnTo>
                <a:close/>
              </a:path>
            </a:pathLst>
          </a:cu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Can 33"/>
          <p:cNvSpPr/>
          <p:nvPr/>
        </p:nvSpPr>
        <p:spPr>
          <a:xfrm>
            <a:off x="3892475" y="491192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an 33"/>
          <p:cNvSpPr/>
          <p:nvPr/>
        </p:nvSpPr>
        <p:spPr>
          <a:xfrm>
            <a:off x="3685835"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an 33"/>
          <p:cNvSpPr/>
          <p:nvPr/>
        </p:nvSpPr>
        <p:spPr>
          <a:xfrm>
            <a:off x="347301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an 33"/>
          <p:cNvSpPr/>
          <p:nvPr/>
        </p:nvSpPr>
        <p:spPr>
          <a:xfrm>
            <a:off x="4107513"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an 33"/>
          <p:cNvSpPr/>
          <p:nvPr/>
        </p:nvSpPr>
        <p:spPr>
          <a:xfrm>
            <a:off x="4322551"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an 33"/>
          <p:cNvSpPr/>
          <p:nvPr/>
        </p:nvSpPr>
        <p:spPr>
          <a:xfrm>
            <a:off x="453758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an 33"/>
          <p:cNvSpPr/>
          <p:nvPr/>
        </p:nvSpPr>
        <p:spPr>
          <a:xfrm>
            <a:off x="4752627"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Arrow Connector 41"/>
          <p:cNvCxnSpPr/>
          <p:nvPr/>
        </p:nvCxnSpPr>
        <p:spPr>
          <a:xfrm flipH="1" flipV="1">
            <a:off x="2931309" y="4026300"/>
            <a:ext cx="381000" cy="6458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2394689" y="3072917"/>
            <a:ext cx="503059" cy="1328054"/>
            <a:chOff x="2394689" y="3072917"/>
            <a:chExt cx="503059" cy="1328054"/>
          </a:xfrm>
        </p:grpSpPr>
        <p:pic>
          <p:nvPicPr>
            <p:cNvPr id="30" name="Picture 29"/>
            <p:cNvPicPr>
              <a:picLocks noChangeAspect="1"/>
            </p:cNvPicPr>
            <p:nvPr/>
          </p:nvPicPr>
          <p:blipFill>
            <a:blip r:embed="rId5"/>
            <a:stretch>
              <a:fillRect/>
            </a:stretch>
          </p:blipFill>
          <p:spPr>
            <a:xfrm>
              <a:off x="2439619" y="3151843"/>
              <a:ext cx="401802" cy="1171968"/>
            </a:xfrm>
            <a:prstGeom prst="rect">
              <a:avLst/>
            </a:prstGeom>
          </p:spPr>
        </p:pic>
        <p:sp>
          <p:nvSpPr>
            <p:cNvPr id="52" name="Rectangle: Rounded Corners 51"/>
            <p:cNvSpPr/>
            <p:nvPr/>
          </p:nvSpPr>
          <p:spPr>
            <a:xfrm>
              <a:off x="2394689" y="3072917"/>
              <a:ext cx="503059" cy="1328054"/>
            </a:xfrm>
            <a:prstGeom prst="roundRect">
              <a:avLst/>
            </a:pr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3" name="Rectangle: Rounded Corners 52"/>
          <p:cNvSpPr/>
          <p:nvPr/>
        </p:nvSpPr>
        <p:spPr>
          <a:xfrm>
            <a:off x="5650217" y="3341023"/>
            <a:ext cx="1339895" cy="2722572"/>
          </a:xfrm>
          <a:prstGeom prst="roundRect">
            <a:avLst>
              <a:gd name="adj" fmla="val 15808"/>
            </a:avLst>
          </a:prstGeom>
          <a:solidFill>
            <a:schemeClr val="bg1"/>
          </a:solidFill>
          <a:ln w="28575">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endParaRPr>
          </a:p>
        </p:txBody>
      </p:sp>
      <p:sp>
        <p:nvSpPr>
          <p:cNvPr id="50" name="Rectangle 49"/>
          <p:cNvSpPr/>
          <p:nvPr/>
        </p:nvSpPr>
        <p:spPr>
          <a:xfrm>
            <a:off x="5924544" y="3357877"/>
            <a:ext cx="870751" cy="830997"/>
          </a:xfrm>
          <a:prstGeom prst="rect">
            <a:avLst/>
          </a:prstGeom>
        </p:spPr>
        <p:txBody>
          <a:bodyPr wrap="none">
            <a:spAutoFit/>
          </a:bodyPr>
          <a:lstStyle/>
          <a:p>
            <a:r>
              <a:rPr lang="vi-VN" sz="4800" dirty="0"/>
              <a:t>36</a:t>
            </a:r>
            <a:endParaRPr lang="vi-VN" sz="4800" dirty="0"/>
          </a:p>
        </p:txBody>
      </p:sp>
      <p:sp>
        <p:nvSpPr>
          <p:cNvPr id="55" name="Rectangle 54"/>
          <p:cNvSpPr/>
          <p:nvPr/>
        </p:nvSpPr>
        <p:spPr>
          <a:xfrm>
            <a:off x="5673142" y="3868556"/>
            <a:ext cx="543739" cy="830997"/>
          </a:xfrm>
          <a:prstGeom prst="rect">
            <a:avLst/>
          </a:prstGeom>
        </p:spPr>
        <p:txBody>
          <a:bodyPr wrap="none">
            <a:spAutoFit/>
          </a:bodyPr>
          <a:lstStyle/>
          <a:p>
            <a:r>
              <a:rPr lang="vi-VN" sz="4800" dirty="0"/>
              <a:t>+</a:t>
            </a:r>
            <a:endParaRPr lang="vi-VN" sz="4800" dirty="0"/>
          </a:p>
        </p:txBody>
      </p:sp>
      <p:sp>
        <p:nvSpPr>
          <p:cNvPr id="56" name="Rectangle 55"/>
          <p:cNvSpPr/>
          <p:nvPr/>
        </p:nvSpPr>
        <p:spPr>
          <a:xfrm>
            <a:off x="5895310" y="4220716"/>
            <a:ext cx="872206" cy="830997"/>
          </a:xfrm>
          <a:prstGeom prst="rect">
            <a:avLst/>
          </a:prstGeom>
        </p:spPr>
        <p:txBody>
          <a:bodyPr wrap="square">
            <a:spAutoFit/>
          </a:bodyPr>
          <a:lstStyle/>
          <a:p>
            <a:r>
              <a:rPr lang="vi-VN" sz="4800" dirty="0"/>
              <a:t>17</a:t>
            </a:r>
            <a:endParaRPr lang="vi-VN" sz="4800" dirty="0"/>
          </a:p>
        </p:txBody>
      </p:sp>
      <p:cxnSp>
        <p:nvCxnSpPr>
          <p:cNvPr id="54" name="Straight Connector 53"/>
          <p:cNvCxnSpPr/>
          <p:nvPr/>
        </p:nvCxnSpPr>
        <p:spPr>
          <a:xfrm>
            <a:off x="5787380" y="5051713"/>
            <a:ext cx="10655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245666" y="5077749"/>
            <a:ext cx="527709" cy="830997"/>
          </a:xfrm>
          <a:prstGeom prst="rect">
            <a:avLst/>
          </a:prstGeom>
        </p:spPr>
        <p:txBody>
          <a:bodyPr wrap="square">
            <a:spAutoFit/>
          </a:bodyPr>
          <a:lstStyle/>
          <a:p>
            <a:r>
              <a:rPr lang="vi-VN" sz="4800" dirty="0">
                <a:solidFill>
                  <a:srgbClr val="FF0000"/>
                </a:solidFill>
              </a:rPr>
              <a:t>3</a:t>
            </a:r>
            <a:endParaRPr lang="vi-VN" sz="4800" dirty="0">
              <a:solidFill>
                <a:srgbClr val="FF0000"/>
              </a:solidFill>
            </a:endParaRPr>
          </a:p>
        </p:txBody>
      </p:sp>
      <p:sp>
        <p:nvSpPr>
          <p:cNvPr id="60" name="Rectangle 59"/>
          <p:cNvSpPr/>
          <p:nvPr/>
        </p:nvSpPr>
        <p:spPr>
          <a:xfrm>
            <a:off x="5912434" y="5072439"/>
            <a:ext cx="527709" cy="830997"/>
          </a:xfrm>
          <a:prstGeom prst="rect">
            <a:avLst/>
          </a:prstGeom>
        </p:spPr>
        <p:txBody>
          <a:bodyPr wrap="none">
            <a:spAutoFit/>
          </a:bodyPr>
          <a:lstStyle/>
          <a:p>
            <a:r>
              <a:rPr lang="vi-VN" sz="4800" dirty="0">
                <a:solidFill>
                  <a:srgbClr val="FF0000"/>
                </a:solidFill>
              </a:rPr>
              <a:t>5</a:t>
            </a:r>
            <a:endParaRPr lang="vi-VN" sz="4800" dirty="0">
              <a:solidFill>
                <a:srgbClr val="FF0000"/>
              </a:solidFill>
            </a:endParaRPr>
          </a:p>
        </p:txBody>
      </p:sp>
      <p:sp>
        <p:nvSpPr>
          <p:cNvPr id="62" name="TextBox 61"/>
          <p:cNvSpPr txBox="1"/>
          <p:nvPr/>
        </p:nvSpPr>
        <p:spPr>
          <a:xfrm>
            <a:off x="7252329" y="3352531"/>
            <a:ext cx="3940759" cy="1815882"/>
          </a:xfrm>
          <a:prstGeom prst="rect">
            <a:avLst/>
          </a:prstGeom>
          <a:noFill/>
        </p:spPr>
        <p:txBody>
          <a:bodyPr wrap="square" rtlCol="0">
            <a:spAutoFit/>
          </a:bodyPr>
          <a:lstStyle/>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6 cộng 7 bằng 13, viết 3 nhớ 1</a:t>
            </a:r>
            <a:endParaRPr lang="vi-VN" sz="28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3 thêm 1 bằng 4, 4 cộng 1 bằng 5, viết 5</a:t>
            </a:r>
            <a:endParaRPr lang="vi-VN" sz="2800" dirty="0">
              <a:latin typeface="Arial" panose="020B0604020202020204" pitchFamily="34" charset="0"/>
              <a:cs typeface="Arial" panose="020B0604020202020204" pitchFamily="34" charset="0"/>
            </a:endParaRPr>
          </a:p>
        </p:txBody>
      </p:sp>
      <p:sp>
        <p:nvSpPr>
          <p:cNvPr id="63" name="Rectangle: Rounded Corners 62"/>
          <p:cNvSpPr/>
          <p:nvPr/>
        </p:nvSpPr>
        <p:spPr>
          <a:xfrm>
            <a:off x="7829426" y="5321607"/>
            <a:ext cx="2400300" cy="635000"/>
          </a:xfrm>
          <a:prstGeom prst="roundRect">
            <a:avLst>
              <a:gd name="adj" fmla="val 42000"/>
            </a:avLst>
          </a:prstGeom>
          <a:solidFill>
            <a:schemeClr val="bg1"/>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36 + 17 = </a:t>
            </a:r>
            <a:r>
              <a:rPr lang="vi-VN" sz="2800" dirty="0">
                <a:solidFill>
                  <a:srgbClr val="FF0000"/>
                </a:solidFill>
              </a:rPr>
              <a:t>53</a:t>
            </a:r>
            <a:endParaRPr lang="vi-VN" sz="2800" dirty="0">
              <a:solidFill>
                <a:schemeClr val="tx1"/>
              </a:solidFill>
            </a:endParaRPr>
          </a:p>
        </p:txBody>
      </p:sp>
      <p:pic>
        <p:nvPicPr>
          <p:cNvPr id="58" name="Picture 57"/>
          <p:cNvPicPr>
            <a:picLocks noChangeAspect="1"/>
          </p:cNvPicPr>
          <p:nvPr/>
        </p:nvPicPr>
        <p:blipFill>
          <a:blip r:embed="rId5"/>
          <a:stretch>
            <a:fillRect/>
          </a:stretch>
        </p:blipFill>
        <p:spPr>
          <a:xfrm>
            <a:off x="998912" y="4832760"/>
            <a:ext cx="401802" cy="1171968"/>
          </a:xfrm>
          <a:prstGeom prst="rect">
            <a:avLst/>
          </a:prstGeom>
        </p:spPr>
      </p:pic>
      <p:sp>
        <p:nvSpPr>
          <p:cNvPr id="61" name="Can 33"/>
          <p:cNvSpPr/>
          <p:nvPr/>
        </p:nvSpPr>
        <p:spPr>
          <a:xfrm>
            <a:off x="4537589"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p:tgtEl>
                                          <p:spTgt spid="26"/>
                                        </p:tgtEl>
                                        <p:attrNameLst>
                                          <p:attrName>ppt_y</p:attrName>
                                        </p:attrNameLst>
                                      </p:cBhvr>
                                      <p:tavLst>
                                        <p:tav tm="0">
                                          <p:val>
                                            <p:strVal val="#ppt_y+#ppt_h*1.125000"/>
                                          </p:val>
                                        </p:tav>
                                        <p:tav tm="100000">
                                          <p:val>
                                            <p:strVal val="#ppt_y"/>
                                          </p:val>
                                        </p:tav>
                                      </p:tavLst>
                                    </p:anim>
                                    <p:animEffect transition="in" filter="wipe(up)">
                                      <p:cBhvr>
                                        <p:cTn id="46" dur="500"/>
                                        <p:tgtEl>
                                          <p:spTgt spid="26"/>
                                        </p:tgtEl>
                                      </p:cBhvr>
                                    </p:animEffect>
                                  </p:childTnLst>
                                </p:cTn>
                              </p:par>
                            </p:childTnLst>
                          </p:cTn>
                        </p:par>
                        <p:par>
                          <p:cTn id="47" fill="hold">
                            <p:stCondLst>
                              <p:cond delay="500"/>
                            </p:stCondLst>
                            <p:childTnLst>
                              <p:par>
                                <p:cTn id="48" presetID="12" presetClass="entr" presetSubtype="4"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p:tgtEl>
                                          <p:spTgt spid="28"/>
                                        </p:tgtEl>
                                        <p:attrNameLst>
                                          <p:attrName>ppt_y</p:attrName>
                                        </p:attrNameLst>
                                      </p:cBhvr>
                                      <p:tavLst>
                                        <p:tav tm="0">
                                          <p:val>
                                            <p:strVal val="#ppt_y+#ppt_h*1.125000"/>
                                          </p:val>
                                        </p:tav>
                                        <p:tav tm="100000">
                                          <p:val>
                                            <p:strVal val="#ppt_y"/>
                                          </p:val>
                                        </p:tav>
                                      </p:tavLst>
                                    </p:anim>
                                    <p:animEffect transition="in" filter="wipe(up)">
                                      <p:cBhvr>
                                        <p:cTn id="51" dur="500"/>
                                        <p:tgtEl>
                                          <p:spTgt spid="28"/>
                                        </p:tgtEl>
                                      </p:cBhvr>
                                    </p:animEffect>
                                  </p:childTnLst>
                                </p:cTn>
                              </p:par>
                            </p:childTnLst>
                          </p:cTn>
                        </p:par>
                        <p:par>
                          <p:cTn id="52" fill="hold">
                            <p:stCondLst>
                              <p:cond delay="1000"/>
                            </p:stCondLst>
                            <p:childTnLst>
                              <p:par>
                                <p:cTn id="53" presetID="12" presetClass="entr" presetSubtype="4"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p:tgtEl>
                                          <p:spTgt spid="29"/>
                                        </p:tgtEl>
                                        <p:attrNameLst>
                                          <p:attrName>ppt_y</p:attrName>
                                        </p:attrNameLst>
                                      </p:cBhvr>
                                      <p:tavLst>
                                        <p:tav tm="0">
                                          <p:val>
                                            <p:strVal val="#ppt_y+#ppt_h*1.125000"/>
                                          </p:val>
                                        </p:tav>
                                        <p:tav tm="100000">
                                          <p:val>
                                            <p:strVal val="#ppt_y"/>
                                          </p:val>
                                        </p:tav>
                                      </p:tavLst>
                                    </p:anim>
                                    <p:animEffect transition="in" filter="wipe(up)">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p:tgtEl>
                                          <p:spTgt spid="32"/>
                                        </p:tgtEl>
                                        <p:attrNameLst>
                                          <p:attrName>ppt_y</p:attrName>
                                        </p:attrNameLst>
                                      </p:cBhvr>
                                      <p:tavLst>
                                        <p:tav tm="0">
                                          <p:val>
                                            <p:strVal val="#ppt_y+#ppt_h*1.125000"/>
                                          </p:val>
                                        </p:tav>
                                        <p:tav tm="100000">
                                          <p:val>
                                            <p:strVal val="#ppt_y"/>
                                          </p:val>
                                        </p:tav>
                                      </p:tavLst>
                                    </p:anim>
                                    <p:animEffect transition="in" filter="wipe(up)">
                                      <p:cBhvr>
                                        <p:cTn id="62" dur="500"/>
                                        <p:tgtEl>
                                          <p:spTgt spid="32"/>
                                        </p:tgtEl>
                                      </p:cBhvr>
                                    </p:animEffect>
                                  </p:childTnLst>
                                </p:cTn>
                              </p:par>
                            </p:childTnLst>
                          </p:cTn>
                        </p:par>
                        <p:par>
                          <p:cTn id="63" fill="hold">
                            <p:stCondLst>
                              <p:cond delay="500"/>
                            </p:stCondLst>
                            <p:childTnLst>
                              <p:par>
                                <p:cTn id="64" presetID="12" presetClass="entr" presetSubtype="4"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500"/>
                                        <p:tgtEl>
                                          <p:spTgt spid="31"/>
                                        </p:tgtEl>
                                        <p:attrNameLst>
                                          <p:attrName>ppt_y</p:attrName>
                                        </p:attrNameLst>
                                      </p:cBhvr>
                                      <p:tavLst>
                                        <p:tav tm="0">
                                          <p:val>
                                            <p:strVal val="#ppt_y+#ppt_h*1.125000"/>
                                          </p:val>
                                        </p:tav>
                                        <p:tav tm="100000">
                                          <p:val>
                                            <p:strVal val="#ppt_y"/>
                                          </p:val>
                                        </p:tav>
                                      </p:tavLst>
                                    </p:anim>
                                    <p:animEffect transition="in" filter="wipe(up)">
                                      <p:cBhvr>
                                        <p:cTn id="67" dur="500"/>
                                        <p:tgtEl>
                                          <p:spTgt spid="31"/>
                                        </p:tgtEl>
                                      </p:cBhvr>
                                    </p:animEffect>
                                  </p:childTnLst>
                                </p:cTn>
                              </p:par>
                            </p:childTnLst>
                          </p:cTn>
                        </p:par>
                        <p:par>
                          <p:cTn id="68" fill="hold">
                            <p:stCondLst>
                              <p:cond delay="1000"/>
                            </p:stCondLst>
                            <p:childTnLst>
                              <p:par>
                                <p:cTn id="69" presetID="1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p:tgtEl>
                                          <p:spTgt spid="27"/>
                                        </p:tgtEl>
                                        <p:attrNameLst>
                                          <p:attrName>ppt_y</p:attrName>
                                        </p:attrNameLst>
                                      </p:cBhvr>
                                      <p:tavLst>
                                        <p:tav tm="0">
                                          <p:val>
                                            <p:strVal val="#ppt_y+#ppt_h*1.125000"/>
                                          </p:val>
                                        </p:tav>
                                        <p:tav tm="100000">
                                          <p:val>
                                            <p:strVal val="#ppt_y"/>
                                          </p:val>
                                        </p:tav>
                                      </p:tavLst>
                                    </p:anim>
                                    <p:animEffect transition="in" filter="wipe(up)">
                                      <p:cBhvr>
                                        <p:cTn id="72" dur="500"/>
                                        <p:tgtEl>
                                          <p:spTgt spid="27"/>
                                        </p:tgtEl>
                                      </p:cBhvr>
                                    </p:animEffect>
                                  </p:childTnLst>
                                </p:cTn>
                              </p:par>
                            </p:childTnLst>
                          </p:cTn>
                        </p:par>
                        <p:par>
                          <p:cTn id="73" fill="hold">
                            <p:stCondLst>
                              <p:cond delay="1500"/>
                            </p:stCondLst>
                            <p:childTnLst>
                              <p:par>
                                <p:cTn id="74" presetID="12" presetClass="entr" presetSubtype="4"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p:tgtEl>
                                          <p:spTgt spid="33"/>
                                        </p:tgtEl>
                                        <p:attrNameLst>
                                          <p:attrName>ppt_y</p:attrName>
                                        </p:attrNameLst>
                                      </p:cBhvr>
                                      <p:tavLst>
                                        <p:tav tm="0">
                                          <p:val>
                                            <p:strVal val="#ppt_y+#ppt_h*1.125000"/>
                                          </p:val>
                                        </p:tav>
                                        <p:tav tm="100000">
                                          <p:val>
                                            <p:strVal val="#ppt_y"/>
                                          </p:val>
                                        </p:tav>
                                      </p:tavLst>
                                    </p:anim>
                                    <p:animEffect transition="in" filter="wipe(up)">
                                      <p:cBhvr>
                                        <p:cTn id="77" dur="500"/>
                                        <p:tgtEl>
                                          <p:spTgt spid="33"/>
                                        </p:tgtEl>
                                      </p:cBhvr>
                                    </p:animEffect>
                                  </p:childTnLst>
                                </p:cTn>
                              </p:par>
                            </p:childTnLst>
                          </p:cTn>
                        </p:par>
                        <p:par>
                          <p:cTn id="78" fill="hold">
                            <p:stCondLst>
                              <p:cond delay="2000"/>
                            </p:stCondLst>
                            <p:childTnLst>
                              <p:par>
                                <p:cTn id="79" presetID="12" presetClass="entr" presetSubtype="4"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p:tgtEl>
                                          <p:spTgt spid="34"/>
                                        </p:tgtEl>
                                        <p:attrNameLst>
                                          <p:attrName>ppt_y</p:attrName>
                                        </p:attrNameLst>
                                      </p:cBhvr>
                                      <p:tavLst>
                                        <p:tav tm="0">
                                          <p:val>
                                            <p:strVal val="#ppt_y+#ppt_h*1.125000"/>
                                          </p:val>
                                        </p:tav>
                                        <p:tav tm="100000">
                                          <p:val>
                                            <p:strVal val="#ppt_y"/>
                                          </p:val>
                                        </p:tav>
                                      </p:tavLst>
                                    </p:anim>
                                    <p:animEffect transition="in" filter="wipe(up)">
                                      <p:cBhvr>
                                        <p:cTn id="82" dur="500"/>
                                        <p:tgtEl>
                                          <p:spTgt spid="34"/>
                                        </p:tgtEl>
                                      </p:cBhvr>
                                    </p:animEffect>
                                  </p:childTnLst>
                                </p:cTn>
                              </p:par>
                            </p:childTnLst>
                          </p:cTn>
                        </p:par>
                        <p:par>
                          <p:cTn id="83" fill="hold">
                            <p:stCondLst>
                              <p:cond delay="2500"/>
                            </p:stCondLst>
                            <p:childTnLst>
                              <p:par>
                                <p:cTn id="84" presetID="12" presetClass="entr" presetSubtype="4" fill="hold" grpId="0" nodeType="afterEffect">
                                  <p:stCondLst>
                                    <p:cond delay="0"/>
                                  </p:stCondLst>
                                  <p:childTnLst>
                                    <p:set>
                                      <p:cBhvr>
                                        <p:cTn id="85" dur="1" fill="hold">
                                          <p:stCondLst>
                                            <p:cond delay="0"/>
                                          </p:stCondLst>
                                        </p:cTn>
                                        <p:tgtEl>
                                          <p:spTgt spid="61"/>
                                        </p:tgtEl>
                                        <p:attrNameLst>
                                          <p:attrName>style.visibility</p:attrName>
                                        </p:attrNameLst>
                                      </p:cBhvr>
                                      <p:to>
                                        <p:strVal val="visible"/>
                                      </p:to>
                                    </p:set>
                                    <p:anim calcmode="lin" valueType="num">
                                      <p:cBhvr additive="base">
                                        <p:cTn id="86" dur="500"/>
                                        <p:tgtEl>
                                          <p:spTgt spid="61"/>
                                        </p:tgtEl>
                                        <p:attrNameLst>
                                          <p:attrName>ppt_y</p:attrName>
                                        </p:attrNameLst>
                                      </p:cBhvr>
                                      <p:tavLst>
                                        <p:tav tm="0">
                                          <p:val>
                                            <p:strVal val="#ppt_y+#ppt_h*1.125000"/>
                                          </p:val>
                                        </p:tav>
                                        <p:tav tm="100000">
                                          <p:val>
                                            <p:strVal val="#ppt_y"/>
                                          </p:val>
                                        </p:tav>
                                      </p:tavLst>
                                    </p:anim>
                                    <p:animEffect transition="in" filter="wipe(up)">
                                      <p:cBhvr>
                                        <p:cTn id="87" dur="500"/>
                                        <p:tgtEl>
                                          <p:spTgt spid="61"/>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randombar(horizontal)">
                                      <p:cBhvr>
                                        <p:cTn id="92" dur="5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4" fill="hold" nodeType="click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500"/>
                                        <p:tgtEl>
                                          <p:spTgt spid="58"/>
                                        </p:tgtEl>
                                        <p:attrNameLst>
                                          <p:attrName>ppt_y</p:attrName>
                                        </p:attrNameLst>
                                      </p:cBhvr>
                                      <p:tavLst>
                                        <p:tav tm="0">
                                          <p:val>
                                            <p:strVal val="#ppt_y+#ppt_h*1.125000"/>
                                          </p:val>
                                        </p:tav>
                                        <p:tav tm="100000">
                                          <p:val>
                                            <p:strVal val="#ppt_y"/>
                                          </p:val>
                                        </p:tav>
                                      </p:tavLst>
                                    </p:anim>
                                    <p:animEffect transition="in" filter="wipe(up)">
                                      <p:cBhvr>
                                        <p:cTn id="98" dur="5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additive="base">
                                        <p:cTn id="103" dur="500"/>
                                        <p:tgtEl>
                                          <p:spTgt spid="45"/>
                                        </p:tgtEl>
                                        <p:attrNameLst>
                                          <p:attrName>ppt_y</p:attrName>
                                        </p:attrNameLst>
                                      </p:cBhvr>
                                      <p:tavLst>
                                        <p:tav tm="0">
                                          <p:val>
                                            <p:strVal val="#ppt_y+#ppt_h*1.125000"/>
                                          </p:val>
                                        </p:tav>
                                        <p:tav tm="100000">
                                          <p:val>
                                            <p:strVal val="#ppt_y"/>
                                          </p:val>
                                        </p:tav>
                                      </p:tavLst>
                                    </p:anim>
                                    <p:animEffect transition="in" filter="wipe(up)">
                                      <p:cBhvr>
                                        <p:cTn id="104" dur="500"/>
                                        <p:tgtEl>
                                          <p:spTgt spid="45"/>
                                        </p:tgtEl>
                                      </p:cBhvr>
                                    </p:animEffect>
                                  </p:childTnLst>
                                </p:cTn>
                              </p:par>
                            </p:childTnLst>
                          </p:cTn>
                        </p:par>
                        <p:par>
                          <p:cTn id="105" fill="hold">
                            <p:stCondLst>
                              <p:cond delay="500"/>
                            </p:stCondLst>
                            <p:childTnLst>
                              <p:par>
                                <p:cTn id="106" presetID="12" presetClass="entr" presetSubtype="4"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p:tgtEl>
                                          <p:spTgt spid="44"/>
                                        </p:tgtEl>
                                        <p:attrNameLst>
                                          <p:attrName>ppt_y</p:attrName>
                                        </p:attrNameLst>
                                      </p:cBhvr>
                                      <p:tavLst>
                                        <p:tav tm="0">
                                          <p:val>
                                            <p:strVal val="#ppt_y+#ppt_h*1.125000"/>
                                          </p:val>
                                        </p:tav>
                                        <p:tav tm="100000">
                                          <p:val>
                                            <p:strVal val="#ppt_y"/>
                                          </p:val>
                                        </p:tav>
                                      </p:tavLst>
                                    </p:anim>
                                    <p:animEffect transition="in" filter="wipe(up)">
                                      <p:cBhvr>
                                        <p:cTn id="109" dur="500"/>
                                        <p:tgtEl>
                                          <p:spTgt spid="44"/>
                                        </p:tgtEl>
                                      </p:cBhvr>
                                    </p:animEffect>
                                  </p:childTnLst>
                                </p:cTn>
                              </p:par>
                            </p:childTnLst>
                          </p:cTn>
                        </p:par>
                        <p:par>
                          <p:cTn id="110" fill="hold">
                            <p:stCondLst>
                              <p:cond delay="1000"/>
                            </p:stCondLst>
                            <p:childTnLst>
                              <p:par>
                                <p:cTn id="111" presetID="12" presetClass="entr" presetSubtype="4"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additive="base">
                                        <p:cTn id="113" dur="500"/>
                                        <p:tgtEl>
                                          <p:spTgt spid="43"/>
                                        </p:tgtEl>
                                        <p:attrNameLst>
                                          <p:attrName>ppt_y</p:attrName>
                                        </p:attrNameLst>
                                      </p:cBhvr>
                                      <p:tavLst>
                                        <p:tav tm="0">
                                          <p:val>
                                            <p:strVal val="#ppt_y+#ppt_h*1.125000"/>
                                          </p:val>
                                        </p:tav>
                                        <p:tav tm="100000">
                                          <p:val>
                                            <p:strVal val="#ppt_y"/>
                                          </p:val>
                                        </p:tav>
                                      </p:tavLst>
                                    </p:anim>
                                    <p:animEffect transition="in" filter="wipe(up)">
                                      <p:cBhvr>
                                        <p:cTn id="114" dur="500"/>
                                        <p:tgtEl>
                                          <p:spTgt spid="43"/>
                                        </p:tgtEl>
                                      </p:cBhvr>
                                    </p:animEffect>
                                  </p:childTnLst>
                                </p:cTn>
                              </p:par>
                            </p:childTnLst>
                          </p:cTn>
                        </p:par>
                        <p:par>
                          <p:cTn id="115" fill="hold">
                            <p:stCondLst>
                              <p:cond delay="1500"/>
                            </p:stCondLst>
                            <p:childTnLst>
                              <p:par>
                                <p:cTn id="116" presetID="12" presetClass="entr" presetSubtype="4"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 calcmode="lin" valueType="num">
                                      <p:cBhvr additive="base">
                                        <p:cTn id="118" dur="500"/>
                                        <p:tgtEl>
                                          <p:spTgt spid="46"/>
                                        </p:tgtEl>
                                        <p:attrNameLst>
                                          <p:attrName>ppt_y</p:attrName>
                                        </p:attrNameLst>
                                      </p:cBhvr>
                                      <p:tavLst>
                                        <p:tav tm="0">
                                          <p:val>
                                            <p:strVal val="#ppt_y+#ppt_h*1.125000"/>
                                          </p:val>
                                        </p:tav>
                                        <p:tav tm="100000">
                                          <p:val>
                                            <p:strVal val="#ppt_y"/>
                                          </p:val>
                                        </p:tav>
                                      </p:tavLst>
                                    </p:anim>
                                    <p:animEffect transition="in" filter="wipe(up)">
                                      <p:cBhvr>
                                        <p:cTn id="119" dur="500"/>
                                        <p:tgtEl>
                                          <p:spTgt spid="46"/>
                                        </p:tgtEl>
                                      </p:cBhvr>
                                    </p:animEffect>
                                  </p:childTnLst>
                                </p:cTn>
                              </p:par>
                            </p:childTnLst>
                          </p:cTn>
                        </p:par>
                        <p:par>
                          <p:cTn id="120" fill="hold">
                            <p:stCondLst>
                              <p:cond delay="2000"/>
                            </p:stCondLst>
                            <p:childTnLst>
                              <p:par>
                                <p:cTn id="121" presetID="12" presetClass="entr" presetSubtype="4" fill="hold" grpId="0" nodeType="afterEffect">
                                  <p:stCondLst>
                                    <p:cond delay="0"/>
                                  </p:stCondLst>
                                  <p:childTnLst>
                                    <p:set>
                                      <p:cBhvr>
                                        <p:cTn id="122" dur="1" fill="hold">
                                          <p:stCondLst>
                                            <p:cond delay="0"/>
                                          </p:stCondLst>
                                        </p:cTn>
                                        <p:tgtEl>
                                          <p:spTgt spid="47"/>
                                        </p:tgtEl>
                                        <p:attrNameLst>
                                          <p:attrName>style.visibility</p:attrName>
                                        </p:attrNameLst>
                                      </p:cBhvr>
                                      <p:to>
                                        <p:strVal val="visible"/>
                                      </p:to>
                                    </p:set>
                                    <p:anim calcmode="lin" valueType="num">
                                      <p:cBhvr additive="base">
                                        <p:cTn id="123" dur="500"/>
                                        <p:tgtEl>
                                          <p:spTgt spid="47"/>
                                        </p:tgtEl>
                                        <p:attrNameLst>
                                          <p:attrName>ppt_y</p:attrName>
                                        </p:attrNameLst>
                                      </p:cBhvr>
                                      <p:tavLst>
                                        <p:tav tm="0">
                                          <p:val>
                                            <p:strVal val="#ppt_y+#ppt_h*1.125000"/>
                                          </p:val>
                                        </p:tav>
                                        <p:tav tm="100000">
                                          <p:val>
                                            <p:strVal val="#ppt_y"/>
                                          </p:val>
                                        </p:tav>
                                      </p:tavLst>
                                    </p:anim>
                                    <p:animEffect transition="in" filter="wipe(up)">
                                      <p:cBhvr>
                                        <p:cTn id="124" dur="500"/>
                                        <p:tgtEl>
                                          <p:spTgt spid="47"/>
                                        </p:tgtEl>
                                      </p:cBhvr>
                                    </p:animEffect>
                                  </p:childTnLst>
                                </p:cTn>
                              </p:par>
                            </p:childTnLst>
                          </p:cTn>
                        </p:par>
                        <p:par>
                          <p:cTn id="125" fill="hold">
                            <p:stCondLst>
                              <p:cond delay="2500"/>
                            </p:stCondLst>
                            <p:childTnLst>
                              <p:par>
                                <p:cTn id="126" presetID="12" presetClass="entr" presetSubtype="4" fill="hold" grpId="0" nodeType="afterEffect">
                                  <p:stCondLst>
                                    <p:cond delay="0"/>
                                  </p:stCondLst>
                                  <p:childTnLst>
                                    <p:set>
                                      <p:cBhvr>
                                        <p:cTn id="127" dur="1" fill="hold">
                                          <p:stCondLst>
                                            <p:cond delay="0"/>
                                          </p:stCondLst>
                                        </p:cTn>
                                        <p:tgtEl>
                                          <p:spTgt spid="48"/>
                                        </p:tgtEl>
                                        <p:attrNameLst>
                                          <p:attrName>style.visibility</p:attrName>
                                        </p:attrNameLst>
                                      </p:cBhvr>
                                      <p:to>
                                        <p:strVal val="visible"/>
                                      </p:to>
                                    </p:set>
                                    <p:anim calcmode="lin" valueType="num">
                                      <p:cBhvr additive="base">
                                        <p:cTn id="128" dur="500"/>
                                        <p:tgtEl>
                                          <p:spTgt spid="48"/>
                                        </p:tgtEl>
                                        <p:attrNameLst>
                                          <p:attrName>ppt_y</p:attrName>
                                        </p:attrNameLst>
                                      </p:cBhvr>
                                      <p:tavLst>
                                        <p:tav tm="0">
                                          <p:val>
                                            <p:strVal val="#ppt_y+#ppt_h*1.125000"/>
                                          </p:val>
                                        </p:tav>
                                        <p:tav tm="100000">
                                          <p:val>
                                            <p:strVal val="#ppt_y"/>
                                          </p:val>
                                        </p:tav>
                                      </p:tavLst>
                                    </p:anim>
                                    <p:animEffect transition="in" filter="wipe(up)">
                                      <p:cBhvr>
                                        <p:cTn id="129" dur="500"/>
                                        <p:tgtEl>
                                          <p:spTgt spid="48"/>
                                        </p:tgtEl>
                                      </p:cBhvr>
                                    </p:animEffect>
                                  </p:childTnLst>
                                </p:cTn>
                              </p:par>
                            </p:childTnLst>
                          </p:cTn>
                        </p:par>
                        <p:par>
                          <p:cTn id="130" fill="hold">
                            <p:stCondLst>
                              <p:cond delay="3000"/>
                            </p:stCondLst>
                            <p:childTnLst>
                              <p:par>
                                <p:cTn id="131" presetID="12" presetClass="entr" presetSubtype="4"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anim calcmode="lin" valueType="num">
                                      <p:cBhvr additive="base">
                                        <p:cTn id="133" dur="500"/>
                                        <p:tgtEl>
                                          <p:spTgt spid="49"/>
                                        </p:tgtEl>
                                        <p:attrNameLst>
                                          <p:attrName>ppt_y</p:attrName>
                                        </p:attrNameLst>
                                      </p:cBhvr>
                                      <p:tavLst>
                                        <p:tav tm="0">
                                          <p:val>
                                            <p:strVal val="#ppt_y+#ppt_h*1.125000"/>
                                          </p:val>
                                        </p:tav>
                                        <p:tav tm="100000">
                                          <p:val>
                                            <p:strVal val="#ppt_y"/>
                                          </p:val>
                                        </p:tav>
                                      </p:tavLst>
                                    </p:anim>
                                    <p:animEffect transition="in" filter="wipe(up)">
                                      <p:cBhvr>
                                        <p:cTn id="134" dur="500"/>
                                        <p:tgtEl>
                                          <p:spTgt spid="49"/>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grpId="0" nodeType="click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randombar(horizontal)">
                                      <p:cBhvr>
                                        <p:cTn id="139" dur="500"/>
                                        <p:tgtEl>
                                          <p:spTgt spid="55"/>
                                        </p:tgtEl>
                                      </p:cBhvr>
                                    </p:animEffect>
                                  </p:childTnLst>
                                </p:cTn>
                              </p:par>
                            </p:childTnLst>
                          </p:cTn>
                        </p:par>
                        <p:par>
                          <p:cTn id="140" fill="hold">
                            <p:stCondLst>
                              <p:cond delay="500"/>
                            </p:stCondLst>
                            <p:childTnLst>
                              <p:par>
                                <p:cTn id="141" presetID="14" presetClass="entr" presetSubtype="10" fill="hold" grpId="0" nodeType="after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randombar(horizontal)">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nodeType="click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barn(inVertical)">
                                      <p:cBhvr>
                                        <p:cTn id="148" dur="500"/>
                                        <p:tgtEl>
                                          <p:spTgt spid="54"/>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62">
                                            <p:txEl>
                                              <p:pRg st="0" end="0"/>
                                            </p:txEl>
                                          </p:spTgt>
                                        </p:tgtEl>
                                        <p:attrNameLst>
                                          <p:attrName>style.visibility</p:attrName>
                                        </p:attrNameLst>
                                      </p:cBhvr>
                                      <p:to>
                                        <p:strVal val="visible"/>
                                      </p:to>
                                    </p:set>
                                    <p:animEffect transition="in" filter="wipe(left)">
                                      <p:cBhvr>
                                        <p:cTn id="153" dur="500"/>
                                        <p:tgtEl>
                                          <p:spTgt spid="62">
                                            <p:txEl>
                                              <p:pRg st="0" end="0"/>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47" presetClass="entr" presetSubtype="0" fill="hold" grpId="0"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fade">
                                      <p:cBhvr>
                                        <p:cTn id="158" dur="1000"/>
                                        <p:tgtEl>
                                          <p:spTgt spid="59"/>
                                        </p:tgtEl>
                                      </p:cBhvr>
                                    </p:animEffect>
                                    <p:anim calcmode="lin" valueType="num">
                                      <p:cBhvr>
                                        <p:cTn id="159" dur="1000" fill="hold"/>
                                        <p:tgtEl>
                                          <p:spTgt spid="59"/>
                                        </p:tgtEl>
                                        <p:attrNameLst>
                                          <p:attrName>ppt_x</p:attrName>
                                        </p:attrNameLst>
                                      </p:cBhvr>
                                      <p:tavLst>
                                        <p:tav tm="0">
                                          <p:val>
                                            <p:strVal val="#ppt_x"/>
                                          </p:val>
                                        </p:tav>
                                        <p:tav tm="100000">
                                          <p:val>
                                            <p:strVal val="#ppt_x"/>
                                          </p:val>
                                        </p:tav>
                                      </p:tavLst>
                                    </p:anim>
                                    <p:anim calcmode="lin" valueType="num">
                                      <p:cBhvr>
                                        <p:cTn id="16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1" presetClass="entr" presetSubtype="1" fill="hold" grpId="0" nodeType="clickEffect">
                                  <p:stCondLst>
                                    <p:cond delay="0"/>
                                  </p:stCondLst>
                                  <p:childTnLst>
                                    <p:set>
                                      <p:cBhvr>
                                        <p:cTn id="164" dur="1" fill="hold">
                                          <p:stCondLst>
                                            <p:cond delay="0"/>
                                          </p:stCondLst>
                                        </p:cTn>
                                        <p:tgtEl>
                                          <p:spTgt spid="24"/>
                                        </p:tgtEl>
                                        <p:attrNameLst>
                                          <p:attrName>style.visibility</p:attrName>
                                        </p:attrNameLst>
                                      </p:cBhvr>
                                      <p:to>
                                        <p:strVal val="visible"/>
                                      </p:to>
                                    </p:set>
                                    <p:animEffect transition="in" filter="wheel(1)">
                                      <p:cBhvr>
                                        <p:cTn id="165" dur="2000"/>
                                        <p:tgtEl>
                                          <p:spTgt spid="24"/>
                                        </p:tgtEl>
                                      </p:cBhvr>
                                    </p:animEffect>
                                  </p:childTnLst>
                                </p:cTn>
                              </p:par>
                            </p:childTnLst>
                          </p:cTn>
                        </p:par>
                        <p:par>
                          <p:cTn id="166" fill="hold">
                            <p:stCondLst>
                              <p:cond delay="2000"/>
                            </p:stCondLst>
                            <p:childTnLst>
                              <p:par>
                                <p:cTn id="167" presetID="22" presetClass="entr" presetSubtype="2" fill="hold" nodeType="afterEffect">
                                  <p:stCondLst>
                                    <p:cond delay="0"/>
                                  </p:stCondLst>
                                  <p:childTnLst>
                                    <p:set>
                                      <p:cBhvr>
                                        <p:cTn id="168" dur="1" fill="hold">
                                          <p:stCondLst>
                                            <p:cond delay="0"/>
                                          </p:stCondLst>
                                        </p:cTn>
                                        <p:tgtEl>
                                          <p:spTgt spid="42"/>
                                        </p:tgtEl>
                                        <p:attrNameLst>
                                          <p:attrName>style.visibility</p:attrName>
                                        </p:attrNameLst>
                                      </p:cBhvr>
                                      <p:to>
                                        <p:strVal val="visible"/>
                                      </p:to>
                                    </p:set>
                                    <p:animEffect transition="in" filter="wipe(right)">
                                      <p:cBhvr>
                                        <p:cTn id="169" dur="500"/>
                                        <p:tgtEl>
                                          <p:spTgt spid="42"/>
                                        </p:tgtEl>
                                      </p:cBhvr>
                                    </p:animEffect>
                                  </p:childTnLst>
                                </p:cTn>
                              </p:par>
                            </p:childTnLst>
                          </p:cTn>
                        </p:par>
                        <p:par>
                          <p:cTn id="170" fill="hold">
                            <p:stCondLst>
                              <p:cond delay="2500"/>
                            </p:stCondLst>
                            <p:childTnLst>
                              <p:par>
                                <p:cTn id="171" presetID="53" presetClass="entr" presetSubtype="16" fill="hold" nodeType="afterEffect">
                                  <p:stCondLst>
                                    <p:cond delay="0"/>
                                  </p:stCondLst>
                                  <p:childTnLst>
                                    <p:set>
                                      <p:cBhvr>
                                        <p:cTn id="172" dur="1" fill="hold">
                                          <p:stCondLst>
                                            <p:cond delay="0"/>
                                          </p:stCondLst>
                                        </p:cTn>
                                        <p:tgtEl>
                                          <p:spTgt spid="57"/>
                                        </p:tgtEl>
                                        <p:attrNameLst>
                                          <p:attrName>style.visibility</p:attrName>
                                        </p:attrNameLst>
                                      </p:cBhvr>
                                      <p:to>
                                        <p:strVal val="visible"/>
                                      </p:to>
                                    </p:set>
                                    <p:anim calcmode="lin" valueType="num">
                                      <p:cBhvr>
                                        <p:cTn id="173" dur="500" fill="hold"/>
                                        <p:tgtEl>
                                          <p:spTgt spid="57"/>
                                        </p:tgtEl>
                                        <p:attrNameLst>
                                          <p:attrName>ppt_w</p:attrName>
                                        </p:attrNameLst>
                                      </p:cBhvr>
                                      <p:tavLst>
                                        <p:tav tm="0">
                                          <p:val>
                                            <p:fltVal val="0"/>
                                          </p:val>
                                        </p:tav>
                                        <p:tav tm="100000">
                                          <p:val>
                                            <p:strVal val="#ppt_w"/>
                                          </p:val>
                                        </p:tav>
                                      </p:tavLst>
                                    </p:anim>
                                    <p:anim calcmode="lin" valueType="num">
                                      <p:cBhvr>
                                        <p:cTn id="174" dur="500" fill="hold"/>
                                        <p:tgtEl>
                                          <p:spTgt spid="57"/>
                                        </p:tgtEl>
                                        <p:attrNameLst>
                                          <p:attrName>ppt_h</p:attrName>
                                        </p:attrNameLst>
                                      </p:cBhvr>
                                      <p:tavLst>
                                        <p:tav tm="0">
                                          <p:val>
                                            <p:fltVal val="0"/>
                                          </p:val>
                                        </p:tav>
                                        <p:tav tm="100000">
                                          <p:val>
                                            <p:strVal val="#ppt_h"/>
                                          </p:val>
                                        </p:tav>
                                      </p:tavLst>
                                    </p:anim>
                                    <p:animEffect transition="in" filter="fade">
                                      <p:cBhvr>
                                        <p:cTn id="175" dur="500"/>
                                        <p:tgtEl>
                                          <p:spTgt spid="57"/>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62">
                                            <p:txEl>
                                              <p:pRg st="1" end="1"/>
                                            </p:txEl>
                                          </p:spTgt>
                                        </p:tgtEl>
                                        <p:attrNameLst>
                                          <p:attrName>style.visibility</p:attrName>
                                        </p:attrNameLst>
                                      </p:cBhvr>
                                      <p:to>
                                        <p:strVal val="visible"/>
                                      </p:to>
                                    </p:set>
                                    <p:animEffect transition="in" filter="wipe(left)">
                                      <p:cBhvr>
                                        <p:cTn id="180" dur="500"/>
                                        <p:tgtEl>
                                          <p:spTgt spid="62">
                                            <p:txEl>
                                              <p:pRg st="1" end="1"/>
                                            </p:txEl>
                                          </p:spTgt>
                                        </p:tgtEl>
                                      </p:cBhvr>
                                    </p:animEffect>
                                  </p:childTnLst>
                                </p:cTn>
                              </p:par>
                            </p:childTnLst>
                          </p:cTn>
                        </p:par>
                        <p:par>
                          <p:cTn id="181" fill="hold">
                            <p:stCondLst>
                              <p:cond delay="500"/>
                            </p:stCondLst>
                            <p:childTnLst>
                              <p:par>
                                <p:cTn id="182" presetID="47" presetClass="entr" presetSubtype="0" fill="hold" grpId="0" nodeType="afterEffect">
                                  <p:stCondLst>
                                    <p:cond delay="0"/>
                                  </p:stCondLst>
                                  <p:childTnLst>
                                    <p:set>
                                      <p:cBhvr>
                                        <p:cTn id="183" dur="1" fill="hold">
                                          <p:stCondLst>
                                            <p:cond delay="0"/>
                                          </p:stCondLst>
                                        </p:cTn>
                                        <p:tgtEl>
                                          <p:spTgt spid="60"/>
                                        </p:tgtEl>
                                        <p:attrNameLst>
                                          <p:attrName>style.visibility</p:attrName>
                                        </p:attrNameLst>
                                      </p:cBhvr>
                                      <p:to>
                                        <p:strVal val="visible"/>
                                      </p:to>
                                    </p:set>
                                    <p:animEffect transition="in" filter="fade">
                                      <p:cBhvr>
                                        <p:cTn id="184" dur="1000"/>
                                        <p:tgtEl>
                                          <p:spTgt spid="60"/>
                                        </p:tgtEl>
                                      </p:cBhvr>
                                    </p:animEffect>
                                    <p:anim calcmode="lin" valueType="num">
                                      <p:cBhvr>
                                        <p:cTn id="185" dur="1000" fill="hold"/>
                                        <p:tgtEl>
                                          <p:spTgt spid="60"/>
                                        </p:tgtEl>
                                        <p:attrNameLst>
                                          <p:attrName>ppt_x</p:attrName>
                                        </p:attrNameLst>
                                      </p:cBhvr>
                                      <p:tavLst>
                                        <p:tav tm="0">
                                          <p:val>
                                            <p:strVal val="#ppt_x"/>
                                          </p:val>
                                        </p:tav>
                                        <p:tav tm="100000">
                                          <p:val>
                                            <p:strVal val="#ppt_x"/>
                                          </p:val>
                                        </p:tav>
                                      </p:tavLst>
                                    </p:anim>
                                    <p:anim calcmode="lin" valueType="num">
                                      <p:cBhvr>
                                        <p:cTn id="18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63"/>
                                        </p:tgtEl>
                                        <p:attrNameLst>
                                          <p:attrName>style.visibility</p:attrName>
                                        </p:attrNameLst>
                                      </p:cBhvr>
                                      <p:to>
                                        <p:strVal val="visible"/>
                                      </p:to>
                                    </p:set>
                                    <p:anim calcmode="lin" valueType="num">
                                      <p:cBhvr>
                                        <p:cTn id="191" dur="1000" fill="hold"/>
                                        <p:tgtEl>
                                          <p:spTgt spid="63"/>
                                        </p:tgtEl>
                                        <p:attrNameLst>
                                          <p:attrName>ppt_w</p:attrName>
                                        </p:attrNameLst>
                                      </p:cBhvr>
                                      <p:tavLst>
                                        <p:tav tm="0">
                                          <p:val>
                                            <p:fltVal val="0"/>
                                          </p:val>
                                        </p:tav>
                                        <p:tav tm="100000">
                                          <p:val>
                                            <p:strVal val="#ppt_w"/>
                                          </p:val>
                                        </p:tav>
                                      </p:tavLst>
                                    </p:anim>
                                    <p:anim calcmode="lin" valueType="num">
                                      <p:cBhvr>
                                        <p:cTn id="192" dur="1000" fill="hold"/>
                                        <p:tgtEl>
                                          <p:spTgt spid="63"/>
                                        </p:tgtEl>
                                        <p:attrNameLst>
                                          <p:attrName>ppt_h</p:attrName>
                                        </p:attrNameLst>
                                      </p:cBhvr>
                                      <p:tavLst>
                                        <p:tav tm="0">
                                          <p:val>
                                            <p:fltVal val="0"/>
                                          </p:val>
                                        </p:tav>
                                        <p:tav tm="100000">
                                          <p:val>
                                            <p:strVal val="#ppt_h"/>
                                          </p:val>
                                        </p:tav>
                                      </p:tavLst>
                                    </p:anim>
                                    <p:anim calcmode="lin" valueType="num">
                                      <p:cBhvr>
                                        <p:cTn id="193" dur="1000" fill="hold"/>
                                        <p:tgtEl>
                                          <p:spTgt spid="63"/>
                                        </p:tgtEl>
                                        <p:attrNameLst>
                                          <p:attrName>style.rotation</p:attrName>
                                        </p:attrNameLst>
                                      </p:cBhvr>
                                      <p:tavLst>
                                        <p:tav tm="0">
                                          <p:val>
                                            <p:fltVal val="90"/>
                                          </p:val>
                                        </p:tav>
                                        <p:tav tm="100000">
                                          <p:val>
                                            <p:fltVal val="0"/>
                                          </p:val>
                                        </p:tav>
                                      </p:tavLst>
                                    </p:anim>
                                    <p:animEffect transition="in" filter="fade">
                                      <p:cBhvr>
                                        <p:cTn id="194"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31" grpId="0" animBg="1"/>
      <p:bldP spid="32" grpId="0" animBg="1"/>
      <p:bldP spid="33" grpId="0" animBg="1"/>
      <p:bldP spid="34" grpId="0" animBg="1"/>
      <p:bldP spid="24" grpId="0" animBg="1"/>
      <p:bldP spid="43" grpId="0" animBg="1"/>
      <p:bldP spid="44" grpId="0" animBg="1"/>
      <p:bldP spid="45" grpId="0" animBg="1"/>
      <p:bldP spid="46" grpId="0" animBg="1"/>
      <p:bldP spid="47" grpId="0" animBg="1"/>
      <p:bldP spid="48" grpId="0" animBg="1"/>
      <p:bldP spid="49" grpId="0" animBg="1"/>
      <p:bldP spid="53" grpId="0" animBg="1"/>
      <p:bldP spid="50" grpId="0"/>
      <p:bldP spid="55" grpId="0"/>
      <p:bldP spid="56" grpId="0"/>
      <p:bldP spid="59" grpId="0"/>
      <p:bldP spid="60" grpId="0"/>
      <p:bldP spid="62" grpId="0" uiExpand="1" build="p"/>
      <p:bldP spid="63" grpId="0" animBg="1"/>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799976" y="2346432"/>
            <a:ext cx="8229600" cy="2199588"/>
            <a:chOff x="2478157" y="1382506"/>
            <a:chExt cx="8229600" cy="2199588"/>
          </a:xfrm>
        </p:grpSpPr>
        <p:sp>
          <p:nvSpPr>
            <p:cNvPr id="17" name="Rectangle: Rounded Corners 16"/>
            <p:cNvSpPr/>
            <p:nvPr/>
          </p:nvSpPr>
          <p:spPr>
            <a:xfrm>
              <a:off x="2478157" y="1382506"/>
              <a:ext cx="8229600" cy="2199588"/>
            </a:xfrm>
            <a:prstGeom prst="roundRect">
              <a:avLst/>
            </a:prstGeom>
            <a:solidFill>
              <a:schemeClr val="accent5">
                <a:lumMod val="20000"/>
                <a:lumOff val="80000"/>
              </a:schemeClr>
            </a:solidFill>
            <a:ln>
              <a:solidFill>
                <a:schemeClr val="accent5">
                  <a:lumMod val="20000"/>
                  <a:lumOff val="8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p:cNvGrpSpPr/>
            <p:nvPr/>
          </p:nvGrpSpPr>
          <p:grpSpPr>
            <a:xfrm>
              <a:off x="2633967" y="1421167"/>
              <a:ext cx="837249" cy="1312215"/>
              <a:chOff x="2567706" y="1602691"/>
              <a:chExt cx="837249" cy="1312215"/>
            </a:xfrm>
          </p:grpSpPr>
          <p:sp>
            <p:nvSpPr>
              <p:cNvPr id="8" name="TextBox 7"/>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17</a:t>
                </a:r>
                <a:endParaRPr lang="vi-VN" sz="2800" dirty="0"/>
              </a:p>
              <a:p>
                <a:pPr>
                  <a:lnSpc>
                    <a:spcPct val="150000"/>
                  </a:lnSpc>
                </a:pPr>
                <a:r>
                  <a:rPr lang="vi-VN" sz="2800" dirty="0"/>
                  <a:t>24</a:t>
                </a:r>
                <a:endParaRPr lang="vi-VN" sz="2800" dirty="0"/>
              </a:p>
            </p:txBody>
          </p:sp>
          <p:sp>
            <p:nvSpPr>
              <p:cNvPr id="13" name="TextBox 12"/>
              <p:cNvSpPr txBox="1"/>
              <p:nvPr/>
            </p:nvSpPr>
            <p:spPr>
              <a:xfrm>
                <a:off x="2567706" y="2070422"/>
                <a:ext cx="394660" cy="523220"/>
              </a:xfrm>
              <a:prstGeom prst="rect">
                <a:avLst/>
              </a:prstGeom>
              <a:noFill/>
            </p:spPr>
            <p:txBody>
              <a:bodyPr wrap="none" rtlCol="0">
                <a:spAutoFit/>
              </a:bodyPr>
              <a:lstStyle/>
              <a:p>
                <a:r>
                  <a:rPr lang="vi-VN" sz="2800" dirty="0"/>
                  <a:t>+</a:t>
                </a:r>
                <a:endParaRPr lang="vi-VN" sz="2800" dirty="0"/>
              </a:p>
            </p:txBody>
          </p:sp>
          <p:cxnSp>
            <p:nvCxnSpPr>
              <p:cNvPr id="15" name="Straight Connector 14"/>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853706" y="1421167"/>
              <a:ext cx="837249" cy="1312215"/>
              <a:chOff x="2567706" y="1602691"/>
              <a:chExt cx="837249" cy="1312215"/>
            </a:xfrm>
          </p:grpSpPr>
          <p:sp>
            <p:nvSpPr>
              <p:cNvPr id="20" name="TextBox 19"/>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37</a:t>
                </a:r>
                <a:endParaRPr lang="vi-VN" sz="2800" dirty="0"/>
              </a:p>
              <a:p>
                <a:pPr>
                  <a:lnSpc>
                    <a:spcPct val="150000"/>
                  </a:lnSpc>
                </a:pPr>
                <a:r>
                  <a:rPr lang="vi-VN" sz="2800" dirty="0"/>
                  <a:t>36</a:t>
                </a:r>
                <a:endParaRPr lang="vi-VN" sz="2800" dirty="0"/>
              </a:p>
            </p:txBody>
          </p:sp>
          <p:sp>
            <p:nvSpPr>
              <p:cNvPr id="21" name="TextBox 20"/>
              <p:cNvSpPr txBox="1"/>
              <p:nvPr/>
            </p:nvSpPr>
            <p:spPr>
              <a:xfrm>
                <a:off x="2567706" y="2070422"/>
                <a:ext cx="394660" cy="523220"/>
              </a:xfrm>
              <a:prstGeom prst="rect">
                <a:avLst/>
              </a:prstGeom>
              <a:noFill/>
            </p:spPr>
            <p:txBody>
              <a:bodyPr wrap="none" rtlCol="0">
                <a:spAutoFit/>
              </a:bodyPr>
              <a:lstStyle/>
              <a:p>
                <a:r>
                  <a:rPr lang="vi-VN" sz="2800" dirty="0"/>
                  <a:t>+</a:t>
                </a:r>
                <a:endParaRPr lang="vi-VN" sz="2800" dirty="0"/>
              </a:p>
            </p:txBody>
          </p:sp>
          <p:cxnSp>
            <p:nvCxnSpPr>
              <p:cNvPr id="22" name="Straight Connector 21"/>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7073445" y="1421167"/>
              <a:ext cx="837249" cy="1312215"/>
              <a:chOff x="2567706" y="1602691"/>
              <a:chExt cx="837249" cy="1312215"/>
            </a:xfrm>
          </p:grpSpPr>
          <p:sp>
            <p:nvSpPr>
              <p:cNvPr id="24" name="TextBox 23"/>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42</a:t>
                </a:r>
                <a:endParaRPr lang="vi-VN" sz="2800" dirty="0"/>
              </a:p>
              <a:p>
                <a:pPr>
                  <a:lnSpc>
                    <a:spcPct val="150000"/>
                  </a:lnSpc>
                </a:pPr>
                <a:r>
                  <a:rPr lang="vi-VN" sz="2800" dirty="0"/>
                  <a:t>48</a:t>
                </a:r>
                <a:endParaRPr lang="vi-VN" sz="2800" dirty="0"/>
              </a:p>
            </p:txBody>
          </p:sp>
          <p:sp>
            <p:nvSpPr>
              <p:cNvPr id="25" name="TextBox 24"/>
              <p:cNvSpPr txBox="1"/>
              <p:nvPr/>
            </p:nvSpPr>
            <p:spPr>
              <a:xfrm>
                <a:off x="2567706" y="2070422"/>
                <a:ext cx="394660" cy="523220"/>
              </a:xfrm>
              <a:prstGeom prst="rect">
                <a:avLst/>
              </a:prstGeom>
              <a:noFill/>
            </p:spPr>
            <p:txBody>
              <a:bodyPr wrap="none" rtlCol="0">
                <a:spAutoFit/>
              </a:bodyPr>
              <a:lstStyle/>
              <a:p>
                <a:r>
                  <a:rPr lang="vi-VN" sz="2800" dirty="0"/>
                  <a:t>+</a:t>
                </a:r>
                <a:endParaRPr lang="vi-VN" sz="2800" dirty="0"/>
              </a:p>
            </p:txBody>
          </p:sp>
          <p:cxnSp>
            <p:nvCxnSpPr>
              <p:cNvPr id="26" name="Straight Connector 25"/>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9293184" y="1421167"/>
              <a:ext cx="837249" cy="1312215"/>
              <a:chOff x="2567706" y="1602691"/>
              <a:chExt cx="837249" cy="1312215"/>
            </a:xfrm>
          </p:grpSpPr>
          <p:sp>
            <p:nvSpPr>
              <p:cNvPr id="28" name="TextBox 27"/>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59</a:t>
                </a:r>
                <a:endParaRPr lang="vi-VN" sz="2800" dirty="0"/>
              </a:p>
              <a:p>
                <a:pPr>
                  <a:lnSpc>
                    <a:spcPct val="150000"/>
                  </a:lnSpc>
                </a:pPr>
                <a:r>
                  <a:rPr lang="vi-VN" sz="2800" dirty="0"/>
                  <a:t>25</a:t>
                </a:r>
                <a:endParaRPr lang="vi-VN" sz="2800" dirty="0"/>
              </a:p>
            </p:txBody>
          </p:sp>
          <p:sp>
            <p:nvSpPr>
              <p:cNvPr id="29" name="TextBox 28"/>
              <p:cNvSpPr txBox="1"/>
              <p:nvPr/>
            </p:nvSpPr>
            <p:spPr>
              <a:xfrm>
                <a:off x="2567706" y="2070422"/>
                <a:ext cx="394660" cy="523220"/>
              </a:xfrm>
              <a:prstGeom prst="rect">
                <a:avLst/>
              </a:prstGeom>
              <a:noFill/>
            </p:spPr>
            <p:txBody>
              <a:bodyPr wrap="none" rtlCol="0">
                <a:spAutoFit/>
              </a:bodyPr>
              <a:lstStyle/>
              <a:p>
                <a:r>
                  <a:rPr lang="vi-VN" sz="2800" dirty="0"/>
                  <a:t>+</a:t>
                </a:r>
                <a:endParaRPr lang="vi-VN" sz="2800" dirty="0"/>
              </a:p>
            </p:txBody>
          </p:sp>
          <p:cxnSp>
            <p:nvCxnSpPr>
              <p:cNvPr id="30" name="Straight Connector 29"/>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028" name="Picture 4" descr="Không có mô tả."/>
          <p:cNvPicPr>
            <a:picLocks noChangeAspect="1" noChangeArrowheads="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 uri="{28A0092B-C50C-407E-A947-70E740481C1C}">
                <a14:useLocalDpi xmlns:a14="http://schemas.microsoft.com/office/drawing/2010/main" val="0"/>
              </a:ext>
            </a:extLst>
          </a:blip>
          <a:srcRect t="32226" b="37223"/>
          <a:stretch>
            <a:fillRect/>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p:cNvSpPr txBox="1"/>
          <p:nvPr/>
        </p:nvSpPr>
        <p:spPr>
          <a:xfrm>
            <a:off x="1411738" y="1464997"/>
            <a:ext cx="885179" cy="461665"/>
          </a:xfrm>
          <a:prstGeom prst="rect">
            <a:avLst/>
          </a:prstGeom>
          <a:noFill/>
        </p:spPr>
        <p:txBody>
          <a:bodyPr wrap="none" rtlCol="0">
            <a:spAutoFit/>
          </a:bodyPr>
          <a:lstStyle/>
          <a:p>
            <a:r>
              <a:rPr lang="vi-VN" sz="2400" dirty="0"/>
              <a:t>Tính.</a:t>
            </a:r>
            <a:endParaRPr lang="vi-VN" sz="2400" dirty="0"/>
          </a:p>
        </p:txBody>
      </p:sp>
      <p:sp>
        <p:nvSpPr>
          <p:cNvPr id="9" name="TextBox 8"/>
          <p:cNvSpPr txBox="1"/>
          <p:nvPr/>
        </p:nvSpPr>
        <p:spPr>
          <a:xfrm>
            <a:off x="2152481" y="3705393"/>
            <a:ext cx="639919" cy="584775"/>
          </a:xfrm>
          <a:prstGeom prst="rect">
            <a:avLst/>
          </a:prstGeom>
          <a:noFill/>
        </p:spPr>
        <p:txBody>
          <a:bodyPr wrap="none" rtlCol="0">
            <a:spAutoFit/>
          </a:bodyPr>
          <a:lstStyle/>
          <a:p>
            <a:r>
              <a:rPr lang="vi-VN" sz="3200" b="1" dirty="0">
                <a:solidFill>
                  <a:srgbClr val="FF0000"/>
                </a:solidFill>
              </a:rPr>
              <a:t>41</a:t>
            </a:r>
            <a:endParaRPr lang="vi-VN" sz="3200" b="1" dirty="0">
              <a:solidFill>
                <a:srgbClr val="FF0000"/>
              </a:solidFill>
            </a:endParaRPr>
          </a:p>
        </p:txBody>
      </p:sp>
      <p:sp>
        <p:nvSpPr>
          <p:cNvPr id="10" name="TextBox 9"/>
          <p:cNvSpPr txBox="1"/>
          <p:nvPr/>
        </p:nvSpPr>
        <p:spPr>
          <a:xfrm>
            <a:off x="4372855" y="3787942"/>
            <a:ext cx="639919" cy="584775"/>
          </a:xfrm>
          <a:prstGeom prst="rect">
            <a:avLst/>
          </a:prstGeom>
          <a:noFill/>
        </p:spPr>
        <p:txBody>
          <a:bodyPr wrap="none" rtlCol="0">
            <a:spAutoFit/>
          </a:bodyPr>
          <a:lstStyle/>
          <a:p>
            <a:r>
              <a:rPr lang="vi-VN" sz="3200" b="1" dirty="0">
                <a:solidFill>
                  <a:srgbClr val="FF0000"/>
                </a:solidFill>
              </a:rPr>
              <a:t>73</a:t>
            </a:r>
            <a:endParaRPr lang="vi-VN" sz="3200" b="1" dirty="0">
              <a:solidFill>
                <a:srgbClr val="FF0000"/>
              </a:solidFill>
            </a:endParaRPr>
          </a:p>
        </p:txBody>
      </p:sp>
      <p:sp>
        <p:nvSpPr>
          <p:cNvPr id="11" name="TextBox 10"/>
          <p:cNvSpPr txBox="1"/>
          <p:nvPr/>
        </p:nvSpPr>
        <p:spPr>
          <a:xfrm>
            <a:off x="6618629" y="3761906"/>
            <a:ext cx="639919" cy="584775"/>
          </a:xfrm>
          <a:prstGeom prst="rect">
            <a:avLst/>
          </a:prstGeom>
          <a:noFill/>
        </p:spPr>
        <p:txBody>
          <a:bodyPr wrap="none" rtlCol="0">
            <a:spAutoFit/>
          </a:bodyPr>
          <a:lstStyle/>
          <a:p>
            <a:r>
              <a:rPr lang="vi-VN" sz="3200" b="1" dirty="0">
                <a:solidFill>
                  <a:srgbClr val="FF0000"/>
                </a:solidFill>
              </a:rPr>
              <a:t>90</a:t>
            </a:r>
            <a:endParaRPr lang="vi-VN" sz="3200" b="1" dirty="0">
              <a:solidFill>
                <a:srgbClr val="FF0000"/>
              </a:solidFill>
            </a:endParaRPr>
          </a:p>
        </p:txBody>
      </p:sp>
      <p:sp>
        <p:nvSpPr>
          <p:cNvPr id="12" name="TextBox 11"/>
          <p:cNvSpPr txBox="1"/>
          <p:nvPr/>
        </p:nvSpPr>
        <p:spPr>
          <a:xfrm>
            <a:off x="8799633" y="3787940"/>
            <a:ext cx="639919" cy="584775"/>
          </a:xfrm>
          <a:prstGeom prst="rect">
            <a:avLst/>
          </a:prstGeom>
          <a:noFill/>
        </p:spPr>
        <p:txBody>
          <a:bodyPr wrap="none" rtlCol="0">
            <a:spAutoFit/>
          </a:bodyPr>
          <a:lstStyle/>
          <a:p>
            <a:r>
              <a:rPr lang="vi-VN" sz="3200" b="1" dirty="0">
                <a:solidFill>
                  <a:srgbClr val="FF0000"/>
                </a:solidFill>
              </a:rPr>
              <a:t>84</a:t>
            </a:r>
            <a:endParaRPr lang="vi-VN"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hông có mô tả."/>
          <p:cNvPicPr>
            <a:picLocks noChangeAspect="1" noChangeArrowheads="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 uri="{28A0092B-C50C-407E-A947-70E740481C1C}">
                <a14:useLocalDpi xmlns:a14="http://schemas.microsoft.com/office/drawing/2010/main" val="0"/>
              </a:ext>
            </a:extLst>
          </a:blip>
          <a:srcRect t="32226" b="37223"/>
          <a:stretch>
            <a:fillRect/>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33" name="Oval 32"/>
          <p:cNvSpPr/>
          <p:nvPr/>
        </p:nvSpPr>
        <p:spPr>
          <a:xfrm>
            <a:off x="964574" y="146836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34" name="TextBox 33"/>
          <p:cNvSpPr txBox="1"/>
          <p:nvPr/>
        </p:nvSpPr>
        <p:spPr>
          <a:xfrm>
            <a:off x="1401261" y="1520438"/>
            <a:ext cx="2372765" cy="461665"/>
          </a:xfrm>
          <a:prstGeom prst="rect">
            <a:avLst/>
          </a:prstGeom>
          <a:noFill/>
        </p:spPr>
        <p:txBody>
          <a:bodyPr wrap="none" rtlCol="0">
            <a:spAutoFit/>
          </a:bodyPr>
          <a:lstStyle/>
          <a:p>
            <a:r>
              <a:rPr lang="vi-VN" sz="2400" dirty="0"/>
              <a:t>Đặt tính rồi tính.</a:t>
            </a:r>
            <a:endParaRPr lang="vi-VN" sz="2400" dirty="0"/>
          </a:p>
        </p:txBody>
      </p:sp>
      <p:grpSp>
        <p:nvGrpSpPr>
          <p:cNvPr id="36" name="Group 35"/>
          <p:cNvGrpSpPr/>
          <p:nvPr/>
        </p:nvGrpSpPr>
        <p:grpSpPr>
          <a:xfrm>
            <a:off x="1733421" y="2328148"/>
            <a:ext cx="7625667" cy="658838"/>
            <a:chOff x="1824226" y="3918823"/>
            <a:chExt cx="7625667" cy="658838"/>
          </a:xfrm>
        </p:grpSpPr>
        <p:sp>
          <p:nvSpPr>
            <p:cNvPr id="32" name="Rectangle 31"/>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23 + 67</a:t>
              </a:r>
              <a:endParaRPr lang="vi-VN" sz="2800" dirty="0"/>
            </a:p>
          </p:txBody>
        </p:sp>
        <p:sp>
          <p:nvSpPr>
            <p:cNvPr id="37" name="Rectangle 36"/>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46 + 18</a:t>
              </a:r>
              <a:endParaRPr lang="vi-VN" sz="2800" dirty="0"/>
            </a:p>
          </p:txBody>
        </p:sp>
        <p:sp>
          <p:nvSpPr>
            <p:cNvPr id="38" name="Rectangle 37"/>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59 + 21</a:t>
              </a:r>
              <a:endParaRPr lang="vi-VN" sz="2800" dirty="0"/>
            </a:p>
          </p:txBody>
        </p:sp>
        <p:sp>
          <p:nvSpPr>
            <p:cNvPr id="39" name="Rectangle 38"/>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64 + 19</a:t>
              </a:r>
              <a:endParaRPr lang="vi-VN" sz="2800" dirty="0"/>
            </a:p>
          </p:txBody>
        </p:sp>
      </p:grpSp>
      <p:grpSp>
        <p:nvGrpSpPr>
          <p:cNvPr id="35" name="Group 34"/>
          <p:cNvGrpSpPr/>
          <p:nvPr/>
        </p:nvGrpSpPr>
        <p:grpSpPr>
          <a:xfrm>
            <a:off x="1923138" y="3201631"/>
            <a:ext cx="837249" cy="1312215"/>
            <a:chOff x="1933616" y="4498692"/>
            <a:chExt cx="837249" cy="1312215"/>
          </a:xfrm>
        </p:grpSpPr>
        <p:sp>
          <p:nvSpPr>
            <p:cNvPr id="41" name="TextBox 40"/>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23</a:t>
              </a:r>
              <a:endParaRPr lang="vi-VN" sz="2800" dirty="0"/>
            </a:p>
            <a:p>
              <a:pPr>
                <a:lnSpc>
                  <a:spcPct val="150000"/>
                </a:lnSpc>
              </a:pPr>
              <a:r>
                <a:rPr lang="vi-VN" sz="2800" dirty="0"/>
                <a:t>67</a:t>
              </a:r>
              <a:endParaRPr lang="vi-VN" sz="2800" dirty="0"/>
            </a:p>
          </p:txBody>
        </p:sp>
        <p:sp>
          <p:nvSpPr>
            <p:cNvPr id="42" name="TextBox 41"/>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43" name="Straight Connector 42"/>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3950099" y="3170451"/>
            <a:ext cx="837249" cy="1312215"/>
            <a:chOff x="1933616" y="4498692"/>
            <a:chExt cx="837249" cy="1312215"/>
          </a:xfrm>
        </p:grpSpPr>
        <p:sp>
          <p:nvSpPr>
            <p:cNvPr id="46" name="TextBox 45"/>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46</a:t>
              </a:r>
              <a:endParaRPr lang="vi-VN" sz="2800" dirty="0"/>
            </a:p>
            <a:p>
              <a:pPr>
                <a:lnSpc>
                  <a:spcPct val="150000"/>
                </a:lnSpc>
              </a:pPr>
              <a:r>
                <a:rPr lang="vi-VN" sz="2800" dirty="0"/>
                <a:t>18</a:t>
              </a:r>
              <a:endParaRPr lang="vi-VN" sz="2800" dirty="0"/>
            </a:p>
          </p:txBody>
        </p:sp>
        <p:sp>
          <p:nvSpPr>
            <p:cNvPr id="47" name="TextBox 46"/>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48" name="Straight Connector 47"/>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179820" y="3170555"/>
            <a:ext cx="851535" cy="1311910"/>
            <a:chOff x="1945905" y="3291557"/>
            <a:chExt cx="825276" cy="2519350"/>
          </a:xfrm>
        </p:grpSpPr>
        <p:sp>
          <p:nvSpPr>
            <p:cNvPr id="50" name="TextBox 49"/>
            <p:cNvSpPr txBox="1"/>
            <p:nvPr/>
          </p:nvSpPr>
          <p:spPr>
            <a:xfrm>
              <a:off x="2124751" y="3291557"/>
              <a:ext cx="646430" cy="2166467"/>
            </a:xfrm>
            <a:prstGeom prst="rect">
              <a:avLst/>
            </a:prstGeom>
            <a:noFill/>
          </p:spPr>
          <p:txBody>
            <a:bodyPr wrap="none" rtlCol="0">
              <a:noAutofit/>
            </a:bodyPr>
            <a:lstStyle/>
            <a:p>
              <a:pPr>
                <a:lnSpc>
                  <a:spcPct val="150000"/>
                </a:lnSpc>
              </a:pPr>
              <a:r>
                <a:rPr lang="vi-VN" sz="2800" dirty="0"/>
                <a:t>59</a:t>
              </a:r>
              <a:endParaRPr lang="vi-VN" sz="2800" dirty="0"/>
            </a:p>
            <a:p>
              <a:pPr>
                <a:lnSpc>
                  <a:spcPct val="150000"/>
                </a:lnSpc>
              </a:pPr>
              <a:r>
                <a:rPr lang="vi-VN" sz="2800" dirty="0"/>
                <a:t>21</a:t>
              </a:r>
              <a:endParaRPr lang="vi-VN" sz="2800" dirty="0"/>
            </a:p>
          </p:txBody>
        </p:sp>
        <p:sp>
          <p:nvSpPr>
            <p:cNvPr id="51" name="TextBox 50"/>
            <p:cNvSpPr txBox="1"/>
            <p:nvPr/>
          </p:nvSpPr>
          <p:spPr>
            <a:xfrm>
              <a:off x="1945905" y="4119279"/>
              <a:ext cx="394660" cy="1002374"/>
            </a:xfrm>
            <a:prstGeom prst="rect">
              <a:avLst/>
            </a:prstGeom>
            <a:noFill/>
          </p:spPr>
          <p:txBody>
            <a:bodyPr wrap="square" rtlCol="0">
              <a:spAutoFit/>
            </a:bodyPr>
            <a:lstStyle/>
            <a:p>
              <a:r>
                <a:rPr lang="vi-VN" sz="2800" dirty="0"/>
                <a:t>+</a:t>
              </a:r>
              <a:endParaRPr lang="vi-VN" sz="2800" dirty="0"/>
            </a:p>
          </p:txBody>
        </p:sp>
        <p:cxnSp>
          <p:nvCxnSpPr>
            <p:cNvPr id="52" name="Straight Connector 51"/>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8133561" y="3127271"/>
            <a:ext cx="837249" cy="1312215"/>
            <a:chOff x="1933616" y="4498692"/>
            <a:chExt cx="837249" cy="1312215"/>
          </a:xfrm>
        </p:grpSpPr>
        <p:sp>
          <p:nvSpPr>
            <p:cNvPr id="54" name="TextBox 53"/>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64</a:t>
              </a:r>
              <a:endParaRPr lang="vi-VN" sz="2800" dirty="0"/>
            </a:p>
            <a:p>
              <a:pPr>
                <a:lnSpc>
                  <a:spcPct val="150000"/>
                </a:lnSpc>
              </a:pPr>
              <a:r>
                <a:rPr lang="vi-VN" sz="2800" dirty="0"/>
                <a:t>19</a:t>
              </a:r>
              <a:endParaRPr lang="vi-VN" sz="2800" dirty="0"/>
            </a:p>
          </p:txBody>
        </p:sp>
        <p:sp>
          <p:nvSpPr>
            <p:cNvPr id="55" name="TextBox 54"/>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56" name="Straight Connector 55"/>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2046173" y="4610033"/>
            <a:ext cx="639919" cy="584775"/>
          </a:xfrm>
          <a:prstGeom prst="rect">
            <a:avLst/>
          </a:prstGeom>
          <a:noFill/>
        </p:spPr>
        <p:txBody>
          <a:bodyPr wrap="none" rtlCol="0">
            <a:spAutoFit/>
          </a:bodyPr>
          <a:lstStyle/>
          <a:p>
            <a:r>
              <a:rPr lang="vi-VN" sz="3200" b="1" dirty="0">
                <a:solidFill>
                  <a:srgbClr val="FF0000"/>
                </a:solidFill>
              </a:rPr>
              <a:t>90</a:t>
            </a:r>
            <a:endParaRPr lang="vi-VN" sz="3200" b="1" dirty="0">
              <a:solidFill>
                <a:srgbClr val="FF0000"/>
              </a:solidFill>
            </a:endParaRPr>
          </a:p>
        </p:txBody>
      </p:sp>
      <p:sp>
        <p:nvSpPr>
          <p:cNvPr id="58" name="TextBox 57"/>
          <p:cNvSpPr txBox="1"/>
          <p:nvPr/>
        </p:nvSpPr>
        <p:spPr>
          <a:xfrm>
            <a:off x="4203944" y="4493430"/>
            <a:ext cx="639919" cy="584775"/>
          </a:xfrm>
          <a:prstGeom prst="rect">
            <a:avLst/>
          </a:prstGeom>
          <a:noFill/>
        </p:spPr>
        <p:txBody>
          <a:bodyPr wrap="none" rtlCol="0">
            <a:spAutoFit/>
          </a:bodyPr>
          <a:lstStyle/>
          <a:p>
            <a:r>
              <a:rPr lang="vi-VN" sz="3200" b="1" dirty="0">
                <a:solidFill>
                  <a:srgbClr val="FF0000"/>
                </a:solidFill>
              </a:rPr>
              <a:t>64</a:t>
            </a:r>
            <a:endParaRPr lang="vi-VN" sz="3200" b="1" dirty="0">
              <a:solidFill>
                <a:srgbClr val="FF0000"/>
              </a:solidFill>
            </a:endParaRPr>
          </a:p>
        </p:txBody>
      </p:sp>
      <p:sp>
        <p:nvSpPr>
          <p:cNvPr id="59" name="TextBox 58"/>
          <p:cNvSpPr txBox="1"/>
          <p:nvPr/>
        </p:nvSpPr>
        <p:spPr>
          <a:xfrm>
            <a:off x="6315075" y="4503420"/>
            <a:ext cx="648335" cy="583565"/>
          </a:xfrm>
          <a:prstGeom prst="rect">
            <a:avLst/>
          </a:prstGeom>
          <a:noFill/>
        </p:spPr>
        <p:txBody>
          <a:bodyPr wrap="square" rtlCol="0">
            <a:spAutoFit/>
          </a:bodyPr>
          <a:lstStyle/>
          <a:p>
            <a:r>
              <a:rPr lang="vi-VN" sz="3200" b="1" dirty="0">
                <a:solidFill>
                  <a:srgbClr val="FF0000"/>
                </a:solidFill>
              </a:rPr>
              <a:t>80</a:t>
            </a:r>
            <a:endParaRPr lang="vi-VN" sz="3200" b="1" dirty="0">
              <a:solidFill>
                <a:srgbClr val="FF0000"/>
              </a:solidFill>
            </a:endParaRPr>
          </a:p>
        </p:txBody>
      </p:sp>
      <p:sp>
        <p:nvSpPr>
          <p:cNvPr id="60" name="TextBox 59"/>
          <p:cNvSpPr txBox="1"/>
          <p:nvPr/>
        </p:nvSpPr>
        <p:spPr>
          <a:xfrm>
            <a:off x="8369626" y="4429057"/>
            <a:ext cx="639919" cy="584775"/>
          </a:xfrm>
          <a:prstGeom prst="rect">
            <a:avLst/>
          </a:prstGeom>
          <a:noFill/>
        </p:spPr>
        <p:txBody>
          <a:bodyPr wrap="none" rtlCol="0">
            <a:spAutoFit/>
          </a:bodyPr>
          <a:lstStyle/>
          <a:p>
            <a:r>
              <a:rPr lang="vi-VN" sz="3200" b="1" dirty="0">
                <a:solidFill>
                  <a:srgbClr val="FF0000"/>
                </a:solidFill>
              </a:rPr>
              <a:t>83</a:t>
            </a:r>
            <a:endParaRPr lang="vi-VN"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up)">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hông có mô tả."/>
          <p:cNvPicPr>
            <a:picLocks noChangeAspect="1" noChangeArrowheads="1"/>
          </p:cNvPicPr>
          <p:nvPr/>
        </p:nvPicPr>
        <p:blipFill rotWithShape="1">
          <a:blip r:embed="rId1">
            <a:clrChange>
              <a:clrFrom>
                <a:srgbClr val="FFFFFF"/>
              </a:clrFrom>
              <a:clrTo>
                <a:srgbClr val="FFFFFF">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 uri="{28A0092B-C50C-407E-A947-70E740481C1C}">
                <a14:useLocalDpi xmlns:a14="http://schemas.microsoft.com/office/drawing/2010/main" val="0"/>
              </a:ext>
            </a:extLst>
          </a:blip>
          <a:srcRect t="32226" b="37223"/>
          <a:stretch>
            <a:fillRect/>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974183" y="13633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p:cNvSpPr txBox="1"/>
          <p:nvPr/>
        </p:nvSpPr>
        <p:spPr>
          <a:xfrm>
            <a:off x="1411738" y="1363397"/>
            <a:ext cx="10025519" cy="461665"/>
          </a:xfrm>
          <a:prstGeom prst="rect">
            <a:avLst/>
          </a:prstGeom>
          <a:noFill/>
        </p:spPr>
        <p:txBody>
          <a:bodyPr wrap="square" rtlCol="0">
            <a:spAutoFit/>
          </a:bodyPr>
          <a:lstStyle/>
          <a:p>
            <a:pPr algn="just"/>
            <a:r>
              <a:rPr lang="vi-VN" sz="2400" dirty="0"/>
              <a:t>Mỗi hình có 1 que tính đặt sai vị trí. Em hãy đặt lại cho đúng. Biết rằng:</a:t>
            </a:r>
            <a:endParaRPr lang="vi-VN" sz="2400" dirty="0"/>
          </a:p>
        </p:txBody>
      </p:sp>
      <p:pic>
        <p:nvPicPr>
          <p:cNvPr id="7" name="Picture 6"/>
          <p:cNvPicPr>
            <a:picLocks noChangeAspect="1"/>
          </p:cNvPicPr>
          <p:nvPr/>
        </p:nvPicPr>
        <p:blipFill>
          <a:blip r:embed="rId3">
            <a:clrChange>
              <a:clrFrom>
                <a:srgbClr val="FEFFFE"/>
              </a:clrFrom>
              <a:clrTo>
                <a:srgbClr val="FEFFFE">
                  <a:alpha val="0"/>
                </a:srgbClr>
              </a:clrTo>
            </a:clrChange>
          </a:blip>
          <a:stretch>
            <a:fillRect/>
          </a:stretch>
        </p:blipFill>
        <p:spPr>
          <a:xfrm flipV="1">
            <a:off x="8665482" y="194081"/>
            <a:ext cx="2771775" cy="1285875"/>
          </a:xfrm>
          <a:prstGeom prst="rect">
            <a:avLst/>
          </a:prstGeom>
        </p:spPr>
      </p:pic>
      <p:sp>
        <p:nvSpPr>
          <p:cNvPr id="19" name="TextBox 18"/>
          <p:cNvSpPr txBox="1"/>
          <p:nvPr/>
        </p:nvSpPr>
        <p:spPr>
          <a:xfrm>
            <a:off x="883750" y="1997218"/>
            <a:ext cx="4589514" cy="461665"/>
          </a:xfrm>
          <a:prstGeom prst="rect">
            <a:avLst/>
          </a:prstGeom>
          <a:noFill/>
        </p:spPr>
        <p:txBody>
          <a:bodyPr wrap="square" rtlCol="0">
            <a:spAutoFit/>
          </a:bodyPr>
          <a:lstStyle/>
          <a:p>
            <a:pPr algn="just"/>
            <a:r>
              <a:rPr lang="vi-VN" sz="2400" dirty="0"/>
              <a:t>a) Que tính ở kết quả đặt sai.</a:t>
            </a:r>
            <a:endParaRPr lang="vi-VN" sz="2400" dirty="0"/>
          </a:p>
        </p:txBody>
      </p:sp>
      <p:grpSp>
        <p:nvGrpSpPr>
          <p:cNvPr id="16" name="Group 15"/>
          <p:cNvGrpSpPr/>
          <p:nvPr/>
        </p:nvGrpSpPr>
        <p:grpSpPr>
          <a:xfrm>
            <a:off x="921323" y="2660374"/>
            <a:ext cx="4551941" cy="857526"/>
            <a:chOff x="921323" y="2660374"/>
            <a:chExt cx="4929420" cy="866696"/>
          </a:xfrm>
        </p:grpSpPr>
        <p:cxnSp>
          <p:nvCxnSpPr>
            <p:cNvPr id="10" name="Straight Connector 9"/>
            <p:cNvCxnSpPr/>
            <p:nvPr/>
          </p:nvCxnSpPr>
          <p:spPr>
            <a:xfrm>
              <a:off x="921323" y="2663687"/>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21323"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21323"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411505"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11505"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02360"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02360"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092542"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12447" y="3099756"/>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16853"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12447" y="2660374"/>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336347" y="3091858"/>
              <a:ext cx="2747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473719" y="2971802"/>
              <a:ext cx="0" cy="2443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772061" y="3089955"/>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262243" y="2664505"/>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262243" y="3089955"/>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774458" y="2660374"/>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450210"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50210"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940392"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456452"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460297" y="2660374"/>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179434" y="3025183"/>
              <a:ext cx="4271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79434" y="3216182"/>
              <a:ext cx="4271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774212" y="3101620"/>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774212" y="3527070"/>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264394" y="310162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780454" y="267617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784299" y="26682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265266"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848405" y="310162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360561" y="26682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848405"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0" name="Rectangle: Rounded Corners 69"/>
          <p:cNvSpPr/>
          <p:nvPr/>
        </p:nvSpPr>
        <p:spPr>
          <a:xfrm>
            <a:off x="1892231" y="3713580"/>
            <a:ext cx="2414592" cy="545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36 + 45 = 81</a:t>
            </a:r>
            <a:endParaRPr lang="vi-VN" sz="2400" b="1" dirty="0">
              <a:solidFill>
                <a:srgbClr val="0070C0"/>
              </a:solidFill>
            </a:endParaRPr>
          </a:p>
        </p:txBody>
      </p:sp>
      <p:grpSp>
        <p:nvGrpSpPr>
          <p:cNvPr id="17" name="Group 16"/>
          <p:cNvGrpSpPr/>
          <p:nvPr/>
        </p:nvGrpSpPr>
        <p:grpSpPr>
          <a:xfrm>
            <a:off x="883750" y="4588905"/>
            <a:ext cx="3403052" cy="855682"/>
            <a:chOff x="883750" y="4588905"/>
            <a:chExt cx="3403052" cy="855682"/>
          </a:xfrm>
        </p:grpSpPr>
        <p:cxnSp>
          <p:nvCxnSpPr>
            <p:cNvPr id="72" name="Straight Connector 71"/>
            <p:cNvCxnSpPr/>
            <p:nvPr/>
          </p:nvCxnSpPr>
          <p:spPr>
            <a:xfrm>
              <a:off x="883750" y="459218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83750"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83750"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336395"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336395"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512635"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512635"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965281"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521950" y="502363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526019"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521950" y="4588905"/>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190416" y="5015824"/>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2317269" y="4897038"/>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592764" y="501394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045410" y="459299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045410" y="501394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594978" y="458890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218983"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218983"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671628"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3224747"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228298" y="4588905"/>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892365" y="4949854"/>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892365" y="5138832"/>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p:cNvCxnSpPr/>
          <p:nvPr/>
        </p:nvCxnSpPr>
        <p:spPr>
          <a:xfrm>
            <a:off x="4441597" y="5025482"/>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441597" y="544643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894243" y="502548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447361" y="460453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450912" y="459671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895048"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433532" y="502548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983046" y="459671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433532"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6009589" y="1995374"/>
            <a:ext cx="5298661" cy="461665"/>
          </a:xfrm>
          <a:prstGeom prst="rect">
            <a:avLst/>
          </a:prstGeom>
          <a:noFill/>
        </p:spPr>
        <p:txBody>
          <a:bodyPr wrap="square" rtlCol="0">
            <a:spAutoFit/>
          </a:bodyPr>
          <a:lstStyle/>
          <a:p>
            <a:pPr algn="just"/>
            <a:r>
              <a:rPr lang="vi-VN" sz="2400" dirty="0"/>
              <a:t>b</a:t>
            </a:r>
            <a:r>
              <a:rPr lang="vi-VN" sz="2400"/>
              <a:t>) Que tính ở số hạng thứ hai đặt sai.</a:t>
            </a:r>
            <a:endParaRPr lang="vi-VN" sz="2400" dirty="0"/>
          </a:p>
        </p:txBody>
      </p:sp>
      <p:sp>
        <p:nvSpPr>
          <p:cNvPr id="166" name="Rectangle: Rounded Corners 165"/>
          <p:cNvSpPr/>
          <p:nvPr/>
        </p:nvSpPr>
        <p:spPr>
          <a:xfrm>
            <a:off x="7377653" y="3711736"/>
            <a:ext cx="2414592" cy="545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74 + 10 = 84</a:t>
            </a:r>
            <a:endParaRPr lang="vi-VN" sz="2400" b="1" dirty="0">
              <a:solidFill>
                <a:srgbClr val="0070C0"/>
              </a:solidFill>
            </a:endParaRPr>
          </a:p>
        </p:txBody>
      </p:sp>
      <p:cxnSp>
        <p:nvCxnSpPr>
          <p:cNvPr id="167" name="Straight Connector 166"/>
          <p:cNvCxnSpPr/>
          <p:nvPr/>
        </p:nvCxnSpPr>
        <p:spPr>
          <a:xfrm>
            <a:off x="5897217" y="1995374"/>
            <a:ext cx="0" cy="414038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6378119" y="2642523"/>
            <a:ext cx="4548011" cy="883729"/>
            <a:chOff x="6421721" y="2641791"/>
            <a:chExt cx="4548011" cy="883729"/>
          </a:xfrm>
        </p:grpSpPr>
        <p:cxnSp>
          <p:nvCxnSpPr>
            <p:cNvPr id="138" name="Straight Connector 137"/>
            <p:cNvCxnSpPr/>
            <p:nvPr/>
          </p:nvCxnSpPr>
          <p:spPr>
            <a:xfrm>
              <a:off x="7035630" y="308729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7488276" y="3087293"/>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7489970" y="266653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7049014"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7713411" y="3085449"/>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7840264" y="2966663"/>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402061" y="264587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8402061" y="30668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8584949" y="306458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575634" y="307055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575634" y="349150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028279" y="307055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584255" y="264960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584949" y="264179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9301060" y="3021323"/>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9301060" y="3210301"/>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9964592" y="309510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9964592" y="351605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10417238" y="309510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9975119" y="267415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9973907" y="266634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0413280"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6872207" y="309510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6421721" y="266634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6872207"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9972212" y="310457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0515392" y="307528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0968038" y="307528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0969732" y="265453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0528776" y="265433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83" name="Straight Connector 182"/>
          <p:cNvCxnSpPr/>
          <p:nvPr/>
        </p:nvCxnSpPr>
        <p:spPr>
          <a:xfrm>
            <a:off x="8474003" y="461496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8474003" y="503591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8664511" y="503366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8647576" y="503963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8647576" y="546058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9100221" y="503963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8660960" y="461868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8656891" y="461087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6493663" y="4623418"/>
            <a:ext cx="4548011" cy="871185"/>
            <a:chOff x="6493663" y="4623418"/>
            <a:chExt cx="4548011" cy="871185"/>
          </a:xfrm>
        </p:grpSpPr>
        <p:cxnSp>
          <p:nvCxnSpPr>
            <p:cNvPr id="177" name="Straight Connector 176"/>
            <p:cNvCxnSpPr/>
            <p:nvPr/>
          </p:nvCxnSpPr>
          <p:spPr>
            <a:xfrm>
              <a:off x="7107572" y="505637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7560218" y="5056376"/>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7561912" y="463562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7120956"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785353" y="5054532"/>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7912206" y="4935746"/>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9373002" y="4990406"/>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9373002" y="5179384"/>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10036534" y="5064190"/>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10036534" y="548513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10489180" y="506419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10047061" y="464324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10045849" y="463542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10489985"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6944149" y="506419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6493663" y="463542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6944149"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10044154" y="507365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10587334" y="504436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11039980" y="504436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11041674" y="4623613"/>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10600718" y="462341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barn(inVertical)">
                                      <p:cBhvr>
                                        <p:cTn id="30" dur="50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par>
                                <p:cTn id="36" presetID="10" presetClass="entr" presetSubtype="0" fill="hold"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par>
                                <p:cTn id="39" presetID="10" presetClass="entr" presetSubtype="0" fill="hold"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par>
                                <p:cTn id="42" presetID="10" presetClass="entr" presetSubtype="0" fill="hold"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par>
                                <p:cTn id="45" presetID="10"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500"/>
                                        <p:tgtEl>
                                          <p:spTgt spid="100"/>
                                        </p:tgtEl>
                                      </p:cBhvr>
                                    </p:animEffect>
                                  </p:childTnLst>
                                </p:cTn>
                              </p:par>
                              <p:par>
                                <p:cTn id="48" presetID="10" presetClass="entr" presetSubtype="0" fill="hold" nodeType="withEffect">
                                  <p:stCondLst>
                                    <p:cond delay="0"/>
                                  </p:stCondLst>
                                  <p:childTnLst>
                                    <p:set>
                                      <p:cBhvr>
                                        <p:cTn id="49" dur="1" fill="hold">
                                          <p:stCondLst>
                                            <p:cond delay="0"/>
                                          </p:stCondLst>
                                        </p:cTn>
                                        <p:tgtEl>
                                          <p:spTgt spid="101"/>
                                        </p:tgtEl>
                                        <p:attrNameLst>
                                          <p:attrName>style.visibility</p:attrName>
                                        </p:attrNameLst>
                                      </p:cBhvr>
                                      <p:to>
                                        <p:strVal val="visible"/>
                                      </p:to>
                                    </p:set>
                                    <p:animEffect transition="in" filter="fade">
                                      <p:cBhvr>
                                        <p:cTn id="50" dur="500"/>
                                        <p:tgtEl>
                                          <p:spTgt spid="101"/>
                                        </p:tgtEl>
                                      </p:cBhvr>
                                    </p:animEffect>
                                  </p:childTnLst>
                                </p:cTn>
                              </p:par>
                              <p:par>
                                <p:cTn id="51" presetID="10" presetClass="entr" presetSubtype="0"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childTnLst>
                                </p:cTn>
                              </p:par>
                              <p:par>
                                <p:cTn id="54" presetID="10" presetClass="entr" presetSubtype="0" fill="hold"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par>
                                <p:cTn id="57" presetID="10" presetClass="entr" presetSubtype="0" fill="hold"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mph" presetSubtype="0" fill="hold" nodeType="clickEffect">
                                  <p:stCondLst>
                                    <p:cond delay="0"/>
                                  </p:stCondLst>
                                  <p:childTnLst>
                                    <p:animRot by="5400000">
                                      <p:cBhvr>
                                        <p:cTn id="66" dur="1000" fill="hold"/>
                                        <p:tgtEl>
                                          <p:spTgt spid="103"/>
                                        </p:tgtEl>
                                        <p:attrNameLst>
                                          <p:attrName>r</p:attrName>
                                        </p:attrNameLst>
                                      </p:cBhvr>
                                    </p:animRot>
                                  </p:childTnLst>
                                </p:cTn>
                              </p:par>
                            </p:childTnLst>
                          </p:cTn>
                        </p:par>
                        <p:par>
                          <p:cTn id="67" fill="hold">
                            <p:stCondLst>
                              <p:cond delay="1000"/>
                            </p:stCondLst>
                            <p:childTnLst>
                              <p:par>
                                <p:cTn id="68" presetID="42" presetClass="path" presetSubtype="0" accel="50000" decel="50000" fill="hold" nodeType="afterEffect">
                                  <p:stCondLst>
                                    <p:cond delay="0"/>
                                  </p:stCondLst>
                                  <p:childTnLst>
                                    <p:animMotion origin="layout" path="M -3.54167E-6 -3.7037E-7 L -0.06315 0.0919 " pathEditMode="relative" rAng="0" ptsTypes="AA">
                                      <p:cBhvr>
                                        <p:cTn id="69" dur="2000" fill="hold"/>
                                        <p:tgtEl>
                                          <p:spTgt spid="103"/>
                                        </p:tgtEl>
                                        <p:attrNameLst>
                                          <p:attrName>ppt_x</p:attrName>
                                          <p:attrName>ppt_y</p:attrName>
                                        </p:attrNameLst>
                                      </p:cBhvr>
                                      <p:rCtr x="-3164" y="4583"/>
                                    </p:animMotion>
                                  </p:childTnLst>
                                </p:cTn>
                              </p:par>
                            </p:childTnLst>
                          </p:cTn>
                        </p:par>
                      </p:childTnLst>
                    </p:cTn>
                  </p:par>
                  <p:par>
                    <p:cTn id="70" fill="hold">
                      <p:stCondLst>
                        <p:cond delay="indefinite"/>
                      </p:stCondLst>
                      <p:childTnLst>
                        <p:par>
                          <p:cTn id="71" fill="hold">
                            <p:stCondLst>
                              <p:cond delay="0"/>
                            </p:stCondLst>
                            <p:childTnLst>
                              <p:par>
                                <p:cTn id="72" presetID="16" presetClass="entr" presetSubtype="42" fill="hold" nodeType="clickEffect">
                                  <p:stCondLst>
                                    <p:cond delay="0"/>
                                  </p:stCondLst>
                                  <p:childTnLst>
                                    <p:set>
                                      <p:cBhvr>
                                        <p:cTn id="73" dur="1" fill="hold">
                                          <p:stCondLst>
                                            <p:cond delay="0"/>
                                          </p:stCondLst>
                                        </p:cTn>
                                        <p:tgtEl>
                                          <p:spTgt spid="167"/>
                                        </p:tgtEl>
                                        <p:attrNameLst>
                                          <p:attrName>style.visibility</p:attrName>
                                        </p:attrNameLst>
                                      </p:cBhvr>
                                      <p:to>
                                        <p:strVal val="visible"/>
                                      </p:to>
                                    </p:set>
                                    <p:animEffect transition="in" filter="barn(outHorizontal)">
                                      <p:cBhvr>
                                        <p:cTn id="74" dur="500"/>
                                        <p:tgtEl>
                                          <p:spTgt spid="16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barn(inVertical)">
                                      <p:cBhvr>
                                        <p:cTn id="79" dur="500"/>
                                        <p:tgtEl>
                                          <p:spTgt spid="131"/>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66"/>
                                        </p:tgtEl>
                                        <p:attrNameLst>
                                          <p:attrName>style.visibility</p:attrName>
                                        </p:attrNameLst>
                                      </p:cBhvr>
                                      <p:to>
                                        <p:strVal val="visible"/>
                                      </p:to>
                                    </p:set>
                                    <p:animEffect transition="in" filter="barn(inVertical)">
                                      <p:cBhvr>
                                        <p:cTn id="91" dur="500"/>
                                        <p:tgtEl>
                                          <p:spTgt spid="16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nodeType="withEffect">
                                  <p:stCondLst>
                                    <p:cond delay="0"/>
                                  </p:stCondLst>
                                  <p:childTnLst>
                                    <p:set>
                                      <p:cBhvr>
                                        <p:cTn id="98" dur="1" fill="hold">
                                          <p:stCondLst>
                                            <p:cond delay="0"/>
                                          </p:stCondLst>
                                        </p:cTn>
                                        <p:tgtEl>
                                          <p:spTgt spid="183"/>
                                        </p:tgtEl>
                                        <p:attrNameLst>
                                          <p:attrName>style.visibility</p:attrName>
                                        </p:attrNameLst>
                                      </p:cBhvr>
                                      <p:to>
                                        <p:strVal val="visible"/>
                                      </p:to>
                                    </p:set>
                                    <p:animEffect transition="in" filter="fade">
                                      <p:cBhvr>
                                        <p:cTn id="99" dur="500"/>
                                        <p:tgtEl>
                                          <p:spTgt spid="183"/>
                                        </p:tgtEl>
                                      </p:cBhvr>
                                    </p:animEffect>
                                  </p:childTnLst>
                                </p:cTn>
                              </p:par>
                              <p:par>
                                <p:cTn id="100" presetID="10" presetClass="entr" presetSubtype="0" fill="hold" nodeType="withEffect">
                                  <p:stCondLst>
                                    <p:cond delay="0"/>
                                  </p:stCondLst>
                                  <p:childTnLst>
                                    <p:set>
                                      <p:cBhvr>
                                        <p:cTn id="101" dur="1" fill="hold">
                                          <p:stCondLst>
                                            <p:cond delay="0"/>
                                          </p:stCondLst>
                                        </p:cTn>
                                        <p:tgtEl>
                                          <p:spTgt spid="184"/>
                                        </p:tgtEl>
                                        <p:attrNameLst>
                                          <p:attrName>style.visibility</p:attrName>
                                        </p:attrNameLst>
                                      </p:cBhvr>
                                      <p:to>
                                        <p:strVal val="visible"/>
                                      </p:to>
                                    </p:set>
                                    <p:animEffect transition="in" filter="fade">
                                      <p:cBhvr>
                                        <p:cTn id="102" dur="500"/>
                                        <p:tgtEl>
                                          <p:spTgt spid="184"/>
                                        </p:tgtEl>
                                      </p:cBhvr>
                                    </p:animEffect>
                                  </p:childTnLst>
                                </p:cTn>
                              </p:par>
                              <p:par>
                                <p:cTn id="103" presetID="10" presetClass="entr" presetSubtype="0" fill="hold" nodeType="withEffect">
                                  <p:stCondLst>
                                    <p:cond delay="0"/>
                                  </p:stCondLst>
                                  <p:childTnLst>
                                    <p:set>
                                      <p:cBhvr>
                                        <p:cTn id="104" dur="1" fill="hold">
                                          <p:stCondLst>
                                            <p:cond delay="0"/>
                                          </p:stCondLst>
                                        </p:cTn>
                                        <p:tgtEl>
                                          <p:spTgt spid="185"/>
                                        </p:tgtEl>
                                        <p:attrNameLst>
                                          <p:attrName>style.visibility</p:attrName>
                                        </p:attrNameLst>
                                      </p:cBhvr>
                                      <p:to>
                                        <p:strVal val="visible"/>
                                      </p:to>
                                    </p:set>
                                    <p:animEffect transition="in" filter="fade">
                                      <p:cBhvr>
                                        <p:cTn id="105" dur="500"/>
                                        <p:tgtEl>
                                          <p:spTgt spid="185"/>
                                        </p:tgtEl>
                                      </p:cBhvr>
                                    </p:animEffect>
                                  </p:childTnLst>
                                </p:cTn>
                              </p:par>
                              <p:par>
                                <p:cTn id="106" presetID="10" presetClass="entr" presetSubtype="0" fill="hold" nodeType="withEffect">
                                  <p:stCondLst>
                                    <p:cond delay="0"/>
                                  </p:stCondLst>
                                  <p:childTnLst>
                                    <p:set>
                                      <p:cBhvr>
                                        <p:cTn id="107" dur="1" fill="hold">
                                          <p:stCondLst>
                                            <p:cond delay="0"/>
                                          </p:stCondLst>
                                        </p:cTn>
                                        <p:tgtEl>
                                          <p:spTgt spid="186"/>
                                        </p:tgtEl>
                                        <p:attrNameLst>
                                          <p:attrName>style.visibility</p:attrName>
                                        </p:attrNameLst>
                                      </p:cBhvr>
                                      <p:to>
                                        <p:strVal val="visible"/>
                                      </p:to>
                                    </p:set>
                                    <p:animEffect transition="in" filter="fade">
                                      <p:cBhvr>
                                        <p:cTn id="108" dur="500"/>
                                        <p:tgtEl>
                                          <p:spTgt spid="186"/>
                                        </p:tgtEl>
                                      </p:cBhvr>
                                    </p:animEffect>
                                  </p:childTnLst>
                                </p:cTn>
                              </p:par>
                              <p:par>
                                <p:cTn id="109" presetID="10" presetClass="entr" presetSubtype="0" fill="hold" nodeType="withEffect">
                                  <p:stCondLst>
                                    <p:cond delay="0"/>
                                  </p:stCondLst>
                                  <p:childTnLst>
                                    <p:set>
                                      <p:cBhvr>
                                        <p:cTn id="110" dur="1" fill="hold">
                                          <p:stCondLst>
                                            <p:cond delay="0"/>
                                          </p:stCondLst>
                                        </p:cTn>
                                        <p:tgtEl>
                                          <p:spTgt spid="187"/>
                                        </p:tgtEl>
                                        <p:attrNameLst>
                                          <p:attrName>style.visibility</p:attrName>
                                        </p:attrNameLst>
                                      </p:cBhvr>
                                      <p:to>
                                        <p:strVal val="visible"/>
                                      </p:to>
                                    </p:set>
                                    <p:animEffect transition="in" filter="fade">
                                      <p:cBhvr>
                                        <p:cTn id="111" dur="500"/>
                                        <p:tgtEl>
                                          <p:spTgt spid="187"/>
                                        </p:tgtEl>
                                      </p:cBhvr>
                                    </p:animEffect>
                                  </p:childTnLst>
                                </p:cTn>
                              </p:par>
                              <p:par>
                                <p:cTn id="112" presetID="10" presetClass="entr" presetSubtype="0" fill="hold" nodeType="withEffect">
                                  <p:stCondLst>
                                    <p:cond delay="0"/>
                                  </p:stCondLst>
                                  <p:childTnLst>
                                    <p:set>
                                      <p:cBhvr>
                                        <p:cTn id="113" dur="1" fill="hold">
                                          <p:stCondLst>
                                            <p:cond delay="0"/>
                                          </p:stCondLst>
                                        </p:cTn>
                                        <p:tgtEl>
                                          <p:spTgt spid="188"/>
                                        </p:tgtEl>
                                        <p:attrNameLst>
                                          <p:attrName>style.visibility</p:attrName>
                                        </p:attrNameLst>
                                      </p:cBhvr>
                                      <p:to>
                                        <p:strVal val="visible"/>
                                      </p:to>
                                    </p:set>
                                    <p:animEffect transition="in" filter="fade">
                                      <p:cBhvr>
                                        <p:cTn id="114" dur="500"/>
                                        <p:tgtEl>
                                          <p:spTgt spid="188"/>
                                        </p:tgtEl>
                                      </p:cBhvr>
                                    </p:animEffect>
                                  </p:childTnLst>
                                </p:cTn>
                              </p:par>
                              <p:par>
                                <p:cTn id="115" presetID="10" presetClass="entr" presetSubtype="0" fill="hold" nodeType="withEffect">
                                  <p:stCondLst>
                                    <p:cond delay="0"/>
                                  </p:stCondLst>
                                  <p:childTnLst>
                                    <p:set>
                                      <p:cBhvr>
                                        <p:cTn id="116" dur="1" fill="hold">
                                          <p:stCondLst>
                                            <p:cond delay="0"/>
                                          </p:stCondLst>
                                        </p:cTn>
                                        <p:tgtEl>
                                          <p:spTgt spid="189"/>
                                        </p:tgtEl>
                                        <p:attrNameLst>
                                          <p:attrName>style.visibility</p:attrName>
                                        </p:attrNameLst>
                                      </p:cBhvr>
                                      <p:to>
                                        <p:strVal val="visible"/>
                                      </p:to>
                                    </p:set>
                                    <p:animEffect transition="in" filter="fade">
                                      <p:cBhvr>
                                        <p:cTn id="117" dur="500"/>
                                        <p:tgtEl>
                                          <p:spTgt spid="189"/>
                                        </p:tgtEl>
                                      </p:cBhvr>
                                    </p:animEffect>
                                  </p:childTnLst>
                                </p:cTn>
                              </p:par>
                              <p:par>
                                <p:cTn id="118" presetID="10" presetClass="entr" presetSubtype="0" fill="hold" nodeType="withEffect">
                                  <p:stCondLst>
                                    <p:cond delay="0"/>
                                  </p:stCondLst>
                                  <p:childTnLst>
                                    <p:set>
                                      <p:cBhvr>
                                        <p:cTn id="119" dur="1" fill="hold">
                                          <p:stCondLst>
                                            <p:cond delay="0"/>
                                          </p:stCondLst>
                                        </p:cTn>
                                        <p:tgtEl>
                                          <p:spTgt spid="190"/>
                                        </p:tgtEl>
                                        <p:attrNameLst>
                                          <p:attrName>style.visibility</p:attrName>
                                        </p:attrNameLst>
                                      </p:cBhvr>
                                      <p:to>
                                        <p:strVal val="visible"/>
                                      </p:to>
                                    </p:set>
                                    <p:animEffect transition="in" filter="fade">
                                      <p:cBhvr>
                                        <p:cTn id="120" dur="500"/>
                                        <p:tgtEl>
                                          <p:spTgt spid="190"/>
                                        </p:tgtEl>
                                      </p:cBhvr>
                                    </p:animEffect>
                                  </p:childTnLst>
                                </p:cTn>
                              </p:par>
                            </p:childTnLst>
                          </p:cTn>
                        </p:par>
                      </p:childTnLst>
                    </p:cTn>
                  </p:par>
                  <p:par>
                    <p:cTn id="121" fill="hold">
                      <p:stCondLst>
                        <p:cond delay="indefinite"/>
                      </p:stCondLst>
                      <p:childTnLst>
                        <p:par>
                          <p:cTn id="122" fill="hold">
                            <p:stCondLst>
                              <p:cond delay="0"/>
                            </p:stCondLst>
                            <p:childTnLst>
                              <p:par>
                                <p:cTn id="123" presetID="8" presetClass="emph" presetSubtype="0" fill="hold" nodeType="clickEffect">
                                  <p:stCondLst>
                                    <p:cond delay="0"/>
                                  </p:stCondLst>
                                  <p:childTnLst>
                                    <p:animRot by="5400000">
                                      <p:cBhvr>
                                        <p:cTn id="124" dur="1000" fill="hold"/>
                                        <p:tgtEl>
                                          <p:spTgt spid="186"/>
                                        </p:tgtEl>
                                        <p:attrNameLst>
                                          <p:attrName>r</p:attrName>
                                        </p:attrNameLst>
                                      </p:cBhvr>
                                    </p:animRot>
                                  </p:childTnLst>
                                </p:cTn>
                              </p:par>
                            </p:childTnLst>
                          </p:cTn>
                        </p:par>
                        <p:par>
                          <p:cTn id="125" fill="hold">
                            <p:stCondLst>
                              <p:cond delay="1000"/>
                            </p:stCondLst>
                            <p:childTnLst>
                              <p:par>
                                <p:cTn id="126" presetID="42" presetClass="path" presetSubtype="0" accel="50000" decel="50000" fill="hold" nodeType="afterEffect">
                                  <p:stCondLst>
                                    <p:cond delay="0"/>
                                  </p:stCondLst>
                                  <p:childTnLst>
                                    <p:animMotion origin="layout" path="M -4.375E-6 -3.7037E-6 L 0.01836 -0.0287 " pathEditMode="relative" rAng="0" ptsTypes="AA">
                                      <p:cBhvr>
                                        <p:cTn id="127" dur="2000" fill="hold"/>
                                        <p:tgtEl>
                                          <p:spTgt spid="186"/>
                                        </p:tgtEl>
                                        <p:attrNameLst>
                                          <p:attrName>ppt_x</p:attrName>
                                          <p:attrName>ppt_y</p:attrName>
                                        </p:attrNameLst>
                                      </p:cBhvr>
                                      <p:rCtr x="911" y="-1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9" grpId="0"/>
      <p:bldP spid="70" grpId="0" animBg="1"/>
      <p:bldP spid="131" grpId="0"/>
      <p:bldP spid="1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p:cNvPicPr>
            <a:picLocks noChangeAspect="1" noChangeArrowheads="1"/>
          </p:cNvPicPr>
          <p:nvPr/>
        </p:nvPicPr>
        <p:blipFill>
          <a:blip r:embed="rId1" cstate="print"/>
          <a:srcRect/>
          <a:stretch>
            <a:fillRect/>
          </a:stretch>
        </p:blipFill>
        <p:spPr bwMode="auto">
          <a:xfrm>
            <a:off x="730152" y="328812"/>
            <a:ext cx="2237784" cy="863493"/>
          </a:xfrm>
          <a:prstGeom prst="rect">
            <a:avLst/>
          </a:prstGeom>
          <a:noFill/>
        </p:spPr>
      </p:pic>
      <p:sp>
        <p:nvSpPr>
          <p:cNvPr id="6" name="Oval 5"/>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p:cNvSpPr txBox="1"/>
          <p:nvPr/>
        </p:nvSpPr>
        <p:spPr>
          <a:xfrm>
            <a:off x="1348025" y="1362440"/>
            <a:ext cx="2372765" cy="461665"/>
          </a:xfrm>
          <a:prstGeom prst="rect">
            <a:avLst/>
          </a:prstGeom>
          <a:noFill/>
        </p:spPr>
        <p:txBody>
          <a:bodyPr wrap="none" rtlCol="0">
            <a:spAutoFit/>
          </a:bodyPr>
          <a:lstStyle/>
          <a:p>
            <a:r>
              <a:rPr lang="vi-VN" sz="2400" dirty="0"/>
              <a:t>Đặt tính rồi tính.</a:t>
            </a:r>
            <a:endParaRPr lang="vi-VN" sz="2400" dirty="0"/>
          </a:p>
        </p:txBody>
      </p:sp>
      <p:grpSp>
        <p:nvGrpSpPr>
          <p:cNvPr id="40" name="Group 39"/>
          <p:cNvGrpSpPr/>
          <p:nvPr/>
        </p:nvGrpSpPr>
        <p:grpSpPr>
          <a:xfrm>
            <a:off x="2205841" y="2159067"/>
            <a:ext cx="7625667" cy="658838"/>
            <a:chOff x="1824226" y="3918823"/>
            <a:chExt cx="7625667" cy="658838"/>
          </a:xfrm>
        </p:grpSpPr>
        <p:sp>
          <p:nvSpPr>
            <p:cNvPr id="41" name="Rectangle 40"/>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36 + 36</a:t>
              </a:r>
              <a:endParaRPr lang="vi-VN" sz="2800" dirty="0"/>
            </a:p>
          </p:txBody>
        </p:sp>
        <p:sp>
          <p:nvSpPr>
            <p:cNvPr id="42" name="Rectangle 41"/>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73 + 17</a:t>
              </a:r>
              <a:endParaRPr lang="vi-VN" sz="2800" dirty="0"/>
            </a:p>
          </p:txBody>
        </p:sp>
        <p:sp>
          <p:nvSpPr>
            <p:cNvPr id="43" name="Rectangle 42"/>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28 + 53</a:t>
              </a:r>
              <a:endParaRPr lang="vi-VN" sz="2800" dirty="0"/>
            </a:p>
          </p:txBody>
        </p:sp>
        <p:sp>
          <p:nvSpPr>
            <p:cNvPr id="44" name="Rectangle 43"/>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25 + 35</a:t>
              </a:r>
              <a:endParaRPr lang="vi-VN" sz="2800" dirty="0"/>
            </a:p>
          </p:txBody>
        </p:sp>
      </p:grpSp>
      <p:grpSp>
        <p:nvGrpSpPr>
          <p:cNvPr id="45" name="Group 44"/>
          <p:cNvGrpSpPr/>
          <p:nvPr/>
        </p:nvGrpSpPr>
        <p:grpSpPr>
          <a:xfrm>
            <a:off x="2484458" y="2930950"/>
            <a:ext cx="837249" cy="1312215"/>
            <a:chOff x="1933616" y="4498692"/>
            <a:chExt cx="837249" cy="1312215"/>
          </a:xfrm>
        </p:grpSpPr>
        <p:sp>
          <p:nvSpPr>
            <p:cNvPr id="46" name="TextBox 45"/>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36</a:t>
              </a:r>
              <a:endParaRPr lang="vi-VN" sz="2800" dirty="0"/>
            </a:p>
            <a:p>
              <a:pPr>
                <a:lnSpc>
                  <a:spcPct val="150000"/>
                </a:lnSpc>
              </a:pPr>
              <a:r>
                <a:rPr lang="vi-VN" sz="2800" dirty="0"/>
                <a:t>36</a:t>
              </a:r>
              <a:endParaRPr lang="vi-VN" sz="2800" dirty="0"/>
            </a:p>
          </p:txBody>
        </p:sp>
        <p:sp>
          <p:nvSpPr>
            <p:cNvPr id="47" name="TextBox 46"/>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48" name="Straight Connector 47"/>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4450459" y="2962000"/>
            <a:ext cx="837249" cy="1312215"/>
            <a:chOff x="1933616" y="4498692"/>
            <a:chExt cx="837249" cy="1312215"/>
          </a:xfrm>
        </p:grpSpPr>
        <p:sp>
          <p:nvSpPr>
            <p:cNvPr id="50" name="TextBox 49"/>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73</a:t>
              </a:r>
              <a:endParaRPr lang="vi-VN" sz="2800" dirty="0"/>
            </a:p>
            <a:p>
              <a:pPr>
                <a:lnSpc>
                  <a:spcPct val="150000"/>
                </a:lnSpc>
              </a:pPr>
              <a:r>
                <a:rPr lang="vi-VN" sz="2800" dirty="0"/>
                <a:t>17</a:t>
              </a:r>
              <a:endParaRPr lang="vi-VN" sz="2800" dirty="0"/>
            </a:p>
          </p:txBody>
        </p:sp>
        <p:sp>
          <p:nvSpPr>
            <p:cNvPr id="51" name="TextBox 50"/>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52" name="Straight Connector 51"/>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6606325" y="2977940"/>
            <a:ext cx="837249" cy="1312215"/>
            <a:chOff x="1933616" y="4498692"/>
            <a:chExt cx="837249" cy="1312215"/>
          </a:xfrm>
        </p:grpSpPr>
        <p:sp>
          <p:nvSpPr>
            <p:cNvPr id="54" name="TextBox 53"/>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endParaRPr lang="vi-VN" sz="2800" dirty="0"/>
            </a:p>
            <a:p>
              <a:pPr>
                <a:lnSpc>
                  <a:spcPct val="150000"/>
                </a:lnSpc>
              </a:pPr>
              <a:r>
                <a:rPr lang="vi-VN" sz="2800" dirty="0"/>
                <a:t>53</a:t>
              </a:r>
              <a:endParaRPr lang="vi-VN" sz="2800" dirty="0"/>
            </a:p>
          </p:txBody>
        </p:sp>
        <p:sp>
          <p:nvSpPr>
            <p:cNvPr id="55" name="TextBox 54"/>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56" name="Straight Connector 55"/>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8567246" y="2977875"/>
            <a:ext cx="837249" cy="1312215"/>
            <a:chOff x="1933616" y="4498692"/>
            <a:chExt cx="837249" cy="1312215"/>
          </a:xfrm>
        </p:grpSpPr>
        <p:sp>
          <p:nvSpPr>
            <p:cNvPr id="58" name="TextBox 57"/>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25</a:t>
              </a:r>
              <a:endParaRPr lang="vi-VN" sz="2800" dirty="0"/>
            </a:p>
            <a:p>
              <a:pPr>
                <a:lnSpc>
                  <a:spcPct val="150000"/>
                </a:lnSpc>
              </a:pPr>
              <a:r>
                <a:rPr lang="vi-VN" sz="2800" dirty="0"/>
                <a:t>35</a:t>
              </a:r>
              <a:endParaRPr lang="vi-VN" sz="2800" dirty="0"/>
            </a:p>
          </p:txBody>
        </p:sp>
        <p:sp>
          <p:nvSpPr>
            <p:cNvPr id="59" name="TextBox 58"/>
            <p:cNvSpPr txBox="1"/>
            <p:nvPr/>
          </p:nvSpPr>
          <p:spPr>
            <a:xfrm>
              <a:off x="1933616" y="4966423"/>
              <a:ext cx="394660" cy="523220"/>
            </a:xfrm>
            <a:prstGeom prst="rect">
              <a:avLst/>
            </a:prstGeom>
            <a:noFill/>
          </p:spPr>
          <p:txBody>
            <a:bodyPr wrap="none" rtlCol="0">
              <a:spAutoFit/>
            </a:bodyPr>
            <a:lstStyle/>
            <a:p>
              <a:r>
                <a:rPr lang="vi-VN" sz="2800" dirty="0"/>
                <a:t>+</a:t>
              </a:r>
              <a:endParaRPr lang="vi-VN" sz="2800" dirty="0"/>
            </a:p>
          </p:txBody>
        </p:sp>
        <p:cxnSp>
          <p:nvCxnSpPr>
            <p:cNvPr id="60" name="Straight Connector 59"/>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2688773" y="4289822"/>
            <a:ext cx="639919" cy="584775"/>
          </a:xfrm>
          <a:prstGeom prst="rect">
            <a:avLst/>
          </a:prstGeom>
          <a:noFill/>
        </p:spPr>
        <p:txBody>
          <a:bodyPr wrap="none" rtlCol="0">
            <a:spAutoFit/>
          </a:bodyPr>
          <a:lstStyle/>
          <a:p>
            <a:r>
              <a:rPr lang="vi-VN" sz="3200" b="1" dirty="0">
                <a:solidFill>
                  <a:srgbClr val="FF0000"/>
                </a:solidFill>
              </a:rPr>
              <a:t>72</a:t>
            </a:r>
            <a:endParaRPr lang="vi-VN" sz="3200" b="1" dirty="0">
              <a:solidFill>
                <a:srgbClr val="FF0000"/>
              </a:solidFill>
            </a:endParaRPr>
          </a:p>
        </p:txBody>
      </p:sp>
      <p:sp>
        <p:nvSpPr>
          <p:cNvPr id="62" name="TextBox 61"/>
          <p:cNvSpPr txBox="1"/>
          <p:nvPr/>
        </p:nvSpPr>
        <p:spPr>
          <a:xfrm>
            <a:off x="4647789" y="4267199"/>
            <a:ext cx="639919" cy="584775"/>
          </a:xfrm>
          <a:prstGeom prst="rect">
            <a:avLst/>
          </a:prstGeom>
          <a:noFill/>
        </p:spPr>
        <p:txBody>
          <a:bodyPr wrap="none" rtlCol="0">
            <a:spAutoFit/>
          </a:bodyPr>
          <a:lstStyle/>
          <a:p>
            <a:r>
              <a:rPr lang="vi-VN" sz="3200" b="1" dirty="0">
                <a:solidFill>
                  <a:srgbClr val="FF0000"/>
                </a:solidFill>
              </a:rPr>
              <a:t>90</a:t>
            </a:r>
            <a:endParaRPr lang="vi-VN" sz="3200" b="1" dirty="0">
              <a:solidFill>
                <a:srgbClr val="FF0000"/>
              </a:solidFill>
            </a:endParaRPr>
          </a:p>
        </p:txBody>
      </p:sp>
      <p:sp>
        <p:nvSpPr>
          <p:cNvPr id="63" name="TextBox 62"/>
          <p:cNvSpPr txBox="1"/>
          <p:nvPr/>
        </p:nvSpPr>
        <p:spPr>
          <a:xfrm>
            <a:off x="6803489" y="4296805"/>
            <a:ext cx="639919" cy="584775"/>
          </a:xfrm>
          <a:prstGeom prst="rect">
            <a:avLst/>
          </a:prstGeom>
          <a:noFill/>
        </p:spPr>
        <p:txBody>
          <a:bodyPr wrap="none" rtlCol="0">
            <a:spAutoFit/>
          </a:bodyPr>
          <a:lstStyle/>
          <a:p>
            <a:r>
              <a:rPr lang="vi-VN" sz="3200" b="1" dirty="0">
                <a:solidFill>
                  <a:srgbClr val="FF0000"/>
                </a:solidFill>
              </a:rPr>
              <a:t>81</a:t>
            </a:r>
            <a:endParaRPr lang="vi-VN" sz="3200" b="1" dirty="0">
              <a:solidFill>
                <a:srgbClr val="FF0000"/>
              </a:solidFill>
            </a:endParaRPr>
          </a:p>
        </p:txBody>
      </p:sp>
      <p:sp>
        <p:nvSpPr>
          <p:cNvPr id="64" name="TextBox 63"/>
          <p:cNvSpPr txBox="1"/>
          <p:nvPr/>
        </p:nvSpPr>
        <p:spPr>
          <a:xfrm>
            <a:off x="8764576" y="4296806"/>
            <a:ext cx="639919" cy="584775"/>
          </a:xfrm>
          <a:prstGeom prst="rect">
            <a:avLst/>
          </a:prstGeom>
          <a:noFill/>
        </p:spPr>
        <p:txBody>
          <a:bodyPr wrap="none" rtlCol="0">
            <a:spAutoFit/>
          </a:bodyPr>
          <a:lstStyle/>
          <a:p>
            <a:r>
              <a:rPr lang="vi-VN" sz="3200" b="1" dirty="0">
                <a:solidFill>
                  <a:srgbClr val="FF0000"/>
                </a:solidFill>
              </a:rPr>
              <a:t>60</a:t>
            </a:r>
            <a:endParaRPr lang="vi-VN"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ppt_w</p:attrName>
                                        </p:attrNameLst>
                                      </p:cBhvr>
                                      <p:tavLst>
                                        <p:tav tm="0">
                                          <p:val>
                                            <p:fltVal val="0"/>
                                          </p:val>
                                        </p:tav>
                                        <p:tav tm="100000">
                                          <p:val>
                                            <p:strVal val="#ppt_w"/>
                                          </p:val>
                                        </p:tav>
                                      </p:tavLst>
                                    </p:anim>
                                    <p:anim calcmode="lin" valueType="num">
                                      <p:cBhvr>
                                        <p:cTn id="26" dur="500" fill="hold"/>
                                        <p:tgtEl>
                                          <p:spTgt spid="61"/>
                                        </p:tgtEl>
                                        <p:attrNameLst>
                                          <p:attrName>ppt_h</p:attrName>
                                        </p:attrNameLst>
                                      </p:cBhvr>
                                      <p:tavLst>
                                        <p:tav tm="0">
                                          <p:val>
                                            <p:fltVal val="0"/>
                                          </p:val>
                                        </p:tav>
                                        <p:tav tm="100000">
                                          <p:val>
                                            <p:strVal val="#ppt_h"/>
                                          </p:val>
                                        </p:tav>
                                      </p:tavLst>
                                    </p:anim>
                                    <p:animEffect transition="in" filter="fad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up)">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39" grpId="0"/>
      <p:bldP spid="61" grpId="0"/>
      <p:bldP spid="62" grpId="0"/>
      <p:bldP spid="63" grpId="0"/>
      <p:bldP spid="6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2102</Words>
  <Application>WPS Presentation</Application>
  <PresentationFormat>Widescreen</PresentationFormat>
  <Paragraphs>480</Paragraphs>
  <Slides>23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Arial</vt:lpstr>
      <vt:lpstr>SimSun</vt:lpstr>
      <vt:lpstr>Wingdings</vt:lpstr>
      <vt:lpstr>Arial</vt:lpstr>
      <vt:lpstr>Times New Roman</vt:lpstr>
      <vt:lpstr>Microsoft YaHei</vt:lpstr>
      <vt:lpstr>Arial Unicode MS</vt:lpstr>
      <vt:lpstr>UTM Cookies</vt:lpstr>
      <vt:lpstr>Segoe Print</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dinhhongdung12121998</cp:lastModifiedBy>
  <cp:revision>58</cp:revision>
  <dcterms:created xsi:type="dcterms:W3CDTF">2021-06-02T01:34:00Z</dcterms:created>
  <dcterms:modified xsi:type="dcterms:W3CDTF">2026-01-12T01:05:04Z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28E6591397A745938869A33BD1A0C0E8_12</vt:lpwstr>
  </property>
  <property fmtid="{D5CDD505-2E9C-101B-9397-08002B2CF9AE}" pid="3" name="KSOProductBuildVer">
    <vt:lpwstr>1033-12.2.0.23131</vt:lpwstr>
  </property>
</Properties>
</file>