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9"/>
  </p:notesMasterIdLst>
  <p:sldIdLst>
    <p:sldId id="2007577222" r:id="rId4"/>
    <p:sldId id="282" r:id="rId5"/>
    <p:sldId id="314" r:id="rId6"/>
    <p:sldId id="302" r:id="rId7"/>
    <p:sldId id="304" r:id="rId8"/>
    <p:sldId id="315" r:id="rId9"/>
    <p:sldId id="258" r:id="rId10"/>
    <p:sldId id="259" r:id="rId11"/>
    <p:sldId id="310" r:id="rId12"/>
    <p:sldId id="305" r:id="rId13"/>
    <p:sldId id="297" r:id="rId14"/>
    <p:sldId id="316" r:id="rId15"/>
    <p:sldId id="288" r:id="rId16"/>
    <p:sldId id="311" r:id="rId17"/>
    <p:sldId id="298" r:id="rId18"/>
    <p:sldId id="317" r:id="rId19"/>
    <p:sldId id="290" r:id="rId20"/>
    <p:sldId id="291" r:id="rId21"/>
    <p:sldId id="299" r:id="rId22"/>
    <p:sldId id="300" r:id="rId23"/>
    <p:sldId id="301" r:id="rId24"/>
    <p:sldId id="313" r:id="rId25"/>
    <p:sldId id="318" r:id="rId26"/>
    <p:sldId id="296" r:id="rId27"/>
    <p:sldId id="264"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C8DC"/>
    <a:srgbClr val="AD1376"/>
    <a:srgbClr val="B01306"/>
    <a:srgbClr val="BEEEFF"/>
    <a:srgbClr val="D8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1190" autoAdjust="0"/>
  </p:normalViewPr>
  <p:slideViewPr>
    <p:cSldViewPr snapToGrid="0">
      <p:cViewPr varScale="1">
        <p:scale>
          <a:sx n="98" d="100"/>
          <a:sy n="98" d="100"/>
        </p:scale>
        <p:origin x="6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A53F1-2035-4AFC-BB0B-AE95C29722CE}" type="datetimeFigureOut">
              <a:rPr lang="en-US" smtClean="0"/>
              <a:t>11/25/25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BA61C-23BB-41A0-8F1E-38DDB2439A3E}" type="slidenum">
              <a:rPr lang="en-US" smtClean="0"/>
              <a:t>‹#›</a:t>
            </a:fld>
            <a:endParaRPr lang="en-US"/>
          </a:p>
        </p:txBody>
      </p:sp>
    </p:spTree>
    <p:extLst>
      <p:ext uri="{BB962C8B-B14F-4D97-AF65-F5344CB8AC3E}">
        <p14:creationId xmlns:p14="http://schemas.microsoft.com/office/powerpoint/2010/main" val="39449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2020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8029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1969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135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98552-5B7D-466F-AC2C-354BC13E9A30}" type="slidenum">
              <a:rPr lang="en-US" smtClean="0"/>
              <a:t>24</a:t>
            </a:fld>
            <a:endParaRPr lang="en-US"/>
          </a:p>
        </p:txBody>
      </p:sp>
    </p:spTree>
    <p:extLst>
      <p:ext uri="{BB962C8B-B14F-4D97-AF65-F5344CB8AC3E}">
        <p14:creationId xmlns:p14="http://schemas.microsoft.com/office/powerpoint/2010/main" val="143067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1667640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1263705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128824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20831F-54C3-4BD0-A848-736C432551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60AC97-1BB0-488B-8AE7-41BD2C245E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B59FBB-D756-44F5-BD6E-6B4667CF55A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A4CA1DD-A94A-4F0E-8747-2359A6D3BD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0D481F-AE9A-4EBD-A11B-C6DC6D214DD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0280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79963-8A4A-4D77-AB6F-1B178082396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1A1C63-B356-422C-ACC9-55EA210C2AE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90DA39-E5B7-4545-9813-9CBF96B8D7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03DF876-B805-46B2-88D7-456295056C8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F62CA98-D722-4E55-8FD2-DBB871E63F6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9198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0D6E58-E154-4AF1-82B7-838AD56040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1853C0-CFD6-4C98-9CCE-E425D04938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048B6AA-9572-4ADA-8FEC-7BAE928E67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A7B6802-DEA0-47FA-86B5-7C3ABA9B0C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CD6DFA-A0D9-462B-AE91-10B7A4F3331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6262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0964C9-C9E5-4C8E-9144-0F7964FAF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DB1B4D0-8034-4BC3-A8E1-4EBCE5C5E39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2B4218-D4DD-4A4B-B8E1-822C5748B88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7538D96-EC6C-4A6C-AE48-2B700CDF72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27DF50-90A1-4843-B58B-03060FEEB8C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505D784-47AB-4A11-9C81-326C8D05D7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4314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B243B8-CCA4-4A2E-A7A3-B0D9B44EE89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9229F49-3C22-41BE-93CD-6ED92CED6F6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4DF83BC-B8B0-420A-A9EE-0476EF3A4E5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9B068E-7C7B-4733-9119-7627851C10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1D9374-9398-451F-A1D3-BCD9B89ED90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48028FF-5CCE-4495-A1DA-8B750950B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01384892-93C8-40C7-8C08-A7A5DE2859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BC5620E-D691-4A29-A6E6-251F0A4AE8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7702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982EF-D727-4620-B84A-7124CB1CA4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747D22-8F86-4DDF-BDB0-87BC12B923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2CE4ABE-7B60-4080-BBBA-0910930D01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2FC741DA-DE8E-4E9D-BF53-D439150BC5F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646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A80F9D-6038-4298-B2BC-E0523A09EE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E4FB4F3-D684-4626-B4B3-D17644A9300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B4EF313-44BF-437B-A512-DA0B085BAD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49118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A80F9D-6038-4298-B2BC-E0523A09EE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E4FB4F3-D684-4626-B4B3-D17644A9300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B4EF313-44BF-437B-A512-DA0B085BAD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29276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4026432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262DE-6603-4E54-B010-CBB9852C783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ED02D97-C412-4443-A84E-55153E98104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80B4894-9B00-4E0C-BB60-93B2B4801C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C794ED-F310-4B67-8DF4-A40CA8843B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3D60488-0B8B-47ED-B366-B6F635C7C2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00E5273-358B-46F2-A004-B4C6C514048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2754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D15C39-3E88-4AE2-8E6F-939733299C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ED7173-3777-4319-A81D-C2FC7F20B22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0CCC543-8539-4ADF-B25F-FB8549B2AF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C1E8D4-60C9-4A87-879E-6A6CA3F8AE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083193-30ED-474D-9012-9918738CCAC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194B06A-1549-47E0-813C-AA752BF80CD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40701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F70F2-675B-44CB-AB0A-F2ADF457B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0B18C-CD2F-4BAE-AD53-7FFFC666A12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5EE1CB-8E8A-44A1-B422-8DACEBC8AA4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1B130AB-5057-4435-8A75-A2F813118E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348871E-C381-4465-BD1E-A39A87B7E2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57055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24F4FE1-32F8-4892-B3AF-F1963D9A356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35D2378-1AEA-402A-9447-424348DC7CD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D295921-9985-47F5-9578-3733615EDA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38C4D-AE13-4F42-8635-C054566647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840CC7F-60B1-44A7-AC8E-D9453FC96F1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473883-360E-455A-97CB-E4375314801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03FB2-06A6-4BE6-B7C5-F9211AA87E3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386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623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6817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793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8745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9347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53378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326614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898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8310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229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86005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6556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5739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7670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1158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3867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6258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172683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9815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2434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5213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4046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52739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39455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92120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4530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34182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1805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4124022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98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1987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7509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188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0161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8085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5158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278296"/>
            <a:ext cx="12192001" cy="624177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45BEA7A9-F9E9-8ECA-4BFF-AD97AF0363E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0569464-ABBF-2A93-60EC-E505BD5056C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D8BB360F-CB8C-E238-AC9B-9DD958E6F96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B3633E0C-C286-C699-B3EF-55BE2BF6FF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BB6D519E-3F99-03FD-651C-45E4641F547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3906E508-A3F4-8B30-F581-1AE9EA9E1A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37A1A39E-EE99-9C1B-48E7-F442A87E684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1" name="Title 1">
            <a:extLst>
              <a:ext uri="{FF2B5EF4-FFF2-40B4-BE49-F238E27FC236}">
                <a16:creationId xmlns:a16="http://schemas.microsoft.com/office/drawing/2014/main" id="{749E0877-6FD9-2B0D-7617-0AEB4D45B52C}"/>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4B12EF6E-31D5-95DA-9402-BC0A2046ECDE}"/>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4A124E2F-8BDD-5F19-88A6-C3591D82A811}"/>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87615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705088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425866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2328388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3D63986-F2E5-42C1-952F-502C5D8E70B5}" type="datetimeFigureOut">
              <a:rPr lang="en-US" smtClean="0"/>
              <a:t>11/25/25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A26ACBD-BE94-4B9A-92C4-6670B512DDB0}" type="slidenum">
              <a:rPr lang="en-US" smtClean="0"/>
              <a:t>‹#›</a:t>
            </a:fld>
            <a:endParaRPr lang="en-US"/>
          </a:p>
        </p:txBody>
      </p:sp>
    </p:spTree>
    <p:extLst>
      <p:ext uri="{BB962C8B-B14F-4D97-AF65-F5344CB8AC3E}">
        <p14:creationId xmlns:p14="http://schemas.microsoft.com/office/powerpoint/2010/main" val="3521443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label with white text and a black background&#10;&#10;Description automatically generated">
            <a:extLst>
              <a:ext uri="{FF2B5EF4-FFF2-40B4-BE49-F238E27FC236}">
                <a16:creationId xmlns:a16="http://schemas.microsoft.com/office/drawing/2014/main" id="{F11F41BD-F90C-8BF8-3AB7-076471506F4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5105" y="1"/>
            <a:ext cx="1482264" cy="1482264"/>
          </a:xfrm>
          <a:prstGeom prst="rect">
            <a:avLst/>
          </a:prstGeom>
        </p:spPr>
      </p:pic>
    </p:spTree>
    <p:extLst>
      <p:ext uri="{BB962C8B-B14F-4D97-AF65-F5344CB8AC3E}">
        <p14:creationId xmlns:p14="http://schemas.microsoft.com/office/powerpoint/2010/main" val="2838950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descr="A round pink label with white text and a black background&#10;&#10;Description automatically generated">
            <a:extLst>
              <a:ext uri="{FF2B5EF4-FFF2-40B4-BE49-F238E27FC236}">
                <a16:creationId xmlns:a16="http://schemas.microsoft.com/office/drawing/2014/main" id="{769B5639-3E05-B33B-8F32-54BD7D40AA8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13640" y="0"/>
            <a:ext cx="1670799" cy="1670799"/>
          </a:xfrm>
          <a:prstGeom prst="rect">
            <a:avLst/>
          </a:prstGeom>
        </p:spPr>
      </p:pic>
    </p:spTree>
    <p:extLst>
      <p:ext uri="{BB962C8B-B14F-4D97-AF65-F5344CB8AC3E}">
        <p14:creationId xmlns:p14="http://schemas.microsoft.com/office/powerpoint/2010/main" val="891232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4" r:id="rId8"/>
    <p:sldLayoutId id="2147483668" r:id="rId9"/>
    <p:sldLayoutId id="2147483669" r:id="rId10"/>
    <p:sldLayoutId id="2147483670" r:id="rId11"/>
    <p:sldLayoutId id="2147483671" r:id="rId12"/>
    <p:sldLayoutId id="214748367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3103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709" r:id="rId8"/>
    <p:sldLayoutId id="2147483708" r:id="rId9"/>
    <p:sldLayoutId id="2147483707" r:id="rId10"/>
    <p:sldLayoutId id="2147483706" r:id="rId11"/>
    <p:sldLayoutId id="2147483705" r:id="rId12"/>
    <p:sldLayoutId id="2147483704" r:id="rId13"/>
    <p:sldLayoutId id="2147483703" r:id="rId14"/>
    <p:sldLayoutId id="2147483702" r:id="rId15"/>
    <p:sldLayoutId id="2147483701" r:id="rId16"/>
    <p:sldLayoutId id="2147483700" r:id="rId17"/>
    <p:sldLayoutId id="2147483699" r:id="rId18"/>
    <p:sldLayoutId id="2147483698" r:id="rId19"/>
    <p:sldLayoutId id="2147483697" r:id="rId20"/>
    <p:sldLayoutId id="2147483696" r:id="rId21"/>
    <p:sldLayoutId id="2147483695" r:id="rId22"/>
    <p:sldLayoutId id="2147483693" r:id="rId23"/>
    <p:sldLayoutId id="2147483692" r:id="rId24"/>
    <p:sldLayoutId id="2147483689" r:id="rId25"/>
    <p:sldLayoutId id="2147483688" r:id="rId26"/>
    <p:sldLayoutId id="2147483687" r:id="rId27"/>
    <p:sldLayoutId id="2147483686" r:id="rId28"/>
    <p:sldLayoutId id="2147483681" r:id="rId29"/>
    <p:sldLayoutId id="2147483682" r:id="rId30"/>
    <p:sldLayoutId id="2147483683" r:id="rId31"/>
    <p:sldLayoutId id="2147483684" r:id="rId32"/>
    <p:sldLayoutId id="2147483710" r:id="rId3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54.png"/><Relationship Id="rId3" Type="http://schemas.openxmlformats.org/officeDocument/2006/relationships/slideLayout" Target="../slideLayouts/slideLayout25.xml"/><Relationship Id="rId7" Type="http://schemas.openxmlformats.org/officeDocument/2006/relationships/image" Target="../media/image53.png"/><Relationship Id="rId12" Type="http://schemas.openxmlformats.org/officeDocument/2006/relationships/slide" Target="slide9.xml"/><Relationship Id="rId2" Type="http://schemas.openxmlformats.org/officeDocument/2006/relationships/audio" Target="../media/media6.mp3"/><Relationship Id="rId16" Type="http://schemas.openxmlformats.org/officeDocument/2006/relationships/slide" Target="slide6.xml"/><Relationship Id="rId1" Type="http://schemas.microsoft.com/office/2007/relationships/media" Target="../media/media6.mp3"/><Relationship Id="rId6" Type="http://schemas.openxmlformats.org/officeDocument/2006/relationships/image" Target="../media/image52.gif"/><Relationship Id="rId11" Type="http://schemas.openxmlformats.org/officeDocument/2006/relationships/slide" Target="slide5.xml"/><Relationship Id="rId5" Type="http://schemas.openxmlformats.org/officeDocument/2006/relationships/image" Target="../media/image51.png"/><Relationship Id="rId15" Type="http://schemas.microsoft.com/office/2007/relationships/hdphoto" Target="../media/hdphoto2.wdp"/><Relationship Id="rId10" Type="http://schemas.openxmlformats.org/officeDocument/2006/relationships/slide" Target="slide8.xml"/><Relationship Id="rId4" Type="http://schemas.openxmlformats.org/officeDocument/2006/relationships/audio" Target="../media/audio1.wav"/><Relationship Id="rId9" Type="http://schemas.openxmlformats.org/officeDocument/2006/relationships/slide" Target="slide7.xml"/><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9828-F5E7-2E88-AB9F-114D026D0E90}"/>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FCC50843-C66A-AD7D-5733-BE1D48C08BC2}"/>
              </a:ext>
            </a:extLst>
          </p:cNvPr>
          <p:cNvSpPr/>
          <p:nvPr/>
        </p:nvSpPr>
        <p:spPr>
          <a:xfrm>
            <a:off x="0" y="2322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Rounded Corners 3">
            <a:extLst>
              <a:ext uri="{FF2B5EF4-FFF2-40B4-BE49-F238E27FC236}">
                <a16:creationId xmlns:a16="http://schemas.microsoft.com/office/drawing/2014/main" id="{499AC24D-A9B6-D4B8-CE95-8AEE82B8F8F9}"/>
              </a:ext>
            </a:extLst>
          </p:cNvPr>
          <p:cNvSpPr/>
          <p:nvPr/>
        </p:nvSpPr>
        <p:spPr>
          <a:xfrm>
            <a:off x="416667" y="269156"/>
            <a:ext cx="11408229" cy="60814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grpSp>
        <p:nvGrpSpPr>
          <p:cNvPr id="8" name="Group 7">
            <a:extLst>
              <a:ext uri="{FF2B5EF4-FFF2-40B4-BE49-F238E27FC236}">
                <a16:creationId xmlns:a16="http://schemas.microsoft.com/office/drawing/2014/main" id="{35DC6412-ED2A-0E28-F211-8A448049018D}"/>
              </a:ext>
            </a:extLst>
          </p:cNvPr>
          <p:cNvGrpSpPr/>
          <p:nvPr/>
        </p:nvGrpSpPr>
        <p:grpSpPr>
          <a:xfrm>
            <a:off x="-3000" y="1037949"/>
            <a:ext cx="12192000" cy="5820051"/>
            <a:chOff x="0" y="1037950"/>
            <a:chExt cx="12192000" cy="5820050"/>
          </a:xfrm>
        </p:grpSpPr>
        <p:pic>
          <p:nvPicPr>
            <p:cNvPr id="9" name="图片 3">
              <a:extLst>
                <a:ext uri="{FF2B5EF4-FFF2-40B4-BE49-F238E27FC236}">
                  <a16:creationId xmlns:a16="http://schemas.microsoft.com/office/drawing/2014/main" id="{837F22B0-207D-50C3-AAAB-A496919771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1894757" y="1037950"/>
              <a:ext cx="8008786" cy="4891238"/>
            </a:xfrm>
            <a:prstGeom prst="rect">
              <a:avLst/>
            </a:prstGeom>
          </p:spPr>
        </p:pic>
        <p:pic>
          <p:nvPicPr>
            <p:cNvPr id="10" name="图片 21">
              <a:extLst>
                <a:ext uri="{FF2B5EF4-FFF2-40B4-BE49-F238E27FC236}">
                  <a16:creationId xmlns:a16="http://schemas.microsoft.com/office/drawing/2014/main" id="{CA000147-1085-DBB4-67A6-8404F0ED93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grpSp>
      <p:sp>
        <p:nvSpPr>
          <p:cNvPr id="11" name="TextBox 10">
            <a:extLst>
              <a:ext uri="{FF2B5EF4-FFF2-40B4-BE49-F238E27FC236}">
                <a16:creationId xmlns:a16="http://schemas.microsoft.com/office/drawing/2014/main" id="{E339D5BD-43E9-0FE4-1DCD-E6938FDB61A5}"/>
              </a:ext>
            </a:extLst>
          </p:cNvPr>
          <p:cNvSpPr txBox="1"/>
          <p:nvPr/>
        </p:nvSpPr>
        <p:spPr>
          <a:xfrm>
            <a:off x="1996175" y="1249847"/>
            <a:ext cx="8408015" cy="3259379"/>
          </a:xfrm>
          <a:prstGeom prst="rect">
            <a:avLst/>
          </a:prstGeom>
          <a:noFill/>
        </p:spPr>
        <p:txBody>
          <a:bodyPr wrap="square" rtlCol="0">
            <a:prstTxWarp prst="textArchUp">
              <a:avLst>
                <a:gd name="adj" fmla="val 10982642"/>
              </a:avLst>
            </a:prstTxWarp>
            <a:spAutoFit/>
          </a:bodyPr>
          <a:lstStyle/>
          <a:p>
            <a:pPr algn="ctr"/>
            <a:r>
              <a:rPr lang="en-US" sz="4400" b="1" dirty="0">
                <a:ln w="10160">
                  <a:noFill/>
                  <a:prstDash val="solid"/>
                </a:ln>
                <a:solidFill>
                  <a:srgbClr val="002060"/>
                </a:solidFill>
                <a:effectLst>
                  <a:outerShdw blurRad="38100" dist="22860" dir="5400000" algn="tl" rotWithShape="0">
                    <a:srgbClr val="000000">
                      <a:alpha val="30000"/>
                    </a:srgbClr>
                  </a:outerShdw>
                </a:effectLst>
                <a:latin typeface="Bahnschrift SemiBold SemiConden" panose="020B0502040204020203" pitchFamily="34" charset="0"/>
                <a:cs typeface="Times New Roman" panose="02020603050405020304" pitchFamily="18" charset="0"/>
              </a:rPr>
              <a:t>TRƯỜNG TIỂU HỌC LIÊN PHƯƠNG</a:t>
            </a:r>
          </a:p>
        </p:txBody>
      </p:sp>
      <p:sp>
        <p:nvSpPr>
          <p:cNvPr id="13" name="Rectangle 12">
            <a:extLst>
              <a:ext uri="{FF2B5EF4-FFF2-40B4-BE49-F238E27FC236}">
                <a16:creationId xmlns:a16="http://schemas.microsoft.com/office/drawing/2014/main" id="{F937793B-7ABE-F259-02E2-1543CB556D94}"/>
              </a:ext>
            </a:extLst>
          </p:cNvPr>
          <p:cNvSpPr/>
          <p:nvPr/>
        </p:nvSpPr>
        <p:spPr>
          <a:xfrm>
            <a:off x="2211646" y="4195602"/>
            <a:ext cx="7338868"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i="1" dirty="0">
                <a:ln/>
                <a:solidFill>
                  <a:srgbClr val="00B050"/>
                </a:solidFill>
                <a:latin typeface="Lobster" panose="00000500000000000000" pitchFamily="2" charset="0"/>
              </a:rPr>
              <a:t>Môn: </a:t>
            </a:r>
            <a:r>
              <a:rPr lang="en-US" sz="4000" b="1" i="1" dirty="0" err="1">
                <a:ln/>
                <a:solidFill>
                  <a:srgbClr val="00B050"/>
                </a:solidFill>
                <a:latin typeface="Lobster" panose="00000500000000000000" pitchFamily="2" charset="0"/>
              </a:rPr>
              <a:t>Tiếng</a:t>
            </a:r>
            <a:r>
              <a:rPr lang="en-US" sz="4000" b="1" i="1" dirty="0">
                <a:ln/>
                <a:solidFill>
                  <a:srgbClr val="00B050"/>
                </a:solidFill>
                <a:latin typeface="Lobster" panose="00000500000000000000" pitchFamily="2" charset="0"/>
              </a:rPr>
              <a:t> </a:t>
            </a:r>
            <a:r>
              <a:rPr lang="en-US" sz="4000" b="1" i="1" dirty="0" err="1">
                <a:ln/>
                <a:solidFill>
                  <a:srgbClr val="00B050"/>
                </a:solidFill>
                <a:latin typeface="Lobster" panose="00000500000000000000" pitchFamily="2" charset="0"/>
              </a:rPr>
              <a:t>Việt</a:t>
            </a:r>
            <a:endParaRPr lang="en-US" sz="4000" b="1" i="1" dirty="0">
              <a:ln/>
              <a:solidFill>
                <a:srgbClr val="00B050"/>
              </a:solidFill>
              <a:latin typeface="Lobster" panose="00000500000000000000" pitchFamily="2" charset="0"/>
            </a:endParaRPr>
          </a:p>
          <a:p>
            <a:pPr algn="ctr"/>
            <a:r>
              <a:rPr lang="en-US" sz="4000" b="1" i="1" dirty="0" err="1">
                <a:ln/>
                <a:solidFill>
                  <a:srgbClr val="00B050"/>
                </a:solidFill>
                <a:latin typeface="Lobster" panose="00000500000000000000" pitchFamily="2" charset="0"/>
              </a:rPr>
              <a:t>Lớp</a:t>
            </a:r>
            <a:r>
              <a:rPr lang="en-US" sz="4000" b="1" i="1" dirty="0">
                <a:ln/>
                <a:solidFill>
                  <a:srgbClr val="00B050"/>
                </a:solidFill>
                <a:latin typeface="Lobster" panose="00000500000000000000" pitchFamily="2" charset="0"/>
              </a:rPr>
              <a:t>: 5A3</a:t>
            </a:r>
          </a:p>
          <a:p>
            <a:pPr algn="ctr"/>
            <a:r>
              <a:rPr lang="en-US" sz="4000" b="1" i="1" dirty="0" err="1">
                <a:ln/>
                <a:solidFill>
                  <a:srgbClr val="FF0000"/>
                </a:solidFill>
                <a:latin typeface="Lobster" panose="00000500000000000000" pitchFamily="2" charset="0"/>
              </a:rPr>
              <a:t>Giáo</a:t>
            </a:r>
            <a:r>
              <a:rPr lang="en-US" sz="4000" b="1" i="1" dirty="0">
                <a:ln/>
                <a:solidFill>
                  <a:srgbClr val="FF0000"/>
                </a:solidFill>
                <a:latin typeface="Lobster" panose="00000500000000000000" pitchFamily="2" charset="0"/>
              </a:rPr>
              <a:t> </a:t>
            </a:r>
            <a:r>
              <a:rPr lang="en-US" sz="4000" b="1" i="1" dirty="0" err="1">
                <a:ln/>
                <a:solidFill>
                  <a:srgbClr val="FF0000"/>
                </a:solidFill>
                <a:latin typeface="Lobster" panose="00000500000000000000" pitchFamily="2" charset="0"/>
              </a:rPr>
              <a:t>viên</a:t>
            </a:r>
            <a:r>
              <a:rPr lang="en-US" sz="4000" b="1" i="1" dirty="0">
                <a:ln/>
                <a:solidFill>
                  <a:srgbClr val="FF0000"/>
                </a:solidFill>
                <a:latin typeface="Lobster" panose="00000500000000000000" pitchFamily="2" charset="0"/>
              </a:rPr>
              <a:t> : </a:t>
            </a:r>
            <a:r>
              <a:rPr lang="en-US" sz="4000" b="1" i="1" dirty="0" err="1">
                <a:ln/>
                <a:solidFill>
                  <a:srgbClr val="FF0000"/>
                </a:solidFill>
                <a:latin typeface="Lobster" panose="00000500000000000000" pitchFamily="2" charset="0"/>
              </a:rPr>
              <a:t>Nguyễn</a:t>
            </a:r>
            <a:r>
              <a:rPr lang="en-US" sz="4000" b="1" i="1" dirty="0">
                <a:ln/>
                <a:solidFill>
                  <a:srgbClr val="FF0000"/>
                </a:solidFill>
                <a:latin typeface="Lobster" panose="00000500000000000000" pitchFamily="2" charset="0"/>
              </a:rPr>
              <a:t> </a:t>
            </a:r>
            <a:r>
              <a:rPr lang="en-US" sz="4000" b="1" i="1" dirty="0" err="1">
                <a:ln/>
                <a:solidFill>
                  <a:srgbClr val="FF0000"/>
                </a:solidFill>
                <a:latin typeface="Lobster" panose="00000500000000000000" pitchFamily="2" charset="0"/>
              </a:rPr>
              <a:t>Thị</a:t>
            </a:r>
            <a:r>
              <a:rPr lang="en-US" sz="4000" b="1" i="1" dirty="0">
                <a:ln/>
                <a:solidFill>
                  <a:srgbClr val="FF0000"/>
                </a:solidFill>
                <a:latin typeface="Lobster" panose="00000500000000000000" pitchFamily="2" charset="0"/>
              </a:rPr>
              <a:t> </a:t>
            </a:r>
            <a:r>
              <a:rPr lang="en-US" sz="4000" b="1" i="1" dirty="0" err="1">
                <a:ln/>
                <a:solidFill>
                  <a:srgbClr val="FF0000"/>
                </a:solidFill>
                <a:latin typeface="Lobster" panose="00000500000000000000" pitchFamily="2" charset="0"/>
              </a:rPr>
              <a:t>Thuỳ</a:t>
            </a:r>
            <a:r>
              <a:rPr lang="en-US" sz="4000" b="1" i="1" dirty="0">
                <a:ln/>
                <a:solidFill>
                  <a:srgbClr val="FF0000"/>
                </a:solidFill>
                <a:latin typeface="Lobster" panose="00000500000000000000" pitchFamily="2" charset="0"/>
              </a:rPr>
              <a:t> Dung</a:t>
            </a:r>
          </a:p>
        </p:txBody>
      </p:sp>
      <p:pic>
        <p:nvPicPr>
          <p:cNvPr id="14" name="Picture 13">
            <a:extLst>
              <a:ext uri="{FF2B5EF4-FFF2-40B4-BE49-F238E27FC236}">
                <a16:creationId xmlns:a16="http://schemas.microsoft.com/office/drawing/2014/main" id="{EC6AB0DE-5811-763D-ED78-8F74B00DF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8900" y="3259143"/>
            <a:ext cx="1905000" cy="2095500"/>
          </a:xfrm>
          <a:prstGeom prst="rect">
            <a:avLst/>
          </a:prstGeom>
        </p:spPr>
      </p:pic>
      <p:pic>
        <p:nvPicPr>
          <p:cNvPr id="15" name="Picture 14">
            <a:extLst>
              <a:ext uri="{FF2B5EF4-FFF2-40B4-BE49-F238E27FC236}">
                <a16:creationId xmlns:a16="http://schemas.microsoft.com/office/drawing/2014/main" id="{764D4957-226A-5303-3DC7-173668B57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667" y="3452221"/>
            <a:ext cx="1905000" cy="2095500"/>
          </a:xfrm>
          <a:prstGeom prst="rect">
            <a:avLst/>
          </a:prstGeom>
        </p:spPr>
      </p:pic>
      <p:pic>
        <p:nvPicPr>
          <p:cNvPr id="16" name="Picture 15">
            <a:extLst>
              <a:ext uri="{FF2B5EF4-FFF2-40B4-BE49-F238E27FC236}">
                <a16:creationId xmlns:a16="http://schemas.microsoft.com/office/drawing/2014/main" id="{ED923ED1-E316-81E0-FB8D-90D3D9E11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151" y="5440643"/>
            <a:ext cx="1094527" cy="1203980"/>
          </a:xfrm>
          <a:prstGeom prst="rect">
            <a:avLst/>
          </a:prstGeom>
        </p:spPr>
      </p:pic>
      <p:sp>
        <p:nvSpPr>
          <p:cNvPr id="5" name="TextBox 9">
            <a:extLst>
              <a:ext uri="{FF2B5EF4-FFF2-40B4-BE49-F238E27FC236}">
                <a16:creationId xmlns:a16="http://schemas.microsoft.com/office/drawing/2014/main" id="{845E0B5D-42CE-8817-BE13-70FDFB4AD5E1}"/>
              </a:ext>
            </a:extLst>
          </p:cNvPr>
          <p:cNvSpPr txBox="1"/>
          <p:nvPr/>
        </p:nvSpPr>
        <p:spPr>
          <a:xfrm>
            <a:off x="2343293" y="2057900"/>
            <a:ext cx="7460819" cy="2092239"/>
          </a:xfrm>
          <a:prstGeom prst="rect">
            <a:avLst/>
          </a:prstGeom>
        </p:spPr>
        <p:txBody>
          <a:bodyPr wrap="square" lIns="0" tIns="0" rIns="0" bIns="0" rtlCol="0" anchor="t">
            <a:spAutoFit/>
          </a:bodyPr>
          <a:lstStyle/>
          <a:p>
            <a:pPr algn="ctr">
              <a:lnSpc>
                <a:spcPts val="8498"/>
              </a:lnSpc>
            </a:pPr>
            <a:r>
              <a:rPr lang="en-US" sz="6000" b="1" dirty="0" err="1">
                <a:solidFill>
                  <a:schemeClr val="accent2">
                    <a:lumMod val="75000"/>
                  </a:schemeClr>
                </a:solidFill>
                <a:latin typeface="Lobster" panose="00000500000000000000" pitchFamily="2" charset="0"/>
                <a:ea typeface="Baloo"/>
                <a:cs typeface="Baloo"/>
                <a:sym typeface="Baloo"/>
              </a:rPr>
              <a:t>Chào</a:t>
            </a:r>
            <a:r>
              <a:rPr lang="en-US" sz="6000" b="1" dirty="0">
                <a:solidFill>
                  <a:schemeClr val="accent2">
                    <a:lumMod val="75000"/>
                  </a:schemeClr>
                </a:solidFill>
                <a:latin typeface="Lobster" panose="00000500000000000000" pitchFamily="2" charset="0"/>
                <a:ea typeface="Baloo"/>
                <a:cs typeface="Baloo"/>
                <a:sym typeface="Baloo"/>
              </a:rPr>
              <a:t> </a:t>
            </a:r>
            <a:r>
              <a:rPr lang="en-US" sz="6000" b="1" dirty="0" err="1">
                <a:solidFill>
                  <a:schemeClr val="accent2">
                    <a:lumMod val="75000"/>
                  </a:schemeClr>
                </a:solidFill>
                <a:latin typeface="Lobster" panose="00000500000000000000" pitchFamily="2" charset="0"/>
                <a:ea typeface="Baloo"/>
                <a:cs typeface="Baloo"/>
                <a:sym typeface="Baloo"/>
              </a:rPr>
              <a:t>mừng</a:t>
            </a:r>
            <a:r>
              <a:rPr lang="en-US" sz="6000" b="1" dirty="0">
                <a:solidFill>
                  <a:schemeClr val="accent2">
                    <a:lumMod val="75000"/>
                  </a:schemeClr>
                </a:solidFill>
                <a:latin typeface="Lobster" panose="00000500000000000000" pitchFamily="2" charset="0"/>
                <a:ea typeface="Baloo"/>
                <a:cs typeface="Baloo"/>
                <a:sym typeface="Baloo"/>
              </a:rPr>
              <a:t> </a:t>
            </a:r>
            <a:r>
              <a:rPr lang="en-US" sz="6000" b="1" dirty="0" err="1">
                <a:solidFill>
                  <a:schemeClr val="accent2">
                    <a:lumMod val="75000"/>
                  </a:schemeClr>
                </a:solidFill>
                <a:latin typeface="Lobster" panose="00000500000000000000" pitchFamily="2" charset="0"/>
                <a:ea typeface="Baloo"/>
                <a:cs typeface="Baloo"/>
                <a:sym typeface="Baloo"/>
              </a:rPr>
              <a:t>quý</a:t>
            </a:r>
            <a:r>
              <a:rPr lang="en-US" sz="6000" b="1" dirty="0">
                <a:solidFill>
                  <a:schemeClr val="accent2">
                    <a:lumMod val="75000"/>
                  </a:schemeClr>
                </a:solidFill>
                <a:latin typeface="Lobster" panose="00000500000000000000" pitchFamily="2" charset="0"/>
                <a:ea typeface="Baloo"/>
                <a:cs typeface="Baloo"/>
                <a:sym typeface="Baloo"/>
              </a:rPr>
              <a:t> </a:t>
            </a:r>
            <a:r>
              <a:rPr lang="en-US" sz="6000" b="1" dirty="0" err="1">
                <a:solidFill>
                  <a:schemeClr val="accent2">
                    <a:lumMod val="75000"/>
                  </a:schemeClr>
                </a:solidFill>
                <a:latin typeface="Lobster" panose="00000500000000000000" pitchFamily="2" charset="0"/>
                <a:ea typeface="Baloo"/>
                <a:cs typeface="Baloo"/>
                <a:sym typeface="Baloo"/>
              </a:rPr>
              <a:t>thầy</a:t>
            </a:r>
            <a:r>
              <a:rPr lang="en-US" sz="6000" b="1" dirty="0">
                <a:solidFill>
                  <a:schemeClr val="accent2">
                    <a:lumMod val="75000"/>
                  </a:schemeClr>
                </a:solidFill>
                <a:latin typeface="Lobster" panose="00000500000000000000" pitchFamily="2" charset="0"/>
                <a:ea typeface="Baloo"/>
                <a:cs typeface="Baloo"/>
                <a:sym typeface="Baloo"/>
              </a:rPr>
              <a:t> </a:t>
            </a:r>
            <a:r>
              <a:rPr lang="en-US" sz="6000" b="1" dirty="0" err="1">
                <a:solidFill>
                  <a:schemeClr val="accent2">
                    <a:lumMod val="75000"/>
                  </a:schemeClr>
                </a:solidFill>
                <a:latin typeface="Lobster" panose="00000500000000000000" pitchFamily="2" charset="0"/>
                <a:ea typeface="Baloo"/>
                <a:cs typeface="Baloo"/>
                <a:sym typeface="Baloo"/>
              </a:rPr>
              <a:t>cô</a:t>
            </a:r>
            <a:r>
              <a:rPr lang="en-US" sz="6000" b="1" dirty="0">
                <a:solidFill>
                  <a:schemeClr val="accent2">
                    <a:lumMod val="75000"/>
                  </a:schemeClr>
                </a:solidFill>
                <a:latin typeface="Lobster" panose="00000500000000000000" pitchFamily="2" charset="0"/>
                <a:ea typeface="Baloo"/>
                <a:cs typeface="Baloo"/>
                <a:sym typeface="Baloo"/>
              </a:rPr>
              <a:t> </a:t>
            </a:r>
            <a:r>
              <a:rPr lang="en-US" sz="6000" b="1" dirty="0" err="1">
                <a:solidFill>
                  <a:schemeClr val="accent2">
                    <a:lumMod val="75000"/>
                  </a:schemeClr>
                </a:solidFill>
                <a:latin typeface="Lobster" panose="00000500000000000000" pitchFamily="2" charset="0"/>
                <a:ea typeface="Baloo"/>
                <a:cs typeface="Baloo"/>
                <a:sym typeface="Baloo"/>
              </a:rPr>
              <a:t>về</a:t>
            </a:r>
            <a:r>
              <a:rPr lang="en-US" sz="6000" b="1" dirty="0">
                <a:solidFill>
                  <a:schemeClr val="accent2">
                    <a:lumMod val="75000"/>
                  </a:schemeClr>
                </a:solidFill>
                <a:latin typeface="Lobster" panose="00000500000000000000" pitchFamily="2" charset="0"/>
                <a:ea typeface="Baloo"/>
                <a:cs typeface="Baloo"/>
                <a:sym typeface="Baloo"/>
              </a:rPr>
              <a:t> </a:t>
            </a:r>
            <a:r>
              <a:rPr lang="en-US" sz="6000" b="1" dirty="0" err="1">
                <a:solidFill>
                  <a:schemeClr val="accent2">
                    <a:lumMod val="75000"/>
                  </a:schemeClr>
                </a:solidFill>
                <a:latin typeface="Lobster" panose="00000500000000000000" pitchFamily="2" charset="0"/>
                <a:ea typeface="Baloo"/>
                <a:cs typeface="Baloo"/>
                <a:sym typeface="Baloo"/>
              </a:rPr>
              <a:t>dự</a:t>
            </a:r>
            <a:r>
              <a:rPr lang="en-US" sz="6000" b="1" dirty="0">
                <a:solidFill>
                  <a:schemeClr val="accent2">
                    <a:lumMod val="75000"/>
                  </a:schemeClr>
                </a:solidFill>
                <a:latin typeface="Lobster" panose="00000500000000000000" pitchFamily="2" charset="0"/>
                <a:ea typeface="Baloo"/>
                <a:cs typeface="Baloo"/>
                <a:sym typeface="Baloo"/>
              </a:rPr>
              <a:t> </a:t>
            </a:r>
            <a:r>
              <a:rPr lang="en-US" sz="6000" b="1" dirty="0" err="1">
                <a:solidFill>
                  <a:schemeClr val="accent2">
                    <a:lumMod val="75000"/>
                  </a:schemeClr>
                </a:solidFill>
                <a:latin typeface="Lobster" panose="00000500000000000000" pitchFamily="2" charset="0"/>
                <a:ea typeface="Baloo"/>
                <a:cs typeface="Baloo"/>
                <a:sym typeface="Baloo"/>
              </a:rPr>
              <a:t>giờ</a:t>
            </a:r>
            <a:r>
              <a:rPr lang="en-US" sz="6000" b="1" dirty="0">
                <a:solidFill>
                  <a:schemeClr val="accent2">
                    <a:lumMod val="75000"/>
                  </a:schemeClr>
                </a:solidFill>
                <a:latin typeface="Lobster" panose="00000500000000000000" pitchFamily="2" charset="0"/>
                <a:ea typeface="Baloo"/>
                <a:cs typeface="Baloo"/>
                <a:sym typeface="Baloo"/>
              </a:rPr>
              <a:t> </a:t>
            </a:r>
            <a:r>
              <a:rPr lang="en-US" sz="6000" b="1" dirty="0" err="1">
                <a:solidFill>
                  <a:schemeClr val="accent2">
                    <a:lumMod val="75000"/>
                  </a:schemeClr>
                </a:solidFill>
                <a:latin typeface="Lobster" panose="00000500000000000000" pitchFamily="2" charset="0"/>
                <a:ea typeface="Baloo"/>
                <a:cs typeface="Baloo"/>
                <a:sym typeface="Baloo"/>
              </a:rPr>
              <a:t>thăm</a:t>
            </a:r>
            <a:r>
              <a:rPr lang="en-US" sz="6000" b="1" dirty="0">
                <a:solidFill>
                  <a:schemeClr val="accent2">
                    <a:lumMod val="75000"/>
                  </a:schemeClr>
                </a:solidFill>
                <a:latin typeface="Lobster" panose="00000500000000000000" pitchFamily="2" charset="0"/>
                <a:ea typeface="Baloo"/>
                <a:cs typeface="Baloo"/>
                <a:sym typeface="Baloo"/>
              </a:rPr>
              <a:t> </a:t>
            </a:r>
            <a:r>
              <a:rPr lang="en-US" sz="6000" b="1" dirty="0" err="1">
                <a:solidFill>
                  <a:schemeClr val="accent2">
                    <a:lumMod val="75000"/>
                  </a:schemeClr>
                </a:solidFill>
                <a:latin typeface="Lobster" panose="00000500000000000000" pitchFamily="2" charset="0"/>
                <a:ea typeface="Baloo"/>
                <a:cs typeface="Baloo"/>
                <a:sym typeface="Baloo"/>
              </a:rPr>
              <a:t>lớp</a:t>
            </a:r>
            <a:r>
              <a:rPr lang="en-US" sz="6000" b="1" dirty="0">
                <a:solidFill>
                  <a:schemeClr val="accent2">
                    <a:lumMod val="75000"/>
                  </a:schemeClr>
                </a:solidFill>
                <a:latin typeface="Lobster" panose="00000500000000000000" pitchFamily="2" charset="0"/>
                <a:ea typeface="Baloo"/>
                <a:cs typeface="Baloo"/>
                <a:sym typeface="Baloo"/>
              </a:rPr>
              <a:t> </a:t>
            </a:r>
          </a:p>
        </p:txBody>
      </p:sp>
      <p:pic>
        <p:nvPicPr>
          <p:cNvPr id="6" name="Picture 13">
            <a:extLst>
              <a:ext uri="{FF2B5EF4-FFF2-40B4-BE49-F238E27FC236}">
                <a16:creationId xmlns:a16="http://schemas.microsoft.com/office/drawing/2014/main" id="{6E1949DB-F787-855A-54C0-5D1D136009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239792">
            <a:off x="-622244" y="-105903"/>
            <a:ext cx="3806200" cy="2193323"/>
          </a:xfrm>
          <a:prstGeom prst="rect">
            <a:avLst/>
          </a:prstGeom>
        </p:spPr>
      </p:pic>
      <p:sp>
        <p:nvSpPr>
          <p:cNvPr id="44" name="Freeform 9">
            <a:extLst>
              <a:ext uri="{FF2B5EF4-FFF2-40B4-BE49-F238E27FC236}">
                <a16:creationId xmlns:a16="http://schemas.microsoft.com/office/drawing/2014/main" id="{3401C545-570C-B3E8-F659-962FD7CCB406}"/>
              </a:ext>
            </a:extLst>
          </p:cNvPr>
          <p:cNvSpPr/>
          <p:nvPr/>
        </p:nvSpPr>
        <p:spPr>
          <a:xfrm rot="216002">
            <a:off x="9964109" y="219783"/>
            <a:ext cx="2823051" cy="5279039"/>
          </a:xfrm>
          <a:custGeom>
            <a:avLst/>
            <a:gdLst/>
            <a:ahLst/>
            <a:cxnLst/>
            <a:rect l="l" t="t" r="r" b="b"/>
            <a:pathLst>
              <a:path w="4029356" h="5336896">
                <a:moveTo>
                  <a:pt x="0" y="0"/>
                </a:moveTo>
                <a:lnTo>
                  <a:pt x="4029357" y="0"/>
                </a:lnTo>
                <a:lnTo>
                  <a:pt x="4029357" y="5336896"/>
                </a:lnTo>
                <a:lnTo>
                  <a:pt x="0" y="5336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2400"/>
          </a:p>
        </p:txBody>
      </p:sp>
      <p:pic>
        <p:nvPicPr>
          <p:cNvPr id="7" name="Picture 6">
            <a:extLst>
              <a:ext uri="{FF2B5EF4-FFF2-40B4-BE49-F238E27FC236}">
                <a16:creationId xmlns:a16="http://schemas.microsoft.com/office/drawing/2014/main" id="{9DDBF7BB-DB0B-53F4-0F32-8AF8BE2000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979" y="1702257"/>
            <a:ext cx="4572000" cy="3429000"/>
          </a:xfrm>
          <a:prstGeom prst="rect">
            <a:avLst/>
          </a:prstGeom>
        </p:spPr>
      </p:pic>
      <p:pic>
        <p:nvPicPr>
          <p:cNvPr id="12" name="Picture 11">
            <a:extLst>
              <a:ext uri="{FF2B5EF4-FFF2-40B4-BE49-F238E27FC236}">
                <a16:creationId xmlns:a16="http://schemas.microsoft.com/office/drawing/2014/main" id="{8CD467DD-9B74-6434-2E42-88C1B897B2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7800" y="3371901"/>
            <a:ext cx="4572000" cy="3429000"/>
          </a:xfrm>
          <a:prstGeom prst="rect">
            <a:avLst/>
          </a:prstGeom>
        </p:spPr>
      </p:pic>
    </p:spTree>
    <p:extLst>
      <p:ext uri="{BB962C8B-B14F-4D97-AF65-F5344CB8AC3E}">
        <p14:creationId xmlns:p14="http://schemas.microsoft.com/office/powerpoint/2010/main" val="2087719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CDA24-4B60-A039-6CD4-3A65C6802A40}"/>
              </a:ext>
            </a:extLst>
          </p:cNvPr>
          <p:cNvSpPr txBox="1"/>
          <p:nvPr/>
        </p:nvSpPr>
        <p:spPr>
          <a:xfrm>
            <a:off x="0" y="56787"/>
            <a:ext cx="12192000" cy="1200329"/>
          </a:xfrm>
          <a:prstGeom prst="rect">
            <a:avLst/>
          </a:prstGeom>
          <a:solidFill>
            <a:schemeClr val="accent2">
              <a:lumMod val="20000"/>
              <a:lumOff val="80000"/>
            </a:schemeClr>
          </a:solidFill>
        </p:spPr>
        <p:txBody>
          <a:bodyPr wrap="square" rtlCol="0">
            <a:spAutoFit/>
          </a:bodyPr>
          <a:lstStyle/>
          <a:p>
            <a:r>
              <a:rPr lang="vi-VN" sz="2400" dirty="0">
                <a:solidFill>
                  <a:schemeClr val="tx1">
                    <a:lumMod val="95000"/>
                    <a:lumOff val="5000"/>
                  </a:schemeClr>
                </a:solidFill>
                <a:latin typeface="Cambria" panose="02040503050406030204" pitchFamily="18" charset="0"/>
                <a:ea typeface="Cambria" panose="02040503050406030204" pitchFamily="18" charset="0"/>
              </a:rPr>
              <a:t>a. Thầy Ngô Thì Sĩ nhà nghèo, lại hay mượn sách vào ban đêm, các bạn hỏi cậu lấy đèn dầu mà đọc. Cậu vui vẻ chỉ lên mặt trăng:</a:t>
            </a:r>
          </a:p>
          <a:p>
            <a:r>
              <a:rPr lang="vi-VN" sz="2400" dirty="0">
                <a:solidFill>
                  <a:schemeClr val="tx1">
                    <a:lumMod val="95000"/>
                    <a:lumOff val="5000"/>
                  </a:schemeClr>
                </a:solidFill>
                <a:latin typeface="Cambria" panose="02040503050406030204" pitchFamily="18" charset="0"/>
                <a:ea typeface="Cambria" panose="02040503050406030204" pitchFamily="18" charset="0"/>
              </a:rPr>
              <a:t>– Đã có ngọn đèn lớn, ngọn đèn vĩnh cửu kia.</a:t>
            </a:r>
          </a:p>
        </p:txBody>
      </p:sp>
      <p:sp>
        <p:nvSpPr>
          <p:cNvPr id="3" name="矩形 24">
            <a:extLst>
              <a:ext uri="{FF2B5EF4-FFF2-40B4-BE49-F238E27FC236}">
                <a16:creationId xmlns:a16="http://schemas.microsoft.com/office/drawing/2014/main" id="{AC19C7CA-AD02-4A3A-BC22-55FA3A85CBC5}"/>
              </a:ext>
            </a:extLst>
          </p:cNvPr>
          <p:cNvSpPr/>
          <p:nvPr/>
        </p:nvSpPr>
        <p:spPr>
          <a:xfrm>
            <a:off x="1504950" y="1382355"/>
            <a:ext cx="7201007" cy="48658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gạch</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ngang</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dùng</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để</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đánh</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lời</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nói</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trực</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tiếp</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24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4" name="TextBox 3">
            <a:extLst>
              <a:ext uri="{FF2B5EF4-FFF2-40B4-BE49-F238E27FC236}">
                <a16:creationId xmlns:a16="http://schemas.microsoft.com/office/drawing/2014/main" id="{429CDA24-4B60-A039-6CD4-3A65C6802A40}"/>
              </a:ext>
            </a:extLst>
          </p:cNvPr>
          <p:cNvSpPr txBox="1"/>
          <p:nvPr/>
        </p:nvSpPr>
        <p:spPr>
          <a:xfrm>
            <a:off x="0" y="1975727"/>
            <a:ext cx="11998798" cy="461665"/>
          </a:xfrm>
          <a:prstGeom prst="rect">
            <a:avLst/>
          </a:prstGeom>
          <a:solidFill>
            <a:schemeClr val="accent1">
              <a:lumMod val="60000"/>
              <a:lumOff val="40000"/>
            </a:schemeClr>
          </a:solidFill>
        </p:spPr>
        <p:txBody>
          <a:bodyPr wrap="square" rtlCol="0">
            <a:spAutoFit/>
          </a:bodyPr>
          <a:lstStyle/>
          <a:p>
            <a:pPr lvl="0"/>
            <a:r>
              <a:rPr lang="vi-VN" sz="2400" dirty="0">
                <a:solidFill>
                  <a:prstClr val="black">
                    <a:lumMod val="95000"/>
                    <a:lumOff val="5000"/>
                  </a:prstClr>
                </a:solidFill>
                <a:latin typeface="Cambria" panose="02040503050406030204" pitchFamily="18" charset="0"/>
                <a:ea typeface="Cambria" panose="02040503050406030204" pitchFamily="18" charset="0"/>
              </a:rPr>
              <a:t>b. Việt Nam tự hào về Giáo sư Tạ Quang Bửu – nhà khoa học, nhà giáo dục đa tài, uyên </a:t>
            </a:r>
            <a:r>
              <a:rPr lang="vi-VN" sz="2400">
                <a:solidFill>
                  <a:prstClr val="black">
                    <a:lumMod val="95000"/>
                    <a:lumOff val="5000"/>
                  </a:prstClr>
                </a:solidFill>
                <a:latin typeface="Cambria" panose="02040503050406030204" pitchFamily="18" charset="0"/>
                <a:ea typeface="Cambria" panose="02040503050406030204" pitchFamily="18" charset="0"/>
              </a:rPr>
              <a:t>bác.</a:t>
            </a:r>
            <a:endParaRPr lang="vi-VN" sz="24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5" name="矩形 24">
            <a:extLst>
              <a:ext uri="{FF2B5EF4-FFF2-40B4-BE49-F238E27FC236}">
                <a16:creationId xmlns:a16="http://schemas.microsoft.com/office/drawing/2014/main" id="{AC19C7CA-AD02-4A3A-BC22-55FA3A85CBC5}"/>
              </a:ext>
            </a:extLst>
          </p:cNvPr>
          <p:cNvSpPr/>
          <p:nvPr/>
        </p:nvSpPr>
        <p:spPr>
          <a:xfrm>
            <a:off x="1504950" y="2592928"/>
            <a:ext cx="9046048" cy="475394"/>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 gạch ngang dùng để đánh dấu bộ phận chú thích, giải thích.</a:t>
            </a:r>
            <a:endParaRPr kumimoji="0" lang="zh-CN" altLang="en-US" sz="24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6" name="TextBox 5">
            <a:extLst>
              <a:ext uri="{FF2B5EF4-FFF2-40B4-BE49-F238E27FC236}">
                <a16:creationId xmlns:a16="http://schemas.microsoft.com/office/drawing/2014/main" id="{429CDA24-4B60-A039-6CD4-3A65C6802A40}"/>
              </a:ext>
            </a:extLst>
          </p:cNvPr>
          <p:cNvSpPr txBox="1"/>
          <p:nvPr/>
        </p:nvSpPr>
        <p:spPr>
          <a:xfrm>
            <a:off x="9578" y="3212790"/>
            <a:ext cx="11998798" cy="830997"/>
          </a:xfrm>
          <a:prstGeom prst="rect">
            <a:avLst/>
          </a:prstGeom>
          <a:solidFill>
            <a:schemeClr val="accent2">
              <a:lumMod val="20000"/>
              <a:lumOff val="80000"/>
            </a:schemeClr>
          </a:solidFill>
        </p:spPr>
        <p:txBody>
          <a:bodyPr wrap="square" rtlCol="0">
            <a:spAutoFit/>
          </a:bodyPr>
          <a:lstStyle/>
          <a:p>
            <a:pPr lvl="0"/>
            <a:r>
              <a:rPr lang="vi-VN" sz="2400" dirty="0">
                <a:solidFill>
                  <a:prstClr val="black">
                    <a:lumMod val="95000"/>
                    <a:lumOff val="5000"/>
                  </a:prstClr>
                </a:solidFill>
                <a:latin typeface="Cambria" panose="02040503050406030204" pitchFamily="18" charset="0"/>
                <a:ea typeface="Cambria" panose="02040503050406030204" pitchFamily="18" charset="0"/>
              </a:rPr>
              <a:t>c. Theo hành trình Đại Tây Dương – Thái Bình Dương, đoàn thám hiểm đã thực hiện chuyến vòng quanh thế giới bằng đường </a:t>
            </a:r>
            <a:r>
              <a:rPr lang="vi-VN" sz="2400">
                <a:solidFill>
                  <a:prstClr val="black">
                    <a:lumMod val="95000"/>
                    <a:lumOff val="5000"/>
                  </a:prstClr>
                </a:solidFill>
                <a:latin typeface="Cambria" panose="02040503050406030204" pitchFamily="18" charset="0"/>
                <a:ea typeface="Cambria" panose="02040503050406030204" pitchFamily="18" charset="0"/>
              </a:rPr>
              <a:t>biển.</a:t>
            </a:r>
            <a:endParaRPr lang="vi-VN" sz="24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7" name="矩形 24">
            <a:extLst>
              <a:ext uri="{FF2B5EF4-FFF2-40B4-BE49-F238E27FC236}">
                <a16:creationId xmlns:a16="http://schemas.microsoft.com/office/drawing/2014/main" id="{AC19C7CA-AD02-4A3A-BC22-55FA3A85CBC5}"/>
              </a:ext>
            </a:extLst>
          </p:cNvPr>
          <p:cNvSpPr/>
          <p:nvPr/>
        </p:nvSpPr>
        <p:spPr>
          <a:xfrm>
            <a:off x="1504950" y="4203984"/>
            <a:ext cx="8522119" cy="449642"/>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 gạch ngang dùng để nối các từ ngữ trong một liên danh.</a:t>
            </a:r>
            <a:endParaRPr kumimoji="0" lang="zh-CN" altLang="en-US" sz="24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8" name="TextBox 7">
            <a:extLst>
              <a:ext uri="{FF2B5EF4-FFF2-40B4-BE49-F238E27FC236}">
                <a16:creationId xmlns:a16="http://schemas.microsoft.com/office/drawing/2014/main" id="{429CDA24-4B60-A039-6CD4-3A65C6802A40}"/>
              </a:ext>
            </a:extLst>
          </p:cNvPr>
          <p:cNvSpPr txBox="1"/>
          <p:nvPr/>
        </p:nvSpPr>
        <p:spPr>
          <a:xfrm>
            <a:off x="9578" y="4808117"/>
            <a:ext cx="12192000" cy="1938992"/>
          </a:xfrm>
          <a:prstGeom prst="rect">
            <a:avLst/>
          </a:prstGeom>
          <a:solidFill>
            <a:schemeClr val="accent1">
              <a:lumMod val="60000"/>
              <a:lumOff val="40000"/>
            </a:schemeClr>
          </a:solidFill>
        </p:spPr>
        <p:txBody>
          <a:bodyPr wrap="square" rtlCol="0">
            <a:spAutoFit/>
          </a:bodyPr>
          <a:lstStyle/>
          <a:p>
            <a:pPr lvl="0"/>
            <a:r>
              <a:rPr lang="vi-VN" sz="2400" dirty="0">
                <a:solidFill>
                  <a:prstClr val="black">
                    <a:lumMod val="95000"/>
                    <a:lumOff val="5000"/>
                  </a:prstClr>
                </a:solidFill>
                <a:latin typeface="Cambria" panose="02040503050406030204" pitchFamily="18" charset="0"/>
                <a:ea typeface="Cambria" panose="02040503050406030204" pitchFamily="18" charset="0"/>
              </a:rPr>
              <a:t>d. Trong cuốn Sống một đời tựa biển khơi, các tác giả đã vẽ nên một đại dương với vô vàn sinh vật kì thú:</a:t>
            </a:r>
          </a:p>
          <a:p>
            <a:pPr lvl="0"/>
            <a:r>
              <a:rPr lang="vi-VN" sz="2400" dirty="0">
                <a:solidFill>
                  <a:prstClr val="black">
                    <a:lumMod val="95000"/>
                    <a:lumOff val="5000"/>
                  </a:prstClr>
                </a:solidFill>
                <a:latin typeface="Cambria" panose="02040503050406030204" pitchFamily="18" charset="0"/>
                <a:ea typeface="Cambria" panose="02040503050406030204" pitchFamily="18" charset="0"/>
              </a:rPr>
              <a:t>– San hô có muôn hình muôn dạng</a:t>
            </a:r>
          </a:p>
          <a:p>
            <a:pPr lvl="0"/>
            <a:r>
              <a:rPr lang="vi-VN" sz="2400" dirty="0">
                <a:solidFill>
                  <a:prstClr val="black">
                    <a:lumMod val="95000"/>
                    <a:lumOff val="5000"/>
                  </a:prstClr>
                </a:solidFill>
                <a:latin typeface="Cambria" panose="02040503050406030204" pitchFamily="18" charset="0"/>
                <a:ea typeface="Cambria" panose="02040503050406030204" pitchFamily="18" charset="0"/>
              </a:rPr>
              <a:t>– Cá hề và hải quỳ có màu sắc sặc sỡ</a:t>
            </a:r>
          </a:p>
          <a:p>
            <a:pPr lvl="0"/>
            <a:r>
              <a:rPr lang="vi-VN" sz="2400" dirty="0">
                <a:solidFill>
                  <a:prstClr val="black">
                    <a:lumMod val="95000"/>
                    <a:lumOff val="5000"/>
                  </a:prstClr>
                </a:solidFill>
                <a:latin typeface="Cambria" panose="02040503050406030204" pitchFamily="18" charset="0"/>
                <a:ea typeface="Cambria" panose="02040503050406030204" pitchFamily="18" charset="0"/>
              </a:rPr>
              <a:t>– Tôm gõ mõ tạo ra bản hợp xướng vang động biển </a:t>
            </a:r>
            <a:r>
              <a:rPr lang="vi-VN" sz="2400">
                <a:solidFill>
                  <a:prstClr val="black">
                    <a:lumMod val="95000"/>
                    <a:lumOff val="5000"/>
                  </a:prstClr>
                </a:solidFill>
                <a:latin typeface="Cambria" panose="02040503050406030204" pitchFamily="18" charset="0"/>
                <a:ea typeface="Cambria" panose="02040503050406030204" pitchFamily="18" charset="0"/>
              </a:rPr>
              <a:t>khơi,...</a:t>
            </a:r>
            <a:endParaRPr lang="vi-VN" sz="24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9" name="矩形 24">
            <a:extLst>
              <a:ext uri="{FF2B5EF4-FFF2-40B4-BE49-F238E27FC236}">
                <a16:creationId xmlns:a16="http://schemas.microsoft.com/office/drawing/2014/main" id="{AC19C7CA-AD02-4A3A-BC22-55FA3A85CBC5}"/>
              </a:ext>
            </a:extLst>
          </p:cNvPr>
          <p:cNvSpPr/>
          <p:nvPr/>
        </p:nvSpPr>
        <p:spPr>
          <a:xfrm>
            <a:off x="5105453" y="5674201"/>
            <a:ext cx="6749158" cy="561499"/>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 gạch ngang dùng để đánh dấu chuỗi liệt kê.</a:t>
            </a:r>
            <a:endParaRPr kumimoji="0" lang="zh-CN" altLang="en-US" sz="24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583721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96601" y="91077"/>
            <a:ext cx="12192000" cy="6857999"/>
          </a:xfrm>
          <a:prstGeom prst="rect">
            <a:avLst/>
          </a:prstGeom>
        </p:spPr>
      </p:pic>
      <p:sp>
        <p:nvSpPr>
          <p:cNvPr id="3" name="TextBox 2">
            <a:extLst>
              <a:ext uri="{FF2B5EF4-FFF2-40B4-BE49-F238E27FC236}">
                <a16:creationId xmlns:a16="http://schemas.microsoft.com/office/drawing/2014/main" id="{429CDA24-4B60-A039-6CD4-3A65C6802A40}"/>
              </a:ext>
            </a:extLst>
          </p:cNvPr>
          <p:cNvSpPr txBox="1"/>
          <p:nvPr/>
        </p:nvSpPr>
        <p:spPr>
          <a:xfrm>
            <a:off x="193202" y="191891"/>
            <a:ext cx="11998798" cy="707886"/>
          </a:xfrm>
          <a:prstGeom prst="rect">
            <a:avLst/>
          </a:prstGeom>
          <a:solidFill>
            <a:schemeClr val="accent2">
              <a:lumMod val="20000"/>
              <a:lumOff val="80000"/>
            </a:schemeClr>
          </a:solidFill>
        </p:spPr>
        <p:txBody>
          <a:bodyPr wrap="square" rtlCol="0">
            <a:spAutoFit/>
          </a:bodyPr>
          <a:lstStyle/>
          <a:p>
            <a:pPr lvl="0"/>
            <a:r>
              <a:rPr lang="en-US" sz="4000">
                <a:solidFill>
                  <a:prstClr val="black">
                    <a:lumMod val="95000"/>
                    <a:lumOff val="5000"/>
                  </a:prstClr>
                </a:solidFill>
                <a:latin typeface="Cambria" panose="02040503050406030204" pitchFamily="18" charset="0"/>
                <a:ea typeface="Cambria" panose="02040503050406030204" pitchFamily="18" charset="0"/>
              </a:rPr>
              <a:t>                Dấu gạch ngang có những tác dụng gì?</a:t>
            </a:r>
            <a:endParaRPr kumimoji="0" lang="vi-VN" sz="4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6" name="矩形 24">
            <a:extLst>
              <a:ext uri="{FF2B5EF4-FFF2-40B4-BE49-F238E27FC236}">
                <a16:creationId xmlns:a16="http://schemas.microsoft.com/office/drawing/2014/main" id="{AC19C7CA-AD02-4A3A-BC22-55FA3A85CBC5}"/>
              </a:ext>
            </a:extLst>
          </p:cNvPr>
          <p:cNvSpPr/>
          <p:nvPr/>
        </p:nvSpPr>
        <p:spPr>
          <a:xfrm>
            <a:off x="1572976" y="1488986"/>
            <a:ext cx="7201007" cy="48658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gạch</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ngang</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dùng</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để</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đánh</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lời</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nói</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trực</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2400" b="1" dirty="0" err="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tiếp</a:t>
            </a:r>
            <a:r>
              <a:rPr lang="en-US" altLang="zh-CN" sz="24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24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7" name="矩形 24">
            <a:extLst>
              <a:ext uri="{FF2B5EF4-FFF2-40B4-BE49-F238E27FC236}">
                <a16:creationId xmlns:a16="http://schemas.microsoft.com/office/drawing/2014/main" id="{AC19C7CA-AD02-4A3A-BC22-55FA3A85CBC5}"/>
              </a:ext>
            </a:extLst>
          </p:cNvPr>
          <p:cNvSpPr/>
          <p:nvPr/>
        </p:nvSpPr>
        <p:spPr>
          <a:xfrm>
            <a:off x="1572976" y="2397714"/>
            <a:ext cx="9046048" cy="475394"/>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 gạch ngang dùng để đánh dấu bộ phận chú thích, giải thích.</a:t>
            </a:r>
            <a:endParaRPr kumimoji="0" lang="zh-CN" altLang="en-US" sz="24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8" name="矩形 24">
            <a:extLst>
              <a:ext uri="{FF2B5EF4-FFF2-40B4-BE49-F238E27FC236}">
                <a16:creationId xmlns:a16="http://schemas.microsoft.com/office/drawing/2014/main" id="{AC19C7CA-AD02-4A3A-BC22-55FA3A85CBC5}"/>
              </a:ext>
            </a:extLst>
          </p:cNvPr>
          <p:cNvSpPr/>
          <p:nvPr/>
        </p:nvSpPr>
        <p:spPr>
          <a:xfrm>
            <a:off x="1572976" y="3295256"/>
            <a:ext cx="8522119" cy="449642"/>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 gạch ngang dùng để nối các từ ngữ trong một liên danh.</a:t>
            </a:r>
            <a:endParaRPr kumimoji="0" lang="zh-CN" altLang="en-US" sz="24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
        <p:nvSpPr>
          <p:cNvPr id="9" name="矩形 24">
            <a:extLst>
              <a:ext uri="{FF2B5EF4-FFF2-40B4-BE49-F238E27FC236}">
                <a16:creationId xmlns:a16="http://schemas.microsoft.com/office/drawing/2014/main" id="{AC19C7CA-AD02-4A3A-BC22-55FA3A85CBC5}"/>
              </a:ext>
            </a:extLst>
          </p:cNvPr>
          <p:cNvSpPr/>
          <p:nvPr/>
        </p:nvSpPr>
        <p:spPr>
          <a:xfrm>
            <a:off x="1572976" y="4167046"/>
            <a:ext cx="6749158" cy="561499"/>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Dấu gạch ngang dùng để đánh dấu chuỗi liệt kê.</a:t>
            </a:r>
            <a:endParaRPr kumimoji="0" lang="zh-CN" altLang="en-US" sz="24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512267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úng ta đã NÊU đúng công dụng của dấu gạch ngang trong từng câu văn. Bây giờ, để ứng dụng kiến thức vào thực tế, các bạn hãy đến với bài tập số 2 nhé.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2167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337" y="-133879"/>
            <a:ext cx="2225038" cy="1801911"/>
            <a:chOff x="452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4520" y="449961"/>
              <a:ext cx="1808887" cy="7783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black"/>
                  </a:solidFill>
                  <a:effectLst>
                    <a:outerShdw blurRad="12700" dist="12700" dir="2700000" algn="tl" rotWithShape="0">
                      <a:prstClr val="black">
                        <a:alpha val="40000"/>
                      </a:prstClr>
                    </a:outerShdw>
                  </a:effectLst>
                  <a:uLnTx/>
                  <a:uFillTx/>
                  <a:latin typeface="Times New Roman" panose="02020603050405020304" pitchFamily="18" charset="0"/>
                  <a:ea typeface="字魂115号-刀刀体" panose="00000500000000000000" pitchFamily="2" charset="-122"/>
                  <a:cs typeface="Times New Roman" panose="02020603050405020304" pitchFamily="18" charset="0"/>
                </a:rPr>
                <a:t>Bài </a:t>
              </a:r>
              <a:r>
                <a:rPr kumimoji="0" lang="en-US" altLang="zh-CN" sz="4800" b="0" i="0" u="none" strike="noStrike" kern="1200" cap="none" spc="0" normalizeH="0" noProof="0">
                  <a:ln>
                    <a:noFill/>
                  </a:ln>
                  <a:solidFill>
                    <a:prstClr val="black"/>
                  </a:solidFill>
                  <a:effectLst>
                    <a:outerShdw blurRad="12700" dist="12700" dir="2700000" algn="tl" rotWithShape="0">
                      <a:prstClr val="black">
                        <a:alpha val="40000"/>
                      </a:prstClr>
                    </a:outerShdw>
                  </a:effectLst>
                  <a:uLnTx/>
                  <a:uFillTx/>
                  <a:latin typeface="Times New Roman" panose="02020603050405020304" pitchFamily="18" charset="0"/>
                  <a:ea typeface="字魂115号-刀刀体" panose="00000500000000000000" pitchFamily="2" charset="-122"/>
                  <a:cs typeface="Times New Roman" panose="02020603050405020304" pitchFamily="18" charset="0"/>
                </a:rPr>
                <a:t>2</a:t>
              </a:r>
              <a:endParaRPr kumimoji="0" lang="zh-CN" altLang="en-US" sz="48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Times New Roman" panose="02020603050405020304" pitchFamily="18" charset="0"/>
                <a:ea typeface="字魂115号-刀刀体" panose="00000500000000000000" pitchFamily="2" charset="-122"/>
                <a:cs typeface="Times New Roman" panose="02020603050405020304" pitchFamily="18" charset="0"/>
              </a:endParaRPr>
            </a:p>
          </p:txBody>
        </p:sp>
      </p:gr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469204" y="415077"/>
            <a:ext cx="10277479" cy="1138773"/>
          </a:xfrm>
          <a:prstGeom prst="rect">
            <a:avLst/>
          </a:prstGeom>
          <a:noFill/>
        </p:spPr>
        <p:txBody>
          <a:bodyPr wrap="square" rtlCol="0">
            <a:spAutoFit/>
          </a:bodyPr>
          <a:lstStyle/>
          <a:p>
            <a:pPr lvl="0" algn="ctr">
              <a:defRPr/>
            </a:pPr>
            <a:r>
              <a:rPr lang="vi-VN" sz="3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Cần thêm dấu gạch ngang vào những vị trí nào trong đoạn văn dưới đây?</a:t>
            </a:r>
          </a:p>
        </p:txBody>
      </p:sp>
      <p:sp>
        <p:nvSpPr>
          <p:cNvPr id="15" name="TextBox 14">
            <a:extLst>
              <a:ext uri="{FF2B5EF4-FFF2-40B4-BE49-F238E27FC236}">
                <a16:creationId xmlns:a16="http://schemas.microsoft.com/office/drawing/2014/main" id="{F0E52632-629D-4EB3-8135-AF50704BC82C}"/>
              </a:ext>
            </a:extLst>
          </p:cNvPr>
          <p:cNvSpPr txBox="1"/>
          <p:nvPr/>
        </p:nvSpPr>
        <p:spPr>
          <a:xfrm>
            <a:off x="256572" y="1708894"/>
            <a:ext cx="11678855" cy="3970318"/>
          </a:xfrm>
          <a:prstGeom prst="rect">
            <a:avLst/>
          </a:prstGeom>
          <a:solidFill>
            <a:schemeClr val="accent4">
              <a:lumMod val="20000"/>
              <a:lumOff val="80000"/>
            </a:schemeClr>
          </a:solidFill>
        </p:spPr>
        <p:txBody>
          <a:bodyPr wrap="square" rtlCol="0">
            <a:spAutoFit/>
          </a:bodyPr>
          <a:lstStyle/>
          <a:p>
            <a:pPr algn="just"/>
            <a:r>
              <a:rPr lang="en-US" sz="3600" b="0" i="1" dirty="0">
                <a:solidFill>
                  <a:srgbClr val="000000"/>
                </a:solidFill>
                <a:effectLst/>
                <a:latin typeface="Cambria" panose="02040503050406030204" pitchFamily="18" charset="0"/>
                <a:ea typeface="Cambria" panose="02040503050406030204" pitchFamily="18" charset="0"/>
              </a:rPr>
              <a:t>   </a:t>
            </a:r>
            <a:r>
              <a:rPr lang="vi-VN" sz="3600" b="0" i="1" dirty="0">
                <a:solidFill>
                  <a:srgbClr val="000000"/>
                </a:solidFill>
                <a:effectLst/>
                <a:latin typeface="Cambria" panose="02040503050406030204" pitchFamily="18" charset="0"/>
                <a:ea typeface="Cambria" panose="02040503050406030204" pitchFamily="18" charset="0"/>
              </a:rPr>
              <a:t>Những trí tuệ vĩ đại</a:t>
            </a:r>
            <a:r>
              <a:rPr lang="vi-VN" sz="3600" b="0" i="0" dirty="0">
                <a:solidFill>
                  <a:srgbClr val="000000"/>
                </a:solidFill>
                <a:effectLst/>
                <a:latin typeface="Cambria" panose="02040503050406030204" pitchFamily="18" charset="0"/>
                <a:ea typeface="Cambria" panose="02040503050406030204" pitchFamily="18" charset="0"/>
              </a:rPr>
              <a:t> bộ sách viết về một số nhà khoa học nổi tiếng thế giới gồm 5 cuốn. Các bạn nhỏ có thể tìm thấy nhiều thông tin thú vị trong mỗi cuốn sách nhỏ ấy:</a:t>
            </a:r>
            <a:br>
              <a:rPr lang="vi-VN" sz="3600" b="0" i="0" dirty="0">
                <a:solidFill>
                  <a:srgbClr val="000000"/>
                </a:solidFill>
                <a:effectLst/>
                <a:latin typeface="Cambria" panose="02040503050406030204" pitchFamily="18" charset="0"/>
                <a:ea typeface="Cambria" panose="02040503050406030204" pitchFamily="18" charset="0"/>
              </a:rPr>
            </a:br>
            <a:r>
              <a:rPr lang="vi-VN" sz="3600" b="0" i="0" dirty="0">
                <a:solidFill>
                  <a:srgbClr val="000000"/>
                </a:solidFill>
                <a:effectLst/>
                <a:latin typeface="Cambria" panose="02040503050406030204" pitchFamily="18" charset="0"/>
                <a:ea typeface="Cambria" panose="02040503050406030204" pitchFamily="18" charset="0"/>
              </a:rPr>
              <a:t>Tét-xla một kĩ sư diện người Mỹ đã phát minh ra dòng điện xoay chiều, Ma-ri Quy-ri người phụ nữ gốc Ba Lan đã khám phá ra chất phóng xạ...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Nguyễn Bảo Ngân)</a:t>
            </a:r>
          </a:p>
        </p:txBody>
      </p:sp>
    </p:spTree>
    <p:extLst>
      <p:ext uri="{BB962C8B-B14F-4D97-AF65-F5344CB8AC3E}">
        <p14:creationId xmlns:p14="http://schemas.microsoft.com/office/powerpoint/2010/main" val="243983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931295"/>
            <a:ext cx="11363692" cy="8449003"/>
          </a:xfrm>
          <a:prstGeom prst="rect">
            <a:avLst/>
          </a:prstGeom>
        </p:spPr>
      </p:pic>
      <p:sp>
        <p:nvSpPr>
          <p:cNvPr id="3" name="Rectangle 2"/>
          <p:cNvSpPr/>
          <p:nvPr/>
        </p:nvSpPr>
        <p:spPr>
          <a:xfrm>
            <a:off x="1499380" y="2681915"/>
            <a:ext cx="6349219" cy="1461460"/>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prstTxWarp prst="textDoubleWave1">
              <a:avLst/>
            </a:prstTxWarp>
            <a:spAutoFit/>
          </a:bodyPr>
          <a:lstStyle/>
          <a:p>
            <a:pPr algn="ctr"/>
            <a:r>
              <a:rPr lang="en-US" sz="5400" b="1" cap="none" spc="0">
                <a:ln w="12700" cmpd="sng">
                  <a:solidFill>
                    <a:schemeClr val="accent4"/>
                  </a:solidFill>
                  <a:prstDash val="solid"/>
                </a:ln>
                <a:solidFill>
                  <a:srgbClr val="AD1376"/>
                </a:solidFill>
                <a:effectLst/>
                <a:latin typeface="Arial Black" panose="020B0A04020102020204" pitchFamily="34" charset="0"/>
              </a:rPr>
              <a:t>THẢO LUẬN NHÓM</a:t>
            </a:r>
          </a:p>
        </p:txBody>
      </p:sp>
    </p:spTree>
    <p:extLst>
      <p:ext uri="{BB962C8B-B14F-4D97-AF65-F5344CB8AC3E}">
        <p14:creationId xmlns:p14="http://schemas.microsoft.com/office/powerpoint/2010/main" val="38735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5" name="TextBox 14">
            <a:extLst>
              <a:ext uri="{FF2B5EF4-FFF2-40B4-BE49-F238E27FC236}">
                <a16:creationId xmlns:a16="http://schemas.microsoft.com/office/drawing/2014/main" id="{F0E52632-629D-4EB3-8135-AF50704BC82C}"/>
              </a:ext>
            </a:extLst>
          </p:cNvPr>
          <p:cNvSpPr txBox="1"/>
          <p:nvPr/>
        </p:nvSpPr>
        <p:spPr>
          <a:xfrm>
            <a:off x="246297" y="167770"/>
            <a:ext cx="11678855" cy="3416320"/>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trí tuệ vĩ đại </a:t>
            </a:r>
            <a:r>
              <a:rPr kumimoji="0" lang="vi-VN" sz="36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36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bộ sách viết về một số nhà khoa học nổi tiếng thế giới </a:t>
            </a:r>
            <a:r>
              <a:rPr kumimoji="0" lang="vi-VN" sz="36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gồm 5 cuốn. Các bạn nhỏ có thể tìm thấy nhiều thông tin thú vị trong mỗi cuốn sách nhỏ ấy: Tét-xla</a:t>
            </a:r>
            <a:r>
              <a:rPr kumimoji="0" lang="vi-VN" sz="36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a:t>
            </a:r>
            <a:r>
              <a:rPr kumimoji="0" lang="vi-VN" sz="36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kỹ sư điện người </a:t>
            </a:r>
            <a:r>
              <a:rPr lang="en-US" sz="3600" dirty="0">
                <a:solidFill>
                  <a:srgbClr val="000000"/>
                </a:solidFill>
                <a:latin typeface="Cambria" panose="02040503050406030204" pitchFamily="18" charset="0"/>
                <a:ea typeface="Cambria" panose="02040503050406030204" pitchFamily="18" charset="0"/>
              </a:rPr>
              <a:t>M</a:t>
            </a:r>
            <a:r>
              <a:rPr kumimoji="0" lang="vi-VN" sz="36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ỹ </a:t>
            </a:r>
            <a:r>
              <a:rPr kumimoji="0" lang="vi-VN" sz="36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phát minh ra dòng điện xoay chiều, Ma-ri Quy-ri </a:t>
            </a:r>
            <a:r>
              <a:rPr kumimoji="0" lang="vi-VN" sz="36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phụ nữ gốc Ba Lan </a:t>
            </a:r>
            <a:r>
              <a:rPr kumimoji="0" lang="vi-VN" sz="36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khám phá ra chất phóng xạ,…</a:t>
            </a:r>
          </a:p>
        </p:txBody>
      </p:sp>
      <p:sp>
        <p:nvSpPr>
          <p:cNvPr id="3" name="Rectangle 2">
            <a:extLst>
              <a:ext uri="{FF2B5EF4-FFF2-40B4-BE49-F238E27FC236}">
                <a16:creationId xmlns:a16="http://schemas.microsoft.com/office/drawing/2014/main" id="{64606EE1-9B10-BF54-FB6B-83704F7514A5}"/>
              </a:ext>
            </a:extLst>
          </p:cNvPr>
          <p:cNvSpPr/>
          <p:nvPr/>
        </p:nvSpPr>
        <p:spPr>
          <a:xfrm>
            <a:off x="1506985" y="4056656"/>
            <a:ext cx="9537734" cy="1360757"/>
          </a:xfrm>
          <a:prstGeom prst="rect">
            <a:avLst/>
          </a:prstGeom>
          <a:solidFill>
            <a:schemeClr val="bg1"/>
          </a:solidFill>
          <a:ln>
            <a:solidFill>
              <a:schemeClr val="tx1"/>
            </a:solidFill>
            <a:prstDash val="dash"/>
          </a:ln>
        </p:spPr>
        <p:txBody>
          <a:bodyPr wrap="square">
            <a:spAutoFit/>
          </a:bodyPr>
          <a:lstStyle/>
          <a:p>
            <a:pPr algn="just">
              <a:lnSpc>
                <a:spcPct val="120000"/>
              </a:lnSpc>
            </a:pPr>
            <a:r>
              <a:rPr lang="nl-NL" sz="3600" b="1" dirty="0">
                <a:latin typeface="Cambria" panose="02040503050406030204" pitchFamily="18" charset="0"/>
                <a:ea typeface="Cambria" panose="02040503050406030204" pitchFamily="18" charset="0"/>
                <a:cs typeface="Arial-Rounded" panose="020B0500000000000000" pitchFamily="34" charset="0"/>
              </a:rPr>
              <a:t>Lí do: </a:t>
            </a:r>
            <a:r>
              <a:rPr lang="nl-NL" sz="3600" dirty="0">
                <a:latin typeface="Cambria" panose="02040503050406030204" pitchFamily="18" charset="0"/>
                <a:ea typeface="Cambria" panose="02040503050406030204" pitchFamily="18" charset="0"/>
                <a:cs typeface="Arial-Rounded" panose="020B0500000000000000" pitchFamily="34" charset="0"/>
              </a:rPr>
              <a:t>Đó là vị trí đánh dấu bộ phận chú thích, giải thích.</a:t>
            </a:r>
          </a:p>
        </p:txBody>
      </p:sp>
    </p:spTree>
    <p:extLst>
      <p:ext uri="{BB962C8B-B14F-4D97-AF65-F5344CB8AC3E}">
        <p14:creationId xmlns:p14="http://schemas.microsoft.com/office/powerpoint/2010/main" val="2248530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úng ta đã NÊU đúng công dụng của dấu gạch ngang trong từng câu văn. Bây giờ, để ứng dụng kiến thức vào thực tế, các bạn hãy đến với bài tập số 2 nhé.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6371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441960" y="1756881"/>
            <a:ext cx="11414760" cy="4963958"/>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441960" y="568505"/>
            <a:ext cx="9137245" cy="1200329"/>
          </a:xfrm>
          <a:prstGeom prst="rect">
            <a:avLst/>
          </a:prstGeom>
          <a:solidFill>
            <a:srgbClr val="BEEEFF"/>
          </a:solidFill>
          <a:ln w="19050">
            <a:solidFill>
              <a:schemeClr val="tx1"/>
            </a:solidFill>
            <a:prstDash val="dashDot"/>
          </a:ln>
        </p:spPr>
        <p:txBody>
          <a:bodyPr wrap="square">
            <a:spAutoFit/>
          </a:bodyPr>
          <a:lstStyle/>
          <a:p>
            <a:pPr algn="ctr"/>
            <a:r>
              <a:rPr lang="nl-NL" sz="3600" b="1">
                <a:solidFill>
                  <a:schemeClr val="tx1">
                    <a:lumMod val="85000"/>
                    <a:lumOff val="15000"/>
                  </a:schemeClr>
                </a:solidFill>
                <a:latin typeface="Cambria" panose="02040503050406030204" pitchFamily="18" charset="0"/>
                <a:ea typeface="Cambria" panose="02040503050406030204" pitchFamily="18" charset="0"/>
              </a:rPr>
              <a:t>Bài 3: Viết </a:t>
            </a:r>
            <a:r>
              <a:rPr lang="nl-NL" sz="3600" b="1" dirty="0">
                <a:solidFill>
                  <a:schemeClr val="tx1">
                    <a:lumMod val="85000"/>
                    <a:lumOff val="15000"/>
                  </a:schemeClr>
                </a:solidFill>
                <a:latin typeface="Cambria" panose="02040503050406030204" pitchFamily="18" charset="0"/>
                <a:ea typeface="Cambria" panose="02040503050406030204" pitchFamily="18" charset="0"/>
              </a:rPr>
              <a:t>1 – 2 câu có sử dụng dấu gạch ngang với một trong những công dụng sau:</a:t>
            </a:r>
            <a:endParaRPr lang="en-US" sz="36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13B34FF-031D-3FDF-89A5-86BF51F3BEF0}"/>
              </a:ext>
            </a:extLst>
          </p:cNvPr>
          <p:cNvSpPr/>
          <p:nvPr/>
        </p:nvSpPr>
        <p:spPr>
          <a:xfrm>
            <a:off x="1249453" y="2313981"/>
            <a:ext cx="4963551" cy="695960"/>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a. Đánh dấu các ý liệt kê.</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7">
            <a:extLst>
              <a:ext uri="{FF2B5EF4-FFF2-40B4-BE49-F238E27FC236}">
                <a16:creationId xmlns:a16="http://schemas.microsoft.com/office/drawing/2014/main" id="{0FEC32EE-7CB8-23B6-B07C-0C4DC36E1D67}"/>
              </a:ext>
            </a:extLst>
          </p:cNvPr>
          <p:cNvSpPr/>
          <p:nvPr/>
        </p:nvSpPr>
        <p:spPr>
          <a:xfrm>
            <a:off x="1218631" y="3793628"/>
            <a:ext cx="7324381" cy="628890"/>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200" dirty="0">
                <a:latin typeface="Cambria" panose="02040503050406030204" pitchFamily="18" charset="0"/>
                <a:ea typeface="Cambria" panose="02040503050406030204" pitchFamily="18" charset="0"/>
                <a:cs typeface="Arial-Rounded" panose="020B0500000000000000" pitchFamily="34" charset="0"/>
              </a:rPr>
              <a:t>b. Nối các từ ngữ trong một liên danh.</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9">
            <a:extLst>
              <a:ext uri="{FF2B5EF4-FFF2-40B4-BE49-F238E27FC236}">
                <a16:creationId xmlns:a16="http://schemas.microsoft.com/office/drawing/2014/main" id="{E4E88874-3386-547A-8EF5-1AD76C854254}"/>
              </a:ext>
            </a:extLst>
          </p:cNvPr>
          <p:cNvSpPr/>
          <p:nvPr/>
        </p:nvSpPr>
        <p:spPr>
          <a:xfrm>
            <a:off x="1177534" y="5355299"/>
            <a:ext cx="7324381" cy="628890"/>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200" dirty="0">
                <a:latin typeface="Cambria" panose="02040503050406030204" pitchFamily="18" charset="0"/>
                <a:ea typeface="Cambria" panose="02040503050406030204" pitchFamily="18" charset="0"/>
                <a:cs typeface="Arial-Rounded" panose="020B0500000000000000" pitchFamily="34" charset="0"/>
              </a:rPr>
              <a:t>c. Đánh dấu bộ phận chú thích, giải thích</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06043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390589" y="267128"/>
            <a:ext cx="11414760" cy="6196857"/>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Rectangle 5">
            <a:extLst>
              <a:ext uri="{FF2B5EF4-FFF2-40B4-BE49-F238E27FC236}">
                <a16:creationId xmlns:a16="http://schemas.microsoft.com/office/drawing/2014/main" id="{BCB4EC94-D80E-266E-F9B2-73BF6E33136E}"/>
              </a:ext>
            </a:extLst>
          </p:cNvPr>
          <p:cNvSpPr/>
          <p:nvPr/>
        </p:nvSpPr>
        <p:spPr>
          <a:xfrm>
            <a:off x="2312778" y="462604"/>
            <a:ext cx="4963551" cy="695960"/>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a. Đánh dấu các ý liệt kê.</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A61F1E12-58FB-D983-A195-05789E37620E}"/>
              </a:ext>
            </a:extLst>
          </p:cNvPr>
          <p:cNvSpPr txBox="1"/>
          <p:nvPr/>
        </p:nvSpPr>
        <p:spPr>
          <a:xfrm>
            <a:off x="1530849" y="1428108"/>
            <a:ext cx="9411129" cy="2062103"/>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nhiều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dụng</a:t>
            </a:r>
            <a:r>
              <a:rPr lang="en-US" sz="3200" dirty="0">
                <a:solidFill>
                  <a:srgbClr val="FF0000"/>
                </a:solidFill>
                <a:latin typeface="Cambria" panose="02040503050406030204" pitchFamily="18" charset="0"/>
                <a:ea typeface="Cambria" panose="02040503050406030204" pitchFamily="18" charset="0"/>
              </a:rPr>
              <a:t>:</a:t>
            </a:r>
          </a:p>
          <a:p>
            <a:pPr marL="285750" indent="-285750">
              <a:buFontTx/>
              <a:buChar char="-"/>
            </a:pP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ăn</a:t>
            </a:r>
            <a:r>
              <a:rPr lang="en-US" sz="3200" dirty="0">
                <a:solidFill>
                  <a:srgbClr val="FF0000"/>
                </a:solidFill>
                <a:latin typeface="Cambria" panose="02040503050406030204" pitchFamily="18" charset="0"/>
                <a:ea typeface="Cambria" panose="02040503050406030204" pitchFamily="18" charset="0"/>
              </a:rPr>
              <a:t>.</a:t>
            </a:r>
          </a:p>
          <a:p>
            <a:r>
              <a:rPr lang="en-US" sz="3200">
                <a:solidFill>
                  <a:srgbClr val="FF0000"/>
                </a:solidFill>
                <a:latin typeface="Cambria" panose="02040503050406030204" pitchFamily="18" charset="0"/>
                <a:ea typeface="Cambria" panose="02040503050406030204" pitchFamily="18" charset="0"/>
              </a:rPr>
              <a:t>- Lá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gói</a:t>
            </a:r>
            <a:r>
              <a:rPr lang="en-US" sz="3200" dirty="0">
                <a:solidFill>
                  <a:srgbClr val="FF0000"/>
                </a:solidFill>
                <a:latin typeface="Cambria" panose="02040503050406030204" pitchFamily="18" charset="0"/>
                <a:ea typeface="Cambria" panose="02040503050406030204" pitchFamily="18" charset="0"/>
              </a:rPr>
              <a:t> bánh.</a:t>
            </a:r>
          </a:p>
          <a:p>
            <a:r>
              <a:rPr lang="en-US" sz="3200">
                <a:solidFill>
                  <a:srgbClr val="FF0000"/>
                </a:solidFill>
                <a:latin typeface="Cambria" panose="02040503050406030204" pitchFamily="18" charset="0"/>
                <a:ea typeface="Cambria" panose="02040503050406030204" pitchFamily="18" charset="0"/>
              </a:rPr>
              <a:t>- Thân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thức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ăn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cầm</a:t>
            </a:r>
            <a:r>
              <a:rPr lang="en-US" sz="3200" dirty="0">
                <a:solidFill>
                  <a:srgbClr val="FF0000"/>
                </a:solidFill>
                <a:latin typeface="Cambria" panose="02040503050406030204" pitchFamily="18" charset="0"/>
                <a:ea typeface="Cambria" panose="02040503050406030204" pitchFamily="18" charset="0"/>
              </a:rPr>
              <a:t>.</a:t>
            </a:r>
          </a:p>
        </p:txBody>
      </p:sp>
      <p:sp>
        <p:nvSpPr>
          <p:cNvPr id="10" name="Rectangle 9">
            <a:extLst>
              <a:ext uri="{FF2B5EF4-FFF2-40B4-BE49-F238E27FC236}">
                <a16:creationId xmlns:a16="http://schemas.microsoft.com/office/drawing/2014/main" id="{0A08180D-EEB4-1EEF-DF1A-D5CBBD8DE489}"/>
              </a:ext>
            </a:extLst>
          </p:cNvPr>
          <p:cNvSpPr/>
          <p:nvPr/>
        </p:nvSpPr>
        <p:spPr>
          <a:xfrm>
            <a:off x="1784533" y="3864156"/>
            <a:ext cx="7735348" cy="695960"/>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b. Nối các từ ngữ trong một liên danh.</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AE610A71-583C-8B86-6FB6-EFD2678BFAB6}"/>
              </a:ext>
            </a:extLst>
          </p:cNvPr>
          <p:cNvSpPr txBox="1"/>
          <p:nvPr/>
        </p:nvSpPr>
        <p:spPr>
          <a:xfrm>
            <a:off x="986320" y="4890499"/>
            <a:ext cx="10161142"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Chuyến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tàu</a:t>
            </a:r>
            <a:r>
              <a:rPr lang="en-US" sz="3200" dirty="0">
                <a:solidFill>
                  <a:srgbClr val="FF0000"/>
                </a:solidFill>
                <a:latin typeface="Cambria" panose="02040503050406030204" pitchFamily="18" charset="0"/>
                <a:ea typeface="Cambria" panose="02040503050406030204" pitchFamily="18" charset="0"/>
              </a:rPr>
              <a:t> Hà </a:t>
            </a:r>
            <a:r>
              <a:rPr lang="en-US" sz="3200" dirty="0" err="1">
                <a:solidFill>
                  <a:srgbClr val="FF0000"/>
                </a:solidFill>
                <a:latin typeface="Cambria" panose="02040503050406030204" pitchFamily="18" charset="0"/>
                <a:ea typeface="Cambria" panose="02040503050406030204" pitchFamily="18" charset="0"/>
              </a:rPr>
              <a:t>Nội</a:t>
            </a:r>
            <a:r>
              <a:rPr lang="en-US" sz="3200" dirty="0">
                <a:solidFill>
                  <a:srgbClr val="FF0000"/>
                </a:solidFill>
                <a:latin typeface="Cambria" panose="02040503050406030204" pitchFamily="18" charset="0"/>
                <a:ea typeface="Cambria" panose="02040503050406030204" pitchFamily="18" charset="0"/>
              </a:rPr>
              <a:t> – Vinh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khởi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sáng</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44643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390589" y="267128"/>
            <a:ext cx="11414760" cy="6196857"/>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Rectangle 9">
            <a:extLst>
              <a:ext uri="{FF2B5EF4-FFF2-40B4-BE49-F238E27FC236}">
                <a16:creationId xmlns:a16="http://schemas.microsoft.com/office/drawing/2014/main" id="{0A08180D-EEB4-1EEF-DF1A-D5CBBD8DE489}"/>
              </a:ext>
            </a:extLst>
          </p:cNvPr>
          <p:cNvSpPr/>
          <p:nvPr/>
        </p:nvSpPr>
        <p:spPr>
          <a:xfrm>
            <a:off x="1799069" y="853022"/>
            <a:ext cx="8721668" cy="695960"/>
          </a:xfrm>
          <a:prstGeom prst="rect">
            <a:avLst/>
          </a:prstGeom>
          <a:solidFill>
            <a:schemeClr val="accent2">
              <a:lumMod val="60000"/>
              <a:lumOff val="40000"/>
            </a:schemeClr>
          </a:solidFill>
          <a:ln>
            <a:solidFill>
              <a:schemeClr val="tx1"/>
            </a:solidFill>
            <a:prstDash val="dash"/>
          </a:ln>
        </p:spPr>
        <p:txBody>
          <a:bodyPr wrap="squar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c. Đánh dấu bộ phận chú thích, giải thích</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AE610A71-583C-8B86-6FB6-EFD2678BFAB6}"/>
              </a:ext>
            </a:extLst>
          </p:cNvPr>
          <p:cNvSpPr txBox="1"/>
          <p:nvPr/>
        </p:nvSpPr>
        <p:spPr>
          <a:xfrm>
            <a:off x="1150706" y="1972638"/>
            <a:ext cx="10161142" cy="1200329"/>
          </a:xfrm>
          <a:prstGeom prst="rect">
            <a:avLst/>
          </a:prstGeom>
          <a:noFill/>
        </p:spPr>
        <p:txBody>
          <a:bodyPr wrap="square" rtlCol="0">
            <a:spAutoFit/>
          </a:bodyPr>
          <a:lstStyle/>
          <a:p>
            <a:pPr lvl="0" algn="just"/>
            <a:r>
              <a:rPr lang="vi-VN" sz="3600" dirty="0">
                <a:solidFill>
                  <a:srgbClr val="FF0000"/>
                </a:solidFill>
                <a:latin typeface="Cambria" panose="02040503050406030204" pitchFamily="18" charset="0"/>
                <a:ea typeface="Cambria" panose="02040503050406030204" pitchFamily="18" charset="0"/>
              </a:rPr>
              <a:t>Mai – cô bạn thân nhất của tôi – đã xuất sắc giành được huy chương vàng môn điền kinh.</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8670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rPr>
              <a:t>1</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endParaRPr>
          </a:p>
        </p:txBody>
      </p:sp>
      <p:pic>
        <p:nvPicPr>
          <p:cNvPr id="3" name="Picture 2"/>
          <p:cNvPicPr>
            <a:picLocks noChangeAspect="1"/>
          </p:cNvPicPr>
          <p:nvPr/>
        </p:nvPicPr>
        <p:blipFill>
          <a:blip r:embed="rId4"/>
          <a:stretch>
            <a:fillRect/>
          </a:stretch>
        </p:blipFill>
        <p:spPr>
          <a:xfrm>
            <a:off x="874733" y="1626174"/>
            <a:ext cx="9614225" cy="361524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355E78E-2395-1FB7-392E-C9C1F6661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640" y="0"/>
            <a:ext cx="1670799" cy="1670799"/>
          </a:xfrm>
          <a:prstGeom prst="rect">
            <a:avLst/>
          </a:prstGeom>
        </p:spPr>
      </p:pic>
    </p:spTree>
    <p:extLst>
      <p:ext uri="{BB962C8B-B14F-4D97-AF65-F5344CB8AC3E}">
        <p14:creationId xmlns:p14="http://schemas.microsoft.com/office/powerpoint/2010/main" val="1675086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rPr>
              <a:t>3</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endParaRPr>
          </a:p>
        </p:txBody>
      </p:sp>
      <p:pic>
        <p:nvPicPr>
          <p:cNvPr id="4" name="Picture 3" descr="A yellow letters on a black background&#10;&#10;Description automatically generated">
            <a:extLst>
              <a:ext uri="{FF2B5EF4-FFF2-40B4-BE49-F238E27FC236}">
                <a16:creationId xmlns:a16="http://schemas.microsoft.com/office/drawing/2014/main" id="{A40054B1-B7F0-0AD7-241D-49C498B84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479" y="2318533"/>
            <a:ext cx="7726166" cy="2565329"/>
          </a:xfrm>
          <a:prstGeom prst="rect">
            <a:avLst/>
          </a:prstGeom>
        </p:spPr>
      </p:pic>
    </p:spTree>
    <p:extLst>
      <p:ext uri="{BB962C8B-B14F-4D97-AF65-F5344CB8AC3E}">
        <p14:creationId xmlns:p14="http://schemas.microsoft.com/office/powerpoint/2010/main" val="88656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90373" y="288075"/>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4" name="Picture 3">
            <a:extLst>
              <a:ext uri="{FF2B5EF4-FFF2-40B4-BE49-F238E27FC236}">
                <a16:creationId xmlns:a16="http://schemas.microsoft.com/office/drawing/2014/main" id="{C9077A7B-5003-08CD-DA97-A539DBA83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1" y="379710"/>
            <a:ext cx="10344150" cy="5785757"/>
          </a:xfrm>
          <a:prstGeom prst="rect">
            <a:avLst/>
          </a:prstGeom>
          <a:ln>
            <a:noFill/>
          </a:ln>
        </p:spPr>
      </p:pic>
      <p:pic>
        <p:nvPicPr>
          <p:cNvPr id="5" name="Picture 20">
            <a:extLst>
              <a:ext uri="{FF2B5EF4-FFF2-40B4-BE49-F238E27FC236}">
                <a16:creationId xmlns:a16="http://schemas.microsoft.com/office/drawing/2014/main" id="{DFE2DA2B-0729-A647-AC0F-07E7BA37085F}"/>
              </a:ext>
            </a:extLst>
          </p:cNvPr>
          <p:cNvPicPr>
            <a:picLocks noChangeAspect="1"/>
          </p:cNvPicPr>
          <p:nvPr/>
        </p:nvPicPr>
        <p:blipFill>
          <a:blip r:embed="rId4"/>
          <a:srcRect/>
          <a:stretch>
            <a:fillRect/>
          </a:stretch>
        </p:blipFill>
        <p:spPr>
          <a:xfrm>
            <a:off x="626413" y="2552942"/>
            <a:ext cx="1497369" cy="3814953"/>
          </a:xfrm>
          <a:prstGeom prst="rect">
            <a:avLst/>
          </a:prstGeom>
        </p:spPr>
      </p:pic>
      <p:sp>
        <p:nvSpPr>
          <p:cNvPr id="8" name="TextBox 7">
            <a:extLst>
              <a:ext uri="{FF2B5EF4-FFF2-40B4-BE49-F238E27FC236}">
                <a16:creationId xmlns:a16="http://schemas.microsoft.com/office/drawing/2014/main" id="{44B0E57D-1541-ED36-9E52-D5A69131F1D1}"/>
              </a:ext>
            </a:extLst>
          </p:cNvPr>
          <p:cNvSpPr txBox="1"/>
          <p:nvPr/>
        </p:nvSpPr>
        <p:spPr>
          <a:xfrm>
            <a:off x="3048000" y="2303092"/>
            <a:ext cx="8605471" cy="1938992"/>
          </a:xfrm>
          <a:prstGeom prst="rect">
            <a:avLst/>
          </a:prstGeom>
          <a:noFill/>
        </p:spPr>
        <p:txBody>
          <a:bodyPr wrap="square" rtlCol="0">
            <a:spAutoFit/>
          </a:bodyPr>
          <a:lstStyle/>
          <a:p>
            <a:pPr algn="ctr"/>
            <a:r>
              <a:rPr lang="en-US" sz="6000" b="1">
                <a:solidFill>
                  <a:srgbClr val="00B050"/>
                </a:solidFill>
                <a:latin typeface="Articulate Extrabold" panose="02000503050000020004" pitchFamily="2" charset="0"/>
              </a:rPr>
              <a:t>TRÒ CHƠI </a:t>
            </a:r>
          </a:p>
          <a:p>
            <a:pPr algn="ctr"/>
            <a:r>
              <a:rPr lang="en-US" sz="6000" b="1">
                <a:solidFill>
                  <a:srgbClr val="00B050"/>
                </a:solidFill>
                <a:latin typeface="Articulate Extrabold" panose="02000503050000020004" pitchFamily="2" charset="0"/>
              </a:rPr>
              <a:t>“BÁNH XE DẤU CÂU”</a:t>
            </a:r>
            <a:endParaRPr lang="en-US" sz="6000" b="1" dirty="0">
              <a:solidFill>
                <a:srgbClr val="00B050"/>
              </a:solidFill>
              <a:latin typeface="Articulate Extrabold" panose="02000503050000020004" pitchFamily="2" charset="0"/>
              <a:ea typeface="Cambria" panose="02040503050406030204" pitchFamily="18" charset="0"/>
            </a:endParaRPr>
          </a:p>
        </p:txBody>
      </p:sp>
    </p:spTree>
    <p:extLst>
      <p:ext uri="{BB962C8B-B14F-4D97-AF65-F5344CB8AC3E}">
        <p14:creationId xmlns:p14="http://schemas.microsoft.com/office/powerpoint/2010/main" val="331540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Empirical Paintball | Headwrap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2507" y="4723081"/>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mpirical Paintball | Headwrap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88643" y="4419938"/>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mpirical Paintball | Headwrap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84511" y="1837730"/>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13"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05484" y="2311446"/>
            <a:ext cx="609600" cy="609600"/>
          </a:xfrm>
          <a:prstGeom prst="rect">
            <a:avLst/>
          </a:prstGeom>
        </p:spPr>
      </p:pic>
      <p:sp>
        <p:nvSpPr>
          <p:cNvPr id="19" name="Oval 18">
            <a:hlinkClick r:id="rId8" action="ppaction://hlinksldjump"/>
          </p:cNvPr>
          <p:cNvSpPr/>
          <p:nvPr/>
        </p:nvSpPr>
        <p:spPr>
          <a:xfrm>
            <a:off x="954344" y="578226"/>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1</a:t>
            </a:r>
          </a:p>
        </p:txBody>
      </p:sp>
      <p:sp>
        <p:nvSpPr>
          <p:cNvPr id="20" name="Oval 19">
            <a:hlinkClick r:id="rId9" action="ppaction://hlinksldjump"/>
          </p:cNvPr>
          <p:cNvSpPr/>
          <p:nvPr/>
        </p:nvSpPr>
        <p:spPr>
          <a:xfrm>
            <a:off x="954344" y="1452950"/>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2</a:t>
            </a:r>
          </a:p>
        </p:txBody>
      </p:sp>
      <p:sp>
        <p:nvSpPr>
          <p:cNvPr id="21" name="Oval 20">
            <a:hlinkClick r:id="rId10" action="ppaction://hlinksldjump"/>
          </p:cNvPr>
          <p:cNvSpPr/>
          <p:nvPr/>
        </p:nvSpPr>
        <p:spPr>
          <a:xfrm>
            <a:off x="970972" y="2339350"/>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3</a:t>
            </a:r>
          </a:p>
        </p:txBody>
      </p:sp>
      <p:sp>
        <p:nvSpPr>
          <p:cNvPr id="22" name="Oval 21">
            <a:hlinkClick r:id="rId11" action="ppaction://hlinksldjump"/>
          </p:cNvPr>
          <p:cNvSpPr/>
          <p:nvPr/>
        </p:nvSpPr>
        <p:spPr>
          <a:xfrm>
            <a:off x="970972" y="3194471"/>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4</a:t>
            </a:r>
          </a:p>
        </p:txBody>
      </p:sp>
      <p:pic>
        <p:nvPicPr>
          <p:cNvPr id="72" name="图片 29">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37883" y="-72375"/>
            <a:ext cx="1934782" cy="1641087"/>
          </a:xfrm>
          <a:prstGeom prst="rect">
            <a:avLst/>
          </a:prstGeom>
          <a:effectLst>
            <a:outerShdw blurRad="50800" dist="38100" dir="2700000" algn="tl" rotWithShape="0">
              <a:prstClr val="black">
                <a:alpha val="40000"/>
              </a:prstClr>
            </a:outerShdw>
          </a:effectLst>
        </p:spPr>
      </p:pic>
      <p:grpSp>
        <p:nvGrpSpPr>
          <p:cNvPr id="224" name="Group 223"/>
          <p:cNvGrpSpPr/>
          <p:nvPr/>
        </p:nvGrpSpPr>
        <p:grpSpPr>
          <a:xfrm>
            <a:off x="2693748" y="-6507"/>
            <a:ext cx="6783908" cy="6812418"/>
            <a:chOff x="5382143" y="20736"/>
            <a:chExt cx="6783908" cy="6812418"/>
          </a:xfrm>
        </p:grpSpPr>
        <p:pic>
          <p:nvPicPr>
            <p:cNvPr id="225" name="Picture 224"/>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6849" l="3805" r="94216">
                          <a14:foregroundMark x1="45967" y1="41791" x2="42466" y2="52570"/>
                          <a14:foregroundMark x1="49619" y1="41294" x2="49619" y2="54395"/>
                          <a14:foregroundMark x1="57534" y1="44776" x2="42770" y2="56385"/>
                          <a14:foregroundMark x1="54490" y1="49751" x2="53577" y2="53566"/>
                        </a14:backgroundRemoval>
                      </a14:imgEffect>
                    </a14:imgLayer>
                  </a14:imgProps>
                </a:ext>
                <a:ext uri="{28A0092B-C50C-407E-A947-70E740481C1C}">
                  <a14:useLocalDpi xmlns:a14="http://schemas.microsoft.com/office/drawing/2010/main" val="0"/>
                </a:ext>
              </a:extLst>
            </a:blip>
            <a:srcRect l="5112" t="753" r="8287" b="4494"/>
            <a:stretch/>
          </p:blipFill>
          <p:spPr>
            <a:xfrm>
              <a:off x="5382143" y="20736"/>
              <a:ext cx="6783908" cy="6812418"/>
            </a:xfrm>
            <a:prstGeom prst="rect">
              <a:avLst/>
            </a:prstGeom>
          </p:spPr>
        </p:pic>
        <p:sp>
          <p:nvSpPr>
            <p:cNvPr id="226" name="TextBox 225"/>
            <p:cNvSpPr txBox="1"/>
            <p:nvPr/>
          </p:nvSpPr>
          <p:spPr>
            <a:xfrm rot="226902">
              <a:off x="10624448" y="3363958"/>
              <a:ext cx="1066318" cy="369332"/>
            </a:xfrm>
            <a:prstGeom prst="rect">
              <a:avLst/>
            </a:prstGeom>
            <a:noFill/>
          </p:spPr>
          <p:txBody>
            <a:bodyPr wrap="none" rtlCol="0">
              <a:spAutoFit/>
            </a:bodyPr>
            <a:lstStyle/>
            <a:p>
              <a:pPr lvl="0"/>
              <a:r>
                <a:rPr lang="en-US"/>
                <a:t>Chú thích</a:t>
              </a:r>
            </a:p>
          </p:txBody>
        </p:sp>
        <p:sp>
          <p:nvSpPr>
            <p:cNvPr id="227" name="TextBox 226"/>
            <p:cNvSpPr txBox="1"/>
            <p:nvPr/>
          </p:nvSpPr>
          <p:spPr>
            <a:xfrm>
              <a:off x="10695309" y="3015333"/>
              <a:ext cx="781111" cy="369332"/>
            </a:xfrm>
            <a:prstGeom prst="rect">
              <a:avLst/>
            </a:prstGeom>
            <a:noFill/>
          </p:spPr>
          <p:txBody>
            <a:bodyPr wrap="none" rtlCol="0">
              <a:spAutoFit/>
            </a:bodyPr>
            <a:lstStyle/>
            <a:p>
              <a:pPr lvl="0"/>
              <a:r>
                <a:rPr lang="en-US"/>
                <a:t>Liệt kê</a:t>
              </a:r>
            </a:p>
          </p:txBody>
        </p:sp>
        <p:sp>
          <p:nvSpPr>
            <p:cNvPr id="228" name="TextBox 227"/>
            <p:cNvSpPr txBox="1"/>
            <p:nvPr/>
          </p:nvSpPr>
          <p:spPr>
            <a:xfrm rot="977733">
              <a:off x="10533922" y="3735954"/>
              <a:ext cx="1088760" cy="369332"/>
            </a:xfrm>
            <a:prstGeom prst="rect">
              <a:avLst/>
            </a:prstGeom>
            <a:noFill/>
          </p:spPr>
          <p:txBody>
            <a:bodyPr wrap="none" rtlCol="0">
              <a:spAutoFit/>
            </a:bodyPr>
            <a:lstStyle/>
            <a:p>
              <a:pPr lvl="0"/>
              <a:r>
                <a:rPr lang="en-US"/>
                <a:t>Liên danh</a:t>
              </a:r>
            </a:p>
          </p:txBody>
        </p:sp>
        <p:sp>
          <p:nvSpPr>
            <p:cNvPr id="229" name="TextBox 228"/>
            <p:cNvSpPr txBox="1"/>
            <p:nvPr/>
          </p:nvSpPr>
          <p:spPr>
            <a:xfrm rot="1422250">
              <a:off x="10149799" y="4076121"/>
              <a:ext cx="1653017" cy="369332"/>
            </a:xfrm>
            <a:prstGeom prst="rect">
              <a:avLst/>
            </a:prstGeom>
            <a:noFill/>
          </p:spPr>
          <p:txBody>
            <a:bodyPr wrap="none" rtlCol="0">
              <a:spAutoFit/>
            </a:bodyPr>
            <a:lstStyle/>
            <a:p>
              <a:pPr lvl="0"/>
              <a:r>
                <a:rPr lang="en-US"/>
                <a:t>Lời nói trực tiếp</a:t>
              </a:r>
            </a:p>
          </p:txBody>
        </p:sp>
        <p:sp>
          <p:nvSpPr>
            <p:cNvPr id="230" name="TextBox 229"/>
            <p:cNvSpPr txBox="1"/>
            <p:nvPr/>
          </p:nvSpPr>
          <p:spPr>
            <a:xfrm rot="1882217">
              <a:off x="9967346" y="4403316"/>
              <a:ext cx="1653017" cy="369332"/>
            </a:xfrm>
            <a:prstGeom prst="rect">
              <a:avLst/>
            </a:prstGeom>
            <a:noFill/>
          </p:spPr>
          <p:txBody>
            <a:bodyPr wrap="none" rtlCol="0">
              <a:spAutoFit/>
            </a:bodyPr>
            <a:lstStyle/>
            <a:p>
              <a:pPr lvl="0"/>
              <a:r>
                <a:rPr lang="en-US"/>
                <a:t>Lời nói trực tiếp</a:t>
              </a:r>
            </a:p>
          </p:txBody>
        </p:sp>
        <p:sp>
          <p:nvSpPr>
            <p:cNvPr id="232" name="TextBox 231"/>
            <p:cNvSpPr txBox="1"/>
            <p:nvPr/>
          </p:nvSpPr>
          <p:spPr>
            <a:xfrm rot="2540275">
              <a:off x="10081670" y="4691653"/>
              <a:ext cx="970137" cy="338554"/>
            </a:xfrm>
            <a:prstGeom prst="rect">
              <a:avLst/>
            </a:prstGeom>
            <a:noFill/>
          </p:spPr>
          <p:txBody>
            <a:bodyPr wrap="none" rtlCol="0">
              <a:spAutoFit/>
            </a:bodyPr>
            <a:lstStyle/>
            <a:p>
              <a:pPr lvl="0"/>
              <a:r>
                <a:rPr lang="en-US" sz="1600"/>
                <a:t>Chú thích</a:t>
              </a:r>
            </a:p>
          </p:txBody>
        </p:sp>
        <p:sp>
          <p:nvSpPr>
            <p:cNvPr id="233" name="TextBox 232"/>
            <p:cNvSpPr txBox="1"/>
            <p:nvPr/>
          </p:nvSpPr>
          <p:spPr>
            <a:xfrm rot="3105955">
              <a:off x="9870192" y="4954744"/>
              <a:ext cx="714683" cy="338554"/>
            </a:xfrm>
            <a:prstGeom prst="rect">
              <a:avLst/>
            </a:prstGeom>
            <a:noFill/>
          </p:spPr>
          <p:txBody>
            <a:bodyPr wrap="none" rtlCol="0">
              <a:spAutoFit/>
            </a:bodyPr>
            <a:lstStyle/>
            <a:p>
              <a:pPr lvl="0"/>
              <a:r>
                <a:rPr lang="en-US" sz="1600"/>
                <a:t>Liệt kê</a:t>
              </a:r>
            </a:p>
          </p:txBody>
        </p:sp>
        <p:sp>
          <p:nvSpPr>
            <p:cNvPr id="234" name="TextBox 233"/>
            <p:cNvSpPr txBox="1"/>
            <p:nvPr/>
          </p:nvSpPr>
          <p:spPr>
            <a:xfrm rot="3639422">
              <a:off x="9540818" y="5224097"/>
              <a:ext cx="989373" cy="338554"/>
            </a:xfrm>
            <a:prstGeom prst="rect">
              <a:avLst/>
            </a:prstGeom>
            <a:noFill/>
          </p:spPr>
          <p:txBody>
            <a:bodyPr wrap="none" rtlCol="0">
              <a:spAutoFit/>
            </a:bodyPr>
            <a:lstStyle/>
            <a:p>
              <a:pPr lvl="0"/>
              <a:r>
                <a:rPr lang="en-US" sz="1600"/>
                <a:t>Liên danh</a:t>
              </a:r>
            </a:p>
          </p:txBody>
        </p:sp>
        <p:sp>
          <p:nvSpPr>
            <p:cNvPr id="235" name="TextBox 234"/>
            <p:cNvSpPr txBox="1"/>
            <p:nvPr/>
          </p:nvSpPr>
          <p:spPr>
            <a:xfrm rot="4598691">
              <a:off x="8849197" y="5523644"/>
              <a:ext cx="970137" cy="338554"/>
            </a:xfrm>
            <a:prstGeom prst="rect">
              <a:avLst/>
            </a:prstGeom>
            <a:noFill/>
          </p:spPr>
          <p:txBody>
            <a:bodyPr wrap="none" rtlCol="0">
              <a:spAutoFit/>
            </a:bodyPr>
            <a:lstStyle/>
            <a:p>
              <a:pPr lvl="0"/>
              <a:r>
                <a:rPr lang="en-US" sz="1600"/>
                <a:t>Chú thích</a:t>
              </a:r>
            </a:p>
          </p:txBody>
        </p:sp>
        <p:sp>
          <p:nvSpPr>
            <p:cNvPr id="236" name="TextBox 235"/>
            <p:cNvSpPr txBox="1"/>
            <p:nvPr/>
          </p:nvSpPr>
          <p:spPr>
            <a:xfrm rot="5956952">
              <a:off x="8129385" y="5560882"/>
              <a:ext cx="989373" cy="338554"/>
            </a:xfrm>
            <a:prstGeom prst="rect">
              <a:avLst/>
            </a:prstGeom>
            <a:noFill/>
          </p:spPr>
          <p:txBody>
            <a:bodyPr wrap="none" rtlCol="0">
              <a:spAutoFit/>
            </a:bodyPr>
            <a:lstStyle/>
            <a:p>
              <a:pPr lvl="0"/>
              <a:r>
                <a:rPr lang="en-US" sz="1600"/>
                <a:t>Liên danh</a:t>
              </a:r>
            </a:p>
          </p:txBody>
        </p:sp>
        <p:sp>
          <p:nvSpPr>
            <p:cNvPr id="237" name="TextBox 236"/>
            <p:cNvSpPr txBox="1"/>
            <p:nvPr/>
          </p:nvSpPr>
          <p:spPr>
            <a:xfrm rot="5176225">
              <a:off x="8662703" y="5515467"/>
              <a:ext cx="714683" cy="338554"/>
            </a:xfrm>
            <a:prstGeom prst="rect">
              <a:avLst/>
            </a:prstGeom>
            <a:noFill/>
          </p:spPr>
          <p:txBody>
            <a:bodyPr wrap="none" rtlCol="0">
              <a:spAutoFit/>
            </a:bodyPr>
            <a:lstStyle/>
            <a:p>
              <a:pPr lvl="0"/>
              <a:r>
                <a:rPr lang="en-US" sz="1600"/>
                <a:t>Liệt kê</a:t>
              </a:r>
            </a:p>
          </p:txBody>
        </p:sp>
        <p:sp>
          <p:nvSpPr>
            <p:cNvPr id="238" name="TextBox 237"/>
            <p:cNvSpPr txBox="1"/>
            <p:nvPr/>
          </p:nvSpPr>
          <p:spPr>
            <a:xfrm rot="6153958">
              <a:off x="7455180" y="5510794"/>
              <a:ext cx="1653017" cy="369332"/>
            </a:xfrm>
            <a:prstGeom prst="rect">
              <a:avLst/>
            </a:prstGeom>
            <a:noFill/>
          </p:spPr>
          <p:txBody>
            <a:bodyPr wrap="none" rtlCol="0">
              <a:spAutoFit/>
            </a:bodyPr>
            <a:lstStyle/>
            <a:p>
              <a:pPr lvl="0"/>
              <a:r>
                <a:rPr lang="en-US"/>
                <a:t>Lời nói trực tiếp</a:t>
              </a:r>
            </a:p>
          </p:txBody>
        </p:sp>
        <p:sp>
          <p:nvSpPr>
            <p:cNvPr id="239" name="TextBox 238"/>
            <p:cNvSpPr txBox="1"/>
            <p:nvPr/>
          </p:nvSpPr>
          <p:spPr>
            <a:xfrm rot="6598475">
              <a:off x="7404693" y="5459261"/>
              <a:ext cx="970137" cy="338554"/>
            </a:xfrm>
            <a:prstGeom prst="rect">
              <a:avLst/>
            </a:prstGeom>
            <a:noFill/>
          </p:spPr>
          <p:txBody>
            <a:bodyPr wrap="none" rtlCol="0">
              <a:spAutoFit/>
            </a:bodyPr>
            <a:lstStyle/>
            <a:p>
              <a:pPr lvl="0"/>
              <a:r>
                <a:rPr lang="en-US" sz="1600"/>
                <a:t>Chú thích</a:t>
              </a:r>
            </a:p>
          </p:txBody>
        </p:sp>
        <p:sp>
          <p:nvSpPr>
            <p:cNvPr id="240" name="TextBox 239"/>
            <p:cNvSpPr txBox="1"/>
            <p:nvPr/>
          </p:nvSpPr>
          <p:spPr>
            <a:xfrm rot="7442164">
              <a:off x="7191545" y="5354259"/>
              <a:ext cx="714683" cy="338554"/>
            </a:xfrm>
            <a:prstGeom prst="rect">
              <a:avLst/>
            </a:prstGeom>
            <a:noFill/>
          </p:spPr>
          <p:txBody>
            <a:bodyPr wrap="none" rtlCol="0">
              <a:spAutoFit/>
            </a:bodyPr>
            <a:lstStyle/>
            <a:p>
              <a:pPr lvl="0"/>
              <a:r>
                <a:rPr lang="en-US" sz="1600"/>
                <a:t>Liệt kê</a:t>
              </a:r>
            </a:p>
          </p:txBody>
        </p:sp>
        <p:sp>
          <p:nvSpPr>
            <p:cNvPr id="241" name="TextBox 240"/>
            <p:cNvSpPr txBox="1"/>
            <p:nvPr/>
          </p:nvSpPr>
          <p:spPr>
            <a:xfrm rot="7804422">
              <a:off x="6784718" y="5114620"/>
              <a:ext cx="989373" cy="338554"/>
            </a:xfrm>
            <a:prstGeom prst="rect">
              <a:avLst/>
            </a:prstGeom>
            <a:noFill/>
          </p:spPr>
          <p:txBody>
            <a:bodyPr wrap="none" rtlCol="0">
              <a:spAutoFit/>
            </a:bodyPr>
            <a:lstStyle/>
            <a:p>
              <a:pPr lvl="0"/>
              <a:r>
                <a:rPr lang="en-US" sz="1600"/>
                <a:t>Liên danh</a:t>
              </a:r>
            </a:p>
          </p:txBody>
        </p:sp>
        <p:sp>
          <p:nvSpPr>
            <p:cNvPr id="242" name="TextBox 241"/>
            <p:cNvSpPr txBox="1"/>
            <p:nvPr/>
          </p:nvSpPr>
          <p:spPr>
            <a:xfrm rot="8301162">
              <a:off x="6210436" y="4832393"/>
              <a:ext cx="1653017" cy="369332"/>
            </a:xfrm>
            <a:prstGeom prst="rect">
              <a:avLst/>
            </a:prstGeom>
            <a:noFill/>
          </p:spPr>
          <p:txBody>
            <a:bodyPr wrap="none" rtlCol="0">
              <a:spAutoFit/>
            </a:bodyPr>
            <a:lstStyle/>
            <a:p>
              <a:pPr lvl="0"/>
              <a:r>
                <a:rPr lang="en-US"/>
                <a:t>Lời nói trực tiếp</a:t>
              </a:r>
            </a:p>
          </p:txBody>
        </p:sp>
        <p:sp>
          <p:nvSpPr>
            <p:cNvPr id="243" name="TextBox 242"/>
            <p:cNvSpPr txBox="1"/>
            <p:nvPr/>
          </p:nvSpPr>
          <p:spPr>
            <a:xfrm rot="8752214">
              <a:off x="6376017" y="4523899"/>
              <a:ext cx="970137" cy="338554"/>
            </a:xfrm>
            <a:prstGeom prst="rect">
              <a:avLst/>
            </a:prstGeom>
            <a:noFill/>
          </p:spPr>
          <p:txBody>
            <a:bodyPr wrap="none" rtlCol="0">
              <a:spAutoFit/>
            </a:bodyPr>
            <a:lstStyle/>
            <a:p>
              <a:pPr lvl="0"/>
              <a:r>
                <a:rPr lang="en-US" sz="1600"/>
                <a:t>Chú thích</a:t>
              </a:r>
            </a:p>
          </p:txBody>
        </p:sp>
        <p:sp>
          <p:nvSpPr>
            <p:cNvPr id="244" name="TextBox 243"/>
            <p:cNvSpPr txBox="1"/>
            <p:nvPr/>
          </p:nvSpPr>
          <p:spPr>
            <a:xfrm rot="9255088">
              <a:off x="6323033" y="4216586"/>
              <a:ext cx="714683" cy="338554"/>
            </a:xfrm>
            <a:prstGeom prst="rect">
              <a:avLst/>
            </a:prstGeom>
            <a:noFill/>
          </p:spPr>
          <p:txBody>
            <a:bodyPr wrap="none" rtlCol="0">
              <a:spAutoFit/>
            </a:bodyPr>
            <a:lstStyle/>
            <a:p>
              <a:pPr lvl="0"/>
              <a:r>
                <a:rPr lang="en-US" sz="1600"/>
                <a:t>Liệt kê</a:t>
              </a:r>
            </a:p>
          </p:txBody>
        </p:sp>
        <p:sp>
          <p:nvSpPr>
            <p:cNvPr id="245" name="TextBox 244"/>
            <p:cNvSpPr txBox="1"/>
            <p:nvPr/>
          </p:nvSpPr>
          <p:spPr>
            <a:xfrm rot="9774916">
              <a:off x="6086811" y="3866238"/>
              <a:ext cx="989373" cy="338554"/>
            </a:xfrm>
            <a:prstGeom prst="rect">
              <a:avLst/>
            </a:prstGeom>
            <a:noFill/>
          </p:spPr>
          <p:txBody>
            <a:bodyPr wrap="none" rtlCol="0">
              <a:spAutoFit/>
            </a:bodyPr>
            <a:lstStyle/>
            <a:p>
              <a:pPr lvl="0"/>
              <a:r>
                <a:rPr lang="en-US" sz="1600"/>
                <a:t>Liên danh</a:t>
              </a:r>
            </a:p>
          </p:txBody>
        </p:sp>
        <p:sp>
          <p:nvSpPr>
            <p:cNvPr id="246" name="TextBox 245"/>
            <p:cNvSpPr txBox="1"/>
            <p:nvPr/>
          </p:nvSpPr>
          <p:spPr>
            <a:xfrm rot="14578456">
              <a:off x="7260835" y="946817"/>
              <a:ext cx="989373" cy="338554"/>
            </a:xfrm>
            <a:prstGeom prst="rect">
              <a:avLst/>
            </a:prstGeom>
            <a:noFill/>
          </p:spPr>
          <p:txBody>
            <a:bodyPr wrap="none" rtlCol="0">
              <a:spAutoFit/>
            </a:bodyPr>
            <a:lstStyle/>
            <a:p>
              <a:pPr lvl="0"/>
              <a:r>
                <a:rPr lang="en-US" sz="1600"/>
                <a:t>Liên danh</a:t>
              </a:r>
            </a:p>
          </p:txBody>
        </p:sp>
        <p:sp>
          <p:nvSpPr>
            <p:cNvPr id="247" name="TextBox 246"/>
            <p:cNvSpPr txBox="1"/>
            <p:nvPr/>
          </p:nvSpPr>
          <p:spPr>
            <a:xfrm rot="15408379">
              <a:off x="7663143" y="969789"/>
              <a:ext cx="970137" cy="338554"/>
            </a:xfrm>
            <a:prstGeom prst="rect">
              <a:avLst/>
            </a:prstGeom>
            <a:noFill/>
          </p:spPr>
          <p:txBody>
            <a:bodyPr wrap="none" rtlCol="0">
              <a:spAutoFit/>
            </a:bodyPr>
            <a:lstStyle/>
            <a:p>
              <a:pPr lvl="0"/>
              <a:r>
                <a:rPr lang="en-US" sz="1600"/>
                <a:t>Chú thích</a:t>
              </a:r>
            </a:p>
          </p:txBody>
        </p:sp>
        <p:sp>
          <p:nvSpPr>
            <p:cNvPr id="249" name="TextBox 248"/>
            <p:cNvSpPr txBox="1"/>
            <p:nvPr/>
          </p:nvSpPr>
          <p:spPr>
            <a:xfrm rot="13746735">
              <a:off x="6837468" y="1540097"/>
              <a:ext cx="714683" cy="338554"/>
            </a:xfrm>
            <a:prstGeom prst="rect">
              <a:avLst/>
            </a:prstGeom>
            <a:noFill/>
          </p:spPr>
          <p:txBody>
            <a:bodyPr wrap="none" rtlCol="0">
              <a:spAutoFit/>
            </a:bodyPr>
            <a:lstStyle/>
            <a:p>
              <a:pPr lvl="0"/>
              <a:r>
                <a:rPr lang="en-US" sz="1600"/>
                <a:t>Liệt kê</a:t>
              </a:r>
            </a:p>
          </p:txBody>
        </p:sp>
        <p:sp>
          <p:nvSpPr>
            <p:cNvPr id="250" name="TextBox 249"/>
            <p:cNvSpPr txBox="1"/>
            <p:nvPr/>
          </p:nvSpPr>
          <p:spPr>
            <a:xfrm rot="13280589">
              <a:off x="6511818" y="1805765"/>
              <a:ext cx="970137" cy="338554"/>
            </a:xfrm>
            <a:prstGeom prst="rect">
              <a:avLst/>
            </a:prstGeom>
            <a:noFill/>
          </p:spPr>
          <p:txBody>
            <a:bodyPr wrap="none" rtlCol="0">
              <a:spAutoFit/>
            </a:bodyPr>
            <a:lstStyle/>
            <a:p>
              <a:pPr lvl="0"/>
              <a:r>
                <a:rPr lang="en-US" sz="1600"/>
                <a:t>Chú thích</a:t>
              </a:r>
            </a:p>
          </p:txBody>
        </p:sp>
        <p:sp>
          <p:nvSpPr>
            <p:cNvPr id="251" name="TextBox 250"/>
            <p:cNvSpPr txBox="1"/>
            <p:nvPr/>
          </p:nvSpPr>
          <p:spPr>
            <a:xfrm rot="12655973">
              <a:off x="5981771" y="2101946"/>
              <a:ext cx="1653017" cy="369332"/>
            </a:xfrm>
            <a:prstGeom prst="rect">
              <a:avLst/>
            </a:prstGeom>
            <a:noFill/>
          </p:spPr>
          <p:txBody>
            <a:bodyPr wrap="none" rtlCol="0">
              <a:spAutoFit/>
            </a:bodyPr>
            <a:lstStyle/>
            <a:p>
              <a:pPr lvl="0"/>
              <a:r>
                <a:rPr lang="en-US"/>
                <a:t>Lời nói trực tiếp</a:t>
              </a:r>
            </a:p>
          </p:txBody>
        </p:sp>
        <p:sp>
          <p:nvSpPr>
            <p:cNvPr id="252" name="TextBox 251"/>
            <p:cNvSpPr txBox="1"/>
            <p:nvPr/>
          </p:nvSpPr>
          <p:spPr>
            <a:xfrm rot="12108803">
              <a:off x="6135957" y="2431594"/>
              <a:ext cx="989373" cy="338554"/>
            </a:xfrm>
            <a:prstGeom prst="rect">
              <a:avLst/>
            </a:prstGeom>
            <a:noFill/>
          </p:spPr>
          <p:txBody>
            <a:bodyPr wrap="none" rtlCol="0">
              <a:spAutoFit/>
            </a:bodyPr>
            <a:lstStyle/>
            <a:p>
              <a:pPr lvl="0"/>
              <a:r>
                <a:rPr lang="en-US" sz="1600"/>
                <a:t>Liên danh</a:t>
              </a:r>
            </a:p>
          </p:txBody>
        </p:sp>
        <p:sp>
          <p:nvSpPr>
            <p:cNvPr id="253" name="TextBox 252"/>
            <p:cNvSpPr txBox="1"/>
            <p:nvPr/>
          </p:nvSpPr>
          <p:spPr>
            <a:xfrm rot="11716741">
              <a:off x="6192903" y="2779086"/>
              <a:ext cx="714683" cy="338554"/>
            </a:xfrm>
            <a:prstGeom prst="rect">
              <a:avLst/>
            </a:prstGeom>
            <a:noFill/>
          </p:spPr>
          <p:txBody>
            <a:bodyPr wrap="none" rtlCol="0">
              <a:spAutoFit/>
            </a:bodyPr>
            <a:lstStyle/>
            <a:p>
              <a:pPr lvl="0"/>
              <a:r>
                <a:rPr lang="en-US" sz="1600"/>
                <a:t>Liệt kê</a:t>
              </a:r>
            </a:p>
          </p:txBody>
        </p:sp>
        <p:sp>
          <p:nvSpPr>
            <p:cNvPr id="254" name="TextBox 253"/>
            <p:cNvSpPr txBox="1"/>
            <p:nvPr/>
          </p:nvSpPr>
          <p:spPr>
            <a:xfrm rot="11054138">
              <a:off x="5986418" y="3131199"/>
              <a:ext cx="970137" cy="338554"/>
            </a:xfrm>
            <a:prstGeom prst="rect">
              <a:avLst/>
            </a:prstGeom>
            <a:noFill/>
          </p:spPr>
          <p:txBody>
            <a:bodyPr wrap="none" rtlCol="0">
              <a:spAutoFit/>
            </a:bodyPr>
            <a:lstStyle/>
            <a:p>
              <a:pPr lvl="0"/>
              <a:r>
                <a:rPr lang="en-US" sz="1600"/>
                <a:t>Chú thích</a:t>
              </a:r>
            </a:p>
          </p:txBody>
        </p:sp>
        <p:sp>
          <p:nvSpPr>
            <p:cNvPr id="255" name="TextBox 254"/>
            <p:cNvSpPr txBox="1"/>
            <p:nvPr/>
          </p:nvSpPr>
          <p:spPr>
            <a:xfrm rot="10567471">
              <a:off x="5644979" y="3467755"/>
              <a:ext cx="1653017" cy="369332"/>
            </a:xfrm>
            <a:prstGeom prst="rect">
              <a:avLst/>
            </a:prstGeom>
            <a:noFill/>
          </p:spPr>
          <p:txBody>
            <a:bodyPr wrap="none" rtlCol="0">
              <a:spAutoFit/>
            </a:bodyPr>
            <a:lstStyle/>
            <a:p>
              <a:pPr lvl="0"/>
              <a:r>
                <a:rPr lang="en-US"/>
                <a:t>Lời nói trực tiếp</a:t>
              </a:r>
            </a:p>
          </p:txBody>
        </p:sp>
        <p:sp>
          <p:nvSpPr>
            <p:cNvPr id="256" name="TextBox 255"/>
            <p:cNvSpPr txBox="1"/>
            <p:nvPr/>
          </p:nvSpPr>
          <p:spPr>
            <a:xfrm rot="16200000">
              <a:off x="8037316" y="821257"/>
              <a:ext cx="1653017" cy="369332"/>
            </a:xfrm>
            <a:prstGeom prst="rect">
              <a:avLst/>
            </a:prstGeom>
            <a:noFill/>
          </p:spPr>
          <p:txBody>
            <a:bodyPr wrap="none" rtlCol="0">
              <a:spAutoFit/>
            </a:bodyPr>
            <a:lstStyle/>
            <a:p>
              <a:pPr lvl="0"/>
              <a:r>
                <a:rPr lang="en-US"/>
                <a:t>Lời nói trực tiếp</a:t>
              </a:r>
            </a:p>
          </p:txBody>
        </p:sp>
        <p:sp>
          <p:nvSpPr>
            <p:cNvPr id="257" name="TextBox 256"/>
            <p:cNvSpPr txBox="1"/>
            <p:nvPr/>
          </p:nvSpPr>
          <p:spPr>
            <a:xfrm rot="15976225">
              <a:off x="8125632" y="874960"/>
              <a:ext cx="714683" cy="338554"/>
            </a:xfrm>
            <a:prstGeom prst="rect">
              <a:avLst/>
            </a:prstGeom>
            <a:noFill/>
          </p:spPr>
          <p:txBody>
            <a:bodyPr wrap="none" rtlCol="0">
              <a:spAutoFit/>
            </a:bodyPr>
            <a:lstStyle/>
            <a:p>
              <a:pPr lvl="0"/>
              <a:r>
                <a:rPr lang="en-US" sz="1600"/>
                <a:t>Liệt kê</a:t>
              </a:r>
            </a:p>
          </p:txBody>
        </p:sp>
        <p:sp>
          <p:nvSpPr>
            <p:cNvPr id="258" name="TextBox 257"/>
            <p:cNvSpPr txBox="1"/>
            <p:nvPr/>
          </p:nvSpPr>
          <p:spPr>
            <a:xfrm rot="16953958">
              <a:off x="8765920" y="922114"/>
              <a:ext cx="989373" cy="338554"/>
            </a:xfrm>
            <a:prstGeom prst="rect">
              <a:avLst/>
            </a:prstGeom>
            <a:noFill/>
          </p:spPr>
          <p:txBody>
            <a:bodyPr wrap="none" rtlCol="0">
              <a:spAutoFit/>
            </a:bodyPr>
            <a:lstStyle/>
            <a:p>
              <a:pPr lvl="0"/>
              <a:r>
                <a:rPr lang="en-US" sz="1600"/>
                <a:t>Liên danh</a:t>
              </a:r>
            </a:p>
          </p:txBody>
        </p:sp>
        <p:sp>
          <p:nvSpPr>
            <p:cNvPr id="259" name="TextBox 258"/>
            <p:cNvSpPr txBox="1"/>
            <p:nvPr/>
          </p:nvSpPr>
          <p:spPr>
            <a:xfrm rot="17398475">
              <a:off x="9170861" y="909619"/>
              <a:ext cx="970137" cy="338554"/>
            </a:xfrm>
            <a:prstGeom prst="rect">
              <a:avLst/>
            </a:prstGeom>
            <a:noFill/>
          </p:spPr>
          <p:txBody>
            <a:bodyPr wrap="none" rtlCol="0">
              <a:spAutoFit/>
            </a:bodyPr>
            <a:lstStyle/>
            <a:p>
              <a:pPr lvl="0"/>
              <a:r>
                <a:rPr lang="en-US" sz="1600"/>
                <a:t>Chú thích</a:t>
              </a:r>
            </a:p>
          </p:txBody>
        </p:sp>
        <p:sp>
          <p:nvSpPr>
            <p:cNvPr id="260" name="TextBox 259"/>
            <p:cNvSpPr txBox="1"/>
            <p:nvPr/>
          </p:nvSpPr>
          <p:spPr>
            <a:xfrm rot="17903171">
              <a:off x="9180564" y="1093113"/>
              <a:ext cx="1653017" cy="369332"/>
            </a:xfrm>
            <a:prstGeom prst="rect">
              <a:avLst/>
            </a:prstGeom>
            <a:noFill/>
          </p:spPr>
          <p:txBody>
            <a:bodyPr wrap="none" rtlCol="0">
              <a:spAutoFit/>
            </a:bodyPr>
            <a:lstStyle/>
            <a:p>
              <a:pPr lvl="0"/>
              <a:r>
                <a:rPr lang="en-US"/>
                <a:t>Lời nói trực tiếp</a:t>
              </a:r>
            </a:p>
          </p:txBody>
        </p:sp>
        <p:sp>
          <p:nvSpPr>
            <p:cNvPr id="261" name="TextBox 260"/>
            <p:cNvSpPr txBox="1"/>
            <p:nvPr/>
          </p:nvSpPr>
          <p:spPr>
            <a:xfrm rot="18604422">
              <a:off x="9947008" y="1377788"/>
              <a:ext cx="714683" cy="338554"/>
            </a:xfrm>
            <a:prstGeom prst="rect">
              <a:avLst/>
            </a:prstGeom>
            <a:noFill/>
          </p:spPr>
          <p:txBody>
            <a:bodyPr wrap="none" rtlCol="0">
              <a:spAutoFit/>
            </a:bodyPr>
            <a:lstStyle/>
            <a:p>
              <a:pPr lvl="0"/>
              <a:r>
                <a:rPr lang="en-US" sz="1600"/>
                <a:t>Liệt kê</a:t>
              </a:r>
            </a:p>
          </p:txBody>
        </p:sp>
        <p:sp>
          <p:nvSpPr>
            <p:cNvPr id="263" name="TextBox 262"/>
            <p:cNvSpPr txBox="1"/>
            <p:nvPr/>
          </p:nvSpPr>
          <p:spPr>
            <a:xfrm rot="19552214">
              <a:off x="10069773" y="2045092"/>
              <a:ext cx="970137" cy="338554"/>
            </a:xfrm>
            <a:prstGeom prst="rect">
              <a:avLst/>
            </a:prstGeom>
            <a:noFill/>
          </p:spPr>
          <p:txBody>
            <a:bodyPr wrap="none" rtlCol="0">
              <a:spAutoFit/>
            </a:bodyPr>
            <a:lstStyle/>
            <a:p>
              <a:pPr lvl="0"/>
              <a:r>
                <a:rPr lang="en-US" sz="1600"/>
                <a:t>Chú thích</a:t>
              </a:r>
            </a:p>
          </p:txBody>
        </p:sp>
        <p:sp>
          <p:nvSpPr>
            <p:cNvPr id="264" name="TextBox 263"/>
            <p:cNvSpPr txBox="1"/>
            <p:nvPr/>
          </p:nvSpPr>
          <p:spPr>
            <a:xfrm rot="20107841">
              <a:off x="10541693" y="2320746"/>
              <a:ext cx="714683" cy="338554"/>
            </a:xfrm>
            <a:prstGeom prst="rect">
              <a:avLst/>
            </a:prstGeom>
            <a:noFill/>
          </p:spPr>
          <p:txBody>
            <a:bodyPr wrap="none" rtlCol="0">
              <a:spAutoFit/>
            </a:bodyPr>
            <a:lstStyle/>
            <a:p>
              <a:pPr lvl="0"/>
              <a:r>
                <a:rPr lang="en-US" sz="1600"/>
                <a:t>Liệt kê</a:t>
              </a:r>
            </a:p>
          </p:txBody>
        </p:sp>
        <p:sp>
          <p:nvSpPr>
            <p:cNvPr id="265" name="TextBox 264"/>
            <p:cNvSpPr txBox="1"/>
            <p:nvPr/>
          </p:nvSpPr>
          <p:spPr>
            <a:xfrm rot="20574916">
              <a:off x="10217814" y="2631320"/>
              <a:ext cx="1653017" cy="369332"/>
            </a:xfrm>
            <a:prstGeom prst="rect">
              <a:avLst/>
            </a:prstGeom>
            <a:noFill/>
          </p:spPr>
          <p:txBody>
            <a:bodyPr wrap="none" rtlCol="0">
              <a:spAutoFit/>
            </a:bodyPr>
            <a:lstStyle/>
            <a:p>
              <a:pPr lvl="0"/>
              <a:r>
                <a:rPr lang="en-US"/>
                <a:t>Lời nói trực tiếp</a:t>
              </a:r>
            </a:p>
          </p:txBody>
        </p:sp>
      </p:grpSp>
      <p:sp>
        <p:nvSpPr>
          <p:cNvPr id="266" name="AutoShape 5"/>
          <p:cNvSpPr>
            <a:spLocks noChangeArrowheads="1"/>
          </p:cNvSpPr>
          <p:nvPr/>
        </p:nvSpPr>
        <p:spPr bwMode="auto">
          <a:xfrm rot="17972585">
            <a:off x="8972072" y="5121783"/>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700">
              <a:solidFill>
                <a:srgbClr val="000000"/>
              </a:solidFill>
              <a:latin typeface="Times New Roman" panose="02020603050405020304" pitchFamily="18" charset="0"/>
              <a:cs typeface="Times New Roman" panose="02020603050405020304" pitchFamily="18" charset="0"/>
            </a:endParaRPr>
          </a:p>
        </p:txBody>
      </p:sp>
      <p:sp>
        <p:nvSpPr>
          <p:cNvPr id="55" name="Oval 54">
            <a:hlinkClick r:id="rId16" action="ppaction://hlinksldjump"/>
          </p:cNvPr>
          <p:cNvSpPr/>
          <p:nvPr/>
        </p:nvSpPr>
        <p:spPr>
          <a:xfrm>
            <a:off x="930445" y="4069195"/>
            <a:ext cx="566670"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5</a:t>
            </a:r>
          </a:p>
        </p:txBody>
      </p:sp>
    </p:spTree>
    <p:extLst>
      <p:ext uri="{BB962C8B-B14F-4D97-AF65-F5344CB8AC3E}">
        <p14:creationId xmlns:p14="http://schemas.microsoft.com/office/powerpoint/2010/main" val="3916246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91" numSld="6">
                <p:cTn id="7" repeatCount="indefinite"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8" restart="whenNotActive" fill="hold" evtFilter="cancelBubble" nodeType="interactiveSeq">
                <p:stCondLst>
                  <p:cond evt="onClick" delay="0">
                    <p:tgtEl>
                      <p:spTgt spid="224"/>
                    </p:tgtEl>
                  </p:cond>
                </p:stCondLst>
                <p:endSync evt="end" delay="0">
                  <p:rtn val="all"/>
                </p:endSync>
                <p:childTnLst>
                  <p:par>
                    <p:cTn id="29" fill="hold">
                      <p:stCondLst>
                        <p:cond delay="0"/>
                      </p:stCondLst>
                      <p:childTnLst>
                        <p:par>
                          <p:cTn id="30" fill="hold">
                            <p:stCondLst>
                              <p:cond delay="0"/>
                            </p:stCondLst>
                            <p:childTnLst>
                              <p:par>
                                <p:cTn id="31" presetID="8" presetClass="emph" presetSubtype="0" repeatCount="indefinite" fill="hold" nodeType="clickEffect">
                                  <p:stCondLst>
                                    <p:cond delay="0"/>
                                  </p:stCondLst>
                                  <p:childTnLst>
                                    <p:animRot by="21600000">
                                      <p:cBhvr>
                                        <p:cTn id="32" dur="900" fill="hold"/>
                                        <p:tgtEl>
                                          <p:spTgt spid="224"/>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224"/>
                  </p:tgtEl>
                </p:cond>
              </p:nextCondLst>
            </p:seq>
            <p:seq concurrent="1" nextAc="seek">
              <p:cTn id="43" restart="whenNotActive" fill="hold" evtFilter="cancelBubble" nodeType="interactiveSeq">
                <p:stCondLst>
                  <p:cond evt="onClick" delay="0">
                    <p:tgtEl>
                      <p:spTgt spid="55"/>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19" grpId="0" animBg="1"/>
      <p:bldP spid="20" grpId="0" animBg="1"/>
      <p:bldP spid="21" grpId="0" animBg="1"/>
      <p:bldP spid="22" grpId="0" animBg="1"/>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úng ta đã NÊU đúng công dụng của dấu gạch ngang trong từng câu văn. Bây giờ, để ứng dụng kiến thức vào thực tế, các bạn hãy đến với bài tập số 2 nhé.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4957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026968-D63D-1DBD-67E7-11ECC596189C}"/>
              </a:ext>
            </a:extLst>
          </p:cNvPr>
          <p:cNvGrpSpPr/>
          <p:nvPr/>
        </p:nvGrpSpPr>
        <p:grpSpPr>
          <a:xfrm>
            <a:off x="3913632" y="-289560"/>
            <a:ext cx="8424672" cy="7623054"/>
            <a:chOff x="4437888" y="-289560"/>
            <a:chExt cx="8119872" cy="7623054"/>
          </a:xfrm>
        </p:grpSpPr>
        <p:pic>
          <p:nvPicPr>
            <p:cNvPr id="10" name="图片 9">
              <a:extLst>
                <a:ext uri="{FF2B5EF4-FFF2-40B4-BE49-F238E27FC236}">
                  <a16:creationId xmlns:a16="http://schemas.microsoft.com/office/drawing/2014/main" id="{1D6CD591-CE0B-7DB4-276B-3E9B62CBE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888" y="-289560"/>
              <a:ext cx="8119872" cy="7623054"/>
            </a:xfrm>
            <a:prstGeom prst="rect">
              <a:avLst/>
            </a:prstGeom>
          </p:spPr>
        </p:pic>
        <p:sp>
          <p:nvSpPr>
            <p:cNvPr id="14" name="文本框 13">
              <a:extLst>
                <a:ext uri="{FF2B5EF4-FFF2-40B4-BE49-F238E27FC236}">
                  <a16:creationId xmlns:a16="http://schemas.microsoft.com/office/drawing/2014/main" id="{61A183DB-3572-7F9F-17A9-3C2C92ECFB17}"/>
                </a:ext>
              </a:extLst>
            </p:cNvPr>
            <p:cNvSpPr txBox="1"/>
            <p:nvPr/>
          </p:nvSpPr>
          <p:spPr>
            <a:xfrm>
              <a:off x="5408663" y="2090806"/>
              <a:ext cx="6320025" cy="2862322"/>
            </a:xfrm>
            <a:prstGeom prst="rect">
              <a:avLst/>
            </a:prstGeom>
            <a:noFill/>
          </p:spPr>
          <p:txBody>
            <a:bodyPr wrap="square" rtlCol="0">
              <a:spAutoFit/>
            </a:bodyPr>
            <a:lstStyle>
              <a:defPPr>
                <a:defRPr lang="zh-CN"/>
              </a:defPPr>
              <a:lvl1pPr>
                <a:lnSpc>
                  <a:spcPct val="150000"/>
                </a:lnSpc>
                <a:defRPr sz="1400">
                  <a:solidFill>
                    <a:schemeClr val="tx1">
                      <a:lumMod val="75000"/>
                      <a:lumOff val="25000"/>
                    </a:schemeClr>
                  </a:solidFill>
                  <a:latin typeface="思源宋体 CN SemiBold" panose="02020600000000000000" pitchFamily="18" charset="-122"/>
                  <a:ea typeface="思源宋体 CN SemiBold" panose="02020600000000000000" pitchFamily="18" charset="-122"/>
                </a:defRPr>
              </a:lvl1pPr>
            </a:lstStyle>
            <a:p>
              <a:pPr marR="0" lvl="0" algn="ctr" defTabSz="914400" rtl="0" eaLnBrk="1" fontAlgn="auto" latinLnBrk="0" hangingPunct="1">
                <a:lnSpc>
                  <a:spcPct val="100000"/>
                </a:lnSpc>
                <a:spcBef>
                  <a:spcPts val="0"/>
                </a:spcBef>
                <a:spcAft>
                  <a:spcPts val="0"/>
                </a:spcAft>
                <a:buClrTx/>
                <a:buSzTx/>
                <a:tabLst/>
                <a:defRPr/>
              </a:pPr>
              <a:r>
                <a:rPr lang="en-US" altLang="zh-CN" sz="6000" dirty="0" err="1">
                  <a:solidFill>
                    <a:prstClr val="black">
                      <a:lumMod val="75000"/>
                      <a:lumOff val="25000"/>
                    </a:prstClr>
                  </a:solidFill>
                  <a:latin typeface="Cambria" panose="02040503050406030204" pitchFamily="18" charset="0"/>
                  <a:sym typeface="+mn-ea"/>
                </a:rPr>
                <a:t>Về</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nhà</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ôn</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lại</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bài</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hôm</a:t>
              </a:r>
              <a:r>
                <a:rPr lang="en-US" altLang="zh-CN" sz="6000" dirty="0">
                  <a:solidFill>
                    <a:prstClr val="black">
                      <a:lumMod val="75000"/>
                      <a:lumOff val="25000"/>
                    </a:prstClr>
                  </a:solidFill>
                  <a:latin typeface="Cambria" panose="02040503050406030204" pitchFamily="18" charset="0"/>
                  <a:sym typeface="+mn-ea"/>
                </a:rPr>
                <a:t> nay, </a:t>
              </a:r>
              <a:r>
                <a:rPr lang="en-US" altLang="zh-CN" sz="6000" dirty="0" err="1">
                  <a:solidFill>
                    <a:prstClr val="black">
                      <a:lumMod val="75000"/>
                      <a:lumOff val="25000"/>
                    </a:prstClr>
                  </a:solidFill>
                  <a:latin typeface="Cambria" panose="02040503050406030204" pitchFamily="18" charset="0"/>
                  <a:sym typeface="+mn-ea"/>
                </a:rPr>
                <a:t>chuẩn</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bị</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bài</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ngày</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mai</a:t>
              </a:r>
              <a:r>
                <a:rPr lang="en-US" altLang="zh-CN" sz="6000" dirty="0">
                  <a:solidFill>
                    <a:prstClr val="black">
                      <a:lumMod val="75000"/>
                      <a:lumOff val="25000"/>
                    </a:prstClr>
                  </a:solidFill>
                  <a:latin typeface="Cambria" panose="02040503050406030204" pitchFamily="18" charset="0"/>
                  <a:sym typeface="+mn-ea"/>
                </a:rPr>
                <a:t>.</a:t>
              </a:r>
              <a:endParaRPr lang="en-US" altLang="zh-CN" sz="6000" dirty="0">
                <a:solidFill>
                  <a:srgbClr val="C00000"/>
                </a:solidFill>
                <a:latin typeface="Cambria" panose="02040503050406030204" pitchFamily="18" charset="0"/>
                <a:sym typeface="+mn-ea"/>
              </a:endParaRPr>
            </a:p>
          </p:txBody>
        </p:sp>
      </p:grpSp>
      <p:pic>
        <p:nvPicPr>
          <p:cNvPr id="16" name="图片 15">
            <a:extLst>
              <a:ext uri="{FF2B5EF4-FFF2-40B4-BE49-F238E27FC236}">
                <a16:creationId xmlns:a16="http://schemas.microsoft.com/office/drawing/2014/main" id="{67B650D2-9A0A-B97F-2AF9-B5C4076244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78" y="1767840"/>
            <a:ext cx="4907286" cy="4907286"/>
          </a:xfrm>
          <a:prstGeom prst="rect">
            <a:avLst/>
          </a:prstGeom>
        </p:spPr>
      </p:pic>
      <p:pic>
        <p:nvPicPr>
          <p:cNvPr id="6" name="Picture 5">
            <a:extLst>
              <a:ext uri="{FF2B5EF4-FFF2-40B4-BE49-F238E27FC236}">
                <a16:creationId xmlns:a16="http://schemas.microsoft.com/office/drawing/2014/main" id="{FCB734D0-E665-79E9-84A7-F6A35C350A47}"/>
              </a:ext>
            </a:extLst>
          </p:cNvPr>
          <p:cNvPicPr>
            <a:picLocks noChangeAspect="1"/>
          </p:cNvPicPr>
          <p:nvPr/>
        </p:nvPicPr>
        <p:blipFill>
          <a:blip r:embed="rId5"/>
          <a:stretch>
            <a:fillRect/>
          </a:stretch>
        </p:blipFill>
        <p:spPr>
          <a:xfrm>
            <a:off x="409675" y="182874"/>
            <a:ext cx="4633362" cy="2237426"/>
          </a:xfrm>
          <a:prstGeom prst="rect">
            <a:avLst/>
          </a:prstGeom>
        </p:spPr>
      </p:pic>
    </p:spTree>
    <p:extLst>
      <p:ext uri="{BB962C8B-B14F-4D97-AF65-F5344CB8AC3E}">
        <p14:creationId xmlns:p14="http://schemas.microsoft.com/office/powerpoint/2010/main" val="1527446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632996" y="-332076"/>
            <a:ext cx="12239625" cy="6364939"/>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descr="A colorful text with white border&#10;&#10;AI-generated content may be incorrect.">
            <a:extLst>
              <a:ext uri="{FF2B5EF4-FFF2-40B4-BE49-F238E27FC236}">
                <a16:creationId xmlns:a16="http://schemas.microsoft.com/office/drawing/2014/main" id="{26B0DE4A-3E85-D6F6-C18F-C9CFEDC13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239" y="1548597"/>
            <a:ext cx="7763161" cy="3359187"/>
          </a:xfrm>
          <a:prstGeom prst="rect">
            <a:avLst/>
          </a:prstGeom>
        </p:spPr>
      </p:pic>
    </p:spTree>
    <p:extLst>
      <p:ext uri="{BB962C8B-B14F-4D97-AF65-F5344CB8AC3E}">
        <p14:creationId xmlns:p14="http://schemas.microsoft.com/office/powerpoint/2010/main" val="3964841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60382693317">
            <a:hlinkClick r:id="" action="ppaction://media"/>
            <a:extLst>
              <a:ext uri="{FF2B5EF4-FFF2-40B4-BE49-F238E27FC236}">
                <a16:creationId xmlns:a16="http://schemas.microsoft.com/office/drawing/2014/main" id="{080B8532-9727-8912-198A-9B6B0B4027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56487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Dấu gạch ngang LVC lớp 5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3862" y="0"/>
            <a:ext cx="10344377" cy="6703793"/>
          </a:xfrm>
          <a:prstGeom prst="rect">
            <a:avLst/>
          </a:prstGeom>
        </p:spPr>
      </p:pic>
    </p:spTree>
    <p:extLst>
      <p:ext uri="{BB962C8B-B14F-4D97-AF65-F5344CB8AC3E}">
        <p14:creationId xmlns:p14="http://schemas.microsoft.com/office/powerpoint/2010/main" val="2594289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0" y="0"/>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4884" y="113977"/>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0994" y="188394"/>
            <a:ext cx="2361159" cy="2153156"/>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rot="2571227" flipH="1">
            <a:off x="433569" y="15059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pic>
        <p:nvPicPr>
          <p:cNvPr id="32" name="图片 6">
            <a:extLst>
              <a:ext uri="{FF2B5EF4-FFF2-40B4-BE49-F238E27FC236}">
                <a16:creationId xmlns:a16="http://schemas.microsoft.com/office/drawing/2014/main" id="{245EE5CF-164A-4243-BC1A-2F58699E27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88037" y="4096897"/>
            <a:ext cx="3131194" cy="3131194"/>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036" y="-14721"/>
            <a:ext cx="1630815" cy="1630815"/>
          </a:xfrm>
          <a:prstGeom prst="rect">
            <a:avLst/>
          </a:prstGeom>
        </p:spPr>
      </p:pic>
      <p:pic>
        <p:nvPicPr>
          <p:cNvPr id="30" name="Pictur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72057" y="5245173"/>
            <a:ext cx="574168" cy="976086"/>
          </a:xfrm>
          <a:prstGeom prst="rect">
            <a:avLst/>
          </a:prstGeom>
        </p:spPr>
      </p:pic>
      <p:pic>
        <p:nvPicPr>
          <p:cNvPr id="23" name="Picture 22">
            <a:extLst>
              <a:ext uri="{FF2B5EF4-FFF2-40B4-BE49-F238E27FC236}">
                <a16:creationId xmlns:a16="http://schemas.microsoft.com/office/drawing/2014/main" id="{AC71B6CD-8DD4-8789-3492-CFD58350C9BF}"/>
              </a:ext>
            </a:extLst>
          </p:cNvPr>
          <p:cNvPicPr>
            <a:picLocks noChangeAspect="1"/>
          </p:cNvPicPr>
          <p:nvPr/>
        </p:nvPicPr>
        <p:blipFill>
          <a:blip r:embed="rId22"/>
          <a:stretch>
            <a:fillRect/>
          </a:stretch>
        </p:blipFill>
        <p:spPr>
          <a:xfrm>
            <a:off x="2171739" y="2384117"/>
            <a:ext cx="9615945" cy="2949200"/>
          </a:xfrm>
          <a:prstGeom prst="rect">
            <a:avLst/>
          </a:prstGeom>
        </p:spPr>
      </p:pic>
      <p:sp>
        <p:nvSpPr>
          <p:cNvPr id="2" name="Rectangle 1"/>
          <p:cNvSpPr/>
          <p:nvPr/>
        </p:nvSpPr>
        <p:spPr>
          <a:xfrm>
            <a:off x="3684194" y="1603266"/>
            <a:ext cx="5212004" cy="923330"/>
          </a:xfrm>
          <a:prstGeom prst="rect">
            <a:avLst/>
          </a:prstGeom>
          <a:noFill/>
        </p:spPr>
        <p:txBody>
          <a:bodyPr wrap="none" lIns="91440" tIns="45720" rIns="91440" bIns="45720">
            <a:spAutoFit/>
          </a:bodyPr>
          <a:lstStyle/>
          <a:p>
            <a:pPr algn="ctr"/>
            <a:r>
              <a:rPr lang="en-US" sz="5400" b="1" cap="none" spc="0">
                <a:ln w="12700" cmpd="sng">
                  <a:solidFill>
                    <a:schemeClr val="accent4"/>
                  </a:solidFill>
                  <a:prstDash val="solid"/>
                </a:ln>
                <a:solidFill>
                  <a:srgbClr val="B01306"/>
                </a:solidFill>
                <a:effectLst/>
              </a:rPr>
              <a:t>LUYỆN TẬP VỀ</a:t>
            </a:r>
          </a:p>
        </p:txBody>
      </p:sp>
    </p:spTree>
    <p:extLst>
      <p:ext uri="{BB962C8B-B14F-4D97-AF65-F5344CB8AC3E}">
        <p14:creationId xmlns:p14="http://schemas.microsoft.com/office/powerpoint/2010/main" val="2001450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7024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rPr>
              <a:t>2</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endParaRPr>
          </a:p>
        </p:txBody>
      </p:sp>
      <p:pic>
        <p:nvPicPr>
          <p:cNvPr id="5" name="Picture 4" descr="A logo with a black background&#10;&#10;Description automatically generated">
            <a:extLst>
              <a:ext uri="{FF2B5EF4-FFF2-40B4-BE49-F238E27FC236}">
                <a16:creationId xmlns:a16="http://schemas.microsoft.com/office/drawing/2014/main" id="{D32A0516-48DC-2D6D-8115-F22FBEA1E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722" y="1818526"/>
            <a:ext cx="6800406" cy="5254859"/>
          </a:xfrm>
          <a:prstGeom prst="rect">
            <a:avLst/>
          </a:prstGeom>
        </p:spPr>
      </p:pic>
    </p:spTree>
    <p:extLst>
      <p:ext uri="{BB962C8B-B14F-4D97-AF65-F5344CB8AC3E}">
        <p14:creationId xmlns:p14="http://schemas.microsoft.com/office/powerpoint/2010/main" val="1420933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9217"/>
            <a:ext cx="12192000" cy="1079768"/>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59602"/>
            <a:ext cx="1494653" cy="1431406"/>
            <a:chOff x="-64270" y="30301"/>
            <a:chExt cx="1808887" cy="1718614"/>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30301"/>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12" name="TextBox 11">
            <a:extLst>
              <a:ext uri="{FF2B5EF4-FFF2-40B4-BE49-F238E27FC236}">
                <a16:creationId xmlns:a16="http://schemas.microsoft.com/office/drawing/2014/main" id="{C25133DE-CDA0-45CC-8B57-DA29957F6AEF}"/>
              </a:ext>
            </a:extLst>
          </p:cNvPr>
          <p:cNvSpPr txBox="1"/>
          <p:nvPr/>
        </p:nvSpPr>
        <p:spPr>
          <a:xfrm>
            <a:off x="974725" y="-13286"/>
            <a:ext cx="11207697" cy="1138773"/>
          </a:xfrm>
          <a:prstGeom prst="rect">
            <a:avLst/>
          </a:prstGeom>
          <a:noFill/>
        </p:spPr>
        <p:txBody>
          <a:bodyPr wrap="square" rtlCol="0">
            <a:spAutoFit/>
          </a:bodyPr>
          <a:lstStyle/>
          <a:p>
            <a:pPr lvl="0" algn="ctr">
              <a:defRPr/>
            </a:pPr>
            <a:r>
              <a:rPr lang="vi-VN" sz="3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Nêu công dụng của dấu gạch ngang trong mỗi trường hợp dưới đây:</a:t>
            </a:r>
          </a:p>
        </p:txBody>
      </p:sp>
      <p:sp>
        <p:nvSpPr>
          <p:cNvPr id="10" name="TextBox 9">
            <a:extLst>
              <a:ext uri="{FF2B5EF4-FFF2-40B4-BE49-F238E27FC236}">
                <a16:creationId xmlns:a16="http://schemas.microsoft.com/office/drawing/2014/main" id="{429CDA24-4B60-A039-6CD4-3A65C6802A40}"/>
              </a:ext>
            </a:extLst>
          </p:cNvPr>
          <p:cNvSpPr txBox="1"/>
          <p:nvPr/>
        </p:nvSpPr>
        <p:spPr>
          <a:xfrm>
            <a:off x="-9578" y="1076547"/>
            <a:ext cx="12229690" cy="1569660"/>
          </a:xfrm>
          <a:prstGeom prst="rect">
            <a:avLst/>
          </a:prstGeom>
          <a:solidFill>
            <a:schemeClr val="accent2">
              <a:lumMod val="20000"/>
              <a:lumOff val="80000"/>
            </a:schemeClr>
          </a:solidFill>
        </p:spPr>
        <p:txBody>
          <a:bodyPr wrap="square" rtlCol="0">
            <a:spAutoFit/>
          </a:bodyPr>
          <a:lstStyle/>
          <a:p>
            <a:r>
              <a:rPr lang="vi-VN" sz="2400" dirty="0">
                <a:solidFill>
                  <a:schemeClr val="tx1">
                    <a:lumMod val="95000"/>
                    <a:lumOff val="5000"/>
                  </a:schemeClr>
                </a:solidFill>
                <a:latin typeface="Cambria" panose="02040503050406030204" pitchFamily="18" charset="0"/>
                <a:ea typeface="Cambria" panose="02040503050406030204" pitchFamily="18" charset="0"/>
              </a:rPr>
              <a:t>a. Thầy Ngô Thì Sĩ nhà nghèo, lại hay mượn sách vào ban đêm, các bạn hỏi cậu lấy đèn dầu mà đọc. Cậu vui vẻ chỉ lên mặt trăng:</a:t>
            </a:r>
          </a:p>
          <a:p>
            <a:r>
              <a:rPr lang="vi-VN" sz="2400" dirty="0">
                <a:solidFill>
                  <a:schemeClr val="tx1">
                    <a:lumMod val="95000"/>
                    <a:lumOff val="5000"/>
                  </a:schemeClr>
                </a:solidFill>
                <a:latin typeface="Cambria" panose="02040503050406030204" pitchFamily="18" charset="0"/>
                <a:ea typeface="Cambria" panose="02040503050406030204" pitchFamily="18" charset="0"/>
              </a:rPr>
              <a:t>– Đã có ngọn đèn lớn, ngọn đèn vĩnh cửu </a:t>
            </a:r>
            <a:r>
              <a:rPr lang="vi-VN" sz="2400">
                <a:solidFill>
                  <a:schemeClr val="tx1">
                    <a:lumMod val="95000"/>
                    <a:lumOff val="5000"/>
                  </a:schemeClr>
                </a:solidFill>
                <a:latin typeface="Cambria" panose="02040503050406030204" pitchFamily="18" charset="0"/>
                <a:ea typeface="Cambria" panose="02040503050406030204" pitchFamily="18" charset="0"/>
              </a:rPr>
              <a:t>kia.</a:t>
            </a:r>
            <a:endParaRPr lang="en-US" sz="2400">
              <a:solidFill>
                <a:schemeClr val="tx1">
                  <a:lumMod val="95000"/>
                  <a:lumOff val="5000"/>
                </a:schemeClr>
              </a:solidFill>
              <a:latin typeface="Cambria" panose="02040503050406030204" pitchFamily="18" charset="0"/>
              <a:ea typeface="Cambria" panose="02040503050406030204" pitchFamily="18" charset="0"/>
            </a:endParaRPr>
          </a:p>
          <a:p>
            <a:r>
              <a:rPr lang="en-US" sz="2400">
                <a:solidFill>
                  <a:schemeClr val="tx1">
                    <a:lumMod val="95000"/>
                    <a:lumOff val="5000"/>
                  </a:schemeClr>
                </a:solidFill>
                <a:latin typeface="Cambria" panose="02040503050406030204" pitchFamily="18" charset="0"/>
                <a:ea typeface="Cambria" panose="02040503050406030204" pitchFamily="18" charset="0"/>
              </a:rPr>
              <a:t>                                                                                                                                                   (Theo Tuệ An)</a:t>
            </a:r>
            <a:endParaRPr lang="vi-VN"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29CDA24-4B60-A039-6CD4-3A65C6802A40}"/>
              </a:ext>
            </a:extLst>
          </p:cNvPr>
          <p:cNvSpPr txBox="1"/>
          <p:nvPr/>
        </p:nvSpPr>
        <p:spPr>
          <a:xfrm>
            <a:off x="9578" y="2646207"/>
            <a:ext cx="12172844" cy="830997"/>
          </a:xfrm>
          <a:prstGeom prst="rect">
            <a:avLst/>
          </a:prstGeom>
          <a:solidFill>
            <a:schemeClr val="accent1">
              <a:lumMod val="60000"/>
              <a:lumOff val="40000"/>
            </a:schemeClr>
          </a:solidFill>
        </p:spPr>
        <p:txBody>
          <a:bodyPr wrap="square" rtlCol="0">
            <a:spAutoFit/>
          </a:bodyPr>
          <a:lstStyle/>
          <a:p>
            <a:pPr lvl="0"/>
            <a:r>
              <a:rPr lang="vi-VN" sz="2400" dirty="0">
                <a:solidFill>
                  <a:prstClr val="black">
                    <a:lumMod val="95000"/>
                    <a:lumOff val="5000"/>
                  </a:prstClr>
                </a:solidFill>
                <a:latin typeface="Cambria" panose="02040503050406030204" pitchFamily="18" charset="0"/>
                <a:ea typeface="Cambria" panose="02040503050406030204" pitchFamily="18" charset="0"/>
              </a:rPr>
              <a:t>b. Việt Nam tự hào về Giáo sư Tạ Quang Bửu – nhà khoa học, nhà giáo dục đa tài, uyên </a:t>
            </a:r>
            <a:r>
              <a:rPr lang="vi-VN" sz="2400">
                <a:solidFill>
                  <a:prstClr val="black">
                    <a:lumMod val="95000"/>
                    <a:lumOff val="5000"/>
                  </a:prstClr>
                </a:solidFill>
                <a:latin typeface="Cambria" panose="02040503050406030204" pitchFamily="18" charset="0"/>
                <a:ea typeface="Cambria" panose="02040503050406030204" pitchFamily="18" charset="0"/>
              </a:rPr>
              <a:t>bác.</a:t>
            </a:r>
            <a:endParaRPr lang="en-US" sz="2400">
              <a:solidFill>
                <a:prstClr val="black">
                  <a:lumMod val="95000"/>
                  <a:lumOff val="5000"/>
                </a:prstClr>
              </a:solidFill>
              <a:latin typeface="Cambria" panose="02040503050406030204" pitchFamily="18" charset="0"/>
              <a:ea typeface="Cambria" panose="02040503050406030204" pitchFamily="18" charset="0"/>
            </a:endParaRPr>
          </a:p>
          <a:p>
            <a:r>
              <a:rPr lang="en-US" sz="2400">
                <a:solidFill>
                  <a:prstClr val="black">
                    <a:lumMod val="95000"/>
                    <a:lumOff val="5000"/>
                  </a:prstClr>
                </a:solidFill>
                <a:latin typeface="Cambria" panose="02040503050406030204" pitchFamily="18" charset="0"/>
                <a:ea typeface="Cambria" panose="02040503050406030204" pitchFamily="18" charset="0"/>
              </a:rPr>
              <a:t>                                                                                                                                                            </a:t>
            </a:r>
            <a:r>
              <a:rPr lang="vi-VN" sz="2400">
                <a:solidFill>
                  <a:prstClr val="black">
                    <a:lumMod val="95000"/>
                    <a:lumOff val="5000"/>
                  </a:prstClr>
                </a:solidFill>
                <a:latin typeface="Cambria" panose="02040503050406030204" pitchFamily="18" charset="0"/>
                <a:ea typeface="Cambria" panose="02040503050406030204" pitchFamily="18" charset="0"/>
              </a:rPr>
              <a:t>(Gia Huy)</a:t>
            </a:r>
          </a:p>
        </p:txBody>
      </p:sp>
      <p:sp>
        <p:nvSpPr>
          <p:cNvPr id="14" name="TextBox 13">
            <a:extLst>
              <a:ext uri="{FF2B5EF4-FFF2-40B4-BE49-F238E27FC236}">
                <a16:creationId xmlns:a16="http://schemas.microsoft.com/office/drawing/2014/main" id="{429CDA24-4B60-A039-6CD4-3A65C6802A40}"/>
              </a:ext>
            </a:extLst>
          </p:cNvPr>
          <p:cNvSpPr txBox="1"/>
          <p:nvPr/>
        </p:nvSpPr>
        <p:spPr>
          <a:xfrm>
            <a:off x="-1" y="3477204"/>
            <a:ext cx="12220113" cy="1200329"/>
          </a:xfrm>
          <a:prstGeom prst="rect">
            <a:avLst/>
          </a:prstGeom>
          <a:solidFill>
            <a:schemeClr val="accent2">
              <a:lumMod val="20000"/>
              <a:lumOff val="80000"/>
            </a:schemeClr>
          </a:solidFill>
        </p:spPr>
        <p:txBody>
          <a:bodyPr wrap="square" rtlCol="0">
            <a:spAutoFit/>
          </a:bodyPr>
          <a:lstStyle/>
          <a:p>
            <a:r>
              <a:rPr lang="vi-VN" sz="2400" dirty="0">
                <a:solidFill>
                  <a:prstClr val="black">
                    <a:lumMod val="95000"/>
                    <a:lumOff val="5000"/>
                  </a:prstClr>
                </a:solidFill>
                <a:latin typeface="Cambria" panose="02040503050406030204" pitchFamily="18" charset="0"/>
                <a:ea typeface="Cambria" panose="02040503050406030204" pitchFamily="18" charset="0"/>
              </a:rPr>
              <a:t>c. Theo hành trình Đại Tây Dương – Thái Bình Dương, đoàn thám hiểm đã thực hiện chuyến vòng quanh thế giới bằng đường </a:t>
            </a:r>
            <a:r>
              <a:rPr lang="vi-VN" sz="2400">
                <a:solidFill>
                  <a:prstClr val="black">
                    <a:lumMod val="95000"/>
                    <a:lumOff val="5000"/>
                  </a:prstClr>
                </a:solidFill>
                <a:latin typeface="Cambria" panose="02040503050406030204" pitchFamily="18" charset="0"/>
                <a:ea typeface="Cambria" panose="02040503050406030204" pitchFamily="18" charset="0"/>
              </a:rPr>
              <a:t>biển.</a:t>
            </a:r>
            <a:endParaRPr lang="en-US" sz="2400">
              <a:solidFill>
                <a:prstClr val="black">
                  <a:lumMod val="95000"/>
                  <a:lumOff val="5000"/>
                </a:prstClr>
              </a:solidFill>
              <a:latin typeface="Cambria" panose="02040503050406030204" pitchFamily="18" charset="0"/>
              <a:ea typeface="Cambria" panose="02040503050406030204" pitchFamily="18" charset="0"/>
            </a:endParaRPr>
          </a:p>
          <a:p>
            <a:r>
              <a:rPr lang="en-US" sz="2400">
                <a:solidFill>
                  <a:prstClr val="black">
                    <a:lumMod val="95000"/>
                    <a:lumOff val="5000"/>
                  </a:prstClr>
                </a:solidFill>
                <a:latin typeface="Cambria" panose="02040503050406030204" pitchFamily="18" charset="0"/>
                <a:ea typeface="Cambria" panose="02040503050406030204" pitchFamily="18" charset="0"/>
              </a:rPr>
              <a:t>                                                                                                                                                   </a:t>
            </a:r>
            <a:r>
              <a:rPr lang="vi-VN" sz="2400">
                <a:solidFill>
                  <a:prstClr val="black">
                    <a:lumMod val="95000"/>
                    <a:lumOff val="5000"/>
                  </a:prstClr>
                </a:solidFill>
                <a:latin typeface="Cambria" panose="02040503050406030204" pitchFamily="18" charset="0"/>
                <a:ea typeface="Cambria" panose="02040503050406030204" pitchFamily="18" charset="0"/>
              </a:rPr>
              <a:t> (Ngọc Quảng)</a:t>
            </a:r>
          </a:p>
        </p:txBody>
      </p:sp>
      <p:sp>
        <p:nvSpPr>
          <p:cNvPr id="15" name="TextBox 14">
            <a:extLst>
              <a:ext uri="{FF2B5EF4-FFF2-40B4-BE49-F238E27FC236}">
                <a16:creationId xmlns:a16="http://schemas.microsoft.com/office/drawing/2014/main" id="{429CDA24-4B60-A039-6CD4-3A65C6802A40}"/>
              </a:ext>
            </a:extLst>
          </p:cNvPr>
          <p:cNvSpPr txBox="1"/>
          <p:nvPr/>
        </p:nvSpPr>
        <p:spPr>
          <a:xfrm>
            <a:off x="-28113" y="4677533"/>
            <a:ext cx="12248226" cy="2677656"/>
          </a:xfrm>
          <a:prstGeom prst="rect">
            <a:avLst/>
          </a:prstGeom>
          <a:solidFill>
            <a:schemeClr val="accent1">
              <a:lumMod val="60000"/>
              <a:lumOff val="40000"/>
            </a:schemeClr>
          </a:solidFill>
        </p:spPr>
        <p:txBody>
          <a:bodyPr wrap="square" rtlCol="0">
            <a:spAutoFit/>
          </a:bodyPr>
          <a:lstStyle/>
          <a:p>
            <a:pPr lvl="0"/>
            <a:r>
              <a:rPr lang="vi-VN" sz="2400" dirty="0">
                <a:solidFill>
                  <a:prstClr val="black">
                    <a:lumMod val="95000"/>
                    <a:lumOff val="5000"/>
                  </a:prstClr>
                </a:solidFill>
                <a:latin typeface="Cambria" panose="02040503050406030204" pitchFamily="18" charset="0"/>
                <a:ea typeface="Cambria" panose="02040503050406030204" pitchFamily="18" charset="0"/>
              </a:rPr>
              <a:t>d. Trong cuốn Sống một đời tựa biển khơi, các tác giả đã vẽ nên một đại dương với vô vàn sinh vật kì thú:</a:t>
            </a:r>
          </a:p>
          <a:p>
            <a:pPr lvl="0"/>
            <a:r>
              <a:rPr lang="vi-VN" sz="2400" dirty="0">
                <a:solidFill>
                  <a:prstClr val="black">
                    <a:lumMod val="95000"/>
                    <a:lumOff val="5000"/>
                  </a:prstClr>
                </a:solidFill>
                <a:latin typeface="Cambria" panose="02040503050406030204" pitchFamily="18" charset="0"/>
                <a:ea typeface="Cambria" panose="02040503050406030204" pitchFamily="18" charset="0"/>
              </a:rPr>
              <a:t>– San hô có muôn hình muôn dạng</a:t>
            </a:r>
          </a:p>
          <a:p>
            <a:pPr lvl="0"/>
            <a:r>
              <a:rPr lang="vi-VN" sz="2400" dirty="0">
                <a:solidFill>
                  <a:prstClr val="black">
                    <a:lumMod val="95000"/>
                    <a:lumOff val="5000"/>
                  </a:prstClr>
                </a:solidFill>
                <a:latin typeface="Cambria" panose="02040503050406030204" pitchFamily="18" charset="0"/>
                <a:ea typeface="Cambria" panose="02040503050406030204" pitchFamily="18" charset="0"/>
              </a:rPr>
              <a:t>– Cá hề và hải quỳ có màu sắc sặc sỡ</a:t>
            </a:r>
          </a:p>
          <a:p>
            <a:r>
              <a:rPr lang="vi-VN" sz="2400" dirty="0">
                <a:solidFill>
                  <a:prstClr val="black">
                    <a:lumMod val="95000"/>
                    <a:lumOff val="5000"/>
                  </a:prstClr>
                </a:solidFill>
                <a:latin typeface="Cambria" panose="02040503050406030204" pitchFamily="18" charset="0"/>
                <a:ea typeface="Cambria" panose="02040503050406030204" pitchFamily="18" charset="0"/>
              </a:rPr>
              <a:t>– Tôm gõ mõ tạo ra bản hợp xướng vang động biển </a:t>
            </a:r>
            <a:r>
              <a:rPr lang="vi-VN" sz="2400">
                <a:solidFill>
                  <a:prstClr val="black">
                    <a:lumMod val="95000"/>
                    <a:lumOff val="5000"/>
                  </a:prstClr>
                </a:solidFill>
                <a:latin typeface="Cambria" panose="02040503050406030204" pitchFamily="18" charset="0"/>
                <a:ea typeface="Cambria" panose="02040503050406030204" pitchFamily="18" charset="0"/>
              </a:rPr>
              <a:t>khơi,... </a:t>
            </a:r>
            <a:endParaRPr lang="en-US" sz="2400">
              <a:solidFill>
                <a:prstClr val="black">
                  <a:lumMod val="95000"/>
                  <a:lumOff val="5000"/>
                </a:prstClr>
              </a:solidFill>
              <a:latin typeface="Cambria" panose="02040503050406030204" pitchFamily="18" charset="0"/>
              <a:ea typeface="Cambria" panose="02040503050406030204" pitchFamily="18" charset="0"/>
            </a:endParaRPr>
          </a:p>
          <a:p>
            <a:r>
              <a:rPr lang="en-US" sz="2400">
                <a:solidFill>
                  <a:prstClr val="black">
                    <a:lumMod val="95000"/>
                    <a:lumOff val="5000"/>
                  </a:prstClr>
                </a:solidFill>
                <a:latin typeface="Cambria" panose="02040503050406030204" pitchFamily="18" charset="0"/>
                <a:ea typeface="Cambria" panose="02040503050406030204" pitchFamily="18" charset="0"/>
              </a:rPr>
              <a:t>                                                                                                                                                 </a:t>
            </a:r>
            <a:r>
              <a:rPr lang="vi-VN" sz="2400">
                <a:solidFill>
                  <a:prstClr val="black">
                    <a:lumMod val="95000"/>
                    <a:lumOff val="5000"/>
                  </a:prstClr>
                </a:solidFill>
                <a:latin typeface="Cambria" panose="02040503050406030204" pitchFamily="18" charset="0"/>
                <a:ea typeface="Cambria" panose="02040503050406030204" pitchFamily="18" charset="0"/>
              </a:rPr>
              <a:t>(Theo Cao Sơn)</a:t>
            </a:r>
          </a:p>
          <a:p>
            <a:pPr lvl="0"/>
            <a:endParaRPr lang="vi-VN" sz="2400" dirty="0">
              <a:solidFill>
                <a:prstClr val="black">
                  <a:lumMod val="95000"/>
                  <a:lumOff val="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6323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3" name="Rectangle 2"/>
          <p:cNvSpPr/>
          <p:nvPr/>
        </p:nvSpPr>
        <p:spPr>
          <a:xfrm>
            <a:off x="1499380" y="2681915"/>
            <a:ext cx="6349219" cy="1461460"/>
          </a:xfrm>
          <a:prstGeom prst="rect">
            <a:avLst/>
          </a:prstGeom>
          <a:noFill/>
        </p:spPr>
        <p:txBody>
          <a:bodyPr wrap="none" lIns="91440" tIns="45720" rIns="91440" bIns="45720">
            <a:prstTxWarp prst="textDoubleWave1">
              <a:avLst/>
            </a:prstTxWarp>
            <a:spAutoFit/>
          </a:bodyPr>
          <a:lstStyle/>
          <a:p>
            <a:pPr algn="ctr"/>
            <a:r>
              <a:rPr lang="en-US" sz="5400" b="1" cap="none" spc="0">
                <a:ln w="12700" cmpd="sng">
                  <a:solidFill>
                    <a:schemeClr val="accent4"/>
                  </a:solidFill>
                  <a:prstDash val="solid"/>
                </a:ln>
                <a:solidFill>
                  <a:srgbClr val="AD1376"/>
                </a:solidFill>
                <a:effectLst/>
                <a:latin typeface="Arial Black" panose="020B0A04020102020204" pitchFamily="34" charset="0"/>
              </a:rPr>
              <a:t>THẢO LUẬN NHÓM</a:t>
            </a:r>
          </a:p>
        </p:txBody>
      </p:sp>
    </p:spTree>
    <p:extLst>
      <p:ext uri="{BB962C8B-B14F-4D97-AF65-F5344CB8AC3E}">
        <p14:creationId xmlns:p14="http://schemas.microsoft.com/office/powerpoint/2010/main" val="2410696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604409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992</Words>
  <Application>Microsoft Macintosh PowerPoint</Application>
  <PresentationFormat>Widescreen</PresentationFormat>
  <Paragraphs>112</Paragraphs>
  <Slides>25</Slides>
  <Notes>5</Notes>
  <HiddenSlides>0</HiddenSlides>
  <MMClips>7</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25</vt:i4>
      </vt:variant>
    </vt:vector>
  </HeadingPairs>
  <TitlesOfParts>
    <vt:vector size="46" baseType="lpstr">
      <vt:lpstr>等线</vt:lpstr>
      <vt:lpstr>等线 Light</vt:lpstr>
      <vt:lpstr>#9Slide07 FS North Land Sans</vt:lpstr>
      <vt:lpstr>#9Slide07 HoneyCream</vt:lpstr>
      <vt:lpstr>Arial</vt:lpstr>
      <vt:lpstr>Arial Black</vt:lpstr>
      <vt:lpstr>Articulate Extrabold</vt:lpstr>
      <vt:lpstr>Bahnschrift SemiBold SemiConden</vt:lpstr>
      <vt:lpstr>Calibri</vt:lpstr>
      <vt:lpstr>Calibri Light</vt:lpstr>
      <vt:lpstr>Cambria</vt:lpstr>
      <vt:lpstr>Lobster</vt:lpstr>
      <vt:lpstr>SVN-Newton</vt:lpstr>
      <vt:lpstr>SVN-Poky's</vt:lpstr>
      <vt:lpstr>SVN-Ready</vt:lpstr>
      <vt:lpstr>Times New Roman</vt:lpstr>
      <vt:lpstr>字魂115号-刀刀体</vt:lpstr>
      <vt:lpstr>字魂70号-灵悦黑体</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Company>MANG NON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10NA</dc:subject>
  <dc:creator>Huong Thao - 0972115126</dc:creator>
  <cp:keywords>10NA</cp:keywords>
  <dc:description>10NA</dc:description>
  <cp:lastModifiedBy>Microsoft Office User</cp:lastModifiedBy>
  <cp:revision>27</cp:revision>
  <dcterms:created xsi:type="dcterms:W3CDTF">2022-09-22T15:43:53Z</dcterms:created>
  <dcterms:modified xsi:type="dcterms:W3CDTF">2025-11-24T19:02:03Z</dcterms:modified>
  <cp:category>10NA</cp:category>
  <cp:version>10NA</cp:version>
</cp:coreProperties>
</file>