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367" r:id="rId3"/>
    <p:sldId id="415" r:id="rId4"/>
    <p:sldId id="368" r:id="rId5"/>
    <p:sldId id="370" r:id="rId6"/>
    <p:sldId id="399" r:id="rId7"/>
    <p:sldId id="410" r:id="rId8"/>
    <p:sldId id="409" r:id="rId9"/>
    <p:sldId id="301" r:id="rId10"/>
    <p:sldId id="374" r:id="rId11"/>
    <p:sldId id="403" r:id="rId12"/>
    <p:sldId id="392" r:id="rId13"/>
    <p:sldId id="393" r:id="rId14"/>
    <p:sldId id="402" r:id="rId15"/>
    <p:sldId id="378" r:id="rId16"/>
    <p:sldId id="394" r:id="rId17"/>
    <p:sldId id="363" r:id="rId18"/>
    <p:sldId id="411" r:id="rId19"/>
    <p:sldId id="380" r:id="rId20"/>
    <p:sldId id="395" r:id="rId21"/>
    <p:sldId id="379" r:id="rId22"/>
    <p:sldId id="406" r:id="rId23"/>
    <p:sldId id="385" r:id="rId24"/>
    <p:sldId id="285" r:id="rId25"/>
    <p:sldId id="383" r:id="rId26"/>
    <p:sldId id="397" r:id="rId27"/>
    <p:sldId id="384" r:id="rId28"/>
    <p:sldId id="387" r:id="rId29"/>
    <p:sldId id="405" r:id="rId30"/>
    <p:sldId id="307" r:id="rId31"/>
    <p:sldId id="390" r:id="rId32"/>
    <p:sldId id="358" r:id="rId33"/>
    <p:sldId id="389" r:id="rId34"/>
    <p:sldId id="401" r:id="rId35"/>
    <p:sldId id="4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9E1C2"/>
    <a:srgbClr val="0000FF"/>
    <a:srgbClr val="F8E4C7"/>
    <a:srgbClr val="F3E2C4"/>
    <a:srgbClr val="F7E3C8"/>
    <a:srgbClr val="E7D2B5"/>
    <a:srgbClr val="F6E5C9"/>
    <a:srgbClr val="DF6E9C"/>
    <a:srgbClr val="DED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93F87-E9F7-41A8-8E5F-A72B9A54141D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B471B-4882-414F-8393-8788C781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3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65477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48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0385C-F8E3-4F2B-99AE-58BE85DDF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5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3232800" y="1416467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3806200" y="2574851"/>
            <a:ext cx="4579600" cy="1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88295" y="5595010"/>
            <a:ext cx="1496751" cy="893972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2013784" y="6009817"/>
            <a:ext cx="1282737" cy="540289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9897295" y="719330"/>
            <a:ext cx="1718591" cy="1272705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10166499" y="2234896"/>
            <a:ext cx="1006124" cy="1337643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6001034" y="6130372"/>
            <a:ext cx="6337300" cy="8296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84429" y="-361567"/>
            <a:ext cx="6564300" cy="170180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3556248" y="630064"/>
            <a:ext cx="457189" cy="425456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438879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24051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5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90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26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93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3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76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20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50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4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2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5343768" y="2593791"/>
            <a:ext cx="6047600" cy="1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494735" y="3493817"/>
            <a:ext cx="3896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460096" y="2791033"/>
            <a:ext cx="1404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9093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5">
  <p:cSld name="Header 5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ctrTitle"/>
          </p:nvPr>
        </p:nvSpPr>
        <p:spPr>
          <a:xfrm flipH="1">
            <a:off x="3635801" y="3862985"/>
            <a:ext cx="49204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 flipH="1">
            <a:off x="4389401" y="4651147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602201" y="1801795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6078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8307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3" y="4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8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23/10/2024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6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hyperlink" Target="https://www.google.com.vn/" TargetMode="Externa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hyperlink" Target="https://www.google.com.vn/" TargetMode="Externa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play.kahoot.it/v2/?quizId=4237bb97-75c4-4176-ae8a-a9e2ee608281&amp;hostId=5dc75d2d-c95f-41da-9066-80966a9e9c32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google.com.vn/" TargetMode="Externa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5EF170-A108-6B81-7B2B-1FEB86A7C1AD}"/>
              </a:ext>
            </a:extLst>
          </p:cNvPr>
          <p:cNvSpPr txBox="1"/>
          <p:nvPr/>
        </p:nvSpPr>
        <p:spPr>
          <a:xfrm>
            <a:off x="1630499" y="5158217"/>
            <a:ext cx="9337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zh-CN" sz="2800" b="1" dirty="0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zh-CN" sz="2800" b="1" dirty="0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Hà </a:t>
            </a:r>
            <a:r>
              <a:rPr lang="en-US" altLang="zh-CN" sz="2800" b="1" dirty="0" err="1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altLang="zh-CN" sz="2800" b="1" dirty="0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Thanh Tân</a:t>
            </a:r>
            <a:endParaRPr lang="zh-CN" altLang="en-US" sz="2800" b="1" dirty="0">
              <a:solidFill>
                <a:srgbClr val="1E8F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22D69C84-9DE2-C3B2-F8B7-3435BC244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10" y="606734"/>
            <a:ext cx="11729779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0066"/>
                </a:solidFill>
                <a:latin typeface="Times New Roman" pitchFamily="18" charset="0"/>
              </a:rPr>
              <a:t>UỶ BAN NHÂN DÂN HUYỆN </a:t>
            </a:r>
            <a:r>
              <a:rPr lang="en-US" altLang="en-US" sz="2800" dirty="0">
                <a:solidFill>
                  <a:srgbClr val="FF0066"/>
                </a:solidFill>
                <a:latin typeface="Times New Roman" pitchFamily="18" charset="0"/>
              </a:rPr>
              <a:t>THƯỜNG TÍN</a:t>
            </a:r>
          </a:p>
          <a:p>
            <a:pPr algn="ctr"/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TRƯỜNG TIỂU HỌC LIÊN PHƯƠNG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9F6C937-EC17-9DAC-6861-DC5E68C21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45" y="3874352"/>
            <a:ext cx="106416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9BC05DC0-3D09-B582-83A4-CEF32C056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45" y="2067267"/>
            <a:ext cx="10641699" cy="186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NHIỆT LIỆT CHÀO MỪNG CÁC THẦY CÔ</a:t>
            </a:r>
          </a:p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HỘI THI GVDG CẤP HUYỆN</a:t>
            </a:r>
          </a:p>
          <a:p>
            <a:pPr algn="ctr" eaLnBrk="1" hangingPunct="1"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2024 - 2025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3FAEF6-63F3-5BCB-A8E9-2235CF163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0248" y="5008121"/>
            <a:ext cx="1514591" cy="1464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F7A234-E9D3-6CBC-10EF-BC66855A9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6" b="91146" l="8642" r="96296">
                        <a14:foregroundMark x1="60494" y1="29167" x2="60494" y2="29167"/>
                        <a14:foregroundMark x1="55967" y1="38021" x2="55967" y2="38021"/>
                        <a14:foregroundMark x1="48148" y1="49479" x2="48148" y2="49479"/>
                        <a14:foregroundMark x1="23868" y1="57813" x2="23868" y2="57813"/>
                        <a14:foregroundMark x1="75309" y1="29688" x2="75309" y2="29688"/>
                        <a14:foregroundMark x1="80658" y1="11979" x2="80658" y2="11979"/>
                        <a14:foregroundMark x1="80658" y1="6771" x2="80658" y2="6771"/>
                        <a14:foregroundMark x1="51029" y1="8333" x2="51029" y2="8333"/>
                        <a14:foregroundMark x1="48148" y1="6250" x2="48148" y2="6250"/>
                        <a14:foregroundMark x1="16049" y1="25521" x2="16049" y2="25521"/>
                        <a14:foregroundMark x1="21811" y1="59375" x2="21811" y2="59375"/>
                        <a14:foregroundMark x1="26749" y1="52604" x2="26749" y2="52604"/>
                        <a14:foregroundMark x1="30864" y1="42188" x2="30864" y2="42188"/>
                        <a14:foregroundMark x1="36626" y1="40625" x2="36626" y2="40625"/>
                        <a14:foregroundMark x1="43210" y1="43229" x2="43210" y2="43229"/>
                        <a14:foregroundMark x1="52675" y1="37500" x2="52675" y2="37500"/>
                        <a14:foregroundMark x1="48971" y1="26563" x2="48971" y2="26563"/>
                        <a14:foregroundMark x1="44856" y1="38021" x2="44856" y2="38021"/>
                        <a14:foregroundMark x1="86420" y1="65104" x2="86420" y2="65104"/>
                        <a14:foregroundMark x1="86420" y1="37500" x2="86420" y2="37500"/>
                        <a14:foregroundMark x1="86420" y1="29167" x2="86420" y2="29167"/>
                        <a14:foregroundMark x1="86420" y1="22396" x2="86420" y2="22396"/>
                        <a14:foregroundMark x1="86420" y1="17708" x2="86420" y2="17708"/>
                        <a14:foregroundMark x1="86420" y1="10417" x2="86420" y2="10417"/>
                        <a14:foregroundMark x1="86008" y1="7813" x2="86008" y2="7813"/>
                        <a14:foregroundMark x1="83128" y1="5208" x2="83128" y2="5208"/>
                        <a14:foregroundMark x1="86420" y1="51042" x2="86420" y2="51042"/>
                        <a14:foregroundMark x1="87654" y1="66667" x2="87654" y2="66667"/>
                        <a14:foregroundMark x1="74897" y1="75521" x2="74897" y2="75521"/>
                        <a14:foregroundMark x1="59259" y1="77604" x2="59259" y2="77604"/>
                        <a14:foregroundMark x1="45679" y1="71875" x2="45679" y2="71875"/>
                        <a14:foregroundMark x1="36626" y1="83854" x2="36626" y2="83854"/>
                        <a14:foregroundMark x1="68313" y1="80729" x2="68313" y2="80729"/>
                        <a14:foregroundMark x1="87243" y1="81250" x2="87243" y2="81250"/>
                        <a14:foregroundMark x1="85185" y1="89063" x2="85185" y2="89063"/>
                        <a14:foregroundMark x1="70370" y1="87500" x2="70370" y2="87500"/>
                        <a14:foregroundMark x1="83951" y1="69792" x2="83951" y2="69792"/>
                        <a14:foregroundMark x1="86420" y1="67708" x2="86420" y2="67708"/>
                        <a14:foregroundMark x1="87654" y1="75521" x2="87654" y2="75521"/>
                        <a14:foregroundMark x1="16461" y1="16667" x2="16461" y2="16667"/>
                        <a14:foregroundMark x1="16049" y1="22396" x2="16049" y2="22396"/>
                        <a14:foregroundMark x1="14403" y1="32292" x2="14403" y2="32292"/>
                        <a14:foregroundMark x1="16049" y1="39583" x2="16049" y2="39583"/>
                        <a14:foregroundMark x1="16049" y1="44792" x2="16049" y2="44792"/>
                        <a14:foregroundMark x1="16049" y1="48958" x2="16049" y2="48958"/>
                        <a14:foregroundMark x1="16049" y1="55208" x2="16049" y2="55208"/>
                        <a14:foregroundMark x1="17284" y1="35417" x2="17284" y2="35417"/>
                        <a14:foregroundMark x1="16049" y1="29688" x2="16049" y2="29688"/>
                        <a14:foregroundMark x1="16461" y1="16146" x2="16461" y2="16146"/>
                        <a14:foregroundMark x1="16049" y1="10938" x2="16049" y2="10938"/>
                        <a14:foregroundMark x1="16461" y1="6250" x2="16461" y2="6250"/>
                        <a14:foregroundMark x1="16461" y1="3646" x2="16461" y2="3646"/>
                        <a14:foregroundMark x1="8642" y1="87500" x2="8642" y2="87500"/>
                        <a14:foregroundMark x1="17695" y1="87500" x2="17695" y2="87500"/>
                        <a14:foregroundMark x1="26337" y1="91146" x2="26337" y2="91146"/>
                        <a14:foregroundMark x1="15226" y1="90625" x2="15226" y2="90625"/>
                        <a14:foregroundMark x1="10700" y1="90625" x2="10700" y2="90625"/>
                        <a14:foregroundMark x1="91770" y1="88021" x2="91770" y2="88021"/>
                        <a14:foregroundMark x1="96296" y1="83854" x2="96296" y2="8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830" y="5218343"/>
            <a:ext cx="1514592" cy="11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9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65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94E5C0-A423-F7E5-73D2-091E02E91F0B}"/>
              </a:ext>
            </a:extLst>
          </p:cNvPr>
          <p:cNvGrpSpPr/>
          <p:nvPr/>
        </p:nvGrpSpPr>
        <p:grpSpPr>
          <a:xfrm>
            <a:off x="1265311" y="1807029"/>
            <a:ext cx="9661373" cy="1621971"/>
            <a:chOff x="2237150" y="5101257"/>
            <a:chExt cx="7994394" cy="14144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A571E3-754C-6087-12E6-E576D62FC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37150" y="5101257"/>
              <a:ext cx="7994394" cy="14144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DBB730-E8C9-7BA8-E104-A98A411838B8}"/>
                </a:ext>
              </a:extLst>
            </p:cNvPr>
            <p:cNvSpPr/>
            <p:nvPr/>
          </p:nvSpPr>
          <p:spPr>
            <a:xfrm>
              <a:off x="3259394" y="5884606"/>
              <a:ext cx="1061883" cy="54569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DB2F0C-6ECB-70C3-902F-09D85BB9B8FF}"/>
              </a:ext>
            </a:extLst>
          </p:cNvPr>
          <p:cNvSpPr txBox="1"/>
          <p:nvPr/>
        </p:nvSpPr>
        <p:spPr>
          <a:xfrm>
            <a:off x="4476367" y="3624912"/>
            <a:ext cx="177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8.1</a:t>
            </a:r>
          </a:p>
        </p:txBody>
      </p:sp>
    </p:spTree>
    <p:extLst>
      <p:ext uri="{BB962C8B-B14F-4D97-AF65-F5344CB8AC3E}">
        <p14:creationId xmlns:p14="http://schemas.microsoft.com/office/powerpoint/2010/main" val="17187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87A42-3E2C-0271-141E-461117B2B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485" y="1436914"/>
            <a:ext cx="9357028" cy="4542973"/>
          </a:xfrm>
          <a:prstGeom prst="rect">
            <a:avLst/>
          </a:prstGeom>
          <a:ln>
            <a:noFill/>
          </a:ln>
          <a:effectLst/>
          <a:scene3d>
            <a:camera prst="perspectiveFront"/>
            <a:lightRig rig="threePt" dir="t"/>
          </a:scene3d>
        </p:spPr>
      </p:pic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F03B6FAC-E516-42FA-2BCF-C71F548F6E9F}"/>
              </a:ext>
            </a:extLst>
          </p:cNvPr>
          <p:cNvSpPr/>
          <p:nvPr/>
        </p:nvSpPr>
        <p:spPr>
          <a:xfrm>
            <a:off x="1683656" y="827780"/>
            <a:ext cx="8824684" cy="454917"/>
          </a:xfrm>
          <a:prstGeom prst="roundRect">
            <a:avLst/>
          </a:prstGeom>
          <a:ln w="3175"/>
          <a:effectLst/>
          <a:scene3d>
            <a:camera prst="perspectiveFron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Kết quả </a:t>
            </a:r>
            <a:r>
              <a:rPr lang="en-US" sz="260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kiếm hình ảnh Lăng Chủ tịch Hồ Chí Minh</a:t>
            </a:r>
            <a:endParaRPr lang="en-US" sz="26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86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0F5C79C-1AF3-7CAD-704C-AEDEC4374BAD}"/>
              </a:ext>
            </a:extLst>
          </p:cNvPr>
          <p:cNvSpPr/>
          <p:nvPr/>
        </p:nvSpPr>
        <p:spPr>
          <a:xfrm>
            <a:off x="2089566" y="1439960"/>
            <a:ext cx="8317177" cy="2595011"/>
          </a:xfrm>
          <a:prstGeom prst="cloudCallout">
            <a:avLst>
              <a:gd name="adj1" fmla="val -20676"/>
              <a:gd name="adj2" fmla="val 7352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Ngoài truy cập vào trang web </a:t>
            </a:r>
            <a:r>
              <a:rPr lang="en-US" sz="260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Google </a:t>
            </a:r>
            <a:r>
              <a:rPr lang="en-US" sz="2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để tìm kiếm hình ảnh, em có thể truy cập vào trang web nào khác không?</a:t>
            </a:r>
          </a:p>
        </p:txBody>
      </p:sp>
    </p:spTree>
    <p:extLst>
      <p:ext uri="{BB962C8B-B14F-4D97-AF65-F5344CB8AC3E}">
        <p14:creationId xmlns:p14="http://schemas.microsoft.com/office/powerpoint/2010/main" val="360887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BCCAD1-9D1F-86A2-F9DC-7CF3EFD7C9DA}"/>
              </a:ext>
            </a:extLst>
          </p:cNvPr>
          <p:cNvSpPr/>
          <p:nvPr/>
        </p:nvSpPr>
        <p:spPr>
          <a:xfrm>
            <a:off x="1346929" y="816440"/>
            <a:ext cx="9521373" cy="9459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giao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diện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web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tương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tự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như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8.3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B92D1008-E6CB-1BF5-3CC0-B643F14084CB}"/>
              </a:ext>
            </a:extLst>
          </p:cNvPr>
          <p:cNvSpPr/>
          <p:nvPr/>
        </p:nvSpPr>
        <p:spPr>
          <a:xfrm>
            <a:off x="4970651" y="422608"/>
            <a:ext cx="1136964" cy="36965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7F2A7D-41A0-ED3B-1595-EE0E80E19BAA}"/>
              </a:ext>
            </a:extLst>
          </p:cNvPr>
          <p:cNvSpPr/>
          <p:nvPr/>
        </p:nvSpPr>
        <p:spPr>
          <a:xfrm>
            <a:off x="1199406" y="5407458"/>
            <a:ext cx="9521373" cy="9459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Để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tiếp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tục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cần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nhập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khóa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ô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gõ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phím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Enter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BB160-A10E-CB98-C2F2-C5F2EC4FE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891" b="1773"/>
          <a:stretch/>
        </p:blipFill>
        <p:spPr>
          <a:xfrm>
            <a:off x="1997694" y="1810705"/>
            <a:ext cx="8723085" cy="323935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92FDD4-0B28-4A1F-E7D3-DF489A17DFAA}"/>
              </a:ext>
            </a:extLst>
          </p:cNvPr>
          <p:cNvSpPr txBox="1"/>
          <p:nvPr/>
        </p:nvSpPr>
        <p:spPr>
          <a:xfrm>
            <a:off x="4947422" y="5006175"/>
            <a:ext cx="177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8.3</a:t>
            </a:r>
            <a:endParaRPr lang="en-US" sz="2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802337-28CD-388F-6CD4-7724882BBCD8}"/>
              </a:ext>
            </a:extLst>
          </p:cNvPr>
          <p:cNvSpPr/>
          <p:nvPr/>
        </p:nvSpPr>
        <p:spPr>
          <a:xfrm>
            <a:off x="3317684" y="1810705"/>
            <a:ext cx="6554728" cy="465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558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EFD2C5-8E54-C79F-995B-34EFA15425BC}"/>
              </a:ext>
            </a:extLst>
          </p:cNvPr>
          <p:cNvGrpSpPr/>
          <p:nvPr/>
        </p:nvGrpSpPr>
        <p:grpSpPr>
          <a:xfrm>
            <a:off x="1146627" y="3107881"/>
            <a:ext cx="4194628" cy="2558235"/>
            <a:chOff x="1146627" y="3107881"/>
            <a:chExt cx="4194628" cy="2558235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A642901C-292B-BC7A-DCAB-1B6CB05335DE}"/>
                </a:ext>
              </a:extLst>
            </p:cNvPr>
            <p:cNvSpPr/>
            <p:nvPr/>
          </p:nvSpPr>
          <p:spPr>
            <a:xfrm>
              <a:off x="1451427" y="3107881"/>
              <a:ext cx="3672113" cy="2558235"/>
            </a:xfrm>
            <a:prstGeom prst="cloud">
              <a:avLst/>
            </a:prstGeom>
            <a:solidFill>
              <a:srgbClr val="F9E1C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006EF6-4233-BC2C-C2C7-9AD3E9D635A8}"/>
                </a:ext>
              </a:extLst>
            </p:cNvPr>
            <p:cNvSpPr txBox="1"/>
            <p:nvPr/>
          </p:nvSpPr>
          <p:spPr>
            <a:xfrm>
              <a:off x="1146627" y="3813993"/>
              <a:ext cx="41946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ln w="0"/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Thực</a:t>
              </a:r>
              <a:r>
                <a:rPr lang="en-US" sz="3600" dirty="0">
                  <a:ln w="0"/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3600" dirty="0" err="1">
                  <a:ln w="0"/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hành</a:t>
              </a:r>
              <a:endParaRPr lang="en-US" sz="3600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20" name="Nhac-thu-hanh">
            <a:hlinkClick r:id="" action="ppaction://media"/>
            <a:extLst>
              <a:ext uri="{FF2B5EF4-FFF2-40B4-BE49-F238E27FC236}">
                <a16:creationId xmlns:a16="http://schemas.microsoft.com/office/drawing/2014/main" id="{6FB08F7F-37B3-A3AB-5379-30FCBF70A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0232" y="4800080"/>
            <a:ext cx="609600" cy="609600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1AA97D36-A7E9-FD8B-4152-6E50D7F7906B}"/>
              </a:ext>
            </a:extLst>
          </p:cNvPr>
          <p:cNvSpPr/>
          <p:nvPr/>
        </p:nvSpPr>
        <p:spPr>
          <a:xfrm>
            <a:off x="982571" y="2141270"/>
            <a:ext cx="10226858" cy="61355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kiếm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Lăng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tịch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Chí Minh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6C675-703F-88B7-7E8D-7E1D5EDF54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9" b="91748" l="2662" r="96578">
                        <a14:foregroundMark x1="7605" y1="25243" x2="7605" y2="25243"/>
                        <a14:foregroundMark x1="3042" y1="31553" x2="3042" y2="31553"/>
                        <a14:foregroundMark x1="23194" y1="91262" x2="23194" y2="91262"/>
                        <a14:foregroundMark x1="90114" y1="81068" x2="90114" y2="81068"/>
                        <a14:foregroundMark x1="96958" y1="82524" x2="96958" y2="82524"/>
                        <a14:foregroundMark x1="35361" y1="91748" x2="35361" y2="91748"/>
                        <a14:foregroundMark x1="49430" y1="83010" x2="49430" y2="83010"/>
                        <a14:foregroundMark x1="12167" y1="86893" x2="12167" y2="86893"/>
                        <a14:foregroundMark x1="10646" y1="88350" x2="10646" y2="88350"/>
                        <a14:foregroundMark x1="2662" y1="64078" x2="2662" y2="64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0730" y="3290078"/>
            <a:ext cx="3033486" cy="23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0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3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64095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12A18B-92A3-A5EB-683D-A681198CB791}"/>
              </a:ext>
            </a:extLst>
          </p:cNvPr>
          <p:cNvSpPr/>
          <p:nvPr/>
        </p:nvSpPr>
        <p:spPr>
          <a:xfrm>
            <a:off x="3590428" y="1468418"/>
            <a:ext cx="5163005" cy="748571"/>
          </a:xfrm>
          <a:prstGeom prst="roundRect">
            <a:avLst/>
          </a:prstGeom>
          <a:solidFill>
            <a:srgbClr val="64C5CE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0D4271-799A-0C8C-F50C-D60E530CA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1748" l="2662" r="96578">
                        <a14:foregroundMark x1="7605" y1="25243" x2="7605" y2="25243"/>
                        <a14:foregroundMark x1="3042" y1="31553" x2="3042" y2="31553"/>
                        <a14:foregroundMark x1="23194" y1="91262" x2="23194" y2="91262"/>
                        <a14:foregroundMark x1="90114" y1="81068" x2="90114" y2="81068"/>
                        <a14:foregroundMark x1="96958" y1="82524" x2="96958" y2="82524"/>
                        <a14:foregroundMark x1="35361" y1="91748" x2="35361" y2="91748"/>
                        <a14:foregroundMark x1="49430" y1="83010" x2="49430" y2="83010"/>
                        <a14:foregroundMark x1="12167" y1="86893" x2="12167" y2="86893"/>
                        <a14:foregroundMark x1="10646" y1="88350" x2="10646" y2="88350"/>
                        <a14:foregroundMark x1="2662" y1="64078" x2="2662" y2="64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187" y="2922318"/>
            <a:ext cx="3033486" cy="23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DD97EC7-38D8-E392-5747-A37F7D8CE5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804799" y="556591"/>
            <a:ext cx="10302913" cy="574481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90323EE-A72A-E424-15E0-EDF7D70B3005}"/>
              </a:ext>
            </a:extLst>
          </p:cNvPr>
          <p:cNvGrpSpPr/>
          <p:nvPr/>
        </p:nvGrpSpPr>
        <p:grpSpPr>
          <a:xfrm>
            <a:off x="1084288" y="467407"/>
            <a:ext cx="2823741" cy="2823741"/>
            <a:chOff x="610627" y="671364"/>
            <a:chExt cx="2823741" cy="2823741"/>
          </a:xfrm>
        </p:grpSpPr>
        <p:pic>
          <p:nvPicPr>
            <p:cNvPr id="37" name="Picture 36" descr="Shape&#10;&#10;Description automatically generated">
              <a:extLst>
                <a:ext uri="{FF2B5EF4-FFF2-40B4-BE49-F238E27FC236}">
                  <a16:creationId xmlns:a16="http://schemas.microsoft.com/office/drawing/2014/main" id="{0B1F4004-6C14-0026-C6A0-376DA74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27" y="671364"/>
              <a:ext cx="2823741" cy="282374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C12029-4901-B292-E3E3-DD258A308F37}"/>
                </a:ext>
              </a:extLst>
            </p:cNvPr>
            <p:cNvSpPr txBox="1"/>
            <p:nvPr/>
          </p:nvSpPr>
          <p:spPr>
            <a:xfrm>
              <a:off x="1242975" y="1723631"/>
              <a:ext cx="155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rgbClr val="80008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</a:t>
              </a:r>
              <a:endParaRPr lang="en-US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9CEAAE-4768-F24C-49DC-00B86FE1A1AB}"/>
              </a:ext>
            </a:extLst>
          </p:cNvPr>
          <p:cNvGrpSpPr/>
          <p:nvPr/>
        </p:nvGrpSpPr>
        <p:grpSpPr>
          <a:xfrm>
            <a:off x="8585207" y="1004339"/>
            <a:ext cx="2788009" cy="2788009"/>
            <a:chOff x="8757632" y="1124261"/>
            <a:chExt cx="2788009" cy="2788009"/>
          </a:xfrm>
        </p:grpSpPr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46F1B4D6-165D-D083-A189-AF5A6FB1E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57632" y="1124261"/>
              <a:ext cx="2788009" cy="278800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53359E-A57D-DE0E-97F5-6053602C6868}"/>
                </a:ext>
              </a:extLst>
            </p:cNvPr>
            <p:cNvSpPr txBox="1"/>
            <p:nvPr/>
          </p:nvSpPr>
          <p:spPr>
            <a:xfrm>
              <a:off x="9243154" y="2185296"/>
              <a:ext cx="1680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rgbClr val="80008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 XÉT</a:t>
              </a:r>
              <a:endParaRPr lang="en-US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186E797-E81D-52BB-F828-23CB5AFC9B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682"/>
          <a:stretch/>
        </p:blipFill>
        <p:spPr>
          <a:xfrm>
            <a:off x="5304900" y="310551"/>
            <a:ext cx="2269092" cy="108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2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F5457-19FF-C5D8-A5E2-34F72DA97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2E3F76-0DD0-1EFB-7888-A6D9E02A4F09}"/>
              </a:ext>
            </a:extLst>
          </p:cNvPr>
          <p:cNvSpPr txBox="1"/>
          <p:nvPr/>
        </p:nvSpPr>
        <p:spPr>
          <a:xfrm>
            <a:off x="1630499" y="5158217"/>
            <a:ext cx="9337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zh-CN" sz="2800" b="1" dirty="0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zh-CN" sz="2800" b="1" dirty="0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Hà </a:t>
            </a:r>
            <a:r>
              <a:rPr lang="en-US" altLang="zh-CN" sz="2800" b="1" dirty="0" err="1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altLang="zh-CN" sz="2800" b="1" dirty="0">
                <a:solidFill>
                  <a:srgbClr val="1E8F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Thanh Tân</a:t>
            </a:r>
            <a:endParaRPr lang="zh-CN" altLang="en-US" sz="2800" b="1" dirty="0">
              <a:solidFill>
                <a:srgbClr val="1E8F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AD5BC2E-C6AF-AC46-70EF-1CF3FF2B3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10" y="606734"/>
            <a:ext cx="11729779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0066"/>
                </a:solidFill>
                <a:latin typeface="Times New Roman" pitchFamily="18" charset="0"/>
              </a:rPr>
              <a:t>UỶ BAN NHÂN DÂN HUYỆN </a:t>
            </a:r>
            <a:r>
              <a:rPr lang="en-US" altLang="en-US" sz="2800" dirty="0">
                <a:solidFill>
                  <a:srgbClr val="FF0066"/>
                </a:solidFill>
                <a:latin typeface="Times New Roman" pitchFamily="18" charset="0"/>
              </a:rPr>
              <a:t>THƯỜNG TÍN</a:t>
            </a:r>
          </a:p>
          <a:p>
            <a:pPr algn="ctr"/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TRƯỜNG TIỂU HỌC LIÊN PHƯƠNG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FF2450A-7091-D15A-87BD-D8E2ED9F0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45" y="3874352"/>
            <a:ext cx="106416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08670148-1CFD-A363-D112-A7600E918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45" y="2067267"/>
            <a:ext cx="10641699" cy="186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NHIỆT LIỆT CHÀO MỪNG CÁC THẦY CÔ</a:t>
            </a:r>
          </a:p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HỘI THI GVDG CẤP HUYỆN</a:t>
            </a:r>
          </a:p>
          <a:p>
            <a:pPr algn="ctr" eaLnBrk="1" hangingPunct="1"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2024 - 2025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4C5351-F2F9-1CBD-9ED6-FFFC0354F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0248" y="5008121"/>
            <a:ext cx="1514591" cy="1464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77D220-4521-63FA-5202-8B215B576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6" b="91146" l="8642" r="96296">
                        <a14:foregroundMark x1="60494" y1="29167" x2="60494" y2="29167"/>
                        <a14:foregroundMark x1="55967" y1="38021" x2="55967" y2="38021"/>
                        <a14:foregroundMark x1="48148" y1="49479" x2="48148" y2="49479"/>
                        <a14:foregroundMark x1="23868" y1="57813" x2="23868" y2="57813"/>
                        <a14:foregroundMark x1="75309" y1="29688" x2="75309" y2="29688"/>
                        <a14:foregroundMark x1="80658" y1="11979" x2="80658" y2="11979"/>
                        <a14:foregroundMark x1="80658" y1="6771" x2="80658" y2="6771"/>
                        <a14:foregroundMark x1="51029" y1="8333" x2="51029" y2="8333"/>
                        <a14:foregroundMark x1="48148" y1="6250" x2="48148" y2="6250"/>
                        <a14:foregroundMark x1="16049" y1="25521" x2="16049" y2="25521"/>
                        <a14:foregroundMark x1="21811" y1="59375" x2="21811" y2="59375"/>
                        <a14:foregroundMark x1="26749" y1="52604" x2="26749" y2="52604"/>
                        <a14:foregroundMark x1="30864" y1="42188" x2="30864" y2="42188"/>
                        <a14:foregroundMark x1="36626" y1="40625" x2="36626" y2="40625"/>
                        <a14:foregroundMark x1="43210" y1="43229" x2="43210" y2="43229"/>
                        <a14:foregroundMark x1="52675" y1="37500" x2="52675" y2="37500"/>
                        <a14:foregroundMark x1="48971" y1="26563" x2="48971" y2="26563"/>
                        <a14:foregroundMark x1="44856" y1="38021" x2="44856" y2="38021"/>
                        <a14:foregroundMark x1="86420" y1="65104" x2="86420" y2="65104"/>
                        <a14:foregroundMark x1="86420" y1="37500" x2="86420" y2="37500"/>
                        <a14:foregroundMark x1="86420" y1="29167" x2="86420" y2="29167"/>
                        <a14:foregroundMark x1="86420" y1="22396" x2="86420" y2="22396"/>
                        <a14:foregroundMark x1="86420" y1="17708" x2="86420" y2="17708"/>
                        <a14:foregroundMark x1="86420" y1="10417" x2="86420" y2="10417"/>
                        <a14:foregroundMark x1="86008" y1="7813" x2="86008" y2="7813"/>
                        <a14:foregroundMark x1="83128" y1="5208" x2="83128" y2="5208"/>
                        <a14:foregroundMark x1="86420" y1="51042" x2="86420" y2="51042"/>
                        <a14:foregroundMark x1="87654" y1="66667" x2="87654" y2="66667"/>
                        <a14:foregroundMark x1="74897" y1="75521" x2="74897" y2="75521"/>
                        <a14:foregroundMark x1="59259" y1="77604" x2="59259" y2="77604"/>
                        <a14:foregroundMark x1="45679" y1="71875" x2="45679" y2="71875"/>
                        <a14:foregroundMark x1="36626" y1="83854" x2="36626" y2="83854"/>
                        <a14:foregroundMark x1="68313" y1="80729" x2="68313" y2="80729"/>
                        <a14:foregroundMark x1="87243" y1="81250" x2="87243" y2="81250"/>
                        <a14:foregroundMark x1="85185" y1="89063" x2="85185" y2="89063"/>
                        <a14:foregroundMark x1="70370" y1="87500" x2="70370" y2="87500"/>
                        <a14:foregroundMark x1="83951" y1="69792" x2="83951" y2="69792"/>
                        <a14:foregroundMark x1="86420" y1="67708" x2="86420" y2="67708"/>
                        <a14:foregroundMark x1="87654" y1="75521" x2="87654" y2="75521"/>
                        <a14:foregroundMark x1="16461" y1="16667" x2="16461" y2="16667"/>
                        <a14:foregroundMark x1="16049" y1="22396" x2="16049" y2="22396"/>
                        <a14:foregroundMark x1="14403" y1="32292" x2="14403" y2="32292"/>
                        <a14:foregroundMark x1="16049" y1="39583" x2="16049" y2="39583"/>
                        <a14:foregroundMark x1="16049" y1="44792" x2="16049" y2="44792"/>
                        <a14:foregroundMark x1="16049" y1="48958" x2="16049" y2="48958"/>
                        <a14:foregroundMark x1="16049" y1="55208" x2="16049" y2="55208"/>
                        <a14:foregroundMark x1="17284" y1="35417" x2="17284" y2="35417"/>
                        <a14:foregroundMark x1="16049" y1="29688" x2="16049" y2="29688"/>
                        <a14:foregroundMark x1="16461" y1="16146" x2="16461" y2="16146"/>
                        <a14:foregroundMark x1="16049" y1="10938" x2="16049" y2="10938"/>
                        <a14:foregroundMark x1="16461" y1="6250" x2="16461" y2="6250"/>
                        <a14:foregroundMark x1="16461" y1="3646" x2="16461" y2="3646"/>
                        <a14:foregroundMark x1="8642" y1="87500" x2="8642" y2="87500"/>
                        <a14:foregroundMark x1="17695" y1="87500" x2="17695" y2="87500"/>
                        <a14:foregroundMark x1="26337" y1="91146" x2="26337" y2="91146"/>
                        <a14:foregroundMark x1="15226" y1="90625" x2="15226" y2="90625"/>
                        <a14:foregroundMark x1="10700" y1="90625" x2="10700" y2="90625"/>
                        <a14:foregroundMark x1="91770" y1="88021" x2="91770" y2="88021"/>
                        <a14:foregroundMark x1="96296" y1="83854" x2="96296" y2="8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830" y="5218343"/>
            <a:ext cx="1514592" cy="1196715"/>
          </a:xfrm>
          <a:prstGeom prst="rect">
            <a:avLst/>
          </a:prstGeom>
        </p:spPr>
      </p:pic>
      <p:pic>
        <p:nvPicPr>
          <p:cNvPr id="3" name="ARamSamSam-GascaZurli-5582607">
            <a:hlinkClick r:id="" action="ppaction://media"/>
            <a:extLst>
              <a:ext uri="{FF2B5EF4-FFF2-40B4-BE49-F238E27FC236}">
                <a16:creationId xmlns:a16="http://schemas.microsoft.com/office/drawing/2014/main" id="{8BD1C73A-11BB-81D0-E320-B5286A3185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69" end="58553"/>
                  <p14:fade in="750"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3705" y="5848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9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ảo Luận Nhóm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8E24436F-CB65-63AB-DC19-294B409D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96" y="2106387"/>
            <a:ext cx="4192814" cy="4192814"/>
          </a:xfrm>
          <a:prstGeom prst="rect">
            <a:avLst/>
          </a:prstGeom>
          <a:solidFill>
            <a:srgbClr val="BEE0EF"/>
          </a:solidFill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7DD53E-1639-1C89-B247-E5BE197B2911}"/>
              </a:ext>
            </a:extLst>
          </p:cNvPr>
          <p:cNvGrpSpPr/>
          <p:nvPr/>
        </p:nvGrpSpPr>
        <p:grpSpPr>
          <a:xfrm>
            <a:off x="1499178" y="3748314"/>
            <a:ext cx="4194628" cy="1335314"/>
            <a:chOff x="7191829" y="4470401"/>
            <a:chExt cx="4194628" cy="133531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103B01B-BA22-0E01-2C45-F9827C359241}"/>
                </a:ext>
              </a:extLst>
            </p:cNvPr>
            <p:cNvSpPr/>
            <p:nvPr/>
          </p:nvSpPr>
          <p:spPr>
            <a:xfrm>
              <a:off x="7532914" y="4470401"/>
              <a:ext cx="3512458" cy="1335314"/>
            </a:xfrm>
            <a:prstGeom prst="roundRect">
              <a:avLst/>
            </a:prstGeom>
            <a:solidFill>
              <a:srgbClr val="F8E4C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A21802-C2EF-B10A-A121-9F3122D9D625}"/>
                </a:ext>
              </a:extLst>
            </p:cNvPr>
            <p:cNvSpPr txBox="1"/>
            <p:nvPr/>
          </p:nvSpPr>
          <p:spPr>
            <a:xfrm>
              <a:off x="7191829" y="4753337"/>
              <a:ext cx="41946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ln w="0"/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Thực</a:t>
              </a:r>
              <a:r>
                <a:rPr lang="en-US" sz="4400" dirty="0">
                  <a:ln w="0"/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4400" dirty="0" err="1">
                  <a:ln w="0"/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hành</a:t>
              </a:r>
              <a:endParaRPr lang="en-US" sz="4400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14" name="Nhac-thu-hanh">
            <a:hlinkClick r:id="" action="ppaction://media"/>
            <a:extLst>
              <a:ext uri="{FF2B5EF4-FFF2-40B4-BE49-F238E27FC236}">
                <a16:creationId xmlns:a16="http://schemas.microsoft.com/office/drawing/2014/main" id="{66DF6085-CF5F-1EE0-D539-B81067BF1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8136" y="554445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9150CE-203E-FD15-7C8B-B58291D662F7}"/>
              </a:ext>
            </a:extLst>
          </p:cNvPr>
          <p:cNvSpPr/>
          <p:nvPr/>
        </p:nvSpPr>
        <p:spPr>
          <a:xfrm>
            <a:off x="1015918" y="1425816"/>
            <a:ext cx="9898823" cy="11428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33413" indent="-396875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 hiện </a:t>
            </a: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lưu tệp hình ảnh</a:t>
            </a:r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Lăng Chủ tịch Hồ Chí Minh</a:t>
            </a: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về</a:t>
            </a:r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thư mục của mình trên</a:t>
            </a: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máy tính:</a:t>
            </a:r>
            <a:r>
              <a:rPr lang="vi-VN" sz="32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32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4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3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05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B394A5-8711-9553-464E-6F1D412D8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6591" l="9524" r="94180">
                        <a14:foregroundMark x1="51323" y1="15909" x2="51323" y2="15909"/>
                        <a14:foregroundMark x1="37037" y1="14773" x2="37037" y2="14773"/>
                        <a14:foregroundMark x1="32804" y1="9848" x2="32804" y2="9848"/>
                        <a14:foregroundMark x1="29101" y1="3788" x2="29101" y2="3788"/>
                        <a14:foregroundMark x1="23280" y1="14015" x2="23280" y2="14015"/>
                        <a14:foregroundMark x1="20635" y1="13258" x2="20635" y2="13258"/>
                        <a14:foregroundMark x1="20635" y1="17424" x2="20635" y2="17424"/>
                        <a14:foregroundMark x1="24339" y1="13636" x2="24339" y2="13636"/>
                        <a14:foregroundMark x1="21164" y1="10985" x2="21164" y2="10985"/>
                        <a14:foregroundMark x1="20106" y1="15152" x2="20106" y2="15152"/>
                        <a14:foregroundMark x1="64550" y1="32955" x2="64550" y2="32955"/>
                        <a14:foregroundMark x1="67196" y1="35227" x2="67196" y2="35227"/>
                        <a14:foregroundMark x1="69312" y1="29167" x2="69312" y2="29167"/>
                        <a14:foregroundMark x1="74074" y1="33333" x2="74074" y2="33333"/>
                        <a14:foregroundMark x1="78307" y1="29167" x2="78307" y2="29167"/>
                        <a14:foregroundMark x1="73016" y1="25758" x2="73016" y2="25758"/>
                        <a14:foregroundMark x1="72487" y1="24242" x2="72487" y2="24242"/>
                        <a14:foregroundMark x1="89418" y1="28788" x2="89418" y2="28788"/>
                        <a14:foregroundMark x1="92063" y1="26136" x2="92063" y2="26136"/>
                        <a14:foregroundMark x1="87831" y1="22727" x2="87831" y2="22727"/>
                        <a14:foregroundMark x1="90476" y1="22727" x2="90476" y2="22727"/>
                        <a14:foregroundMark x1="94180" y1="22727" x2="94180" y2="22727"/>
                        <a14:foregroundMark x1="94180" y1="26515" x2="94180" y2="26515"/>
                        <a14:foregroundMark x1="91534" y1="30303" x2="91534" y2="30303"/>
                        <a14:foregroundMark x1="19048" y1="34470" x2="19048" y2="34470"/>
                        <a14:foregroundMark x1="22222" y1="34470" x2="22222" y2="34470"/>
                        <a14:foregroundMark x1="18519" y1="37121" x2="18519" y2="37121"/>
                        <a14:foregroundMark x1="15873" y1="40152" x2="15873" y2="40152"/>
                        <a14:foregroundMark x1="14286" y1="43561" x2="14286" y2="43561"/>
                        <a14:foregroundMark x1="12698" y1="47727" x2="12698" y2="47727"/>
                        <a14:foregroundMark x1="10582" y1="46591" x2="10582" y2="46591"/>
                        <a14:foregroundMark x1="9524" y1="46591" x2="9524" y2="46591"/>
                        <a14:foregroundMark x1="9524" y1="43939" x2="9524" y2="43939"/>
                        <a14:foregroundMark x1="14815" y1="58333" x2="14815" y2="58333"/>
                        <a14:foregroundMark x1="15344" y1="67424" x2="15344" y2="67424"/>
                        <a14:foregroundMark x1="11640" y1="68182" x2="11640" y2="68182"/>
                        <a14:foregroundMark x1="15344" y1="68561" x2="16931" y2="68561"/>
                        <a14:foregroundMark x1="18519" y1="68561" x2="18519" y2="68561"/>
                        <a14:foregroundMark x1="26455" y1="64394" x2="26455" y2="64394"/>
                        <a14:foregroundMark x1="25926" y1="61742" x2="25926" y2="61742"/>
                        <a14:foregroundMark x1="23280" y1="65909" x2="23280" y2="65909"/>
                        <a14:foregroundMark x1="32275" y1="53788" x2="32275" y2="53788"/>
                        <a14:foregroundMark x1="26984" y1="56061" x2="26984" y2="56061"/>
                        <a14:foregroundMark x1="30688" y1="56439" x2="30688" y2="56439"/>
                        <a14:foregroundMark x1="39683" y1="54924" x2="39683" y2="54924"/>
                        <a14:foregroundMark x1="34921" y1="53409" x2="34921" y2="53409"/>
                        <a14:foregroundMark x1="41799" y1="53788" x2="41799" y2="53788"/>
                        <a14:foregroundMark x1="59259" y1="78409" x2="59259" y2="78409"/>
                        <a14:foregroundMark x1="55026" y1="76136" x2="55026" y2="76136"/>
                        <a14:foregroundMark x1="47619" y1="67045" x2="47619" y2="67045"/>
                        <a14:foregroundMark x1="47619" y1="64773" x2="47619" y2="64773"/>
                        <a14:foregroundMark x1="47619" y1="61364" x2="47619" y2="61364"/>
                        <a14:foregroundMark x1="49206" y1="60227" x2="49206" y2="60227"/>
                        <a14:foregroundMark x1="47619" y1="64015" x2="47619" y2="64015"/>
                        <a14:foregroundMark x1="49735" y1="61742" x2="49735" y2="61742"/>
                        <a14:foregroundMark x1="28571" y1="96591" x2="28571" y2="96591"/>
                        <a14:foregroundMark x1="57143" y1="95076" x2="57143" y2="95076"/>
                        <a14:foregroundMark x1="62434" y1="37121" x2="62434" y2="37121"/>
                        <a14:foregroundMark x1="59788" y1="35985" x2="59788" y2="35985"/>
                        <a14:foregroundMark x1="58730" y1="34091" x2="58730" y2="34091"/>
                        <a14:foregroundMark x1="55026" y1="32576" x2="55026" y2="32576"/>
                        <a14:foregroundMark x1="13228" y1="40909" x2="13228" y2="40909"/>
                        <a14:foregroundMark x1="11640" y1="42045" x2="11640" y2="42045"/>
                        <a14:foregroundMark x1="17460" y1="37500" x2="17460" y2="37500"/>
                        <a14:foregroundMark x1="44444" y1="70833" x2="44444" y2="70833"/>
                        <a14:foregroundMark x1="45503" y1="68561" x2="45503" y2="68561"/>
                        <a14:foregroundMark x1="46561" y1="66288" x2="46561" y2="66288"/>
                        <a14:foregroundMark x1="28042" y1="67424" x2="28042" y2="67424"/>
                        <a14:foregroundMark x1="26455" y1="64015" x2="26455" y2="64015"/>
                        <a14:foregroundMark x1="24339" y1="61742" x2="24339" y2="61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59" y="3788229"/>
            <a:ext cx="1818408" cy="2539999"/>
          </a:xfrm>
          <a:prstGeom prst="rect">
            <a:avLst/>
          </a:prstGeom>
          <a:noFill/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AA538498-AAAB-526D-7608-FFF224943428}"/>
              </a:ext>
            </a:extLst>
          </p:cNvPr>
          <p:cNvSpPr/>
          <p:nvPr/>
        </p:nvSpPr>
        <p:spPr>
          <a:xfrm>
            <a:off x="1782542" y="529772"/>
            <a:ext cx="10579111" cy="6231069"/>
          </a:xfrm>
          <a:prstGeom prst="cloudCallout">
            <a:avLst>
              <a:gd name="adj1" fmla="val -54579"/>
              <a:gd name="adj2" fmla="val -5175"/>
            </a:avLst>
          </a:prstGeom>
          <a:solidFill>
            <a:srgbClr val="F7E3C8"/>
          </a:solidFill>
          <a:scene3d>
            <a:camera prst="perspectiveLeft"/>
            <a:lightRig rig="threePt" dir="t"/>
          </a:scene3d>
          <a:sp3d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B9CCA-C334-26E5-A19C-80AE2A74E564}"/>
              </a:ext>
            </a:extLst>
          </p:cNvPr>
          <p:cNvSpPr txBox="1"/>
          <p:nvPr/>
        </p:nvSpPr>
        <p:spPr>
          <a:xfrm>
            <a:off x="3347076" y="1746018"/>
            <a:ext cx="8505371" cy="4242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  <a:buClr>
                <a:srgbClr val="FF0000"/>
              </a:buClr>
            </a:pP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bước tìm kiếm hình ảnh trên Internet:</a:t>
            </a:r>
          </a:p>
          <a:p>
            <a:pPr marL="682625" indent="-450850" algn="just">
              <a:lnSpc>
                <a:spcPct val="120000"/>
              </a:lnSpc>
              <a:spcAft>
                <a:spcPts val="300"/>
              </a:spcAft>
            </a:pPr>
            <a:r>
              <a:rPr lang="vi-VN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Thực hiện các bước như tìm kiếm thông tin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khi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xuất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danh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sách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web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vi-VN" sz="2400" dirty="0">
              <a:solidFill>
                <a:srgbClr val="3333C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2625" indent="-450850" algn="just">
              <a:lnSpc>
                <a:spcPct val="120000"/>
              </a:lnSpc>
              <a:spcAft>
                <a:spcPts val="300"/>
              </a:spcAft>
            </a:pPr>
            <a:r>
              <a:rPr lang="vi-VN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Nháy chuột vào mục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endParaRPr lang="en-US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2625" indent="-450850"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i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en-US" sz="2400" b="1" i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bước lưu tệp hình ảnh:</a:t>
            </a:r>
          </a:p>
          <a:p>
            <a:pPr marL="682625" indent="-450850" algn="just">
              <a:lnSpc>
                <a:spcPct val="120000"/>
              </a:lnSpc>
              <a:spcAft>
                <a:spcPts val="300"/>
              </a:spcAft>
            </a:pPr>
            <a:r>
              <a:rPr lang="vi-VN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Nháy chuột phải vào hình ảnh cần lưu;</a:t>
            </a:r>
          </a:p>
          <a:p>
            <a:pPr marL="682625" indent="-450850" algn="just">
              <a:lnSpc>
                <a:spcPct val="120000"/>
              </a:lnSpc>
              <a:spcAft>
                <a:spcPts val="300"/>
              </a:spcAft>
            </a:pPr>
            <a:r>
              <a:rPr lang="vi-VN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Chọn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Save image as</a:t>
            </a:r>
            <a:r>
              <a:rPr lang="vi-V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hộp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thoại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Save As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xuất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  <a:endParaRPr lang="en-US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2625" indent="-450850" algn="just">
              <a:lnSpc>
                <a:spcPct val="120000"/>
              </a:lnSpc>
              <a:spcAft>
                <a:spcPts val="300"/>
              </a:spcAft>
            </a:pPr>
            <a:r>
              <a:rPr lang="vi-VN" sz="24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Thực hiện tiếp các bước như khi lưu một tệp</a:t>
            </a:r>
          </a:p>
          <a:p>
            <a:pPr marL="623888" algn="just">
              <a:lnSpc>
                <a:spcPct val="120000"/>
              </a:lnSpc>
              <a:spcAft>
                <a:spcPts val="300"/>
              </a:spcAft>
            </a:pPr>
            <a:r>
              <a:rPr lang="vi-VN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PowerPoint</a:t>
            </a:r>
            <a:r>
              <a:rPr lang="vi-V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198660-1C86-70F1-C32A-3170085E6151}"/>
              </a:ext>
            </a:extLst>
          </p:cNvPr>
          <p:cNvGrpSpPr/>
          <p:nvPr/>
        </p:nvGrpSpPr>
        <p:grpSpPr>
          <a:xfrm>
            <a:off x="1040630" y="748083"/>
            <a:ext cx="2540301" cy="779624"/>
            <a:chOff x="7215781" y="4470401"/>
            <a:chExt cx="3829591" cy="13353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35A429B-CD1E-64EA-AC28-64F79A8007FB}"/>
                </a:ext>
              </a:extLst>
            </p:cNvPr>
            <p:cNvSpPr/>
            <p:nvPr/>
          </p:nvSpPr>
          <p:spPr>
            <a:xfrm>
              <a:off x="7532914" y="4470401"/>
              <a:ext cx="3512458" cy="1335314"/>
            </a:xfrm>
            <a:prstGeom prst="roundRect">
              <a:avLst/>
            </a:prstGeom>
            <a:solidFill>
              <a:srgbClr val="F7E3C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CCCB75-45EA-F129-A0C1-6B06D2294835}"/>
                </a:ext>
              </a:extLst>
            </p:cNvPr>
            <p:cNvSpPr txBox="1"/>
            <p:nvPr/>
          </p:nvSpPr>
          <p:spPr>
            <a:xfrm>
              <a:off x="7215781" y="4487842"/>
              <a:ext cx="3713367" cy="1317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>
                  <a:ln w="0"/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Ghi nhớ</a:t>
              </a:r>
              <a:endParaRPr lang="en-US" sz="4400" dirty="0">
                <a:ln w="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BD63E5A-88B6-FCBE-CA92-C418A93F0A7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02050" y="2377426"/>
            <a:ext cx="10022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115888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sánh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Internet?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4EE8F-76BC-A695-E641-20845935B614}"/>
              </a:ext>
            </a:extLst>
          </p:cNvPr>
          <p:cNvSpPr/>
          <p:nvPr/>
        </p:nvSpPr>
        <p:spPr>
          <a:xfrm>
            <a:off x="1202050" y="3446292"/>
            <a:ext cx="1018374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/>
            <a:r>
              <a:rPr lang="en-US" sz="26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Sắp xếp các bước lưu tệp hình ảnh về máy tính sau khi tìm kiếm.</a:t>
            </a:r>
          </a:p>
          <a:p>
            <a:pPr marL="1150938" lvl="0" indent="-517525"/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60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Chọn </a:t>
            </a:r>
            <a:r>
              <a:rPr lang="en-US" sz="2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Save image as</a:t>
            </a:r>
            <a:r>
              <a:rPr lang="vi-VN" sz="2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  <a:endParaRPr lang="vi-VN" sz="26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150938" lvl="0" indent="-517525"/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Nháy chuột phải vào hình ảnh cần lưu.</a:t>
            </a:r>
          </a:p>
          <a:p>
            <a:pPr marL="1150938" lvl="0" indent="-517525"/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 hiện tiếp các thao tác như khi lưu một tệp </a:t>
            </a:r>
            <a:r>
              <a:rPr lang="vi-VN" sz="26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PowerPoint</a:t>
            </a:r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vào máy tính. 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2782182-ED82-DAE0-34CB-58212D1127C0}"/>
              </a:ext>
            </a:extLst>
          </p:cNvPr>
          <p:cNvSpPr txBox="1">
            <a:spLocks/>
          </p:cNvSpPr>
          <p:nvPr/>
        </p:nvSpPr>
        <p:spPr>
          <a:xfrm>
            <a:off x="1380481" y="1685324"/>
            <a:ext cx="597663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cùng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ahoot - The Complete Guide - Game-based Learning Application - YouTube">
            <a:hlinkClick r:id="rId2"/>
            <a:extLst>
              <a:ext uri="{FF2B5EF4-FFF2-40B4-BE49-F238E27FC236}">
                <a16:creationId xmlns:a16="http://schemas.microsoft.com/office/drawing/2014/main" id="{63EC4985-5817-8F3C-C742-04FC8F9EB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4" t="24636"/>
          <a:stretch/>
        </p:blipFill>
        <p:spPr bwMode="auto">
          <a:xfrm>
            <a:off x="2756892" y="2188834"/>
            <a:ext cx="6850743" cy="3977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83E02A-0AD0-7AAA-790D-B52E920B7282}"/>
              </a:ext>
            </a:extLst>
          </p:cNvPr>
          <p:cNvSpPr/>
          <p:nvPr/>
        </p:nvSpPr>
        <p:spPr>
          <a:xfrm>
            <a:off x="2222277" y="963772"/>
            <a:ext cx="8315418" cy="761749"/>
          </a:xfrm>
          <a:prstGeom prst="rect">
            <a:avLst/>
          </a:prstGeom>
          <a:solidFill>
            <a:srgbClr val="C00000"/>
          </a:solidFill>
        </p:spPr>
        <p:txBody>
          <a:bodyPr wrap="none" lIns="68580" tIns="34291" rIns="68580" bIns="34291">
            <a:spAutoFit/>
          </a:bodyPr>
          <a:lstStyle/>
          <a:p>
            <a:pPr algn="ctr" defTabSz="685783">
              <a:defRPr/>
            </a:pPr>
            <a:r>
              <a:rPr lang="en-US" sz="45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Ai </a:t>
            </a:r>
            <a:r>
              <a:rPr lang="en-US" sz="45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Ai </a:t>
            </a:r>
            <a:r>
              <a:rPr lang="en-US" sz="45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45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16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59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A86E235-E4A0-2735-5516-DB4905719F3D}"/>
              </a:ext>
            </a:extLst>
          </p:cNvPr>
          <p:cNvGrpSpPr/>
          <p:nvPr/>
        </p:nvGrpSpPr>
        <p:grpSpPr>
          <a:xfrm>
            <a:off x="1277255" y="1255576"/>
            <a:ext cx="9768114" cy="2122715"/>
            <a:chOff x="-7765704" y="841601"/>
            <a:chExt cx="17442998" cy="3537932"/>
          </a:xfrm>
        </p:grpSpPr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AE3E6C60-5F0E-706A-38A2-2203761C891D}"/>
                </a:ext>
              </a:extLst>
            </p:cNvPr>
            <p:cNvSpPr/>
            <p:nvPr/>
          </p:nvSpPr>
          <p:spPr>
            <a:xfrm>
              <a:off x="-7765704" y="841601"/>
              <a:ext cx="17442998" cy="35379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Sắp xếp các thao tác sau theo thứ tự đúng để tìm kiếm thông tin trên Internet.</a:t>
              </a:r>
            </a:p>
            <a:p>
              <a:r>
                <a:rPr lang="vi-VN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a. Quan sát kết quả tìm được, nháy chuột vào kết quả phù hợp.</a:t>
              </a:r>
            </a:p>
            <a:p>
              <a:r>
                <a:rPr lang="vi-VN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b. Xác định từ khoá tìm kiếm.</a:t>
              </a:r>
            </a:p>
            <a:p>
              <a:r>
                <a:rPr lang="vi-VN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c. Kích hoạt trình duyệt web </a:t>
              </a:r>
              <a:r>
                <a:rPr lang="vi-VN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Google Chrome</a:t>
              </a:r>
              <a:r>
                <a:rPr lang="vi-VN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truy cập địa chỉ </a:t>
              </a:r>
              <a:r>
                <a:rPr lang="vi-VN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google.com.vn</a:t>
              </a:r>
              <a:r>
                <a:rPr lang="vi-VN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  <a:p>
              <a:r>
                <a:rPr lang="vi-VN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d. Nhập từ khoá vào ô tìm kiếm rồi gõ phím </a:t>
              </a:r>
              <a:r>
                <a:rPr lang="vi-VN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Enter</a:t>
              </a:r>
              <a:r>
                <a:rPr lang="vi-VN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br>
                <a:rPr lang="vi-VN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C2FCD6-6122-A2CB-004C-33DD799C6FFD}"/>
                </a:ext>
              </a:extLst>
            </p:cNvPr>
            <p:cNvSpPr txBox="1"/>
            <p:nvPr/>
          </p:nvSpPr>
          <p:spPr>
            <a:xfrm>
              <a:off x="-7765704" y="1123107"/>
              <a:ext cx="17178310" cy="231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vi-VN" sz="2800" b="1" dirty="0">
                  <a:solidFill>
                    <a:srgbClr val="3333CC"/>
                  </a:solidFill>
                </a:rPr>
                <a:t>Em cùng bạn thảo luận và thực hiện:</a:t>
              </a:r>
            </a:p>
            <a:p>
              <a:pPr indent="396875" algn="just">
                <a:spcAft>
                  <a:spcPts val="600"/>
                </a:spcAft>
              </a:pPr>
              <a:r>
                <a:rPr lang="vi-VN" sz="2800">
                  <a:solidFill>
                    <a:srgbClr val="3333CC"/>
                  </a:solidFill>
                </a:rPr>
                <a:t>a.</a:t>
              </a:r>
              <a:r>
                <a:rPr lang="en-US" sz="2800">
                  <a:solidFill>
                    <a:srgbClr val="3333CC"/>
                  </a:solidFill>
                </a:rPr>
                <a:t> </a:t>
              </a:r>
              <a:r>
                <a:rPr lang="vi-VN" sz="2800">
                  <a:solidFill>
                    <a:srgbClr val="3333CC"/>
                  </a:solidFill>
                </a:rPr>
                <a:t>Tìm</a:t>
              </a:r>
              <a:r>
                <a:rPr lang="en-US" sz="2800">
                  <a:solidFill>
                    <a:srgbClr val="3333CC"/>
                  </a:solidFill>
                </a:rPr>
                <a:t> </a:t>
              </a:r>
              <a:r>
                <a:rPr lang="vi-VN" sz="2800">
                  <a:solidFill>
                    <a:srgbClr val="3333CC"/>
                  </a:solidFill>
                </a:rPr>
                <a:t>kiếm </a:t>
              </a:r>
              <a:r>
                <a:rPr lang="vi-VN" sz="2800" dirty="0">
                  <a:solidFill>
                    <a:srgbClr val="3333CC"/>
                  </a:solidFill>
                </a:rPr>
                <a:t>hình ảnh về </a:t>
              </a:r>
              <a:r>
                <a:rPr lang="vi-VN" sz="2800" b="1" dirty="0">
                  <a:solidFill>
                    <a:srgbClr val="FF0000"/>
                  </a:solidFill>
                </a:rPr>
                <a:t>Sếu đầu đỏ </a:t>
              </a:r>
              <a:r>
                <a:rPr lang="vi-VN" sz="2800" dirty="0">
                  <a:solidFill>
                    <a:srgbClr val="3333CC"/>
                  </a:solidFill>
                </a:rPr>
                <a:t>trên Internet.</a:t>
              </a:r>
            </a:p>
            <a:p>
              <a:pPr marL="974725" indent="-577850" algn="just">
                <a:spcAft>
                  <a:spcPts val="600"/>
                </a:spcAft>
              </a:pPr>
              <a:r>
                <a:rPr lang="vi-VN" sz="2800" dirty="0">
                  <a:solidFill>
                    <a:srgbClr val="3333CC"/>
                  </a:solidFill>
                </a:rPr>
                <a:t>b. Lưu tệp hình ảnh về thư mục của em với tên </a:t>
              </a:r>
              <a:r>
                <a:rPr lang="vi-VN" sz="2800" b="1" dirty="0">
                  <a:solidFill>
                    <a:srgbClr val="FF0000"/>
                  </a:solidFill>
                </a:rPr>
                <a:t>Seu-dau-do</a:t>
              </a:r>
              <a:r>
                <a:rPr lang="vi-VN" sz="2800" dirty="0">
                  <a:solidFill>
                    <a:srgbClr val="3333CC"/>
                  </a:solidFill>
                </a:rPr>
                <a:t>. </a:t>
              </a:r>
              <a:endPara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9A197-7D2E-67C6-8E24-730FBDA8D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1748" l="2662" r="96578">
                        <a14:foregroundMark x1="7605" y1="25243" x2="7605" y2="25243"/>
                        <a14:foregroundMark x1="3042" y1="31553" x2="3042" y2="31553"/>
                        <a14:foregroundMark x1="23194" y1="91262" x2="23194" y2="91262"/>
                        <a14:foregroundMark x1="90114" y1="81068" x2="90114" y2="81068"/>
                        <a14:foregroundMark x1="96958" y1="82524" x2="96958" y2="82524"/>
                        <a14:foregroundMark x1="35361" y1="91748" x2="35361" y2="91748"/>
                        <a14:foregroundMark x1="49430" y1="83010" x2="49430" y2="83010"/>
                        <a14:foregroundMark x1="12167" y1="86893" x2="12167" y2="86893"/>
                        <a14:foregroundMark x1="10646" y1="88350" x2="10646" y2="88350"/>
                        <a14:foregroundMark x1="2662" y1="64078" x2="2662" y2="64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741" y="3661228"/>
            <a:ext cx="3033486" cy="23760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C98C89-1B5F-D08C-1578-9F167732552A}"/>
              </a:ext>
            </a:extLst>
          </p:cNvPr>
          <p:cNvGrpSpPr/>
          <p:nvPr/>
        </p:nvGrpSpPr>
        <p:grpSpPr>
          <a:xfrm>
            <a:off x="6390822" y="3977729"/>
            <a:ext cx="4194628" cy="1335314"/>
            <a:chOff x="7191829" y="4470401"/>
            <a:chExt cx="4194628" cy="13353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DDDC2C7-0A0F-664B-7BDB-7658C97054F0}"/>
                </a:ext>
              </a:extLst>
            </p:cNvPr>
            <p:cNvSpPr/>
            <p:nvPr/>
          </p:nvSpPr>
          <p:spPr>
            <a:xfrm>
              <a:off x="7532914" y="4470401"/>
              <a:ext cx="3512458" cy="1335314"/>
            </a:xfrm>
            <a:prstGeom prst="roundRect">
              <a:avLst/>
            </a:prstGeom>
            <a:solidFill>
              <a:srgbClr val="F8E4C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2C3F22-AB62-6BE0-59FC-6233EF372529}"/>
                </a:ext>
              </a:extLst>
            </p:cNvPr>
            <p:cNvSpPr txBox="1"/>
            <p:nvPr/>
          </p:nvSpPr>
          <p:spPr>
            <a:xfrm>
              <a:off x="7191829" y="4753337"/>
              <a:ext cx="41946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ln w="0"/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Thực</a:t>
              </a:r>
              <a:r>
                <a:rPr lang="en-US" sz="4400" dirty="0">
                  <a:ln w="0"/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4400" dirty="0" err="1">
                  <a:ln w="0"/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hành</a:t>
              </a:r>
              <a:endParaRPr lang="en-US" sz="4400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12" name="Nhac-thu-hanh">
            <a:hlinkClick r:id="" action="ppaction://media"/>
            <a:extLst>
              <a:ext uri="{FF2B5EF4-FFF2-40B4-BE49-F238E27FC236}">
                <a16:creationId xmlns:a16="http://schemas.microsoft.com/office/drawing/2014/main" id="{3632C6AA-AD51-1715-D0C9-F14F369AF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8136" y="5479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3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43438E38-51E6-96A0-DE88-0B5A1FD1AA5E}"/>
              </a:ext>
            </a:extLst>
          </p:cNvPr>
          <p:cNvSpPr/>
          <p:nvPr/>
        </p:nvSpPr>
        <p:spPr>
          <a:xfrm>
            <a:off x="1088570" y="435430"/>
            <a:ext cx="3439887" cy="638628"/>
          </a:xfrm>
          <a:prstGeom prst="round1Rect">
            <a:avLst>
              <a:gd name="adj" fmla="val 50000"/>
            </a:avLst>
          </a:prstGeom>
          <a:solidFill>
            <a:srgbClr val="DF6E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</a:t>
            </a: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VẬN DỤNG</a:t>
            </a:r>
            <a:endParaRPr lang="en-US" sz="28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ED1A8-7971-2E64-952B-3776A9FC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255" y="435430"/>
            <a:ext cx="609602" cy="638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2BADE8-CC89-2C69-380F-71FBA7DE3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049" y="1712686"/>
            <a:ext cx="8049901" cy="422818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F2B653-DC35-B324-1874-0F69F6D4B9AA}"/>
              </a:ext>
            </a:extLst>
          </p:cNvPr>
          <p:cNvSpPr txBox="1"/>
          <p:nvPr/>
        </p:nvSpPr>
        <p:spPr>
          <a:xfrm>
            <a:off x="4397012" y="1074058"/>
            <a:ext cx="307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Chim: Sếu đầu đỏ</a:t>
            </a:r>
          </a:p>
        </p:txBody>
      </p:sp>
    </p:spTree>
    <p:extLst>
      <p:ext uri="{BB962C8B-B14F-4D97-AF65-F5344CB8AC3E}">
        <p14:creationId xmlns:p14="http://schemas.microsoft.com/office/powerpoint/2010/main" val="1528122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44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3738;p45"/>
          <p:cNvSpPr/>
          <p:nvPr/>
        </p:nvSpPr>
        <p:spPr>
          <a:xfrm>
            <a:off x="4128131" y="569885"/>
            <a:ext cx="393574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23" y="328904"/>
            <a:ext cx="10274683" cy="1585097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484195" y="1371085"/>
            <a:ext cx="85728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011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đẹp mầm non - Tạo không gian tươi sáng và rực rỡ cho trẻ nhỏ">
            <a:extLst>
              <a:ext uri="{FF2B5EF4-FFF2-40B4-BE49-F238E27FC236}">
                <a16:creationId xmlns:a16="http://schemas.microsoft.com/office/drawing/2014/main" id="{816CCB03-2674-8AE4-3FCD-C45A25C47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05" y="700570"/>
            <a:ext cx="9194989" cy="51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534A5-FA33-B443-DF6A-AD088B08B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20" y="2557053"/>
            <a:ext cx="4551829" cy="114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956" y="4639539"/>
            <a:ext cx="2074538" cy="2420139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410" y="29321"/>
            <a:ext cx="1192325" cy="1270394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81" y="2214833"/>
            <a:ext cx="1417783" cy="1395932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79" y="-63993"/>
            <a:ext cx="1596848" cy="145702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7BF0D8-AC6A-01B9-6E0C-02AD546AB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886106"/>
              </p:ext>
            </p:extLst>
          </p:nvPr>
        </p:nvGraphicFramePr>
        <p:xfrm>
          <a:off x="1940127" y="824022"/>
          <a:ext cx="8996796" cy="5315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8555">
                  <a:extLst>
                    <a:ext uri="{9D8B030D-6E8A-4147-A177-3AD203B41FA5}">
                      <a16:colId xmlns:a16="http://schemas.microsoft.com/office/drawing/2014/main" val="2644135067"/>
                    </a:ext>
                  </a:extLst>
                </a:gridCol>
                <a:gridCol w="1790131">
                  <a:extLst>
                    <a:ext uri="{9D8B030D-6E8A-4147-A177-3AD203B41FA5}">
                      <a16:colId xmlns:a16="http://schemas.microsoft.com/office/drawing/2014/main" val="3090770104"/>
                    </a:ext>
                  </a:extLst>
                </a:gridCol>
                <a:gridCol w="3728110">
                  <a:extLst>
                    <a:ext uri="{9D8B030D-6E8A-4147-A177-3AD203B41FA5}">
                      <a16:colId xmlns:a16="http://schemas.microsoft.com/office/drawing/2014/main" val="815299364"/>
                    </a:ext>
                  </a:extLst>
                </a:gridCol>
              </a:tblGrid>
              <a:tr h="53155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Ve vẻ vè ve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Nghe vè tìm kiếm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Tìm kiếm thông tin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Tìm kiếm hình ảnh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Trên Internet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Kích hoạt trình duyệt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Cốc cốc, google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Truy cập trang web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Xác định từ khoá</a:t>
                      </a:r>
                    </a:p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Nhập từ khoá vào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Vào ô tìm kiếm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2600" b="0">
                        <a:solidFill>
                          <a:srgbClr val="3333CC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Gõ phím Enter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Nháy chuột chọn mục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Tiêu đề trang web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Hay mục hình ảnh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Thì tìm được ngay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Học hành tiến bộ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Sẽ được cô khen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Vui với chúng em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Thầy cô thật vui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Luôn nở nụ cười </a:t>
                      </a: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3333CC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Trên môi hạnh phúc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299710"/>
                  </a:ext>
                </a:extLst>
              </a:tr>
            </a:tbl>
          </a:graphicData>
        </a:graphic>
      </p:graphicFrame>
      <p:pic>
        <p:nvPicPr>
          <p:cNvPr id="9" name="Picture 4" descr="Máy tính để bàn Pc png | PNGEgg">
            <a:extLst>
              <a:ext uri="{FF2B5EF4-FFF2-40B4-BE49-F238E27FC236}">
                <a16:creationId xmlns:a16="http://schemas.microsoft.com/office/drawing/2014/main" id="{A0A52CA5-7014-48A2-6A92-A1BE4A317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11" b="95628" l="9455" r="89455">
                        <a14:foregroundMark x1="32727" y1="42077" x2="32727" y2="42077"/>
                        <a14:foregroundMark x1="34545" y1="31694" x2="34545" y2="31694"/>
                        <a14:foregroundMark x1="45091" y1="10383" x2="45091" y2="10383"/>
                        <a14:foregroundMark x1="51273" y1="6557" x2="51273" y2="6557"/>
                        <a14:foregroundMark x1="51636" y1="78689" x2="51636" y2="78689"/>
                        <a14:foregroundMark x1="44000" y1="78689" x2="44000" y2="78689"/>
                        <a14:foregroundMark x1="27273" y1="71585" x2="27273" y2="71585"/>
                        <a14:foregroundMark x1="34545" y1="84153" x2="34545" y2="84153"/>
                        <a14:foregroundMark x1="40727" y1="95628" x2="40727" y2="95628"/>
                        <a14:foregroundMark x1="71636" y1="72131" x2="71636" y2="72131"/>
                        <a14:foregroundMark x1="42909" y1="95628" x2="42909" y2="95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589" y="510472"/>
            <a:ext cx="1798624" cy="1325109"/>
          </a:xfrm>
          <a:prstGeom prst="rect">
            <a:avLst/>
          </a:prstGeom>
          <a:noFill/>
          <a:effectLst>
            <a:glow>
              <a:schemeClr val="accent1">
                <a:alpha val="4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8740BD9D-2102-9186-7760-55A881DA4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462" y="4568548"/>
            <a:ext cx="2074538" cy="2420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E8948E-02DA-4C2C-B6F5-B76F933C6D7F}"/>
              </a:ext>
            </a:extLst>
          </p:cNvPr>
          <p:cNvSpPr txBox="1"/>
          <p:nvPr/>
        </p:nvSpPr>
        <p:spPr>
          <a:xfrm>
            <a:off x="5066239" y="2851159"/>
            <a:ext cx="1925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VÈ TÌM KIẾM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422337-F45B-B8C2-027A-0517907258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46" b="91146" l="8642" r="96296">
                        <a14:foregroundMark x1="60494" y1="29167" x2="60494" y2="29167"/>
                        <a14:foregroundMark x1="55967" y1="38021" x2="55967" y2="38021"/>
                        <a14:foregroundMark x1="48148" y1="49479" x2="48148" y2="49479"/>
                        <a14:foregroundMark x1="23868" y1="57813" x2="23868" y2="57813"/>
                        <a14:foregroundMark x1="75309" y1="29688" x2="75309" y2="29688"/>
                        <a14:foregroundMark x1="80658" y1="11979" x2="80658" y2="11979"/>
                        <a14:foregroundMark x1="80658" y1="6771" x2="80658" y2="6771"/>
                        <a14:foregroundMark x1="51029" y1="8333" x2="51029" y2="8333"/>
                        <a14:foregroundMark x1="48148" y1="6250" x2="48148" y2="6250"/>
                        <a14:foregroundMark x1="16049" y1="25521" x2="16049" y2="25521"/>
                        <a14:foregroundMark x1="21811" y1="59375" x2="21811" y2="59375"/>
                        <a14:foregroundMark x1="26749" y1="52604" x2="26749" y2="52604"/>
                        <a14:foregroundMark x1="30864" y1="42188" x2="30864" y2="42188"/>
                        <a14:foregroundMark x1="36626" y1="40625" x2="36626" y2="40625"/>
                        <a14:foregroundMark x1="43210" y1="43229" x2="43210" y2="43229"/>
                        <a14:foregroundMark x1="52675" y1="37500" x2="52675" y2="37500"/>
                        <a14:foregroundMark x1="48971" y1="26563" x2="48971" y2="26563"/>
                        <a14:foregroundMark x1="44856" y1="38021" x2="44856" y2="38021"/>
                        <a14:foregroundMark x1="86420" y1="65104" x2="86420" y2="65104"/>
                        <a14:foregroundMark x1="86420" y1="37500" x2="86420" y2="37500"/>
                        <a14:foregroundMark x1="86420" y1="29167" x2="86420" y2="29167"/>
                        <a14:foregroundMark x1="86420" y1="22396" x2="86420" y2="22396"/>
                        <a14:foregroundMark x1="86420" y1="17708" x2="86420" y2="17708"/>
                        <a14:foregroundMark x1="86420" y1="10417" x2="86420" y2="10417"/>
                        <a14:foregroundMark x1="86008" y1="7813" x2="86008" y2="7813"/>
                        <a14:foregroundMark x1="83128" y1="5208" x2="83128" y2="5208"/>
                        <a14:foregroundMark x1="86420" y1="51042" x2="86420" y2="51042"/>
                        <a14:foregroundMark x1="87654" y1="66667" x2="87654" y2="66667"/>
                        <a14:foregroundMark x1="74897" y1="75521" x2="74897" y2="75521"/>
                        <a14:foregroundMark x1="59259" y1="77604" x2="59259" y2="77604"/>
                        <a14:foregroundMark x1="45679" y1="71875" x2="45679" y2="71875"/>
                        <a14:foregroundMark x1="36626" y1="83854" x2="36626" y2="83854"/>
                        <a14:foregroundMark x1="68313" y1="80729" x2="68313" y2="80729"/>
                        <a14:foregroundMark x1="87243" y1="81250" x2="87243" y2="81250"/>
                        <a14:foregroundMark x1="85185" y1="89063" x2="85185" y2="89063"/>
                        <a14:foregroundMark x1="70370" y1="87500" x2="70370" y2="87500"/>
                        <a14:foregroundMark x1="83951" y1="69792" x2="83951" y2="69792"/>
                        <a14:foregroundMark x1="86420" y1="67708" x2="86420" y2="67708"/>
                        <a14:foregroundMark x1="87654" y1="75521" x2="87654" y2="75521"/>
                        <a14:foregroundMark x1="16461" y1="16667" x2="16461" y2="16667"/>
                        <a14:foregroundMark x1="16049" y1="22396" x2="16049" y2="22396"/>
                        <a14:foregroundMark x1="14403" y1="32292" x2="14403" y2="32292"/>
                        <a14:foregroundMark x1="16049" y1="39583" x2="16049" y2="39583"/>
                        <a14:foregroundMark x1="16049" y1="44792" x2="16049" y2="44792"/>
                        <a14:foregroundMark x1="16049" y1="48958" x2="16049" y2="48958"/>
                        <a14:foregroundMark x1="16049" y1="55208" x2="16049" y2="55208"/>
                        <a14:foregroundMark x1="17284" y1="35417" x2="17284" y2="35417"/>
                        <a14:foregroundMark x1="16049" y1="29688" x2="16049" y2="29688"/>
                        <a14:foregroundMark x1="16461" y1="16146" x2="16461" y2="16146"/>
                        <a14:foregroundMark x1="16049" y1="10938" x2="16049" y2="10938"/>
                        <a14:foregroundMark x1="16461" y1="6250" x2="16461" y2="6250"/>
                        <a14:foregroundMark x1="16461" y1="3646" x2="16461" y2="3646"/>
                        <a14:foregroundMark x1="8642" y1="87500" x2="8642" y2="87500"/>
                        <a14:foregroundMark x1="17695" y1="87500" x2="17695" y2="87500"/>
                        <a14:foregroundMark x1="26337" y1="91146" x2="26337" y2="91146"/>
                        <a14:foregroundMark x1="15226" y1="90625" x2="15226" y2="90625"/>
                        <a14:foregroundMark x1="10700" y1="90625" x2="10700" y2="90625"/>
                        <a14:foregroundMark x1="91770" y1="88021" x2="91770" y2="88021"/>
                        <a14:foregroundMark x1="96296" y1="83854" x2="96296" y2="8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499" y="5435620"/>
            <a:ext cx="1514592" cy="11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E180D4A7-C9FB-4DFB-919C-405C955672EB}">
      <p14:showEvtLst xmlns:p14="http://schemas.microsoft.com/office/powerpoint/2010/main">
        <p14:playEvt time="153" objId="15"/>
        <p14:pauseEvt time="11519" objId="15"/>
        <p14:seekEvt time="11519" objId="15" seek="11290"/>
        <p14:resumeEvt time="11718" objId="15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18FA28-F1AA-4A26-9F9E-72C4D016B072}"/>
              </a:ext>
            </a:extLst>
          </p:cNvPr>
          <p:cNvSpPr txBox="1"/>
          <p:nvPr/>
        </p:nvSpPr>
        <p:spPr>
          <a:xfrm>
            <a:off x="283028" y="1236790"/>
            <a:ext cx="116259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KÍNH CHÚC QUÝ THẦY CÔ SỨC KHOẺ, </a:t>
            </a:r>
          </a:p>
          <a:p>
            <a:pPr algn="ctr"/>
            <a:r>
              <a:rPr lang="en-US" sz="3600" b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HẠNH PHÚC VÀ THÀNH CÔNG!</a:t>
            </a:r>
          </a:p>
          <a:p>
            <a:pPr algn="ctr"/>
            <a:endParaRPr lang="en-US" sz="2000" b="1">
              <a:solidFill>
                <a:schemeClr val="accent4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CHÚC CÁC CON CHĂM NGOAN, HỌC TỐT!</a:t>
            </a:r>
          </a:p>
        </p:txBody>
      </p:sp>
    </p:spTree>
    <p:extLst>
      <p:ext uri="{BB962C8B-B14F-4D97-AF65-F5344CB8AC3E}">
        <p14:creationId xmlns:p14="http://schemas.microsoft.com/office/powerpoint/2010/main" val="7514829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01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C7DF8E-1265-EA22-50FE-D5479611F73F}"/>
              </a:ext>
            </a:extLst>
          </p:cNvPr>
          <p:cNvSpPr/>
          <p:nvPr/>
        </p:nvSpPr>
        <p:spPr>
          <a:xfrm>
            <a:off x="1015788" y="1631537"/>
            <a:ext cx="4630057" cy="41806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36538" algn="just">
              <a:lnSpc>
                <a:spcPct val="110000"/>
              </a:lnSpc>
              <a:spcAft>
                <a:spcPts val="600"/>
              </a:spcAft>
            </a:pPr>
            <a:r>
              <a:rPr lang="en-US" sz="26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Bước 1: </a:t>
            </a:r>
            <a:r>
              <a:rPr lang="vi-VN" sz="260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Nháy </a:t>
            </a:r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chuột phải vào hình ảnh cần </a:t>
            </a:r>
            <a:r>
              <a:rPr lang="vi-VN" sz="260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lưu;</a:t>
            </a:r>
            <a:endParaRPr lang="en-US" sz="2600">
              <a:solidFill>
                <a:srgbClr val="3333C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36538" algn="just">
              <a:lnSpc>
                <a:spcPct val="110000"/>
              </a:lnSpc>
              <a:spcAft>
                <a:spcPts val="600"/>
              </a:spcAft>
            </a:pPr>
            <a:r>
              <a:rPr lang="en-US" sz="26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Bước 2: </a:t>
            </a:r>
            <a:r>
              <a:rPr lang="vi-VN" sz="260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Chọn </a:t>
            </a:r>
            <a:r>
              <a:rPr lang="vi-VN" sz="26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Lưu </a:t>
            </a:r>
            <a:r>
              <a:rPr lang="vi-VN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 </a:t>
            </a:r>
            <a:r>
              <a:rPr lang="vi-VN" sz="26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 thành</a:t>
            </a:r>
            <a:r>
              <a:rPr lang="vi-VN" sz="2600" b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  <a:r>
              <a:rPr lang="en-US" sz="26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60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hộp </a:t>
            </a:r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thoại </a:t>
            </a:r>
            <a:r>
              <a:rPr lang="vi-VN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Save As</a:t>
            </a:r>
            <a:r>
              <a:rPr lang="vi-VN" sz="26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xuất </a:t>
            </a:r>
            <a:r>
              <a:rPr lang="vi-VN" sz="260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hiện.</a:t>
            </a:r>
            <a:endParaRPr lang="en-US" sz="2600">
              <a:solidFill>
                <a:srgbClr val="3333C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36538" algn="just">
              <a:lnSpc>
                <a:spcPct val="110000"/>
              </a:lnSpc>
              <a:spcAft>
                <a:spcPts val="600"/>
              </a:spcAft>
            </a:pPr>
            <a:r>
              <a:rPr lang="en-US" sz="26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Bước 3: </a:t>
            </a:r>
            <a:r>
              <a:rPr lang="vi-VN" sz="260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 </a:t>
            </a:r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 tiếp các thao tác như khi lưu một tệp </a:t>
            </a:r>
            <a:r>
              <a:rPr lang="vi-VN" sz="26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PowerPoint</a:t>
            </a:r>
            <a:r>
              <a:rPr lang="vi-VN" sz="2600" b="1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60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 </a:t>
            </a:r>
            <a:r>
              <a:rPr lang="vi-VN" sz="2600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 mục của em. </a:t>
            </a:r>
            <a:endParaRPr lang="en-US" sz="2600" dirty="0">
              <a:solidFill>
                <a:srgbClr val="3333C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97036-3E5E-B0E1-664C-8092D28B5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1386" y="1631537"/>
            <a:ext cx="5725528" cy="424515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352881-BFDB-308C-3530-ECFEFBE58F13}"/>
              </a:ext>
            </a:extLst>
          </p:cNvPr>
          <p:cNvSpPr/>
          <p:nvPr/>
        </p:nvSpPr>
        <p:spPr>
          <a:xfrm>
            <a:off x="9600256" y="4524060"/>
            <a:ext cx="1219574" cy="2297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EB43C-613F-A746-4E81-57800F16C9AD}"/>
              </a:ext>
            </a:extLst>
          </p:cNvPr>
          <p:cNvSpPr/>
          <p:nvPr/>
        </p:nvSpPr>
        <p:spPr>
          <a:xfrm>
            <a:off x="830284" y="865946"/>
            <a:ext cx="8528460" cy="6011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33413" indent="-396875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Đ</a:t>
            </a: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ể lưu tệp hình ảnh về máy tính:</a:t>
            </a:r>
            <a:r>
              <a:rPr lang="vi-VN" sz="32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32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27D2C7-123C-68A9-5657-C24C13378BFA}"/>
              </a:ext>
            </a:extLst>
          </p:cNvPr>
          <p:cNvSpPr txBox="1"/>
          <p:nvPr/>
        </p:nvSpPr>
        <p:spPr>
          <a:xfrm>
            <a:off x="1811547" y="3244334"/>
            <a:ext cx="8264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kiếm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khóa</a:t>
            </a:r>
            <a:r>
              <a:rPr lang="en-US" sz="2800" b="1" dirty="0"/>
              <a:t> </a:t>
            </a:r>
            <a:r>
              <a:rPr lang="en-US" sz="2800" b="1" dirty="0" err="1"/>
              <a:t>hoặc</a:t>
            </a:r>
            <a:r>
              <a:rPr lang="en-US" sz="2800" b="1" dirty="0"/>
              <a:t> video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459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 Video nền đẹp cho bài giảng mầm non | Hình nền video đẹp - YouTube">
            <a:extLst>
              <a:ext uri="{FF2B5EF4-FFF2-40B4-BE49-F238E27FC236}">
                <a16:creationId xmlns:a16="http://schemas.microsoft.com/office/drawing/2014/main" id="{5EAB522F-0A3D-5FB3-6744-81A87ECDE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18" y="1054932"/>
            <a:ext cx="8934138" cy="484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86D0A-5501-63DE-497C-E7285A9A4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03" y="1652076"/>
            <a:ext cx="3314076" cy="36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23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43963-A117-AF86-6261-574E8C28E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873B6-616D-47FF-B599-8578260D8A80}"/>
              </a:ext>
            </a:extLst>
          </p:cNvPr>
          <p:cNvSpPr txBox="1"/>
          <p:nvPr/>
        </p:nvSpPr>
        <p:spPr>
          <a:xfrm>
            <a:off x="1721677" y="1083187"/>
            <a:ext cx="4299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24F5DC-AC71-6002-8D0A-54824A5D5312}"/>
              </a:ext>
            </a:extLst>
          </p:cNvPr>
          <p:cNvSpPr/>
          <p:nvPr/>
        </p:nvSpPr>
        <p:spPr>
          <a:xfrm>
            <a:off x="1721677" y="498412"/>
            <a:ext cx="804643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33413" indent="-633413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</p:txBody>
      </p:sp>
      <p:pic>
        <p:nvPicPr>
          <p:cNvPr id="2" name="tin hoc">
            <a:hlinkClick r:id="" action="ppaction://media"/>
            <a:extLst>
              <a:ext uri="{FF2B5EF4-FFF2-40B4-BE49-F238E27FC236}">
                <a16:creationId xmlns:a16="http://schemas.microsoft.com/office/drawing/2014/main" id="{CFD54932-2D77-8480-A3DE-89CD30022C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2921" y="1083187"/>
            <a:ext cx="9023230" cy="5093776"/>
          </a:xfrm>
        </p:spPr>
      </p:pic>
    </p:spTree>
    <p:extLst>
      <p:ext uri="{BB962C8B-B14F-4D97-AF65-F5344CB8AC3E}">
        <p14:creationId xmlns:p14="http://schemas.microsoft.com/office/powerpoint/2010/main" val="267700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7273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3ABD-EA6D-7180-FA76-ED545703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FE35-C2BD-BA42-8AFF-412BE3D7C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82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74161" y="1447344"/>
            <a:ext cx="9855200" cy="1211941"/>
            <a:chOff x="2131450" y="4921624"/>
            <a:chExt cx="7819375" cy="1425387"/>
          </a:xfrm>
        </p:grpSpPr>
        <p:sp>
          <p:nvSpPr>
            <p:cNvPr id="5" name="Rounded Rectangle 4"/>
            <p:cNvSpPr/>
            <p:nvPr/>
          </p:nvSpPr>
          <p:spPr>
            <a:xfrm>
              <a:off x="2131450" y="4921624"/>
              <a:ext cx="7819375" cy="1425387"/>
            </a:xfrm>
            <a:prstGeom prst="roundRect">
              <a:avLst/>
            </a:prstGeom>
            <a:noFill/>
            <a:ln w="762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2935" y="5094040"/>
              <a:ext cx="738836" cy="9754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1671" y="5260193"/>
              <a:ext cx="787031" cy="809251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3167891" y="5047615"/>
              <a:ext cx="5781041" cy="1234406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Để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tìm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kiếm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hình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ảnh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Lăng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Chủ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tịch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Hồ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Chí Minh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em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thực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hiện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các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bước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như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thế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nào</a:t>
              </a:r>
              <a:r>
                <a:rPr lang="en-US" sz="2800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?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E16DE2C-CD85-3D2A-06E3-9F879F48D74C}"/>
              </a:ext>
            </a:extLst>
          </p:cNvPr>
          <p:cNvSpPr/>
          <p:nvPr/>
        </p:nvSpPr>
        <p:spPr>
          <a:xfrm>
            <a:off x="3795551" y="3649562"/>
            <a:ext cx="4513809" cy="35997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Thảo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luận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nhóm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098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id="{CAC4E41D-516B-0B06-2B63-E160BC89A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52" y="4577183"/>
            <a:ext cx="3350762" cy="175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DD97EC7-38D8-E392-5747-A37F7D8CE5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804799" y="556591"/>
            <a:ext cx="10302913" cy="5744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6E797-E81D-52BB-F828-23CB5AFC9B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7462"/>
          <a:stretch/>
        </p:blipFill>
        <p:spPr>
          <a:xfrm>
            <a:off x="4577062" y="362310"/>
            <a:ext cx="2634622" cy="95543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90323EE-A72A-E424-15E0-EDF7D70B3005}"/>
              </a:ext>
            </a:extLst>
          </p:cNvPr>
          <p:cNvGrpSpPr/>
          <p:nvPr/>
        </p:nvGrpSpPr>
        <p:grpSpPr>
          <a:xfrm>
            <a:off x="1084288" y="467407"/>
            <a:ext cx="2823741" cy="2823741"/>
            <a:chOff x="610627" y="671364"/>
            <a:chExt cx="2823741" cy="2823741"/>
          </a:xfrm>
        </p:grpSpPr>
        <p:pic>
          <p:nvPicPr>
            <p:cNvPr id="37" name="Picture 36" descr="Shape&#10;&#10;Description automatically generated">
              <a:extLst>
                <a:ext uri="{FF2B5EF4-FFF2-40B4-BE49-F238E27FC236}">
                  <a16:creationId xmlns:a16="http://schemas.microsoft.com/office/drawing/2014/main" id="{0B1F4004-6C14-0026-C6A0-376DA74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27" y="671364"/>
              <a:ext cx="2823741" cy="282374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C12029-4901-B292-E3E3-DD258A308F37}"/>
                </a:ext>
              </a:extLst>
            </p:cNvPr>
            <p:cNvSpPr txBox="1"/>
            <p:nvPr/>
          </p:nvSpPr>
          <p:spPr>
            <a:xfrm>
              <a:off x="1242975" y="1723631"/>
              <a:ext cx="155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rgbClr val="80008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</a:t>
              </a:r>
              <a:endParaRPr lang="en-US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9CEAAE-4768-F24C-49DC-00B86FE1A1AB}"/>
              </a:ext>
            </a:extLst>
          </p:cNvPr>
          <p:cNvGrpSpPr/>
          <p:nvPr/>
        </p:nvGrpSpPr>
        <p:grpSpPr>
          <a:xfrm>
            <a:off x="8585207" y="1004339"/>
            <a:ext cx="2788009" cy="2788009"/>
            <a:chOff x="8757632" y="1124261"/>
            <a:chExt cx="2788009" cy="2788009"/>
          </a:xfrm>
        </p:grpSpPr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46F1B4D6-165D-D083-A189-AF5A6FB1E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57632" y="1124261"/>
              <a:ext cx="2788009" cy="278800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53359E-A57D-DE0E-97F5-6053602C6868}"/>
                </a:ext>
              </a:extLst>
            </p:cNvPr>
            <p:cNvSpPr txBox="1"/>
            <p:nvPr/>
          </p:nvSpPr>
          <p:spPr>
            <a:xfrm>
              <a:off x="9243154" y="2185296"/>
              <a:ext cx="1680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rgbClr val="80008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 XÉT</a:t>
              </a:r>
              <a:endParaRPr lang="en-US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884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7153</TotalTime>
  <Words>788</Words>
  <Application>Microsoft Office PowerPoint</Application>
  <PresentationFormat>Widescreen</PresentationFormat>
  <Paragraphs>99</Paragraphs>
  <Slides>34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Fira Sans Extra Condensed Medium</vt:lpstr>
      <vt:lpstr>Roboto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519</cp:revision>
  <dcterms:created xsi:type="dcterms:W3CDTF">2022-01-27T15:18:21Z</dcterms:created>
  <dcterms:modified xsi:type="dcterms:W3CDTF">2024-10-23T08:00:36Z</dcterms:modified>
</cp:coreProperties>
</file>