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8" r:id="rId2"/>
    <p:sldId id="2007577187" r:id="rId3"/>
    <p:sldId id="257" r:id="rId4"/>
    <p:sldId id="278" r:id="rId5"/>
    <p:sldId id="274" r:id="rId6"/>
    <p:sldId id="279" r:id="rId7"/>
    <p:sldId id="2007577188" r:id="rId8"/>
    <p:sldId id="280" r:id="rId9"/>
    <p:sldId id="2007577190" r:id="rId10"/>
    <p:sldId id="2007577191" r:id="rId11"/>
    <p:sldId id="2007577189" r:id="rId12"/>
    <p:sldId id="282" r:id="rId13"/>
    <p:sldId id="270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36" autoAdjust="0"/>
    <p:restoredTop sz="94660"/>
  </p:normalViewPr>
  <p:slideViewPr>
    <p:cSldViewPr snapToGrid="0">
      <p:cViewPr varScale="1">
        <p:scale>
          <a:sx n="67" d="100"/>
          <a:sy n="67" d="100"/>
        </p:scale>
        <p:origin x="47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FF2696-86FD-4CB1-B5E3-084350DC4B8F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0D7AD-007F-46C8-B31B-0E922C4E1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33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402D52-C8D0-4264-9A5E-E3B9B947C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847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BC96797C-587C-9562-9A94-E0267E28A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816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01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18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7970B-8984-4EB9-9950-AD6AFBB18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9F494-FB6C-4D92-B10D-8B52B4F75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433999-5566-46C6-9EA2-C38F5ED18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E3EA24-5E66-44D5-86FA-BA02F0D3F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117BB-41E5-463D-ADCE-29F6D2A39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4899363"/>
      </p:ext>
    </p:extLst>
  </p:cSld>
  <p:clrMapOvr>
    <a:masterClrMapping/>
  </p:clrMapOvr>
  <p:transition spd="slow" advClick="0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44D8E5E5-F277-62AC-95A3-245ABE9CC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C7764765-5CBE-6030-7BC1-85B89981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4028FD0A-D760-A27B-59EF-3B77050DF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A6025FC-A99E-0014-FA49-3116B82F9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0816B53-4923-E308-D313-B49E25FB8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425C27-1460-69DD-8954-53C412B320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sp>
        <p:nvSpPr>
          <p:cNvPr id="13" name="矩形: 圆角 3">
            <a:extLst>
              <a:ext uri="{FF2B5EF4-FFF2-40B4-BE49-F238E27FC236}">
                <a16:creationId xmlns:a16="http://schemas.microsoft.com/office/drawing/2014/main" id="{C69B8B1E-A35E-4FA2-BFC7-60F043E6603A}"/>
              </a:ext>
            </a:extLst>
          </p:cNvPr>
          <p:cNvSpPr/>
          <p:nvPr userDrawn="1"/>
        </p:nvSpPr>
        <p:spPr>
          <a:xfrm>
            <a:off x="150675" y="148856"/>
            <a:ext cx="11890651" cy="6560288"/>
          </a:xfrm>
          <a:prstGeom prst="roundRect">
            <a:avLst>
              <a:gd name="adj" fmla="val 2509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  <p:sp>
        <p:nvSpPr>
          <p:cNvPr id="14" name="矩形: 圆角 1">
            <a:extLst>
              <a:ext uri="{FF2B5EF4-FFF2-40B4-BE49-F238E27FC236}">
                <a16:creationId xmlns:a16="http://schemas.microsoft.com/office/drawing/2014/main" id="{2E10F108-AEE4-A294-97D3-BA373A51CD95}"/>
              </a:ext>
            </a:extLst>
          </p:cNvPr>
          <p:cNvSpPr/>
          <p:nvPr userDrawn="1"/>
        </p:nvSpPr>
        <p:spPr>
          <a:xfrm>
            <a:off x="264041" y="244549"/>
            <a:ext cx="11663916" cy="6368902"/>
          </a:xfrm>
          <a:prstGeom prst="roundRect">
            <a:avLst>
              <a:gd name="adj" fmla="val 25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3374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294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82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94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79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15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13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6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4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iki/Nh%C3%A0_Tr%E1%BA%A7n" TargetMode="External"/><Relationship Id="rId13" Type="http://schemas.openxmlformats.org/officeDocument/2006/relationships/hyperlink" Target="https://vi.wikipedia.org/wiki/1802" TargetMode="External"/><Relationship Id="rId3" Type="http://schemas.openxmlformats.org/officeDocument/2006/relationships/hyperlink" Target="https://vi.wikipedia.org/wiki/Nh%C3%A0_L%C3%BD" TargetMode="External"/><Relationship Id="rId7" Type="http://schemas.openxmlformats.org/officeDocument/2006/relationships/hyperlink" Target="https://vi.wikipedia.org/wiki/1804" TargetMode="External"/><Relationship Id="rId12" Type="http://schemas.openxmlformats.org/officeDocument/2006/relationships/hyperlink" Target="https://vi.wikipedia.org/wiki/Nh%C3%A0_Nguy%E1%BB%85n" TargetMode="External"/><Relationship Id="rId2" Type="http://schemas.openxmlformats.org/officeDocument/2006/relationships/hyperlink" Target="https://vi.wikipedia.org/wiki/L%C3%BD_Th%C3%A1nh_T%C3%B4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.wikipedia.org/wiki/1054" TargetMode="External"/><Relationship Id="rId11" Type="http://schemas.openxmlformats.org/officeDocument/2006/relationships/hyperlink" Target="https://vi.wikipedia.org/wiki/Nh%C3%A0_T%C3%A2y_S%C6%A1n" TargetMode="External"/><Relationship Id="rId5" Type="http://schemas.openxmlformats.org/officeDocument/2006/relationships/hyperlink" Target="https://vi.wikipedia.org/wiki/Gia_Long" TargetMode="External"/><Relationship Id="rId15" Type="http://schemas.openxmlformats.org/officeDocument/2006/relationships/image" Target="../media/image27.png"/><Relationship Id="rId10" Type="http://schemas.openxmlformats.org/officeDocument/2006/relationships/hyperlink" Target="https://vi.wikipedia.org/wiki/Nh%C3%A0_M%E1%BA%A1c" TargetMode="External"/><Relationship Id="rId4" Type="http://schemas.openxmlformats.org/officeDocument/2006/relationships/hyperlink" Target="https://vi.wikipedia.org/wiki/723" TargetMode="External"/><Relationship Id="rId9" Type="http://schemas.openxmlformats.org/officeDocument/2006/relationships/hyperlink" Target="https://vi.wikipedia.org/wiki/Nh%C3%A0_H%E1%BA%ADu_L%C3%AA" TargetMode="External"/><Relationship Id="rId14" Type="http://schemas.openxmlformats.org/officeDocument/2006/relationships/hyperlink" Target="https://vi.wikipedia.org/wiki/Qu%E1%BB%91c_hi%E1%BB%87u_Vi%E1%BB%87t_Nam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sv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A22EF5D9-9CC9-F6C0-6DFA-6DF8E2612C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651" y="3506915"/>
            <a:ext cx="3683000" cy="368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DDADDD-CFFF-0A63-BCB8-22B840899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308" y="1970828"/>
            <a:ext cx="9071634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2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65EDFA86-4F10-AA73-25E4-0E98E9FE5681}"/>
              </a:ext>
            </a:extLst>
          </p:cNvPr>
          <p:cNvGrpSpPr/>
          <p:nvPr/>
        </p:nvGrpSpPr>
        <p:grpSpPr>
          <a:xfrm>
            <a:off x="480249" y="306836"/>
            <a:ext cx="605826" cy="830997"/>
            <a:chOff x="3174278" y="237323"/>
            <a:chExt cx="605826" cy="83099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A408937-35B4-C038-1827-C9BC23E66B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C50130F-BD24-896F-580C-D7E8DBBC71F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ABAAECA-641B-C523-2E38-B4DA1D300286}"/>
              </a:ext>
            </a:extLst>
          </p:cNvPr>
          <p:cNvSpPr txBox="1"/>
          <p:nvPr/>
        </p:nvSpPr>
        <p:spPr>
          <a:xfrm>
            <a:off x="1102344" y="370020"/>
            <a:ext cx="8112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ô chữ dưới đây.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C268799-5EA6-9840-CDFB-F1123F46E90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79121" y="1766146"/>
          <a:ext cx="3850638" cy="187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546">
                  <a:extLst>
                    <a:ext uri="{9D8B030D-6E8A-4147-A177-3AD203B41FA5}">
                      <a16:colId xmlns:a16="http://schemas.microsoft.com/office/drawing/2014/main" val="3841528881"/>
                    </a:ext>
                  </a:extLst>
                </a:gridCol>
                <a:gridCol w="1283546">
                  <a:extLst>
                    <a:ext uri="{9D8B030D-6E8A-4147-A177-3AD203B41FA5}">
                      <a16:colId xmlns:a16="http://schemas.microsoft.com/office/drawing/2014/main" val="2799966091"/>
                    </a:ext>
                  </a:extLst>
                </a:gridCol>
                <a:gridCol w="1283546">
                  <a:extLst>
                    <a:ext uri="{9D8B030D-6E8A-4147-A177-3AD203B41FA5}">
                      <a16:colId xmlns:a16="http://schemas.microsoft.com/office/drawing/2014/main" val="2032762599"/>
                    </a:ext>
                  </a:extLst>
                </a:gridCol>
              </a:tblGrid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790870"/>
                  </a:ext>
                </a:extLst>
              </a:tr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040786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0379ED2-6380-3744-E222-4EF984359C6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486400" y="1766146"/>
          <a:ext cx="6268720" cy="187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7180">
                  <a:extLst>
                    <a:ext uri="{9D8B030D-6E8A-4147-A177-3AD203B41FA5}">
                      <a16:colId xmlns:a16="http://schemas.microsoft.com/office/drawing/2014/main" val="3841528881"/>
                    </a:ext>
                  </a:extLst>
                </a:gridCol>
                <a:gridCol w="1567180">
                  <a:extLst>
                    <a:ext uri="{9D8B030D-6E8A-4147-A177-3AD203B41FA5}">
                      <a16:colId xmlns:a16="http://schemas.microsoft.com/office/drawing/2014/main" val="2799966091"/>
                    </a:ext>
                  </a:extLst>
                </a:gridCol>
                <a:gridCol w="1292638">
                  <a:extLst>
                    <a:ext uri="{9D8B030D-6E8A-4147-A177-3AD203B41FA5}">
                      <a16:colId xmlns:a16="http://schemas.microsoft.com/office/drawing/2014/main" val="2032762599"/>
                    </a:ext>
                  </a:extLst>
                </a:gridCol>
                <a:gridCol w="1841722">
                  <a:extLst>
                    <a:ext uri="{9D8B030D-6E8A-4147-A177-3AD203B41FA5}">
                      <a16:colId xmlns:a16="http://schemas.microsoft.com/office/drawing/2014/main" val="3069624665"/>
                    </a:ext>
                  </a:extLst>
                </a:gridCol>
              </a:tblGrid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19,65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790870"/>
                  </a:ext>
                </a:extLst>
              </a:tr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04078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C49E537-590B-2185-D0C5-6BBE6954D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3872547"/>
            <a:ext cx="10098475" cy="257028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7FF3F50-50C4-F819-384F-0EC90616F0CA}"/>
              </a:ext>
            </a:extLst>
          </p:cNvPr>
          <p:cNvSpPr/>
          <p:nvPr/>
        </p:nvSpPr>
        <p:spPr>
          <a:xfrm>
            <a:off x="5049520" y="4389120"/>
            <a:ext cx="1371600" cy="61976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87F369-60AC-3225-5938-65583C8603E9}"/>
              </a:ext>
            </a:extLst>
          </p:cNvPr>
          <p:cNvSpPr/>
          <p:nvPr/>
        </p:nvSpPr>
        <p:spPr>
          <a:xfrm>
            <a:off x="2174240" y="285496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Ạ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57D05EB-356F-7C4D-D6E6-0556AA40B996}"/>
              </a:ext>
            </a:extLst>
          </p:cNvPr>
          <p:cNvSpPr/>
          <p:nvPr/>
        </p:nvSpPr>
        <p:spPr>
          <a:xfrm>
            <a:off x="4897120" y="5151120"/>
            <a:ext cx="1524000" cy="5892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7,4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763BD8-0E4D-7908-E444-A1E28AAB4337}"/>
              </a:ext>
            </a:extLst>
          </p:cNvPr>
          <p:cNvSpPr/>
          <p:nvPr/>
        </p:nvSpPr>
        <p:spPr>
          <a:xfrm>
            <a:off x="934720" y="284480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0C7336D-54F8-FE9A-651C-6102399C44E3}"/>
              </a:ext>
            </a:extLst>
          </p:cNvPr>
          <p:cNvSpPr/>
          <p:nvPr/>
        </p:nvSpPr>
        <p:spPr>
          <a:xfrm>
            <a:off x="4450080" y="5811520"/>
            <a:ext cx="1737360" cy="609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20,7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C32626-4656-7F90-1EF5-1041C6FF9ABA}"/>
              </a:ext>
            </a:extLst>
          </p:cNvPr>
          <p:cNvSpPr/>
          <p:nvPr/>
        </p:nvSpPr>
        <p:spPr>
          <a:xfrm>
            <a:off x="8991600" y="278384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Ệ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03B0480-8B7E-BF4B-122D-9842A89EAA9A}"/>
              </a:ext>
            </a:extLst>
          </p:cNvPr>
          <p:cNvSpPr/>
          <p:nvPr/>
        </p:nvSpPr>
        <p:spPr>
          <a:xfrm>
            <a:off x="10586720" y="4480560"/>
            <a:ext cx="1391920" cy="487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EA0BAB-4E26-98D2-1934-CB38C907D900}"/>
              </a:ext>
            </a:extLst>
          </p:cNvPr>
          <p:cNvSpPr/>
          <p:nvPr/>
        </p:nvSpPr>
        <p:spPr>
          <a:xfrm>
            <a:off x="3505200" y="284480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C27F586-B77D-6C23-394A-D5DFA2DDF1AF}"/>
              </a:ext>
            </a:extLst>
          </p:cNvPr>
          <p:cNvSpPr/>
          <p:nvPr/>
        </p:nvSpPr>
        <p:spPr>
          <a:xfrm>
            <a:off x="10566400" y="5161280"/>
            <a:ext cx="1391920" cy="487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7,25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9FAA2B7-DC87-B4A8-A3BD-7D0BAE31FA6B}"/>
              </a:ext>
            </a:extLst>
          </p:cNvPr>
          <p:cNvSpPr/>
          <p:nvPr/>
        </p:nvSpPr>
        <p:spPr>
          <a:xfrm>
            <a:off x="5933440" y="278384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0CC5290-6C00-765B-192B-D1F4C7C59851}"/>
              </a:ext>
            </a:extLst>
          </p:cNvPr>
          <p:cNvSpPr/>
          <p:nvPr/>
        </p:nvSpPr>
        <p:spPr>
          <a:xfrm>
            <a:off x="10119360" y="5750560"/>
            <a:ext cx="1706880" cy="487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19,65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2C6A20D-95A8-4995-DF18-FB933DBE7FA0}"/>
              </a:ext>
            </a:extLst>
          </p:cNvPr>
          <p:cNvSpPr/>
          <p:nvPr/>
        </p:nvSpPr>
        <p:spPr>
          <a:xfrm>
            <a:off x="7569200" y="278384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B2101A-FA8A-168C-D316-7307F13C3077}"/>
              </a:ext>
            </a:extLst>
          </p:cNvPr>
          <p:cNvSpPr/>
          <p:nvPr/>
        </p:nvSpPr>
        <p:spPr>
          <a:xfrm>
            <a:off x="10558145" y="277368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3783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6BC360-0895-48CE-8EB3-1606736BED2D}"/>
              </a:ext>
            </a:extLst>
          </p:cNvPr>
          <p:cNvSpPr/>
          <p:nvPr/>
        </p:nvSpPr>
        <p:spPr>
          <a:xfrm>
            <a:off x="295275" y="3147120"/>
            <a:ext cx="11430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ĐẠI VIỆT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28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 tooltip="Lý Thánh Tông"/>
              </a:rPr>
              <a:t>Lý</a:t>
            </a:r>
            <a:r>
              <a:rPr lang="en-US" sz="28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 tooltip="Lý Thánh Tông"/>
              </a:rPr>
              <a:t> </a:t>
            </a:r>
            <a:r>
              <a:rPr lang="en-US" sz="28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 tooltip="Lý Thánh Tông"/>
              </a:rPr>
              <a:t>Thánh</a:t>
            </a:r>
            <a:r>
              <a:rPr lang="en-US" sz="28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 tooltip="Lý Thánh Tông"/>
              </a:rPr>
              <a:t> </a:t>
            </a:r>
            <a:r>
              <a:rPr lang="en-US" sz="28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 tooltip="Lý Thánh Tông"/>
              </a:rPr>
              <a:t>Tông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(1054 – 1072),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28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3" tooltip="Nhà Lý"/>
              </a:rPr>
              <a:t>nhà</a:t>
            </a:r>
            <a:r>
              <a:rPr lang="en-US" sz="28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3" tooltip="Nhà Lý"/>
              </a:rPr>
              <a:t> </a:t>
            </a:r>
            <a:r>
              <a:rPr lang="en-US" sz="28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3" tooltip="Nhà Lý"/>
              </a:rPr>
              <a:t>Lý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tồn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tổng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28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4" tooltip="723"/>
              </a:rPr>
              <a:t>723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bắt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28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 tooltip="Lý Thánh Tông"/>
              </a:rPr>
              <a:t>Lý</a:t>
            </a:r>
            <a:r>
              <a:rPr lang="en-US" sz="28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 tooltip="Lý Thánh Tông"/>
              </a:rPr>
              <a:t> </a:t>
            </a:r>
            <a:r>
              <a:rPr lang="en-US" sz="28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 tooltip="Lý Thánh Tông"/>
              </a:rPr>
              <a:t>Thánh</a:t>
            </a:r>
            <a:r>
              <a:rPr lang="en-US" sz="28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 tooltip="Lý Thánh Tông"/>
              </a:rPr>
              <a:t> </a:t>
            </a:r>
            <a:r>
              <a:rPr lang="en-US" sz="28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 tooltip="Lý Thánh Tông"/>
              </a:rPr>
              <a:t>Tông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28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5" tooltip="Gia Long"/>
              </a:rPr>
              <a:t>Gia Long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(</a:t>
            </a:r>
            <a:r>
              <a:rPr lang="en-US" sz="28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6" tooltip="1054"/>
              </a:rPr>
              <a:t>1054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</a:t>
            </a:r>
            <a:r>
              <a:rPr lang="en-US" sz="28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7" tooltip="1804"/>
              </a:rPr>
              <a:t>1804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),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kỳ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28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3" tooltip="Nhà Lý"/>
              </a:rPr>
              <a:t>nhà</a:t>
            </a:r>
            <a:r>
              <a:rPr lang="en-US" sz="28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3" tooltip="Nhà Lý"/>
              </a:rPr>
              <a:t> </a:t>
            </a:r>
            <a:r>
              <a:rPr lang="en-US" sz="28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3" tooltip="Nhà Lý"/>
              </a:rPr>
              <a:t>Lý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 </a:t>
            </a:r>
            <a:r>
              <a:rPr lang="en-US" sz="28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8" tooltip="Nhà Trần"/>
              </a:rPr>
              <a:t>nhà</a:t>
            </a:r>
            <a:r>
              <a:rPr lang="en-US" sz="28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8" tooltip="Nhà Trần"/>
              </a:rPr>
              <a:t> </a:t>
            </a:r>
            <a:r>
              <a:rPr lang="en-US" sz="28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8" tooltip="Nhà Trần"/>
              </a:rPr>
              <a:t>Trần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 </a:t>
            </a:r>
            <a:r>
              <a:rPr lang="en-US" sz="28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9" tooltip="Nhà Hậu Lê"/>
              </a:rPr>
              <a:t>nhà</a:t>
            </a:r>
            <a:r>
              <a:rPr lang="en-US" sz="28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9" tooltip="Nhà Hậu Lê"/>
              </a:rPr>
              <a:t> </a:t>
            </a:r>
            <a:r>
              <a:rPr lang="en-US" sz="28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9" tooltip="Nhà Hậu Lê"/>
              </a:rPr>
              <a:t>Hậu</a:t>
            </a:r>
            <a:r>
              <a:rPr lang="en-US" sz="28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9" tooltip="Nhà Hậu Lê"/>
              </a:rPr>
              <a:t> Lê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 </a:t>
            </a:r>
            <a:r>
              <a:rPr lang="en-US" sz="28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10" tooltip="Nhà Mạc"/>
              </a:rPr>
              <a:t>nhà</a:t>
            </a:r>
            <a:r>
              <a:rPr lang="en-US" sz="28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10" tooltip="Nhà Mạc"/>
              </a:rPr>
              <a:t> </a:t>
            </a:r>
            <a:r>
              <a:rPr lang="en-US" sz="28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10" tooltip="Nhà Mạc"/>
              </a:rPr>
              <a:t>Mạc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 </a:t>
            </a:r>
            <a:r>
              <a:rPr lang="en-US" sz="28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11" tooltip="Nhà Tây Sơn"/>
              </a:rPr>
              <a:t>nhà</a:t>
            </a:r>
            <a:r>
              <a:rPr lang="en-US" sz="28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11" tooltip="Nhà Tây Sơn"/>
              </a:rPr>
              <a:t> </a:t>
            </a:r>
            <a:r>
              <a:rPr lang="en-US" sz="28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11" tooltip="Nhà Tây Sơn"/>
              </a:rPr>
              <a:t>Tây</a:t>
            </a:r>
            <a:r>
              <a:rPr lang="en-US" sz="28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11" tooltip="Nhà Tây Sơn"/>
              </a:rPr>
              <a:t> </a:t>
            </a:r>
            <a:r>
              <a:rPr lang="en-US" sz="28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11" tooltip="Nhà Tây Sơn"/>
              </a:rPr>
              <a:t>Sơn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28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12" tooltip="Nhà Nguyễn"/>
              </a:rPr>
              <a:t>nhà</a:t>
            </a:r>
            <a:r>
              <a:rPr lang="en-US" sz="28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12" tooltip="Nhà Nguyễn"/>
              </a:rPr>
              <a:t> </a:t>
            </a:r>
            <a:r>
              <a:rPr lang="en-US" sz="28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12" tooltip="Nhà Nguyễn"/>
              </a:rPr>
              <a:t>Nguyễn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(</a:t>
            </a:r>
            <a:r>
              <a:rPr lang="en-US" sz="28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13" tooltip="1802"/>
              </a:rPr>
              <a:t>1802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– </a:t>
            </a:r>
            <a:r>
              <a:rPr lang="en-US" sz="28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7" tooltip="1804"/>
              </a:rPr>
              <a:t>1804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).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28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7" tooltip="1804"/>
              </a:rPr>
              <a:t>1804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28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5" tooltip="Gia Long"/>
              </a:rPr>
              <a:t>Gia Long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Nam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Nam, </a:t>
            </a:r>
            <a:r>
              <a:rPr lang="en-US" sz="28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14" tooltip="Quốc hiệu Việt Nam"/>
              </a:rPr>
              <a:t>quốc</a:t>
            </a:r>
            <a:r>
              <a:rPr lang="en-US" sz="28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14" tooltip="Quốc hiệu Việt Nam"/>
              </a:rPr>
              <a:t> </a:t>
            </a:r>
            <a:r>
              <a:rPr lang="en-US" sz="28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14" tooltip="Quốc hiệu Việt Nam"/>
              </a:rPr>
              <a:t>hiệu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nữa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2DC1DF-D755-4F39-8513-4578B9367B8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11596"/>
          <a:stretch/>
        </p:blipFill>
        <p:spPr>
          <a:xfrm>
            <a:off x="2046622" y="171450"/>
            <a:ext cx="8098755" cy="298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14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65EDFA86-4F10-AA73-25E4-0E98E9FE5681}"/>
              </a:ext>
            </a:extLst>
          </p:cNvPr>
          <p:cNvGrpSpPr/>
          <p:nvPr/>
        </p:nvGrpSpPr>
        <p:grpSpPr>
          <a:xfrm>
            <a:off x="480249" y="306836"/>
            <a:ext cx="605826" cy="830997"/>
            <a:chOff x="3174278" y="237323"/>
            <a:chExt cx="605826" cy="83099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A408937-35B4-C038-1827-C9BC23E66B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C50130F-BD24-896F-580C-D7E8DBBC71F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ABAAECA-641B-C523-2E38-B4DA1D300286}"/>
              </a:ext>
            </a:extLst>
          </p:cNvPr>
          <p:cNvSpPr txBox="1"/>
          <p:nvPr/>
        </p:nvSpPr>
        <p:spPr>
          <a:xfrm>
            <a:off x="1102344" y="319220"/>
            <a:ext cx="107950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ô-bốt cao 0,9 m. Mi cao hơn Rô-bốt 0,35 m. Mi thấp hơn Mai 0,31 m. Hỏi:</a:t>
            </a:r>
          </a:p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Mi cao bao nhiêu mét?</a:t>
            </a:r>
          </a:p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Mai cao hơn Rô-bốt bao nhiêu mét?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46F056-5FE1-0D54-1F7A-A487BF8A2541}"/>
              </a:ext>
            </a:extLst>
          </p:cNvPr>
          <p:cNvSpPr txBox="1"/>
          <p:nvPr/>
        </p:nvSpPr>
        <p:spPr>
          <a:xfrm>
            <a:off x="3608070" y="2506907"/>
            <a:ext cx="773620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giải:</a:t>
            </a:r>
            <a:endParaRPr lang="vi-VN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       Mi cao số mét là:</a:t>
            </a:r>
          </a:p>
          <a:p>
            <a:pPr algn="just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0,9 + 0,35 = 1,25 (m)</a:t>
            </a:r>
          </a:p>
          <a:p>
            <a:pPr algn="just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      Mai cao số mét là:</a:t>
            </a:r>
          </a:p>
          <a:p>
            <a:pPr algn="just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1,25 + 0,31 = 1,56 (m)</a:t>
            </a:r>
          </a:p>
          <a:p>
            <a:pPr algn="just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Mai cao hơn Rô-bốt số mét là:</a:t>
            </a:r>
          </a:p>
          <a:p>
            <a:pPr algn="just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1,56 – 0,9 = 0,66 (m)</a:t>
            </a:r>
          </a:p>
          <a:p>
            <a:pPr algn="just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    Đáp số: a) 1,25 m; b) 0,66 m     </a:t>
            </a:r>
          </a:p>
        </p:txBody>
      </p:sp>
    </p:spTree>
    <p:extLst>
      <p:ext uri="{BB962C8B-B14F-4D97-AF65-F5344CB8AC3E}">
        <p14:creationId xmlns:p14="http://schemas.microsoft.com/office/powerpoint/2010/main" val="355033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7133" y="1064374"/>
            <a:ext cx="492034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Dặn dò</a:t>
            </a:r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B246C072-171A-FC5D-8F12-868BC45609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3066" y="2510924"/>
            <a:ext cx="4591354" cy="459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3225" y="1776549"/>
            <a:ext cx="48855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Chúc các em học tốt</a:t>
            </a:r>
          </a:p>
        </p:txBody>
      </p:sp>
      <p:pic>
        <p:nvPicPr>
          <p:cNvPr id="4" name="图片 47108" descr="1-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930538" y="1409003"/>
            <a:ext cx="6034654" cy="54489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23">
            <a:extLst>
              <a:ext uri="{FF2B5EF4-FFF2-40B4-BE49-F238E27FC236}">
                <a16:creationId xmlns:a16="http://schemas.microsoft.com/office/drawing/2014/main" id="{769D021F-3A73-4B9E-B77A-23E6FE0C9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941" y="135749"/>
            <a:ext cx="1318567" cy="1640800"/>
          </a:xfrm>
          <a:prstGeom prst="rect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id="{0D211E24-978B-48DA-8E62-7FA90E16C7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448" y="792676"/>
            <a:ext cx="760917" cy="98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2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8C6859D-5AE7-4E90-B283-952F281FDF3C}"/>
              </a:ext>
            </a:extLst>
          </p:cNvPr>
          <p:cNvGrpSpPr/>
          <p:nvPr/>
        </p:nvGrpSpPr>
        <p:grpSpPr>
          <a:xfrm>
            <a:off x="-1" y="-3"/>
            <a:ext cx="12280901" cy="6858003"/>
            <a:chOff x="-1" y="-2"/>
            <a:chExt cx="12280901" cy="6858002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D76234C6-9280-416D-AA61-564536DB4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6" name="图形 5">
              <a:extLst>
                <a:ext uri="{FF2B5EF4-FFF2-40B4-BE49-F238E27FC236}">
                  <a16:creationId xmlns:a16="http://schemas.microsoft.com/office/drawing/2014/main" id="{591F61D9-DDE4-479A-9F04-9DE4CE865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7" name="图形 6">
              <a:extLst>
                <a:ext uri="{FF2B5EF4-FFF2-40B4-BE49-F238E27FC236}">
                  <a16:creationId xmlns:a16="http://schemas.microsoft.com/office/drawing/2014/main" id="{872806FE-A925-4CC4-8505-792C40E6E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12" name="图形 11">
            <a:extLst>
              <a:ext uri="{FF2B5EF4-FFF2-40B4-BE49-F238E27FC236}">
                <a16:creationId xmlns:a16="http://schemas.microsoft.com/office/drawing/2014/main" id="{AF446DEA-FDB6-4C86-A04F-D8E5D2EEA6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2230" y="268219"/>
            <a:ext cx="11595127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FD37B3FD-991D-4B46-9B73-AA22F02CF9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1" y="5850220"/>
            <a:ext cx="12192000" cy="1007779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71A32361-7883-4F2C-AACF-71C7586261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64645" y="283949"/>
            <a:ext cx="440987" cy="463220"/>
          </a:xfrm>
          <a:prstGeom prst="rect">
            <a:avLst/>
          </a:prstGeom>
        </p:spPr>
      </p:pic>
      <p:pic>
        <p:nvPicPr>
          <p:cNvPr id="8" name="Phép cộng 2STP">
            <a:hlinkClick r:id="" action="ppaction://media"/>
            <a:extLst>
              <a:ext uri="{FF2B5EF4-FFF2-40B4-BE49-F238E27FC236}">
                <a16:creationId xmlns:a16="http://schemas.microsoft.com/office/drawing/2014/main" id="{B4E4BF56-CBCC-4D6A-BD15-F9073BFE3A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25837" y="142542"/>
            <a:ext cx="11783841" cy="649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7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0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8326" y="4602480"/>
            <a:ext cx="3183674" cy="2749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F9D8FC-6DDE-BD5A-43EE-34BF1A973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388" y="200258"/>
            <a:ext cx="3499407" cy="2658086"/>
          </a:xfrm>
          <a:prstGeom prst="rect">
            <a:avLst/>
          </a:prstGeom>
        </p:spPr>
      </p:pic>
      <p:sp>
        <p:nvSpPr>
          <p:cNvPr id="8" name="Oval 36">
            <a:extLst>
              <a:ext uri="{FF2B5EF4-FFF2-40B4-BE49-F238E27FC236}">
                <a16:creationId xmlns:a16="http://schemas.microsoft.com/office/drawing/2014/main" id="{CEECF670-84A8-C0E4-29AA-2C9420E929C3}"/>
              </a:ext>
            </a:extLst>
          </p:cNvPr>
          <p:cNvSpPr/>
          <p:nvPr/>
        </p:nvSpPr>
        <p:spPr>
          <a:xfrm>
            <a:off x="132297" y="2144649"/>
            <a:ext cx="1623617" cy="1147274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custGeom>
                    <a:avLst/>
                    <a:gdLst>
                      <a:gd name="connsiteX0" fmla="*/ 0 w 1623617"/>
                      <a:gd name="connsiteY0" fmla="*/ 573637 h 1147274"/>
                      <a:gd name="connsiteX1" fmla="*/ 811809 w 1623617"/>
                      <a:gd name="connsiteY1" fmla="*/ 0 h 1147274"/>
                      <a:gd name="connsiteX2" fmla="*/ 1623618 w 1623617"/>
                      <a:gd name="connsiteY2" fmla="*/ 573637 h 1147274"/>
                      <a:gd name="connsiteX3" fmla="*/ 811809 w 1623617"/>
                      <a:gd name="connsiteY3" fmla="*/ 1147274 h 1147274"/>
                      <a:gd name="connsiteX4" fmla="*/ 0 w 1623617"/>
                      <a:gd name="connsiteY4" fmla="*/ 573637 h 1147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23617" h="1147274" fill="none" extrusionOk="0">
                        <a:moveTo>
                          <a:pt x="0" y="573637"/>
                        </a:moveTo>
                        <a:cubicBezTo>
                          <a:pt x="-46407" y="238147"/>
                          <a:pt x="368901" y="1243"/>
                          <a:pt x="811809" y="0"/>
                        </a:cubicBezTo>
                        <a:cubicBezTo>
                          <a:pt x="1297333" y="-44645"/>
                          <a:pt x="1682169" y="262310"/>
                          <a:pt x="1623618" y="573637"/>
                        </a:cubicBezTo>
                        <a:cubicBezTo>
                          <a:pt x="1633993" y="900177"/>
                          <a:pt x="1228473" y="1114981"/>
                          <a:pt x="811809" y="1147274"/>
                        </a:cubicBezTo>
                        <a:cubicBezTo>
                          <a:pt x="338392" y="1122642"/>
                          <a:pt x="14634" y="907352"/>
                          <a:pt x="0" y="573637"/>
                        </a:cubicBezTo>
                        <a:close/>
                      </a:path>
                      <a:path w="1623617" h="1147274" stroke="0" extrusionOk="0">
                        <a:moveTo>
                          <a:pt x="0" y="573637"/>
                        </a:moveTo>
                        <a:cubicBezTo>
                          <a:pt x="67287" y="264816"/>
                          <a:pt x="334232" y="-39323"/>
                          <a:pt x="811809" y="0"/>
                        </a:cubicBezTo>
                        <a:cubicBezTo>
                          <a:pt x="1231331" y="3032"/>
                          <a:pt x="1615974" y="285442"/>
                          <a:pt x="1623618" y="573637"/>
                        </a:cubicBezTo>
                        <a:cubicBezTo>
                          <a:pt x="1617924" y="906953"/>
                          <a:pt x="1316978" y="1185868"/>
                          <a:pt x="811809" y="1147274"/>
                        </a:cubicBezTo>
                        <a:cubicBezTo>
                          <a:pt x="357893" y="1172175"/>
                          <a:pt x="-7427" y="891686"/>
                          <a:pt x="0" y="57363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31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DE0EC8-4B67-B998-B46F-CD0544737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4238" y="2016633"/>
            <a:ext cx="9266723" cy="29263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14384C-133E-4FF7-A540-C4ACF966498B}"/>
              </a:ext>
            </a:extLst>
          </p:cNvPr>
          <p:cNvSpPr txBox="1"/>
          <p:nvPr/>
        </p:nvSpPr>
        <p:spPr>
          <a:xfrm>
            <a:off x="9610725" y="3517197"/>
            <a:ext cx="2143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1)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04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A22EF5D9-9CC9-F6C0-6DFA-6DF8E2612C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651" y="3506915"/>
            <a:ext cx="3683000" cy="368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DBB2FA-1FF0-8C4B-25A2-4BF4B1CAD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287" y="703809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6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65EDFA86-4F10-AA73-25E4-0E98E9FE5681}"/>
              </a:ext>
            </a:extLst>
          </p:cNvPr>
          <p:cNvGrpSpPr/>
          <p:nvPr/>
        </p:nvGrpSpPr>
        <p:grpSpPr>
          <a:xfrm>
            <a:off x="581849" y="266196"/>
            <a:ext cx="605826" cy="830997"/>
            <a:chOff x="3174278" y="237323"/>
            <a:chExt cx="605826" cy="83099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A408937-35B4-C038-1827-C9BC23E66B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C50130F-BD24-896F-580C-D7E8DBBC71F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ABAAECA-641B-C523-2E38-B4DA1D300286}"/>
              </a:ext>
            </a:extLst>
          </p:cNvPr>
          <p:cNvSpPr txBox="1"/>
          <p:nvPr/>
        </p:nvSpPr>
        <p:spPr>
          <a:xfrm>
            <a:off x="1203944" y="32938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 Đặt tính rồi tính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C779369-864D-4B96-D396-C555EBEADF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820595"/>
              </p:ext>
            </p:extLst>
          </p:nvPr>
        </p:nvGraphicFramePr>
        <p:xfrm>
          <a:off x="833120" y="1090454"/>
          <a:ext cx="10708640" cy="822960"/>
        </p:xfrm>
        <a:graphic>
          <a:graphicData uri="http://schemas.openxmlformats.org/drawingml/2006/table">
            <a:tbl>
              <a:tblPr/>
              <a:tblGrid>
                <a:gridCol w="5354320">
                  <a:extLst>
                    <a:ext uri="{9D8B030D-6E8A-4147-A177-3AD203B41FA5}">
                      <a16:colId xmlns:a16="http://schemas.microsoft.com/office/drawing/2014/main" val="51231338"/>
                    </a:ext>
                  </a:extLst>
                </a:gridCol>
                <a:gridCol w="5354320">
                  <a:extLst>
                    <a:ext uri="{9D8B030D-6E8A-4147-A177-3AD203B41FA5}">
                      <a16:colId xmlns:a16="http://schemas.microsoft.com/office/drawing/2014/main" val="40043210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4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7,8 + 11,6   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9,12 + 9,21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857886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9ABFA6B-EB07-84C4-45CD-584E8078D2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157419"/>
              </p:ext>
            </p:extLst>
          </p:nvPr>
        </p:nvGraphicFramePr>
        <p:xfrm>
          <a:off x="792480" y="2075974"/>
          <a:ext cx="10708640" cy="822960"/>
        </p:xfrm>
        <a:graphic>
          <a:graphicData uri="http://schemas.openxmlformats.org/drawingml/2006/table">
            <a:tbl>
              <a:tblPr/>
              <a:tblGrid>
                <a:gridCol w="5354320">
                  <a:extLst>
                    <a:ext uri="{9D8B030D-6E8A-4147-A177-3AD203B41FA5}">
                      <a16:colId xmlns:a16="http://schemas.microsoft.com/office/drawing/2014/main" val="51231338"/>
                    </a:ext>
                  </a:extLst>
                </a:gridCol>
                <a:gridCol w="5354320">
                  <a:extLst>
                    <a:ext uri="{9D8B030D-6E8A-4147-A177-3AD203B41FA5}">
                      <a16:colId xmlns:a16="http://schemas.microsoft.com/office/drawing/2014/main" val="40043210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4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15,7 + 1,57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9,03 + 3,38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857886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5881315-9510-7D3A-F523-397AD96168DA}"/>
              </a:ext>
            </a:extLst>
          </p:cNvPr>
          <p:cNvSpPr txBox="1"/>
          <p:nvPr/>
        </p:nvSpPr>
        <p:spPr>
          <a:xfrm>
            <a:off x="670560" y="304800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7,8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11,6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C68983-5FC0-918F-C5B3-11414E07FB58}"/>
              </a:ext>
            </a:extLst>
          </p:cNvPr>
          <p:cNvSpPr txBox="1"/>
          <p:nvPr/>
        </p:nvSpPr>
        <p:spPr>
          <a:xfrm>
            <a:off x="426720" y="330200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5E8F3C-1931-3FDB-6A53-011FD6C2BDB3}"/>
              </a:ext>
            </a:extLst>
          </p:cNvPr>
          <p:cNvCxnSpPr>
            <a:cxnSpLocks/>
          </p:cNvCxnSpPr>
          <p:nvPr/>
        </p:nvCxnSpPr>
        <p:spPr>
          <a:xfrm>
            <a:off x="670560" y="4572000"/>
            <a:ext cx="142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48752CE-D88B-9F68-A309-16798180530C}"/>
              </a:ext>
            </a:extLst>
          </p:cNvPr>
          <p:cNvSpPr txBox="1"/>
          <p:nvPr/>
        </p:nvSpPr>
        <p:spPr>
          <a:xfrm>
            <a:off x="3563620" y="305816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9,12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A0AC11-71F4-0086-679E-9E7DB5D7208C}"/>
              </a:ext>
            </a:extLst>
          </p:cNvPr>
          <p:cNvSpPr txBox="1"/>
          <p:nvPr/>
        </p:nvSpPr>
        <p:spPr>
          <a:xfrm>
            <a:off x="3197860" y="333248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24C81E-A13E-3466-B57E-1338B6675F03}"/>
              </a:ext>
            </a:extLst>
          </p:cNvPr>
          <p:cNvCxnSpPr>
            <a:cxnSpLocks/>
          </p:cNvCxnSpPr>
          <p:nvPr/>
        </p:nvCxnSpPr>
        <p:spPr>
          <a:xfrm>
            <a:off x="3563620" y="4582160"/>
            <a:ext cx="142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A80D82D-F63E-6834-C6C7-BB88E9E40FE4}"/>
              </a:ext>
            </a:extLst>
          </p:cNvPr>
          <p:cNvSpPr txBox="1"/>
          <p:nvPr/>
        </p:nvSpPr>
        <p:spPr>
          <a:xfrm>
            <a:off x="6220460" y="3078480"/>
            <a:ext cx="2103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15,7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1,57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EBF3AE-BABD-ABA7-FA5A-350EB136DB74}"/>
              </a:ext>
            </a:extLst>
          </p:cNvPr>
          <p:cNvSpPr txBox="1"/>
          <p:nvPr/>
        </p:nvSpPr>
        <p:spPr>
          <a:xfrm>
            <a:off x="6169660" y="352552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D0EFB7-489E-476C-1D78-4E3A3E06C22A}"/>
              </a:ext>
            </a:extLst>
          </p:cNvPr>
          <p:cNvCxnSpPr>
            <a:cxnSpLocks/>
          </p:cNvCxnSpPr>
          <p:nvPr/>
        </p:nvCxnSpPr>
        <p:spPr>
          <a:xfrm>
            <a:off x="6504940" y="4531360"/>
            <a:ext cx="172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2DA3D83-3A06-AE84-5D9F-B8D63027F223}"/>
              </a:ext>
            </a:extLst>
          </p:cNvPr>
          <p:cNvSpPr txBox="1"/>
          <p:nvPr/>
        </p:nvSpPr>
        <p:spPr>
          <a:xfrm>
            <a:off x="9550400" y="301752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9,03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3,38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704025-9BC6-273F-0EF4-D780C77CE0A7}"/>
              </a:ext>
            </a:extLst>
          </p:cNvPr>
          <p:cNvSpPr txBox="1"/>
          <p:nvPr/>
        </p:nvSpPr>
        <p:spPr>
          <a:xfrm>
            <a:off x="9184640" y="329184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2389CE2-BEFC-F758-8A35-73C459867D2C}"/>
              </a:ext>
            </a:extLst>
          </p:cNvPr>
          <p:cNvCxnSpPr>
            <a:cxnSpLocks/>
          </p:cNvCxnSpPr>
          <p:nvPr/>
        </p:nvCxnSpPr>
        <p:spPr>
          <a:xfrm>
            <a:off x="9367520" y="4541520"/>
            <a:ext cx="16052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5C600FD-6931-E0A0-BBF1-16F646C90DA8}"/>
              </a:ext>
            </a:extLst>
          </p:cNvPr>
          <p:cNvSpPr txBox="1"/>
          <p:nvPr/>
        </p:nvSpPr>
        <p:spPr>
          <a:xfrm>
            <a:off x="619760" y="455168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19,4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E8D22F-B709-A900-7872-607E361A6972}"/>
              </a:ext>
            </a:extLst>
          </p:cNvPr>
          <p:cNvSpPr txBox="1"/>
          <p:nvPr/>
        </p:nvSpPr>
        <p:spPr>
          <a:xfrm>
            <a:off x="3279140" y="451104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18,33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4FDB9BD-A292-5FF6-5367-3EF63E084655}"/>
              </a:ext>
            </a:extLst>
          </p:cNvPr>
          <p:cNvSpPr txBox="1"/>
          <p:nvPr/>
        </p:nvSpPr>
        <p:spPr>
          <a:xfrm>
            <a:off x="6545580" y="451104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17,27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AD22D87-D1B2-FEB1-B448-23BA563ACB86}"/>
              </a:ext>
            </a:extLst>
          </p:cNvPr>
          <p:cNvSpPr txBox="1"/>
          <p:nvPr/>
        </p:nvSpPr>
        <p:spPr>
          <a:xfrm>
            <a:off x="9286240" y="454152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12,41</a:t>
            </a:r>
          </a:p>
        </p:txBody>
      </p:sp>
    </p:spTree>
    <p:extLst>
      <p:ext uri="{BB962C8B-B14F-4D97-AF65-F5344CB8AC3E}">
        <p14:creationId xmlns:p14="http://schemas.microsoft.com/office/powerpoint/2010/main" val="169426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" grpId="0"/>
      <p:bldP spid="7" grpId="0"/>
      <p:bldP spid="11" grpId="0"/>
      <p:bldP spid="12" grpId="0"/>
      <p:bldP spid="14" grpId="0"/>
      <p:bldP spid="15" grpId="0"/>
      <p:bldP spid="17" grpId="0"/>
      <p:bldP spid="18" grpId="0"/>
      <p:bldP spid="21" grpId="0"/>
      <p:bldP spid="22" grpId="0"/>
      <p:bldP spid="97" grpId="0"/>
      <p:bldP spid="9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65EDFA86-4F10-AA73-25E4-0E98E9FE5681}"/>
              </a:ext>
            </a:extLst>
          </p:cNvPr>
          <p:cNvGrpSpPr/>
          <p:nvPr/>
        </p:nvGrpSpPr>
        <p:grpSpPr>
          <a:xfrm>
            <a:off x="480249" y="306836"/>
            <a:ext cx="605826" cy="830997"/>
            <a:chOff x="3174278" y="237323"/>
            <a:chExt cx="605826" cy="83099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A408937-35B4-C038-1827-C9BC23E66B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C50130F-BD24-896F-580C-D7E8DBBC71F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ABAAECA-641B-C523-2E38-B4DA1D300286}"/>
              </a:ext>
            </a:extLst>
          </p:cNvPr>
          <p:cNvSpPr txBox="1"/>
          <p:nvPr/>
        </p:nvSpPr>
        <p:spPr>
          <a:xfrm>
            <a:off x="1102344" y="370020"/>
            <a:ext cx="8112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bằng cách thuận tiện.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8328AC-F9E0-1963-EAB4-23465676BC62}"/>
              </a:ext>
            </a:extLst>
          </p:cNvPr>
          <p:cNvSpPr/>
          <p:nvPr/>
        </p:nvSpPr>
        <p:spPr>
          <a:xfrm>
            <a:off x="538480" y="1503680"/>
            <a:ext cx="4744720" cy="9042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9,2 + 17,56 + 0,8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0C767A8-0C60-4122-65A0-A26A0A1142AF}"/>
              </a:ext>
            </a:extLst>
          </p:cNvPr>
          <p:cNvSpPr/>
          <p:nvPr/>
        </p:nvSpPr>
        <p:spPr>
          <a:xfrm>
            <a:off x="6421120" y="1534160"/>
            <a:ext cx="5344160" cy="9042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92,15 + 7,99 + 0,01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5E4664-5894-1218-9243-5C0194E966FB}"/>
              </a:ext>
            </a:extLst>
          </p:cNvPr>
          <p:cNvSpPr txBox="1"/>
          <p:nvPr/>
        </p:nvSpPr>
        <p:spPr>
          <a:xfrm>
            <a:off x="548640" y="2773680"/>
            <a:ext cx="462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(9,2 + 0,8) + 17,56</a:t>
            </a:r>
          </a:p>
          <a:p>
            <a:pPr algn="just"/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     10           + 17,56</a:t>
            </a:r>
          </a:p>
          <a:p>
            <a:pPr algn="just"/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27,56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ABB14B-97F8-F9CE-2FB2-8D9F18382687}"/>
              </a:ext>
            </a:extLst>
          </p:cNvPr>
          <p:cNvSpPr txBox="1"/>
          <p:nvPr/>
        </p:nvSpPr>
        <p:spPr>
          <a:xfrm>
            <a:off x="6370320" y="2773680"/>
            <a:ext cx="55575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92,15 + (7,99 + 0,01)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92,15 +           8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100,15</a:t>
            </a:r>
            <a:endParaRPr lang="en-US" sz="40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91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2" grpId="0" animBg="1"/>
      <p:bldP spid="3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73264A-16A6-CDB8-B501-899DF2200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15" y="493395"/>
            <a:ext cx="10922635" cy="52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5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65EDFA86-4F10-AA73-25E4-0E98E9FE5681}"/>
              </a:ext>
            </a:extLst>
          </p:cNvPr>
          <p:cNvGrpSpPr/>
          <p:nvPr/>
        </p:nvGrpSpPr>
        <p:grpSpPr>
          <a:xfrm>
            <a:off x="480249" y="306836"/>
            <a:ext cx="605826" cy="830997"/>
            <a:chOff x="3174278" y="237323"/>
            <a:chExt cx="605826" cy="83099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A408937-35B4-C038-1827-C9BC23E66B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C50130F-BD24-896F-580C-D7E8DBBC71F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ABAAECA-641B-C523-2E38-B4DA1D300286}"/>
              </a:ext>
            </a:extLst>
          </p:cNvPr>
          <p:cNvSpPr txBox="1"/>
          <p:nvPr/>
        </p:nvSpPr>
        <p:spPr>
          <a:xfrm>
            <a:off x="1102344" y="370020"/>
            <a:ext cx="8112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ô chữ dưới đây.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C268799-5EA6-9840-CDFB-F1123F46E9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773310"/>
              </p:ext>
            </p:extLst>
          </p:nvPr>
        </p:nvGraphicFramePr>
        <p:xfrm>
          <a:off x="579121" y="1766146"/>
          <a:ext cx="3850638" cy="187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546">
                  <a:extLst>
                    <a:ext uri="{9D8B030D-6E8A-4147-A177-3AD203B41FA5}">
                      <a16:colId xmlns:a16="http://schemas.microsoft.com/office/drawing/2014/main" val="3841528881"/>
                    </a:ext>
                  </a:extLst>
                </a:gridCol>
                <a:gridCol w="1283546">
                  <a:extLst>
                    <a:ext uri="{9D8B030D-6E8A-4147-A177-3AD203B41FA5}">
                      <a16:colId xmlns:a16="http://schemas.microsoft.com/office/drawing/2014/main" val="2799966091"/>
                    </a:ext>
                  </a:extLst>
                </a:gridCol>
                <a:gridCol w="1283546">
                  <a:extLst>
                    <a:ext uri="{9D8B030D-6E8A-4147-A177-3AD203B41FA5}">
                      <a16:colId xmlns:a16="http://schemas.microsoft.com/office/drawing/2014/main" val="2032762599"/>
                    </a:ext>
                  </a:extLst>
                </a:gridCol>
              </a:tblGrid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790870"/>
                  </a:ext>
                </a:extLst>
              </a:tr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040786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0379ED2-6380-3744-E222-4EF984359C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754512"/>
              </p:ext>
            </p:extLst>
          </p:nvPr>
        </p:nvGraphicFramePr>
        <p:xfrm>
          <a:off x="5486400" y="1766146"/>
          <a:ext cx="6268720" cy="187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7180">
                  <a:extLst>
                    <a:ext uri="{9D8B030D-6E8A-4147-A177-3AD203B41FA5}">
                      <a16:colId xmlns:a16="http://schemas.microsoft.com/office/drawing/2014/main" val="3841528881"/>
                    </a:ext>
                  </a:extLst>
                </a:gridCol>
                <a:gridCol w="1567180">
                  <a:extLst>
                    <a:ext uri="{9D8B030D-6E8A-4147-A177-3AD203B41FA5}">
                      <a16:colId xmlns:a16="http://schemas.microsoft.com/office/drawing/2014/main" val="2799966091"/>
                    </a:ext>
                  </a:extLst>
                </a:gridCol>
                <a:gridCol w="1292638">
                  <a:extLst>
                    <a:ext uri="{9D8B030D-6E8A-4147-A177-3AD203B41FA5}">
                      <a16:colId xmlns:a16="http://schemas.microsoft.com/office/drawing/2014/main" val="2032762599"/>
                    </a:ext>
                  </a:extLst>
                </a:gridCol>
                <a:gridCol w="1841722">
                  <a:extLst>
                    <a:ext uri="{9D8B030D-6E8A-4147-A177-3AD203B41FA5}">
                      <a16:colId xmlns:a16="http://schemas.microsoft.com/office/drawing/2014/main" val="3069624665"/>
                    </a:ext>
                  </a:extLst>
                </a:gridCol>
              </a:tblGrid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19,65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790870"/>
                  </a:ext>
                </a:extLst>
              </a:tr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04078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C49E537-590B-2185-D0C5-6BBE6954D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3872547"/>
            <a:ext cx="10098475" cy="257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6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65EDFA86-4F10-AA73-25E4-0E98E9FE5681}"/>
              </a:ext>
            </a:extLst>
          </p:cNvPr>
          <p:cNvGrpSpPr/>
          <p:nvPr/>
        </p:nvGrpSpPr>
        <p:grpSpPr>
          <a:xfrm>
            <a:off x="480249" y="306836"/>
            <a:ext cx="605826" cy="559939"/>
            <a:chOff x="3174278" y="237323"/>
            <a:chExt cx="605826" cy="748329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A408937-35B4-C038-1827-C9BC23E66B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C50130F-BD24-896F-580C-D7E8DBBC71F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</a:t>
              </a:r>
              <a:endPara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ABAAECA-641B-C523-2E38-B4DA1D300286}"/>
              </a:ext>
            </a:extLst>
          </p:cNvPr>
          <p:cNvSpPr txBox="1"/>
          <p:nvPr/>
        </p:nvSpPr>
        <p:spPr>
          <a:xfrm>
            <a:off x="1086075" y="223506"/>
            <a:ext cx="8112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nhóm: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C268799-5EA6-9840-CDFB-F1123F46E9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562833"/>
              </p:ext>
            </p:extLst>
          </p:nvPr>
        </p:nvGraphicFramePr>
        <p:xfrm>
          <a:off x="480249" y="992116"/>
          <a:ext cx="3850638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546">
                  <a:extLst>
                    <a:ext uri="{9D8B030D-6E8A-4147-A177-3AD203B41FA5}">
                      <a16:colId xmlns:a16="http://schemas.microsoft.com/office/drawing/2014/main" val="3841528881"/>
                    </a:ext>
                  </a:extLst>
                </a:gridCol>
                <a:gridCol w="1283546">
                  <a:extLst>
                    <a:ext uri="{9D8B030D-6E8A-4147-A177-3AD203B41FA5}">
                      <a16:colId xmlns:a16="http://schemas.microsoft.com/office/drawing/2014/main" val="2799966091"/>
                    </a:ext>
                  </a:extLst>
                </a:gridCol>
                <a:gridCol w="1283546">
                  <a:extLst>
                    <a:ext uri="{9D8B030D-6E8A-4147-A177-3AD203B41FA5}">
                      <a16:colId xmlns:a16="http://schemas.microsoft.com/office/drawing/2014/main" val="2032762599"/>
                    </a:ext>
                  </a:extLst>
                </a:gridCol>
              </a:tblGrid>
              <a:tr h="57700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790870"/>
                  </a:ext>
                </a:extLst>
              </a:tr>
              <a:tr h="55583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040786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0379ED2-6380-3744-E222-4EF984359C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963977"/>
              </p:ext>
            </p:extLst>
          </p:nvPr>
        </p:nvGraphicFramePr>
        <p:xfrm>
          <a:off x="5397053" y="973403"/>
          <a:ext cx="622935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7338">
                  <a:extLst>
                    <a:ext uri="{9D8B030D-6E8A-4147-A177-3AD203B41FA5}">
                      <a16:colId xmlns:a16="http://schemas.microsoft.com/office/drawing/2014/main" val="3841528881"/>
                    </a:ext>
                  </a:extLst>
                </a:gridCol>
                <a:gridCol w="1557338">
                  <a:extLst>
                    <a:ext uri="{9D8B030D-6E8A-4147-A177-3AD203B41FA5}">
                      <a16:colId xmlns:a16="http://schemas.microsoft.com/office/drawing/2014/main" val="2799966091"/>
                    </a:ext>
                  </a:extLst>
                </a:gridCol>
                <a:gridCol w="1284520">
                  <a:extLst>
                    <a:ext uri="{9D8B030D-6E8A-4147-A177-3AD203B41FA5}">
                      <a16:colId xmlns:a16="http://schemas.microsoft.com/office/drawing/2014/main" val="2032762599"/>
                    </a:ext>
                  </a:extLst>
                </a:gridCol>
                <a:gridCol w="1830155">
                  <a:extLst>
                    <a:ext uri="{9D8B030D-6E8A-4147-A177-3AD203B41FA5}">
                      <a16:colId xmlns:a16="http://schemas.microsoft.com/office/drawing/2014/main" val="3069624665"/>
                    </a:ext>
                  </a:extLst>
                </a:gridCol>
              </a:tblGrid>
              <a:tr h="49744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19,65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790870"/>
                  </a:ext>
                </a:extLst>
              </a:tr>
              <a:tr h="52232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04078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C49E537-590B-2185-D0C5-6BBE6954D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075" y="2150356"/>
            <a:ext cx="10098475" cy="212704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E8B38BC-0A3C-4481-B1F0-0732204ADBAD}"/>
              </a:ext>
            </a:extLst>
          </p:cNvPr>
          <p:cNvCxnSpPr/>
          <p:nvPr/>
        </p:nvCxnSpPr>
        <p:spPr>
          <a:xfrm>
            <a:off x="836304" y="4752975"/>
            <a:ext cx="107901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DCA12DA-480B-49FB-B104-EC89A1E08E8F}"/>
              </a:ext>
            </a:extLst>
          </p:cNvPr>
          <p:cNvCxnSpPr/>
          <p:nvPr/>
        </p:nvCxnSpPr>
        <p:spPr>
          <a:xfrm>
            <a:off x="836304" y="5267325"/>
            <a:ext cx="107901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6A6877-6FDE-4095-90C5-94FD9AC3A6A7}"/>
              </a:ext>
            </a:extLst>
          </p:cNvPr>
          <p:cNvCxnSpPr/>
          <p:nvPr/>
        </p:nvCxnSpPr>
        <p:spPr>
          <a:xfrm>
            <a:off x="813632" y="5810250"/>
            <a:ext cx="107901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D70AFF1-BFEA-4658-897C-2627A5FCAD1D}"/>
              </a:ext>
            </a:extLst>
          </p:cNvPr>
          <p:cNvCxnSpPr/>
          <p:nvPr/>
        </p:nvCxnSpPr>
        <p:spPr>
          <a:xfrm>
            <a:off x="800485" y="6353175"/>
            <a:ext cx="107901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938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452</Words>
  <Application>Microsoft Office PowerPoint</Application>
  <PresentationFormat>Widescreen</PresentationFormat>
  <Paragraphs>111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等线</vt:lpstr>
      <vt:lpstr>等线 Light</vt:lpstr>
      <vt:lpstr>#9Slide05 SVNHollycakes</vt:lpstr>
      <vt:lpstr>#9Slide07 HoneyCream</vt:lpstr>
      <vt:lpstr>Arial</vt:lpstr>
      <vt:lpstr>Calibri</vt:lpstr>
      <vt:lpstr>Calibri Light</vt:lpstr>
      <vt:lpstr>Cambria</vt:lpstr>
      <vt:lpstr>SVN-Newton</vt:lpstr>
      <vt:lpstr>Times New Roman</vt:lpstr>
      <vt:lpstr>UTM Avo</vt:lpstr>
      <vt:lpstr>UTM Showcard</vt:lpstr>
      <vt:lpstr>字体管家棉花糖</vt:lpstr>
      <vt:lpstr>字魂79号-萌趣奶油体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Lien</cp:lastModifiedBy>
  <cp:revision>42</cp:revision>
  <cp:lastPrinted>2024-12-24T01:12:12Z</cp:lastPrinted>
  <dcterms:created xsi:type="dcterms:W3CDTF">2024-04-26T09:11:17Z</dcterms:created>
  <dcterms:modified xsi:type="dcterms:W3CDTF">2024-12-24T08:16:15Z</dcterms:modified>
</cp:coreProperties>
</file>