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0" r:id="rId4"/>
  </p:sldMasterIdLst>
  <p:notesMasterIdLst>
    <p:notesMasterId r:id="rId32"/>
  </p:notesMasterIdLst>
  <p:sldIdLst>
    <p:sldId id="259" r:id="rId5"/>
    <p:sldId id="345" r:id="rId6"/>
    <p:sldId id="372" r:id="rId7"/>
    <p:sldId id="373" r:id="rId8"/>
    <p:sldId id="374" r:id="rId9"/>
    <p:sldId id="375" r:id="rId10"/>
    <p:sldId id="319" r:id="rId11"/>
    <p:sldId id="376" r:id="rId12"/>
    <p:sldId id="318" r:id="rId13"/>
    <p:sldId id="264" r:id="rId14"/>
    <p:sldId id="278" r:id="rId15"/>
    <p:sldId id="279" r:id="rId16"/>
    <p:sldId id="280" r:id="rId17"/>
    <p:sldId id="281" r:id="rId18"/>
    <p:sldId id="377" r:id="rId19"/>
    <p:sldId id="378" r:id="rId20"/>
    <p:sldId id="379" r:id="rId21"/>
    <p:sldId id="380" r:id="rId22"/>
    <p:sldId id="381" r:id="rId23"/>
    <p:sldId id="382" r:id="rId24"/>
    <p:sldId id="383" r:id="rId25"/>
    <p:sldId id="267" r:id="rId26"/>
    <p:sldId id="272" r:id="rId27"/>
    <p:sldId id="311" r:id="rId28"/>
    <p:sldId id="384" r:id="rId29"/>
    <p:sldId id="275"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6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347-ADB3-4C06-A86B-6A6354A57796}" type="datetimeFigureOut">
              <a:rPr lang="en-US" smtClean="0"/>
              <a:t>4/7/2024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94EC0-0608-4ABF-8178-A18A095F8454}" type="slidenum">
              <a:rPr lang="en-US" smtClean="0"/>
              <a:t>‹#›</a:t>
            </a:fld>
            <a:endParaRPr lang="en-US"/>
          </a:p>
        </p:txBody>
      </p:sp>
    </p:spTree>
    <p:extLst>
      <p:ext uri="{BB962C8B-B14F-4D97-AF65-F5344CB8AC3E}">
        <p14:creationId xmlns:p14="http://schemas.microsoft.com/office/powerpoint/2010/main" val="3960018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37824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2973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3308729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531992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888F3-E0AC-4834-AD67-4A2687B104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8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22.xml"/><Relationship Id="rId1" Type="http://schemas.openxmlformats.org/officeDocument/2006/relationships/slideMaster" Target="../slideMasters/slideMaster4.xml"/><Relationship Id="rId5" Type="http://schemas.openxmlformats.org/officeDocument/2006/relationships/slide" Target="../slides/slide19.xml"/><Relationship Id="rId4" Type="http://schemas.openxmlformats.org/officeDocument/2006/relationships/slide" Target="../slides/slide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850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4893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85587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33062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47437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438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34171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70413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735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42219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0254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04560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39834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9653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46911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8074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08705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40891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37194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16551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4/7/2024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3201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3791092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93470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58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t>4/7/2024</a:t>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71737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a:prstGeom prst="rect">
            <a:avLst/>
          </a:prstGeo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a:prstGeom prst="rect">
            <a:avLst/>
          </a:prstGeo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242354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4C1B7E7D-B1C3-4D38-A3E7-DB661474DFA3}" type="datetime1">
              <a:rPr lang="en-US"/>
              <a:t>4/7/2024</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77787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a:xfrm>
            <a:off x="9259887" y="6400800"/>
            <a:ext cx="2094705" cy="202416"/>
          </a:xfrm>
          <a:prstGeom prst="rect">
            <a:avLst/>
          </a:prstGeom>
        </p:spPr>
        <p:txBody>
          <a:bodyPr/>
          <a:lstStyle/>
          <a:p>
            <a:fld id="{01665A98-BAEE-4D67-82E9-CE341A8B1BD7}" type="datetime1">
              <a:rPr lang="en-US"/>
              <a:t>4/7/2024</a:t>
            </a:fld>
            <a:endParaRPr lang="vi-VN"/>
          </a:p>
        </p:txBody>
      </p:sp>
      <p:sp>
        <p:nvSpPr>
          <p:cNvPr id="8" name="Chỗ dành sẵn cho Chân trang 7"/>
          <p:cNvSpPr>
            <a:spLocks noGrp="1"/>
          </p:cNvSpPr>
          <p:nvPr>
            <p:ph type="ftr" sz="quarter" idx="11"/>
          </p:nvPr>
        </p:nvSpPr>
        <p:spPr>
          <a:xfrm>
            <a:off x="838200" y="6400800"/>
            <a:ext cx="8001000" cy="202416"/>
          </a:xfrm>
          <a:prstGeom prst="rect">
            <a:avLst/>
          </a:prstGeom>
        </p:spPr>
        <p:txBody>
          <a:bodyPr/>
          <a:lstStyle/>
          <a:p>
            <a:endParaRPr lang="vi-VN"/>
          </a:p>
        </p:txBody>
      </p:sp>
      <p:sp>
        <p:nvSpPr>
          <p:cNvPr id="9" name="Chỗ dành sẵn cho Số Bản chiếu 8"/>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231500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gày 2"/>
          <p:cNvSpPr>
            <a:spLocks noGrp="1"/>
          </p:cNvSpPr>
          <p:nvPr>
            <p:ph type="dt" sz="half" idx="10"/>
          </p:nvPr>
        </p:nvSpPr>
        <p:spPr>
          <a:xfrm>
            <a:off x="9259887" y="6400800"/>
            <a:ext cx="2094705" cy="202416"/>
          </a:xfrm>
          <a:prstGeom prst="rect">
            <a:avLst/>
          </a:prstGeom>
        </p:spPr>
        <p:txBody>
          <a:bodyPr/>
          <a:lstStyle/>
          <a:p>
            <a:fld id="{C3DF3676-3175-4B01-98B5-6DAE028379AE}" type="datetime1">
              <a:rPr lang="en-US"/>
              <a:t>4/7/2024</a:t>
            </a:fld>
            <a:endParaRPr lang="vi-VN"/>
          </a:p>
        </p:txBody>
      </p:sp>
      <p:sp>
        <p:nvSpPr>
          <p:cNvPr id="4" name="Chỗ dành sẵn cho Chân trang 3"/>
          <p:cNvSpPr>
            <a:spLocks noGrp="1"/>
          </p:cNvSpPr>
          <p:nvPr>
            <p:ph type="ftr" sz="quarter" idx="11"/>
          </p:nvPr>
        </p:nvSpPr>
        <p:spPr>
          <a:xfrm>
            <a:off x="838200" y="6400800"/>
            <a:ext cx="8001000" cy="202416"/>
          </a:xfrm>
          <a:prstGeom prst="rect">
            <a:avLst/>
          </a:prstGeom>
        </p:spPr>
        <p:txBody>
          <a:bodyPr/>
          <a:lstStyle/>
          <a:p>
            <a:endParaRPr lang="vi-VN"/>
          </a:p>
        </p:txBody>
      </p:sp>
      <p:sp>
        <p:nvSpPr>
          <p:cNvPr id="5" name="Chỗ dành sẵn cho Số Bản chiếu 4"/>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72703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9259887" y="6400800"/>
            <a:ext cx="2094705" cy="202416"/>
          </a:xfrm>
          <a:prstGeom prst="rect">
            <a:avLst/>
          </a:prstGeom>
        </p:spPr>
        <p:txBody>
          <a:bodyPr/>
          <a:lstStyle/>
          <a:p>
            <a:fld id="{8C70FE93-8C9D-445F-8DF8-8B1CC97CC7C0}" type="datetime1">
              <a:rPr lang="en-US"/>
              <a:t>4/7/2024</a:t>
            </a:fld>
            <a:endParaRPr lang="vi-VN"/>
          </a:p>
        </p:txBody>
      </p:sp>
      <p:sp>
        <p:nvSpPr>
          <p:cNvPr id="3" name="Chỗ dành sẵn cho Chân trang 2"/>
          <p:cNvSpPr>
            <a:spLocks noGrp="1"/>
          </p:cNvSpPr>
          <p:nvPr>
            <p:ph type="ftr" sz="quarter" idx="11"/>
          </p:nvPr>
        </p:nvSpPr>
        <p:spPr>
          <a:xfrm>
            <a:off x="838200" y="6400800"/>
            <a:ext cx="8001000" cy="202416"/>
          </a:xfrm>
          <a:prstGeom prst="rect">
            <a:avLst/>
          </a:prstGeom>
        </p:spPr>
        <p:txBody>
          <a:bodyPr/>
          <a:lstStyle/>
          <a:p>
            <a:endParaRPr lang="vi-VN"/>
          </a:p>
        </p:txBody>
      </p:sp>
      <p:sp>
        <p:nvSpPr>
          <p:cNvPr id="4" name="Chỗ dành sẵn cho Số Bản chiếu 3"/>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0982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a:prstGeom prst="rect">
            <a:avLst/>
          </a:prstGeo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prstGeom prst="rect">
            <a:avLst/>
          </a:prstGeo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a:prstGeom prst="rect">
            <a:avLst/>
          </a:prstGeo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F0800FDC-A43D-4B5A-B091-F5339D0144BE}" type="datetime1">
              <a:rPr lang="en-US"/>
              <a:t>4/7/2024</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81526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66543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134895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62285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2666055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824386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111710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4140912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1473116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051717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1648138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33536092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575040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697747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7348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7">
                <a:solidFill>
                  <a:schemeClr val="dk2"/>
                </a:solidFill>
              </a:defRPr>
            </a:lvl1pPr>
            <a:lvl2pPr lvl="1" algn="r" rtl="0">
              <a:buNone/>
              <a:defRPr sz="1297">
                <a:solidFill>
                  <a:schemeClr val="dk2"/>
                </a:solidFill>
              </a:defRPr>
            </a:lvl2pPr>
            <a:lvl3pPr lvl="2" algn="r" rtl="0">
              <a:buNone/>
              <a:defRPr sz="1297">
                <a:solidFill>
                  <a:schemeClr val="dk2"/>
                </a:solidFill>
              </a:defRPr>
            </a:lvl3pPr>
            <a:lvl4pPr lvl="3" algn="r" rtl="0">
              <a:buNone/>
              <a:defRPr sz="1297">
                <a:solidFill>
                  <a:schemeClr val="dk2"/>
                </a:solidFill>
              </a:defRPr>
            </a:lvl4pPr>
            <a:lvl5pPr lvl="4" algn="r" rtl="0">
              <a:buNone/>
              <a:defRPr sz="1297">
                <a:solidFill>
                  <a:schemeClr val="dk2"/>
                </a:solidFill>
              </a:defRPr>
            </a:lvl5pPr>
            <a:lvl6pPr lvl="5" algn="r" rtl="0">
              <a:buNone/>
              <a:defRPr sz="1297">
                <a:solidFill>
                  <a:schemeClr val="dk2"/>
                </a:solidFill>
              </a:defRPr>
            </a:lvl6pPr>
            <a:lvl7pPr lvl="6" algn="r" rtl="0">
              <a:buNone/>
              <a:defRPr sz="1297">
                <a:solidFill>
                  <a:schemeClr val="dk2"/>
                </a:solidFill>
              </a:defRPr>
            </a:lvl7pPr>
            <a:lvl8pPr lvl="7" algn="r" rtl="0">
              <a:buNone/>
              <a:defRPr sz="1297">
                <a:solidFill>
                  <a:schemeClr val="dk2"/>
                </a:solidFill>
              </a:defRPr>
            </a:lvl8pPr>
            <a:lvl9pPr lvl="8" algn="r" rtl="0">
              <a:buNone/>
              <a:defRPr sz="1297">
                <a:solidFill>
                  <a:schemeClr val="dk2"/>
                </a:solidFill>
              </a:defRPr>
            </a:lvl9pPr>
          </a:lstStyle>
          <a:p>
            <a:pPr defTabSz="912114">
              <a:defRPr/>
            </a:pPr>
            <a:fld id="{00000000-1234-1234-1234-123412341234}" type="slidenum">
              <a:rPr lang="en" smtClean="0">
                <a:solidFill>
                  <a:srgbClr val="1E4E79"/>
                </a:solidFill>
              </a:rPr>
              <a:pPr defTabSz="912114">
                <a:defRPr/>
              </a:pPr>
              <a:t>‹#›</a:t>
            </a:fld>
            <a:endParaRPr lang="en">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6057" lvl="0"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2114" lvl="1"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171" lvl="2"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228" lvl="3"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342" lvl="5"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399" lvl="6"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456" lvl="7"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513" lvl="8"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rId5" action="ppaction://hlinksldjump"/>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 typeface="Arial"/>
              <a:buNone/>
              <a:tabLst/>
              <a:defRPr/>
            </a:pPr>
            <a:r>
              <a:rPr kumimoji="0" lang="en"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337774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30267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82947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3077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64568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2.jpeg"/><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E736D14-1991-48D4-E979-3FE3FA0C7C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95425" y="295275"/>
            <a:ext cx="1257300" cy="12573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A17700BF-2145-D055-2205-4F240627C3C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387317" y="12378418"/>
            <a:ext cx="1257300" cy="1257300"/>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F6F0C057-145B-1A12-396E-DC958265119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05574" y="-7379153"/>
            <a:ext cx="1257300" cy="1257300"/>
          </a:xfrm>
          <a:prstGeom prst="rect">
            <a:avLst/>
          </a:prstGeom>
        </p:spPr>
      </p:pic>
    </p:spTree>
    <p:extLst>
      <p:ext uri="{BB962C8B-B14F-4D97-AF65-F5344CB8AC3E}">
        <p14:creationId xmlns:p14="http://schemas.microsoft.com/office/powerpoint/2010/main" val="3986491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7463060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29293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4557427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3"/>
          <a:stretch>
            <a:fillRect/>
          </a:stretch>
        </p:blipFill>
        <p:spPr>
          <a:xfrm>
            <a:off x="1382929" y="2109653"/>
            <a:ext cx="9870279" cy="3901778"/>
          </a:xfrm>
          <a:prstGeom prst="rect">
            <a:avLst/>
          </a:prstGeom>
        </p:spPr>
      </p:pic>
    </p:spTree>
    <p:extLst>
      <p:ext uri="{BB962C8B-B14F-4D97-AF65-F5344CB8AC3E}">
        <p14:creationId xmlns:p14="http://schemas.microsoft.com/office/powerpoint/2010/main" val="140603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C5AEB4-C146-4845-894A-ADFBAC9B0EE2}"/>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0" y="0"/>
            <a:ext cx="12192000" cy="6858000"/>
          </a:xfrm>
          <a:prstGeom prst="rect">
            <a:avLst/>
          </a:prstGeom>
        </p:spPr>
      </p:pic>
      <p:sp>
        <p:nvSpPr>
          <p:cNvPr id="3" name="任意多边形: 形状 2">
            <a:extLst>
              <a:ext uri="{FF2B5EF4-FFF2-40B4-BE49-F238E27FC236}">
                <a16:creationId xmlns:a16="http://schemas.microsoft.com/office/drawing/2014/main" id="{63455634-5045-45F8-A917-7485C256BFE3}"/>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AAA4D63E-D84F-4807-8279-7D1324225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7" t="13953" r="7261" b="14729"/>
          <a:stretch/>
        </p:blipFill>
        <p:spPr>
          <a:xfrm flipH="1">
            <a:off x="-168998" y="4583650"/>
            <a:ext cx="2931247" cy="2382286"/>
          </a:xfrm>
          <a:prstGeom prst="rect">
            <a:avLst/>
          </a:prstGeom>
        </p:spPr>
      </p:pic>
      <p:grpSp>
        <p:nvGrpSpPr>
          <p:cNvPr id="7" name="Group 6"/>
          <p:cNvGrpSpPr/>
          <p:nvPr/>
        </p:nvGrpSpPr>
        <p:grpSpPr>
          <a:xfrm>
            <a:off x="300446" y="2024743"/>
            <a:ext cx="7348129" cy="918482"/>
            <a:chOff x="300446" y="2024743"/>
            <a:chExt cx="9261565" cy="2368038"/>
          </a:xfrm>
        </p:grpSpPr>
        <p:sp>
          <p:nvSpPr>
            <p:cNvPr id="5" name="Rounded Rectangle 4"/>
            <p:cNvSpPr/>
            <p:nvPr/>
          </p:nvSpPr>
          <p:spPr>
            <a:xfrm>
              <a:off x="300446" y="2024743"/>
              <a:ext cx="9261565" cy="2368038"/>
            </a:xfrm>
            <a:prstGeom prst="roundRect">
              <a:avLst/>
            </a:prstGeom>
            <a:solidFill>
              <a:schemeClr val="bg1">
                <a:alpha val="49000"/>
              </a:schemeClr>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Rectangle 5"/>
            <p:cNvSpPr/>
            <p:nvPr/>
          </p:nvSpPr>
          <p:spPr>
            <a:xfrm>
              <a:off x="488979" y="2120280"/>
              <a:ext cx="8812086" cy="762966"/>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tab pos="457200" algn="l"/>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 được vai trò của tiền.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图片 2">
            <a:extLst>
              <a:ext uri="{FF2B5EF4-FFF2-40B4-BE49-F238E27FC236}">
                <a16:creationId xmlns:a16="http://schemas.microsoft.com/office/drawing/2014/main" id="{38F2E8CC-1961-41E8-8D6D-DED53339B1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16279" r="7882" b="7287"/>
          <a:stretch/>
        </p:blipFill>
        <p:spPr>
          <a:xfrm>
            <a:off x="9195578" y="2024743"/>
            <a:ext cx="2761064" cy="2506822"/>
          </a:xfrm>
          <a:prstGeom prst="rect">
            <a:avLst/>
          </a:prstGeom>
        </p:spPr>
      </p:pic>
      <p:pic>
        <p:nvPicPr>
          <p:cNvPr id="12" name="Picture 11"/>
          <p:cNvPicPr>
            <a:picLocks noChangeAspect="1"/>
          </p:cNvPicPr>
          <p:nvPr/>
        </p:nvPicPr>
        <p:blipFill>
          <a:blip r:embed="rId5"/>
          <a:stretch>
            <a:fillRect/>
          </a:stretch>
        </p:blipFill>
        <p:spPr>
          <a:xfrm>
            <a:off x="1699394" y="285574"/>
            <a:ext cx="8370533" cy="1926503"/>
          </a:xfrm>
          <a:prstGeom prst="rect">
            <a:avLst/>
          </a:prstGeom>
        </p:spPr>
      </p:pic>
      <p:grpSp>
        <p:nvGrpSpPr>
          <p:cNvPr id="9" name="Group 8">
            <a:extLst>
              <a:ext uri="{FF2B5EF4-FFF2-40B4-BE49-F238E27FC236}">
                <a16:creationId xmlns:a16="http://schemas.microsoft.com/office/drawing/2014/main" id="{BEE8F28A-7A35-219A-7112-927CE26B09E2}"/>
              </a:ext>
            </a:extLst>
          </p:cNvPr>
          <p:cNvGrpSpPr/>
          <p:nvPr/>
        </p:nvGrpSpPr>
        <p:grpSpPr>
          <a:xfrm>
            <a:off x="2857500" y="3358243"/>
            <a:ext cx="9229725" cy="1538686"/>
            <a:chOff x="300446" y="2024743"/>
            <a:chExt cx="9261565" cy="3967053"/>
          </a:xfrm>
        </p:grpSpPr>
        <p:sp>
          <p:nvSpPr>
            <p:cNvPr id="10" name="Rounded Rectangle 4">
              <a:extLst>
                <a:ext uri="{FF2B5EF4-FFF2-40B4-BE49-F238E27FC236}">
                  <a16:creationId xmlns:a16="http://schemas.microsoft.com/office/drawing/2014/main" id="{3951FE0B-B8B8-0C51-76D8-9F2C9A3811D4}"/>
                </a:ext>
              </a:extLst>
            </p:cNvPr>
            <p:cNvSpPr/>
            <p:nvPr/>
          </p:nvSpPr>
          <p:spPr>
            <a:xfrm>
              <a:off x="300446" y="2024743"/>
              <a:ext cx="9261565" cy="2368038"/>
            </a:xfrm>
            <a:prstGeom prst="roundRect">
              <a:avLst/>
            </a:prstGeom>
            <a:solidFill>
              <a:schemeClr val="bg1">
                <a:alpha val="49000"/>
              </a:schemeClr>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33B45085-42DA-89DE-D00C-2335E338A6AB}"/>
                </a:ext>
              </a:extLst>
            </p:cNvPr>
            <p:cNvSpPr/>
            <p:nvPr/>
          </p:nvSpPr>
          <p:spPr>
            <a:xfrm>
              <a:off x="488979" y="2120281"/>
              <a:ext cx="8812086" cy="3871515"/>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tab pos="457200" algn="l"/>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 vì sao phải quý trọng đồng tiền.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81308717-E822-EF94-BAF8-9158E331D49C}"/>
              </a:ext>
            </a:extLst>
          </p:cNvPr>
          <p:cNvGrpSpPr/>
          <p:nvPr/>
        </p:nvGrpSpPr>
        <p:grpSpPr>
          <a:xfrm>
            <a:off x="2867026" y="4939393"/>
            <a:ext cx="9582150" cy="1451882"/>
            <a:chOff x="300446" y="2024743"/>
            <a:chExt cx="9261565" cy="3743254"/>
          </a:xfrm>
        </p:grpSpPr>
        <p:sp>
          <p:nvSpPr>
            <p:cNvPr id="14" name="Rounded Rectangle 4">
              <a:extLst>
                <a:ext uri="{FF2B5EF4-FFF2-40B4-BE49-F238E27FC236}">
                  <a16:creationId xmlns:a16="http://schemas.microsoft.com/office/drawing/2014/main" id="{8828D2DC-A867-8380-13F7-5F3D93B0E92A}"/>
                </a:ext>
              </a:extLst>
            </p:cNvPr>
            <p:cNvSpPr/>
            <p:nvPr/>
          </p:nvSpPr>
          <p:spPr>
            <a:xfrm>
              <a:off x="300446" y="2024743"/>
              <a:ext cx="9261565" cy="3743254"/>
            </a:xfrm>
            <a:prstGeom prst="roundRect">
              <a:avLst/>
            </a:prstGeom>
            <a:solidFill>
              <a:schemeClr val="bg1">
                <a:alpha val="49000"/>
              </a:schemeClr>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ED25FD55-EDF4-967A-E23A-5D671E825CFD}"/>
                </a:ext>
              </a:extLst>
            </p:cNvPr>
            <p:cNvSpPr/>
            <p:nvPr/>
          </p:nvSpPr>
          <p:spPr>
            <a:xfrm>
              <a:off x="709931" y="2709659"/>
              <a:ext cx="8812086" cy="182507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 cách bảo quản, tiết kiệm tiền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50566980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3"/>
          <a:stretch>
            <a:fillRect/>
          </a:stretch>
        </p:blipFill>
        <p:spPr>
          <a:xfrm>
            <a:off x="1395577" y="2026751"/>
            <a:ext cx="9400847" cy="3901778"/>
          </a:xfrm>
          <a:prstGeom prst="rect">
            <a:avLst/>
          </a:prstGeom>
        </p:spPr>
      </p:pic>
    </p:spTree>
    <p:extLst>
      <p:ext uri="{BB962C8B-B14F-4D97-AF65-F5344CB8AC3E}">
        <p14:creationId xmlns:p14="http://schemas.microsoft.com/office/powerpoint/2010/main" val="16889997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lvl="0" algn="ctr">
              <a:defRPr/>
            </a:pPr>
            <a:r>
              <a:rPr lang="en-US" sz="3600" b="1" dirty="0">
                <a:solidFill>
                  <a:srgbClr val="C00000"/>
                </a:solidFill>
                <a:latin typeface="Cambria" panose="02040503050406030204" pitchFamily="18" charset="0"/>
                <a:ea typeface="Cambria" panose="02040503050406030204" pitchFamily="18" charset="0"/>
              </a:rPr>
              <a:t>1. Quan </a:t>
            </a:r>
            <a:r>
              <a:rPr lang="en-US" sz="3600" b="1" dirty="0" err="1">
                <a:solidFill>
                  <a:srgbClr val="C00000"/>
                </a:solidFill>
                <a:latin typeface="Cambria" panose="02040503050406030204" pitchFamily="18" charset="0"/>
                <a:ea typeface="Cambria" panose="02040503050406030204" pitchFamily="18" charset="0"/>
              </a:rPr>
              <a:t>sát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tranh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trả</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lời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hỏi</a:t>
            </a:r>
            <a:r>
              <a:rPr lang="en-US" sz="3600" b="1" dirty="0">
                <a:solidFill>
                  <a:srgbClr val="C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FF60A3B4-7202-A14A-D912-7F436C9AB58F}"/>
              </a:ext>
            </a:extLst>
          </p:cNvPr>
          <p:cNvPicPr>
            <a:picLocks noChangeAspect="1"/>
          </p:cNvPicPr>
          <p:nvPr/>
        </p:nvPicPr>
        <p:blipFill>
          <a:blip r:embed="rId3"/>
          <a:stretch>
            <a:fillRect/>
          </a:stretch>
        </p:blipFill>
        <p:spPr>
          <a:xfrm>
            <a:off x="528637" y="1204912"/>
            <a:ext cx="5438775" cy="2524125"/>
          </a:xfrm>
          <a:prstGeom prst="rect">
            <a:avLst/>
          </a:prstGeom>
        </p:spPr>
      </p:pic>
      <p:pic>
        <p:nvPicPr>
          <p:cNvPr id="10" name="Picture 9">
            <a:extLst>
              <a:ext uri="{FF2B5EF4-FFF2-40B4-BE49-F238E27FC236}">
                <a16:creationId xmlns:a16="http://schemas.microsoft.com/office/drawing/2014/main" id="{AB5B567E-F172-CDAB-5B79-255B24982F7C}"/>
              </a:ext>
            </a:extLst>
          </p:cNvPr>
          <p:cNvPicPr>
            <a:picLocks noChangeAspect="1"/>
          </p:cNvPicPr>
          <p:nvPr/>
        </p:nvPicPr>
        <p:blipFill>
          <a:blip r:embed="rId4"/>
          <a:stretch>
            <a:fillRect/>
          </a:stretch>
        </p:blipFill>
        <p:spPr>
          <a:xfrm>
            <a:off x="5905500" y="1323975"/>
            <a:ext cx="5772150" cy="2286000"/>
          </a:xfrm>
          <a:prstGeom prst="rect">
            <a:avLst/>
          </a:prstGeom>
        </p:spPr>
      </p:pic>
      <p:pic>
        <p:nvPicPr>
          <p:cNvPr id="13" name="Picture 12">
            <a:extLst>
              <a:ext uri="{FF2B5EF4-FFF2-40B4-BE49-F238E27FC236}">
                <a16:creationId xmlns:a16="http://schemas.microsoft.com/office/drawing/2014/main" id="{784481A0-DD36-2D37-A2A3-4FD777817C79}"/>
              </a:ext>
            </a:extLst>
          </p:cNvPr>
          <p:cNvPicPr>
            <a:picLocks noChangeAspect="1"/>
          </p:cNvPicPr>
          <p:nvPr/>
        </p:nvPicPr>
        <p:blipFill>
          <a:blip r:embed="rId5"/>
          <a:stretch>
            <a:fillRect/>
          </a:stretch>
        </p:blipFill>
        <p:spPr>
          <a:xfrm>
            <a:off x="3262312" y="3624262"/>
            <a:ext cx="5838825" cy="2771775"/>
          </a:xfrm>
          <a:prstGeom prst="rect">
            <a:avLst/>
          </a:prstGeom>
        </p:spPr>
      </p:pic>
    </p:spTree>
    <p:extLst>
      <p:ext uri="{BB962C8B-B14F-4D97-AF65-F5344CB8AC3E}">
        <p14:creationId xmlns:p14="http://schemas.microsoft.com/office/powerpoint/2010/main" val="10151408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图片 2">
            <a:extLst>
              <a:ext uri="{FF2B5EF4-FFF2-40B4-BE49-F238E27FC236}">
                <a16:creationId xmlns:a16="http://schemas.microsoft.com/office/drawing/2014/main" id="{8025D635-6E15-4FD9-354A-5CA9F23B0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5" t="10668" r="10290" b="6831"/>
          <a:stretch/>
        </p:blipFill>
        <p:spPr>
          <a:xfrm flipH="1">
            <a:off x="8412481" y="2529397"/>
            <a:ext cx="3779520" cy="4328603"/>
          </a:xfrm>
          <a:prstGeom prst="rect">
            <a:avLst/>
          </a:prstGeom>
        </p:spPr>
      </p:pic>
      <p:grpSp>
        <p:nvGrpSpPr>
          <p:cNvPr id="7" name="Group 6">
            <a:extLst>
              <a:ext uri="{FF2B5EF4-FFF2-40B4-BE49-F238E27FC236}">
                <a16:creationId xmlns:a16="http://schemas.microsoft.com/office/drawing/2014/main" id="{36866637-552F-476C-0E82-CAB2DB5C3BD6}"/>
              </a:ext>
            </a:extLst>
          </p:cNvPr>
          <p:cNvGrpSpPr/>
          <p:nvPr/>
        </p:nvGrpSpPr>
        <p:grpSpPr>
          <a:xfrm>
            <a:off x="1599956" y="1134292"/>
            <a:ext cx="8077443" cy="2132783"/>
            <a:chOff x="2175091" y="1722116"/>
            <a:chExt cx="7221356" cy="3331028"/>
          </a:xfrm>
        </p:grpSpPr>
        <p:sp>
          <p:nvSpPr>
            <p:cNvPr id="8" name="任意多边形: 形状 3">
              <a:extLst>
                <a:ext uri="{FF2B5EF4-FFF2-40B4-BE49-F238E27FC236}">
                  <a16:creationId xmlns:a16="http://schemas.microsoft.com/office/drawing/2014/main" id="{8EB53B2D-0748-56E5-D9D7-6DD030F3B12F}"/>
                </a:ext>
              </a:extLst>
            </p:cNvPr>
            <p:cNvSpPr/>
            <p:nvPr/>
          </p:nvSpPr>
          <p:spPr>
            <a:xfrm>
              <a:off x="2175091" y="1722116"/>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9" name="Rectangle 8">
              <a:extLst>
                <a:ext uri="{FF2B5EF4-FFF2-40B4-BE49-F238E27FC236}">
                  <a16:creationId xmlns:a16="http://schemas.microsoft.com/office/drawing/2014/main" id="{26D3AB6C-A9F6-77F4-FC43-A9C66C4482E1}"/>
                </a:ext>
              </a:extLst>
            </p:cNvPr>
            <p:cNvSpPr/>
            <p:nvPr/>
          </p:nvSpPr>
          <p:spPr>
            <a:xfrm>
              <a:off x="2368768" y="2092187"/>
              <a:ext cx="6885095" cy="2345279"/>
            </a:xfrm>
            <a:prstGeom prst="rect">
              <a:avLst/>
            </a:prstGeom>
          </p:spPr>
          <p:txBody>
            <a:bodyPr wrap="square">
              <a:spAutoFit/>
            </a:bodyPr>
            <a:lstStyle/>
            <a:p>
              <a:pPr marL="0" marR="0" algn="ctr">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a. </a:t>
              </a:r>
              <a:r>
                <a:rPr lang="en-US" sz="4000" b="1" dirty="0" err="1">
                  <a:solidFill>
                    <a:srgbClr val="FF0000"/>
                  </a:solidFill>
                  <a:effectLst/>
                  <a:latin typeface="Cambria" panose="02040503050406030204" pitchFamily="18" charset="0"/>
                  <a:ea typeface="Cambria" panose="02040503050406030204" pitchFamily="18" charset="0"/>
                </a:rPr>
                <a:t>Các</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nhân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vật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trong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tranh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đang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sử</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dụng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tiền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để</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gì</a:t>
              </a:r>
              <a:r>
                <a:rPr lang="en-US" sz="4000" b="1"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1115856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3A832999-30C3-29C3-EA53-542D9A6EBBB5}"/>
              </a:ext>
            </a:extLst>
          </p:cNvPr>
          <p:cNvPicPr>
            <a:picLocks noChangeAspect="1"/>
          </p:cNvPicPr>
          <p:nvPr/>
        </p:nvPicPr>
        <p:blipFill>
          <a:blip r:embed="rId3"/>
          <a:stretch>
            <a:fillRect/>
          </a:stretch>
        </p:blipFill>
        <p:spPr>
          <a:xfrm>
            <a:off x="557212" y="690562"/>
            <a:ext cx="5438775" cy="2524125"/>
          </a:xfrm>
          <a:prstGeom prst="rect">
            <a:avLst/>
          </a:prstGeom>
        </p:spPr>
      </p:pic>
      <p:pic>
        <p:nvPicPr>
          <p:cNvPr id="7" name="Picture 6">
            <a:extLst>
              <a:ext uri="{FF2B5EF4-FFF2-40B4-BE49-F238E27FC236}">
                <a16:creationId xmlns:a16="http://schemas.microsoft.com/office/drawing/2014/main" id="{759574CE-F682-DF9D-6321-3E79AD7F394E}"/>
              </a:ext>
            </a:extLst>
          </p:cNvPr>
          <p:cNvPicPr>
            <a:picLocks noChangeAspect="1"/>
          </p:cNvPicPr>
          <p:nvPr/>
        </p:nvPicPr>
        <p:blipFill>
          <a:blip r:embed="rId4"/>
          <a:stretch>
            <a:fillRect/>
          </a:stretch>
        </p:blipFill>
        <p:spPr>
          <a:xfrm>
            <a:off x="5943600" y="819150"/>
            <a:ext cx="5772150" cy="2286000"/>
          </a:xfrm>
          <a:prstGeom prst="rect">
            <a:avLst/>
          </a:prstGeom>
        </p:spPr>
      </p:pic>
      <p:pic>
        <p:nvPicPr>
          <p:cNvPr id="8" name="Picture 7">
            <a:extLst>
              <a:ext uri="{FF2B5EF4-FFF2-40B4-BE49-F238E27FC236}">
                <a16:creationId xmlns:a16="http://schemas.microsoft.com/office/drawing/2014/main" id="{4040B687-44D3-BFBA-99E0-448EE94BDB9E}"/>
              </a:ext>
            </a:extLst>
          </p:cNvPr>
          <p:cNvPicPr>
            <a:picLocks noChangeAspect="1"/>
          </p:cNvPicPr>
          <p:nvPr/>
        </p:nvPicPr>
        <p:blipFill>
          <a:blip r:embed="rId5"/>
          <a:stretch>
            <a:fillRect/>
          </a:stretch>
        </p:blipFill>
        <p:spPr>
          <a:xfrm>
            <a:off x="3405187" y="3624262"/>
            <a:ext cx="5838825" cy="2771775"/>
          </a:xfrm>
          <a:prstGeom prst="rect">
            <a:avLst/>
          </a:prstGeom>
        </p:spPr>
      </p:pic>
      <p:sp>
        <p:nvSpPr>
          <p:cNvPr id="9" name="矩形: 圆角 11">
            <a:extLst>
              <a:ext uri="{FF2B5EF4-FFF2-40B4-BE49-F238E27FC236}">
                <a16:creationId xmlns:a16="http://schemas.microsoft.com/office/drawing/2014/main" id="{40D2F98C-F8FD-2054-11B6-51C6362330AA}"/>
              </a:ext>
            </a:extLst>
          </p:cNvPr>
          <p:cNvSpPr/>
          <p:nvPr/>
        </p:nvSpPr>
        <p:spPr>
          <a:xfrm>
            <a:off x="1752600" y="2809874"/>
            <a:ext cx="4029075" cy="93815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altLang="zh-CN" sz="2800" b="1" dirty="0">
                <a:solidFill>
                  <a:srgbClr val="002060"/>
                </a:solidFill>
                <a:latin typeface="Cambria" panose="02040503050406030204" pitchFamily="18" charset="0"/>
                <a:ea typeface="Cambria" panose="02040503050406030204" pitchFamily="18" charset="0"/>
              </a:rPr>
              <a:t>Hai </a:t>
            </a:r>
            <a:r>
              <a:rPr lang="en-US" altLang="zh-CN" sz="2800" b="1" dirty="0" err="1">
                <a:solidFill>
                  <a:srgbClr val="002060"/>
                </a:solidFill>
                <a:latin typeface="Cambria" panose="02040503050406030204" pitchFamily="18" charset="0"/>
                <a:ea typeface="Cambria" panose="02040503050406030204" pitchFamily="18" charset="0"/>
              </a:rPr>
              <a:t>bố</a:t>
            </a:r>
            <a:r>
              <a:rPr lang="en-US" altLang="zh-CN" sz="2800" b="1" dirty="0">
                <a:solidFill>
                  <a:srgbClr val="002060"/>
                </a:solidFill>
                <a:latin typeface="Cambria" panose="02040503050406030204" pitchFamily="18" charset="0"/>
                <a:ea typeface="Cambria" panose="02040503050406030204" pitchFamily="18" charset="0"/>
              </a:rPr>
              <a:t> con </a:t>
            </a:r>
            <a:r>
              <a:rPr lang="en-US" altLang="zh-CN" sz="2800" b="1" dirty="0" err="1">
                <a:solidFill>
                  <a:srgbClr val="002060"/>
                </a:solidFill>
                <a:latin typeface="Cambria" panose="02040503050406030204" pitchFamily="18" charset="0"/>
                <a:ea typeface="Cambria" panose="02040503050406030204" pitchFamily="18" charset="0"/>
              </a:rPr>
              <a:t>sử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dụng</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tiền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để</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mua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xe</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đạp</a:t>
            </a:r>
            <a:r>
              <a:rPr lang="en-US" altLang="zh-CN" sz="2800" b="1" dirty="0">
                <a:solidFill>
                  <a:srgbClr val="002060"/>
                </a:solidFill>
                <a:latin typeface="Cambria" panose="02040503050406030204" pitchFamily="18" charset="0"/>
                <a:ea typeface="Cambria" panose="02040503050406030204" pitchFamily="18" charset="0"/>
              </a:rPr>
              <a:t>.</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等线" panose="020B0604020202020204" charset="-122"/>
            </a:endParaRPr>
          </a:p>
        </p:txBody>
      </p:sp>
      <p:sp>
        <p:nvSpPr>
          <p:cNvPr id="11" name="矩形: 圆角 11">
            <a:extLst>
              <a:ext uri="{FF2B5EF4-FFF2-40B4-BE49-F238E27FC236}">
                <a16:creationId xmlns:a16="http://schemas.microsoft.com/office/drawing/2014/main" id="{AF9B2B7D-80D6-C12D-8D85-618AB0F7FD7C}"/>
              </a:ext>
            </a:extLst>
          </p:cNvPr>
          <p:cNvSpPr/>
          <p:nvPr/>
        </p:nvSpPr>
        <p:spPr>
          <a:xfrm>
            <a:off x="6524626" y="2762249"/>
            <a:ext cx="4657724" cy="93815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altLang="zh-CN" sz="2800" b="1">
                <a:solidFill>
                  <a:srgbClr val="002060"/>
                </a:solidFill>
                <a:latin typeface="Cambria" panose="02040503050406030204" pitchFamily="18" charset="0"/>
                <a:ea typeface="Cambria" panose="02040503050406030204" pitchFamily="18" charset="0"/>
              </a:rPr>
              <a:t>Bạn nhỏ sử dụng tiền để biếu ông mua đồ ăn vặt.</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等线" panose="020B0604020202020204" charset="-122"/>
            </a:endParaRPr>
          </a:p>
        </p:txBody>
      </p:sp>
      <p:sp>
        <p:nvSpPr>
          <p:cNvPr id="12" name="矩形: 圆角 11">
            <a:extLst>
              <a:ext uri="{FF2B5EF4-FFF2-40B4-BE49-F238E27FC236}">
                <a16:creationId xmlns:a16="http://schemas.microsoft.com/office/drawing/2014/main" id="{7604B81B-BB00-0A14-204E-8EC34A79B643}"/>
              </a:ext>
            </a:extLst>
          </p:cNvPr>
          <p:cNvSpPr/>
          <p:nvPr/>
        </p:nvSpPr>
        <p:spPr>
          <a:xfrm>
            <a:off x="4038601" y="5781674"/>
            <a:ext cx="4657724" cy="93815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altLang="zh-CN" sz="2800" b="1">
                <a:solidFill>
                  <a:srgbClr val="002060"/>
                </a:solidFill>
                <a:latin typeface="Cambria" panose="02040503050406030204" pitchFamily="18" charset="0"/>
                <a:ea typeface="Cambria" panose="02040503050406030204" pitchFamily="18" charset="0"/>
              </a:rPr>
              <a:t>Người bố sử dụng tiền để mua vé xem phim.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等线" panose="020B0604020202020204" charset="-122"/>
            </a:endParaRPr>
          </a:p>
        </p:txBody>
      </p:sp>
    </p:spTree>
    <p:extLst>
      <p:ext uri="{BB962C8B-B14F-4D97-AF65-F5344CB8AC3E}">
        <p14:creationId xmlns:p14="http://schemas.microsoft.com/office/powerpoint/2010/main" val="2230653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36866637-552F-476C-0E82-CAB2DB5C3BD6}"/>
              </a:ext>
            </a:extLst>
          </p:cNvPr>
          <p:cNvGrpSpPr/>
          <p:nvPr/>
        </p:nvGrpSpPr>
        <p:grpSpPr>
          <a:xfrm>
            <a:off x="1266826" y="1324792"/>
            <a:ext cx="8601074" cy="1580333"/>
            <a:chOff x="2175091" y="1722116"/>
            <a:chExt cx="7221356" cy="3331028"/>
          </a:xfrm>
        </p:grpSpPr>
        <p:sp>
          <p:nvSpPr>
            <p:cNvPr id="8" name="任意多边形: 形状 3">
              <a:extLst>
                <a:ext uri="{FF2B5EF4-FFF2-40B4-BE49-F238E27FC236}">
                  <a16:creationId xmlns:a16="http://schemas.microsoft.com/office/drawing/2014/main" id="{8EB53B2D-0748-56E5-D9D7-6DD030F3B12F}"/>
                </a:ext>
              </a:extLst>
            </p:cNvPr>
            <p:cNvSpPr/>
            <p:nvPr/>
          </p:nvSpPr>
          <p:spPr>
            <a:xfrm>
              <a:off x="2175091" y="1722116"/>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9" name="Rectangle 8">
              <a:extLst>
                <a:ext uri="{FF2B5EF4-FFF2-40B4-BE49-F238E27FC236}">
                  <a16:creationId xmlns:a16="http://schemas.microsoft.com/office/drawing/2014/main" id="{26D3AB6C-A9F6-77F4-FC43-A9C66C4482E1}"/>
                </a:ext>
              </a:extLst>
            </p:cNvPr>
            <p:cNvSpPr/>
            <p:nvPr/>
          </p:nvSpPr>
          <p:spPr>
            <a:xfrm>
              <a:off x="2368768" y="2092187"/>
              <a:ext cx="6885095" cy="256539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 Em hãy nêu vai trò của tiền. </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CAA990E-194A-6091-B142-C47B41631B4E}"/>
              </a:ext>
            </a:extLst>
          </p:cNvPr>
          <p:cNvPicPr>
            <a:picLocks noChangeAspect="1"/>
          </p:cNvPicPr>
          <p:nvPr/>
        </p:nvPicPr>
        <p:blipFill>
          <a:blip r:embed="rId3"/>
          <a:srcRect/>
          <a:stretch>
            <a:fillRect/>
          </a:stretch>
        </p:blipFill>
        <p:spPr>
          <a:xfrm>
            <a:off x="9709122" y="2926324"/>
            <a:ext cx="2166299" cy="3339188"/>
          </a:xfrm>
          <a:prstGeom prst="rect">
            <a:avLst/>
          </a:prstGeom>
        </p:spPr>
      </p:pic>
      <p:pic>
        <p:nvPicPr>
          <p:cNvPr id="6" name="Picture 4">
            <a:extLst>
              <a:ext uri="{FF2B5EF4-FFF2-40B4-BE49-F238E27FC236}">
                <a16:creationId xmlns:a16="http://schemas.microsoft.com/office/drawing/2014/main" id="{0640D252-8C17-804F-020D-DB0CD15DCE1B}"/>
              </a:ext>
            </a:extLst>
          </p:cNvPr>
          <p:cNvPicPr>
            <a:picLocks noChangeAspect="1"/>
          </p:cNvPicPr>
          <p:nvPr/>
        </p:nvPicPr>
        <p:blipFill>
          <a:blip r:embed="rId4"/>
          <a:srcRect/>
          <a:stretch>
            <a:fillRect/>
          </a:stretch>
        </p:blipFill>
        <p:spPr>
          <a:xfrm>
            <a:off x="7751234" y="2992999"/>
            <a:ext cx="2020185" cy="3334557"/>
          </a:xfrm>
          <a:prstGeom prst="rect">
            <a:avLst/>
          </a:prstGeom>
        </p:spPr>
      </p:pic>
    </p:spTree>
    <p:extLst>
      <p:ext uri="{BB962C8B-B14F-4D97-AF65-F5344CB8AC3E}">
        <p14:creationId xmlns:p14="http://schemas.microsoft.com/office/powerpoint/2010/main" val="294105845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9" name="矩形: 圆角 11">
            <a:extLst>
              <a:ext uri="{FF2B5EF4-FFF2-40B4-BE49-F238E27FC236}">
                <a16:creationId xmlns:a16="http://schemas.microsoft.com/office/drawing/2014/main" id="{40D2F98C-F8FD-2054-11B6-51C6362330AA}"/>
              </a:ext>
            </a:extLst>
          </p:cNvPr>
          <p:cNvSpPr/>
          <p:nvPr/>
        </p:nvSpPr>
        <p:spPr>
          <a:xfrm>
            <a:off x="1009650" y="542924"/>
            <a:ext cx="10086975" cy="93815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altLang="zh-CN" sz="2800" b="1">
                <a:solidFill>
                  <a:srgbClr val="002060"/>
                </a:solidFill>
                <a:latin typeface="Cambria" panose="02040503050406030204" pitchFamily="18" charset="0"/>
                <a:ea typeface="Cambria" panose="02040503050406030204" pitchFamily="18" charset="0"/>
              </a:rPr>
              <a:t>Tiền giúp con người mua được thức ăn, nước uống, các đồ dùng phục vụ cho sinh hoạt cá nhân.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等线" panose="020B0604020202020204" charset="-122"/>
              <a:cs typeface="+mn-cs"/>
            </a:endParaRPr>
          </a:p>
        </p:txBody>
      </p:sp>
      <p:pic>
        <p:nvPicPr>
          <p:cNvPr id="1026" name="Picture 2" descr="8 mẹo khi mua đồ ăn ở siêu thị giúp tiết kiệm được kha khá tiền mà chắc  chắn nhiều người không để ý">
            <a:extLst>
              <a:ext uri="{FF2B5EF4-FFF2-40B4-BE49-F238E27FC236}">
                <a16:creationId xmlns:a16="http://schemas.microsoft.com/office/drawing/2014/main" id="{6D916689-3081-9928-FAB9-6026BD00A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1773174"/>
            <a:ext cx="6605588" cy="422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856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9" name="矩形: 圆角 11">
            <a:extLst>
              <a:ext uri="{FF2B5EF4-FFF2-40B4-BE49-F238E27FC236}">
                <a16:creationId xmlns:a16="http://schemas.microsoft.com/office/drawing/2014/main" id="{40D2F98C-F8FD-2054-11B6-51C6362330AA}"/>
              </a:ext>
            </a:extLst>
          </p:cNvPr>
          <p:cNvSpPr/>
          <p:nvPr/>
        </p:nvSpPr>
        <p:spPr>
          <a:xfrm>
            <a:off x="1009650" y="542924"/>
            <a:ext cx="10086975" cy="93815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altLang="zh-CN" sz="2800" b="1" dirty="0">
                <a:solidFill>
                  <a:srgbClr val="002060"/>
                </a:solidFill>
                <a:latin typeface="Cambria" panose="02040503050406030204" pitchFamily="18" charset="0"/>
                <a:ea typeface="Cambria" panose="02040503050406030204" pitchFamily="18" charset="0"/>
              </a:rPr>
              <a:t>Tiền giúp con người chi trả các dịch vụ vui chơi, giải trí.</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等线" panose="020B0604020202020204" charset="-122"/>
              <a:cs typeface="+mn-cs"/>
            </a:endParaRPr>
          </a:p>
        </p:txBody>
      </p:sp>
      <p:pic>
        <p:nvPicPr>
          <p:cNvPr id="2050" name="Picture 2" descr="Quản trị dịch vụ vui chơi giải trí – môn học đầy thú vị của FPT Polytechnic  - Cao Đẳng FPT Polytechnic xét tuyển">
            <a:extLst>
              <a:ext uri="{FF2B5EF4-FFF2-40B4-BE49-F238E27FC236}">
                <a16:creationId xmlns:a16="http://schemas.microsoft.com/office/drawing/2014/main" id="{F207BFD5-940B-376A-97C0-63BB02D38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763321"/>
            <a:ext cx="6648450" cy="4437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73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9" name="矩形: 圆角 11">
            <a:extLst>
              <a:ext uri="{FF2B5EF4-FFF2-40B4-BE49-F238E27FC236}">
                <a16:creationId xmlns:a16="http://schemas.microsoft.com/office/drawing/2014/main" id="{40D2F98C-F8FD-2054-11B6-51C6362330AA}"/>
              </a:ext>
            </a:extLst>
          </p:cNvPr>
          <p:cNvSpPr/>
          <p:nvPr/>
        </p:nvSpPr>
        <p:spPr>
          <a:xfrm>
            <a:off x="1009650" y="542924"/>
            <a:ext cx="10086975" cy="93815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altLang="zh-CN" sz="2800" b="1" dirty="0">
                <a:solidFill>
                  <a:srgbClr val="002060"/>
                </a:solidFill>
                <a:latin typeface="Cambria" panose="02040503050406030204" pitchFamily="18" charset="0"/>
                <a:ea typeface="Cambria" panose="02040503050406030204" pitchFamily="18" charset="0"/>
              </a:rPr>
              <a:t>Tiền còn giúp con người chi trả các dịch vụ sức khỏe của bản thân và gia đình, giúp đỡ người khác khi cần thiết,....</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等线" panose="020B0604020202020204" charset="-122"/>
              <a:cs typeface="+mn-cs"/>
            </a:endParaRPr>
          </a:p>
        </p:txBody>
      </p:sp>
      <p:pic>
        <p:nvPicPr>
          <p:cNvPr id="3074" name="Picture 2" descr="Tìm hiểu về chi phí khám tiền hôn nhân và chương trình ưu đãi tại MEDLATEC">
            <a:extLst>
              <a:ext uri="{FF2B5EF4-FFF2-40B4-BE49-F238E27FC236}">
                <a16:creationId xmlns:a16="http://schemas.microsoft.com/office/drawing/2014/main" id="{82B27E82-2194-3FD2-E976-DA08A5D60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1738313"/>
            <a:ext cx="76200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324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thông</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tin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B8717C1-17B7-73AD-39DA-85C33E58D652}"/>
              </a:ext>
            </a:extLst>
          </p:cNvPr>
          <p:cNvPicPr>
            <a:picLocks noChangeAspect="1"/>
          </p:cNvPicPr>
          <p:nvPr/>
        </p:nvPicPr>
        <p:blipFill>
          <a:blip r:embed="rId3"/>
          <a:stretch>
            <a:fillRect/>
          </a:stretch>
        </p:blipFill>
        <p:spPr>
          <a:xfrm>
            <a:off x="490537" y="966787"/>
            <a:ext cx="5923549" cy="3309938"/>
          </a:xfrm>
          <a:prstGeom prst="rect">
            <a:avLst/>
          </a:prstGeom>
        </p:spPr>
      </p:pic>
      <p:pic>
        <p:nvPicPr>
          <p:cNvPr id="9" name="Picture 8">
            <a:extLst>
              <a:ext uri="{FF2B5EF4-FFF2-40B4-BE49-F238E27FC236}">
                <a16:creationId xmlns:a16="http://schemas.microsoft.com/office/drawing/2014/main" id="{5411243F-AB2B-8E57-3359-64B64A51AD2C}"/>
              </a:ext>
            </a:extLst>
          </p:cNvPr>
          <p:cNvPicPr>
            <a:picLocks noChangeAspect="1"/>
          </p:cNvPicPr>
          <p:nvPr/>
        </p:nvPicPr>
        <p:blipFill>
          <a:blip r:embed="rId4"/>
          <a:stretch>
            <a:fillRect/>
          </a:stretch>
        </p:blipFill>
        <p:spPr>
          <a:xfrm>
            <a:off x="4905375" y="4370554"/>
            <a:ext cx="6134100" cy="2101683"/>
          </a:xfrm>
          <a:prstGeom prst="rect">
            <a:avLst/>
          </a:prstGeom>
        </p:spPr>
      </p:pic>
    </p:spTree>
    <p:extLst>
      <p:ext uri="{BB962C8B-B14F-4D97-AF65-F5344CB8AC3E}">
        <p14:creationId xmlns:p14="http://schemas.microsoft.com/office/powerpoint/2010/main" val="9726460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pic>
        <p:nvPicPr>
          <p:cNvPr id="19" name="Picture 18">
            <a:extLst>
              <a:ext uri="{FF2B5EF4-FFF2-40B4-BE49-F238E27FC236}">
                <a16:creationId xmlns:a16="http://schemas.microsoft.com/office/drawing/2014/main" id="{1EA948C7-E563-461E-9ADC-7B8A9439A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089" y="3429000"/>
            <a:ext cx="5382794" cy="3514337"/>
          </a:xfrm>
          <a:prstGeom prst="rect">
            <a:avLst/>
          </a:prstGeom>
        </p:spPr>
      </p:pic>
      <p:sp>
        <p:nvSpPr>
          <p:cNvPr id="7" name="Title 2">
            <a:extLst>
              <a:ext uri="{FF2B5EF4-FFF2-40B4-BE49-F238E27FC236}">
                <a16:creationId xmlns:a16="http://schemas.microsoft.com/office/drawing/2014/main" id="{9AEE9F86-B023-4838-863C-7018347353D8}"/>
              </a:ext>
            </a:extLst>
          </p:cNvPr>
          <p:cNvSpPr txBox="1">
            <a:spLocks/>
          </p:cNvSpPr>
          <p:nvPr/>
        </p:nvSpPr>
        <p:spPr>
          <a:xfrm>
            <a:off x="1575140" y="1189891"/>
            <a:ext cx="9283360" cy="1804000"/>
          </a:xfrm>
          <a:prstGeom prst="rect">
            <a:avLst/>
          </a:prstGeom>
        </p:spPr>
        <p:txBody>
          <a:bodyPr/>
          <a:lst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GAME LẬT MẢNH GHÉP</a:t>
            </a:r>
            <a:endParaRPr kumimoji="0" lang="en-US" sz="6000" b="1" i="0" u="none" strike="noStrike" kern="1200" cap="none" spc="0" normalizeH="0" baseline="0" noProof="0" dirty="0">
              <a:ln>
                <a:noFill/>
              </a:ln>
              <a:solidFill>
                <a:srgbClr val="FF0000"/>
              </a:solidFill>
              <a:effectLst/>
              <a:uLnTx/>
              <a:uFillTx/>
              <a:latin typeface="Times New Roman"/>
              <a:ea typeface="+mj-ea"/>
            </a:endParaRPr>
          </a:p>
        </p:txBody>
      </p:sp>
      <p:sp>
        <p:nvSpPr>
          <p:cNvPr id="2" name="TextBox 1">
            <a:extLst>
              <a:ext uri="{FF2B5EF4-FFF2-40B4-BE49-F238E27FC236}">
                <a16:creationId xmlns:a16="http://schemas.microsoft.com/office/drawing/2014/main" id="{D1C92AAF-1AD0-44AE-B4D1-4BDB3F11747B}"/>
              </a:ext>
            </a:extLst>
          </p:cNvPr>
          <p:cNvSpPr txBox="1"/>
          <p:nvPr/>
        </p:nvSpPr>
        <p:spPr>
          <a:xfrm>
            <a:off x="533400" y="2898597"/>
            <a:ext cx="813435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D5253">
                    <a:lumMod val="50000"/>
                  </a:srgbClr>
                </a:solidFill>
                <a:effectLst/>
                <a:uLnTx/>
                <a:uFillTx/>
                <a:latin typeface="Times New Roman"/>
                <a:ea typeface="+mn-ea"/>
                <a:cs typeface="+mn-cs"/>
              </a:rPr>
              <a:t>Luật</a:t>
            </a:r>
            <a:r>
              <a:rPr kumimoji="0" lang="en-US" sz="3200" b="1"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D5253">
                    <a:lumMod val="50000"/>
                  </a:srgbClr>
                </a:solidFill>
                <a:effectLst/>
                <a:uLnTx/>
                <a:uFillTx/>
                <a:latin typeface="Times New Roman"/>
                <a:ea typeface="+mn-ea"/>
                <a:cs typeface="+mn-cs"/>
              </a:rPr>
              <a:t>chơi</a:t>
            </a:r>
            <a:r>
              <a:rPr kumimoji="0" lang="en-US" sz="3200" b="1"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Ẩn</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sau</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các</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mảnh</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ghép</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là</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các</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tờ</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tiền</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các</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em</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hãy</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cùng</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cô</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lật</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mở</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từng</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mảnh</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ghép</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nhỏ</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để</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dự</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đoán</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mệnh</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giá</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tờ</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tiền</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nhé</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Đội</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nào</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đoán</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nhanh</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nhất</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sẽ</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là</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đội</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chiến</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 </a:t>
            </a:r>
            <a:r>
              <a:rPr kumimoji="0" lang="en-US" sz="3200" b="0" i="0" u="none" strike="noStrike" kern="1200" cap="none" spc="0" normalizeH="0" baseline="0" noProof="0" dirty="0" err="1">
                <a:ln>
                  <a:noFill/>
                </a:ln>
                <a:solidFill>
                  <a:srgbClr val="1D5253">
                    <a:lumMod val="50000"/>
                  </a:srgbClr>
                </a:solidFill>
                <a:effectLst/>
                <a:uLnTx/>
                <a:uFillTx/>
                <a:latin typeface="Times New Roman"/>
                <a:ea typeface="+mn-ea"/>
                <a:cs typeface="+mn-cs"/>
              </a:rPr>
              <a:t>thắng</a:t>
            </a:r>
            <a:r>
              <a:rPr kumimoji="0" lang="en-US" sz="3200" b="0" i="0" u="none" strike="noStrike" kern="1200" cap="none" spc="0" normalizeH="0" baseline="0" noProof="0" dirty="0">
                <a:ln>
                  <a:noFill/>
                </a:ln>
                <a:solidFill>
                  <a:srgbClr val="1D5253">
                    <a:lumMod val="50000"/>
                  </a:srgbClr>
                </a:solidFill>
                <a:effectLst/>
                <a:uLnTx/>
                <a:uFillTx/>
                <a:latin typeface="Times New Roman"/>
                <a:ea typeface="+mn-ea"/>
                <a:cs typeface="+mn-cs"/>
              </a:rPr>
              <a:t>.</a:t>
            </a:r>
          </a:p>
        </p:txBody>
      </p:sp>
    </p:spTree>
    <p:extLst>
      <p:ext uri="{BB962C8B-B14F-4D97-AF65-F5344CB8AC3E}">
        <p14:creationId xmlns:p14="http://schemas.microsoft.com/office/powerpoint/2010/main" val="147331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EB8717C1-17B7-73AD-39DA-85C33E58D652}"/>
              </a:ext>
            </a:extLst>
          </p:cNvPr>
          <p:cNvPicPr>
            <a:picLocks noChangeAspect="1"/>
          </p:cNvPicPr>
          <p:nvPr/>
        </p:nvPicPr>
        <p:blipFill>
          <a:blip r:embed="rId3"/>
          <a:stretch>
            <a:fillRect/>
          </a:stretch>
        </p:blipFill>
        <p:spPr>
          <a:xfrm>
            <a:off x="395287" y="871536"/>
            <a:ext cx="6008780" cy="3357563"/>
          </a:xfrm>
          <a:prstGeom prst="rect">
            <a:avLst/>
          </a:prstGeom>
        </p:spPr>
      </p:pic>
      <p:grpSp>
        <p:nvGrpSpPr>
          <p:cNvPr id="4" name="Group 3">
            <a:extLst>
              <a:ext uri="{FF2B5EF4-FFF2-40B4-BE49-F238E27FC236}">
                <a16:creationId xmlns:a16="http://schemas.microsoft.com/office/drawing/2014/main" id="{B49EA005-9DF4-448D-29DA-5589BA247C46}"/>
              </a:ext>
            </a:extLst>
          </p:cNvPr>
          <p:cNvGrpSpPr/>
          <p:nvPr/>
        </p:nvGrpSpPr>
        <p:grpSpPr>
          <a:xfrm>
            <a:off x="6438900" y="824822"/>
            <a:ext cx="5229225" cy="1533104"/>
            <a:chOff x="1651737" y="1438275"/>
            <a:chExt cx="3533874" cy="1533104"/>
          </a:xfrm>
        </p:grpSpPr>
        <p:sp>
          <p:nvSpPr>
            <p:cNvPr id="7" name="Speech Bubble: Rectangle with Corners Rounded 6">
              <a:extLst>
                <a:ext uri="{FF2B5EF4-FFF2-40B4-BE49-F238E27FC236}">
                  <a16:creationId xmlns:a16="http://schemas.microsoft.com/office/drawing/2014/main" id="{9968B3FF-97BB-A09C-C42D-C7A58CD3574A}"/>
                </a:ext>
              </a:extLst>
            </p:cNvPr>
            <p:cNvSpPr/>
            <p:nvPr/>
          </p:nvSpPr>
          <p:spPr>
            <a:xfrm>
              <a:off x="1651737" y="1438275"/>
              <a:ext cx="3533874" cy="1533104"/>
            </a:xfrm>
            <a:prstGeom prst="wedgeRoundRectCallout">
              <a:avLst>
                <a:gd name="adj1" fmla="val 30535"/>
                <a:gd name="adj2" fmla="val 77117"/>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F888AA8-65A6-4E1D-C1A8-93A196F3E46C}"/>
                </a:ext>
              </a:extLst>
            </p:cNvPr>
            <p:cNvSpPr txBox="1"/>
            <p:nvPr/>
          </p:nvSpPr>
          <p:spPr>
            <a:xfrm>
              <a:off x="1725870" y="1567817"/>
              <a:ext cx="3437872" cy="1384995"/>
            </a:xfrm>
            <a:prstGeom prst="rect">
              <a:avLst/>
            </a:prstGeom>
            <a:noFill/>
          </p:spPr>
          <p:txBody>
            <a:bodyPr wrap="square" rtlCol="0">
              <a:spAutoFit/>
            </a:bodyPr>
            <a:lstStyle/>
            <a:p>
              <a:pPr marL="0" marR="0" algn="just">
                <a:spcBef>
                  <a:spcPts val="0"/>
                </a:spcBef>
                <a:spcAft>
                  <a:spcPts val="0"/>
                </a:spcAft>
              </a:pPr>
              <a:r>
                <a:rPr lang="nl-NL" sz="2800" b="1" i="1" dirty="0">
                  <a:effectLst/>
                  <a:latin typeface="Cambria" panose="02040503050406030204" pitchFamily="18" charset="0"/>
                  <a:ea typeface="Cambria" panose="02040503050406030204" pitchFamily="18" charset="0"/>
                </a:rPr>
                <a:t>a. Theo em, đâu là khó khăn của người lao động khi kiếm tiền?</a:t>
              </a:r>
              <a:endParaRPr lang="en-US" sz="2800" b="1" dirty="0">
                <a:effectLst/>
                <a:latin typeface="Cambria" panose="02040503050406030204" pitchFamily="18" charset="0"/>
                <a:ea typeface="Cambria" panose="02040503050406030204" pitchFamily="18" charset="0"/>
              </a:endParaRPr>
            </a:p>
          </p:txBody>
        </p:sp>
      </p:grpSp>
      <p:pic>
        <p:nvPicPr>
          <p:cNvPr id="10" name="Picture 9" descr="A picture containing doll, toy, vector graphics&#10;&#10;Description automatically generated">
            <a:extLst>
              <a:ext uri="{FF2B5EF4-FFF2-40B4-BE49-F238E27FC236}">
                <a16:creationId xmlns:a16="http://schemas.microsoft.com/office/drawing/2014/main" id="{A58681F6-9940-3A3D-DA2C-1D96AE8293BB}"/>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97969" y="2575624"/>
            <a:ext cx="2148809" cy="3937568"/>
          </a:xfrm>
          <a:prstGeom prst="rect">
            <a:avLst/>
          </a:prstGeom>
        </p:spPr>
      </p:pic>
      <p:sp>
        <p:nvSpPr>
          <p:cNvPr id="11" name="Rectangle 10">
            <a:extLst>
              <a:ext uri="{FF2B5EF4-FFF2-40B4-BE49-F238E27FC236}">
                <a16:creationId xmlns:a16="http://schemas.microsoft.com/office/drawing/2014/main" id="{2CB70B27-0A2E-3B27-0262-E82999DB942B}"/>
              </a:ext>
            </a:extLst>
          </p:cNvPr>
          <p:cNvSpPr/>
          <p:nvPr/>
        </p:nvSpPr>
        <p:spPr>
          <a:xfrm>
            <a:off x="514350" y="1333501"/>
            <a:ext cx="5819775" cy="77152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矩形: 圆角 11">
            <a:extLst>
              <a:ext uri="{FF2B5EF4-FFF2-40B4-BE49-F238E27FC236}">
                <a16:creationId xmlns:a16="http://schemas.microsoft.com/office/drawing/2014/main" id="{CD320AEE-320B-0F51-2CF8-64093DF1BE5F}"/>
              </a:ext>
            </a:extLst>
          </p:cNvPr>
          <p:cNvSpPr/>
          <p:nvPr/>
        </p:nvSpPr>
        <p:spPr>
          <a:xfrm>
            <a:off x="542925" y="4505325"/>
            <a:ext cx="9182100" cy="1809750"/>
          </a:xfrm>
          <a:prstGeom prst="roundRect">
            <a:avLst/>
          </a:prstGeom>
          <a:solidFill>
            <a:schemeClr val="accent6">
              <a:lumMod val="20000"/>
              <a:lumOff val="80000"/>
            </a:schemeClr>
          </a:solidFill>
          <a:ln w="57150"/>
        </p:spPr>
        <p:style>
          <a:lnRef idx="2">
            <a:schemeClr val="accent1"/>
          </a:lnRef>
          <a:fillRef idx="1">
            <a:schemeClr val="lt1"/>
          </a:fillRef>
          <a:effectRef idx="0">
            <a:schemeClr val="accent1"/>
          </a:effectRef>
          <a:fontRef idx="minor">
            <a:schemeClr val="dk1"/>
          </a:fontRef>
        </p:style>
        <p:txBody>
          <a:bodyPr rtlCol="0" anchor="ctr"/>
          <a:lstStyle/>
          <a:p>
            <a:pPr lvl="0" algn="just">
              <a:defRPr/>
            </a:pPr>
            <a:r>
              <a:rPr lang="en-US" altLang="zh-CN" sz="2800" b="1" dirty="0" err="1">
                <a:solidFill>
                  <a:srgbClr val="002060"/>
                </a:solidFill>
                <a:latin typeface="Cambria" panose="02040503050406030204" pitchFamily="18" charset="0"/>
                <a:ea typeface="Cambria" panose="02040503050406030204" pitchFamily="18" charset="0"/>
              </a:rPr>
              <a:t>Khó</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khăn</a:t>
            </a:r>
            <a:r>
              <a:rPr lang="en-US" altLang="zh-CN" sz="2800" b="1" dirty="0">
                <a:solidFill>
                  <a:srgbClr val="002060"/>
                </a:solidFill>
                <a:latin typeface="Cambria" panose="02040503050406030204" pitchFamily="18" charset="0"/>
                <a:ea typeface="Cambria" panose="02040503050406030204" pitchFamily="18" charset="0"/>
              </a:rPr>
              <a:t>: </a:t>
            </a:r>
            <a:r>
              <a:rPr lang="vi-VN" altLang="zh-CN" sz="2800" b="1" dirty="0">
                <a:solidFill>
                  <a:srgbClr val="002060"/>
                </a:solidFill>
                <a:latin typeface="Cambria" panose="02040503050406030204" pitchFamily="18" charset="0"/>
                <a:ea typeface="Cambria" panose="02040503050406030204" pitchFamily="18" charset="0"/>
              </a:rPr>
              <a:t>Làm việc ở thời tiết nóng nực, tiêu hao cơ bắp làm ảnh hưởng đến sức khỏe thể chất, tiêu hao năng lượng tinh thần làm ảnh hưởng đến sức khỏe tinh thần,...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等线" panose="020B0604020202020204" charset="-122"/>
            </a:endParaRPr>
          </a:p>
        </p:txBody>
      </p:sp>
    </p:spTree>
    <p:extLst>
      <p:ext uri="{BB962C8B-B14F-4D97-AF65-F5344CB8AC3E}">
        <p14:creationId xmlns:p14="http://schemas.microsoft.com/office/powerpoint/2010/main" val="32840922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图片 2">
            <a:extLst>
              <a:ext uri="{FF2B5EF4-FFF2-40B4-BE49-F238E27FC236}">
                <a16:creationId xmlns:a16="http://schemas.microsoft.com/office/drawing/2014/main" id="{8025D635-6E15-4FD9-354A-5CA9F23B0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5" t="10668" r="10290" b="6831"/>
          <a:stretch/>
        </p:blipFill>
        <p:spPr>
          <a:xfrm flipH="1">
            <a:off x="8412481" y="2529397"/>
            <a:ext cx="3779520" cy="4328603"/>
          </a:xfrm>
          <a:prstGeom prst="rect">
            <a:avLst/>
          </a:prstGeom>
        </p:spPr>
      </p:pic>
      <p:grpSp>
        <p:nvGrpSpPr>
          <p:cNvPr id="7" name="Group 6">
            <a:extLst>
              <a:ext uri="{FF2B5EF4-FFF2-40B4-BE49-F238E27FC236}">
                <a16:creationId xmlns:a16="http://schemas.microsoft.com/office/drawing/2014/main" id="{36866637-552F-476C-0E82-CAB2DB5C3BD6}"/>
              </a:ext>
            </a:extLst>
          </p:cNvPr>
          <p:cNvGrpSpPr/>
          <p:nvPr/>
        </p:nvGrpSpPr>
        <p:grpSpPr>
          <a:xfrm>
            <a:off x="1599956" y="1134292"/>
            <a:ext cx="8077443" cy="2132783"/>
            <a:chOff x="2175091" y="1722116"/>
            <a:chExt cx="7221356" cy="3331028"/>
          </a:xfrm>
        </p:grpSpPr>
        <p:sp>
          <p:nvSpPr>
            <p:cNvPr id="8" name="任意多边形: 形状 3">
              <a:extLst>
                <a:ext uri="{FF2B5EF4-FFF2-40B4-BE49-F238E27FC236}">
                  <a16:creationId xmlns:a16="http://schemas.microsoft.com/office/drawing/2014/main" id="{8EB53B2D-0748-56E5-D9D7-6DD030F3B12F}"/>
                </a:ext>
              </a:extLst>
            </p:cNvPr>
            <p:cNvSpPr/>
            <p:nvPr/>
          </p:nvSpPr>
          <p:spPr>
            <a:xfrm>
              <a:off x="2175091" y="1722116"/>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9" name="Rectangle 8">
              <a:extLst>
                <a:ext uri="{FF2B5EF4-FFF2-40B4-BE49-F238E27FC236}">
                  <a16:creationId xmlns:a16="http://schemas.microsoft.com/office/drawing/2014/main" id="{26D3AB6C-A9F6-77F4-FC43-A9C66C4482E1}"/>
                </a:ext>
              </a:extLst>
            </p:cNvPr>
            <p:cNvSpPr/>
            <p:nvPr/>
          </p:nvSpPr>
          <p:spPr>
            <a:xfrm>
              <a:off x="2368768" y="2092187"/>
              <a:ext cx="6885095" cy="234527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Vì</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sao</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quý</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trọng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tiền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4" name="矩形: 圆角 11">
            <a:extLst>
              <a:ext uri="{FF2B5EF4-FFF2-40B4-BE49-F238E27FC236}">
                <a16:creationId xmlns:a16="http://schemas.microsoft.com/office/drawing/2014/main" id="{46A01549-A3EC-314F-8212-2EBDFF31F19A}"/>
              </a:ext>
            </a:extLst>
          </p:cNvPr>
          <p:cNvSpPr/>
          <p:nvPr/>
        </p:nvSpPr>
        <p:spPr>
          <a:xfrm>
            <a:off x="1028700" y="3838575"/>
            <a:ext cx="6819900" cy="2143125"/>
          </a:xfrm>
          <a:prstGeom prst="roundRect">
            <a:avLst/>
          </a:prstGeom>
          <a:solidFill>
            <a:schemeClr val="accent6">
              <a:lumMod val="20000"/>
              <a:lumOff val="80000"/>
            </a:schemeClr>
          </a:solidFill>
          <a:ln w="57150"/>
        </p:spPr>
        <p:style>
          <a:lnRef idx="2">
            <a:schemeClr val="accent1"/>
          </a:lnRef>
          <a:fillRef idx="1">
            <a:schemeClr val="lt1"/>
          </a:fillRef>
          <a:effectRef idx="0">
            <a:schemeClr val="accent1"/>
          </a:effectRef>
          <a:fontRef idx="minor">
            <a:schemeClr val="dk1"/>
          </a:fontRef>
        </p:style>
        <p:txBody>
          <a:bodyPr rtlCol="0" anchor="ctr"/>
          <a:lstStyle/>
          <a:p>
            <a:pPr lvl="0" algn="just">
              <a:defRPr/>
            </a:pPr>
            <a:r>
              <a:rPr lang="vi-VN" altLang="zh-CN" sz="3200" b="1" dirty="0">
                <a:solidFill>
                  <a:srgbClr val="002060"/>
                </a:solidFill>
                <a:latin typeface="Cambria" panose="02040503050406030204" pitchFamily="18" charset="0"/>
                <a:ea typeface="Cambria" panose="02040503050406030204" pitchFamily="18" charset="0"/>
              </a:rPr>
              <a:t>Đồng tiền do người lao động vất vả làm ra; quý trọng đồng tiền cũng là quý trọng công sức lao động của người khác.</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等线" panose="020B0604020202020204" charset="-122"/>
            </a:endParaRPr>
          </a:p>
        </p:txBody>
      </p:sp>
    </p:spTree>
    <p:extLst>
      <p:ext uri="{BB962C8B-B14F-4D97-AF65-F5344CB8AC3E}">
        <p14:creationId xmlns:p14="http://schemas.microsoft.com/office/powerpoint/2010/main" val="21737015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1EEB3AD-F79C-4DCF-8004-5BF85E9AEF86}"/>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31893"/>
            <a:ext cx="12192000" cy="6858000"/>
          </a:xfrm>
          <a:prstGeom prst="rect">
            <a:avLst/>
          </a:prstGeom>
        </p:spPr>
      </p:pic>
      <p:pic>
        <p:nvPicPr>
          <p:cNvPr id="3" name="图片 2">
            <a:extLst>
              <a:ext uri="{FF2B5EF4-FFF2-40B4-BE49-F238E27FC236}">
                <a16:creationId xmlns:a16="http://schemas.microsoft.com/office/drawing/2014/main" id="{DB64D62D-D143-44F6-AAFA-2F8A922BF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5" t="10668" r="10290" b="6831"/>
          <a:stretch/>
        </p:blipFill>
        <p:spPr>
          <a:xfrm flipH="1">
            <a:off x="8412481" y="2529397"/>
            <a:ext cx="3779520" cy="4328603"/>
          </a:xfrm>
          <a:prstGeom prst="rect">
            <a:avLst/>
          </a:prstGeom>
        </p:spPr>
      </p:pic>
      <p:grpSp>
        <p:nvGrpSpPr>
          <p:cNvPr id="10" name="Group 9"/>
          <p:cNvGrpSpPr/>
          <p:nvPr/>
        </p:nvGrpSpPr>
        <p:grpSpPr>
          <a:xfrm>
            <a:off x="883578" y="1315092"/>
            <a:ext cx="8556860" cy="5065160"/>
            <a:chOff x="2098452" y="1632858"/>
            <a:chExt cx="7221356" cy="3331028"/>
          </a:xfrm>
        </p:grpSpPr>
        <p:sp>
          <p:nvSpPr>
            <p:cNvPr id="4" name="任意多边形: 形状 3">
              <a:extLst>
                <a:ext uri="{FF2B5EF4-FFF2-40B4-BE49-F238E27FC236}">
                  <a16:creationId xmlns:a16="http://schemas.microsoft.com/office/drawing/2014/main" id="{FB6244F8-D74E-4453-B8B4-3ABC1DAB7CB8}"/>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5" name="Rectangle 4"/>
            <p:cNvSpPr/>
            <p:nvPr/>
          </p:nvSpPr>
          <p:spPr>
            <a:xfrm>
              <a:off x="2266582" y="2374838"/>
              <a:ext cx="6885095" cy="151803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Trong cuộc sống để kiếm được đồng tiền con người đã đổ bao nhiêu mồ hôi công sức, khó khăn, vất vả. Vì vậy chúng ta phải biết quý trọng đồng tiền</a:t>
              </a:r>
              <a:endParaRPr kumimoji="0" lang="en-US" sz="8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grpSp>
      <p:sp>
        <p:nvSpPr>
          <p:cNvPr id="6" name="TextBox 5"/>
          <p:cNvSpPr txBox="1"/>
          <p:nvPr/>
        </p:nvSpPr>
        <p:spPr>
          <a:xfrm>
            <a:off x="3975963" y="151322"/>
            <a:ext cx="4480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47625">
                  <a:solidFill>
                    <a:prstClr val="white"/>
                  </a:solid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7200" b="1" i="0" u="none" strike="noStrike" kern="1200" cap="none" spc="0" normalizeH="0" baseline="0" noProof="0" dirty="0">
                <a:ln w="47625">
                  <a:solidFill>
                    <a:prstClr val="white"/>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baseline="0" noProof="0" dirty="0" err="1">
                <a:ln w="47625">
                  <a:solidFill>
                    <a:prstClr val="white"/>
                  </a:solid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7200" b="1" i="0" u="none" strike="noStrike" kern="1200" cap="none" spc="0" normalizeH="0" baseline="0" noProof="0" dirty="0">
              <a:ln w="47625">
                <a:solidFill>
                  <a:prstClr val="white"/>
                </a:solid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3975963" y="171869"/>
            <a:ext cx="4480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808538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672969" y="2209632"/>
            <a:ext cx="8846063" cy="3901778"/>
          </a:xfrm>
          <a:prstGeom prst="rect">
            <a:avLst/>
          </a:prstGeom>
        </p:spPr>
      </p:pic>
    </p:spTree>
    <p:extLst>
      <p:ext uri="{BB962C8B-B14F-4D97-AF65-F5344CB8AC3E}">
        <p14:creationId xmlns:p14="http://schemas.microsoft.com/office/powerpoint/2010/main" val="8720351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27862" y="1367747"/>
            <a:ext cx="91686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tầm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quý</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trọng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ột Đồng Tiền Vàng">
            <a:hlinkClick r:id="" action="ppaction://media"/>
            <a:extLst>
              <a:ext uri="{FF2B5EF4-FFF2-40B4-BE49-F238E27FC236}">
                <a16:creationId xmlns:a16="http://schemas.microsoft.com/office/drawing/2014/main" id="{17BE242B-6F84-CC54-D363-AF521A60D5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193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3" name="图片 2">
            <a:extLst>
              <a:ext uri="{FF2B5EF4-FFF2-40B4-BE49-F238E27FC236}">
                <a16:creationId xmlns:a16="http://schemas.microsoft.com/office/drawing/2014/main" id="{27CEBE91-998E-4ABA-AD0A-96DBF8241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22" b="23750"/>
          <a:stretch/>
        </p:blipFill>
        <p:spPr>
          <a:xfrm>
            <a:off x="2275366" y="3261993"/>
            <a:ext cx="7336471" cy="3787660"/>
          </a:xfrm>
          <a:prstGeom prst="rect">
            <a:avLst/>
          </a:prstGeom>
        </p:spPr>
      </p:pic>
      <p:sp>
        <p:nvSpPr>
          <p:cNvPr id="5" name="TextBox 4"/>
          <p:cNvSpPr txBox="1"/>
          <p:nvPr/>
        </p:nvSpPr>
        <p:spPr>
          <a:xfrm>
            <a:off x="4381500" y="1410789"/>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Dặn</a:t>
            </a:r>
            <a:r>
              <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dò</a:t>
            </a:r>
            <a:endPar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19159" y="2397946"/>
            <a:ext cx="107536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22218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E29D682-1ADB-4E69-BC66-F2631F0B1C4B}"/>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6" name="Picture 5"/>
          <p:cNvPicPr>
            <a:picLocks noChangeAspect="1"/>
          </p:cNvPicPr>
          <p:nvPr/>
        </p:nvPicPr>
        <p:blipFill>
          <a:blip r:embed="rId3"/>
          <a:stretch>
            <a:fillRect/>
          </a:stretch>
        </p:blipFill>
        <p:spPr>
          <a:xfrm>
            <a:off x="594785" y="1799572"/>
            <a:ext cx="10297036" cy="4029805"/>
          </a:xfrm>
          <a:prstGeom prst="rect">
            <a:avLst/>
          </a:prstGeom>
        </p:spPr>
      </p:pic>
    </p:spTree>
    <p:extLst>
      <p:ext uri="{BB962C8B-B14F-4D97-AF65-F5344CB8AC3E}">
        <p14:creationId xmlns:p14="http://schemas.microsoft.com/office/powerpoint/2010/main" val="32843676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a:extLst>
              <a:ext uri="{FF2B5EF4-FFF2-40B4-BE49-F238E27FC236}">
                <a16:creationId xmlns:a16="http://schemas.microsoft.com/office/drawing/2014/main" id="{2C4A166A-09E4-47FD-9889-D7E3E1F93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332593">
            <a:off x="3097616" y="2056811"/>
            <a:ext cx="5996767" cy="26962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75350" y="381001"/>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9500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07CD9C1F-6178-4FDA-A195-76EF14252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3006243">
            <a:off x="3163999" y="2168529"/>
            <a:ext cx="5873894" cy="25136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84875" y="361951"/>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174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4044FC7-B076-43F8-870D-3ADDAB062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763763">
            <a:off x="3273643" y="2062344"/>
            <a:ext cx="5658362" cy="26313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259440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22146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descr="Vietnam polymer 20,000 Dong banknotes">
            <a:extLst>
              <a:ext uri="{FF2B5EF4-FFF2-40B4-BE49-F238E27FC236}">
                <a16:creationId xmlns:a16="http://schemas.microsoft.com/office/drawing/2014/main" id="{C08A362D-CF87-470A-BFDB-B24DE93EFF3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1000"/>
                    </a14:imgEffect>
                  </a14:imgLayer>
                </a14:imgProps>
              </a:ext>
              <a:ext uri="{28A0092B-C50C-407E-A947-70E740481C1C}">
                <a14:useLocalDpi xmlns:a14="http://schemas.microsoft.com/office/drawing/2010/main" val="0"/>
              </a:ext>
            </a:extLst>
          </a:blip>
          <a:srcRect/>
          <a:stretch>
            <a:fillRect/>
          </a:stretch>
        </p:blipFill>
        <p:spPr bwMode="auto">
          <a:xfrm rot="18745703">
            <a:off x="3124998" y="2003911"/>
            <a:ext cx="5758581" cy="2815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97748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grpSp>
        <p:nvGrpSpPr>
          <p:cNvPr id="6" name="Group 5">
            <a:extLst>
              <a:ext uri="{FF2B5EF4-FFF2-40B4-BE49-F238E27FC236}">
                <a16:creationId xmlns:a16="http://schemas.microsoft.com/office/drawing/2014/main" id="{D0B000F2-4BDD-F3B3-B83F-BCEB80398FBF}"/>
              </a:ext>
            </a:extLst>
          </p:cNvPr>
          <p:cNvGrpSpPr/>
          <p:nvPr/>
        </p:nvGrpSpPr>
        <p:grpSpPr>
          <a:xfrm>
            <a:off x="1941670" y="-174602"/>
            <a:ext cx="10088444" cy="2959541"/>
            <a:chOff x="2037806" y="1587202"/>
            <a:chExt cx="9784080" cy="3729380"/>
          </a:xfrm>
        </p:grpSpPr>
        <p:sp>
          <p:nvSpPr>
            <p:cNvPr id="7" name="Rounded Rectangle 4">
              <a:extLst>
                <a:ext uri="{FF2B5EF4-FFF2-40B4-BE49-F238E27FC236}">
                  <a16:creationId xmlns:a16="http://schemas.microsoft.com/office/drawing/2014/main" id="{FABAF035-20F9-EA56-7DAA-FD3965401583}"/>
                </a:ext>
              </a:extLst>
            </p:cNvPr>
            <p:cNvSpPr/>
            <p:nvPr/>
          </p:nvSpPr>
          <p:spPr>
            <a:xfrm>
              <a:off x="2037806" y="2521132"/>
              <a:ext cx="9784080" cy="279545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120209C-F432-A04D-C4E4-9364FC5F2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658" y="1587202"/>
              <a:ext cx="2198228" cy="3729380"/>
            </a:xfrm>
            <a:prstGeom prst="rect">
              <a:avLst/>
            </a:prstGeom>
          </p:spPr>
        </p:pic>
      </p:grpSp>
      <p:sp>
        <p:nvSpPr>
          <p:cNvPr id="10" name="Rectangle 9">
            <a:extLst>
              <a:ext uri="{FF2B5EF4-FFF2-40B4-BE49-F238E27FC236}">
                <a16:creationId xmlns:a16="http://schemas.microsoft.com/office/drawing/2014/main" id="{0603B045-8E46-E0BA-3CBB-BA718779F320}"/>
              </a:ext>
            </a:extLst>
          </p:cNvPr>
          <p:cNvSpPr/>
          <p:nvPr/>
        </p:nvSpPr>
        <p:spPr>
          <a:xfrm>
            <a:off x="2186878" y="949041"/>
            <a:ext cx="7918270" cy="1446550"/>
          </a:xfrm>
          <a:prstGeom prst="rect">
            <a:avLst/>
          </a:prstGeom>
        </p:spPr>
        <p:txBody>
          <a:bodyPr wrap="square">
            <a:spAutoFit/>
          </a:bodyPr>
          <a:lstStyle/>
          <a:p>
            <a:pPr lvl="0" algn="ctr">
              <a:defRPr/>
            </a:pPr>
            <a:r>
              <a:rPr lang="en-US" sz="4400">
                <a:solidFill>
                  <a:srgbClr val="C00000"/>
                </a:solidFill>
                <a:latin typeface="Cambria" panose="02040503050406030204" pitchFamily="18" charset="0"/>
                <a:ea typeface="Cambria" panose="02040503050406030204" pitchFamily="18" charset="0"/>
                <a:cs typeface="Times New Roman" panose="02020603050405020304" pitchFamily="18" charset="0"/>
              </a:rPr>
              <a:t>Tờ tiền Việt Nam nào hiện nay có mệnh giá nhỏ nhất, lớn nhất?</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Vietnam polymer 500,000 Dong 2003">
            <a:extLst>
              <a:ext uri="{FF2B5EF4-FFF2-40B4-BE49-F238E27FC236}">
                <a16:creationId xmlns:a16="http://schemas.microsoft.com/office/drawing/2014/main" id="{7D2AC168-4C26-0D30-AD54-C43297306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25" y="3038475"/>
            <a:ext cx="573405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4216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grpSp>
        <p:nvGrpSpPr>
          <p:cNvPr id="6" name="Group 5">
            <a:extLst>
              <a:ext uri="{FF2B5EF4-FFF2-40B4-BE49-F238E27FC236}">
                <a16:creationId xmlns:a16="http://schemas.microsoft.com/office/drawing/2014/main" id="{D0B000F2-4BDD-F3B3-B83F-BCEB80398FBF}"/>
              </a:ext>
            </a:extLst>
          </p:cNvPr>
          <p:cNvGrpSpPr/>
          <p:nvPr/>
        </p:nvGrpSpPr>
        <p:grpSpPr>
          <a:xfrm>
            <a:off x="1941670" y="-174602"/>
            <a:ext cx="10088444" cy="2959541"/>
            <a:chOff x="2037806" y="1587202"/>
            <a:chExt cx="9784080" cy="3729380"/>
          </a:xfrm>
        </p:grpSpPr>
        <p:sp>
          <p:nvSpPr>
            <p:cNvPr id="7" name="Rounded Rectangle 4">
              <a:extLst>
                <a:ext uri="{FF2B5EF4-FFF2-40B4-BE49-F238E27FC236}">
                  <a16:creationId xmlns:a16="http://schemas.microsoft.com/office/drawing/2014/main" id="{FABAF035-20F9-EA56-7DAA-FD3965401583}"/>
                </a:ext>
              </a:extLst>
            </p:cNvPr>
            <p:cNvSpPr/>
            <p:nvPr/>
          </p:nvSpPr>
          <p:spPr>
            <a:xfrm>
              <a:off x="2037806" y="2521132"/>
              <a:ext cx="9784080" cy="279545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120209C-F432-A04D-C4E4-9364FC5F2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658" y="1587202"/>
              <a:ext cx="2198228" cy="3729380"/>
            </a:xfrm>
            <a:prstGeom prst="rect">
              <a:avLst/>
            </a:prstGeom>
          </p:spPr>
        </p:pic>
      </p:grpSp>
      <p:sp>
        <p:nvSpPr>
          <p:cNvPr id="10" name="Rectangle 9">
            <a:extLst>
              <a:ext uri="{FF2B5EF4-FFF2-40B4-BE49-F238E27FC236}">
                <a16:creationId xmlns:a16="http://schemas.microsoft.com/office/drawing/2014/main" id="{0603B045-8E46-E0BA-3CBB-BA718779F320}"/>
              </a:ext>
            </a:extLst>
          </p:cNvPr>
          <p:cNvSpPr/>
          <p:nvPr/>
        </p:nvSpPr>
        <p:spPr>
          <a:xfrm>
            <a:off x="2186878" y="949041"/>
            <a:ext cx="791827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Tờ</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tiền</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nay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mệnh</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giá</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nhỏ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050" name="Picture 2" descr="100 đồng (tiền Việt) – Wikipedia tiếng Việt">
            <a:extLst>
              <a:ext uri="{FF2B5EF4-FFF2-40B4-BE49-F238E27FC236}">
                <a16:creationId xmlns:a16="http://schemas.microsoft.com/office/drawing/2014/main" id="{4B260197-D71F-6334-FB47-FE02EEBD1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2914649"/>
            <a:ext cx="5505450" cy="271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00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C5AEB4-C146-4845-894A-ADFBAC9B0EE2}"/>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0" y="0"/>
            <a:ext cx="12192000" cy="6858000"/>
          </a:xfrm>
          <a:prstGeom prst="rect">
            <a:avLst/>
          </a:prstGeom>
        </p:spPr>
      </p:pic>
      <p:sp>
        <p:nvSpPr>
          <p:cNvPr id="3" name="任意多边形: 形状 2">
            <a:extLst>
              <a:ext uri="{FF2B5EF4-FFF2-40B4-BE49-F238E27FC236}">
                <a16:creationId xmlns:a16="http://schemas.microsoft.com/office/drawing/2014/main" id="{63455634-5045-45F8-A917-7485C256BFE3}"/>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AAA4D63E-D84F-4807-8279-7D1324225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7" t="13953" r="7261" b="14729"/>
          <a:stretch/>
        </p:blipFill>
        <p:spPr>
          <a:xfrm flipH="1">
            <a:off x="-168998" y="4583650"/>
            <a:ext cx="2931247" cy="2382286"/>
          </a:xfrm>
          <a:prstGeom prst="rect">
            <a:avLst/>
          </a:prstGeom>
        </p:spPr>
      </p:pic>
      <p:pic>
        <p:nvPicPr>
          <p:cNvPr id="16" name="图片 2">
            <a:extLst>
              <a:ext uri="{FF2B5EF4-FFF2-40B4-BE49-F238E27FC236}">
                <a16:creationId xmlns:a16="http://schemas.microsoft.com/office/drawing/2014/main" id="{38F2E8CC-1961-41E8-8D6D-DED53339B1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16279" r="7882" b="7287"/>
          <a:stretch/>
        </p:blipFill>
        <p:spPr>
          <a:xfrm>
            <a:off x="9195578" y="2024743"/>
            <a:ext cx="2761064" cy="2506822"/>
          </a:xfrm>
          <a:prstGeom prst="rect">
            <a:avLst/>
          </a:prstGeom>
        </p:spPr>
      </p:pic>
      <p:pic>
        <p:nvPicPr>
          <p:cNvPr id="8" name="Picture 7">
            <a:extLst>
              <a:ext uri="{FF2B5EF4-FFF2-40B4-BE49-F238E27FC236}">
                <a16:creationId xmlns:a16="http://schemas.microsoft.com/office/drawing/2014/main" id="{87128F8B-762E-74AE-CF91-B2A39B2228AF}"/>
              </a:ext>
            </a:extLst>
          </p:cNvPr>
          <p:cNvPicPr>
            <a:picLocks noChangeAspect="1"/>
          </p:cNvPicPr>
          <p:nvPr/>
        </p:nvPicPr>
        <p:blipFill>
          <a:blip r:embed="rId5"/>
          <a:stretch>
            <a:fillRect/>
          </a:stretch>
        </p:blipFill>
        <p:spPr>
          <a:xfrm>
            <a:off x="3827145" y="1293495"/>
            <a:ext cx="3431079" cy="1232069"/>
          </a:xfrm>
          <a:prstGeom prst="rect">
            <a:avLst/>
          </a:prstGeom>
        </p:spPr>
      </p:pic>
      <p:pic>
        <p:nvPicPr>
          <p:cNvPr id="20" name="Picture 19" descr="A stack of money on a black background&#10;&#10;Description automatically generated">
            <a:extLst>
              <a:ext uri="{FF2B5EF4-FFF2-40B4-BE49-F238E27FC236}">
                <a16:creationId xmlns:a16="http://schemas.microsoft.com/office/drawing/2014/main" id="{BC6A5914-7046-8BCC-FED2-E436E341E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4720" y="3561080"/>
            <a:ext cx="3418840" cy="3418840"/>
          </a:xfrm>
          <a:prstGeom prst="rect">
            <a:avLst/>
          </a:prstGeom>
        </p:spPr>
      </p:pic>
      <p:pic>
        <p:nvPicPr>
          <p:cNvPr id="6" name="Picture 5">
            <a:extLst>
              <a:ext uri="{FF2B5EF4-FFF2-40B4-BE49-F238E27FC236}">
                <a16:creationId xmlns:a16="http://schemas.microsoft.com/office/drawing/2014/main" id="{ACF9222B-03C0-95EE-77AF-C05AEF2F3085}"/>
              </a:ext>
            </a:extLst>
          </p:cNvPr>
          <p:cNvPicPr>
            <a:picLocks noChangeAspect="1"/>
          </p:cNvPicPr>
          <p:nvPr/>
        </p:nvPicPr>
        <p:blipFill>
          <a:blip r:embed="rId7"/>
          <a:stretch>
            <a:fillRect/>
          </a:stretch>
        </p:blipFill>
        <p:spPr>
          <a:xfrm>
            <a:off x="1109440" y="2766766"/>
            <a:ext cx="9534970" cy="1286367"/>
          </a:xfrm>
          <a:prstGeom prst="rect">
            <a:avLst/>
          </a:prstGeom>
        </p:spPr>
      </p:pic>
    </p:spTree>
    <p:extLst>
      <p:ext uri="{BB962C8B-B14F-4D97-AF65-F5344CB8AC3E}">
        <p14:creationId xmlns:p14="http://schemas.microsoft.com/office/powerpoint/2010/main" val="29011282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530</Words>
  <Application>Microsoft Office PowerPoint</Application>
  <PresentationFormat>Widescreen</PresentationFormat>
  <Paragraphs>37</Paragraphs>
  <Slides>27</Slides>
  <Notes>5</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等线</vt:lpstr>
      <vt:lpstr>Anaheim</vt:lpstr>
      <vt:lpstr>Annie Use Your Telescope</vt:lpstr>
      <vt:lpstr>Arial</vt:lpstr>
      <vt:lpstr>Barlow Condensed</vt:lpstr>
      <vt:lpstr>Barriecito</vt:lpstr>
      <vt:lpstr>Boogaloo</vt:lpstr>
      <vt:lpstr>Calibri</vt:lpstr>
      <vt:lpstr>Calibri Light</vt:lpstr>
      <vt:lpstr>Cambria</vt:lpstr>
      <vt:lpstr>Dekko</vt:lpstr>
      <vt:lpstr>Exo</vt:lpstr>
      <vt:lpstr>Lato</vt:lpstr>
      <vt:lpstr>Open Sans</vt:lpstr>
      <vt:lpstr>RocknRoll One</vt:lpstr>
      <vt:lpstr>Times New Roman</vt:lpstr>
      <vt:lpstr>Office 主题​​</vt:lpstr>
      <vt:lpstr>1_Office Theme</vt:lpstr>
      <vt:lpstr>FLOWERS 16X9</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Lien</cp:lastModifiedBy>
  <cp:revision>19</cp:revision>
  <dcterms:created xsi:type="dcterms:W3CDTF">2024-02-25T03:16:48Z</dcterms:created>
  <dcterms:modified xsi:type="dcterms:W3CDTF">2024-04-07T13:24:04Z</dcterms:modified>
</cp:coreProperties>
</file>