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288" r:id="rId4"/>
    <p:sldId id="262" r:id="rId5"/>
    <p:sldId id="293" r:id="rId6"/>
    <p:sldId id="294" r:id="rId7"/>
    <p:sldId id="296" r:id="rId8"/>
    <p:sldId id="302" r:id="rId9"/>
    <p:sldId id="301" r:id="rId10"/>
    <p:sldId id="305" r:id="rId11"/>
    <p:sldId id="298" r:id="rId12"/>
    <p:sldId id="287" r:id="rId13"/>
    <p:sldId id="308" r:id="rId14"/>
    <p:sldId id="297" r:id="rId15"/>
    <p:sldId id="306" r:id="rId16"/>
    <p:sldId id="291" r:id="rId17"/>
    <p:sldId id="312" r:id="rId18"/>
    <p:sldId id="310" r:id="rId19"/>
    <p:sldId id="303" r:id="rId20"/>
    <p:sldId id="311" r:id="rId21"/>
    <p:sldId id="3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E5FF"/>
    <a:srgbClr val="79DCFF"/>
    <a:srgbClr val="385723"/>
    <a:srgbClr val="476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9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rful Stationery School Supplies On Blue Trending Background, Space Or  Text Flat Lay Stock Photo, Picture And Royalty Free Image. Image 104984086.">
            <a:extLst>
              <a:ext uri="{FF2B5EF4-FFF2-40B4-BE49-F238E27FC236}">
                <a16:creationId xmlns:a16="http://schemas.microsoft.com/office/drawing/2014/main" xmlns="" id="{9931F174-9A24-4AB6-950F-B1D018CF7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A7FA55C-B4C6-43AC-82DB-6A334C41A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985255"/>
            <a:ext cx="7206390" cy="4053594"/>
          </a:xfrm>
          <a:prstGeom prst="rect">
            <a:avLst/>
          </a:prstGeom>
        </p:spPr>
      </p:pic>
      <p:sp>
        <p:nvSpPr>
          <p:cNvPr id="4" name="Content Placeholder 14">
            <a:extLst>
              <a:ext uri="{FF2B5EF4-FFF2-40B4-BE49-F238E27FC236}">
                <a16:creationId xmlns:a16="http://schemas.microsoft.com/office/drawing/2014/main" xmlns="" id="{424CE158-A27E-4612-996F-90497078F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514351"/>
            <a:ext cx="6472917" cy="96086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BÚT THÂN YÊU ƠI</a:t>
            </a:r>
          </a:p>
        </p:txBody>
      </p:sp>
    </p:spTree>
    <p:extLst>
      <p:ext uri="{BB962C8B-B14F-4D97-AF65-F5344CB8AC3E}">
        <p14:creationId xmlns:p14="http://schemas.microsoft.com/office/powerpoint/2010/main" val="1453110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2" descr="School And Office Stationery On Yellow Background. Stock Photo, Picture And  Royalty Free Image. Image 105786091.">
            <a:extLst>
              <a:ext uri="{FF2B5EF4-FFF2-40B4-BE49-F238E27FC236}">
                <a16:creationId xmlns:a16="http://schemas.microsoft.com/office/drawing/2014/main" xmlns="" id="{79638651-87FA-42AE-BD17-4AAE6A3B9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5189CE-FE9E-4E42-92AE-95BE8A113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-19050"/>
            <a:ext cx="9483202" cy="40281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F5A28A7-F685-460B-96BA-12CD8D98A415}"/>
              </a:ext>
            </a:extLst>
          </p:cNvPr>
          <p:cNvSpPr/>
          <p:nvPr/>
        </p:nvSpPr>
        <p:spPr>
          <a:xfrm>
            <a:off x="7077075" y="3429000"/>
            <a:ext cx="1476375" cy="76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Tiết</a:t>
            </a:r>
            <a:r>
              <a:rPr lang="en-US" sz="2000" b="1" dirty="0">
                <a:solidFill>
                  <a:srgbClr val="00206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72499608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32AE9E3-98AE-458B-A6CC-6537A89E6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638300"/>
            <a:ext cx="5744868" cy="4497113"/>
          </a:xfrm>
          <a:prstGeom prst="rect">
            <a:avLst/>
          </a:prstGeom>
        </p:spPr>
      </p:pic>
      <p:pic>
        <p:nvPicPr>
          <p:cNvPr id="10" name="Picture 9" descr="A picture containing indoor, floor, wooden, wood&#10;&#10;Description automatically generated">
            <a:extLst>
              <a:ext uri="{FF2B5EF4-FFF2-40B4-BE49-F238E27FC236}">
                <a16:creationId xmlns:a16="http://schemas.microsoft.com/office/drawing/2014/main" xmlns="" id="{C9EAD078-A603-4D8F-A814-F7786C2ED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35" y="1638300"/>
            <a:ext cx="4658828" cy="436453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B5DCB18-25C4-4456-AEDA-F61B31AC8A69}"/>
              </a:ext>
            </a:extLst>
          </p:cNvPr>
          <p:cNvSpPr/>
          <p:nvPr/>
        </p:nvSpPr>
        <p:spPr>
          <a:xfrm>
            <a:off x="2543176" y="481785"/>
            <a:ext cx="6500812" cy="7467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243616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sky&#10;&#10;Description automatically generated">
            <a:extLst>
              <a:ext uri="{FF2B5EF4-FFF2-40B4-BE49-F238E27FC236}">
                <a16:creationId xmlns:a16="http://schemas.microsoft.com/office/drawing/2014/main" xmlns="" id="{1DD3B975-76EF-4644-B611-36CD5CC38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92" y="1911123"/>
            <a:ext cx="3462647" cy="3626303"/>
          </a:xfrm>
          <a:prstGeom prst="rect">
            <a:avLst/>
          </a:prstGeom>
        </p:spPr>
      </p:pic>
      <p:pic>
        <p:nvPicPr>
          <p:cNvPr id="6" name="Picture 5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xmlns="" id="{E928E85C-BD19-48E2-92EB-56409B8F7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569"/>
            <a:ext cx="2212596" cy="4972462"/>
          </a:xfrm>
          <a:prstGeom prst="rect">
            <a:avLst/>
          </a:prstGeom>
        </p:spPr>
      </p:pic>
      <p:pic>
        <p:nvPicPr>
          <p:cNvPr id="15" name="Picture 14" descr="A group of toothbrushes&#10;&#10;Description automatically generated with medium confidence">
            <a:extLst>
              <a:ext uri="{FF2B5EF4-FFF2-40B4-BE49-F238E27FC236}">
                <a16:creationId xmlns:a16="http://schemas.microsoft.com/office/drawing/2014/main" xmlns="" id="{6CCF486B-FF68-4063-9EC9-E79FCC9E1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62" y="2006373"/>
            <a:ext cx="3197039" cy="3626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375DD8-9CFD-4281-AE1F-AC7179F4D4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05524" y="2173378"/>
            <a:ext cx="3531053" cy="31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6975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ải hình ảnh hinh nen powerpoint dang yeu 85b332e8f25e42 tại kho hình nền,  ảnh đẹp khoanh24.com">
            <a:extLst>
              <a:ext uri="{FF2B5EF4-FFF2-40B4-BE49-F238E27FC236}">
                <a16:creationId xmlns:a16="http://schemas.microsoft.com/office/drawing/2014/main" xmlns="" id="{D4C0F495-151D-4950-99BA-BAE944CFD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630"/>
            <a:ext cx="11649395" cy="678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569162E-AD3E-4ADB-81E2-6F547B4E11F2}"/>
              </a:ext>
            </a:extLst>
          </p:cNvPr>
          <p:cNvSpPr/>
          <p:nvPr/>
        </p:nvSpPr>
        <p:spPr>
          <a:xfrm>
            <a:off x="1597097" y="2485170"/>
            <a:ext cx="9204254" cy="423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300"/>
              </a:lnSpc>
            </a:pPr>
            <a:r>
              <a:rPr lang="en-US" sz="2200" b="1" dirty="0">
                <a:solidFill>
                  <a:srgbClr val="C00000"/>
                </a:solidFill>
              </a:rPr>
              <a:t>                                             1. Quan </a:t>
            </a:r>
            <a:r>
              <a:rPr lang="en-US" sz="2200" b="1" dirty="0" err="1">
                <a:solidFill>
                  <a:srgbClr val="C00000"/>
                </a:solidFill>
              </a:rPr>
              <a:t>sát</a:t>
            </a:r>
            <a:r>
              <a:rPr lang="en-US" sz="2200" b="1" dirty="0">
                <a:solidFill>
                  <a:srgbClr val="C00000"/>
                </a:solidFill>
              </a:rPr>
              <a:t>, </a:t>
            </a:r>
            <a:r>
              <a:rPr lang="en-US" sz="2200" b="1" dirty="0" err="1">
                <a:solidFill>
                  <a:srgbClr val="C00000"/>
                </a:solidFill>
              </a:rPr>
              <a:t>nhận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biết</a:t>
            </a:r>
            <a:endParaRPr lang="en-US" sz="2200" b="1" dirty="0">
              <a:solidFill>
                <a:srgbClr val="C00000"/>
              </a:solidFill>
            </a:endParaRPr>
          </a:p>
          <a:p>
            <a:pPr>
              <a:lnSpc>
                <a:spcPts val="2500"/>
              </a:lnSpc>
            </a:pPr>
            <a:r>
              <a:rPr lang="en-US" sz="2200" b="1" dirty="0" err="1">
                <a:solidFill>
                  <a:srgbClr val="002060"/>
                </a:solidFill>
              </a:rPr>
              <a:t>Chúng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mình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đã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biết</a:t>
            </a:r>
            <a:r>
              <a:rPr lang="en-US" sz="2200" b="1" dirty="0">
                <a:solidFill>
                  <a:srgbClr val="002060"/>
                </a:solidFill>
              </a:rPr>
              <a:t>:</a:t>
            </a:r>
          </a:p>
          <a:p>
            <a:pPr algn="just">
              <a:lnSpc>
                <a:spcPts val="2500"/>
              </a:lnSpc>
            </a:pPr>
            <a:r>
              <a:rPr lang="en-US" sz="2200" dirty="0">
                <a:solidFill>
                  <a:srgbClr val="002060"/>
                </a:solidFill>
              </a:rPr>
              <a:t>- </a:t>
            </a:r>
            <a:r>
              <a:rPr lang="en-US" sz="2200" dirty="0" err="1">
                <a:solidFill>
                  <a:srgbClr val="002060"/>
                </a:solidFill>
              </a:rPr>
              <a:t>Đồ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dùng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học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tập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có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nhiều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hình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dạng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màu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sắc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khác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nhau</a:t>
            </a:r>
            <a:endParaRPr lang="en-US" sz="2200" dirty="0">
              <a:solidFill>
                <a:srgbClr val="002060"/>
              </a:solidFill>
            </a:endParaRPr>
          </a:p>
          <a:p>
            <a:pPr algn="just">
              <a:lnSpc>
                <a:spcPts val="2500"/>
              </a:lnSpc>
            </a:pPr>
            <a:r>
              <a:rPr lang="en-US" sz="2200" dirty="0">
                <a:solidFill>
                  <a:srgbClr val="002060"/>
                </a:solidFill>
              </a:rPr>
              <a:t>- </a:t>
            </a:r>
            <a:r>
              <a:rPr lang="en-US" sz="2200" dirty="0" err="1">
                <a:solidFill>
                  <a:srgbClr val="002060"/>
                </a:solidFill>
              </a:rPr>
              <a:t>Có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thể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sáng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tạo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sản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phẩm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hình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đồ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dùng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học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tập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bằng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cách</a:t>
            </a:r>
            <a:r>
              <a:rPr lang="en-US" sz="2200" dirty="0">
                <a:solidFill>
                  <a:srgbClr val="002060"/>
                </a:solidFill>
              </a:rPr>
              <a:t> vẽ </a:t>
            </a:r>
            <a:r>
              <a:rPr lang="en-US" sz="2200" dirty="0" err="1">
                <a:solidFill>
                  <a:srgbClr val="002060"/>
                </a:solidFill>
              </a:rPr>
              <a:t>và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trang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trí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bằng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chấm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nét</a:t>
            </a:r>
            <a:endParaRPr lang="en-US" sz="2200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ts val="2300"/>
              </a:lnSpc>
              <a:buFontTx/>
              <a:buChar char="-"/>
            </a:pPr>
            <a:endParaRPr lang="en-US" sz="2200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ts val="2300"/>
              </a:lnSpc>
              <a:buFontTx/>
              <a:buChar char="-"/>
            </a:pPr>
            <a:endParaRPr lang="en-US" sz="2200" dirty="0"/>
          </a:p>
          <a:p>
            <a:pPr marL="342900" indent="-342900" algn="just">
              <a:lnSpc>
                <a:spcPts val="2300"/>
              </a:lnSpc>
              <a:buFontTx/>
              <a:buChar char="-"/>
            </a:pPr>
            <a:endParaRPr lang="en-US" sz="2200" dirty="0"/>
          </a:p>
          <a:p>
            <a:pPr marL="342900" indent="-342900" algn="just">
              <a:lnSpc>
                <a:spcPts val="2300"/>
              </a:lnSpc>
              <a:buFontTx/>
              <a:buChar char="-"/>
            </a:pPr>
            <a:endParaRPr lang="en-US" sz="2200" dirty="0"/>
          </a:p>
          <a:p>
            <a:pPr marL="342900" indent="-342900" algn="just">
              <a:lnSpc>
                <a:spcPts val="2300"/>
              </a:lnSpc>
              <a:buFontTx/>
              <a:buChar char="-"/>
            </a:pPr>
            <a:endParaRPr lang="en-US" sz="2200" dirty="0"/>
          </a:p>
          <a:p>
            <a:pPr marL="342900" indent="-342900" algn="just">
              <a:lnSpc>
                <a:spcPts val="2300"/>
              </a:lnSpc>
              <a:buFontTx/>
              <a:buChar char="-"/>
            </a:pPr>
            <a:endParaRPr lang="en-US" sz="2200" dirty="0"/>
          </a:p>
          <a:p>
            <a:pPr marL="342900" indent="-342900" algn="just">
              <a:lnSpc>
                <a:spcPts val="2300"/>
              </a:lnSpc>
              <a:buFontTx/>
              <a:buChar char="-"/>
            </a:pPr>
            <a:endParaRPr lang="en-US" sz="2200" dirty="0"/>
          </a:p>
          <a:p>
            <a:pPr marL="342900" indent="-342900" algn="just">
              <a:lnSpc>
                <a:spcPts val="2300"/>
              </a:lnSpc>
              <a:buFontTx/>
              <a:buChar char="-"/>
            </a:pPr>
            <a:endParaRPr lang="en-US" sz="2200" dirty="0"/>
          </a:p>
          <a:p>
            <a:pPr marL="342900" indent="-342900" algn="just">
              <a:lnSpc>
                <a:spcPts val="2300"/>
              </a:lnSpc>
              <a:buFontTx/>
              <a:buChar char="-"/>
            </a:pPr>
            <a:endParaRPr lang="en-US" sz="2200" dirty="0"/>
          </a:p>
        </p:txBody>
      </p:sp>
      <p:pic>
        <p:nvPicPr>
          <p:cNvPr id="6" name="Picture 5" descr="A picture containing writing implement, stationary, pen, toothbrush&#10;&#10;Description automatically generated">
            <a:extLst>
              <a:ext uri="{FF2B5EF4-FFF2-40B4-BE49-F238E27FC236}">
                <a16:creationId xmlns:a16="http://schemas.microsoft.com/office/drawing/2014/main" xmlns="" id="{845234DE-2503-4656-996D-23E6D162D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4294715"/>
            <a:ext cx="3009900" cy="2383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9995BF62-2D07-4AD7-851E-F025D0F21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6" r="-3" b="2092"/>
          <a:stretch/>
        </p:blipFill>
        <p:spPr bwMode="auto">
          <a:xfrm>
            <a:off x="7018339" y="4294715"/>
            <a:ext cx="2236674" cy="2429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64885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54BA1EF6-955E-4DDD-959A-5E477E594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1" y="894489"/>
            <a:ext cx="3799052" cy="5069021"/>
          </a:xfrm>
          <a:prstGeom prst="rect">
            <a:avLst/>
          </a:prstGeom>
        </p:spPr>
      </p:pic>
      <p:pic>
        <p:nvPicPr>
          <p:cNvPr id="7" name="Picture 6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xmlns="" id="{88E87D72-0ADD-4A9E-AF1B-B3DBA00DF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602" y="1838236"/>
            <a:ext cx="3506025" cy="4306613"/>
          </a:xfrm>
          <a:prstGeom prst="rect">
            <a:avLst/>
          </a:prstGeom>
        </p:spPr>
      </p:pic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xmlns="" id="{5F9ED3A2-11F6-42AE-A30B-41EFB810A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91" y="1786757"/>
            <a:ext cx="4007655" cy="43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9945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ADA63EE0-65B6-4385-B7A8-93A3E6424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96" y="1780412"/>
            <a:ext cx="5021076" cy="452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43303542-ED8D-43DE-B84F-9604246B7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" r="3" b="3"/>
          <a:stretch/>
        </p:blipFill>
        <p:spPr bwMode="auto">
          <a:xfrm>
            <a:off x="6770669" y="1780412"/>
            <a:ext cx="4414017" cy="46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7EC40AC-1AEC-4A89-B8E1-89D22D631648}"/>
              </a:ext>
            </a:extLst>
          </p:cNvPr>
          <p:cNvSpPr/>
          <p:nvPr/>
        </p:nvSpPr>
        <p:spPr>
          <a:xfrm>
            <a:off x="3106220" y="556959"/>
            <a:ext cx="5979559" cy="657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Sắp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xếp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sản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phẩm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78335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5851F815-2DEF-40A9-81F9-41308EC0D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4" y="276802"/>
            <a:ext cx="8797159" cy="607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80222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91CF6342-A555-40F7-AC67-77ECC40CC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55" y="852755"/>
            <a:ext cx="10185864" cy="484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7219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xmlns="" id="{F4D4F192-FA7F-4726-ACD9-45062CE71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4BEA8AA-4B05-4F03-B9EF-178E1B09710A}"/>
              </a:ext>
            </a:extLst>
          </p:cNvPr>
          <p:cNvSpPr/>
          <p:nvPr/>
        </p:nvSpPr>
        <p:spPr>
          <a:xfrm>
            <a:off x="1314451" y="0"/>
            <a:ext cx="10086974" cy="33672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Nhiệm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vụ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em</a:t>
            </a:r>
            <a:endParaRPr lang="en-US" sz="2400" b="1" dirty="0">
              <a:solidFill>
                <a:srgbClr val="002060"/>
              </a:solidFill>
            </a:endParaRPr>
          </a:p>
          <a:p>
            <a:pPr>
              <a:lnSpc>
                <a:spcPts val="3800"/>
              </a:lnSpc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>
                <a:solidFill>
                  <a:srgbClr val="C00000"/>
                </a:solidFill>
              </a:rPr>
              <a:t>Trang </a:t>
            </a:r>
            <a:r>
              <a:rPr lang="en-US" sz="2800" dirty="0" err="1">
                <a:solidFill>
                  <a:srgbClr val="C00000"/>
                </a:solidFill>
              </a:rPr>
              <a:t>trí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chấm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nét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theo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thích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đồ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dùng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đã</a:t>
            </a:r>
            <a:r>
              <a:rPr lang="en-US" sz="2800" dirty="0">
                <a:solidFill>
                  <a:srgbClr val="002060"/>
                </a:solidFill>
              </a:rPr>
              <a:t> vẽ ở </a:t>
            </a:r>
            <a:r>
              <a:rPr lang="en-US" sz="2800" dirty="0" err="1">
                <a:solidFill>
                  <a:srgbClr val="002060"/>
                </a:solidFill>
              </a:rPr>
              <a:t>tiết</a:t>
            </a:r>
            <a:r>
              <a:rPr lang="en-US" sz="2800" dirty="0">
                <a:solidFill>
                  <a:srgbClr val="002060"/>
                </a:solidFill>
              </a:rPr>
              <a:t> 1 </a:t>
            </a:r>
            <a:r>
              <a:rPr lang="en-US" sz="2800" dirty="0" err="1">
                <a:solidFill>
                  <a:srgbClr val="002060"/>
                </a:solidFill>
              </a:rPr>
              <a:t>để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hoàn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thành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sản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phẩm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solidFill>
                  <a:srgbClr val="002060"/>
                </a:solidFill>
              </a:rPr>
              <a:t>- Quan </a:t>
            </a:r>
            <a:r>
              <a:rPr lang="en-US" sz="2800" dirty="0" err="1">
                <a:solidFill>
                  <a:srgbClr val="002060"/>
                </a:solidFill>
              </a:rPr>
              <a:t>sát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thực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hành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chia </a:t>
            </a:r>
            <a:r>
              <a:rPr lang="en-US" sz="2800" dirty="0" err="1">
                <a:solidFill>
                  <a:srgbClr val="002060"/>
                </a:solidFill>
              </a:rPr>
              <a:t>sẻ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trao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đổi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với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bạn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ts val="3800"/>
              </a:lnSpc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err="1">
                <a:solidFill>
                  <a:srgbClr val="002060"/>
                </a:solidFill>
              </a:rPr>
              <a:t>Cùng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sắp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xếp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sản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phẩm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nhân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để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tạo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sản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phẩm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nhóm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82704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ài luyện thêm toán cuối tháng 4 lớp 5 - Tri Thức - Tài Nguyên">
            <a:extLst>
              <a:ext uri="{FF2B5EF4-FFF2-40B4-BE49-F238E27FC236}">
                <a16:creationId xmlns:a16="http://schemas.microsoft.com/office/drawing/2014/main" xmlns="" id="{00A7C86C-9383-4EBF-9EDF-5DC86DB0C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180"/>
            <a:ext cx="12250616" cy="690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xmlns="" id="{A9C8BB2D-5615-4475-9E24-E2FC00EBCC33}"/>
              </a:ext>
            </a:extLst>
          </p:cNvPr>
          <p:cNvSpPr/>
          <p:nvPr/>
        </p:nvSpPr>
        <p:spPr>
          <a:xfrm>
            <a:off x="2844621" y="523875"/>
            <a:ext cx="6947079" cy="4419599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85723"/>
                </a:solidFill>
              </a:rPr>
              <a:t>3. </a:t>
            </a:r>
            <a:r>
              <a:rPr lang="en-US" sz="2800" b="1" dirty="0" err="1">
                <a:solidFill>
                  <a:srgbClr val="385723"/>
                </a:solidFill>
              </a:rPr>
              <a:t>Cảm</a:t>
            </a:r>
            <a:r>
              <a:rPr lang="en-US" sz="2800" b="1" dirty="0">
                <a:solidFill>
                  <a:srgbClr val="385723"/>
                </a:solidFill>
              </a:rPr>
              <a:t> </a:t>
            </a:r>
            <a:r>
              <a:rPr lang="en-US" sz="2800" b="1" dirty="0" err="1">
                <a:solidFill>
                  <a:srgbClr val="385723"/>
                </a:solidFill>
              </a:rPr>
              <a:t>nhận</a:t>
            </a:r>
            <a:r>
              <a:rPr lang="en-US" sz="2800" b="1" dirty="0">
                <a:solidFill>
                  <a:srgbClr val="385723"/>
                </a:solidFill>
              </a:rPr>
              <a:t>, chia </a:t>
            </a:r>
            <a:r>
              <a:rPr lang="en-US" sz="2800" b="1" dirty="0" err="1">
                <a:solidFill>
                  <a:srgbClr val="385723"/>
                </a:solidFill>
              </a:rPr>
              <a:t>sẻ</a:t>
            </a:r>
            <a:endParaRPr lang="en-US" sz="2800" b="1" dirty="0">
              <a:solidFill>
                <a:srgbClr val="385723"/>
              </a:solidFill>
            </a:endParaRP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385723"/>
                </a:solidFill>
              </a:rPr>
              <a:t>Những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chấm</a:t>
            </a:r>
            <a:r>
              <a:rPr lang="en-US" sz="2600" dirty="0">
                <a:solidFill>
                  <a:srgbClr val="C00000"/>
                </a:solidFill>
              </a:rPr>
              <a:t>, </a:t>
            </a:r>
            <a:r>
              <a:rPr lang="en-US" sz="2600" dirty="0" err="1">
                <a:solidFill>
                  <a:srgbClr val="C00000"/>
                </a:solidFill>
              </a:rPr>
              <a:t>nét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trang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trí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trên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sản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phẩm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đồ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dùng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học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tập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của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em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có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những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màu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nào</a:t>
            </a:r>
            <a:r>
              <a:rPr lang="en-US" sz="2600" dirty="0">
                <a:solidFill>
                  <a:srgbClr val="385723"/>
                </a:solidFill>
              </a:rPr>
              <a:t>?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385723"/>
                </a:solidFill>
              </a:rPr>
              <a:t>Em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muốn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sử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dụng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sản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phẩm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để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làm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gì</a:t>
            </a:r>
            <a:r>
              <a:rPr lang="en-US" sz="2600" dirty="0">
                <a:solidFill>
                  <a:srgbClr val="385723"/>
                </a:solidFill>
              </a:rPr>
              <a:t>?  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385723"/>
                </a:solidFill>
              </a:rPr>
              <a:t>Em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thích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sản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phẩm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của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bạn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nào</a:t>
            </a:r>
            <a:r>
              <a:rPr lang="en-US" sz="2600" dirty="0">
                <a:solidFill>
                  <a:srgbClr val="385723"/>
                </a:solidFill>
              </a:rPr>
              <a:t>, </a:t>
            </a:r>
            <a:r>
              <a:rPr lang="en-US" sz="2600" dirty="0" err="1">
                <a:solidFill>
                  <a:srgbClr val="385723"/>
                </a:solidFill>
              </a:rPr>
              <a:t>vì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sao</a:t>
            </a:r>
            <a:r>
              <a:rPr lang="en-US" sz="2600" dirty="0">
                <a:solidFill>
                  <a:srgbClr val="385723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8155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And Office Stationery On Yellow Background. Stock Photo, Picture And  Royalty Free Image. Image 105786091.">
            <a:extLst>
              <a:ext uri="{FF2B5EF4-FFF2-40B4-BE49-F238E27FC236}">
                <a16:creationId xmlns:a16="http://schemas.microsoft.com/office/drawing/2014/main" xmlns="" id="{22DBC8B7-A24E-498A-BE24-CD6D1D8B4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1"/>
            <a:ext cx="12192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BF0CEA-4F0A-4501-8D4E-5CD805334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-19050"/>
            <a:ext cx="9483202" cy="40281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6C5F130-7B51-439D-8E20-456610B654B1}"/>
              </a:ext>
            </a:extLst>
          </p:cNvPr>
          <p:cNvSpPr/>
          <p:nvPr/>
        </p:nvSpPr>
        <p:spPr>
          <a:xfrm>
            <a:off x="7077075" y="3429000"/>
            <a:ext cx="1476375" cy="76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Tiết</a:t>
            </a:r>
            <a:r>
              <a:rPr lang="en-US" sz="2000" b="1" dirty="0">
                <a:solidFill>
                  <a:srgbClr val="002060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84516043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3D86ADB-3220-46E4-B5AD-E69A9A9D4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44A3B0D2-644D-45C4-B1C8-CE949E361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52" y="158802"/>
            <a:ext cx="7896695" cy="4998825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900668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12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xmlns="" id="{844B9FFA-450A-48B1-B150-D5D539F5B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xmlns="" id="{0BF0F980-1306-4BD7-8686-CBA6F21EE6E0}"/>
              </a:ext>
            </a:extLst>
          </p:cNvPr>
          <p:cNvSpPr/>
          <p:nvPr/>
        </p:nvSpPr>
        <p:spPr>
          <a:xfrm>
            <a:off x="1495425" y="1104900"/>
            <a:ext cx="8590004" cy="321581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C00000"/>
                </a:solidFill>
              </a:rPr>
              <a:t>Chúng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mình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cùng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chuẩn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bị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bài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học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tuần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sau</a:t>
            </a:r>
            <a:r>
              <a:rPr lang="en-US" sz="2200" b="1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</a:rPr>
              <a:t>Bài</a:t>
            </a:r>
            <a:r>
              <a:rPr lang="en-US" sz="2200" dirty="0">
                <a:solidFill>
                  <a:srgbClr val="002060"/>
                </a:solidFill>
              </a:rPr>
              <a:t> 15: </a:t>
            </a:r>
            <a:r>
              <a:rPr lang="en-US" sz="2200" dirty="0" err="1">
                <a:solidFill>
                  <a:srgbClr val="002060"/>
                </a:solidFill>
              </a:rPr>
              <a:t>Em</a:t>
            </a:r>
            <a:r>
              <a:rPr lang="en-US" sz="2200" dirty="0">
                <a:solidFill>
                  <a:srgbClr val="002060"/>
                </a:solidFill>
              </a:rPr>
              <a:t> vẽ </a:t>
            </a:r>
            <a:r>
              <a:rPr lang="en-US" sz="2200" dirty="0" err="1">
                <a:solidFill>
                  <a:srgbClr val="002060"/>
                </a:solidFill>
              </a:rPr>
              <a:t>chân</a:t>
            </a:r>
            <a:r>
              <a:rPr lang="en-US" sz="2200" dirty="0">
                <a:solidFill>
                  <a:srgbClr val="002060"/>
                </a:solidFill>
              </a:rPr>
              <a:t> dung </a:t>
            </a:r>
            <a:r>
              <a:rPr lang="en-US" sz="2200" dirty="0" err="1">
                <a:solidFill>
                  <a:srgbClr val="002060"/>
                </a:solidFill>
              </a:rPr>
              <a:t>bạn</a:t>
            </a:r>
            <a:r>
              <a:rPr lang="en-US" sz="2200" dirty="0">
                <a:solidFill>
                  <a:srgbClr val="002060"/>
                </a:solidFill>
              </a:rPr>
              <a:t> (</a:t>
            </a:r>
            <a:r>
              <a:rPr lang="en-US" sz="2200" dirty="0" err="1">
                <a:solidFill>
                  <a:srgbClr val="002060"/>
                </a:solidFill>
              </a:rPr>
              <a:t>trang</a:t>
            </a:r>
            <a:r>
              <a:rPr lang="en-US" sz="2200" dirty="0">
                <a:solidFill>
                  <a:srgbClr val="002060"/>
                </a:solidFill>
              </a:rPr>
              <a:t> 65, SGK)</a:t>
            </a:r>
          </a:p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</a:rPr>
              <a:t>Đọc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bài</a:t>
            </a:r>
            <a:r>
              <a:rPr lang="en-US" sz="2200" dirty="0">
                <a:solidFill>
                  <a:srgbClr val="002060"/>
                </a:solidFill>
              </a:rPr>
              <a:t> 15 </a:t>
            </a:r>
            <a:r>
              <a:rPr lang="en-US" sz="2200" dirty="0" err="1">
                <a:solidFill>
                  <a:srgbClr val="002060"/>
                </a:solidFill>
              </a:rPr>
              <a:t>và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chuẩn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bị</a:t>
            </a:r>
            <a:r>
              <a:rPr lang="en-US" sz="2200" dirty="0">
                <a:solidFill>
                  <a:srgbClr val="002060"/>
                </a:solidFill>
              </a:rPr>
              <a:t>: </a:t>
            </a:r>
            <a:r>
              <a:rPr lang="en-US" sz="2200" dirty="0" err="1">
                <a:solidFill>
                  <a:srgbClr val="002060"/>
                </a:solidFill>
              </a:rPr>
              <a:t>Vở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Thực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hành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mĩ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thuật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bút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chì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màu</a:t>
            </a:r>
            <a:r>
              <a:rPr lang="en-US" sz="2200" dirty="0">
                <a:solidFill>
                  <a:srgbClr val="002060"/>
                </a:solidFill>
              </a:rPr>
              <a:t> vẽ…</a:t>
            </a:r>
          </a:p>
        </p:txBody>
      </p:sp>
    </p:spTree>
    <p:extLst>
      <p:ext uri="{BB962C8B-B14F-4D97-AF65-F5344CB8AC3E}">
        <p14:creationId xmlns:p14="http://schemas.microsoft.com/office/powerpoint/2010/main" val="8118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8EBD1C1-F111-46DA-9E1C-D722E6EE092E}"/>
              </a:ext>
            </a:extLst>
          </p:cNvPr>
          <p:cNvSpPr/>
          <p:nvPr/>
        </p:nvSpPr>
        <p:spPr>
          <a:xfrm>
            <a:off x="0" y="-85726"/>
            <a:ext cx="12226834" cy="69437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14">
            <a:extLst>
              <a:ext uri="{FF2B5EF4-FFF2-40B4-BE49-F238E27FC236}">
                <a16:creationId xmlns:a16="http://schemas.microsoft.com/office/drawing/2014/main" xmlns="" id="{ECC015D2-5836-49A3-B533-B8A2CCC07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953" y="434473"/>
            <a:ext cx="9535885" cy="60999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writing implement, stationary, pen, toothbrush&#10;&#10;Description automatically generated">
            <a:extLst>
              <a:ext uri="{FF2B5EF4-FFF2-40B4-BE49-F238E27FC236}">
                <a16:creationId xmlns:a16="http://schemas.microsoft.com/office/drawing/2014/main" xmlns="" id="{A6BFBFCD-D9B1-4598-997C-58ACAC381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" y="1384228"/>
            <a:ext cx="4510058" cy="35713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icture containing bottle, writing implement, stationary, indoor&#10;&#10;Description automatically generated">
            <a:extLst>
              <a:ext uri="{FF2B5EF4-FFF2-40B4-BE49-F238E27FC236}">
                <a16:creationId xmlns:a16="http://schemas.microsoft.com/office/drawing/2014/main" xmlns="" id="{8D2F80C9-FF9B-4F2A-A6CD-6304916AF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24" y="1706969"/>
            <a:ext cx="3429747" cy="32486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icture containing scissors, tool&#10;&#10;Description automatically generated">
            <a:extLst>
              <a:ext uri="{FF2B5EF4-FFF2-40B4-BE49-F238E27FC236}">
                <a16:creationId xmlns:a16="http://schemas.microsoft.com/office/drawing/2014/main" xmlns="" id="{FC78435A-3152-4F75-8193-D14DDE6F8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86" y="2704695"/>
            <a:ext cx="3534674" cy="33082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3AF79DE-A3A8-49C7-A676-B762EFF80AC2}"/>
              </a:ext>
            </a:extLst>
          </p:cNvPr>
          <p:cNvSpPr/>
          <p:nvPr/>
        </p:nvSpPr>
        <p:spPr>
          <a:xfrm>
            <a:off x="1103953" y="6276094"/>
            <a:ext cx="9686925" cy="47220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</a:rPr>
              <a:t>Mỗi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đồ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dùng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học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tập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có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hình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dạng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và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cách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sử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dụng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khác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nhau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device&#10;&#10;Description automatically generated">
            <a:extLst>
              <a:ext uri="{FF2B5EF4-FFF2-40B4-BE49-F238E27FC236}">
                <a16:creationId xmlns:a16="http://schemas.microsoft.com/office/drawing/2014/main" xmlns="" id="{448E3024-BD3B-4CB5-B9F5-63F22ECE2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43834" y="658930"/>
            <a:ext cx="3142014" cy="2330232"/>
          </a:xfrm>
          <a:prstGeom prst="rect">
            <a:avLst/>
          </a:prstGeom>
        </p:spPr>
      </p:pic>
      <p:pic>
        <p:nvPicPr>
          <p:cNvPr id="7" name="Picture 6" descr="A picture containing text, music, pipe&#10;&#10;Description automatically generated">
            <a:extLst>
              <a:ext uri="{FF2B5EF4-FFF2-40B4-BE49-F238E27FC236}">
                <a16:creationId xmlns:a16="http://schemas.microsoft.com/office/drawing/2014/main" xmlns="" id="{D0B39946-D51B-4B24-94A8-7AED2632A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724" y="3694288"/>
            <a:ext cx="4198768" cy="2814447"/>
          </a:xfrm>
          <a:prstGeom prst="rect">
            <a:avLst/>
          </a:prstGeom>
        </p:spPr>
      </p:pic>
      <p:pic>
        <p:nvPicPr>
          <p:cNvPr id="21" name="Picture 20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xmlns="" id="{C2CEE051-E5C2-46C5-839A-C9D3F4FEFB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17" y="3656948"/>
            <a:ext cx="3918012" cy="2851787"/>
          </a:xfrm>
          <a:prstGeom prst="rect">
            <a:avLst/>
          </a:prstGeom>
        </p:spPr>
      </p:pic>
      <p:pic>
        <p:nvPicPr>
          <p:cNvPr id="23" name="Picture 22" descr="A picture containing tool, scissors&#10;&#10;Description automatically generated">
            <a:extLst>
              <a:ext uri="{FF2B5EF4-FFF2-40B4-BE49-F238E27FC236}">
                <a16:creationId xmlns:a16="http://schemas.microsoft.com/office/drawing/2014/main" xmlns="" id="{4989288F-501E-4152-A32F-041E31CB6E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07566" y="617873"/>
            <a:ext cx="3049610" cy="228316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281E27F-ACF1-4959-B998-8A48AB130926}"/>
              </a:ext>
            </a:extLst>
          </p:cNvPr>
          <p:cNvSpPr/>
          <p:nvPr/>
        </p:nvSpPr>
        <p:spPr>
          <a:xfrm>
            <a:off x="8202991" y="3492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4CAAB11-27C3-47D6-97AB-19BF2EB51C2F}"/>
              </a:ext>
            </a:extLst>
          </p:cNvPr>
          <p:cNvSpPr/>
          <p:nvPr/>
        </p:nvSpPr>
        <p:spPr>
          <a:xfrm>
            <a:off x="11027454" y="18287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0BB673D-441E-41D8-B9C4-A3FC1B451BC8}"/>
              </a:ext>
            </a:extLst>
          </p:cNvPr>
          <p:cNvSpPr/>
          <p:nvPr/>
        </p:nvSpPr>
        <p:spPr>
          <a:xfrm>
            <a:off x="7583724" y="363898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xmlns="" id="{EC441D8A-2C34-40EC-834D-83424BCA9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27" y="767647"/>
            <a:ext cx="4689714" cy="60999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BEF1966-2770-4C0A-829B-0136D132809C}"/>
              </a:ext>
            </a:extLst>
          </p:cNvPr>
          <p:cNvSpPr/>
          <p:nvPr/>
        </p:nvSpPr>
        <p:spPr>
          <a:xfrm>
            <a:off x="732917" y="1788029"/>
            <a:ext cx="4338734" cy="9197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</a:rPr>
              <a:t>Em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có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thể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tạo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hình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đồ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dùng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và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trang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trí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như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thế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nào</a:t>
            </a:r>
            <a:r>
              <a:rPr lang="en-US" sz="2400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B8082808-08FF-4E1E-AE9B-2AA17F061F52}"/>
              </a:ext>
            </a:extLst>
          </p:cNvPr>
          <p:cNvCxnSpPr>
            <a:cxnSpLocks/>
          </p:cNvCxnSpPr>
          <p:nvPr/>
        </p:nvCxnSpPr>
        <p:spPr>
          <a:xfrm flipH="1">
            <a:off x="6916831" y="4113647"/>
            <a:ext cx="796019" cy="0"/>
          </a:xfrm>
          <a:prstGeom prst="straightConnector1">
            <a:avLst/>
          </a:prstGeom>
          <a:ln>
            <a:solidFill>
              <a:srgbClr val="38572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Picture 21" descr="A picture containing timeline&#10;&#10;Description automatically generated">
            <a:extLst>
              <a:ext uri="{FF2B5EF4-FFF2-40B4-BE49-F238E27FC236}">
                <a16:creationId xmlns:a16="http://schemas.microsoft.com/office/drawing/2014/main" xmlns="" id="{979CCF3B-4C7C-4143-B066-058B4BC54E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27">
            <a:off x="507397" y="3753428"/>
            <a:ext cx="2062936" cy="284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4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eapon, case, gun&#10;&#10;Description automatically generated">
            <a:extLst>
              <a:ext uri="{FF2B5EF4-FFF2-40B4-BE49-F238E27FC236}">
                <a16:creationId xmlns:a16="http://schemas.microsoft.com/office/drawing/2014/main" xmlns="" id="{DD556892-3D56-4E8D-8849-8BE60D4C77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4653">
            <a:off x="5795241" y="2292589"/>
            <a:ext cx="4000739" cy="2272823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C72E78F-FE8C-4E3E-B0BE-9BF09C0E5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74">
            <a:off x="8887090" y="2001875"/>
            <a:ext cx="3034145" cy="3969008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FB682DA6-8EFE-4FC1-A534-2D5D2B877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64">
            <a:off x="2844302" y="2301270"/>
            <a:ext cx="3278311" cy="384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643C19E7-61B4-4AC3-ABB5-CAF1F7BADA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890">
            <a:off x="-496421" y="2207672"/>
            <a:ext cx="3918000" cy="264598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90816D4-4B6F-4E44-91F8-ACED59F5AC63}"/>
              </a:ext>
            </a:extLst>
          </p:cNvPr>
          <p:cNvSpPr/>
          <p:nvPr/>
        </p:nvSpPr>
        <p:spPr>
          <a:xfrm>
            <a:off x="781049" y="230564"/>
            <a:ext cx="10963275" cy="819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</a:rPr>
              <a:t>Đồ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dùng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học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tập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dưới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đây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có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tên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là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gì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và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được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trang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trí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bằng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chấm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err="1">
                <a:solidFill>
                  <a:srgbClr val="C00000"/>
                </a:solidFill>
              </a:rPr>
              <a:t>nét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như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thế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nào</a:t>
            </a:r>
            <a:r>
              <a:rPr lang="en-US" sz="2400" dirty="0">
                <a:solidFill>
                  <a:srgbClr val="C000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4483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accessory&#10;&#10;Description automatically generated">
            <a:extLst>
              <a:ext uri="{FF2B5EF4-FFF2-40B4-BE49-F238E27FC236}">
                <a16:creationId xmlns:a16="http://schemas.microsoft.com/office/drawing/2014/main" xmlns="" id="{DCE4FB96-F1C1-4DA0-9761-175BF538EC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10167" y="3429000"/>
            <a:ext cx="4055381" cy="300723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318510D-EC0D-41A1-B145-D48A00EEE7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6">
            <a:off x="7648518" y="1009103"/>
            <a:ext cx="4170974" cy="3479862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FF615B12-1316-4AB2-9CCE-64FE713AC1D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2162943" y="1170857"/>
            <a:ext cx="22908459" cy="5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xmlns="" id="{9B4A79BC-B039-42F9-BB88-E9487E430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9" y="607645"/>
            <a:ext cx="3940687" cy="319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47532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B669A28D-790C-4C3E-A310-45565E815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64460"/>
            <a:ext cx="3004029" cy="370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xmlns="" id="{13C87BE2-8A7A-404B-9D48-84D1DAA84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834" y="2220556"/>
            <a:ext cx="3201131" cy="370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A9885DD4-151B-4F94-83FA-5F1D9BA9D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497" y="1788957"/>
            <a:ext cx="3299302" cy="3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09837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,860 Kid Desk Top Photos - Free &amp;amp; Royalty-Free Stock Photos from Dreamstime">
            <a:extLst>
              <a:ext uri="{FF2B5EF4-FFF2-40B4-BE49-F238E27FC236}">
                <a16:creationId xmlns:a16="http://schemas.microsoft.com/office/drawing/2014/main" xmlns="" id="{0CB4F19F-9799-4276-BE31-C03FED0E6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890588"/>
            <a:ext cx="100584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AAE10DE-5F8A-4D21-9B0C-743EA1868D51}"/>
              </a:ext>
            </a:extLst>
          </p:cNvPr>
          <p:cNvSpPr/>
          <p:nvPr/>
        </p:nvSpPr>
        <p:spPr>
          <a:xfrm>
            <a:off x="3238500" y="1676400"/>
            <a:ext cx="6105525" cy="36861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Nhiệm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vụ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em</a:t>
            </a:r>
            <a:endParaRPr lang="en-US" sz="2400" b="1" dirty="0">
              <a:solidFill>
                <a:srgbClr val="002060"/>
              </a:solidFill>
            </a:endParaRPr>
          </a:p>
          <a:p>
            <a:pPr algn="just"/>
            <a:r>
              <a:rPr lang="en-US" sz="2400" b="1" dirty="0">
                <a:solidFill>
                  <a:srgbClr val="002060"/>
                </a:solidFill>
              </a:rPr>
              <a:t>- </a:t>
            </a:r>
            <a:r>
              <a:rPr lang="en-US" sz="2400" b="1" dirty="0" err="1">
                <a:solidFill>
                  <a:srgbClr val="002060"/>
                </a:solidFill>
              </a:rPr>
              <a:t>Tiết</a:t>
            </a:r>
            <a:r>
              <a:rPr lang="en-US" sz="2400" b="1" dirty="0">
                <a:solidFill>
                  <a:srgbClr val="002060"/>
                </a:solidFill>
              </a:rPr>
              <a:t> 1: </a:t>
            </a:r>
            <a:r>
              <a:rPr lang="en-US" sz="2400" dirty="0" err="1">
                <a:solidFill>
                  <a:srgbClr val="002060"/>
                </a:solidFill>
              </a:rPr>
              <a:t>Vận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dụng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cách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thực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hành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vẽ </a:t>
            </a:r>
            <a:r>
              <a:rPr lang="en-US" sz="2400" dirty="0" err="1">
                <a:solidFill>
                  <a:srgbClr val="C00000"/>
                </a:solidFill>
              </a:rPr>
              <a:t>nét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tạo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hình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đồ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dùng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học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tập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theo</a:t>
            </a:r>
            <a:r>
              <a:rPr lang="en-US" sz="2400" dirty="0">
                <a:solidFill>
                  <a:srgbClr val="002060"/>
                </a:solidFill>
              </a:rPr>
              <a:t> ý </a:t>
            </a:r>
            <a:r>
              <a:rPr lang="en-US" sz="2400" dirty="0" err="1">
                <a:solidFill>
                  <a:srgbClr val="002060"/>
                </a:solidFill>
              </a:rPr>
              <a:t>thích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</a:rPr>
              <a:t>- </a:t>
            </a:r>
            <a:r>
              <a:rPr lang="en-US" sz="2400" dirty="0" err="1">
                <a:solidFill>
                  <a:srgbClr val="002060"/>
                </a:solidFill>
              </a:rPr>
              <a:t>Tiết</a:t>
            </a:r>
            <a:r>
              <a:rPr lang="en-US" sz="2400" dirty="0">
                <a:solidFill>
                  <a:srgbClr val="002060"/>
                </a:solidFill>
              </a:rPr>
              <a:t> 2: </a:t>
            </a:r>
            <a:r>
              <a:rPr lang="en-US" sz="2400" dirty="0" err="1">
                <a:solidFill>
                  <a:srgbClr val="002060"/>
                </a:solidFill>
              </a:rPr>
              <a:t>Sử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dụng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chấm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nét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trang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trí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đồ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dùng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tạo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sản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phẩm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theo</a:t>
            </a:r>
            <a:r>
              <a:rPr lang="en-US" sz="2400" dirty="0">
                <a:solidFill>
                  <a:srgbClr val="002060"/>
                </a:solidFill>
              </a:rPr>
              <a:t> ý </a:t>
            </a:r>
            <a:r>
              <a:rPr lang="en-US" sz="2400" dirty="0" err="1">
                <a:solidFill>
                  <a:srgbClr val="002060"/>
                </a:solidFill>
              </a:rPr>
              <a:t>thích</a:t>
            </a:r>
            <a:endParaRPr lang="en-US" sz="2400" dirty="0">
              <a:solidFill>
                <a:srgbClr val="002060"/>
              </a:solidFill>
            </a:endParaRPr>
          </a:p>
          <a:p>
            <a:pPr algn="just"/>
            <a:r>
              <a:rPr lang="en-US" sz="2400" dirty="0">
                <a:solidFill>
                  <a:srgbClr val="002060"/>
                </a:solidFill>
              </a:rPr>
              <a:t>- Quan </a:t>
            </a:r>
            <a:r>
              <a:rPr lang="en-US" sz="2400" dirty="0" err="1">
                <a:solidFill>
                  <a:srgbClr val="002060"/>
                </a:solidFill>
              </a:rPr>
              <a:t>sát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bạn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thực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hành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trao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đổ</a:t>
            </a:r>
            <a:r>
              <a:rPr lang="en-US" sz="2400" dirty="0">
                <a:solidFill>
                  <a:srgbClr val="002060"/>
                </a:solidFill>
              </a:rPr>
              <a:t>, chia </a:t>
            </a:r>
            <a:r>
              <a:rPr lang="en-US" sz="2400" dirty="0" err="1">
                <a:solidFill>
                  <a:srgbClr val="002060"/>
                </a:solidFill>
              </a:rPr>
              <a:t>sẻ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với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bạn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về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đồ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dùng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học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tập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9832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 To School Concept, Colorful Stationery Supplies For Teaching Kids  Drawing On Empty White Wooden Desk. Creative Education Stock Photo - Image  of banner, craft: 146352644">
            <a:extLst>
              <a:ext uri="{FF2B5EF4-FFF2-40B4-BE49-F238E27FC236}">
                <a16:creationId xmlns:a16="http://schemas.microsoft.com/office/drawing/2014/main" xmlns="" id="{B677DE51-4C94-44A5-AF15-C27B987AB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33FFF28-54E2-4508-808C-A80B3746C521}"/>
              </a:ext>
            </a:extLst>
          </p:cNvPr>
          <p:cNvSpPr/>
          <p:nvPr/>
        </p:nvSpPr>
        <p:spPr>
          <a:xfrm>
            <a:off x="1933575" y="838200"/>
            <a:ext cx="8229600" cy="36766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300"/>
              </a:lnSpc>
            </a:pPr>
            <a:r>
              <a:rPr lang="en-US" sz="2800" b="1" dirty="0">
                <a:solidFill>
                  <a:srgbClr val="002060"/>
                </a:solidFill>
              </a:rPr>
              <a:t>3. </a:t>
            </a:r>
            <a:r>
              <a:rPr lang="en-US" sz="2800" b="1" dirty="0" err="1">
                <a:solidFill>
                  <a:srgbClr val="002060"/>
                </a:solidFill>
              </a:rPr>
              <a:t>Cảm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nhận</a:t>
            </a:r>
            <a:r>
              <a:rPr lang="en-US" sz="2800" b="1" dirty="0">
                <a:solidFill>
                  <a:srgbClr val="002060"/>
                </a:solidFill>
              </a:rPr>
              <a:t>, chia </a:t>
            </a:r>
            <a:r>
              <a:rPr lang="en-US" sz="2800" b="1" dirty="0" err="1">
                <a:solidFill>
                  <a:srgbClr val="002060"/>
                </a:solidFill>
              </a:rPr>
              <a:t>sẻ</a:t>
            </a:r>
            <a:endParaRPr lang="en-US" sz="2800" b="1" dirty="0">
              <a:solidFill>
                <a:srgbClr val="002060"/>
              </a:solidFill>
            </a:endParaRP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385723"/>
                </a:solidFill>
              </a:rPr>
              <a:t>Em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đã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tạo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được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hình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đồ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dùng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học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tập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nào</a:t>
            </a:r>
            <a:r>
              <a:rPr lang="en-US" sz="2400" b="1" dirty="0">
                <a:solidFill>
                  <a:srgbClr val="385723"/>
                </a:solidFill>
              </a:rPr>
              <a:t>?</a:t>
            </a: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385723"/>
                </a:solidFill>
              </a:rPr>
              <a:t>Em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tạo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hình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đồ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dùng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bằng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cách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nào</a:t>
            </a:r>
            <a:r>
              <a:rPr lang="en-US" sz="2400" b="1" dirty="0">
                <a:solidFill>
                  <a:srgbClr val="385723"/>
                </a:solidFill>
              </a:rPr>
              <a:t>?</a:t>
            </a: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385723"/>
                </a:solidFill>
              </a:rPr>
              <a:t>Các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bạn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trong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nhóm</a:t>
            </a:r>
            <a:r>
              <a:rPr lang="en-US" sz="2400" b="1" dirty="0">
                <a:solidFill>
                  <a:srgbClr val="385723"/>
                </a:solidFill>
              </a:rPr>
              <a:t>, </a:t>
            </a:r>
            <a:r>
              <a:rPr lang="en-US" sz="2400" b="1" dirty="0" err="1">
                <a:solidFill>
                  <a:srgbClr val="385723"/>
                </a:solidFill>
              </a:rPr>
              <a:t>trong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lớp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tạo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được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những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hình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đồ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dùng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học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tập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nào</a:t>
            </a:r>
            <a:r>
              <a:rPr lang="en-US" sz="2400" b="1" dirty="0">
                <a:solidFill>
                  <a:srgbClr val="38572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71296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404</Words>
  <Application>Microsoft Office PowerPoint</Application>
  <PresentationFormat>Custom</PresentationFormat>
  <Paragraphs>44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admins</cp:lastModifiedBy>
  <cp:revision>178</cp:revision>
  <dcterms:created xsi:type="dcterms:W3CDTF">2020-11-01T06:53:25Z</dcterms:created>
  <dcterms:modified xsi:type="dcterms:W3CDTF">2023-03-23T09:11:45Z</dcterms:modified>
</cp:coreProperties>
</file>