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583" r:id="rId2"/>
    <p:sldId id="417" r:id="rId3"/>
    <p:sldId id="418" r:id="rId4"/>
    <p:sldId id="419" r:id="rId5"/>
    <p:sldId id="420" r:id="rId6"/>
    <p:sldId id="429" r:id="rId7"/>
    <p:sldId id="430" r:id="rId8"/>
    <p:sldId id="432" r:id="rId9"/>
    <p:sldId id="441" r:id="rId10"/>
    <p:sldId id="442" r:id="rId11"/>
    <p:sldId id="406" r:id="rId12"/>
    <p:sldId id="409" r:id="rId13"/>
    <p:sldId id="410" r:id="rId14"/>
    <p:sldId id="411" r:id="rId15"/>
    <p:sldId id="412" r:id="rId16"/>
    <p:sldId id="413" r:id="rId17"/>
    <p:sldId id="414" r:id="rId18"/>
    <p:sldId id="270" r:id="rId19"/>
  </p:sldIdLst>
  <p:sldSz cx="12192000" cy="6858000"/>
  <p:notesSz cx="6858000" cy="9144000"/>
  <p:embeddedFontLst>
    <p:embeddedFont>
      <p:font typeface="Cambria Math" pitchFamily="18" charset="0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SimSun" pitchFamily="2" charset="-122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66" d="100"/>
          <a:sy n="66" d="100"/>
        </p:scale>
        <p:origin x="-600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slide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bắn</a:t>
            </a:r>
            <a:r>
              <a:rPr lang="en-US" baseline="0" dirty="0"/>
              <a:t> </a:t>
            </a:r>
            <a:r>
              <a:rPr lang="en-US" baseline="0" dirty="0" err="1"/>
              <a:t>đạn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ngô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tiêu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diệt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lấy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(</a:t>
            </a:r>
            <a:r>
              <a:rPr lang="en-US" baseline="0" dirty="0" err="1">
                <a:sym typeface="Wingdings" panose="05000000000000000000" pitchFamily="2" charset="2"/>
              </a:rPr>
              <a:t>hoặc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cuộc</a:t>
            </a:r>
            <a:r>
              <a:rPr lang="en-US" baseline="0">
                <a:sym typeface="Wingdings" panose="05000000000000000000" pitchFamily="2" charset="2"/>
              </a:rPr>
              <a:t> )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cấy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(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)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trang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đầu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43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4/6/2024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38658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5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4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1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7" r:id="rId1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slide" Target="slide14.xml"/><Relationship Id="rId3" Type="http://schemas.openxmlformats.org/officeDocument/2006/relationships/audio" Target="../media/audio1.wav"/><Relationship Id="rId21" Type="http://schemas.openxmlformats.org/officeDocument/2006/relationships/image" Target="../media/image45.png"/><Relationship Id="rId7" Type="http://schemas.openxmlformats.org/officeDocument/2006/relationships/audio" Target="../media/audio5.wav"/><Relationship Id="rId12" Type="http://schemas.openxmlformats.org/officeDocument/2006/relationships/image" Target="../media/image36.png"/><Relationship Id="rId17" Type="http://schemas.openxmlformats.org/officeDocument/2006/relationships/image" Target="../media/image41.GIF"/><Relationship Id="rId25" Type="http://schemas.openxmlformats.org/officeDocument/2006/relationships/slide" Target="slide13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GIF"/><Relationship Id="rId20" Type="http://schemas.openxmlformats.org/officeDocument/2006/relationships/image" Target="../media/image44.png"/><Relationship Id="rId29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35.GIF"/><Relationship Id="rId24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23" Type="http://schemas.openxmlformats.org/officeDocument/2006/relationships/slide" Target="slide18.xml"/><Relationship Id="rId28" Type="http://schemas.openxmlformats.org/officeDocument/2006/relationships/slide" Target="slide16.xml"/><Relationship Id="rId10" Type="http://schemas.openxmlformats.org/officeDocument/2006/relationships/image" Target="../media/image34.GIF"/><Relationship Id="rId19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slide" Target="slide15.xml"/><Relationship Id="rId30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48.png"/><Relationship Id="rId5" Type="http://schemas.openxmlformats.org/officeDocument/2006/relationships/audio" Target="../media/audio7.wav"/><Relationship Id="rId10" Type="http://schemas.openxmlformats.org/officeDocument/2006/relationships/image" Target="../media/image52.png"/><Relationship Id="rId4" Type="http://schemas.openxmlformats.org/officeDocument/2006/relationships/audio" Target="../media/audio6.wav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6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audio" Target="../media/audio7.wav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6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audio" Target="../media/audio7.wav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6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audio" Target="../media/audio7.wav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6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audio" Target="../media/audio7.wav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3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3.png"/><Relationship Id="rId4" Type="http://schemas.openxmlformats.org/officeDocument/2006/relationships/tags" Target="../tags/tag4.xml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2848093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29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61: Phép cộng dạng</a:t>
            </a:r>
            <a:b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25 + 4, 25 + 40 –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5" y="902970"/>
            <a:ext cx="5088890" cy="262001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021715" y="1743710"/>
            <a:ext cx="35159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>
                <a:latin typeface="UTM Avo" panose="02040603050506020204" charset="0"/>
                <a:cs typeface="UTM Avo" panose="02040603050506020204" charset="0"/>
              </a:rPr>
              <a:t>25 + 20 = 45</a:t>
            </a:r>
          </a:p>
        </p:txBody>
      </p:sp>
      <p:pic>
        <p:nvPicPr>
          <p:cNvPr id="8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65" y="208280"/>
            <a:ext cx="5896610" cy="327787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6406515" y="1050290"/>
            <a:ext cx="43459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en-US" sz="36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Mẹ làm được tất cả 45 chiếc bánh</a:t>
            </a:r>
            <a:r>
              <a:rPr lang="en-US" altLang="en-US" sz="36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  <a:endParaRPr lang="vi-VN" altLang="en-US" sz="360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377190"/>
            <a:ext cx="12192000" cy="64808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707" y="4224476"/>
            <a:ext cx="2457769" cy="3024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57321" y="4515540"/>
            <a:ext cx="2000452" cy="2462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3558211"/>
            <a:ext cx="2844800" cy="284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321" y="4494947"/>
            <a:ext cx="2032000" cy="20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436" y="3584444"/>
            <a:ext cx="2960612" cy="296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32964"/>
            <a:ext cx="10981267" cy="492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-228600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1114717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2313556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3554808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4763809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2665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2665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12665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12665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oa 1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532822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702175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65135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88777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681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40485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Zombies 1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4447548" y="-25400"/>
            <a:ext cx="2867652" cy="20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188776" y="820828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3017240" y="2105772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004379" y="3191911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7270579" y="4343365"/>
            <a:ext cx="3295821" cy="23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08255"/>
            <a:ext cx="484335" cy="4599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1805417"/>
            <a:ext cx="457808" cy="4347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3037964"/>
            <a:ext cx="453747" cy="4309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4334472"/>
            <a:ext cx="453747" cy="430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486976"/>
            <a:ext cx="453747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5040457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63000" y="174616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3976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06069" y="413301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8089045" y="524589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5" name="Picture 177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3358296" y="-4495800"/>
            <a:ext cx="4078484" cy="34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-5486399" y="1625445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2" y="745331"/>
            <a:ext cx="900116" cy="85487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69" y="1529652"/>
            <a:ext cx="956375" cy="9083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04" y="3897357"/>
            <a:ext cx="930876" cy="88408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47" y="4991028"/>
            <a:ext cx="996767" cy="946663"/>
          </a:xfrm>
          <a:prstGeom prst="rect">
            <a:avLst/>
          </a:prstGeom>
        </p:spPr>
      </p:pic>
      <p:pic>
        <p:nvPicPr>
          <p:cNvPr id="43" name="Picture 4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3"/>
            <a:ext cx="989040" cy="1143177"/>
          </a:xfrm>
          <a:prstGeom prst="rect">
            <a:avLst/>
          </a:prstGeom>
        </p:spPr>
      </p:pic>
      <p:sp>
        <p:nvSpPr>
          <p:cNvPr id="2" name="TextBox 1">
            <a:hlinkClick r:id="rId25" action="ppaction://hlinksldjump"/>
          </p:cNvPr>
          <p:cNvSpPr txBox="1"/>
          <p:nvPr/>
        </p:nvSpPr>
        <p:spPr>
          <a:xfrm>
            <a:off x="10668000" y="1168144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TextBox 56">
            <a:hlinkClick r:id="rId26" action="ppaction://hlinksldjump"/>
          </p:cNvPr>
          <p:cNvSpPr txBox="1"/>
          <p:nvPr/>
        </p:nvSpPr>
        <p:spPr>
          <a:xfrm>
            <a:off x="10668000" y="225483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8" name="TextBox 57">
            <a:hlinkClick r:id="rId27" action="ppaction://hlinksldjump"/>
          </p:cNvPr>
          <p:cNvSpPr txBox="1"/>
          <p:nvPr/>
        </p:nvSpPr>
        <p:spPr>
          <a:xfrm>
            <a:off x="10750331" y="3244671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TextBox 58">
            <a:hlinkClick r:id="rId28" action="ppaction://hlinksldjump"/>
          </p:cNvPr>
          <p:cNvSpPr txBox="1"/>
          <p:nvPr/>
        </p:nvSpPr>
        <p:spPr>
          <a:xfrm>
            <a:off x="10939517" y="4216144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0" name="TextBox 59">
            <a:hlinkClick r:id="rId29" action="ppaction://hlinksldjump"/>
          </p:cNvPr>
          <p:cNvSpPr txBox="1"/>
          <p:nvPr/>
        </p:nvSpPr>
        <p:spPr>
          <a:xfrm>
            <a:off x="10995572" y="514429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3" name="Content Placeholder 12" descr="powerpoint-07"/>
          <p:cNvPicPr>
            <a:picLocks noGrp="1" noChangeAspect="1"/>
          </p:cNvPicPr>
          <p:nvPr>
            <p:ph idx="1"/>
          </p:nvPr>
        </p:nvPicPr>
        <p:blipFill>
          <a:blip r:embed="rId30"/>
          <a:stretch>
            <a:fillRect/>
          </a:stretch>
        </p:blipFill>
        <p:spPr>
          <a:xfrm>
            <a:off x="-74295" y="-25400"/>
            <a:ext cx="1336675" cy="57912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7 -0.00308 L 0.26441 0.063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33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21122E-7 L 0.40989 0.71354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6" y="35677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5 -1.92604E-6 L 0.18264 0.6098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304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3.87912E-6 L 0.14219 0.010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5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2 L -0.00087 0.27536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3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0616E-6 L -0.1974 0.10601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8" y="5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+ 4</a:t>
            </a:r>
          </a:p>
        </p:txBody>
      </p:sp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+ 24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+ 6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03975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+ 15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43733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</a:p>
        </p:txBody>
      </p:sp>
      <p:sp>
        <p:nvSpPr>
          <p:cNvPr id="44" name="Đáp án C"/>
          <p:cNvSpPr/>
          <p:nvPr/>
        </p:nvSpPr>
        <p:spPr>
          <a:xfrm>
            <a:off x="6314935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45" name="Đáp án D"/>
          <p:cNvSpPr/>
          <p:nvPr/>
        </p:nvSpPr>
        <p:spPr>
          <a:xfrm>
            <a:off x="2404808" y="4696079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97979" y="2199977"/>
            <a:ext cx="7335579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+ 20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31115" y="-29845"/>
            <a:ext cx="1758315" cy="7626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3208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160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4254 -0.46318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" y="332105"/>
            <a:ext cx="8585200" cy="45294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510030" y="1975485"/>
            <a:ext cx="6165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BÀI 2 : ĐẶT TÍNH RỒI TÍNH</a:t>
            </a:r>
          </a:p>
        </p:txBody>
      </p:sp>
    </p:spTree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3980" y="1114425"/>
            <a:ext cx="3606165" cy="2503805"/>
            <a:chOff x="153" y="914"/>
            <a:chExt cx="4749" cy="3698"/>
          </a:xfrm>
        </p:grpSpPr>
        <p:pic>
          <p:nvPicPr>
            <p:cNvPr id="5" name="PA_库_图片 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" y="914"/>
              <a:ext cx="4749" cy="369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6" name="Text Box 5"/>
            <p:cNvSpPr txBox="1"/>
            <p:nvPr/>
          </p:nvSpPr>
          <p:spPr>
            <a:xfrm>
              <a:off x="161" y="2134"/>
              <a:ext cx="3123" cy="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</a:rPr>
                <a:t>45 + 3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74770" y="3301365"/>
            <a:ext cx="3764280" cy="2348230"/>
            <a:chOff x="77" y="914"/>
            <a:chExt cx="4825" cy="3698"/>
          </a:xfrm>
        </p:grpSpPr>
        <p:pic>
          <p:nvPicPr>
            <p:cNvPr id="9" name="PA_库_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" y="914"/>
              <a:ext cx="4749" cy="369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10" name="Text Box 9"/>
            <p:cNvSpPr txBox="1"/>
            <p:nvPr/>
          </p:nvSpPr>
          <p:spPr>
            <a:xfrm>
              <a:off x="77" y="2134"/>
              <a:ext cx="3123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</a:rPr>
                <a:t>53 + 6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16730" y="441960"/>
            <a:ext cx="3503930" cy="2423795"/>
            <a:chOff x="145" y="914"/>
            <a:chExt cx="4757" cy="3698"/>
          </a:xfrm>
        </p:grpSpPr>
        <p:pic>
          <p:nvPicPr>
            <p:cNvPr id="12" name="PA_库_图片 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" y="914"/>
              <a:ext cx="4749" cy="369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13" name="Text Box 12"/>
            <p:cNvSpPr txBox="1"/>
            <p:nvPr/>
          </p:nvSpPr>
          <p:spPr>
            <a:xfrm>
              <a:off x="145" y="2134"/>
              <a:ext cx="3123" cy="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</a:rPr>
                <a:t>82 + 4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98790" y="791845"/>
            <a:ext cx="3687445" cy="2509520"/>
            <a:chOff x="133" y="914"/>
            <a:chExt cx="4769" cy="3698"/>
          </a:xfrm>
        </p:grpSpPr>
        <p:pic>
          <p:nvPicPr>
            <p:cNvPr id="15" name="PA_库_图片 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" y="914"/>
              <a:ext cx="4749" cy="369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16" name="Text Box 15"/>
            <p:cNvSpPr txBox="1"/>
            <p:nvPr/>
          </p:nvSpPr>
          <p:spPr>
            <a:xfrm>
              <a:off x="133" y="2149"/>
              <a:ext cx="3123" cy="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</a:rPr>
                <a:t>63 + 3</a:t>
              </a:r>
            </a:p>
          </p:txBody>
        </p:sp>
      </p:grpSp>
      <p:sp>
        <p:nvSpPr>
          <p:cNvPr id="17" name="Text Box 16"/>
          <p:cNvSpPr txBox="1"/>
          <p:nvPr/>
        </p:nvSpPr>
        <p:spPr>
          <a:xfrm>
            <a:off x="2002155" y="1940560"/>
            <a:ext cx="139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= 48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726430" y="4076065"/>
            <a:ext cx="139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= 59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6136005" y="1300480"/>
            <a:ext cx="139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= 86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9969500" y="1642745"/>
            <a:ext cx="139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= 66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2203547" y="2234474"/>
            <a:ext cx="1219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25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2160166" y="3038389"/>
            <a:ext cx="1219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40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1639325" y="2681136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FF"/>
                </a:solidFill>
                <a:cs typeface="Arial" panose="020B0604020202020204" pitchFamily="34" charset="0"/>
              </a:rPr>
              <a:t>+</a:t>
            </a: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2096525" y="4042132"/>
            <a:ext cx="1140141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3968271" y="2358556"/>
            <a:ext cx="562800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5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,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2541166" y="4049551"/>
            <a:ext cx="457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3968271" y="3221052"/>
            <a:ext cx="5529897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2 cộng 4 bằng 6, viết 6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2135044" y="4044165"/>
            <a:ext cx="457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"/>
            <a:ext cx="5513070" cy="17830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96570" y="920750"/>
            <a:ext cx="4150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Tính (theo mẫu)</a:t>
            </a:r>
            <a:r>
              <a:rPr lang="en-US" alt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altLang="en-US" sz="2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47398" y="3087494"/>
            <a:ext cx="8322945" cy="3820160"/>
            <a:chOff x="7135" y="6107"/>
            <a:chExt cx="11902" cy="48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5" y="6107"/>
              <a:ext cx="11902" cy="4824"/>
            </a:xfrm>
            <a:prstGeom prst="rect">
              <a:avLst/>
            </a:prstGeom>
          </p:spPr>
        </p:pic>
        <p:sp>
          <p:nvSpPr>
            <p:cNvPr id="3" name="Text Box 2"/>
            <p:cNvSpPr txBox="1"/>
            <p:nvPr/>
          </p:nvSpPr>
          <p:spPr>
            <a:xfrm>
              <a:off x="9470" y="8519"/>
              <a:ext cx="6536" cy="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 25 + 40 = 65</a:t>
              </a:r>
            </a:p>
          </p:txBody>
        </p:sp>
      </p:grpSp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">
            <a:off x="9057005" y="248285"/>
            <a:ext cx="3354705" cy="18669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8" grpId="0"/>
      <p:bldP spid="4119" grpId="0"/>
      <p:bldP spid="4120" grpId="0"/>
      <p:bldP spid="4121" grpId="0" bldLvl="0" animBg="1"/>
      <p:bldP spid="4122" grpId="0"/>
      <p:bldP spid="4123" grpId="0"/>
      <p:bldP spid="4124" grpId="0"/>
      <p:bldP spid="41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54" t="70835" r="13715" b="12458"/>
          <a:stretch>
            <a:fillRect/>
          </a:stretch>
        </p:blipFill>
        <p:spPr>
          <a:xfrm>
            <a:off x="502211" y="2354140"/>
            <a:ext cx="11187577" cy="2149719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932326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47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035815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38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307493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76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0422939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94</a:t>
            </a: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00">
            <a:off x="9164955" y="441960"/>
            <a:ext cx="3354705" cy="18669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" y="332105"/>
            <a:ext cx="8585200" cy="45294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510030" y="1975485"/>
            <a:ext cx="6165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BÀI 4 : ĐẶT TÍNH RỒI TÍNH</a:t>
            </a:r>
          </a:p>
        </p:txBody>
      </p:sp>
    </p:spTree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b="18358"/>
          <a:stretch>
            <a:fillRect/>
          </a:stretch>
        </p:blipFill>
        <p:spPr>
          <a:xfrm>
            <a:off x="-638175" y="323215"/>
            <a:ext cx="6873875" cy="40125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007235" y="1294130"/>
            <a:ext cx="23717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 29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+ 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  40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042285" y="3164840"/>
            <a:ext cx="1397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</a:rPr>
              <a:t>69</a:t>
            </a:r>
          </a:p>
        </p:txBody>
      </p:sp>
      <p:pic>
        <p:nvPicPr>
          <p:cNvPr id="2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b="18358"/>
          <a:stretch>
            <a:fillRect/>
          </a:stretch>
        </p:blipFill>
        <p:spPr>
          <a:xfrm>
            <a:off x="5081270" y="-51435"/>
            <a:ext cx="6873875" cy="401256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7967345" y="909320"/>
            <a:ext cx="23006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72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+ 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20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872855" y="2903220"/>
            <a:ext cx="1397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>
                <a:solidFill>
                  <a:srgbClr val="0070C0"/>
                </a:solidFill>
              </a:rPr>
              <a:t>  92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232785" y="3148330"/>
            <a:ext cx="99187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Straight Connector 4"/>
          <p:cNvCxnSpPr/>
          <p:nvPr/>
        </p:nvCxnSpPr>
        <p:spPr>
          <a:xfrm flipV="1">
            <a:off x="9075420" y="2836545"/>
            <a:ext cx="99187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b="18358"/>
          <a:stretch>
            <a:fillRect/>
          </a:stretch>
        </p:blipFill>
        <p:spPr>
          <a:xfrm>
            <a:off x="-638175" y="323215"/>
            <a:ext cx="6873875" cy="40125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007235" y="1294130"/>
            <a:ext cx="23717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 48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+ 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  50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042285" y="3164840"/>
            <a:ext cx="1397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</a:rPr>
              <a:t>98</a:t>
            </a:r>
          </a:p>
        </p:txBody>
      </p:sp>
      <p:pic>
        <p:nvPicPr>
          <p:cNvPr id="2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b="18358"/>
          <a:stretch>
            <a:fillRect/>
          </a:stretch>
        </p:blipFill>
        <p:spPr>
          <a:xfrm>
            <a:off x="5081270" y="-51435"/>
            <a:ext cx="6873875" cy="401256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7967345" y="909320"/>
            <a:ext cx="23006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67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+  </a:t>
            </a:r>
          </a:p>
          <a:p>
            <a:pPr algn="ctr"/>
            <a:r>
              <a:rPr lang="vi-VN" altLang="en-US" sz="4000" b="1">
                <a:solidFill>
                  <a:srgbClr val="FF0000"/>
                </a:solidFill>
              </a:rPr>
              <a:t>      10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872855" y="2903220"/>
            <a:ext cx="1397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>
                <a:solidFill>
                  <a:srgbClr val="0070C0"/>
                </a:solidFill>
              </a:rPr>
              <a:t>  77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232785" y="3148330"/>
            <a:ext cx="99187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Straight Connector 4"/>
          <p:cNvCxnSpPr/>
          <p:nvPr/>
        </p:nvCxnSpPr>
        <p:spPr>
          <a:xfrm flipV="1">
            <a:off x="9075420" y="2836545"/>
            <a:ext cx="99187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95" y="256540"/>
            <a:ext cx="8585200" cy="475551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14363" y="1495287"/>
            <a:ext cx="626173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3200">
                <a:solidFill>
                  <a:srgbClr val="0070C0"/>
                </a:solidFill>
              </a:rPr>
              <a:t>5. Mẹ làm được 25 chiếc bánh rán nhân ngọt và 20 chiếc bánh nhân mặn. Hỏi mẹ làm được tất cả bao nhiêu chiếc bánh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46629" t="41199" r="21170" b="18067"/>
          <a:stretch>
            <a:fillRect/>
          </a:stretch>
        </p:blipFill>
        <p:spPr>
          <a:xfrm>
            <a:off x="7653655" y="441325"/>
            <a:ext cx="4538980" cy="268605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354</Words>
  <Application>Microsoft Office PowerPoint</Application>
  <PresentationFormat>Custom</PresentationFormat>
  <Paragraphs>86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UTM Avo</vt:lpstr>
      <vt:lpstr>Cambria Math</vt:lpstr>
      <vt:lpstr>Calibri</vt:lpstr>
      <vt:lpstr>SimSun</vt:lpstr>
      <vt:lpstr>Wingdings</vt:lpstr>
      <vt:lpstr>Green Color</vt:lpstr>
      <vt:lpstr>Tuần 29 Bài 61: Phép cộng dạng  25 + 4, 25 + 40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Nguyen </cp:lastModifiedBy>
  <cp:revision>64</cp:revision>
  <dcterms:created xsi:type="dcterms:W3CDTF">2021-11-01T08:16:00Z</dcterms:created>
  <dcterms:modified xsi:type="dcterms:W3CDTF">2024-04-06T04:58:23Z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01F2B4ECAD754A14A0B23DDFB4FC928E</vt:lpwstr>
  </property>
  <property fmtid="{D5CDD505-2E9C-101B-9397-08002B2CF9AE}" pid="3" name="KSOProductBuildVer">
    <vt:lpwstr>1033-11.2.0.10463</vt:lpwstr>
  </property>
</Properties>
</file>