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4417" r:id="rId3"/>
    <p:sldId id="261" r:id="rId4"/>
    <p:sldId id="320" r:id="rId5"/>
    <p:sldId id="4411" r:id="rId6"/>
    <p:sldId id="339" r:id="rId7"/>
    <p:sldId id="260" r:id="rId8"/>
    <p:sldId id="257" r:id="rId9"/>
    <p:sldId id="313" r:id="rId10"/>
    <p:sldId id="318" r:id="rId11"/>
    <p:sldId id="317" r:id="rId12"/>
    <p:sldId id="4413" r:id="rId13"/>
    <p:sldId id="316" r:id="rId14"/>
    <p:sldId id="4419" r:id="rId15"/>
    <p:sldId id="321" r:id="rId16"/>
    <p:sldId id="340" r:id="rId17"/>
    <p:sldId id="341" r:id="rId18"/>
    <p:sldId id="342" r:id="rId19"/>
    <p:sldId id="326" r:id="rId20"/>
    <p:sldId id="4415" r:id="rId21"/>
    <p:sldId id="344" r:id="rId22"/>
    <p:sldId id="345" r:id="rId23"/>
    <p:sldId id="346" r:id="rId24"/>
    <p:sldId id="347" r:id="rId25"/>
    <p:sldId id="348" r:id="rId26"/>
    <p:sldId id="349" r:id="rId27"/>
    <p:sldId id="283" r:id="rId28"/>
    <p:sldId id="350"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401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7883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1228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0" y="1"/>
            <a:ext cx="1988933" cy="3837100"/>
            <a:chOff x="7652300" y="2265675"/>
            <a:chExt cx="1491700" cy="2877825"/>
          </a:xfrm>
        </p:grpSpPr>
        <p:sp>
          <p:nvSpPr>
            <p:cNvPr id="10" name="Google Shape;10;p2"/>
            <p:cNvSpPr/>
            <p:nvPr/>
          </p:nvSpPr>
          <p:spPr>
            <a:xfrm>
              <a:off x="8530400" y="3959675"/>
              <a:ext cx="613600" cy="1183825"/>
            </a:xfrm>
            <a:custGeom>
              <a:avLst/>
              <a:gdLst/>
              <a:ahLst/>
              <a:cxnLst/>
              <a:rect l="l" t="t" r="r" b="b"/>
              <a:pathLst>
                <a:path w="24544" h="47353" extrusionOk="0">
                  <a:moveTo>
                    <a:pt x="24544" y="0"/>
                  </a:moveTo>
                  <a:lnTo>
                    <a:pt x="1" y="47352"/>
                  </a:lnTo>
                  <a:lnTo>
                    <a:pt x="24544" y="47352"/>
                  </a:lnTo>
                  <a:lnTo>
                    <a:pt x="24544" y="1179"/>
                  </a:lnTo>
                  <a:lnTo>
                    <a:pt x="24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p:cNvSpPr/>
            <p:nvPr/>
          </p:nvSpPr>
          <p:spPr>
            <a:xfrm>
              <a:off x="7652300" y="2265675"/>
              <a:ext cx="1491700" cy="2877825"/>
            </a:xfrm>
            <a:custGeom>
              <a:avLst/>
              <a:gdLst/>
              <a:ahLst/>
              <a:cxnLst/>
              <a:rect l="l" t="t" r="r" b="b"/>
              <a:pathLst>
                <a:path w="59668" h="115113" extrusionOk="0">
                  <a:moveTo>
                    <a:pt x="59668" y="0"/>
                  </a:moveTo>
                  <a:lnTo>
                    <a:pt x="0" y="115112"/>
                  </a:lnTo>
                  <a:lnTo>
                    <a:pt x="35125" y="115112"/>
                  </a:lnTo>
                  <a:lnTo>
                    <a:pt x="59668" y="67760"/>
                  </a:lnTo>
                  <a:lnTo>
                    <a:pt x="59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12;p2"/>
          <p:cNvGrpSpPr/>
          <p:nvPr/>
        </p:nvGrpSpPr>
        <p:grpSpPr>
          <a:xfrm>
            <a:off x="10203067" y="3020901"/>
            <a:ext cx="1988933" cy="3837100"/>
            <a:chOff x="7652300" y="2265675"/>
            <a:chExt cx="1491700" cy="2877825"/>
          </a:xfrm>
        </p:grpSpPr>
        <p:sp>
          <p:nvSpPr>
            <p:cNvPr id="13" name="Google Shape;13;p2"/>
            <p:cNvSpPr/>
            <p:nvPr/>
          </p:nvSpPr>
          <p:spPr>
            <a:xfrm>
              <a:off x="8530400" y="3959675"/>
              <a:ext cx="613600" cy="1183825"/>
            </a:xfrm>
            <a:custGeom>
              <a:avLst/>
              <a:gdLst/>
              <a:ahLst/>
              <a:cxnLst/>
              <a:rect l="l" t="t" r="r" b="b"/>
              <a:pathLst>
                <a:path w="24544" h="47353" extrusionOk="0">
                  <a:moveTo>
                    <a:pt x="24544" y="0"/>
                  </a:moveTo>
                  <a:lnTo>
                    <a:pt x="1" y="47352"/>
                  </a:lnTo>
                  <a:lnTo>
                    <a:pt x="24544" y="47352"/>
                  </a:lnTo>
                  <a:lnTo>
                    <a:pt x="24544" y="1179"/>
                  </a:lnTo>
                  <a:lnTo>
                    <a:pt x="2454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14;p2"/>
            <p:cNvSpPr/>
            <p:nvPr/>
          </p:nvSpPr>
          <p:spPr>
            <a:xfrm>
              <a:off x="7652300" y="2265675"/>
              <a:ext cx="1491700" cy="2877825"/>
            </a:xfrm>
            <a:custGeom>
              <a:avLst/>
              <a:gdLst/>
              <a:ahLst/>
              <a:cxnLst/>
              <a:rect l="l" t="t" r="r" b="b"/>
              <a:pathLst>
                <a:path w="59668" h="115113" extrusionOk="0">
                  <a:moveTo>
                    <a:pt x="59668" y="0"/>
                  </a:moveTo>
                  <a:lnTo>
                    <a:pt x="0" y="115112"/>
                  </a:lnTo>
                  <a:lnTo>
                    <a:pt x="35125" y="115112"/>
                  </a:lnTo>
                  <a:lnTo>
                    <a:pt x="59668" y="67760"/>
                  </a:lnTo>
                  <a:lnTo>
                    <a:pt x="59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Google Shape;15;p2"/>
          <p:cNvSpPr/>
          <p:nvPr/>
        </p:nvSpPr>
        <p:spPr>
          <a:xfrm>
            <a:off x="752800" y="500600"/>
            <a:ext cx="10686400" cy="5856800"/>
          </a:xfrm>
          <a:prstGeom prst="roundRect">
            <a:avLst>
              <a:gd name="adj" fmla="val 3882"/>
            </a:avLst>
          </a:pr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16;p2"/>
          <p:cNvSpPr txBox="1">
            <a:spLocks noGrp="1"/>
          </p:cNvSpPr>
          <p:nvPr>
            <p:ph type="ctrTitle"/>
          </p:nvPr>
        </p:nvSpPr>
        <p:spPr>
          <a:xfrm>
            <a:off x="1478600" y="1863800"/>
            <a:ext cx="9234800" cy="2340000"/>
          </a:xfrm>
          <a:prstGeom prst="rect">
            <a:avLst/>
          </a:prstGeom>
          <a:noFill/>
        </p:spPr>
        <p:txBody>
          <a:bodyPr spcFirstLastPara="1" wrap="square" lIns="91425" tIns="91425" rIns="91425" bIns="91425" anchor="t" anchorCtr="0">
            <a:noAutofit/>
          </a:bodyPr>
          <a:lstStyle>
            <a:lvl1pPr lvl="0">
              <a:lnSpc>
                <a:spcPct val="85000"/>
              </a:lnSpc>
              <a:spcBef>
                <a:spcPts val="0"/>
              </a:spcBef>
              <a:spcAft>
                <a:spcPts val="0"/>
              </a:spcAft>
              <a:buSzPts val="4500"/>
              <a:buFont typeface="Loved by the King"/>
              <a:buNone/>
              <a:defRPr sz="8000" b="0" i="1">
                <a:solidFill>
                  <a:schemeClr val="dk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7" name="Google Shape;17;p2"/>
          <p:cNvSpPr txBox="1">
            <a:spLocks noGrp="1"/>
          </p:cNvSpPr>
          <p:nvPr>
            <p:ph type="subTitle" idx="1"/>
          </p:nvPr>
        </p:nvSpPr>
        <p:spPr>
          <a:xfrm>
            <a:off x="1478600" y="4407000"/>
            <a:ext cx="9234800" cy="587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2133">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ctrTitle" idx="2"/>
          </p:nvPr>
        </p:nvSpPr>
        <p:spPr>
          <a:xfrm>
            <a:off x="2849200" y="3573267"/>
            <a:ext cx="6493600" cy="670400"/>
          </a:xfrm>
          <a:prstGeom prst="rect">
            <a:avLst/>
          </a:prstGeom>
          <a:noFill/>
        </p:spPr>
        <p:txBody>
          <a:bodyPr spcFirstLastPara="1" wrap="square" lIns="91425" tIns="91425" rIns="91425" bIns="91425" anchor="ctr" anchorCtr="0">
            <a:noAutofit/>
          </a:bodyPr>
          <a:lstStyle>
            <a:lvl1pPr lvl="0" rtl="0">
              <a:lnSpc>
                <a:spcPct val="85000"/>
              </a:lnSpc>
              <a:spcBef>
                <a:spcPts val="0"/>
              </a:spcBef>
              <a:spcAft>
                <a:spcPts val="0"/>
              </a:spcAft>
              <a:buSzPts val="4500"/>
              <a:buFont typeface="Loved by the King"/>
              <a:buNone/>
              <a:defRPr sz="5067"/>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Tree>
    <p:extLst>
      <p:ext uri="{BB962C8B-B14F-4D97-AF65-F5344CB8AC3E}">
        <p14:creationId xmlns:p14="http://schemas.microsoft.com/office/powerpoint/2010/main" val="480807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2024/3/29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2024/3/29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3/29/2024</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8DD082-171F-31D7-13F7-53A7661EE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0" y="-83466"/>
            <a:ext cx="12313920" cy="6969511"/>
          </a:xfrm>
          <a:prstGeom prst="rect">
            <a:avLst/>
          </a:prstGeom>
        </p:spPr>
      </p:pic>
      <p:sp>
        <p:nvSpPr>
          <p:cNvPr id="7" name="TextBox 6">
            <a:extLst>
              <a:ext uri="{FF2B5EF4-FFF2-40B4-BE49-F238E27FC236}">
                <a16:creationId xmlns:a16="http://schemas.microsoft.com/office/drawing/2014/main" id="{73CDB5EB-83AA-8C16-A9F0-6ADD2DC62C15}"/>
              </a:ext>
            </a:extLst>
          </p:cNvPr>
          <p:cNvSpPr txBox="1"/>
          <p:nvPr/>
        </p:nvSpPr>
        <p:spPr>
          <a:xfrm>
            <a:off x="28263" y="1242199"/>
            <a:ext cx="119515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THẦY CÔ GIÁO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VỀ </a:t>
            </a:r>
            <a:r>
              <a:rPr lang="en-US" sz="4800" dirty="0" smtClean="0">
                <a:solidFill>
                  <a:srgbClr val="FF0000"/>
                </a:solidFill>
                <a:latin typeface="Times New Roman" panose="02020603050405020304" pitchFamily="18" charset="0"/>
                <a:cs typeface="Times New Roman" panose="02020603050405020304" pitchFamily="18" charset="0"/>
              </a:rPr>
              <a:t>DỰ GIỜ MÔN TIẾNG VIỆT</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800F3BC-8312-09DE-2E33-5CC5530FEF55}"/>
              </a:ext>
            </a:extLst>
          </p:cNvPr>
          <p:cNvSpPr txBox="1"/>
          <p:nvPr/>
        </p:nvSpPr>
        <p:spPr>
          <a:xfrm>
            <a:off x="1519707" y="61468"/>
            <a:ext cx="92599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PHÒNG GIÁO DỤC VÀ ĐÀO TẠO HUYỆN </a:t>
            </a:r>
            <a:r>
              <a:rPr kumimoji="0" lang="en-US" sz="2400" b="1" i="0" u="none" strike="noStrike" kern="1200" cap="none" spc="0" normalizeH="0" baseline="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THƯỜNG</a:t>
            </a:r>
            <a:r>
              <a:rPr kumimoji="0" lang="en-US" sz="2400" b="1" i="0" u="none" strike="noStrike" kern="1200" cap="none" spc="0" normalizeH="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TÍN</a:t>
            </a:r>
            <a:endPar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TRƯỜNG TIỂU HỌC </a:t>
            </a:r>
            <a:r>
              <a:rPr lang="en-US" sz="2400" b="1" dirty="0" smtClean="0">
                <a:solidFill>
                  <a:srgbClr val="5B9BD5">
                    <a:lumMod val="50000"/>
                  </a:srgbClr>
                </a:solidFill>
                <a:latin typeface="Times New Roman" panose="02020603050405020304" pitchFamily="18" charset="0"/>
                <a:cs typeface="Times New Roman" panose="02020603050405020304" pitchFamily="18" charset="0"/>
              </a:rPr>
              <a:t>LIÊN PHƯƠNG</a:t>
            </a:r>
            <a:endParaRPr kumimoji="0" lang="en-US" sz="24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2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6" presetClass="emph" presetSubtype="0" fill="hold" nodeType="withEffect">
                                  <p:stCondLst>
                                    <p:cond delay="0"/>
                                  </p:stCondLst>
                                  <p:iterate type="lt">
                                    <p:tmPct val="24651"/>
                                  </p:iterate>
                                  <p:childTnLst>
                                    <p:set>
                                      <p:cBhvr override="childStyle">
                                        <p:cTn id="22" dur="2700" fill="hold"/>
                                        <p:tgtEl>
                                          <p:spTgt spid="7"/>
                                        </p:tgtEl>
                                        <p:attrNameLst>
                                          <p:attrName>style.color</p:attrName>
                                        </p:attrNameLst>
                                      </p:cBhvr>
                                      <p:to>
                                        <p:clrVal>
                                          <a:srgbClr val="00B050"/>
                                        </p:clrVal>
                                      </p:to>
                                    </p:set>
                                    <p:set>
                                      <p:cBhvr>
                                        <p:cTn id="23" dur="2700" fill="hold"/>
                                        <p:tgtEl>
                                          <p:spTgt spid="7"/>
                                        </p:tgtEl>
                                        <p:attrNameLst>
                                          <p:attrName>fillcolor</p:attrName>
                                        </p:attrNameLst>
                                      </p:cBhvr>
                                      <p:to>
                                        <p:clrVal>
                                          <a:srgbClr val="00B050"/>
                                        </p:clrVal>
                                      </p:to>
                                    </p:set>
                                    <p:set>
                                      <p:cBhvr>
                                        <p:cTn id="24" dur="27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
        <p:nvSpPr>
          <p:cNvPr id="3" name="Oval 2">
            <a:extLst>
              <a:ext uri="{FF2B5EF4-FFF2-40B4-BE49-F238E27FC236}">
                <a16:creationId xmlns:a16="http://schemas.microsoft.com/office/drawing/2014/main" id="{EF183B9B-7654-4E1A-B892-8B7F71424212}"/>
              </a:ext>
            </a:extLst>
          </p:cNvPr>
          <p:cNvSpPr/>
          <p:nvPr/>
        </p:nvSpPr>
        <p:spPr>
          <a:xfrm>
            <a:off x="452862" y="1178560"/>
            <a:ext cx="565079" cy="4922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66B95F39-7375-4F45-9606-9409CB75F5D4}"/>
              </a:ext>
            </a:extLst>
          </p:cNvPr>
          <p:cNvSpPr/>
          <p:nvPr/>
        </p:nvSpPr>
        <p:spPr>
          <a:xfrm>
            <a:off x="379801" y="4579306"/>
            <a:ext cx="565079" cy="4922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2" name="Oval 11">
            <a:extLst>
              <a:ext uri="{FF2B5EF4-FFF2-40B4-BE49-F238E27FC236}">
                <a16:creationId xmlns:a16="http://schemas.microsoft.com/office/drawing/2014/main" id="{848D730A-7A0A-4EDC-B256-DBCD48B8563D}"/>
              </a:ext>
            </a:extLst>
          </p:cNvPr>
          <p:cNvSpPr/>
          <p:nvPr/>
        </p:nvSpPr>
        <p:spPr>
          <a:xfrm>
            <a:off x="5273040" y="2885440"/>
            <a:ext cx="565079" cy="4922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2" name="TextBox 1"/>
          <p:cNvSpPr txBox="1"/>
          <p:nvPr/>
        </p:nvSpPr>
        <p:spPr>
          <a:xfrm>
            <a:off x="944880" y="532660"/>
            <a:ext cx="2261365"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Chia </a:t>
            </a:r>
            <a:r>
              <a:rPr lang="en-US" sz="4000" dirty="0" err="1" smtClean="0">
                <a:solidFill>
                  <a:srgbClr val="FF0000"/>
                </a:solidFill>
                <a:latin typeface="Times New Roman" panose="02020603050405020304" pitchFamily="18" charset="0"/>
                <a:cs typeface="Times New Roman" panose="02020603050405020304" pitchFamily="18" charset="0"/>
              </a:rPr>
              <a:t>đoạn</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8210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3"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a:latin typeface="Cambria" panose="02040503050406030204" pitchFamily="18" charset="0"/>
                <a:ea typeface="Cambria" panose="02040503050406030204" pitchFamily="18" charset="0"/>
              </a:rPr>
              <a:t>Nườm </a:t>
            </a:r>
            <a:r>
              <a:rPr lang="vi-VN" sz="4000">
                <a:latin typeface="Cambria" panose="02040503050406030204" pitchFamily="18" charset="0"/>
                <a:ea typeface="Cambria" panose="02040503050406030204" pitchFamily="18" charset="0"/>
              </a:rPr>
              <a:t>nượp/ </a:t>
            </a:r>
            <a:r>
              <a:rPr lang="vi-VN" sz="4000">
                <a:latin typeface="Cambria" panose="02040503050406030204" pitchFamily="18" charset="0"/>
                <a:ea typeface="Cambria" panose="02040503050406030204" pitchFamily="18" charset="0"/>
              </a:rPr>
              <a:t>người</a:t>
            </a:r>
            <a:r>
              <a:rPr lang="vi-VN" sz="400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1719883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616551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a:t>
            </a:r>
            <a:r>
              <a:rPr lang="vi-VN" sz="3200" b="1" dirty="0" smtClean="0">
                <a:solidFill>
                  <a:srgbClr val="002060"/>
                </a:solidFill>
                <a:latin typeface="Cambria" panose="02040503050406030204" pitchFamily="18" charset="0"/>
                <a:ea typeface="Cambria" panose="02040503050406030204" pitchFamily="18" charset="0"/>
                <a:cs typeface="AvantGarde" panose="00000400000000000000" pitchFamily="2" charset="0"/>
              </a:rPr>
              <a:t>m</a:t>
            </a:r>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ơ</a:t>
            </a:r>
            <a:r>
              <a:rPr lang="vi-VN" sz="3200" b="1" dirty="0" smtClean="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19" y="399494"/>
            <a:ext cx="5717219" cy="4739481"/>
          </a:xfrm>
          <a:prstGeom prst="rect">
            <a:avLst/>
          </a:prstGeom>
        </p:spPr>
      </p:pic>
      <p:sp>
        <p:nvSpPr>
          <p:cNvPr id="6" name="TextBox 5"/>
          <p:cNvSpPr txBox="1"/>
          <p:nvPr/>
        </p:nvSpPr>
        <p:spPr>
          <a:xfrm>
            <a:off x="798990" y="5353235"/>
            <a:ext cx="4998128"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Lễ</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Núi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Đen</a:t>
            </a:r>
            <a:endParaRPr lang="en-US" sz="3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038" y="399494"/>
            <a:ext cx="5877018" cy="4739481"/>
          </a:xfrm>
          <a:prstGeom prst="rect">
            <a:avLst/>
          </a:prstGeom>
        </p:spPr>
      </p:pic>
      <p:sp>
        <p:nvSpPr>
          <p:cNvPr id="8" name="TextBox 7"/>
          <p:cNvSpPr txBox="1"/>
          <p:nvPr/>
        </p:nvSpPr>
        <p:spPr>
          <a:xfrm>
            <a:off x="6445188" y="5353235"/>
            <a:ext cx="4199138"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Lễ</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Chùa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Hương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494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FD425C00-EED8-A1D2-7D8A-D6E915D4C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24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文本框 7">
            <a:extLst>
              <a:ext uri="{FF2B5EF4-FFF2-40B4-BE49-F238E27FC236}">
                <a16:creationId xmlns:a16="http://schemas.microsoft.com/office/drawing/2014/main" id="{962C5ED9-3A38-F8E9-E665-BB49ED6DCDFE}"/>
              </a:ext>
            </a:extLst>
          </p:cNvPr>
          <p:cNvSpPr txBox="1"/>
          <p:nvPr/>
        </p:nvSpPr>
        <p:spPr>
          <a:xfrm>
            <a:off x="2287436" y="633881"/>
            <a:ext cx="7984028"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4000" b="1" i="0" u="none" strike="noStrike" kern="1200" cap="none" spc="0" normalizeH="0" baseline="0" noProof="0" dirty="0" smtClean="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Hai </a:t>
            </a:r>
            <a:r>
              <a:rPr kumimoji="0" lang="en-US" altLang="zh-CN" sz="4000" b="1" i="0" u="none" strike="noStrike" kern="1200" cap="none" spc="0" normalizeH="0" baseline="0" noProof="0" dirty="0" err="1" smtClean="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lang="en-US" altLang="zh-CN" sz="4000" b="1" dirty="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000" b="1"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1</a:t>
            </a:r>
            <a:r>
              <a:rPr kumimoji="0" lang="en-US" altLang="zh-CN" sz="4000" b="1" i="0" u="none" strike="noStrike" kern="1200" cap="none" spc="0" normalizeH="0" baseline="0" noProof="0" dirty="0" smtClean="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4000" b="1" i="0" u="none" strike="noStrike" kern="1200" cap="none" spc="0" normalizeH="0" baseline="0" noProof="0" dirty="0" smtClean="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4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altLang="zh-CN" sz="4000" b="1"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2024</a:t>
            </a:r>
            <a:endPar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880</Words>
  <Application>Microsoft Office PowerPoint</Application>
  <PresentationFormat>Widescreen</PresentationFormat>
  <Paragraphs>190</Paragraphs>
  <Slides>28</Slides>
  <Notes>19</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宋体</vt:lpstr>
      <vt:lpstr>Arial</vt:lpstr>
      <vt:lpstr>AvantGarde</vt:lpstr>
      <vt:lpstr>Calibri</vt:lpstr>
      <vt:lpstr>Calibri Light</vt:lpstr>
      <vt:lpstr>Cambria</vt:lpstr>
      <vt:lpstr>等线</vt:lpstr>
      <vt:lpstr>Loved by the King</vt:lpstr>
      <vt:lpstr>Pattaya</vt:lpstr>
      <vt:lpstr>Roboto</vt:lpstr>
      <vt:lpstr>Times New Roman</vt:lpstr>
      <vt:lpstr>字魂27号-布丁体</vt:lpstr>
      <vt:lpstr>思源黑体 CN</vt:lpstr>
      <vt:lpstr>Office 主题</vt:lpstr>
      <vt:lpstr>Office Theme</vt:lpstr>
      <vt:lpstr>PowerPoint Presentation</vt:lpstr>
      <vt:lpstr>PowerPoint Presentation</vt:lpstr>
      <vt:lpstr>PowerPoint Presentation</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Admin</cp:lastModifiedBy>
  <cp:revision>41</cp:revision>
  <dcterms:created xsi:type="dcterms:W3CDTF">2023-12-18T06:21:29Z</dcterms:created>
  <dcterms:modified xsi:type="dcterms:W3CDTF">2024-03-29T07:43:54Z</dcterms:modified>
</cp:coreProperties>
</file>