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 id="2147483720" r:id="rId4"/>
    <p:sldMasterId id="2147483792" r:id="rId5"/>
    <p:sldMasterId id="2147483816" r:id="rId6"/>
    <p:sldMasterId id="2147483828" r:id="rId7"/>
    <p:sldMasterId id="2147483840" r:id="rId8"/>
  </p:sldMasterIdLst>
  <p:notesMasterIdLst>
    <p:notesMasterId r:id="rId39"/>
  </p:notesMasterIdLst>
  <p:sldIdLst>
    <p:sldId id="256" r:id="rId9"/>
    <p:sldId id="257" r:id="rId10"/>
    <p:sldId id="271" r:id="rId11"/>
    <p:sldId id="259" r:id="rId12"/>
    <p:sldId id="273" r:id="rId13"/>
    <p:sldId id="274"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4" r:id="rId28"/>
    <p:sldId id="316" r:id="rId29"/>
    <p:sldId id="313" r:id="rId30"/>
    <p:sldId id="315" r:id="rId31"/>
    <p:sldId id="283" r:id="rId32"/>
    <p:sldId id="292" r:id="rId33"/>
    <p:sldId id="296" r:id="rId34"/>
    <p:sldId id="295" r:id="rId35"/>
    <p:sldId id="299" r:id="rId36"/>
    <p:sldId id="267" r:id="rId37"/>
    <p:sldId id="270" r:id="rId38"/>
  </p:sldIdLst>
  <p:sldSz cx="18288000" cy="10287000"/>
  <p:notesSz cx="6858000" cy="9144000"/>
  <p:embeddedFontLst>
    <p:embeddedFont>
      <p:font typeface="Cambria Math" panose="02040503050406030204" pitchFamily="18" charset="0"/>
      <p:regular r:id="rId40"/>
    </p:embeddedFont>
    <p:embeddedFont>
      <p:font typeface="Calibri" panose="020F050202020403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543C0-0977-4927-9790-76360A1520F0}" type="datetimeFigureOut">
              <a:rPr lang="vi-VN" smtClean="0"/>
              <a:t>04/01/2026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D3978-68DE-46F5-B657-FE4940278D2C}" type="slidenum">
              <a:rPr lang="vi-VN" smtClean="0"/>
              <a:t>‹#›</a:t>
            </a:fld>
            <a:endParaRPr lang="vi-VN"/>
          </a:p>
        </p:txBody>
      </p:sp>
    </p:spTree>
    <p:extLst>
      <p:ext uri="{BB962C8B-B14F-4D97-AF65-F5344CB8AC3E}">
        <p14:creationId xmlns:p14="http://schemas.microsoft.com/office/powerpoint/2010/main" val="151697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26D3978-68DE-46F5-B657-FE4940278D2C}" type="slidenum">
              <a:rPr lang="vi-VN" smtClean="0"/>
              <a:t>9</a:t>
            </a:fld>
            <a:endParaRPr lang="vi-VN"/>
          </a:p>
        </p:txBody>
      </p:sp>
    </p:spTree>
    <p:extLst>
      <p:ext uri="{BB962C8B-B14F-4D97-AF65-F5344CB8AC3E}">
        <p14:creationId xmlns:p14="http://schemas.microsoft.com/office/powerpoint/2010/main" val="105084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60019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3389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28485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95472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39170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5473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7439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7436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74868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76202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4643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907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74014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73866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2797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06945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9799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018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13613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91115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36553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59526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77875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32054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1452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66213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8301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8825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68450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9429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53548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31373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71420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75664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35341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53442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8518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8599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6531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7729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51580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998374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26386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286098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631693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11831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0793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9438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130131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18487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426986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485114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084918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035193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328847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193623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22299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5979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870809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229905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169593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55929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279087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566551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870215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503018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64054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2897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643977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561482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808491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125519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658543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16076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237817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097064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98130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30145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20825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853500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0046976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7758269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8223028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7820466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22.svg"/><Relationship Id="rId7" Type="http://schemas.openxmlformats.org/officeDocument/2006/relationships/image" Target="../media/image44.png"/><Relationship Id="rId12" Type="http://schemas.openxmlformats.org/officeDocument/2006/relationships/image" Target="../media/image331.svg"/><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43.png"/><Relationship Id="rId11" Type="http://schemas.openxmlformats.org/officeDocument/2006/relationships/image" Target="../media/image17.png"/><Relationship Id="rId5" Type="http://schemas.openxmlformats.org/officeDocument/2006/relationships/image" Target="../media/image701.svg"/><Relationship Id="rId10" Type="http://schemas.openxmlformats.org/officeDocument/2006/relationships/image" Target="../media/image74.svg"/><Relationship Id="rId4" Type="http://schemas.openxmlformats.org/officeDocument/2006/relationships/image" Target="../media/image30.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42.png"/><Relationship Id="rId3" Type="http://schemas.openxmlformats.org/officeDocument/2006/relationships/image" Target="../media/image22.svg"/><Relationship Id="rId7" Type="http://schemas.openxmlformats.org/officeDocument/2006/relationships/image" Target="../media/image40.png"/><Relationship Id="rId12" Type="http://schemas.openxmlformats.org/officeDocument/2006/relationships/image" Target="../media/image66.svg"/><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45.png"/><Relationship Id="rId11" Type="http://schemas.openxmlformats.org/officeDocument/2006/relationships/image" Target="../media/image41.png"/><Relationship Id="rId5" Type="http://schemas.openxmlformats.org/officeDocument/2006/relationships/image" Target="../media/image62.svg"/><Relationship Id="rId15" Type="http://schemas.openxmlformats.org/officeDocument/2006/relationships/image" Target="../media/image45.jpeg"/><Relationship Id="rId10" Type="http://schemas.openxmlformats.org/officeDocument/2006/relationships/image" Target="../media/image151.svg"/><Relationship Id="rId4" Type="http://schemas.openxmlformats.org/officeDocument/2006/relationships/image" Target="../media/image39.png"/><Relationship Id="rId9" Type="http://schemas.openxmlformats.org/officeDocument/2006/relationships/image" Target="../media/image8.png"/><Relationship Id="rId14" Type="http://schemas.openxmlformats.org/officeDocument/2006/relationships/image" Target="../media/image68.sv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7" Type="http://schemas.openxmlformats.org/officeDocument/2006/relationships/image" Target="../media/image64.svg"/><Relationship Id="rId2" Type="http://schemas.openxmlformats.org/officeDocument/2006/relationships/image" Target="../media/image40.png"/><Relationship Id="rId1" Type="http://schemas.openxmlformats.org/officeDocument/2006/relationships/slideLayout" Target="../slideLayouts/slideLayout84.xml"/><Relationship Id="rId11" Type="http://schemas.openxmlformats.org/officeDocument/2006/relationships/image" Target="../media/image66.svg"/><Relationship Id="rId10" Type="http://schemas.openxmlformats.org/officeDocument/2006/relationships/image" Target="../media/image41.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8.svg"/><Relationship Id="rId7" Type="http://schemas.openxmlformats.org/officeDocument/2006/relationships/image" Target="../media/image64.svg"/><Relationship Id="rId12"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84.xml"/><Relationship Id="rId11" Type="http://schemas.openxmlformats.org/officeDocument/2006/relationships/image" Target="../media/image66.svg"/><Relationship Id="rId10" Type="http://schemas.openxmlformats.org/officeDocument/2006/relationships/image" Target="../media/image41.png"/><Relationship Id="rId9" Type="http://schemas.openxmlformats.org/officeDocument/2006/relationships/image" Target="../media/image151.svg"/><Relationship Id="rId1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49.png"/><Relationship Id="rId3" Type="http://schemas.openxmlformats.org/officeDocument/2006/relationships/image" Target="../media/image22.svg"/><Relationship Id="rId12" Type="http://schemas.openxmlformats.org/officeDocument/2006/relationships/image" Target="../media/image66.svg"/><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40.png"/><Relationship Id="rId11" Type="http://schemas.openxmlformats.org/officeDocument/2006/relationships/image" Target="../media/image41.png"/><Relationship Id="rId5" Type="http://schemas.openxmlformats.org/officeDocument/2006/relationships/image" Target="../media/image62.svg"/><Relationship Id="rId10" Type="http://schemas.openxmlformats.org/officeDocument/2006/relationships/image" Target="../media/image151.svg"/><Relationship Id="rId4" Type="http://schemas.openxmlformats.org/officeDocument/2006/relationships/image" Target="../media/image39.png"/><Relationship Id="rId9" Type="http://schemas.openxmlformats.org/officeDocument/2006/relationships/image" Target="../media/image8.png"/><Relationship Id="rId14" Type="http://schemas.openxmlformats.org/officeDocument/2006/relationships/image" Target="../media/image68.svg"/></Relationships>
</file>

<file path=ppt/slides/_rels/slide15.xml.rels><?xml version="1.0" encoding="UTF-8" standalone="yes"?>
<Relationships xmlns="http://schemas.openxmlformats.org/package/2006/relationships"><Relationship Id="rId8" Type="http://schemas.openxmlformats.org/officeDocument/2006/relationships/image" Target="../media/image115.svg"/><Relationship Id="rId13" Type="http://schemas.openxmlformats.org/officeDocument/2006/relationships/image" Target="../media/image55.png"/><Relationship Id="rId12" Type="http://schemas.openxmlformats.org/officeDocument/2006/relationships/image" Target="../media/image45.svg"/><Relationship Id="rId2" Type="http://schemas.openxmlformats.org/officeDocument/2006/relationships/image" Target="../media/image50.png"/><Relationship Id="rId1" Type="http://schemas.openxmlformats.org/officeDocument/2006/relationships/slideLayout" Target="../slideLayouts/slideLayout84.xml"/><Relationship Id="rId11" Type="http://schemas.openxmlformats.org/officeDocument/2006/relationships/image" Target="../media/image53.png"/><Relationship Id="rId5" Type="http://schemas.openxmlformats.org/officeDocument/2006/relationships/image" Target="../media/image51.png"/><Relationship Id="rId10" Type="http://schemas.openxmlformats.org/officeDocument/2006/relationships/image" Target="../media/image37.svg"/><Relationship Id="rId4" Type="http://schemas.openxmlformats.org/officeDocument/2006/relationships/image" Target="../media/image110.svg"/><Relationship Id="rId9" Type="http://schemas.openxmlformats.org/officeDocument/2006/relationships/image" Target="../media/image52.pn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8.png"/><Relationship Id="rId3" Type="http://schemas.openxmlformats.org/officeDocument/2006/relationships/image" Target="../media/image472.svg"/><Relationship Id="rId12" Type="http://schemas.openxmlformats.org/officeDocument/2006/relationships/image" Target="../media/image39.svg"/><Relationship Id="rId2" Type="http://schemas.openxmlformats.org/officeDocument/2006/relationships/image" Target="../media/image24.png"/><Relationship Id="rId16" Type="http://schemas.openxmlformats.org/officeDocument/2006/relationships/image" Target="../media/image90.svg"/><Relationship Id="rId1" Type="http://schemas.openxmlformats.org/officeDocument/2006/relationships/slideLayout" Target="../slideLayouts/slideLayout84.xml"/><Relationship Id="rId11" Type="http://schemas.openxmlformats.org/officeDocument/2006/relationships/image" Target="../media/image58.png"/><Relationship Id="rId15" Type="http://schemas.openxmlformats.org/officeDocument/2006/relationships/image" Target="../media/image59.png"/><Relationship Id="rId10" Type="http://schemas.openxmlformats.org/officeDocument/2006/relationships/image" Target="../media/image108.svg"/><Relationship Id="rId4" Type="http://schemas.openxmlformats.org/officeDocument/2006/relationships/image" Target="../media/image54.png"/><Relationship Id="rId9" Type="http://schemas.openxmlformats.org/officeDocument/2006/relationships/image" Target="../media/image57.png"/><Relationship Id="rId14" Type="http://schemas.openxmlformats.org/officeDocument/2006/relationships/image" Target="../media/image151.svg"/></Relationships>
</file>

<file path=ppt/slides/_rels/slide17.xml.rels><?xml version="1.0" encoding="UTF-8" standalone="yes"?>
<Relationships xmlns="http://schemas.openxmlformats.org/package/2006/relationships"><Relationship Id="rId13" Type="http://schemas.openxmlformats.org/officeDocument/2006/relationships/image" Target="../media/image25.png"/><Relationship Id="rId3" Type="http://schemas.openxmlformats.org/officeDocument/2006/relationships/image" Target="../media/image472.svg"/><Relationship Id="rId12" Type="http://schemas.openxmlformats.org/officeDocument/2006/relationships/image" Target="../media/image561.svg"/><Relationship Id="rId2" Type="http://schemas.openxmlformats.org/officeDocument/2006/relationships/image" Target="../media/image24.png"/><Relationship Id="rId16" Type="http://schemas.openxmlformats.org/officeDocument/2006/relationships/image" Target="../media/image602.svg"/><Relationship Id="rId1" Type="http://schemas.openxmlformats.org/officeDocument/2006/relationships/slideLayout" Target="../slideLayouts/slideLayout84.xml"/><Relationship Id="rId6" Type="http://schemas.openxmlformats.org/officeDocument/2006/relationships/image" Target="../media/image27.png"/><Relationship Id="rId5" Type="http://schemas.openxmlformats.org/officeDocument/2006/relationships/image" Target="../media/image492.svg"/><Relationship Id="rId15" Type="http://schemas.openxmlformats.org/officeDocument/2006/relationships/image" Target="../media/image28.png"/><Relationship Id="rId4" Type="http://schemas.openxmlformats.org/officeDocument/2006/relationships/image" Target="../media/image23.png"/><Relationship Id="rId14" Type="http://schemas.openxmlformats.org/officeDocument/2006/relationships/image" Target="../media/image582.svg"/></Relationships>
</file>

<file path=ppt/slides/_rels/slide18.xml.rels><?xml version="1.0" encoding="UTF-8" standalone="yes"?>
<Relationships xmlns="http://schemas.openxmlformats.org/package/2006/relationships"><Relationship Id="rId13" Type="http://schemas.openxmlformats.org/officeDocument/2006/relationships/image" Target="../media/image36.png"/><Relationship Id="rId3" Type="http://schemas.openxmlformats.org/officeDocument/2006/relationships/image" Target="../media/image22.svg"/><Relationship Id="rId12" Type="http://schemas.openxmlformats.org/officeDocument/2006/relationships/image" Target="../media/image331.svg"/><Relationship Id="rId7" Type="http://schemas.openxmlformats.org/officeDocument/2006/relationships/image" Target="../media/image72.svg"/><Relationship Id="rId2" Type="http://schemas.openxmlformats.org/officeDocument/2006/relationships/image" Target="../media/image1.png"/><Relationship Id="rId1" Type="http://schemas.openxmlformats.org/officeDocument/2006/relationships/slideLayout" Target="../slideLayouts/slideLayout84.xml"/><Relationship Id="rId10"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74.sv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4.xml"/><Relationship Id="rId10" Type="http://schemas.openxmlformats.org/officeDocument/2006/relationships/image" Target="../media/image48.png"/><Relationship Id="rId9" Type="http://schemas.openxmlformats.org/officeDocument/2006/relationships/image" Target="../media/image151.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7.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image" Target="../media/image14.png"/><Relationship Id="rId17" Type="http://schemas.openxmlformats.org/officeDocument/2006/relationships/image" Target="../media/image31.sv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13.png"/><Relationship Id="rId19" Type="http://schemas.openxmlformats.org/officeDocument/2006/relationships/image" Target="../media/image33.svg"/><Relationship Id="rId4" Type="http://schemas.openxmlformats.org/officeDocument/2006/relationships/image" Target="../media/image10.png"/><Relationship Id="rId9" Type="http://schemas.openxmlformats.org/officeDocument/2006/relationships/image" Target="../media/image23.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13" Type="http://schemas.openxmlformats.org/officeDocument/2006/relationships/image" Target="../media/image46.png"/><Relationship Id="rId3" Type="http://schemas.openxmlformats.org/officeDocument/2006/relationships/image" Target="../media/image22.svg"/><Relationship Id="rId12" Type="http://schemas.openxmlformats.org/officeDocument/2006/relationships/image" Target="../media/image331.svg"/><Relationship Id="rId7" Type="http://schemas.openxmlformats.org/officeDocument/2006/relationships/image" Target="../media/image72.svg"/><Relationship Id="rId2" Type="http://schemas.openxmlformats.org/officeDocument/2006/relationships/image" Target="../media/image1.png"/><Relationship Id="rId1" Type="http://schemas.openxmlformats.org/officeDocument/2006/relationships/slideLayout" Target="../slideLayouts/slideLayout84.xml"/><Relationship Id="rId10"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74.sv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8.svg"/><Relationship Id="rId7" Type="http://schemas.openxmlformats.org/officeDocument/2006/relationships/image" Target="../media/image64.svg"/><Relationship Id="rId12"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18.xml"/><Relationship Id="rId11" Type="http://schemas.openxmlformats.org/officeDocument/2006/relationships/image" Target="../media/image66.svg"/><Relationship Id="rId10" Type="http://schemas.openxmlformats.org/officeDocument/2006/relationships/image" Target="../media/image41.png"/><Relationship Id="rId9" Type="http://schemas.openxmlformats.org/officeDocument/2006/relationships/image" Target="../media/image151.svg"/><Relationship Id="rId1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8.svg"/><Relationship Id="rId3" Type="http://schemas.openxmlformats.org/officeDocument/2006/relationships/image" Target="../media/image22.svg"/><Relationship Id="rId7" Type="http://schemas.openxmlformats.org/officeDocument/2006/relationships/image" Target="../media/image64.svg"/><Relationship Id="rId12"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40.png"/><Relationship Id="rId11" Type="http://schemas.openxmlformats.org/officeDocument/2006/relationships/image" Target="../media/image66.svg"/><Relationship Id="rId5" Type="http://schemas.openxmlformats.org/officeDocument/2006/relationships/image" Target="../media/image62.svg"/><Relationship Id="rId10" Type="http://schemas.openxmlformats.org/officeDocument/2006/relationships/image" Target="../media/image41.png"/><Relationship Id="rId4" Type="http://schemas.openxmlformats.org/officeDocument/2006/relationships/image" Target="../media/image39.png"/><Relationship Id="rId9" Type="http://schemas.openxmlformats.org/officeDocument/2006/relationships/image" Target="../media/image151.svg"/></Relationships>
</file>

<file path=ppt/slides/_rels/slide23.xml.rels><?xml version="1.0" encoding="UTF-8" standalone="yes"?>
<Relationships xmlns="http://schemas.openxmlformats.org/package/2006/relationships"><Relationship Id="rId8" Type="http://schemas.openxmlformats.org/officeDocument/2006/relationships/image" Target="../media/image810.svg"/><Relationship Id="rId13" Type="http://schemas.openxmlformats.org/officeDocument/2006/relationships/image" Target="../media/image62.jpeg"/><Relationship Id="rId3" Type="http://schemas.openxmlformats.org/officeDocument/2006/relationships/image" Target="../media/image760.svg"/><Relationship Id="rId12" Type="http://schemas.openxmlformats.org/officeDocument/2006/relationships/image" Target="../media/image171.svg"/><Relationship Id="rId2" Type="http://schemas.openxmlformats.org/officeDocument/2006/relationships/image" Target="../media/image32.png"/><Relationship Id="rId1" Type="http://schemas.openxmlformats.org/officeDocument/2006/relationships/slideLayout" Target="../slideLayouts/slideLayout84.xml"/><Relationship Id="rId11" Type="http://schemas.openxmlformats.org/officeDocument/2006/relationships/image" Target="../media/image34.png"/><Relationship Id="rId10" Type="http://schemas.openxmlformats.org/officeDocument/2006/relationships/image" Target="../media/image83.svg"/><Relationship Id="rId4" Type="http://schemas.openxmlformats.org/officeDocument/2006/relationships/image" Target="../media/image60.png"/><Relationship Id="rId9"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7" Type="http://schemas.openxmlformats.org/officeDocument/2006/relationships/image" Target="../media/image721.svg"/><Relationship Id="rId12" Type="http://schemas.openxmlformats.org/officeDocument/2006/relationships/image" Target="../media/image66.png"/><Relationship Id="rId2" Type="http://schemas.openxmlformats.org/officeDocument/2006/relationships/image" Target="../media/image63.png"/><Relationship Id="rId1" Type="http://schemas.openxmlformats.org/officeDocument/2006/relationships/slideLayout" Target="../slideLayouts/slideLayout40.xml"/><Relationship Id="rId11" Type="http://schemas.openxmlformats.org/officeDocument/2006/relationships/image" Target="../media/image330.svg"/><Relationship Id="rId10" Type="http://schemas.openxmlformats.org/officeDocument/2006/relationships/image" Target="../media/image64.png"/><Relationship Id="rId9" Type="http://schemas.openxmlformats.org/officeDocument/2006/relationships/image" Target="../media/image741.svg"/></Relationships>
</file>

<file path=ppt/slides/_rels/slide25.xml.rels><?xml version="1.0" encoding="UTF-8" standalone="yes"?>
<Relationships xmlns="http://schemas.openxmlformats.org/package/2006/relationships"><Relationship Id="rId13" Type="http://schemas.openxmlformats.org/officeDocument/2006/relationships/image" Target="../media/image150.svg"/><Relationship Id="rId3" Type="http://schemas.openxmlformats.org/officeDocument/2006/relationships/image" Target="../media/image20.svg"/><Relationship Id="rId7" Type="http://schemas.openxmlformats.org/officeDocument/2006/relationships/image" Target="../media/image640.svg"/><Relationship Id="rId12" Type="http://schemas.openxmlformats.org/officeDocument/2006/relationships/image" Target="../media/image8.png"/><Relationship Id="rId2" Type="http://schemas.openxmlformats.org/officeDocument/2006/relationships/image" Target="../media/image65.png"/><Relationship Id="rId1" Type="http://schemas.openxmlformats.org/officeDocument/2006/relationships/slideLayout" Target="../slideLayouts/slideLayout51.xml"/><Relationship Id="rId11" Type="http://schemas.openxmlformats.org/officeDocument/2006/relationships/image" Target="../media/image40.png"/><Relationship Id="rId15" Type="http://schemas.openxmlformats.org/officeDocument/2006/relationships/image" Target="../media/image660.svg"/><Relationship Id="rId10" Type="http://schemas.openxmlformats.org/officeDocument/2006/relationships/image" Target="../media/image1.png"/><Relationship Id="rId9" Type="http://schemas.openxmlformats.org/officeDocument/2006/relationships/image" Target="../media/image53.svg"/><Relationship Id="rId14" Type="http://schemas.openxmlformats.org/officeDocument/2006/relationships/image" Target="../media/image41.png"/></Relationships>
</file>

<file path=ppt/slides/_rels/slide26.xml.rels><?xml version="1.0" encoding="UTF-8" standalone="yes"?>
<Relationships xmlns="http://schemas.openxmlformats.org/package/2006/relationships"><Relationship Id="rId13" Type="http://schemas.openxmlformats.org/officeDocument/2006/relationships/image" Target="../media/image680.svg"/><Relationship Id="rId12" Type="http://schemas.openxmlformats.org/officeDocument/2006/relationships/image" Target="../media/image42.png"/><Relationship Id="rId2" Type="http://schemas.openxmlformats.org/officeDocument/2006/relationships/image" Target="../media/image67.png"/><Relationship Id="rId1" Type="http://schemas.openxmlformats.org/officeDocument/2006/relationships/slideLayout" Target="../slideLayouts/slideLayout73.xml"/><Relationship Id="rId11" Type="http://schemas.openxmlformats.org/officeDocument/2006/relationships/image" Target="../media/image660.svg"/><Relationship Id="rId14" Type="http://schemas.openxmlformats.org/officeDocument/2006/relationships/image" Target="../media/image83.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0.svg"/><Relationship Id="rId7" Type="http://schemas.openxmlformats.org/officeDocument/2006/relationships/image" Target="../media/image721.svg"/><Relationship Id="rId2" Type="http://schemas.openxmlformats.org/officeDocument/2006/relationships/image" Target="../media/image1.png"/><Relationship Id="rId1" Type="http://schemas.openxmlformats.org/officeDocument/2006/relationships/slideLayout" Target="../slideLayouts/slideLayout62.xml"/><Relationship Id="rId6" Type="http://schemas.openxmlformats.org/officeDocument/2006/relationships/image" Target="../media/image44.png"/><Relationship Id="rId11" Type="http://schemas.openxmlformats.org/officeDocument/2006/relationships/image" Target="../media/image330.svg"/><Relationship Id="rId5" Type="http://schemas.openxmlformats.org/officeDocument/2006/relationships/image" Target="../media/image70.svg"/><Relationship Id="rId10" Type="http://schemas.openxmlformats.org/officeDocument/2006/relationships/image" Target="../media/image17.png"/><Relationship Id="rId4" Type="http://schemas.openxmlformats.org/officeDocument/2006/relationships/image" Target="../media/image30.png"/><Relationship Id="rId9" Type="http://schemas.openxmlformats.org/officeDocument/2006/relationships/image" Target="../media/image741.svg"/></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101.svg"/><Relationship Id="rId18" Type="http://schemas.openxmlformats.org/officeDocument/2006/relationships/image" Target="../media/image100.png"/><Relationship Id="rId3" Type="http://schemas.openxmlformats.org/officeDocument/2006/relationships/image" Target="../media/image92.png"/><Relationship Id="rId7" Type="http://schemas.openxmlformats.org/officeDocument/2006/relationships/image" Target="../media/image94.svg"/><Relationship Id="rId12" Type="http://schemas.openxmlformats.org/officeDocument/2006/relationships/image" Target="../media/image71.png"/><Relationship Id="rId17" Type="http://schemas.openxmlformats.org/officeDocument/2006/relationships/image" Target="../media/image99.png"/><Relationship Id="rId2" Type="http://schemas.openxmlformats.org/officeDocument/2006/relationships/image" Target="../media/image91.png"/><Relationship Id="rId16" Type="http://schemas.openxmlformats.org/officeDocument/2006/relationships/image" Target="../media/image73.png"/><Relationship Id="rId1" Type="http://schemas.openxmlformats.org/officeDocument/2006/relationships/slideLayout" Target="../slideLayouts/slideLayout73.xml"/><Relationship Id="rId6" Type="http://schemas.openxmlformats.org/officeDocument/2006/relationships/image" Target="../media/image68.png"/><Relationship Id="rId11" Type="http://schemas.openxmlformats.org/officeDocument/2006/relationships/image" Target="../media/image99.svg"/><Relationship Id="rId5" Type="http://schemas.openxmlformats.org/officeDocument/2006/relationships/image" Target="../media/image20.svg"/><Relationship Id="rId15" Type="http://schemas.openxmlformats.org/officeDocument/2006/relationships/image" Target="../media/image510.svg"/><Relationship Id="rId10" Type="http://schemas.openxmlformats.org/officeDocument/2006/relationships/image" Target="../media/image70.png"/><Relationship Id="rId4" Type="http://schemas.openxmlformats.org/officeDocument/2006/relationships/image" Target="../media/image1.png"/><Relationship Id="rId9" Type="http://schemas.openxmlformats.org/officeDocument/2006/relationships/image" Target="../media/image97.svg"/><Relationship Id="rId14" Type="http://schemas.openxmlformats.org/officeDocument/2006/relationships/image" Target="../media/image72.pn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svg"/><Relationship Id="rId7" Type="http://schemas.openxmlformats.org/officeDocument/2006/relationships/image" Target="../media/image117.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4.png"/><Relationship Id="rId9" Type="http://schemas.openxmlformats.org/officeDocument/2006/relationships/image" Target="../media/image1190.sv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0.xml.rels><?xml version="1.0" encoding="UTF-8" standalone="yes"?>
<Relationships xmlns="http://schemas.openxmlformats.org/package/2006/relationships"><Relationship Id="rId8" Type="http://schemas.openxmlformats.org/officeDocument/2006/relationships/image" Target="../media/image970.svg"/><Relationship Id="rId13" Type="http://schemas.openxmlformats.org/officeDocument/2006/relationships/image" Target="../media/image76.png"/><Relationship Id="rId12" Type="http://schemas.openxmlformats.org/officeDocument/2006/relationships/image" Target="../media/image1010.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940.svg"/><Relationship Id="rId9" Type="http://schemas.openxmlformats.org/officeDocument/2006/relationships/image" Target="../media/image75.png"/><Relationship Id="rId14" Type="http://schemas.openxmlformats.org/officeDocument/2006/relationships/image" Target="../media/image77.png"/></Relationships>
</file>

<file path=ppt/slides/_rels/slide4.xml.rels><?xml version="1.0" encoding="UTF-8" standalone="yes"?>
<Relationships xmlns="http://schemas.openxmlformats.org/package/2006/relationships"><Relationship Id="rId18" Type="http://schemas.openxmlformats.org/officeDocument/2006/relationships/image" Target="../media/image28.png"/><Relationship Id="rId3" Type="http://schemas.openxmlformats.org/officeDocument/2006/relationships/image" Target="../media/image47.svg"/><Relationship Id="rId7" Type="http://schemas.openxmlformats.org/officeDocument/2006/relationships/image" Target="../media/image25.png"/><Relationship Id="rId17" Type="http://schemas.openxmlformats.org/officeDocument/2006/relationships/image" Target="../media/image27.png"/><Relationship Id="rId12" Type="http://schemas.openxmlformats.org/officeDocument/2006/relationships/image" Target="../media/image56.svg"/><Relationship Id="rId2" Type="http://schemas.openxmlformats.org/officeDocument/2006/relationships/image" Target="../media/image23.png"/><Relationship Id="rId16" Type="http://schemas.openxmlformats.org/officeDocument/2006/relationships/image" Target="../media/image51.sv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9.svg"/><Relationship Id="rId15" Type="http://schemas.openxmlformats.org/officeDocument/2006/relationships/image" Target="../media/image26.png"/><Relationship Id="rId19" Type="http://schemas.openxmlformats.org/officeDocument/2006/relationships/image" Target="../media/image60.svg"/><Relationship Id="rId14" Type="http://schemas.openxmlformats.org/officeDocument/2006/relationships/image" Target="../media/image58.sv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70.svg"/><Relationship Id="rId9" Type="http://schemas.openxmlformats.org/officeDocument/2006/relationships/image" Target="../media/image119.svg"/></Relationships>
</file>

<file path=ppt/slides/_rels/slide6.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svg"/><Relationship Id="rId12" Type="http://schemas.openxmlformats.org/officeDocument/2006/relationships/image" Target="../media/image170.svg"/><Relationship Id="rId2" Type="http://schemas.openxmlformats.org/officeDocument/2006/relationships/image" Target="../media/image32.png"/><Relationship Id="rId1" Type="http://schemas.openxmlformats.org/officeDocument/2006/relationships/slideLayout" Target="../slideLayouts/slideLayout29.xml"/><Relationship Id="rId4" Type="http://schemas.openxmlformats.org/officeDocument/2006/relationships/image" Target="../media/image33.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13" Type="http://schemas.openxmlformats.org/officeDocument/2006/relationships/image" Target="../media/image25.png"/><Relationship Id="rId3" Type="http://schemas.openxmlformats.org/officeDocument/2006/relationships/image" Target="../media/image472.svg"/><Relationship Id="rId12" Type="http://schemas.openxmlformats.org/officeDocument/2006/relationships/image" Target="../media/image561.svg"/><Relationship Id="rId17" Type="http://schemas.openxmlformats.org/officeDocument/2006/relationships/image" Target="../media/image35.png"/><Relationship Id="rId2" Type="http://schemas.openxmlformats.org/officeDocument/2006/relationships/image" Target="../media/image24.png"/><Relationship Id="rId16" Type="http://schemas.openxmlformats.org/officeDocument/2006/relationships/image" Target="../media/image602.svg"/><Relationship Id="rId1" Type="http://schemas.openxmlformats.org/officeDocument/2006/relationships/slideLayout" Target="../slideLayouts/slideLayout84.xml"/><Relationship Id="rId6" Type="http://schemas.openxmlformats.org/officeDocument/2006/relationships/image" Target="../media/image27.png"/><Relationship Id="rId5" Type="http://schemas.openxmlformats.org/officeDocument/2006/relationships/image" Target="../media/image492.svg"/><Relationship Id="rId15" Type="http://schemas.openxmlformats.org/officeDocument/2006/relationships/image" Target="../media/image28.png"/><Relationship Id="rId4" Type="http://schemas.openxmlformats.org/officeDocument/2006/relationships/image" Target="../media/image23.png"/><Relationship Id="rId14" Type="http://schemas.openxmlformats.org/officeDocument/2006/relationships/image" Target="../media/image582.sv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2.svg"/><Relationship Id="rId7" Type="http://schemas.openxmlformats.org/officeDocument/2006/relationships/image" Target="../media/image72.svg"/><Relationship Id="rId2" Type="http://schemas.openxmlformats.org/officeDocument/2006/relationships/image" Target="../media/image1.png"/><Relationship Id="rId1" Type="http://schemas.openxmlformats.org/officeDocument/2006/relationships/slideLayout" Target="../slideLayouts/slideLayout84.xml"/><Relationship Id="rId11" Type="http://schemas.openxmlformats.org/officeDocument/2006/relationships/image" Target="../media/image331.svg"/><Relationship Id="rId10"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image" Target="../media/image74.svg"/></Relationships>
</file>

<file path=ppt/slides/_rels/slide9.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40.png"/><Relationship Id="rId12" Type="http://schemas.openxmlformats.org/officeDocument/2006/relationships/image" Target="../media/image66.svg"/><Relationship Id="rId2" Type="http://schemas.openxmlformats.org/officeDocument/2006/relationships/notesSlide" Target="../notesSlides/notesSlide1.xml"/><Relationship Id="rId1" Type="http://schemas.openxmlformats.org/officeDocument/2006/relationships/slideLayout" Target="../slideLayouts/slideLayout84.xml"/><Relationship Id="rId6" Type="http://schemas.openxmlformats.org/officeDocument/2006/relationships/image" Target="../media/image62.svg"/><Relationship Id="rId11"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image" Target="../media/image151.svg"/><Relationship Id="rId4" Type="http://schemas.openxmlformats.org/officeDocument/2006/relationships/image" Target="../media/image22.svg"/><Relationship Id="rId9" Type="http://schemas.openxmlformats.org/officeDocument/2006/relationships/image" Target="../media/image8.png"/><Relationship Id="rId14" Type="http://schemas.openxmlformats.org/officeDocument/2006/relationships/image" Target="../media/image6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31112">
            <a:off x="18516537" y="1631403"/>
            <a:ext cx="4144837" cy="391456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84531" y="1444634"/>
            <a:ext cx="12526952" cy="7672758"/>
          </a:xfrm>
          <a:prstGeom prst="rect">
            <a:avLst/>
          </a:prstGeom>
        </p:spPr>
      </p:pic>
      <p:sp>
        <p:nvSpPr>
          <p:cNvPr id="6" name="TextBox 6"/>
          <p:cNvSpPr txBox="1"/>
          <p:nvPr/>
        </p:nvSpPr>
        <p:spPr>
          <a:xfrm rot="21517737">
            <a:off x="2132638" y="3215682"/>
            <a:ext cx="10015576" cy="3988784"/>
          </a:xfrm>
          <a:prstGeom prst="rect">
            <a:avLst/>
          </a:prstGeom>
        </p:spPr>
        <p:txBody>
          <a:bodyPr wrap="square" lIns="0" tIns="0" rIns="0" bIns="0" rtlCol="0" anchor="t">
            <a:spAutoFit/>
          </a:bodyPr>
          <a:lstStyle/>
          <a:p>
            <a:pPr algn="ctr">
              <a:lnSpc>
                <a:spcPct val="120000"/>
              </a:lnSpc>
            </a:pPr>
            <a:r>
              <a:rPr lang="en-US" sz="7200" b="1" dirty="0" smtClean="0">
                <a:solidFill>
                  <a:srgbClr val="FF0000"/>
                </a:solidFill>
                <a:latin typeface="Arial" panose="020B0604020202020204" pitchFamily="34" charset="0"/>
                <a:cs typeface="Arial" panose="020B0604020202020204" pitchFamily="34" charset="0"/>
              </a:rPr>
              <a:t>CHÀO MỪNG CÁC EM ĐẾN VỚI BUỔI HỌC HÔM NAY!</a:t>
            </a:r>
            <a:endParaRPr lang="en-US" sz="7200" b="1" dirty="0">
              <a:solidFill>
                <a:srgbClr val="FF000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76981">
            <a:off x="11589136" y="2469686"/>
            <a:ext cx="6147135" cy="5732203"/>
          </a:xfrm>
          <a:prstGeom prst="rect">
            <a:avLst/>
          </a:prstGeom>
        </p:spPr>
      </p:pic>
      <p:grpSp>
        <p:nvGrpSpPr>
          <p:cNvPr id="10" name="Group 10"/>
          <p:cNvGrpSpPr>
            <a:grpSpLocks noChangeAspect="1"/>
          </p:cNvGrpSpPr>
          <p:nvPr/>
        </p:nvGrpSpPr>
        <p:grpSpPr>
          <a:xfrm rot="530187">
            <a:off x="12684131" y="3481684"/>
            <a:ext cx="3957146" cy="3956695"/>
            <a:chOff x="0" y="0"/>
            <a:chExt cx="6350013" cy="6349289"/>
          </a:xfrm>
        </p:grpSpPr>
        <p:sp>
          <p:nvSpPr>
            <p:cNvPr id="11" name="Freeform 11"/>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10"/>
              <a:stretch>
                <a:fillRect l="-75749" t="-18181" r="-76163" b="-49779"/>
              </a:stretch>
            </a:blipFill>
          </p:spPr>
        </p:sp>
      </p:grpSp>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72345">
            <a:off x="928460" y="6581778"/>
            <a:ext cx="1499829" cy="3158683"/>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7840615">
            <a:off x="13859570" y="1515622"/>
            <a:ext cx="2348424" cy="768575"/>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503181" y="8221861"/>
            <a:ext cx="1061203" cy="1061203"/>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611161">
            <a:off x="1289756" y="758915"/>
            <a:ext cx="862233" cy="19317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3454641" y="3861307"/>
            <a:ext cx="14052612" cy="3125283"/>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29479" y="0"/>
              <a:ext cx="17913303" cy="11727400"/>
              <a:chOff x="-4214" y="0"/>
              <a:chExt cx="10825343" cy="7087087"/>
            </a:xfrm>
          </p:grpSpPr>
          <p:sp>
            <p:nvSpPr>
              <p:cNvPr id="7" name="Freeform 7"/>
              <p:cNvSpPr/>
              <p:nvPr/>
            </p:nvSpPr>
            <p:spPr>
              <a:xfrm>
                <a:off x="-4214" y="0"/>
                <a:ext cx="10825343" cy="7087087"/>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212074" y="-451175"/>
            <a:ext cx="6090210" cy="5751865"/>
          </a:xfrm>
          <a:prstGeom prst="rect">
            <a:avLst/>
          </a:prstGeom>
        </p:spPr>
      </p:pic>
      <p:sp>
        <p:nvSpPr>
          <p:cNvPr id="9" name="TextBox 9"/>
          <p:cNvSpPr txBox="1"/>
          <p:nvPr/>
        </p:nvSpPr>
        <p:spPr>
          <a:xfrm>
            <a:off x="-56086" y="1470370"/>
            <a:ext cx="5198981" cy="1162819"/>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115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Chú</a:t>
            </a:r>
            <a:r>
              <a:rPr kumimoji="0" lang="en-US" sz="115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ý</a:t>
            </a:r>
            <a:endParaRPr kumimoji="0" lang="en-US"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10"/>
              <p:cNvSpPr txBox="1"/>
              <p:nvPr/>
            </p:nvSpPr>
            <p:spPr>
              <a:xfrm>
                <a:off x="4850859" y="4207435"/>
                <a:ext cx="11513976" cy="2048189"/>
              </a:xfrm>
              <a:prstGeom prst="rect">
                <a:avLst/>
              </a:prstGeom>
            </p:spPr>
            <p:txBody>
              <a:bodyPr wrap="square" lIns="0" tIns="0" rIns="0" bIns="0" rtlCol="0" anchor="t">
                <a:spAutoFit/>
              </a:bodyPr>
              <a:lstStyle/>
              <a:p>
                <a:pPr marL="571500" lvl="0" indent="-571500" algn="just">
                  <a:lnSpc>
                    <a:spcPct val="130000"/>
                  </a:lnSpc>
                  <a:buFont typeface="Wingdings" panose="05000000000000000000" pitchFamily="2" charset="2"/>
                  <a:buChar char="§"/>
                </a:pPr>
                <a:r>
                  <a:rPr lang="en-US" sz="5400" dirty="0">
                    <a:solidFill>
                      <a:prstClr val="black"/>
                    </a:solidFill>
                    <a:cs typeface="Arial" panose="020B0604020202020204" pitchFamily="34" charset="0"/>
                  </a:rPr>
                  <a:t>x </a:t>
                </a:r>
                <a14:m>
                  <m:oMath xmlns:m="http://schemas.openxmlformats.org/officeDocument/2006/math">
                    <m:r>
                      <a:rPr lang="en-US" sz="54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US" sz="5400">
                        <a:solidFill>
                          <a:prstClr val="black"/>
                        </a:solidFill>
                        <a:latin typeface="Cambria Math" panose="02040503050406030204" pitchFamily="18" charset="0"/>
                        <a:ea typeface="Cambria Math" panose="02040503050406030204" pitchFamily="18" charset="0"/>
                        <a:cs typeface="Arial" panose="020B0604020202020204" pitchFamily="34" charset="0"/>
                      </a:rPr>
                      <m:t>B</m:t>
                    </m:r>
                  </m:oMath>
                </a14:m>
                <a:r>
                  <a:rPr lang="en-US" sz="5400" dirty="0">
                    <a:solidFill>
                      <a:prstClr val="black"/>
                    </a:solidFill>
                    <a:cs typeface="Arial" panose="020B0604020202020204" pitchFamily="34" charset="0"/>
                  </a:rPr>
                  <a:t>C(a, b) </a:t>
                </a:r>
                <a:r>
                  <a:rPr lang="en-US" sz="5400" dirty="0" err="1">
                    <a:solidFill>
                      <a:prstClr val="black"/>
                    </a:solidFill>
                    <a:cs typeface="Arial" panose="020B0604020202020204" pitchFamily="34" charset="0"/>
                  </a:rPr>
                  <a:t>nếu</a:t>
                </a:r>
                <a:r>
                  <a:rPr lang="en-US" sz="5400" dirty="0">
                    <a:solidFill>
                      <a:prstClr val="black"/>
                    </a:solidFill>
                    <a:cs typeface="Arial" panose="020B0604020202020204" pitchFamily="34" charset="0"/>
                  </a:rPr>
                  <a:t> x </a:t>
                </a:r>
                <a14:m>
                  <m:oMath xmlns:m="http://schemas.openxmlformats.org/officeDocument/2006/math">
                    <m:r>
                      <a:rPr lang="en-US" sz="54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5400" dirty="0">
                    <a:solidFill>
                      <a:prstClr val="black"/>
                    </a:solidFill>
                    <a:cs typeface="Arial" panose="020B0604020202020204" pitchFamily="34" charset="0"/>
                  </a:rPr>
                  <a:t> a, x </a:t>
                </a:r>
                <a14:m>
                  <m:oMath xmlns:m="http://schemas.openxmlformats.org/officeDocument/2006/math">
                    <m:r>
                      <a:rPr lang="en-US" sz="54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5400" dirty="0">
                    <a:solidFill>
                      <a:prstClr val="black"/>
                    </a:solidFill>
                    <a:cs typeface="Arial" panose="020B0604020202020204" pitchFamily="34" charset="0"/>
                  </a:rPr>
                  <a:t> b</a:t>
                </a:r>
              </a:p>
              <a:p>
                <a:pPr marL="571500" lvl="0" indent="-571500" algn="just">
                  <a:lnSpc>
                    <a:spcPct val="130000"/>
                  </a:lnSpc>
                  <a:buFont typeface="Wingdings" panose="05000000000000000000" pitchFamily="2" charset="2"/>
                  <a:buChar char="§"/>
                </a:pPr>
                <a:r>
                  <a:rPr lang="en-US" sz="5400" dirty="0">
                    <a:solidFill>
                      <a:prstClr val="black"/>
                    </a:solidFill>
                    <a:cs typeface="Arial" panose="020B0604020202020204" pitchFamily="34" charset="0"/>
                  </a:rPr>
                  <a:t>x </a:t>
                </a:r>
                <a14:m>
                  <m:oMath xmlns:m="http://schemas.openxmlformats.org/officeDocument/2006/math">
                    <m:r>
                      <a:rPr lang="en-US" sz="54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US" sz="5400">
                        <a:solidFill>
                          <a:prstClr val="black"/>
                        </a:solidFill>
                        <a:latin typeface="Cambria Math" panose="02040503050406030204" pitchFamily="18" charset="0"/>
                        <a:ea typeface="Cambria Math" panose="02040503050406030204" pitchFamily="18" charset="0"/>
                        <a:cs typeface="Arial" panose="020B0604020202020204" pitchFamily="34" charset="0"/>
                      </a:rPr>
                      <m:t>B</m:t>
                    </m:r>
                  </m:oMath>
                </a14:m>
                <a:r>
                  <a:rPr lang="en-US" sz="5400" dirty="0">
                    <a:solidFill>
                      <a:prstClr val="black"/>
                    </a:solidFill>
                    <a:cs typeface="Arial" panose="020B0604020202020204" pitchFamily="34" charset="0"/>
                  </a:rPr>
                  <a:t>C(a, b, c) </a:t>
                </a:r>
                <a:r>
                  <a:rPr lang="en-US" sz="5400" dirty="0" err="1">
                    <a:solidFill>
                      <a:prstClr val="black"/>
                    </a:solidFill>
                    <a:cs typeface="Arial" panose="020B0604020202020204" pitchFamily="34" charset="0"/>
                  </a:rPr>
                  <a:t>nếu</a:t>
                </a:r>
                <a:r>
                  <a:rPr lang="en-US" sz="5400" dirty="0">
                    <a:solidFill>
                      <a:prstClr val="black"/>
                    </a:solidFill>
                    <a:cs typeface="Arial" panose="020B0604020202020204" pitchFamily="34" charset="0"/>
                  </a:rPr>
                  <a:t> x </a:t>
                </a:r>
                <a14:m>
                  <m:oMath xmlns:m="http://schemas.openxmlformats.org/officeDocument/2006/math">
                    <m:r>
                      <a:rPr lang="en-US" sz="54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5400" dirty="0">
                    <a:solidFill>
                      <a:prstClr val="black"/>
                    </a:solidFill>
                    <a:cs typeface="Arial" panose="020B0604020202020204" pitchFamily="34" charset="0"/>
                  </a:rPr>
                  <a:t> a, x </a:t>
                </a:r>
                <a14:m>
                  <m:oMath xmlns:m="http://schemas.openxmlformats.org/officeDocument/2006/math">
                    <m:r>
                      <a:rPr lang="en-US" sz="54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5400" dirty="0">
                    <a:solidFill>
                      <a:prstClr val="black"/>
                    </a:solidFill>
                    <a:cs typeface="Arial" panose="020B0604020202020204" pitchFamily="34" charset="0"/>
                  </a:rPr>
                  <a:t> b, x </a:t>
                </a:r>
                <a14:m>
                  <m:oMath xmlns:m="http://schemas.openxmlformats.org/officeDocument/2006/math">
                    <m:r>
                      <a:rPr lang="en-US" sz="54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5400" dirty="0">
                    <a:solidFill>
                      <a:prstClr val="black"/>
                    </a:solidFill>
                    <a:cs typeface="Arial" panose="020B0604020202020204" pitchFamily="34" charset="0"/>
                  </a:rPr>
                  <a:t> c</a:t>
                </a:r>
              </a:p>
            </p:txBody>
          </p:sp>
        </mc:Choice>
        <mc:Fallback xmlns="">
          <p:sp>
            <p:nvSpPr>
              <p:cNvPr id="10" name="TextBox 10"/>
              <p:cNvSpPr txBox="1">
                <a:spLocks noRot="1" noChangeAspect="1" noMove="1" noResize="1" noEditPoints="1" noAdjustHandles="1" noChangeArrowheads="1" noChangeShapeType="1" noTextEdit="1"/>
              </p:cNvSpPr>
              <p:nvPr/>
            </p:nvSpPr>
            <p:spPr>
              <a:xfrm>
                <a:off x="4850859" y="4207435"/>
                <a:ext cx="11513976" cy="2048189"/>
              </a:xfrm>
              <a:prstGeom prst="rect">
                <a:avLst/>
              </a:prstGeom>
              <a:blipFill>
                <a:blip r:embed="rId6"/>
                <a:stretch>
                  <a:fillRect l="-3388" t="-3571" r="-582" b="-19643"/>
                </a:stretch>
              </a:blipFill>
            </p:spPr>
            <p:txBody>
              <a:bodyPr/>
              <a:lstStyle/>
              <a:p>
                <a:r>
                  <a:rPr lang="vi-VN">
                    <a:noFill/>
                  </a:rPr>
                  <a:t> </a:t>
                </a:r>
              </a:p>
            </p:txBody>
          </p:sp>
        </mc:Fallback>
      </mc:AlternateContent>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53163">
            <a:off x="15544718" y="6670181"/>
            <a:ext cx="2406129" cy="3198209"/>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762934">
            <a:off x="369179" y="8435125"/>
            <a:ext cx="2348424" cy="768575"/>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20983">
            <a:off x="716596" y="5028817"/>
            <a:ext cx="1794567" cy="3087917"/>
          </a:xfrm>
          <a:prstGeom prst="rect">
            <a:avLst/>
          </a:prstGeom>
        </p:spPr>
      </p:pic>
    </p:spTree>
    <p:extLst>
      <p:ext uri="{BB962C8B-B14F-4D97-AF65-F5344CB8AC3E}">
        <p14:creationId xmlns:p14="http://schemas.microsoft.com/office/powerpoint/2010/main" val="227052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6"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750"/>
                                        <p:tgtEl>
                                          <p:spTgt spid="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ircle(in)">
                                      <p:cBhvr>
                                        <p:cTn id="17" dur="750"/>
                                        <p:tgtEl>
                                          <p:spTgt spid="10">
                                            <p:txEl>
                                              <p:pRg st="0" end="0"/>
                                            </p:txEl>
                                          </p:spTgt>
                                        </p:tgtEl>
                                      </p:cBhvr>
                                    </p:animEffect>
                                  </p:childTnLst>
                                </p:cTn>
                              </p:par>
                            </p:childTnLst>
                          </p:cTn>
                        </p:par>
                        <p:par>
                          <p:cTn id="18" fill="hold">
                            <p:stCondLst>
                              <p:cond delay="1250"/>
                            </p:stCondLst>
                            <p:childTnLst>
                              <p:par>
                                <p:cTn id="19" presetID="6" presetClass="entr" presetSubtype="16" fill="hold" grpId="0" nodeType="after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circle(in)">
                                      <p:cBhvr>
                                        <p:cTn id="21" dur="7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grpSp>
        <p:nvGrpSpPr>
          <p:cNvPr id="19" name="Group 18"/>
          <p:cNvGrpSpPr/>
          <p:nvPr/>
        </p:nvGrpSpPr>
        <p:grpSpPr>
          <a:xfrm>
            <a:off x="-520999" y="-20521"/>
            <a:ext cx="6312200" cy="1749479"/>
            <a:chOff x="-521000" y="-20521"/>
            <a:chExt cx="7912401" cy="1749479"/>
          </a:xfrm>
        </p:grpSpPr>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239" y="-20521"/>
              <a:ext cx="7514640" cy="1749479"/>
            </a:xfrm>
            <a:prstGeom prst="rect">
              <a:avLst/>
            </a:prstGeom>
          </p:spPr>
        </p:pic>
        <p:sp>
          <p:nvSpPr>
            <p:cNvPr id="4" name="TextBox 4"/>
            <p:cNvSpPr txBox="1"/>
            <p:nvPr/>
          </p:nvSpPr>
          <p:spPr>
            <a:xfrm>
              <a:off x="-521000" y="303933"/>
              <a:ext cx="7589068" cy="1019766"/>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66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Ví</a:t>
              </a:r>
              <a:r>
                <a:rPr kumimoji="0" lang="en-US" sz="6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66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dụ</a:t>
              </a:r>
              <a:r>
                <a:rPr kumimoji="0" lang="en-US" sz="6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2</a:t>
              </a:r>
              <a:endParaRPr kumimoji="0" lang="en-US" sz="6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5" name="Group 5"/>
          <p:cNvGrpSpPr/>
          <p:nvPr/>
        </p:nvGrpSpPr>
        <p:grpSpPr>
          <a:xfrm>
            <a:off x="6407771" y="148413"/>
            <a:ext cx="9060830" cy="1580545"/>
            <a:chOff x="-3194" y="242459"/>
            <a:chExt cx="7752101" cy="4828441"/>
          </a:xfrm>
        </p:grpSpPr>
        <p:sp>
          <p:nvSpPr>
            <p:cNvPr id="6" name="Freeform 6"/>
            <p:cNvSpPr/>
            <p:nvPr/>
          </p:nvSpPr>
          <p:spPr>
            <a:xfrm>
              <a:off x="-3194" y="242459"/>
              <a:ext cx="7752101" cy="4828441"/>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8" name="Freeform 8"/>
              <p:cNvSpPr/>
              <p:nvPr/>
            </p:nvSpPr>
            <p:spPr>
              <a:xfrm>
                <a:off x="1803772" y="6217139"/>
                <a:ext cx="16263964" cy="3906366"/>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chemeClr val="bg1"/>
              </a:solidFill>
            </p:spPr>
            <p: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4800" dirty="0" err="1" smtClean="0">
                    <a:solidFill>
                      <a:prstClr val="black"/>
                    </a:solidFill>
                    <a:latin typeface="Arial" panose="020B0604020202020204"/>
                  </a:rPr>
                  <a:t>Để</a:t>
                </a:r>
                <a:r>
                  <a:rPr lang="en-US" sz="4800" dirty="0" smtClean="0">
                    <a:solidFill>
                      <a:prstClr val="black"/>
                    </a:solidFill>
                    <a:latin typeface="Arial" panose="020B0604020202020204"/>
                  </a:rPr>
                  <a:t> </a:t>
                </a:r>
                <a:r>
                  <a:rPr lang="en-US" sz="4800" dirty="0" err="1" smtClean="0">
                    <a:solidFill>
                      <a:prstClr val="black"/>
                    </a:solidFill>
                    <a:latin typeface="Arial" panose="020B0604020202020204"/>
                  </a:rPr>
                  <a:t>mua</a:t>
                </a:r>
                <a:r>
                  <a:rPr lang="en-US" sz="4800" dirty="0" smtClean="0">
                    <a:solidFill>
                      <a:prstClr val="black"/>
                    </a:solidFill>
                    <a:latin typeface="Arial" panose="020B0604020202020204"/>
                  </a:rPr>
                  <a:t> </a:t>
                </a:r>
                <a:r>
                  <a:rPr lang="en-US" sz="4800" dirty="0" err="1" smtClean="0">
                    <a:solidFill>
                      <a:prstClr val="black"/>
                    </a:solidFill>
                    <a:latin typeface="Arial" panose="020B0604020202020204"/>
                  </a:rPr>
                  <a:t>cùng</a:t>
                </a:r>
                <a:r>
                  <a:rPr lang="en-US" sz="4800" dirty="0" smtClean="0">
                    <a:solidFill>
                      <a:prstClr val="black"/>
                    </a:solidFill>
                    <a:latin typeface="Arial" panose="020B0604020202020204"/>
                  </a:rPr>
                  <a:t> </a:t>
                </a:r>
                <a:r>
                  <a:rPr lang="en-US" sz="4800" dirty="0" err="1" smtClean="0">
                    <a:solidFill>
                      <a:prstClr val="black"/>
                    </a:solidFill>
                    <a:latin typeface="Arial" panose="020B0604020202020204"/>
                  </a:rPr>
                  <a:t>số</a:t>
                </a:r>
                <a:r>
                  <a:rPr lang="en-US" sz="4800" dirty="0" smtClean="0">
                    <a:solidFill>
                      <a:prstClr val="black"/>
                    </a:solidFill>
                    <a:latin typeface="Arial" panose="020B0604020202020204"/>
                  </a:rPr>
                  <a:t> </a:t>
                </a:r>
                <a:r>
                  <a:rPr lang="en-US" sz="4800" dirty="0" err="1" smtClean="0">
                    <a:solidFill>
                      <a:prstClr val="black"/>
                    </a:solidFill>
                    <a:latin typeface="Arial" panose="020B0604020202020204"/>
                  </a:rPr>
                  <a:t>lượng</a:t>
                </a:r>
                <a:r>
                  <a:rPr lang="en-US" sz="4800" dirty="0" smtClean="0">
                    <a:solidFill>
                      <a:prstClr val="black"/>
                    </a:solidFill>
                    <a:latin typeface="Arial" panose="020B0604020202020204"/>
                  </a:rPr>
                  <a:t> n </a:t>
                </a:r>
                <a:r>
                  <a:rPr lang="en-US" sz="4800" dirty="0" err="1" smtClean="0">
                    <a:solidFill>
                      <a:prstClr val="black"/>
                    </a:solidFill>
                    <a:latin typeface="Arial" panose="020B0604020202020204"/>
                  </a:rPr>
                  <a:t>cái</a:t>
                </a:r>
                <a:r>
                  <a:rPr lang="en-US" sz="4800" dirty="0" smtClean="0">
                    <a:solidFill>
                      <a:prstClr val="black"/>
                    </a:solidFill>
                    <a:latin typeface="Arial" panose="020B0604020202020204"/>
                  </a:rPr>
                  <a:t>  </a:t>
                </a:r>
                <a:r>
                  <a:rPr lang="en-US" sz="4800" dirty="0" err="1" smtClean="0">
                    <a:solidFill>
                      <a:prstClr val="black"/>
                    </a:solidFill>
                    <a:latin typeface="Arial" panose="020B0604020202020204"/>
                  </a:rPr>
                  <a:t>mỗi</a:t>
                </a:r>
                <a:r>
                  <a:rPr lang="en-US" sz="4800" dirty="0" smtClean="0">
                    <a:solidFill>
                      <a:prstClr val="black"/>
                    </a:solidFill>
                    <a:latin typeface="Arial" panose="020B0604020202020204"/>
                  </a:rPr>
                  <a:t>  </a:t>
                </a:r>
                <a:r>
                  <a:rPr lang="en-US" sz="4800" dirty="0" err="1" smtClean="0">
                    <a:solidFill>
                      <a:prstClr val="black"/>
                    </a:solidFill>
                    <a:latin typeface="Arial" panose="020B0604020202020204"/>
                  </a:rPr>
                  <a:t>loại</a:t>
                </a:r>
                <a:r>
                  <a:rPr lang="en-US" sz="4800" dirty="0" smtClean="0">
                    <a:solidFill>
                      <a:prstClr val="black"/>
                    </a:solidFill>
                    <a:latin typeface="Arial" panose="020B0604020202020204"/>
                  </a:rPr>
                  <a:t> </a:t>
                </a:r>
                <a:r>
                  <a:rPr lang="en-US" sz="4800" dirty="0" err="1" smtClean="0">
                    <a:solidFill>
                      <a:prstClr val="black"/>
                    </a:solidFill>
                    <a:latin typeface="Arial" panose="020B0604020202020204"/>
                  </a:rPr>
                  <a:t>thì</a:t>
                </a:r>
                <a:r>
                  <a:rPr lang="en-US" sz="4800" dirty="0" smtClean="0">
                    <a:solidFill>
                      <a:prstClr val="black"/>
                    </a:solidFill>
                    <a:latin typeface="Arial" panose="020B0604020202020204"/>
                  </a:rPr>
                  <a:t> n </a:t>
                </a:r>
                <a14:m>
                  <m:oMath xmlns:m="http://schemas.openxmlformats.org/officeDocument/2006/math">
                    <m:r>
                      <a:rPr lang="en-US" sz="4800" i="1" smtClean="0">
                        <a:solidFill>
                          <a:prstClr val="black"/>
                        </a:solidFill>
                        <a:latin typeface="Cambria Math" panose="02040503050406030204" pitchFamily="18" charset="0"/>
                        <a:ea typeface="Cambria Math" panose="02040503050406030204" pitchFamily="18" charset="0"/>
                      </a:rPr>
                      <m:t>∈</m:t>
                    </m:r>
                  </m:oMath>
                </a14:m>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mn-cs"/>
                  </a:rPr>
                  <a:t> BC(4,</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 6).</a:t>
                </a:r>
              </a:p>
              <a:p>
                <a:pPr marL="0" marR="0" lvl="0" indent="0" algn="l" defTabSz="914400" rtl="0" eaLnBrk="1" fontAlgn="auto" latinLnBrk="0" hangingPunct="1">
                  <a:lnSpc>
                    <a:spcPct val="130000"/>
                  </a:lnSpc>
                  <a:spcBef>
                    <a:spcPts val="0"/>
                  </a:spcBef>
                  <a:spcAft>
                    <a:spcPts val="0"/>
                  </a:spcAft>
                  <a:buClrTx/>
                  <a:buSzTx/>
                  <a:buFontTx/>
                  <a:buNone/>
                  <a:tabLst/>
                  <a:defRPr/>
                </a:pPr>
                <a:r>
                  <a:rPr lang="en-US" sz="4800" noProof="0" dirty="0" err="1" smtClean="0">
                    <a:solidFill>
                      <a:prstClr val="black"/>
                    </a:solidFill>
                    <a:latin typeface="Arial" panose="020B0604020202020204"/>
                  </a:rPr>
                  <a:t>Để</a:t>
                </a:r>
                <a:r>
                  <a:rPr lang="en-US" sz="4800" noProof="0" dirty="0" smtClean="0">
                    <a:solidFill>
                      <a:prstClr val="black"/>
                    </a:solidFill>
                    <a:latin typeface="Arial" panose="020B0604020202020204"/>
                  </a:rPr>
                  <a:t> </a:t>
                </a:r>
                <a:r>
                  <a:rPr lang="en-US" sz="4800" noProof="0" dirty="0" err="1" smtClean="0">
                    <a:solidFill>
                      <a:prstClr val="black"/>
                    </a:solidFill>
                    <a:latin typeface="Arial" panose="020B0604020202020204"/>
                  </a:rPr>
                  <a:t>mua</a:t>
                </a:r>
                <a:r>
                  <a:rPr lang="en-US" sz="4800" noProof="0" dirty="0" smtClean="0">
                    <a:solidFill>
                      <a:prstClr val="black"/>
                    </a:solidFill>
                    <a:latin typeface="Arial" panose="020B0604020202020204"/>
                  </a:rPr>
                  <a:t> </a:t>
                </a:r>
                <a:r>
                  <a:rPr lang="en-US" sz="4800" noProof="0" dirty="0" err="1" smtClean="0">
                    <a:solidFill>
                      <a:prstClr val="black"/>
                    </a:solidFill>
                    <a:latin typeface="Arial" panose="020B0604020202020204"/>
                  </a:rPr>
                  <a:t>ít</a:t>
                </a:r>
                <a:r>
                  <a:rPr lang="en-US" sz="4800" noProof="0" dirty="0" smtClean="0">
                    <a:solidFill>
                      <a:prstClr val="black"/>
                    </a:solidFill>
                    <a:latin typeface="Arial" panose="020B0604020202020204"/>
                  </a:rPr>
                  <a:t> </a:t>
                </a:r>
                <a:r>
                  <a:rPr lang="en-US" sz="4800" noProof="0" dirty="0" err="1" smtClean="0">
                    <a:solidFill>
                      <a:prstClr val="black"/>
                    </a:solidFill>
                    <a:latin typeface="Arial" panose="020B0604020202020204"/>
                  </a:rPr>
                  <a:t>nhất</a:t>
                </a:r>
                <a:r>
                  <a:rPr lang="en-US" sz="4800" noProof="0" dirty="0" smtClean="0">
                    <a:solidFill>
                      <a:prstClr val="black"/>
                    </a:solidFill>
                    <a:latin typeface="Arial" panose="020B0604020202020204"/>
                  </a:rPr>
                  <a:t> </a:t>
                </a:r>
                <a:r>
                  <a:rPr lang="en-US" sz="4800" noProof="0" dirty="0" err="1" smtClean="0">
                    <a:solidFill>
                      <a:prstClr val="black"/>
                    </a:solidFill>
                    <a:latin typeface="Arial" panose="020B0604020202020204"/>
                  </a:rPr>
                  <a:t>thì</a:t>
                </a:r>
                <a:r>
                  <a:rPr lang="en-US" sz="4800" noProof="0" dirty="0" smtClean="0">
                    <a:solidFill>
                      <a:prstClr val="black"/>
                    </a:solidFill>
                    <a:latin typeface="Arial" panose="020B0604020202020204"/>
                  </a:rPr>
                  <a:t> n = BCNN(4, 6) =  12</a:t>
                </a:r>
                <a:endPar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Vậy</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smtClean="0">
                    <a:ln>
                      <a:noFill/>
                    </a:ln>
                    <a:solidFill>
                      <a:prstClr val="black"/>
                    </a:solidFill>
                    <a:effectLst/>
                    <a:uLnTx/>
                    <a:uFillTx/>
                    <a:latin typeface="Arial" panose="020B0604020202020204"/>
                    <a:ea typeface="+mn-ea"/>
                    <a:cs typeface="+mn-cs"/>
                  </a:rPr>
                  <a:t>bạn</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 Mai </a:t>
                </a:r>
                <a:r>
                  <a:rPr kumimoji="0" lang="en-US" sz="4800" b="0" i="0" u="none" strike="noStrike" kern="1200" cap="none" spc="0" normalizeH="0" noProof="0" dirty="0" err="1" smtClean="0">
                    <a:ln>
                      <a:noFill/>
                    </a:ln>
                    <a:solidFill>
                      <a:prstClr val="black"/>
                    </a:solidFill>
                    <a:effectLst/>
                    <a:uLnTx/>
                    <a:uFillTx/>
                    <a:latin typeface="Arial" panose="020B0604020202020204"/>
                    <a:ea typeface="+mn-ea"/>
                    <a:cs typeface="+mn-cs"/>
                  </a:rPr>
                  <a:t>có</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800" b="0" i="0" u="none" strike="noStrike" kern="1200" cap="none" spc="0" normalizeH="0" noProof="0" dirty="0" err="1" smtClean="0">
                    <a:ln>
                      <a:noFill/>
                    </a:ln>
                    <a:solidFill>
                      <a:prstClr val="black"/>
                    </a:solidFill>
                    <a:effectLst/>
                    <a:uLnTx/>
                    <a:uFillTx/>
                    <a:latin typeface="Arial" panose="020B0604020202020204"/>
                    <a:ea typeface="+mn-ea"/>
                    <a:cs typeface="+mn-cs"/>
                  </a:rPr>
                  <a:t>thể</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800" b="0" i="0" u="none" strike="noStrike" kern="1200" cap="none" spc="0" normalizeH="0" noProof="0" dirty="0" err="1" smtClean="0">
                    <a:ln>
                      <a:noFill/>
                    </a:ln>
                    <a:solidFill>
                      <a:prstClr val="black"/>
                    </a:solidFill>
                    <a:effectLst/>
                    <a:uLnTx/>
                    <a:uFillTx/>
                    <a:latin typeface="Arial" panose="020B0604020202020204"/>
                    <a:ea typeface="+mn-ea"/>
                    <a:cs typeface="+mn-cs"/>
                  </a:rPr>
                  <a:t>mua</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800" b="0" i="0" u="none" strike="noStrike" kern="1200" cap="none" spc="0" normalizeH="0" noProof="0" dirty="0" err="1" smtClean="0">
                    <a:ln>
                      <a:noFill/>
                    </a:ln>
                    <a:solidFill>
                      <a:prstClr val="black"/>
                    </a:solidFill>
                    <a:effectLst/>
                    <a:uLnTx/>
                    <a:uFillTx/>
                    <a:latin typeface="Arial" panose="020B0604020202020204"/>
                    <a:ea typeface="+mn-ea"/>
                    <a:cs typeface="+mn-cs"/>
                  </a:rPr>
                  <a:t>ít</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800" b="0" i="0" u="none" strike="noStrike" kern="1200" cap="none" spc="0" normalizeH="0" noProof="0" dirty="0" err="1" smtClean="0">
                    <a:ln>
                      <a:noFill/>
                    </a:ln>
                    <a:solidFill>
                      <a:prstClr val="black"/>
                    </a:solidFill>
                    <a:effectLst/>
                    <a:uLnTx/>
                    <a:uFillTx/>
                    <a:latin typeface="Arial" panose="020B0604020202020204"/>
                    <a:ea typeface="+mn-ea"/>
                    <a:cs typeface="+mn-cs"/>
                  </a:rPr>
                  <a:t>nhất</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 12 </a:t>
                </a:r>
                <a:r>
                  <a:rPr kumimoji="0" lang="en-US" sz="4800" b="0" i="0" u="none" strike="noStrike" kern="1200" cap="none" spc="0" normalizeH="0" noProof="0" dirty="0" err="1" smtClean="0">
                    <a:ln>
                      <a:noFill/>
                    </a:ln>
                    <a:solidFill>
                      <a:prstClr val="black"/>
                    </a:solidFill>
                    <a:effectLst/>
                    <a:uLnTx/>
                    <a:uFillTx/>
                    <a:latin typeface="Arial" panose="020B0604020202020204"/>
                    <a:ea typeface="+mn-ea"/>
                    <a:cs typeface="+mn-cs"/>
                  </a:rPr>
                  <a:t>cái</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800" b="0" i="0" u="none" strike="noStrike" kern="1200" cap="none" spc="0" normalizeH="0" noProof="0" dirty="0" err="1" smtClean="0">
                    <a:ln>
                      <a:noFill/>
                    </a:ln>
                    <a:solidFill>
                      <a:prstClr val="black"/>
                    </a:solidFill>
                    <a:effectLst/>
                    <a:uLnTx/>
                    <a:uFillTx/>
                    <a:latin typeface="Arial" panose="020B0604020202020204"/>
                    <a:ea typeface="+mn-ea"/>
                    <a:cs typeface="+mn-cs"/>
                  </a:rPr>
                  <a:t>mỗi</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800" b="0" i="0" u="none" strike="noStrike" kern="1200" cap="none" spc="0" normalizeH="0" noProof="0" dirty="0" err="1" smtClean="0">
                    <a:ln>
                      <a:noFill/>
                    </a:ln>
                    <a:solidFill>
                      <a:prstClr val="black"/>
                    </a:solidFill>
                    <a:effectLst/>
                    <a:uLnTx/>
                    <a:uFillTx/>
                    <a:latin typeface="Arial" panose="020B0604020202020204"/>
                    <a:ea typeface="+mn-ea"/>
                    <a:cs typeface="+mn-cs"/>
                  </a:rPr>
                  <a:t>loại</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 hay </a:t>
                </a:r>
                <a:r>
                  <a:rPr kumimoji="0" lang="en-US" sz="4800" b="0" i="0" u="none" strike="noStrike" kern="1200" cap="none" spc="0" normalizeH="0" noProof="0" dirty="0" err="1" smtClean="0">
                    <a:ln>
                      <a:noFill/>
                    </a:ln>
                    <a:solidFill>
                      <a:prstClr val="black"/>
                    </a:solidFill>
                    <a:effectLst/>
                    <a:uLnTx/>
                    <a:uFillTx/>
                    <a:latin typeface="Arial" panose="020B0604020202020204"/>
                    <a:ea typeface="+mn-ea"/>
                    <a:cs typeface="+mn-cs"/>
                  </a:rPr>
                  <a:t>mua</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 3 </a:t>
                </a:r>
                <a:r>
                  <a:rPr kumimoji="0" lang="en-US" sz="4800" b="0" i="0" u="none" strike="noStrike" kern="1200" cap="none" spc="0" normalizeH="0" noProof="0" dirty="0" err="1" smtClean="0">
                    <a:ln>
                      <a:noFill/>
                    </a:ln>
                    <a:solidFill>
                      <a:prstClr val="black"/>
                    </a:solidFill>
                    <a:effectLst/>
                    <a:uLnTx/>
                    <a:uFillTx/>
                    <a:latin typeface="Arial" panose="020B0604020202020204"/>
                    <a:ea typeface="+mn-ea"/>
                    <a:cs typeface="+mn-cs"/>
                  </a:rPr>
                  <a:t>gói</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800" b="0" i="0" u="none" strike="noStrike" kern="1200" cap="none" spc="0" normalizeH="0" noProof="0" dirty="0" err="1" smtClean="0">
                    <a:ln>
                      <a:noFill/>
                    </a:ln>
                    <a:solidFill>
                      <a:prstClr val="black"/>
                    </a:solidFill>
                    <a:effectLst/>
                    <a:uLnTx/>
                    <a:uFillTx/>
                    <a:latin typeface="Arial" panose="020B0604020202020204"/>
                    <a:ea typeface="+mn-ea"/>
                    <a:cs typeface="+mn-cs"/>
                  </a:rPr>
                  <a:t>đĩa</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800" b="0" i="0" u="none" strike="noStrike" kern="1200" cap="none" spc="0" normalizeH="0" noProof="0" dirty="0" err="1" smtClean="0">
                    <a:ln>
                      <a:noFill/>
                    </a:ln>
                    <a:solidFill>
                      <a:prstClr val="black"/>
                    </a:solidFill>
                    <a:effectLst/>
                    <a:uLnTx/>
                    <a:uFillTx/>
                    <a:latin typeface="Arial" panose="020B0604020202020204"/>
                    <a:ea typeface="+mn-ea"/>
                    <a:cs typeface="+mn-cs"/>
                  </a:rPr>
                  <a:t>và</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 2 </a:t>
                </a:r>
                <a:r>
                  <a:rPr kumimoji="0" lang="en-US" sz="4800" b="0" i="0" u="none" strike="noStrike" kern="1200" cap="none" spc="0" normalizeH="0" noProof="0" dirty="0" err="1" smtClean="0">
                    <a:ln>
                      <a:noFill/>
                    </a:ln>
                    <a:solidFill>
                      <a:prstClr val="black"/>
                    </a:solidFill>
                    <a:effectLst/>
                    <a:uLnTx/>
                    <a:uFillTx/>
                    <a:latin typeface="Arial" panose="020B0604020202020204"/>
                    <a:ea typeface="+mn-ea"/>
                    <a:cs typeface="+mn-cs"/>
                  </a:rPr>
                  <a:t>gói</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800" b="0" i="0" u="none" strike="noStrike" kern="1200" cap="none" spc="0" normalizeH="0" noProof="0" dirty="0" err="1" smtClean="0">
                    <a:ln>
                      <a:noFill/>
                    </a:ln>
                    <a:solidFill>
                      <a:prstClr val="black"/>
                    </a:solidFill>
                    <a:effectLst/>
                    <a:uLnTx/>
                    <a:uFillTx/>
                    <a:latin typeface="Arial" panose="020B0604020202020204"/>
                    <a:ea typeface="+mn-ea"/>
                    <a:cs typeface="+mn-cs"/>
                  </a:rPr>
                  <a:t>cốc</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a:t>
                </a:r>
                <a:endPar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mc:Choice>
        <mc:Fallback xmlns="">
          <p:sp>
            <p:nvSpPr>
              <p:cNvPr id="8" name="Freeform 8"/>
              <p:cNvSpPr>
                <a:spLocks noRot="1" noChangeAspect="1" noMove="1" noResize="1" noEditPoints="1" noAdjustHandles="1" noChangeArrowheads="1" noChangeShapeType="1" noTextEdit="1"/>
              </p:cNvSpPr>
              <p:nvPr/>
            </p:nvSpPr>
            <p:spPr>
              <a:xfrm>
                <a:off x="1803772" y="6217139"/>
                <a:ext cx="16263964" cy="3906366"/>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blipFill>
                <a:blip r:embed="rId6"/>
                <a:stretch>
                  <a:fillRect l="-1725" t="-624" r="-263" b="-5304"/>
                </a:stretch>
              </a:blipFill>
            </p:spPr>
            <p:txBody>
              <a:bodyPr/>
              <a:lstStyle/>
              <a:p>
                <a:r>
                  <a:rPr lang="vi-VN">
                    <a:noFill/>
                  </a:rPr>
                  <a:t> </a:t>
                </a:r>
              </a:p>
            </p:txBody>
          </p:sp>
        </mc:Fallback>
      </mc:AlternateContent>
      <p:sp>
        <p:nvSpPr>
          <p:cNvPr id="10" name="TextBox 10"/>
          <p:cNvSpPr txBox="1"/>
          <p:nvPr/>
        </p:nvSpPr>
        <p:spPr>
          <a:xfrm>
            <a:off x="1556278" y="2340467"/>
            <a:ext cx="15117079" cy="716928"/>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272626"/>
              </a:solidFill>
              <a:effectLst/>
              <a:uLnTx/>
              <a:uFillTx/>
              <a:latin typeface="Arial" panose="020B0604020202020204" pitchFamily="34" charset="0"/>
              <a:ea typeface="+mn-ea"/>
              <a:cs typeface="Arial" panose="020B0604020202020204" pitchFamily="34" charset="0"/>
            </a:endParaRPr>
          </a:p>
        </p:txBody>
      </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317294">
            <a:off x="-775192" y="-313195"/>
            <a:ext cx="2348424" cy="768575"/>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598460" y="6217139"/>
            <a:ext cx="1061203" cy="106120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673357" y="-371267"/>
            <a:ext cx="2106146" cy="193629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72345">
            <a:off x="-317275" y="7172373"/>
            <a:ext cx="1499829" cy="3158683"/>
          </a:xfrm>
          <a:prstGeom prst="rect">
            <a:avLst/>
          </a:prstGeom>
        </p:spPr>
      </p:pic>
      <p:sp>
        <p:nvSpPr>
          <p:cNvPr id="20" name="TextBox 19"/>
          <p:cNvSpPr txBox="1"/>
          <p:nvPr/>
        </p:nvSpPr>
        <p:spPr>
          <a:xfrm>
            <a:off x="5485029" y="384333"/>
            <a:ext cx="11131877" cy="105259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Em</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hãy</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toán</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mở</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đầu</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ình ảnh Học Thảo Luận Viết Bài Tập Về Nhà Làm Bài Toán, Bé, Phiên, Dễ  Thương miễn phí tải tập tin PNG PSDComment và Vecto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74922" y="1809358"/>
            <a:ext cx="4244286" cy="424428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28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0"/>
                            </p:stCondLst>
                            <p:childTnLst>
                              <p:par>
                                <p:cTn id="20" presetID="14" presetClass="entr" presetSubtype="10"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randombar(horizont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randombar(horizontal)">
                                      <p:cBhvr>
                                        <p:cTn id="27" dur="500"/>
                                        <p:tgtEl>
                                          <p:spTgt spid="8">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2" dur="500"/>
                                        <p:tgtEl>
                                          <p:spTgt spid="8">
                                            <p:txEl>
                                              <p:pRg st="0" end="0"/>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5" dur="500"/>
                                        <p:tgtEl>
                                          <p:spTgt spid="8">
                                            <p:txEl>
                                              <p:pRg st="1" end="1"/>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317294">
            <a:off x="-775192" y="-313195"/>
            <a:ext cx="2348424" cy="76857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57200" y="728934"/>
                <a:ext cx="17007383" cy="9347174"/>
              </a:xfrm>
              <a:prstGeom prst="rect">
                <a:avLst/>
              </a:prstGeom>
              <a:solidFill>
                <a:schemeClr val="bg1"/>
              </a:solidFill>
            </p:spPr>
            <p:txBody>
              <a:bodyPr wrap="square">
                <a:spAutoFit/>
              </a:bodyPr>
              <a:lstStyle/>
              <a:p>
                <a:pPr marL="0" marR="0" lvl="0" indent="0" algn="just" defTabSz="914400" rtl="0" eaLnBrk="1" fontAlgn="auto" latinLnBrk="0" hangingPunct="1">
                  <a:lnSpc>
                    <a:spcPct val="130000"/>
                  </a:lnSpc>
                  <a:spcBef>
                    <a:spcPts val="600"/>
                  </a:spcBef>
                  <a:spcAft>
                    <a:spcPts val="600"/>
                  </a:spcAft>
                  <a:buClrTx/>
                  <a:buSzTx/>
                  <a:buFontTx/>
                  <a:buNone/>
                  <a:tabLst/>
                  <a:defRPr/>
                </a:pPr>
                <a:r>
                  <a:rPr kumimoji="0" lang="en-US" sz="4800" b="1" i="1" u="sng" strike="noStrike" kern="1200" cap="none" spc="0" normalizeH="0" baseline="0" noProof="0" dirty="0" smtClean="0">
                    <a:ln>
                      <a:noFill/>
                    </a:ln>
                    <a:solidFill>
                      <a:prstClr val="black"/>
                    </a:solidFill>
                    <a:effectLst/>
                    <a:uLnTx/>
                    <a:uFillTx/>
                    <a:ea typeface="Calibri" panose="020F0502020204030204" pitchFamily="34" charset="0"/>
                  </a:rPr>
                  <a:t>* </a:t>
                </a:r>
                <a:r>
                  <a:rPr kumimoji="0" lang="en-US" sz="4800" b="1" i="1" u="sng" strike="noStrike" kern="1200" cap="none" spc="0" normalizeH="0" baseline="0" noProof="0" dirty="0" err="1">
                    <a:ln>
                      <a:noFill/>
                    </a:ln>
                    <a:solidFill>
                      <a:prstClr val="black"/>
                    </a:solidFill>
                    <a:effectLst/>
                    <a:uLnTx/>
                    <a:uFillTx/>
                    <a:ea typeface="Calibri" panose="020F0502020204030204" pitchFamily="34" charset="0"/>
                  </a:rPr>
                  <a:t>Tìm</a:t>
                </a:r>
                <a:r>
                  <a:rPr kumimoji="0" lang="en-US" sz="4800" b="1" i="1" u="sng" strike="noStrike" kern="1200" cap="none" spc="0" normalizeH="0" baseline="0" noProof="0" dirty="0">
                    <a:ln>
                      <a:noFill/>
                    </a:ln>
                    <a:solidFill>
                      <a:prstClr val="black"/>
                    </a:solidFill>
                    <a:effectLst/>
                    <a:uLnTx/>
                    <a:uFillTx/>
                    <a:ea typeface="Calibri" panose="020F0502020204030204" pitchFamily="34" charset="0"/>
                  </a:rPr>
                  <a:t> </a:t>
                </a:r>
                <a:r>
                  <a:rPr kumimoji="0" lang="en-US" sz="4800" b="1" i="1" u="sng" strike="noStrike" kern="1200" cap="none" spc="0" normalizeH="0" baseline="0" noProof="0" dirty="0" smtClean="0">
                    <a:ln>
                      <a:noFill/>
                    </a:ln>
                    <a:solidFill>
                      <a:prstClr val="black"/>
                    </a:solidFill>
                    <a:effectLst/>
                    <a:uLnTx/>
                    <a:uFillTx/>
                    <a:ea typeface="Calibri" panose="020F0502020204030204" pitchFamily="34" charset="0"/>
                  </a:rPr>
                  <a:t>BCNN </a:t>
                </a:r>
                <a:r>
                  <a:rPr kumimoji="0" lang="en-US" sz="4800" b="1" i="1" u="sng" strike="noStrike" kern="1200" cap="none" spc="0" normalizeH="0" baseline="0" noProof="0" dirty="0" err="1">
                    <a:ln>
                      <a:noFill/>
                    </a:ln>
                    <a:solidFill>
                      <a:prstClr val="black"/>
                    </a:solidFill>
                    <a:effectLst/>
                    <a:uLnTx/>
                    <a:uFillTx/>
                    <a:ea typeface="Calibri" panose="020F0502020204030204" pitchFamily="34" charset="0"/>
                  </a:rPr>
                  <a:t>trong</a:t>
                </a:r>
                <a:r>
                  <a:rPr kumimoji="0" lang="en-US" sz="4800" b="1" i="1" u="sng" strike="noStrike" kern="1200" cap="none" spc="0" normalizeH="0" baseline="0" noProof="0" dirty="0">
                    <a:ln>
                      <a:noFill/>
                    </a:ln>
                    <a:solidFill>
                      <a:prstClr val="black"/>
                    </a:solidFill>
                    <a:effectLst/>
                    <a:uLnTx/>
                    <a:uFillTx/>
                    <a:ea typeface="Calibri" panose="020F0502020204030204" pitchFamily="34" charset="0"/>
                  </a:rPr>
                  <a:t> </a:t>
                </a:r>
                <a:r>
                  <a:rPr kumimoji="0" lang="en-US" sz="4800" b="1" i="1" u="sng" strike="noStrike" kern="1200" cap="none" spc="0" normalizeH="0" baseline="0" noProof="0" dirty="0" err="1">
                    <a:ln>
                      <a:noFill/>
                    </a:ln>
                    <a:solidFill>
                      <a:prstClr val="black"/>
                    </a:solidFill>
                    <a:effectLst/>
                    <a:uLnTx/>
                    <a:uFillTx/>
                    <a:ea typeface="Calibri" panose="020F0502020204030204" pitchFamily="34" charset="0"/>
                  </a:rPr>
                  <a:t>trường</a:t>
                </a:r>
                <a:r>
                  <a:rPr kumimoji="0" lang="en-US" sz="4800" b="1" i="1" u="sng" strike="noStrike" kern="1200" cap="none" spc="0" normalizeH="0" baseline="0" noProof="0" dirty="0">
                    <a:ln>
                      <a:noFill/>
                    </a:ln>
                    <a:solidFill>
                      <a:prstClr val="black"/>
                    </a:solidFill>
                    <a:effectLst/>
                    <a:uLnTx/>
                    <a:uFillTx/>
                    <a:ea typeface="Calibri" panose="020F0502020204030204" pitchFamily="34" charset="0"/>
                  </a:rPr>
                  <a:t> </a:t>
                </a:r>
                <a:r>
                  <a:rPr kumimoji="0" lang="en-US" sz="4800" b="1" i="1" u="sng" strike="noStrike" kern="1200" cap="none" spc="0" normalizeH="0" baseline="0" noProof="0" dirty="0" err="1">
                    <a:ln>
                      <a:noFill/>
                    </a:ln>
                    <a:solidFill>
                      <a:prstClr val="black"/>
                    </a:solidFill>
                    <a:effectLst/>
                    <a:uLnTx/>
                    <a:uFillTx/>
                    <a:ea typeface="Calibri" panose="020F0502020204030204" pitchFamily="34" charset="0"/>
                  </a:rPr>
                  <a:t>hợp</a:t>
                </a:r>
                <a:r>
                  <a:rPr kumimoji="0" lang="en-US" sz="4800" b="1" i="1" u="sng" strike="noStrike" kern="1200" cap="none" spc="0" normalizeH="0" baseline="0" noProof="0" dirty="0">
                    <a:ln>
                      <a:noFill/>
                    </a:ln>
                    <a:solidFill>
                      <a:prstClr val="black"/>
                    </a:solidFill>
                    <a:effectLst/>
                    <a:uLnTx/>
                    <a:uFillTx/>
                    <a:ea typeface="Calibri" panose="020F0502020204030204" pitchFamily="34" charset="0"/>
                  </a:rPr>
                  <a:t> </a:t>
                </a:r>
                <a:r>
                  <a:rPr kumimoji="0" lang="en-US" sz="4800" b="1" i="1" u="sng" strike="noStrike" kern="1200" cap="none" spc="0" normalizeH="0" baseline="0" noProof="0" dirty="0" err="1">
                    <a:ln>
                      <a:noFill/>
                    </a:ln>
                    <a:solidFill>
                      <a:prstClr val="black"/>
                    </a:solidFill>
                    <a:effectLst/>
                    <a:uLnTx/>
                    <a:uFillTx/>
                    <a:ea typeface="Calibri" panose="020F0502020204030204" pitchFamily="34" charset="0"/>
                  </a:rPr>
                  <a:t>đặc</a:t>
                </a:r>
                <a:r>
                  <a:rPr kumimoji="0" lang="en-US" sz="4800" b="1" i="1" u="sng" strike="noStrike" kern="1200" cap="none" spc="0" normalizeH="0" baseline="0" noProof="0" dirty="0">
                    <a:ln>
                      <a:noFill/>
                    </a:ln>
                    <a:solidFill>
                      <a:prstClr val="black"/>
                    </a:solidFill>
                    <a:effectLst/>
                    <a:uLnTx/>
                    <a:uFillTx/>
                    <a:ea typeface="Calibri" panose="020F0502020204030204" pitchFamily="34" charset="0"/>
                  </a:rPr>
                  <a:t> </a:t>
                </a:r>
                <a:r>
                  <a:rPr kumimoji="0" lang="en-US" sz="4800" b="1" i="1" u="sng" strike="noStrike" kern="1200" cap="none" spc="0" normalizeH="0" baseline="0" noProof="0" dirty="0" err="1">
                    <a:ln>
                      <a:noFill/>
                    </a:ln>
                    <a:solidFill>
                      <a:prstClr val="black"/>
                    </a:solidFill>
                    <a:effectLst/>
                    <a:uLnTx/>
                    <a:uFillTx/>
                    <a:ea typeface="Calibri" panose="020F0502020204030204" pitchFamily="34" charset="0"/>
                  </a:rPr>
                  <a:t>biệt</a:t>
                </a:r>
                <a:r>
                  <a:rPr kumimoji="0" lang="en-US" sz="4800" b="1" i="1" u="sng" strike="noStrike" kern="1200" cap="none" spc="0" normalizeH="0" baseline="0" noProof="0" dirty="0">
                    <a:ln>
                      <a:noFill/>
                    </a:ln>
                    <a:solidFill>
                      <a:prstClr val="black"/>
                    </a:solidFill>
                    <a:effectLst/>
                    <a:uLnTx/>
                    <a:uFillTx/>
                    <a:ea typeface="Calibri" panose="020F0502020204030204" pitchFamily="34" charset="0"/>
                  </a:rPr>
                  <a:t>:</a:t>
                </a:r>
                <a:endParaRPr kumimoji="0" lang="en-US" sz="4800" b="0"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30000"/>
                  </a:lnSpc>
                  <a:spcBef>
                    <a:spcPts val="600"/>
                  </a:spcBef>
                  <a:spcAft>
                    <a:spcPts val="600"/>
                  </a:spcAft>
                  <a:buClrTx/>
                  <a:buSzTx/>
                  <a:buFontTx/>
                  <a:buNone/>
                  <a:tabLst/>
                  <a:defRPr/>
                </a:pP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Trong</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các</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số</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đã</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cho</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nếu</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số</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smtClean="0">
                    <a:ln>
                      <a:noFill/>
                    </a:ln>
                    <a:solidFill>
                      <a:prstClr val="black"/>
                    </a:solidFill>
                    <a:effectLst/>
                    <a:uLnTx/>
                    <a:uFillTx/>
                    <a:ea typeface="Calibri" panose="020F0502020204030204" pitchFamily="34" charset="0"/>
                  </a:rPr>
                  <a:t>lớn</a:t>
                </a:r>
                <a:r>
                  <a:rPr kumimoji="0" lang="en-US" sz="4800" b="0" i="0" u="none" strike="noStrike" kern="1200" cap="none" spc="0" normalizeH="0" baseline="0" noProof="0" dirty="0" smtClean="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nhất</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là</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smtClean="0">
                    <a:ln>
                      <a:noFill/>
                    </a:ln>
                    <a:solidFill>
                      <a:prstClr val="black"/>
                    </a:solidFill>
                    <a:effectLst/>
                    <a:uLnTx/>
                    <a:uFillTx/>
                    <a:ea typeface="Calibri" panose="020F0502020204030204" pitchFamily="34" charset="0"/>
                  </a:rPr>
                  <a:t>bội</a:t>
                </a:r>
                <a:r>
                  <a:rPr kumimoji="0" lang="en-US" sz="4800" b="0" i="0" u="none" strike="noStrike" kern="1200" cap="none" spc="0" normalizeH="0" baseline="0" noProof="0" dirty="0" smtClean="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của</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các</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số</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còn</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lại</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thì</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smtClean="0">
                    <a:ln>
                      <a:noFill/>
                    </a:ln>
                    <a:solidFill>
                      <a:prstClr val="black"/>
                    </a:solidFill>
                    <a:effectLst/>
                    <a:uLnTx/>
                    <a:uFillTx/>
                    <a:ea typeface="Calibri" panose="020F0502020204030204" pitchFamily="34" charset="0"/>
                  </a:rPr>
                  <a:t>BCNN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của</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các</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số</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đã</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cho</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chính</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là</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số</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smtClean="0">
                    <a:ln>
                      <a:noFill/>
                    </a:ln>
                    <a:solidFill>
                      <a:prstClr val="black"/>
                    </a:solidFill>
                    <a:effectLst/>
                    <a:uLnTx/>
                    <a:uFillTx/>
                    <a:ea typeface="Calibri" panose="020F0502020204030204" pitchFamily="34" charset="0"/>
                  </a:rPr>
                  <a:t>lớn</a:t>
                </a:r>
                <a:r>
                  <a:rPr kumimoji="0" lang="en-US" sz="4800" b="0" i="0" u="none" strike="noStrike" kern="1200" cap="none" spc="0" normalizeH="0" baseline="0" noProof="0" dirty="0" smtClean="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nhất</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lang="en-US" sz="4800" dirty="0" err="1" smtClean="0">
                    <a:solidFill>
                      <a:prstClr val="black"/>
                    </a:solidFill>
                    <a:ea typeface="Calibri" panose="020F0502020204030204" pitchFamily="34" charset="0"/>
                  </a:rPr>
                  <a:t>đó</a:t>
                </a:r>
                <a:endParaRPr kumimoji="0" lang="en-US" sz="4800" b="0"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ctr" defTabSz="914400" rtl="0" eaLnBrk="1" fontAlgn="auto" latinLnBrk="0" hangingPunct="1">
                  <a:lnSpc>
                    <a:spcPct val="130000"/>
                  </a:lnSpc>
                  <a:spcBef>
                    <a:spcPts val="600"/>
                  </a:spcBef>
                  <a:spcAft>
                    <a:spcPts val="600"/>
                  </a:spcAft>
                  <a:buClrTx/>
                  <a:buSzTx/>
                  <a:buFontTx/>
                  <a:buNone/>
                  <a:tabLst/>
                  <a:defRPr/>
                </a:pP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Nếu</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a:t>
                </a:r>
                <a14:m>
                  <m:oMath xmlns:m="http://schemas.openxmlformats.org/officeDocument/2006/math">
                    <m:r>
                      <a:rPr kumimoji="0" lang="en-US" sz="4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rPr>
                      <m:t> </m:t>
                    </m:r>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rPr>
                      <m:t>⋮</m:t>
                    </m:r>
                  </m:oMath>
                </a14:m>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b </a:t>
                </a:r>
                <a:r>
                  <a:rPr kumimoji="0" lang="en-US" sz="4800" b="0" i="0" u="none" strike="noStrike" kern="1200" cap="none" spc="0" normalizeH="0" baseline="0" noProof="0" dirty="0" err="1">
                    <a:ln>
                      <a:noFill/>
                    </a:ln>
                    <a:solidFill>
                      <a:prstClr val="black"/>
                    </a:solidFill>
                    <a:effectLst/>
                    <a:uLnTx/>
                    <a:uFillTx/>
                    <a:ea typeface="Calibri" panose="020F0502020204030204" pitchFamily="34" charset="0"/>
                  </a:rPr>
                  <a:t>thì</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4800" b="0" i="0" u="none" strike="noStrike" kern="1200" cap="none" spc="0" normalizeH="0" baseline="0" noProof="0" dirty="0" smtClean="0">
                    <a:ln>
                      <a:noFill/>
                    </a:ln>
                    <a:solidFill>
                      <a:prstClr val="black"/>
                    </a:solidFill>
                    <a:effectLst/>
                    <a:uLnTx/>
                    <a:uFillTx/>
                    <a:ea typeface="Calibri" panose="020F0502020204030204" pitchFamily="34" charset="0"/>
                  </a:rPr>
                  <a:t>BCNN </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 a , b) = </a:t>
                </a:r>
                <a:r>
                  <a:rPr kumimoji="0" lang="en-US" sz="4800" b="0" i="0" u="none" strike="noStrike" kern="1200" cap="none" spc="0" normalizeH="0" baseline="0" noProof="0" dirty="0" smtClean="0">
                    <a:ln>
                      <a:noFill/>
                    </a:ln>
                    <a:solidFill>
                      <a:prstClr val="black"/>
                    </a:solidFill>
                    <a:effectLst/>
                    <a:uLnTx/>
                    <a:uFillTx/>
                    <a:ea typeface="Calibri" panose="020F0502020204030204" pitchFamily="34" charset="0"/>
                  </a:rPr>
                  <a:t>a.</a:t>
                </a:r>
              </a:p>
              <a:p>
                <a:pPr marL="0" marR="0" lvl="0" indent="0" algn="just" defTabSz="914400" rtl="0" eaLnBrk="1" fontAlgn="auto" latinLnBrk="0" hangingPunct="1">
                  <a:lnSpc>
                    <a:spcPct val="130000"/>
                  </a:lnSpc>
                  <a:spcBef>
                    <a:spcPts val="600"/>
                  </a:spcBef>
                  <a:spcAft>
                    <a:spcPts val="600"/>
                  </a:spcAft>
                  <a:buClrTx/>
                  <a:buSzTx/>
                  <a:buFontTx/>
                  <a:buNone/>
                  <a:tabLst/>
                  <a:defRPr/>
                </a:pPr>
                <a:r>
                  <a:rPr lang="en-US" sz="4800" dirty="0" smtClean="0">
                    <a:solidFill>
                      <a:prstClr val="black"/>
                    </a:solidFill>
                    <a:ea typeface="Calibri" panose="020F0502020204030204" pitchFamily="34" charset="0"/>
                  </a:rPr>
                  <a:t>+ </a:t>
                </a:r>
                <a:r>
                  <a:rPr lang="en-US" sz="4800" dirty="0" err="1" smtClean="0">
                    <a:solidFill>
                      <a:prstClr val="black"/>
                    </a:solidFill>
                    <a:ea typeface="Calibri" panose="020F0502020204030204" pitchFamily="34" charset="0"/>
                  </a:rPr>
                  <a:t>Mọi</a:t>
                </a:r>
                <a:r>
                  <a:rPr lang="en-US" sz="4800" dirty="0" smtClean="0">
                    <a:solidFill>
                      <a:prstClr val="black"/>
                    </a:solidFill>
                    <a:ea typeface="Calibri" panose="020F0502020204030204" pitchFamily="34" charset="0"/>
                  </a:rPr>
                  <a:t> </a:t>
                </a:r>
                <a:r>
                  <a:rPr lang="en-US" sz="4800" dirty="0" err="1" smtClean="0">
                    <a:solidFill>
                      <a:prstClr val="black"/>
                    </a:solidFill>
                    <a:ea typeface="Calibri" panose="020F0502020204030204" pitchFamily="34" charset="0"/>
                  </a:rPr>
                  <a:t>số</a:t>
                </a:r>
                <a:r>
                  <a:rPr lang="en-US" sz="4800" dirty="0" smtClean="0">
                    <a:solidFill>
                      <a:prstClr val="black"/>
                    </a:solidFill>
                    <a:ea typeface="Calibri" panose="020F0502020204030204" pitchFamily="34" charset="0"/>
                  </a:rPr>
                  <a:t> </a:t>
                </a:r>
                <a:r>
                  <a:rPr lang="en-US" sz="4800" dirty="0" err="1" smtClean="0">
                    <a:solidFill>
                      <a:prstClr val="black"/>
                    </a:solidFill>
                    <a:ea typeface="Calibri" panose="020F0502020204030204" pitchFamily="34" charset="0"/>
                  </a:rPr>
                  <a:t>tự</a:t>
                </a:r>
                <a:r>
                  <a:rPr lang="en-US" sz="4800" dirty="0" smtClean="0">
                    <a:solidFill>
                      <a:prstClr val="black"/>
                    </a:solidFill>
                    <a:ea typeface="Calibri" panose="020F0502020204030204" pitchFamily="34" charset="0"/>
                  </a:rPr>
                  <a:t> </a:t>
                </a:r>
                <a:r>
                  <a:rPr lang="en-US" sz="4800" dirty="0" err="1" smtClean="0">
                    <a:solidFill>
                      <a:prstClr val="black"/>
                    </a:solidFill>
                    <a:ea typeface="Calibri" panose="020F0502020204030204" pitchFamily="34" charset="0"/>
                  </a:rPr>
                  <a:t>nhiên</a:t>
                </a:r>
                <a:r>
                  <a:rPr lang="en-US" sz="4800" dirty="0" smtClean="0">
                    <a:solidFill>
                      <a:prstClr val="black"/>
                    </a:solidFill>
                    <a:ea typeface="Calibri" panose="020F0502020204030204" pitchFamily="34" charset="0"/>
                  </a:rPr>
                  <a:t> </a:t>
                </a:r>
                <a:r>
                  <a:rPr lang="en-US" sz="4800" dirty="0" err="1" smtClean="0">
                    <a:solidFill>
                      <a:prstClr val="black"/>
                    </a:solidFill>
                    <a:ea typeface="Calibri" panose="020F0502020204030204" pitchFamily="34" charset="0"/>
                  </a:rPr>
                  <a:t>đều</a:t>
                </a:r>
                <a:r>
                  <a:rPr lang="en-US" sz="4800" dirty="0" smtClean="0">
                    <a:solidFill>
                      <a:prstClr val="black"/>
                    </a:solidFill>
                    <a:ea typeface="Calibri" panose="020F0502020204030204" pitchFamily="34" charset="0"/>
                  </a:rPr>
                  <a:t> </a:t>
                </a:r>
                <a:r>
                  <a:rPr lang="en-US" sz="4800" dirty="0" err="1" smtClean="0">
                    <a:solidFill>
                      <a:prstClr val="black"/>
                    </a:solidFill>
                    <a:ea typeface="Calibri" panose="020F0502020204030204" pitchFamily="34" charset="0"/>
                  </a:rPr>
                  <a:t>là</a:t>
                </a:r>
                <a:r>
                  <a:rPr lang="en-US" sz="4800" dirty="0" smtClean="0">
                    <a:solidFill>
                      <a:prstClr val="black"/>
                    </a:solidFill>
                    <a:ea typeface="Calibri" panose="020F0502020204030204" pitchFamily="34" charset="0"/>
                  </a:rPr>
                  <a:t> </a:t>
                </a:r>
                <a:r>
                  <a:rPr lang="en-US" sz="4800" dirty="0" err="1" smtClean="0">
                    <a:solidFill>
                      <a:prstClr val="black"/>
                    </a:solidFill>
                    <a:ea typeface="Calibri" panose="020F0502020204030204" pitchFamily="34" charset="0"/>
                  </a:rPr>
                  <a:t>bội</a:t>
                </a:r>
                <a:r>
                  <a:rPr lang="en-US" sz="4800" dirty="0" smtClean="0">
                    <a:solidFill>
                      <a:prstClr val="black"/>
                    </a:solidFill>
                    <a:ea typeface="Calibri" panose="020F0502020204030204" pitchFamily="34" charset="0"/>
                  </a:rPr>
                  <a:t> </a:t>
                </a:r>
                <a:r>
                  <a:rPr lang="en-US" sz="4800" dirty="0" err="1" smtClean="0">
                    <a:solidFill>
                      <a:prstClr val="black"/>
                    </a:solidFill>
                    <a:ea typeface="Calibri" panose="020F0502020204030204" pitchFamily="34" charset="0"/>
                  </a:rPr>
                  <a:t>của</a:t>
                </a:r>
                <a:r>
                  <a:rPr lang="en-US" sz="4800" dirty="0" smtClean="0">
                    <a:solidFill>
                      <a:prstClr val="black"/>
                    </a:solidFill>
                    <a:ea typeface="Calibri" panose="020F0502020204030204" pitchFamily="34" charset="0"/>
                  </a:rPr>
                  <a:t> 1. Do </a:t>
                </a:r>
                <a:r>
                  <a:rPr lang="en-US" sz="4800" dirty="0" err="1" smtClean="0">
                    <a:solidFill>
                      <a:prstClr val="black"/>
                    </a:solidFill>
                    <a:ea typeface="Calibri" panose="020F0502020204030204" pitchFamily="34" charset="0"/>
                  </a:rPr>
                  <a:t>đó</a:t>
                </a:r>
                <a:r>
                  <a:rPr lang="en-US" sz="4800" dirty="0" smtClean="0">
                    <a:solidFill>
                      <a:prstClr val="black"/>
                    </a:solidFill>
                    <a:ea typeface="Calibri" panose="020F0502020204030204" pitchFamily="34" charset="0"/>
                  </a:rPr>
                  <a:t> </a:t>
                </a:r>
                <a:r>
                  <a:rPr lang="en-US" sz="4800" dirty="0" err="1" smtClean="0">
                    <a:solidFill>
                      <a:prstClr val="black"/>
                    </a:solidFill>
                    <a:ea typeface="Calibri" panose="020F0502020204030204" pitchFamily="34" charset="0"/>
                  </a:rPr>
                  <a:t>mọi</a:t>
                </a:r>
                <a:r>
                  <a:rPr lang="en-US" sz="4800" dirty="0" smtClean="0">
                    <a:solidFill>
                      <a:prstClr val="black"/>
                    </a:solidFill>
                    <a:ea typeface="Calibri" panose="020F0502020204030204" pitchFamily="34" charset="0"/>
                  </a:rPr>
                  <a:t> </a:t>
                </a:r>
                <a:r>
                  <a:rPr lang="en-US" sz="4800" dirty="0" err="1" smtClean="0">
                    <a:solidFill>
                      <a:prstClr val="black"/>
                    </a:solidFill>
                    <a:ea typeface="Calibri" panose="020F0502020204030204" pitchFamily="34" charset="0"/>
                  </a:rPr>
                  <a:t>số</a:t>
                </a:r>
                <a:r>
                  <a:rPr lang="en-US" sz="4800" dirty="0" smtClean="0">
                    <a:solidFill>
                      <a:prstClr val="black"/>
                    </a:solidFill>
                    <a:ea typeface="Calibri" panose="020F0502020204030204" pitchFamily="34" charset="0"/>
                  </a:rPr>
                  <a:t> </a:t>
                </a:r>
                <a:r>
                  <a:rPr lang="en-US" sz="4800" dirty="0" err="1" smtClean="0">
                    <a:solidFill>
                      <a:prstClr val="black"/>
                    </a:solidFill>
                    <a:ea typeface="Calibri" panose="020F0502020204030204" pitchFamily="34" charset="0"/>
                  </a:rPr>
                  <a:t>tự</a:t>
                </a:r>
                <a:r>
                  <a:rPr lang="en-US" sz="4800" dirty="0" smtClean="0">
                    <a:solidFill>
                      <a:prstClr val="black"/>
                    </a:solidFill>
                    <a:ea typeface="Calibri" panose="020F0502020204030204" pitchFamily="34" charset="0"/>
                  </a:rPr>
                  <a:t> </a:t>
                </a:r>
                <a:r>
                  <a:rPr lang="en-US" sz="4800" dirty="0" err="1" smtClean="0">
                    <a:solidFill>
                      <a:prstClr val="black"/>
                    </a:solidFill>
                    <a:ea typeface="Calibri" panose="020F0502020204030204" pitchFamily="34" charset="0"/>
                  </a:rPr>
                  <a:t>nhiên</a:t>
                </a:r>
                <a:r>
                  <a:rPr lang="en-US" sz="4800" dirty="0" smtClean="0">
                    <a:solidFill>
                      <a:prstClr val="black"/>
                    </a:solidFill>
                    <a:ea typeface="Calibri" panose="020F0502020204030204" pitchFamily="34" charset="0"/>
                  </a:rPr>
                  <a:t> a </a:t>
                </a:r>
                <a:r>
                  <a:rPr lang="en-US" sz="4800" dirty="0" err="1" smtClean="0">
                    <a:solidFill>
                      <a:prstClr val="black"/>
                    </a:solidFill>
                    <a:ea typeface="Calibri" panose="020F0502020204030204" pitchFamily="34" charset="0"/>
                  </a:rPr>
                  <a:t>và</a:t>
                </a:r>
                <a:r>
                  <a:rPr lang="en-US" sz="4800" dirty="0" smtClean="0">
                    <a:solidFill>
                      <a:prstClr val="black"/>
                    </a:solidFill>
                    <a:ea typeface="Calibri" panose="020F0502020204030204" pitchFamily="34" charset="0"/>
                  </a:rPr>
                  <a:t> b ( </a:t>
                </a:r>
                <a:r>
                  <a:rPr lang="en-US" sz="4800" dirty="0" err="1" smtClean="0">
                    <a:solidFill>
                      <a:prstClr val="black"/>
                    </a:solidFill>
                    <a:ea typeface="Calibri" panose="020F0502020204030204" pitchFamily="34" charset="0"/>
                  </a:rPr>
                  <a:t>khác</a:t>
                </a:r>
                <a:r>
                  <a:rPr lang="en-US" sz="4800" dirty="0" smtClean="0">
                    <a:solidFill>
                      <a:prstClr val="black"/>
                    </a:solidFill>
                    <a:ea typeface="Calibri" panose="020F0502020204030204" pitchFamily="34" charset="0"/>
                  </a:rPr>
                  <a:t> 0), ta </a:t>
                </a:r>
                <a:r>
                  <a:rPr lang="en-US" sz="4800" dirty="0" err="1" smtClean="0">
                    <a:solidFill>
                      <a:prstClr val="black"/>
                    </a:solidFill>
                    <a:ea typeface="Calibri" panose="020F0502020204030204" pitchFamily="34" charset="0"/>
                  </a:rPr>
                  <a:t>có</a:t>
                </a:r>
                <a:r>
                  <a:rPr lang="en-US" sz="4800" dirty="0" smtClean="0">
                    <a:solidFill>
                      <a:prstClr val="black"/>
                    </a:solidFill>
                    <a:ea typeface="Calibri" panose="020F0502020204030204" pitchFamily="34" charset="0"/>
                  </a:rPr>
                  <a:t>:</a:t>
                </a:r>
                <a:endParaRPr kumimoji="0" lang="en-US" sz="4800" b="0" i="0" u="none" strike="noStrike" kern="1200" cap="none" spc="0" normalizeH="0" baseline="0" noProof="0" dirty="0">
                  <a:ln>
                    <a:noFill/>
                  </a:ln>
                  <a:solidFill>
                    <a:prstClr val="black"/>
                  </a:solidFill>
                  <a:effectLst/>
                  <a:uLnTx/>
                  <a:uFillTx/>
                  <a:ea typeface="Calibri" panose="020F0502020204030204" pitchFamily="34" charset="0"/>
                </a:endParaRPr>
              </a:p>
              <a:p>
                <a:r>
                  <a:rPr lang="en-US" sz="4800" i="1" u="sng" dirty="0"/>
                  <a:t>VD: </a:t>
                </a:r>
                <a:r>
                  <a:rPr lang="en-US" sz="4800" dirty="0" err="1"/>
                  <a:t>Vì</a:t>
                </a:r>
                <a:r>
                  <a:rPr lang="en-US" sz="4800" dirty="0"/>
                  <a:t> 21 </a:t>
                </a:r>
                <a14:m>
                  <m:oMath xmlns:m="http://schemas.openxmlformats.org/officeDocument/2006/math">
                    <m:r>
                      <a:rPr lang="en-US" sz="4800" i="1">
                        <a:latin typeface="Cambria Math" panose="02040503050406030204" pitchFamily="18" charset="0"/>
                      </a:rPr>
                      <m:t>⋮</m:t>
                    </m:r>
                  </m:oMath>
                </a14:m>
                <a:r>
                  <a:rPr lang="en-US" sz="4800" dirty="0"/>
                  <a:t> 7 </a:t>
                </a:r>
                <a:r>
                  <a:rPr lang="en-US" sz="4800" dirty="0" err="1"/>
                  <a:t>nên</a:t>
                </a:r>
                <a:r>
                  <a:rPr lang="en-US" sz="4800" dirty="0"/>
                  <a:t> ta </a:t>
                </a:r>
                <a:r>
                  <a:rPr lang="en-US" sz="4800" dirty="0" err="1"/>
                  <a:t>có</a:t>
                </a:r>
                <a:r>
                  <a:rPr lang="en-US" sz="4800" dirty="0"/>
                  <a:t> BCNN (7, 21) = 21</a:t>
                </a:r>
              </a:p>
              <a:p>
                <a:r>
                  <a:rPr lang="en-US" sz="4800" dirty="0"/>
                  <a:t>+ </a:t>
                </a:r>
                <a:r>
                  <a:rPr lang="en-US" sz="4800" dirty="0" err="1"/>
                  <a:t>Mọi</a:t>
                </a:r>
                <a:r>
                  <a:rPr lang="en-US" sz="4800" dirty="0"/>
                  <a:t> </a:t>
                </a:r>
                <a:r>
                  <a:rPr lang="en-US" sz="4800" dirty="0" err="1"/>
                  <a:t>số</a:t>
                </a:r>
                <a:r>
                  <a:rPr lang="en-US" sz="4800" dirty="0"/>
                  <a:t> </a:t>
                </a:r>
                <a:r>
                  <a:rPr lang="en-US" sz="4800" dirty="0" err="1"/>
                  <a:t>tự</a:t>
                </a:r>
                <a:r>
                  <a:rPr lang="en-US" sz="4800" dirty="0"/>
                  <a:t> </a:t>
                </a:r>
                <a:r>
                  <a:rPr lang="en-US" sz="4800" dirty="0" err="1"/>
                  <a:t>nhiên</a:t>
                </a:r>
                <a:r>
                  <a:rPr lang="en-US" sz="4800" dirty="0"/>
                  <a:t> </a:t>
                </a:r>
                <a:r>
                  <a:rPr lang="en-US" sz="4800" dirty="0" err="1"/>
                  <a:t>đều</a:t>
                </a:r>
                <a:r>
                  <a:rPr lang="en-US" sz="4800" dirty="0"/>
                  <a:t> </a:t>
                </a:r>
                <a:r>
                  <a:rPr lang="en-US" sz="4800" dirty="0" err="1"/>
                  <a:t>là</a:t>
                </a:r>
                <a:r>
                  <a:rPr lang="en-US" sz="4800" dirty="0"/>
                  <a:t> </a:t>
                </a:r>
                <a:r>
                  <a:rPr lang="en-US" sz="4800" dirty="0" err="1"/>
                  <a:t>bội</a:t>
                </a:r>
                <a:r>
                  <a:rPr lang="en-US" sz="4800" dirty="0"/>
                  <a:t> </a:t>
                </a:r>
                <a:r>
                  <a:rPr lang="en-US" sz="4800" dirty="0" err="1"/>
                  <a:t>của</a:t>
                </a:r>
                <a:r>
                  <a:rPr lang="en-US" sz="4800" dirty="0"/>
                  <a:t> 1. Do </a:t>
                </a:r>
                <a:r>
                  <a:rPr lang="en-US" sz="4800" dirty="0" err="1"/>
                  <a:t>đó</a:t>
                </a:r>
                <a:r>
                  <a:rPr lang="en-US" sz="4800" dirty="0"/>
                  <a:t> </a:t>
                </a:r>
                <a:r>
                  <a:rPr lang="en-US" sz="4800" dirty="0" err="1"/>
                  <a:t>mọi</a:t>
                </a:r>
                <a:r>
                  <a:rPr lang="en-US" sz="4800" dirty="0"/>
                  <a:t> </a:t>
                </a:r>
                <a:r>
                  <a:rPr lang="en-US" sz="4800" dirty="0" err="1"/>
                  <a:t>số</a:t>
                </a:r>
                <a:r>
                  <a:rPr lang="en-US" sz="4800" dirty="0"/>
                  <a:t> </a:t>
                </a:r>
                <a:r>
                  <a:rPr lang="en-US" sz="4800" dirty="0" err="1"/>
                  <a:t>tự</a:t>
                </a:r>
                <a:r>
                  <a:rPr lang="en-US" sz="4800" dirty="0"/>
                  <a:t> </a:t>
                </a:r>
                <a:r>
                  <a:rPr lang="en-US" sz="4800" dirty="0" err="1"/>
                  <a:t>nhiên</a:t>
                </a:r>
                <a:r>
                  <a:rPr lang="en-US" sz="4800" dirty="0"/>
                  <a:t> a </a:t>
                </a:r>
                <a:r>
                  <a:rPr lang="en-US" sz="4800" dirty="0" err="1"/>
                  <a:t>và</a:t>
                </a:r>
                <a:r>
                  <a:rPr lang="en-US" sz="4800" dirty="0"/>
                  <a:t> b ( </a:t>
                </a:r>
                <a:r>
                  <a:rPr lang="en-US" sz="4800" dirty="0" err="1"/>
                  <a:t>khác</a:t>
                </a:r>
                <a:r>
                  <a:rPr lang="en-US" sz="4800" dirty="0"/>
                  <a:t> 0), ta </a:t>
                </a:r>
                <a:r>
                  <a:rPr lang="en-US" sz="4800" dirty="0" err="1"/>
                  <a:t>có</a:t>
                </a:r>
                <a:r>
                  <a:rPr lang="en-US" sz="4800" dirty="0"/>
                  <a:t>:</a:t>
                </a:r>
              </a:p>
              <a:p>
                <a:r>
                  <a:rPr lang="en-US" sz="4800" dirty="0"/>
                  <a:t>BCNN ( a , 1) = a; BCNN (a , b , 1) = BCNN (a , b)</a:t>
                </a:r>
              </a:p>
            </p:txBody>
          </p:sp>
        </mc:Choice>
        <mc:Fallback xmlns="">
          <p:sp>
            <p:nvSpPr>
              <p:cNvPr id="5" name="Rectangle 4"/>
              <p:cNvSpPr>
                <a:spLocks noRot="1" noChangeAspect="1" noMove="1" noResize="1" noEditPoints="1" noAdjustHandles="1" noChangeArrowheads="1" noChangeShapeType="1" noTextEdit="1"/>
              </p:cNvSpPr>
              <p:nvPr/>
            </p:nvSpPr>
            <p:spPr>
              <a:xfrm>
                <a:off x="457200" y="728934"/>
                <a:ext cx="17007383" cy="9347174"/>
              </a:xfrm>
              <a:prstGeom prst="rect">
                <a:avLst/>
              </a:prstGeom>
              <a:blipFill>
                <a:blip r:embed="rId8"/>
                <a:stretch>
                  <a:fillRect l="-1613" t="-261" r="-1613" b="-2479"/>
                </a:stretch>
              </a:blipFill>
            </p:spPr>
            <p:txBody>
              <a:bodyPr/>
              <a:lstStyle/>
              <a:p>
                <a:r>
                  <a:rPr lang="vi-VN">
                    <a:noFill/>
                  </a:rPr>
                  <a:t> </a:t>
                </a:r>
              </a:p>
            </p:txBody>
          </p:sp>
        </mc:Fallback>
      </mc:AlternateContent>
      <p:pic>
        <p:nvPicPr>
          <p:cNvPr id="25" name="Picture 24"/>
          <p:cNvPicPr>
            <a:picLocks noChangeAspect="1"/>
          </p:cNvPicPr>
          <p:nvPr/>
        </p:nvPicPr>
        <p:blipFill>
          <a:blip r:embed="rId9">
            <a:clrChange>
              <a:clrFrom>
                <a:srgbClr val="FCF8F5"/>
              </a:clrFrom>
              <a:clrTo>
                <a:srgbClr val="FCF8F5">
                  <a:alpha val="0"/>
                </a:srgbClr>
              </a:clrTo>
            </a:clrChange>
          </a:blip>
          <a:stretch>
            <a:fillRect/>
          </a:stretch>
        </p:blipFill>
        <p:spPr>
          <a:xfrm>
            <a:off x="-137964" y="-114300"/>
            <a:ext cx="1371399" cy="1104244"/>
          </a:xfrm>
          <a:prstGeom prst="round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404583" y="-239214"/>
            <a:ext cx="2106146" cy="1936296"/>
          </a:xfrm>
          <a:prstGeom prst="rect">
            <a:avLst/>
          </a:prstGeom>
        </p:spPr>
      </p:pic>
    </p:spTree>
    <p:extLst>
      <p:ext uri="{BB962C8B-B14F-4D97-AF65-F5344CB8AC3E}">
        <p14:creationId xmlns:p14="http://schemas.microsoft.com/office/powerpoint/2010/main" val="289842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 calcmode="lin" valueType="num">
                                      <p:cBhvr additive="base">
                                        <p:cTn id="10"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1" dur="500" fill="hold"/>
                                        <p:tgtEl>
                                          <p:spTgt spid="5">
                                            <p:bg/>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nodeType="after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1000"/>
                                        <p:tgtEl>
                                          <p:spTgt spid="5">
                                            <p:txEl>
                                              <p:pRg st="5" end="5"/>
                                            </p:txEl>
                                          </p:spTgt>
                                        </p:tgtEl>
                                      </p:cBhvr>
                                    </p:animEffect>
                                    <p:anim calcmode="lin" valueType="num">
                                      <p:cBhvr>
                                        <p:cTn id="4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nodeType="after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1000"/>
                                        <p:tgtEl>
                                          <p:spTgt spid="5">
                                            <p:txEl>
                                              <p:pRg st="6" end="6"/>
                                            </p:txEl>
                                          </p:spTgt>
                                        </p:tgtEl>
                                      </p:cBhvr>
                                    </p:animEffect>
                                    <p:anim calcmode="lin" valueType="num">
                                      <p:cBhvr>
                                        <p:cTn id="4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3429000" y="71092"/>
            <a:ext cx="6952733" cy="1398351"/>
            <a:chOff x="-3195" y="242459"/>
            <a:chExt cx="8047623" cy="5748858"/>
          </a:xfrm>
        </p:grpSpPr>
        <p:sp>
          <p:nvSpPr>
            <p:cNvPr id="6" name="Freeform 6"/>
            <p:cNvSpPr/>
            <p:nvPr/>
          </p:nvSpPr>
          <p:spPr>
            <a:xfrm>
              <a:off x="-3195" y="242459"/>
              <a:ext cx="8047623" cy="5748858"/>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0" name="TextBox 10"/>
          <p:cNvSpPr txBox="1"/>
          <p:nvPr/>
        </p:nvSpPr>
        <p:spPr>
          <a:xfrm>
            <a:off x="1556278" y="2340467"/>
            <a:ext cx="15117079" cy="716928"/>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272626"/>
              </a:solidFill>
              <a:effectLst/>
              <a:uLnTx/>
              <a:uFillTx/>
              <a:latin typeface="Arial" panose="020B0604020202020204" pitchFamily="34" charset="0"/>
              <a:ea typeface="+mn-ea"/>
              <a:cs typeface="Arial" panose="020B0604020202020204" pitchFamily="34" charset="0"/>
            </a:endParaRP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317294">
            <a:off x="-775192" y="-313195"/>
            <a:ext cx="2348424" cy="768575"/>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509654" y="295798"/>
            <a:ext cx="1061203" cy="1061203"/>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73357" y="-371267"/>
            <a:ext cx="2106146" cy="193629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72345">
            <a:off x="-317275" y="7172373"/>
            <a:ext cx="1499829" cy="3158683"/>
          </a:xfrm>
          <a:prstGeom prst="rect">
            <a:avLst/>
          </a:prstGeom>
        </p:spPr>
      </p:pic>
      <p:sp>
        <p:nvSpPr>
          <p:cNvPr id="20" name="TextBox 19"/>
          <p:cNvSpPr txBox="1"/>
          <p:nvPr/>
        </p:nvSpPr>
        <p:spPr>
          <a:xfrm>
            <a:off x="4358984" y="410900"/>
            <a:ext cx="62027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BCNN (36, 9)</a:t>
            </a:r>
            <a:endPar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p:cNvSpPr txBox="1"/>
          <p:nvPr/>
        </p:nvSpPr>
        <p:spPr>
          <a:xfrm>
            <a:off x="1556278" y="2627323"/>
            <a:ext cx="16010445" cy="923330"/>
          </a:xfrm>
          <a:prstGeom prst="rect">
            <a:avLst/>
          </a:prstGeom>
          <a:solidFill>
            <a:schemeClr val="accent5">
              <a:lumMod val="60000"/>
              <a:lumOff val="40000"/>
            </a:schemeClr>
          </a:solidFill>
        </p:spPr>
        <p:txBody>
          <a:bodyPr wrap="square" rtlCol="0">
            <a:spAutoFit/>
          </a:bodyPr>
          <a:lstStyle/>
          <a:p>
            <a:r>
              <a:rPr lang="en-US" sz="5400" dirty="0"/>
              <a:t>B (36) = { 0; 36; 72; 108; 144;…}</a:t>
            </a:r>
          </a:p>
        </p:txBody>
      </p:sp>
      <p:sp>
        <p:nvSpPr>
          <p:cNvPr id="12" name="Rectangle 11"/>
          <p:cNvSpPr/>
          <p:nvPr/>
        </p:nvSpPr>
        <p:spPr>
          <a:xfrm>
            <a:off x="2284841" y="7044997"/>
            <a:ext cx="6740948" cy="1200329"/>
          </a:xfrm>
          <a:prstGeom prst="rect">
            <a:avLst/>
          </a:prstGeom>
          <a:solidFill>
            <a:schemeClr val="accent3">
              <a:lumMod val="60000"/>
              <a:lumOff val="40000"/>
            </a:schemeClr>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000000"/>
                </a:solidFill>
                <a:effectLst/>
                <a:uLnTx/>
                <a:uFillTx/>
                <a:latin typeface="Arial" panose="020B0604020202020204"/>
                <a:ea typeface="Calibri" panose="020F0502020204030204" pitchFamily="34" charset="0"/>
                <a:cs typeface="+mn-cs"/>
              </a:rPr>
              <a:t>=&gt;</a:t>
            </a:r>
            <a:r>
              <a:rPr kumimoji="0" lang="vi-VN" sz="4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B</a:t>
            </a:r>
            <a:r>
              <a:rPr kumimoji="0" lang="vi-VN" sz="4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C</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NN </a:t>
            </a:r>
            <a:r>
              <a:rPr kumimoji="0" lang="vi-VN" sz="4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a:t>
            </a:r>
            <a:r>
              <a:rPr lang="en-US" sz="4800" dirty="0" smtClean="0">
                <a:solidFill>
                  <a:srgbClr val="000000"/>
                </a:solidFill>
                <a:latin typeface="Arial" panose="020B0604020202020204"/>
                <a:ea typeface="Calibri" panose="020F0502020204030204" pitchFamily="34" charset="0"/>
              </a:rPr>
              <a:t>36</a:t>
            </a:r>
            <a:r>
              <a:rPr kumimoji="0" lang="vi-VN" sz="4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 </a:t>
            </a:r>
            <a:r>
              <a:rPr lang="en-US" sz="4800" dirty="0">
                <a:solidFill>
                  <a:srgbClr val="000000"/>
                </a:solidFill>
                <a:latin typeface="Arial" panose="020B0604020202020204"/>
                <a:ea typeface="Calibri" panose="020F0502020204030204" pitchFamily="34" charset="0"/>
              </a:rPr>
              <a:t>9</a:t>
            </a:r>
            <a:r>
              <a:rPr kumimoji="0" lang="vi-VN" sz="4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vi-VN" sz="4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vi-VN" sz="4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a:t>
            </a:r>
            <a:r>
              <a:rPr lang="en-US" sz="4800" dirty="0" smtClean="0">
                <a:solidFill>
                  <a:srgbClr val="000000"/>
                </a:solidFill>
                <a:latin typeface="Arial" panose="020B0604020202020204" pitchFamily="34" charset="0"/>
                <a:ea typeface="Calibri" panose="020F0502020204030204" pitchFamily="34" charset="0"/>
              </a:rPr>
              <a:t>36</a:t>
            </a:r>
            <a:r>
              <a:rPr kumimoji="0" lang="vi-VN" sz="4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48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p:txBody>
      </p:sp>
      <p:sp>
        <p:nvSpPr>
          <p:cNvPr id="19" name="TextBox 18"/>
          <p:cNvSpPr txBox="1"/>
          <p:nvPr/>
        </p:nvSpPr>
        <p:spPr>
          <a:xfrm>
            <a:off x="1486419" y="4963787"/>
            <a:ext cx="16010445" cy="923330"/>
          </a:xfrm>
          <a:prstGeom prst="rect">
            <a:avLst/>
          </a:prstGeom>
          <a:solidFill>
            <a:schemeClr val="accent5">
              <a:lumMod val="60000"/>
              <a:lumOff val="40000"/>
            </a:schemeClr>
          </a:solidFill>
        </p:spPr>
        <p:txBody>
          <a:bodyPr wrap="square" rtlCol="0">
            <a:spAutoFit/>
          </a:bodyPr>
          <a:lstStyle/>
          <a:p>
            <a:pPr lvl="0"/>
            <a:r>
              <a:rPr lang="en-US" sz="5400" dirty="0"/>
              <a:t>B(9) = {0; 9; 18; 27; 36; 45; 54;  63; 72; 81; 90; </a:t>
            </a:r>
            <a:endParaRPr kumimoji="0" lang="en-US" sz="13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1" name="Picture 20"/>
          <p:cNvPicPr>
            <a:picLocks noChangeAspect="1"/>
          </p:cNvPicPr>
          <p:nvPr/>
        </p:nvPicPr>
        <p:blipFill>
          <a:blip r:embed="rId14">
            <a:clrChange>
              <a:clrFrom>
                <a:srgbClr val="FFFFFF"/>
              </a:clrFrom>
              <a:clrTo>
                <a:srgbClr val="FFFFFF">
                  <a:alpha val="0"/>
                </a:srgbClr>
              </a:clrTo>
            </a:clrChange>
          </a:blip>
          <a:stretch>
            <a:fillRect/>
          </a:stretch>
        </p:blipFill>
        <p:spPr>
          <a:xfrm>
            <a:off x="1486419" y="35845"/>
            <a:ext cx="1517916" cy="1493629"/>
          </a:xfrm>
          <a:prstGeom prst="rect">
            <a:avLst/>
          </a:prstGeom>
        </p:spPr>
      </p:pic>
    </p:spTree>
    <p:extLst>
      <p:ext uri="{BB962C8B-B14F-4D97-AF65-F5344CB8AC3E}">
        <p14:creationId xmlns:p14="http://schemas.microsoft.com/office/powerpoint/2010/main" val="83570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animBg="1"/>
      <p:bldP spid="12"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grpSp>
        <p:nvGrpSpPr>
          <p:cNvPr id="19" name="Group 18"/>
          <p:cNvGrpSpPr/>
          <p:nvPr/>
        </p:nvGrpSpPr>
        <p:grpSpPr>
          <a:xfrm>
            <a:off x="-636421" y="-20520"/>
            <a:ext cx="6432289" cy="1389290"/>
            <a:chOff x="-660626" y="-20521"/>
            <a:chExt cx="7781136" cy="1686412"/>
          </a:xfrm>
        </p:grpSpPr>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238" y="-20521"/>
              <a:ext cx="7243748" cy="1686412"/>
            </a:xfrm>
            <a:prstGeom prst="rect">
              <a:avLst/>
            </a:prstGeom>
          </p:spPr>
        </p:pic>
        <p:sp>
          <p:nvSpPr>
            <p:cNvPr id="4" name="TextBox 4"/>
            <p:cNvSpPr txBox="1"/>
            <p:nvPr/>
          </p:nvSpPr>
          <p:spPr>
            <a:xfrm>
              <a:off x="-660626" y="1301"/>
              <a:ext cx="7589068" cy="1102866"/>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66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Luyện</a:t>
              </a:r>
              <a:r>
                <a:rPr kumimoji="0" lang="en-US" sz="6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66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tập</a:t>
              </a:r>
              <a:r>
                <a:rPr kumimoji="0" lang="en-US" sz="6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1</a:t>
              </a:r>
              <a:endParaRPr kumimoji="0" lang="en-US" sz="6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5" name="Group 5"/>
          <p:cNvGrpSpPr/>
          <p:nvPr/>
        </p:nvGrpSpPr>
        <p:grpSpPr>
          <a:xfrm>
            <a:off x="-151321" y="1407628"/>
            <a:ext cx="18930823" cy="2368659"/>
            <a:chOff x="705038" y="164573"/>
            <a:chExt cx="7880404" cy="4939616"/>
          </a:xfrm>
        </p:grpSpPr>
        <p:sp>
          <p:nvSpPr>
            <p:cNvPr id="6" name="Freeform 6"/>
            <p:cNvSpPr/>
            <p:nvPr/>
          </p:nvSpPr>
          <p:spPr>
            <a:xfrm>
              <a:off x="705038" y="164573"/>
              <a:ext cx="7880404" cy="4939616"/>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8" name="Freeform 8"/>
          <p:cNvSpPr/>
          <p:nvPr/>
        </p:nvSpPr>
        <p:spPr>
          <a:xfrm>
            <a:off x="695835" y="4116061"/>
            <a:ext cx="16828476" cy="3125195"/>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chemeClr val="bg1"/>
          </a:solidFill>
        </p:spPr>
        <p:txBody>
          <a:bodyPr/>
          <a:lstStyle/>
          <a:p>
            <a:pPr>
              <a:lnSpc>
                <a:spcPct val="130000"/>
              </a:lnSpc>
            </a:pPr>
            <a:r>
              <a:rPr kumimoji="0" lang="en-US" sz="5400" b="0" i="0" u="none" strike="noStrike" kern="1200" cap="none" spc="0" normalizeH="0" baseline="0" noProof="0" dirty="0" smtClean="0">
                <a:ln>
                  <a:noFill/>
                </a:ln>
                <a:solidFill>
                  <a:prstClr val="black"/>
                </a:solidFill>
                <a:effectLst/>
                <a:uLnTx/>
                <a:uFillTx/>
              </a:rPr>
              <a:t>a) </a:t>
            </a:r>
            <a:r>
              <a:rPr kumimoji="0" lang="en-US" sz="5400" b="0" i="0" u="none" strike="noStrike" kern="1200" cap="none" spc="0" normalizeH="0" baseline="0" noProof="0" dirty="0" err="1" smtClean="0">
                <a:ln>
                  <a:noFill/>
                </a:ln>
                <a:solidFill>
                  <a:prstClr val="black"/>
                </a:solidFill>
                <a:effectLst/>
                <a:uLnTx/>
                <a:uFillTx/>
              </a:rPr>
              <a:t>Có</a:t>
            </a:r>
            <a:r>
              <a:rPr kumimoji="0" lang="en-US" sz="5400" b="0" i="0" u="none" strike="noStrike" kern="1200" cap="none" spc="0" normalizeH="0" baseline="0" noProof="0" dirty="0" smtClean="0">
                <a:ln>
                  <a:noFill/>
                </a:ln>
                <a:solidFill>
                  <a:prstClr val="black"/>
                </a:solidFill>
                <a:effectLst/>
                <a:uLnTx/>
                <a:uFillTx/>
              </a:rPr>
              <a:t> </a:t>
            </a:r>
            <a:r>
              <a:rPr lang="en-US" sz="5400" dirty="0" smtClean="0"/>
              <a:t>B(6</a:t>
            </a:r>
            <a:r>
              <a:rPr lang="en-US" sz="5400" dirty="0"/>
              <a:t>) = { 0; 6; 12; 18; 24; 30; 36; 42; 48; …}</a:t>
            </a:r>
          </a:p>
          <a:p>
            <a:pPr>
              <a:lnSpc>
                <a:spcPct val="130000"/>
              </a:lnSpc>
            </a:pPr>
            <a:r>
              <a:rPr lang="en-US" sz="5400" dirty="0" smtClean="0"/>
              <a:t>		B(8</a:t>
            </a:r>
            <a:r>
              <a:rPr lang="en-US" sz="5400" dirty="0"/>
              <a:t>) = {0; 8; 16; 24; 32; 40; 48;...}</a:t>
            </a:r>
          </a:p>
          <a:p>
            <a:pPr marL="571500" lvl="0" indent="-571500" algn="ctr">
              <a:lnSpc>
                <a:spcPct val="130000"/>
              </a:lnSpc>
              <a:buFont typeface="Symbol" panose="05050102010706020507" pitchFamily="18" charset="2"/>
              <a:buChar char="Þ"/>
              <a:defRPr/>
            </a:pPr>
            <a:r>
              <a:rPr kumimoji="0" lang="en-US" sz="5400" b="0" i="0" u="none" strike="noStrike" kern="1200" cap="none" spc="0" normalizeH="0" baseline="0" noProof="0" dirty="0" smtClean="0">
                <a:ln>
                  <a:noFill/>
                </a:ln>
                <a:solidFill>
                  <a:prstClr val="black"/>
                </a:solidFill>
                <a:effectLst/>
                <a:uLnTx/>
                <a:uFillTx/>
              </a:rPr>
              <a:t> </a:t>
            </a:r>
            <a:r>
              <a:rPr lang="en-US" sz="5400" dirty="0"/>
              <a:t>BCNN (6 , 8) = {</a:t>
            </a:r>
            <a:r>
              <a:rPr lang="en-US" sz="5400" dirty="0" smtClean="0"/>
              <a:t>24}.</a:t>
            </a:r>
          </a:p>
        </p:txBody>
      </p:sp>
      <p:sp>
        <p:nvSpPr>
          <p:cNvPr id="10" name="TextBox 10"/>
          <p:cNvSpPr txBox="1"/>
          <p:nvPr/>
        </p:nvSpPr>
        <p:spPr>
          <a:xfrm>
            <a:off x="1556278" y="2340467"/>
            <a:ext cx="15117079" cy="716928"/>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272626"/>
              </a:solidFill>
              <a:effectLst/>
              <a:uLnTx/>
              <a:uFillTx/>
              <a:latin typeface="Arial" panose="020B0604020202020204" pitchFamily="34" charset="0"/>
              <a:ea typeface="+mn-ea"/>
              <a:cs typeface="Arial" panose="020B0604020202020204" pitchFamily="34" charset="0"/>
            </a:endParaR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317294">
            <a:off x="-775192" y="-313195"/>
            <a:ext cx="2348424" cy="768575"/>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321" y="1343273"/>
            <a:ext cx="885256" cy="885256"/>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673357" y="-371267"/>
            <a:ext cx="2106146" cy="193629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72345">
            <a:off x="-383074" y="8576705"/>
            <a:ext cx="889714" cy="1873763"/>
          </a:xfrm>
          <a:prstGeom prst="rect">
            <a:avLst/>
          </a:prstGeom>
        </p:spPr>
      </p:pic>
      <p:sp>
        <p:nvSpPr>
          <p:cNvPr id="20" name="TextBox 19"/>
          <p:cNvSpPr txBox="1"/>
          <p:nvPr/>
        </p:nvSpPr>
        <p:spPr>
          <a:xfrm>
            <a:off x="733935" y="1700553"/>
            <a:ext cx="17554065" cy="1995098"/>
          </a:xfrm>
          <a:prstGeom prst="rect">
            <a:avLst/>
          </a:prstGeom>
          <a:noFill/>
        </p:spPr>
        <p:txBody>
          <a:bodyPr wrap="square" rtlCol="0">
            <a:spAutoFit/>
          </a:bodyPr>
          <a:lstStyle/>
          <a:p>
            <a:pPr lvl="0" algn="just">
              <a:lnSpc>
                <a:spcPct val="120000"/>
              </a:lnSpc>
              <a:defRPr/>
            </a:pPr>
            <a:r>
              <a:rPr lang="en-US" sz="5400" dirty="0" smtClean="0">
                <a:solidFill>
                  <a:prstClr val="black"/>
                </a:solidFill>
                <a:cs typeface="Arial" panose="020B0604020202020204" pitchFamily="34" charset="0"/>
              </a:rPr>
              <a:t>Tìm </a:t>
            </a:r>
            <a:r>
              <a:rPr lang="en-US" sz="5400" dirty="0" err="1" smtClean="0">
                <a:solidFill>
                  <a:prstClr val="black"/>
                </a:solidFill>
                <a:cs typeface="Arial" panose="020B0604020202020204" pitchFamily="34" charset="0"/>
              </a:rPr>
              <a:t>bội</a:t>
            </a:r>
            <a:r>
              <a:rPr lang="en-US" sz="5400" dirty="0" smtClean="0">
                <a:solidFill>
                  <a:prstClr val="black"/>
                </a:solidFill>
                <a:cs typeface="Arial" panose="020B0604020202020204" pitchFamily="34" charset="0"/>
              </a:rPr>
              <a:t> </a:t>
            </a:r>
            <a:r>
              <a:rPr lang="en-US" sz="5400" dirty="0" err="1" smtClean="0">
                <a:solidFill>
                  <a:prstClr val="black"/>
                </a:solidFill>
                <a:cs typeface="Arial" panose="020B0604020202020204" pitchFamily="34" charset="0"/>
              </a:rPr>
              <a:t>chung</a:t>
            </a:r>
            <a:r>
              <a:rPr lang="en-US" sz="5400" dirty="0" smtClean="0">
                <a:solidFill>
                  <a:prstClr val="black"/>
                </a:solidFill>
                <a:cs typeface="Arial" panose="020B0604020202020204" pitchFamily="34" charset="0"/>
              </a:rPr>
              <a:t> </a:t>
            </a:r>
            <a:r>
              <a:rPr lang="en-US" sz="5400" dirty="0" err="1" smtClean="0">
                <a:solidFill>
                  <a:prstClr val="black"/>
                </a:solidFill>
                <a:cs typeface="Arial" panose="020B0604020202020204" pitchFamily="34" charset="0"/>
              </a:rPr>
              <a:t>nhỏ</a:t>
            </a:r>
            <a:r>
              <a:rPr lang="en-US" sz="5400" dirty="0" smtClean="0">
                <a:solidFill>
                  <a:prstClr val="black"/>
                </a:solidFill>
                <a:cs typeface="Arial" panose="020B0604020202020204" pitchFamily="34" charset="0"/>
              </a:rPr>
              <a:t> </a:t>
            </a:r>
            <a:r>
              <a:rPr lang="en-US" sz="5400" dirty="0" err="1" smtClean="0">
                <a:solidFill>
                  <a:prstClr val="black"/>
                </a:solidFill>
                <a:cs typeface="Arial" panose="020B0604020202020204" pitchFamily="34" charset="0"/>
              </a:rPr>
              <a:t>nhất</a:t>
            </a:r>
            <a:r>
              <a:rPr lang="en-US" sz="5400" dirty="0" smtClean="0">
                <a:solidFill>
                  <a:prstClr val="black"/>
                </a:solidFill>
                <a:cs typeface="Arial" panose="020B0604020202020204" pitchFamily="34" charset="0"/>
              </a:rPr>
              <a:t> </a:t>
            </a:r>
            <a:r>
              <a:rPr lang="en-US" sz="5400" dirty="0" err="1" smtClean="0">
                <a:solidFill>
                  <a:prstClr val="black"/>
                </a:solidFill>
                <a:cs typeface="Arial" panose="020B0604020202020204" pitchFamily="34" charset="0"/>
              </a:rPr>
              <a:t>của</a:t>
            </a:r>
            <a:endParaRPr lang="en-US" sz="5400" dirty="0">
              <a:solidFill>
                <a:prstClr val="black"/>
              </a:solidFill>
              <a:cs typeface="Arial" panose="020B0604020202020204" pitchFamily="34" charset="0"/>
            </a:endParaRPr>
          </a:p>
          <a:p>
            <a:pPr lvl="0" algn="just">
              <a:lnSpc>
                <a:spcPct val="120000"/>
              </a:lnSpc>
              <a:defRPr/>
            </a:pPr>
            <a:r>
              <a:rPr lang="en-US" sz="5400" dirty="0">
                <a:solidFill>
                  <a:prstClr val="black"/>
                </a:solidFill>
                <a:cs typeface="Arial" panose="020B0604020202020204" pitchFamily="34" charset="0"/>
              </a:rPr>
              <a:t>a) </a:t>
            </a:r>
            <a:r>
              <a:rPr lang="en-US" sz="5400" dirty="0" smtClean="0">
                <a:solidFill>
                  <a:prstClr val="black"/>
                </a:solidFill>
                <a:cs typeface="Arial" panose="020B0604020202020204" pitchFamily="34" charset="0"/>
              </a:rPr>
              <a:t>6 </a:t>
            </a:r>
            <a:r>
              <a:rPr lang="en-US" sz="5400" dirty="0" err="1" smtClean="0">
                <a:solidFill>
                  <a:prstClr val="black"/>
                </a:solidFill>
                <a:cs typeface="Arial" panose="020B0604020202020204" pitchFamily="34" charset="0"/>
              </a:rPr>
              <a:t>và</a:t>
            </a:r>
            <a:r>
              <a:rPr lang="en-US" sz="5400" dirty="0" smtClean="0">
                <a:solidFill>
                  <a:prstClr val="black"/>
                </a:solidFill>
                <a:cs typeface="Arial" panose="020B0604020202020204" pitchFamily="34" charset="0"/>
              </a:rPr>
              <a:t> 8</a:t>
            </a:r>
            <a:r>
              <a:rPr lang="en-US" sz="5400" dirty="0">
                <a:solidFill>
                  <a:prstClr val="black"/>
                </a:solidFill>
                <a:cs typeface="Arial" panose="020B0604020202020204" pitchFamily="34" charset="0"/>
              </a:rPr>
              <a:t>					;				</a:t>
            </a:r>
            <a:r>
              <a:rPr lang="en-US" sz="5400" dirty="0" smtClean="0">
                <a:solidFill>
                  <a:prstClr val="black"/>
                </a:solidFill>
                <a:cs typeface="Arial" panose="020B0604020202020204" pitchFamily="34" charset="0"/>
              </a:rPr>
              <a:t>b) 8; 9; 72</a:t>
            </a:r>
            <a:endParaRPr lang="en-US" sz="5400" dirty="0">
              <a:solidFill>
                <a:prstClr val="black"/>
              </a:solidFill>
              <a:cs typeface="Arial" panose="020B0604020202020204" pitchFamily="34" charset="0"/>
            </a:endParaRPr>
          </a:p>
        </p:txBody>
      </p:sp>
      <p:sp>
        <p:nvSpPr>
          <p:cNvPr id="21" name="Freeform 8"/>
          <p:cNvSpPr/>
          <p:nvPr/>
        </p:nvSpPr>
        <p:spPr>
          <a:xfrm>
            <a:off x="695835" y="7241256"/>
            <a:ext cx="16828476" cy="3125195"/>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chemeClr val="bg1"/>
          </a:solidFill>
        </p:spPr>
        <p:txBody>
          <a:bodyPr/>
          <a:lstStyle/>
          <a:p>
            <a:pPr>
              <a:lnSpc>
                <a:spcPct val="130000"/>
              </a:lnSpc>
            </a:pPr>
            <a:r>
              <a:rPr kumimoji="0" lang="en-US" sz="5400" b="0" i="0" u="none" strike="noStrike" kern="1200" cap="none" spc="0" normalizeH="0" baseline="0" noProof="0" dirty="0" smtClean="0">
                <a:ln>
                  <a:noFill/>
                </a:ln>
                <a:solidFill>
                  <a:prstClr val="black"/>
                </a:solidFill>
                <a:effectLst/>
                <a:uLnTx/>
                <a:uFillTx/>
              </a:rPr>
              <a:t>a) </a:t>
            </a:r>
            <a:r>
              <a:rPr kumimoji="0" lang="en-US" sz="5400" b="0" i="0" u="none" strike="noStrike" kern="1200" cap="none" spc="0" normalizeH="0" baseline="0" noProof="0" dirty="0" err="1" smtClean="0">
                <a:ln>
                  <a:noFill/>
                </a:ln>
                <a:solidFill>
                  <a:prstClr val="black"/>
                </a:solidFill>
                <a:effectLst/>
                <a:uLnTx/>
                <a:uFillTx/>
              </a:rPr>
              <a:t>Có</a:t>
            </a:r>
            <a:r>
              <a:rPr kumimoji="0" lang="en-US" sz="5400" b="0" i="0" u="none" strike="noStrike" kern="1200" cap="none" spc="0" normalizeH="0" baseline="0" noProof="0" dirty="0" smtClean="0">
                <a:ln>
                  <a:noFill/>
                </a:ln>
                <a:solidFill>
                  <a:prstClr val="black"/>
                </a:solidFill>
                <a:effectLst/>
                <a:uLnTx/>
                <a:uFillTx/>
              </a:rPr>
              <a:t> </a:t>
            </a:r>
            <a:r>
              <a:rPr lang="en-US" sz="5400" dirty="0" smtClean="0"/>
              <a:t>B(6</a:t>
            </a:r>
            <a:r>
              <a:rPr lang="en-US" sz="5400" dirty="0"/>
              <a:t>) = { 0; 6; 12; 18; 24; 30; 36; 42; 48; …}</a:t>
            </a:r>
          </a:p>
          <a:p>
            <a:pPr>
              <a:lnSpc>
                <a:spcPct val="130000"/>
              </a:lnSpc>
            </a:pPr>
            <a:r>
              <a:rPr lang="en-US" sz="5400" dirty="0" smtClean="0"/>
              <a:t>		B(8</a:t>
            </a:r>
            <a:r>
              <a:rPr lang="en-US" sz="5400" dirty="0"/>
              <a:t>) = {0; 8; 16; 24; 32; 40; 48;...}</a:t>
            </a:r>
          </a:p>
          <a:p>
            <a:pPr marL="571500" lvl="0" indent="-571500" algn="ctr">
              <a:lnSpc>
                <a:spcPct val="130000"/>
              </a:lnSpc>
              <a:buFont typeface="Symbol" panose="05050102010706020507" pitchFamily="18" charset="2"/>
              <a:buChar char="Þ"/>
              <a:defRPr/>
            </a:pPr>
            <a:r>
              <a:rPr kumimoji="0" lang="en-US" sz="5400" b="0" i="0" u="none" strike="noStrike" kern="1200" cap="none" spc="0" normalizeH="0" baseline="0" noProof="0" dirty="0" smtClean="0">
                <a:ln>
                  <a:noFill/>
                </a:ln>
                <a:solidFill>
                  <a:prstClr val="black"/>
                </a:solidFill>
                <a:effectLst/>
                <a:uLnTx/>
                <a:uFillTx/>
              </a:rPr>
              <a:t> </a:t>
            </a:r>
            <a:r>
              <a:rPr lang="en-US" sz="5400" dirty="0"/>
              <a:t>BCNN (6 , 8) = {</a:t>
            </a:r>
            <a:r>
              <a:rPr lang="en-US" sz="5400" dirty="0" smtClean="0"/>
              <a:t>24}.</a:t>
            </a:r>
          </a:p>
        </p:txBody>
      </p:sp>
    </p:spTree>
    <p:extLst>
      <p:ext uri="{BB962C8B-B14F-4D97-AF65-F5344CB8AC3E}">
        <p14:creationId xmlns:p14="http://schemas.microsoft.com/office/powerpoint/2010/main" val="22632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bg/>
                                          </p:spTgt>
                                        </p:tgtEl>
                                        <p:attrNameLst>
                                          <p:attrName>style.visibility</p:attrName>
                                        </p:attrNameLst>
                                      </p:cBhvr>
                                      <p:to>
                                        <p:strVal val="visible"/>
                                      </p:to>
                                    </p:set>
                                    <p:animEffect transition="in" filter="randombar(horizontal)">
                                      <p:cBhvr>
                                        <p:cTn id="25" dur="500"/>
                                        <p:tgtEl>
                                          <p:spTgt spid="8">
                                            <p:bg/>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3" dur="5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1">
                                            <p:bg/>
                                          </p:spTgt>
                                        </p:tgtEl>
                                        <p:attrNameLst>
                                          <p:attrName>style.visibility</p:attrName>
                                        </p:attrNameLst>
                                      </p:cBhvr>
                                      <p:to>
                                        <p:strVal val="visible"/>
                                      </p:to>
                                    </p:set>
                                    <p:animEffect transition="in" filter="randombar(horizontal)">
                                      <p:cBhvr>
                                        <p:cTn id="43" dur="500"/>
                                        <p:tgtEl>
                                          <p:spTgt spid="21">
                                            <p:bg/>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46" dur="500"/>
                                        <p:tgtEl>
                                          <p:spTgt spid="2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51" dur="500"/>
                                        <p:tgtEl>
                                          <p:spTgt spid="21">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1">
                                            <p:txEl>
                                              <p:pRg st="2" end="2"/>
                                            </p:txEl>
                                          </p:spTgt>
                                        </p:tgtEl>
                                        <p:attrNameLst>
                                          <p:attrName>style.visibility</p:attrName>
                                        </p:attrNameLst>
                                      </p:cBhvr>
                                      <p:to>
                                        <p:strVal val="visible"/>
                                      </p:to>
                                    </p:set>
                                    <p:animEffect transition="in" filter="randombar(horizontal)">
                                      <p:cBhvr>
                                        <p:cTn id="56"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P spid="20" grpId="0"/>
      <p:bldP spid="21" grpId="0"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524000" y="1665507"/>
            <a:ext cx="15783966" cy="2651111"/>
          </a:xfrm>
          <a:custGeom>
            <a:avLst/>
            <a:gdLst/>
            <a:ahLst/>
            <a:cxnLst/>
            <a:rect l="l" t="t" r="r" b="b"/>
            <a:pathLst>
              <a:path w="8250011" h="5464765">
                <a:moveTo>
                  <a:pt x="278431" y="16918"/>
                </a:moveTo>
                <a:cubicBezTo>
                  <a:pt x="278431" y="16918"/>
                  <a:pt x="604014" y="12258"/>
                  <a:pt x="1016982" y="12454"/>
                </a:cubicBezTo>
                <a:cubicBezTo>
                  <a:pt x="6568136" y="12671"/>
                  <a:pt x="7975943" y="0"/>
                  <a:pt x="7975943" y="0"/>
                </a:cubicBezTo>
                <a:cubicBezTo>
                  <a:pt x="8043407" y="0"/>
                  <a:pt x="8119344" y="0"/>
                  <a:pt x="8198117" y="85073"/>
                </a:cubicBezTo>
                <a:cubicBezTo>
                  <a:pt x="8241095" y="131488"/>
                  <a:pt x="8242163" y="240224"/>
                  <a:pt x="8242568" y="320281"/>
                </a:cubicBezTo>
                <a:cubicBezTo>
                  <a:pt x="8242568" y="320281"/>
                  <a:pt x="8240864" y="3898986"/>
                  <a:pt x="8240864" y="4702181"/>
                </a:cubicBezTo>
                <a:cubicBezTo>
                  <a:pt x="8240864" y="4916340"/>
                  <a:pt x="8250011" y="5215519"/>
                  <a:pt x="8250011" y="5215519"/>
                </a:cubicBezTo>
                <a:cubicBezTo>
                  <a:pt x="8250011" y="5344188"/>
                  <a:pt x="8245842" y="5464765"/>
                  <a:pt x="7993004" y="5456631"/>
                </a:cubicBezTo>
                <a:cubicBezTo>
                  <a:pt x="7993004" y="5456631"/>
                  <a:pt x="7616532" y="5436333"/>
                  <a:pt x="6766938" y="5443931"/>
                </a:cubicBezTo>
                <a:cubicBezTo>
                  <a:pt x="2079974" y="5452065"/>
                  <a:pt x="304023" y="5464765"/>
                  <a:pt x="304023" y="5464765"/>
                </a:cubicBezTo>
                <a:cubicBezTo>
                  <a:pt x="132548" y="5464765"/>
                  <a:pt x="4213" y="5363696"/>
                  <a:pt x="8532" y="5161149"/>
                </a:cubicBezTo>
                <a:cubicBezTo>
                  <a:pt x="8532" y="5161149"/>
                  <a:pt x="9630" y="4662608"/>
                  <a:pt x="4815" y="1437739"/>
                </a:cubicBezTo>
                <a:cubicBezTo>
                  <a:pt x="0" y="663668"/>
                  <a:pt x="25592" y="330596"/>
                  <a:pt x="25592" y="330596"/>
                </a:cubicBezTo>
                <a:cubicBezTo>
                  <a:pt x="27224" y="150571"/>
                  <a:pt x="143504" y="16918"/>
                  <a:pt x="278431" y="16918"/>
                </a:cubicBezTo>
                <a:close/>
              </a:path>
            </a:pathLst>
          </a:custGeom>
          <a:noFill/>
        </p:spPr>
        <p: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smtClean="0">
                <a:ln>
                  <a:noFill/>
                </a:ln>
                <a:solidFill>
                  <a:prstClr val="black"/>
                </a:solidFill>
                <a:effectLst/>
                <a:uLnTx/>
                <a:uFillTx/>
                <a:latin typeface="Arial" panose="020B0604020202020204"/>
                <a:ea typeface="+mn-ea"/>
                <a:cs typeface="+mn-cs"/>
              </a:rPr>
              <a:t>Có</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hai</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chiếc</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máy</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và</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B.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Lịch</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bảo</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dưỡng</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định</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kì</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đối</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với</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máy</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là</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6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tháng</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và</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đối</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với</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máy</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B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là</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9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tháng</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Hai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máy</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cùng</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vừa</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được</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bảo</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dưỡng</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vào</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tháng</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5.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Hỏi</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sau</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ít</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nhất</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bao</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nhiêu</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tháng</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nữa</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thì</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hai</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máy</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lại</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được</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bảo</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dưỡng</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trong</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cùng</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một</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600" b="0" i="0" u="none" strike="noStrike" kern="1200" cap="none" spc="0" normalizeH="0" noProof="0" dirty="0" err="1" smtClean="0">
                <a:ln>
                  <a:noFill/>
                </a:ln>
                <a:solidFill>
                  <a:prstClr val="black"/>
                </a:solidFill>
                <a:effectLst/>
                <a:uLnTx/>
                <a:uFillTx/>
                <a:latin typeface="Arial" panose="020B0604020202020204"/>
                <a:ea typeface="+mn-ea"/>
                <a:cs typeface="+mn-cs"/>
              </a:rPr>
              <a:t>tháng</a:t>
            </a:r>
            <a:r>
              <a:rPr kumimoji="0" lang="en-US" sz="3600" b="0" i="0" u="none" strike="noStrike" kern="1200" cap="none" spc="0" normalizeH="0" noProof="0" dirty="0" smtClean="0">
                <a:ln>
                  <a:noFill/>
                </a:ln>
                <a:solidFill>
                  <a:prstClr val="black"/>
                </a:solidFill>
                <a:effectLst/>
                <a:uLnTx/>
                <a:uFillTx/>
                <a:latin typeface="Arial" panose="020B0604020202020204"/>
                <a:ea typeface="+mn-ea"/>
                <a:cs typeface="+mn-cs"/>
              </a:rPr>
              <a:t>.</a:t>
            </a:r>
          </a:p>
        </p:txBody>
      </p:sp>
      <p:grpSp>
        <p:nvGrpSpPr>
          <p:cNvPr id="4" name="Group 4"/>
          <p:cNvGrpSpPr/>
          <p:nvPr/>
        </p:nvGrpSpPr>
        <p:grpSpPr>
          <a:xfrm>
            <a:off x="6423999" y="30782"/>
            <a:ext cx="5234601" cy="1669696"/>
            <a:chOff x="0" y="-4262"/>
            <a:chExt cx="3326384" cy="1044440"/>
          </a:xfrm>
        </p:grpSpPr>
        <p:sp>
          <p:nvSpPr>
            <p:cNvPr id="5" name="Freeform 5"/>
            <p:cNvSpPr/>
            <p:nvPr/>
          </p:nvSpPr>
          <p:spPr>
            <a:xfrm>
              <a:off x="0" y="-4262"/>
              <a:ext cx="3326384" cy="1044440"/>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9CCEE9"/>
            </a:solidFill>
          </p:spPr>
        </p:sp>
      </p:grpSp>
      <p:sp>
        <p:nvSpPr>
          <p:cNvPr id="6" name="TextBox 6"/>
          <p:cNvSpPr txBox="1"/>
          <p:nvPr/>
        </p:nvSpPr>
        <p:spPr>
          <a:xfrm>
            <a:off x="5647181" y="484002"/>
            <a:ext cx="7071841" cy="1019766"/>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6600" b="1" i="0" u="none" strike="noStrike" kern="1200" cap="none" spc="0" normalizeH="0" baseline="0" noProof="0" dirty="0" err="1" smtClean="0">
                <a:ln>
                  <a:noFill/>
                </a:ln>
                <a:solidFill>
                  <a:srgbClr val="C00000"/>
                </a:solidFill>
                <a:effectLst/>
                <a:uLnTx/>
                <a:uFillTx/>
                <a:latin typeface="Arial" panose="020B0604020202020204"/>
                <a:ea typeface="+mn-ea"/>
                <a:cs typeface="+mn-cs"/>
              </a:rPr>
              <a:t>Vận</a:t>
            </a:r>
            <a:r>
              <a:rPr kumimoji="0" lang="en-US" sz="6600" b="1" i="0" u="none" strike="noStrike" kern="1200" cap="none" spc="0" normalizeH="0" baseline="0" noProof="0" dirty="0" smtClean="0">
                <a:ln>
                  <a:noFill/>
                </a:ln>
                <a:solidFill>
                  <a:srgbClr val="C00000"/>
                </a:solidFill>
                <a:effectLst/>
                <a:uLnTx/>
                <a:uFillTx/>
                <a:latin typeface="Arial" panose="020B0604020202020204"/>
                <a:ea typeface="+mn-ea"/>
                <a:cs typeface="+mn-cs"/>
              </a:rPr>
              <a:t> </a:t>
            </a:r>
            <a:r>
              <a:rPr kumimoji="0" lang="en-US" sz="6600" b="1" i="0" u="none" strike="noStrike" kern="1200" cap="none" spc="0" normalizeH="0" baseline="0" noProof="0" dirty="0" err="1" smtClean="0">
                <a:ln>
                  <a:noFill/>
                </a:ln>
                <a:solidFill>
                  <a:srgbClr val="C00000"/>
                </a:solidFill>
                <a:effectLst/>
                <a:uLnTx/>
                <a:uFillTx/>
                <a:latin typeface="Arial" panose="020B0604020202020204"/>
                <a:ea typeface="+mn-ea"/>
                <a:cs typeface="+mn-cs"/>
              </a:rPr>
              <a:t>dụng</a:t>
            </a:r>
            <a:endParaRPr kumimoji="0" lang="en-US" sz="6600" b="1" i="0" u="none" strike="noStrike" kern="1200" cap="none" spc="0" normalizeH="0" baseline="0" noProof="0" dirty="0">
              <a:ln>
                <a:noFill/>
              </a:ln>
              <a:solidFill>
                <a:srgbClr val="C00000"/>
              </a:solidFill>
              <a:effectLst/>
              <a:uLnTx/>
              <a:uFillTx/>
              <a:latin typeface="Arial" panose="020B0604020202020204"/>
              <a:ea typeface="+mn-ea"/>
              <a:cs typeface="+mn-cs"/>
            </a:endParaRPr>
          </a:p>
        </p:txBody>
      </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309424" y="-884021"/>
            <a:ext cx="2402117" cy="1491070"/>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6207245" flipV="1">
            <a:off x="16761064" y="8772309"/>
            <a:ext cx="1093804" cy="1834122"/>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493209" y="30782"/>
            <a:ext cx="1833896" cy="1805483"/>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48903">
            <a:off x="-312239" y="-85579"/>
            <a:ext cx="2482113" cy="2635449"/>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28600" y="4554934"/>
                <a:ext cx="18098506" cy="646331"/>
              </a:xfrm>
              <a:prstGeom prst="rect">
                <a:avLst/>
              </a:prstGeom>
              <a:noFill/>
            </p:spPr>
            <p:txBody>
              <a:bodyPr wrap="square" rtlCol="0">
                <a:spAutoFit/>
              </a:bodyPr>
              <a:lstStyle/>
              <a:p>
                <a:r>
                  <a:rPr lang="en-US" sz="3600" b="1" dirty="0" err="1" smtClean="0"/>
                  <a:t>Gọi</a:t>
                </a:r>
                <a:r>
                  <a:rPr lang="en-US" sz="3600" b="1" dirty="0" smtClean="0"/>
                  <a:t> </a:t>
                </a:r>
                <a:r>
                  <a:rPr lang="en-US" sz="3600" b="1" dirty="0" err="1"/>
                  <a:t>số</a:t>
                </a:r>
                <a:r>
                  <a:rPr lang="en-US" sz="3600" b="1" dirty="0"/>
                  <a:t> </a:t>
                </a:r>
                <a:r>
                  <a:rPr lang="en-US" sz="3600" b="1" dirty="0" err="1"/>
                  <a:t>tháng</a:t>
                </a:r>
                <a:r>
                  <a:rPr lang="en-US" sz="3600" b="1" dirty="0"/>
                  <a:t> </a:t>
                </a:r>
                <a:r>
                  <a:rPr lang="en-US" sz="3600" b="1" dirty="0" err="1"/>
                  <a:t>ít</a:t>
                </a:r>
                <a:r>
                  <a:rPr lang="en-US" sz="3600" b="1" dirty="0"/>
                  <a:t> </a:t>
                </a:r>
                <a:r>
                  <a:rPr lang="en-US" sz="3600" b="1" dirty="0" err="1"/>
                  <a:t>nhất</a:t>
                </a:r>
                <a:r>
                  <a:rPr lang="en-US" sz="3600" b="1" dirty="0"/>
                  <a:t> </a:t>
                </a:r>
                <a:r>
                  <a:rPr lang="en-US" sz="3600" b="1" dirty="0" err="1"/>
                  <a:t>mà</a:t>
                </a:r>
                <a:r>
                  <a:rPr lang="en-US" sz="3600" b="1" dirty="0"/>
                  <a:t> </a:t>
                </a:r>
                <a:r>
                  <a:rPr lang="en-US" sz="3600" b="1" dirty="0" err="1"/>
                  <a:t>lần</a:t>
                </a:r>
                <a:r>
                  <a:rPr lang="en-US" sz="3600" b="1" dirty="0"/>
                  <a:t> </a:t>
                </a:r>
                <a:r>
                  <a:rPr lang="en-US" sz="3600" b="1" dirty="0" err="1"/>
                  <a:t>tiếp</a:t>
                </a:r>
                <a:r>
                  <a:rPr lang="en-US" sz="3600" b="1" dirty="0"/>
                  <a:t> </a:t>
                </a:r>
                <a:r>
                  <a:rPr lang="en-US" sz="3600" b="1" dirty="0" err="1"/>
                  <a:t>theo</a:t>
                </a:r>
                <a:r>
                  <a:rPr lang="en-US" sz="3600" b="1" dirty="0"/>
                  <a:t> </a:t>
                </a:r>
                <a:r>
                  <a:rPr lang="en-US" sz="3600" b="1" dirty="0" err="1"/>
                  <a:t>hai</a:t>
                </a:r>
                <a:r>
                  <a:rPr lang="en-US" sz="3600" b="1" dirty="0"/>
                  <a:t> </a:t>
                </a:r>
                <a:r>
                  <a:rPr lang="en-US" sz="3600" b="1" dirty="0" err="1"/>
                  <a:t>máy</a:t>
                </a:r>
                <a:r>
                  <a:rPr lang="en-US" sz="3600" b="1" dirty="0"/>
                  <a:t> </a:t>
                </a:r>
                <a:r>
                  <a:rPr lang="en-US" sz="3600" b="1" dirty="0" err="1"/>
                  <a:t>cùng</a:t>
                </a:r>
                <a:r>
                  <a:rPr lang="en-US" sz="3600" b="1" dirty="0"/>
                  <a:t> </a:t>
                </a:r>
                <a:r>
                  <a:rPr lang="en-US" sz="3600" b="1" dirty="0" err="1"/>
                  <a:t>bảo</a:t>
                </a:r>
                <a:r>
                  <a:rPr lang="en-US" sz="3600" b="1" dirty="0"/>
                  <a:t> </a:t>
                </a:r>
                <a:r>
                  <a:rPr lang="en-US" sz="3600" b="1" dirty="0" err="1"/>
                  <a:t>dưỡng</a:t>
                </a:r>
                <a:r>
                  <a:rPr lang="en-US" sz="3600" b="1" dirty="0"/>
                  <a:t> </a:t>
                </a:r>
                <a:r>
                  <a:rPr lang="en-US" sz="3600" b="1" dirty="0" err="1"/>
                  <a:t>là</a:t>
                </a:r>
                <a:r>
                  <a:rPr lang="en-US" sz="3600" b="1" dirty="0"/>
                  <a:t>: x ( </a:t>
                </a:r>
                <a:r>
                  <a:rPr lang="en-US" sz="3600" b="1" dirty="0" err="1"/>
                  <a:t>tháng</a:t>
                </a:r>
                <a:r>
                  <a:rPr lang="en-US" sz="3600" b="1" dirty="0"/>
                  <a:t>, x</a:t>
                </a:r>
                <a14:m>
                  <m:oMath xmlns:m="http://schemas.openxmlformats.org/officeDocument/2006/math">
                    <m:r>
                      <a:rPr lang="en-US" sz="3600" b="1" i="1">
                        <a:latin typeface="Cambria Math" panose="02040503050406030204" pitchFamily="18" charset="0"/>
                      </a:rPr>
                      <m:t>∈</m:t>
                    </m:r>
                  </m:oMath>
                </a14:m>
                <a:r>
                  <a:rPr lang="en-US" sz="3600" b="1" dirty="0"/>
                  <a:t> N</a:t>
                </a:r>
                <a:r>
                  <a:rPr lang="en-US" sz="3600" b="1" baseline="30000" dirty="0"/>
                  <a:t>*</a:t>
                </a:r>
                <a:r>
                  <a:rPr lang="en-US" sz="3600" b="1"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228600" y="4554934"/>
                <a:ext cx="18098506" cy="646331"/>
              </a:xfrm>
              <a:prstGeom prst="rect">
                <a:avLst/>
              </a:prstGeom>
              <a:blipFill>
                <a:blip r:embed="rId13"/>
                <a:stretch>
                  <a:fillRect l="-1044" t="-14151" b="-3490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631531" y="5505244"/>
                <a:ext cx="17359183" cy="2653034"/>
              </a:xfrm>
              <a:prstGeom prst="rect">
                <a:avLst/>
              </a:prstGeom>
              <a:noFill/>
            </p:spPr>
            <p:txBody>
              <a:bodyPr wrap="square" rtlCol="0">
                <a:spAutoFit/>
              </a:bodyPr>
              <a:lstStyle/>
              <a:p>
                <a:pPr>
                  <a:lnSpc>
                    <a:spcPct val="130000"/>
                  </a:lnSpc>
                </a:pPr>
                <a:r>
                  <a:rPr lang="en-US" sz="3200" dirty="0"/>
                  <a:t>=&gt; x </a:t>
                </a:r>
                <a14:m>
                  <m:oMath xmlns:m="http://schemas.openxmlformats.org/officeDocument/2006/math">
                    <m:r>
                      <a:rPr lang="en-US" sz="3200" i="1">
                        <a:latin typeface="Cambria Math" panose="02040503050406030204" pitchFamily="18" charset="0"/>
                      </a:rPr>
                      <m:t>=</m:t>
                    </m:r>
                  </m:oMath>
                </a14:m>
                <a:r>
                  <a:rPr lang="en-US" sz="3200" dirty="0"/>
                  <a:t> BCNN ( 6,9) </a:t>
                </a:r>
              </a:p>
              <a:p>
                <a:pPr>
                  <a:lnSpc>
                    <a:spcPct val="130000"/>
                  </a:lnSpc>
                </a:pPr>
                <a:r>
                  <a:rPr lang="en-US" sz="3200" dirty="0"/>
                  <a:t>Ta </a:t>
                </a:r>
                <a:r>
                  <a:rPr lang="en-US" sz="3200" dirty="0" err="1"/>
                  <a:t>có</a:t>
                </a:r>
                <a:r>
                  <a:rPr lang="en-US" sz="3200" dirty="0"/>
                  <a:t> B(6) = {0; 6; 12; 18; 24; 30; 36;…}</a:t>
                </a:r>
              </a:p>
              <a:p>
                <a:pPr>
                  <a:lnSpc>
                    <a:spcPct val="130000"/>
                  </a:lnSpc>
                </a:pPr>
                <a:r>
                  <a:rPr lang="en-US" sz="3200" dirty="0"/>
                  <a:t>B(9) = {0; 9; 18; 27; 36; 45; …}</a:t>
                </a:r>
              </a:p>
              <a:p>
                <a:pPr>
                  <a:lnSpc>
                    <a:spcPct val="130000"/>
                  </a:lnSpc>
                </a:pPr>
                <a:r>
                  <a:rPr lang="en-US" sz="3200" dirty="0"/>
                  <a:t>=&gt; BCNN (6; 9) = {18}</a:t>
                </a:r>
              </a:p>
            </p:txBody>
          </p:sp>
        </mc:Choice>
        <mc:Fallback xmlns="">
          <p:sp>
            <p:nvSpPr>
              <p:cNvPr id="20" name="TextBox 19"/>
              <p:cNvSpPr txBox="1">
                <a:spLocks noRot="1" noChangeAspect="1" noMove="1" noResize="1" noEditPoints="1" noAdjustHandles="1" noChangeArrowheads="1" noChangeShapeType="1" noTextEdit="1"/>
              </p:cNvSpPr>
              <p:nvPr/>
            </p:nvSpPr>
            <p:spPr>
              <a:xfrm>
                <a:off x="1631531" y="5505244"/>
                <a:ext cx="17359183" cy="2653034"/>
              </a:xfrm>
              <a:prstGeom prst="rect">
                <a:avLst/>
              </a:prstGeom>
              <a:blipFill>
                <a:blip r:embed="rId14"/>
                <a:stretch>
                  <a:fillRect l="-913" b="-4138"/>
                </a:stretch>
              </a:blipFill>
            </p:spPr>
            <p:txBody>
              <a:bodyPr/>
              <a:lstStyle/>
              <a:p>
                <a:r>
                  <a:rPr lang="vi-VN">
                    <a:noFill/>
                  </a:rPr>
                  <a:t> </a:t>
                </a:r>
              </a:p>
            </p:txBody>
          </p:sp>
        </mc:Fallback>
      </mc:AlternateContent>
      <p:sp>
        <p:nvSpPr>
          <p:cNvPr id="11" name="Rectangle 10"/>
          <p:cNvSpPr/>
          <p:nvPr/>
        </p:nvSpPr>
        <p:spPr>
          <a:xfrm>
            <a:off x="228600" y="8349126"/>
            <a:ext cx="15831626" cy="1421928"/>
          </a:xfrm>
          <a:prstGeom prst="rect">
            <a:avLst/>
          </a:prstGeom>
        </p:spPr>
        <p:txBody>
          <a:bodyPr wrap="square">
            <a:spAutoFit/>
          </a:bodyPr>
          <a:lstStyle/>
          <a:p>
            <a:pPr lvl="0" algn="just">
              <a:lnSpc>
                <a:spcPct val="120000"/>
              </a:lnSpc>
              <a:defRPr/>
            </a:pPr>
            <a:r>
              <a:rPr lang="en-US" sz="3600" dirty="0" err="1"/>
              <a:t>Vậy</a:t>
            </a:r>
            <a:r>
              <a:rPr lang="en-US" sz="3600" dirty="0"/>
              <a:t> </a:t>
            </a:r>
            <a:r>
              <a:rPr lang="en-US" sz="3600" dirty="0" err="1"/>
              <a:t>sau</a:t>
            </a:r>
            <a:r>
              <a:rPr lang="en-US" sz="3600" dirty="0"/>
              <a:t> </a:t>
            </a:r>
            <a:r>
              <a:rPr lang="en-US" sz="3600" dirty="0" err="1"/>
              <a:t>ít</a:t>
            </a:r>
            <a:r>
              <a:rPr lang="en-US" sz="3600" dirty="0"/>
              <a:t> </a:t>
            </a:r>
            <a:r>
              <a:rPr lang="en-US" sz="3600" dirty="0" err="1"/>
              <a:t>nhất</a:t>
            </a:r>
            <a:r>
              <a:rPr lang="en-US" sz="3600" dirty="0"/>
              <a:t> 18 </a:t>
            </a:r>
            <a:r>
              <a:rPr lang="en-US" sz="3600" dirty="0" err="1"/>
              <a:t>tháng</a:t>
            </a:r>
            <a:r>
              <a:rPr lang="en-US" sz="3600" dirty="0"/>
              <a:t> </a:t>
            </a:r>
            <a:r>
              <a:rPr lang="en-US" sz="3600" dirty="0" err="1"/>
              <a:t>thì</a:t>
            </a:r>
            <a:r>
              <a:rPr lang="en-US" sz="3600" dirty="0"/>
              <a:t> </a:t>
            </a:r>
            <a:r>
              <a:rPr lang="en-US" sz="3600" dirty="0" err="1"/>
              <a:t>hai</a:t>
            </a:r>
            <a:r>
              <a:rPr lang="en-US" sz="3600" dirty="0"/>
              <a:t> </a:t>
            </a:r>
            <a:r>
              <a:rPr lang="en-US" sz="3600" dirty="0" err="1"/>
              <a:t>máy</a:t>
            </a:r>
            <a:r>
              <a:rPr lang="en-US" sz="3600" dirty="0"/>
              <a:t> </a:t>
            </a:r>
            <a:r>
              <a:rPr lang="en-US" sz="3600" dirty="0" err="1"/>
              <a:t>lại</a:t>
            </a:r>
            <a:r>
              <a:rPr lang="en-US" sz="3600" dirty="0"/>
              <a:t> </a:t>
            </a:r>
            <a:r>
              <a:rPr lang="en-US" sz="3600" dirty="0" err="1"/>
              <a:t>được</a:t>
            </a:r>
            <a:r>
              <a:rPr lang="en-US" sz="3600" dirty="0"/>
              <a:t> </a:t>
            </a:r>
            <a:r>
              <a:rPr lang="en-US" sz="3600" dirty="0" err="1"/>
              <a:t>bảo</a:t>
            </a:r>
            <a:r>
              <a:rPr lang="en-US" sz="3600" dirty="0"/>
              <a:t> </a:t>
            </a:r>
            <a:r>
              <a:rPr lang="en-US" sz="3600" dirty="0" err="1"/>
              <a:t>dưỡng</a:t>
            </a:r>
            <a:r>
              <a:rPr lang="en-US" sz="3600" dirty="0"/>
              <a:t> </a:t>
            </a:r>
            <a:r>
              <a:rPr lang="en-US" sz="3600" dirty="0" err="1"/>
              <a:t>trong</a:t>
            </a:r>
            <a:r>
              <a:rPr lang="en-US" sz="3600" dirty="0"/>
              <a:t> </a:t>
            </a:r>
            <a:r>
              <a:rPr lang="en-US" sz="3600" dirty="0" err="1"/>
              <a:t>cùng</a:t>
            </a:r>
            <a:r>
              <a:rPr lang="en-US" sz="3600" dirty="0"/>
              <a:t> </a:t>
            </a:r>
            <a:r>
              <a:rPr lang="en-US" sz="3600" dirty="0" err="1"/>
              <a:t>một</a:t>
            </a:r>
            <a:r>
              <a:rPr lang="en-US" sz="3600" dirty="0"/>
              <a:t> </a:t>
            </a:r>
            <a:r>
              <a:rPr lang="en-US" sz="3600" dirty="0" err="1"/>
              <a:t>tháng</a:t>
            </a:r>
            <a:r>
              <a:rPr lang="en-US" sz="3600" dirty="0"/>
              <a:t>. </a:t>
            </a:r>
            <a:r>
              <a:rPr lang="en-US" sz="3600" dirty="0" err="1"/>
              <a:t>Cụ</a:t>
            </a:r>
            <a:r>
              <a:rPr lang="en-US" sz="3600" dirty="0"/>
              <a:t> </a:t>
            </a:r>
            <a:r>
              <a:rPr lang="en-US" sz="3600" dirty="0" err="1"/>
              <a:t>thể</a:t>
            </a:r>
            <a:r>
              <a:rPr lang="en-US" sz="3600" dirty="0"/>
              <a:t> </a:t>
            </a:r>
            <a:r>
              <a:rPr lang="en-US" sz="3600" dirty="0" err="1"/>
              <a:t>là</a:t>
            </a:r>
            <a:r>
              <a:rPr lang="en-US" sz="3600" dirty="0"/>
              <a:t> </a:t>
            </a:r>
            <a:r>
              <a:rPr lang="en-US" sz="3600" dirty="0" err="1"/>
              <a:t>tháng</a:t>
            </a:r>
            <a:r>
              <a:rPr lang="en-US" sz="3600" dirty="0"/>
              <a:t> 11 </a:t>
            </a:r>
            <a:r>
              <a:rPr lang="en-US" sz="3600" dirty="0" err="1"/>
              <a:t>năm</a:t>
            </a:r>
            <a:r>
              <a:rPr lang="en-US" sz="3600" dirty="0"/>
              <a:t> </a:t>
            </a:r>
            <a:r>
              <a:rPr lang="en-US" sz="3600" dirty="0" err="1"/>
              <a:t>sau</a:t>
            </a:r>
            <a:r>
              <a:rPr lang="en-US" sz="3600" dirty="0"/>
              <a:t>, </a:t>
            </a:r>
            <a:r>
              <a:rPr lang="en-US" sz="3600" dirty="0" err="1"/>
              <a:t>hai</a:t>
            </a:r>
            <a:r>
              <a:rPr lang="en-US" sz="3600" dirty="0"/>
              <a:t> </a:t>
            </a:r>
            <a:r>
              <a:rPr lang="en-US" sz="3600" dirty="0" err="1"/>
              <a:t>máy</a:t>
            </a:r>
            <a:r>
              <a:rPr lang="en-US" sz="3600" dirty="0"/>
              <a:t> </a:t>
            </a:r>
            <a:r>
              <a:rPr lang="en-US" sz="3600" dirty="0" err="1"/>
              <a:t>mới</a:t>
            </a:r>
            <a:r>
              <a:rPr lang="en-US" sz="3600" dirty="0"/>
              <a:t> </a:t>
            </a:r>
            <a:r>
              <a:rPr lang="en-US" sz="3600" dirty="0" err="1"/>
              <a:t>cùng</a:t>
            </a:r>
            <a:r>
              <a:rPr lang="en-US" sz="3600" dirty="0"/>
              <a:t> </a:t>
            </a:r>
            <a:r>
              <a:rPr lang="en-US" sz="3600" dirty="0" err="1"/>
              <a:t>bảo</a:t>
            </a:r>
            <a:r>
              <a:rPr lang="en-US" sz="3600" dirty="0"/>
              <a:t> </a:t>
            </a:r>
            <a:r>
              <a:rPr lang="en-US" sz="3600" dirty="0" err="1"/>
              <a:t>dưỡng</a:t>
            </a:r>
            <a:r>
              <a:rPr lang="en-US" sz="3600" dirty="0"/>
              <a:t>.</a:t>
            </a:r>
            <a:endParaRPr kumimoji="0" lang="en-US" sz="6000" b="0" i="1" u="none" strike="noStrike" kern="1200" cap="none" spc="0" normalizeH="0" baseline="0" noProof="0" dirty="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617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 calcmode="lin" valueType="num">
                                      <p:cBhvr additive="base">
                                        <p:cTn id="24"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anim calcmode="lin" valueType="num">
                                      <p:cBhvr additive="base">
                                        <p:cTn id="30"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xEl>
                                              <p:pRg st="2" end="2"/>
                                            </p:txEl>
                                          </p:spTgt>
                                        </p:tgtEl>
                                        <p:attrNameLst>
                                          <p:attrName>style.visibility</p:attrName>
                                        </p:attrNameLst>
                                      </p:cBhvr>
                                      <p:to>
                                        <p:strVal val="visible"/>
                                      </p:to>
                                    </p:set>
                                    <p:anim calcmode="lin" valueType="num">
                                      <p:cBhvr additive="base">
                                        <p:cTn id="36"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20">
                                            <p:txEl>
                                              <p:pRg st="3" end="3"/>
                                            </p:txEl>
                                          </p:spTgt>
                                        </p:tgtEl>
                                        <p:attrNameLst>
                                          <p:attrName>style.visibility</p:attrName>
                                        </p:attrNameLst>
                                      </p:cBhvr>
                                      <p:to>
                                        <p:strVal val="visible"/>
                                      </p:to>
                                    </p:set>
                                    <p:anim calcmode="lin" valueType="num">
                                      <p:cBhvr additive="base">
                                        <p:cTn id="4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8" grpId="0" build="allAtOnce"/>
      <p:bldP spid="20" grpId="0" uiExpand="1" build="allAtOnce"/>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46472" y="3009900"/>
            <a:ext cx="13055527" cy="510540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002000" y="8904988"/>
            <a:ext cx="2605378" cy="1414250"/>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651484">
            <a:off x="15933944" y="218911"/>
            <a:ext cx="2741489" cy="1444243"/>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609600" y="8303817"/>
            <a:ext cx="2986993" cy="2616592"/>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774087" y="498098"/>
            <a:ext cx="1061203" cy="1061203"/>
          </a:xfrm>
          <a:prstGeom prst="rect">
            <a:avLst/>
          </a:prstGeom>
        </p:spPr>
      </p:pic>
      <p:sp>
        <p:nvSpPr>
          <p:cNvPr id="14" name="TextBox 4"/>
          <p:cNvSpPr txBox="1"/>
          <p:nvPr/>
        </p:nvSpPr>
        <p:spPr>
          <a:xfrm>
            <a:off x="4484896" y="3945991"/>
            <a:ext cx="10327212" cy="2880789"/>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C00000"/>
                </a:solidFill>
                <a:effectLst/>
                <a:uLnTx/>
                <a:uFillTx/>
                <a:latin typeface="Arial" panose="020B0604020202020204"/>
                <a:ea typeface="+mn-ea"/>
                <a:cs typeface="+mn-cs"/>
              </a:rPr>
              <a:t>2. CÁCH TÌM BỘI </a:t>
            </a:r>
            <a:r>
              <a:rPr kumimoji="0" lang="en-US" sz="7200" b="1" i="0" u="none" strike="noStrike" kern="1200" cap="none" spc="0" normalizeH="0" baseline="0" noProof="0" smtClean="0">
                <a:ln>
                  <a:noFill/>
                </a:ln>
                <a:solidFill>
                  <a:srgbClr val="C00000"/>
                </a:solidFill>
                <a:effectLst/>
                <a:uLnTx/>
                <a:uFillTx/>
                <a:latin typeface="Arial" panose="020B0604020202020204"/>
                <a:ea typeface="+mn-ea"/>
                <a:cs typeface="+mn-cs"/>
              </a:rPr>
              <a:t>CHUNG NHỎ </a:t>
            </a:r>
            <a:r>
              <a:rPr kumimoji="0" lang="en-US" sz="7200" b="1" i="0" u="none" strike="noStrike" kern="1200" cap="none" spc="0" normalizeH="0" baseline="0" noProof="0" dirty="0" smtClean="0">
                <a:ln>
                  <a:noFill/>
                </a:ln>
                <a:solidFill>
                  <a:srgbClr val="C00000"/>
                </a:solidFill>
                <a:effectLst/>
                <a:uLnTx/>
                <a:uFillTx/>
                <a:latin typeface="Arial" panose="020B0604020202020204"/>
                <a:ea typeface="+mn-ea"/>
                <a:cs typeface="+mn-cs"/>
              </a:rPr>
              <a:t>NHẤT</a:t>
            </a:r>
            <a:endParaRPr kumimoji="0" lang="en-US" sz="7200" b="1" i="0" u="none" strike="noStrike" kern="1200" cap="none" spc="0" normalizeH="0" baseline="0" noProof="0" dirty="0">
              <a:ln>
                <a:noFill/>
              </a:ln>
              <a:solidFill>
                <a:srgbClr val="C00000"/>
              </a:solidFill>
              <a:effectLst/>
              <a:uLnTx/>
              <a:uFillTx/>
              <a:latin typeface="Arial" panose="020B0604020202020204"/>
              <a:ea typeface="+mn-ea"/>
              <a:cs typeface="+mn-cs"/>
            </a:endParaRPr>
          </a:p>
        </p:txBody>
      </p:sp>
      <p:pic>
        <p:nvPicPr>
          <p:cNvPr id="15"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115936">
            <a:off x="-267712" y="-749298"/>
            <a:ext cx="2307514" cy="2494791"/>
          </a:xfrm>
          <a:prstGeom prst="rect">
            <a:avLst/>
          </a:prstGeom>
        </p:spPr>
      </p:pic>
    </p:spTree>
    <p:extLst>
      <p:ext uri="{BB962C8B-B14F-4D97-AF65-F5344CB8AC3E}">
        <p14:creationId xmlns:p14="http://schemas.microsoft.com/office/powerpoint/2010/main" val="1438139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4883" y="855"/>
            <a:ext cx="17860947" cy="939891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54974">
            <a:off x="239374" y="6760829"/>
            <a:ext cx="1344592" cy="2757152"/>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449354" y="8679201"/>
            <a:ext cx="2797216" cy="1979041"/>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12297" y="855"/>
            <a:ext cx="1462949" cy="1436350"/>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8001359">
            <a:off x="15938805" y="8667238"/>
            <a:ext cx="2058223" cy="477318"/>
          </a:xfrm>
          <a:prstGeom prst="rect">
            <a:avLst/>
          </a:prstGeom>
        </p:spPr>
      </p:pic>
      <p:sp>
        <p:nvSpPr>
          <p:cNvPr id="16" name="TextBox 15"/>
          <p:cNvSpPr txBox="1"/>
          <p:nvPr/>
        </p:nvSpPr>
        <p:spPr>
          <a:xfrm>
            <a:off x="1946105" y="2800704"/>
            <a:ext cx="1413209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Bước</a:t>
            </a:r>
            <a:r>
              <a:rPr kumimoji="0" lang="en-US" sz="4000" b="1"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1</a:t>
            </a:r>
            <a:r>
              <a:rPr kumimoji="0" lang="en-US" sz="40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Phân</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tích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75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90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thừa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nguyên</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tố</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969004" y="5074029"/>
            <a:ext cx="1610402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Bước</a:t>
            </a:r>
            <a:r>
              <a:rPr kumimoji="0" lang="en-US" sz="40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1"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2.</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Ta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thấy</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thừa</a:t>
            </a:r>
            <a:r>
              <a:rPr kumimoji="0" lang="en-US" sz="4000" b="0" i="0" u="none" strike="noStrike" kern="1200" cap="none" spc="0" normalizeH="0" noProof="0" dirty="0" smtClean="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noProof="0" dirty="0" smtClean="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chung</a:t>
            </a:r>
            <a:r>
              <a:rPr kumimoji="0" lang="en-US" sz="4000" b="0" i="0" u="none" strike="noStrike" kern="1200" cap="none" spc="0" normalizeH="0" noProof="0" dirty="0" smtClean="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3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5; </a:t>
            </a:r>
            <a:r>
              <a:rPr kumimoji="0" lang="en-US" sz="4000" b="0" i="0" u="none" strike="noStrike" kern="1200" cap="none" spc="0" normalizeH="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thừa</a:t>
            </a:r>
            <a:r>
              <a:rPr kumimoji="0" lang="en-US" sz="4000" b="0" i="0" u="none" strike="noStrike" kern="1200" cap="none" spc="0" normalizeH="0" noProof="0" dirty="0" smtClean="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noProof="0" dirty="0" smtClean="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riêng</a:t>
            </a:r>
            <a:r>
              <a:rPr kumimoji="0" lang="en-US" sz="4000" b="0" i="0" u="none" strike="noStrike" kern="1200" cap="none" spc="0" normalizeH="0" noProof="0" dirty="0" smtClean="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2</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907757" y="1733248"/>
            <a:ext cx="134383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Ta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thể</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BCNN(75, 90) ta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như</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TextBox 45"/>
          <p:cNvSpPr txBox="1"/>
          <p:nvPr/>
        </p:nvSpPr>
        <p:spPr>
          <a:xfrm>
            <a:off x="4893500" y="3618159"/>
            <a:ext cx="6257743"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75 = </a:t>
            </a:r>
            <a:r>
              <a:rPr kumimoji="0" lang="en-US" sz="40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3. 5. 5</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3</a:t>
            </a:r>
            <a:r>
              <a:rPr kumimoji="0" lang="en-US" sz="40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.5</a:t>
            </a:r>
            <a:r>
              <a:rPr kumimoji="0" lang="en-US" sz="40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TextBox 46"/>
          <p:cNvSpPr txBox="1"/>
          <p:nvPr/>
        </p:nvSpPr>
        <p:spPr>
          <a:xfrm>
            <a:off x="5814452" y="4435614"/>
            <a:ext cx="6606148"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90 = </a:t>
            </a:r>
            <a:r>
              <a:rPr kumimoji="0" lang="en-US" sz="40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2. 3. 3 </a:t>
            </a:r>
            <a:r>
              <a:rPr lang="en-US" sz="4000" noProof="0" dirty="0" smtClean="0">
                <a:latin typeface="Arial" panose="020B0604020202020204" pitchFamily="34" charset="0"/>
                <a:cs typeface="Arial" panose="020B0604020202020204" pitchFamily="34" charset="0"/>
              </a:rPr>
              <a:t>. 5</a:t>
            </a:r>
            <a:r>
              <a:rPr kumimoji="0" lang="en-US" sz="40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2 . 3</a:t>
            </a:r>
            <a:r>
              <a:rPr kumimoji="0" lang="en-US" sz="40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.5</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 name="TextBox 47"/>
          <p:cNvSpPr txBox="1"/>
          <p:nvPr/>
        </p:nvSpPr>
        <p:spPr>
          <a:xfrm>
            <a:off x="1969005" y="6412907"/>
            <a:ext cx="16104025" cy="249299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40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Bước</a:t>
            </a:r>
            <a:r>
              <a:rPr kumimoji="0" lang="en-US" sz="40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1"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3.</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mũ</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lớn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3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2,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mũ</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lớn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5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2,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mũ</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lớn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2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1.</a:t>
            </a:r>
          </a:p>
          <a:p>
            <a:pPr marL="0" marR="0" lvl="0" indent="0" algn="l" defTabSz="914400" rtl="0" eaLnBrk="1" fontAlgn="auto" latinLnBrk="0" hangingPunct="1">
              <a:lnSpc>
                <a:spcPct val="130000"/>
              </a:lnSpc>
              <a:spcBef>
                <a:spcPts val="0"/>
              </a:spcBef>
              <a:spcAft>
                <a:spcPts val="0"/>
              </a:spcAft>
              <a:buClrTx/>
              <a:buSzTx/>
              <a:buFontTx/>
              <a:buNone/>
              <a:tabLst/>
              <a:defRPr/>
            </a:pPr>
            <a:r>
              <a:rPr lang="en-US" sz="4000" dirty="0" err="1" smtClean="0">
                <a:solidFill>
                  <a:prstClr val="black"/>
                </a:solidFill>
                <a:latin typeface="Arial" panose="020B0604020202020204" pitchFamily="34" charset="0"/>
                <a:cs typeface="Arial" panose="020B0604020202020204" pitchFamily="34" charset="0"/>
              </a:rPr>
              <a:t>Khi</a:t>
            </a:r>
            <a:r>
              <a:rPr lang="en-US" sz="4000" dirty="0" smtClean="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đó</a:t>
            </a:r>
            <a:r>
              <a:rPr lang="en-US" sz="4000" dirty="0" smtClean="0">
                <a:solidFill>
                  <a:prstClr val="black"/>
                </a:solidFill>
                <a:latin typeface="Arial" panose="020B0604020202020204" pitchFamily="34" charset="0"/>
                <a:cs typeface="Arial" panose="020B0604020202020204" pitchFamily="34" charset="0"/>
              </a:rPr>
              <a:t> BCNN(75, 90) = 2 . 3</a:t>
            </a:r>
            <a:r>
              <a:rPr lang="en-US" sz="4000" baseline="30000" dirty="0" smtClean="0">
                <a:solidFill>
                  <a:prstClr val="black"/>
                </a:solidFill>
                <a:latin typeface="Arial" panose="020B0604020202020204" pitchFamily="34" charset="0"/>
                <a:cs typeface="Arial" panose="020B0604020202020204" pitchFamily="34" charset="0"/>
              </a:rPr>
              <a:t>2</a:t>
            </a:r>
            <a:r>
              <a:rPr lang="en-US" sz="4000" dirty="0" smtClean="0">
                <a:solidFill>
                  <a:prstClr val="black"/>
                </a:solidFill>
                <a:latin typeface="Arial" panose="020B0604020202020204" pitchFamily="34" charset="0"/>
                <a:cs typeface="Arial" panose="020B0604020202020204" pitchFamily="34" charset="0"/>
              </a:rPr>
              <a:t>. 5</a:t>
            </a:r>
            <a:r>
              <a:rPr lang="en-US" sz="4000" baseline="30000" dirty="0" smtClean="0">
                <a:solidFill>
                  <a:prstClr val="black"/>
                </a:solidFill>
                <a:latin typeface="Arial" panose="020B0604020202020204" pitchFamily="34" charset="0"/>
                <a:cs typeface="Arial" panose="020B0604020202020204" pitchFamily="34" charset="0"/>
              </a:rPr>
              <a:t>2</a:t>
            </a:r>
            <a:r>
              <a:rPr lang="en-US" sz="4000" dirty="0" smtClean="0">
                <a:solidFill>
                  <a:prstClr val="black"/>
                </a:solidFill>
                <a:latin typeface="Arial" panose="020B0604020202020204" pitchFamily="34" charset="0"/>
                <a:cs typeface="Arial" panose="020B0604020202020204" pitchFamily="34" charset="0"/>
              </a:rPr>
              <a:t> = 450</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1812426" y="-10399"/>
            <a:ext cx="15589281" cy="1569660"/>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nhỏ</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bằng</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cách</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phân</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tích</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ra</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thừa</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nguyên</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tố</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964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ppt_x"/>
                                          </p:val>
                                        </p:tav>
                                        <p:tav tm="100000">
                                          <p:val>
                                            <p:strVal val="#ppt_x"/>
                                          </p:val>
                                        </p:tav>
                                      </p:tavLst>
                                    </p:anim>
                                    <p:anim calcmode="lin" valueType="num">
                                      <p:cBhvr additive="base">
                                        <p:cTn id="2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750" fill="hold"/>
                                        <p:tgtEl>
                                          <p:spTgt spid="47"/>
                                        </p:tgtEl>
                                        <p:attrNameLst>
                                          <p:attrName>ppt_w</p:attrName>
                                        </p:attrNameLst>
                                      </p:cBhvr>
                                      <p:tavLst>
                                        <p:tav tm="0">
                                          <p:val>
                                            <p:fltVal val="0"/>
                                          </p:val>
                                        </p:tav>
                                        <p:tav tm="100000">
                                          <p:val>
                                            <p:strVal val="#ppt_w"/>
                                          </p:val>
                                        </p:tav>
                                      </p:tavLst>
                                    </p:anim>
                                    <p:anim calcmode="lin" valueType="num">
                                      <p:cBhvr>
                                        <p:cTn id="29" dur="750" fill="hold"/>
                                        <p:tgtEl>
                                          <p:spTgt spid="47"/>
                                        </p:tgtEl>
                                        <p:attrNameLst>
                                          <p:attrName>ppt_h</p:attrName>
                                        </p:attrNameLst>
                                      </p:cBhvr>
                                      <p:tavLst>
                                        <p:tav tm="0">
                                          <p:val>
                                            <p:fltVal val="0"/>
                                          </p:val>
                                        </p:tav>
                                        <p:tav tm="100000">
                                          <p:val>
                                            <p:strVal val="#ppt_h"/>
                                          </p:val>
                                        </p:tav>
                                      </p:tavLst>
                                    </p:anim>
                                    <p:anim calcmode="lin" valueType="num">
                                      <p:cBhvr>
                                        <p:cTn id="30" dur="750" fill="hold"/>
                                        <p:tgtEl>
                                          <p:spTgt spid="47"/>
                                        </p:tgtEl>
                                        <p:attrNameLst>
                                          <p:attrName>style.rotation</p:attrName>
                                        </p:attrNameLst>
                                      </p:cBhvr>
                                      <p:tavLst>
                                        <p:tav tm="0">
                                          <p:val>
                                            <p:fltVal val="90"/>
                                          </p:val>
                                        </p:tav>
                                        <p:tav tm="100000">
                                          <p:val>
                                            <p:fltVal val="0"/>
                                          </p:val>
                                        </p:tav>
                                      </p:tavLst>
                                    </p:anim>
                                    <p:animEffect transition="in" filter="fade">
                                      <p:cBhvr>
                                        <p:cTn id="31" dur="75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0-#ppt_w/2"/>
                                          </p:val>
                                        </p:tav>
                                        <p:tav tm="100000">
                                          <p:val>
                                            <p:strVal val="#ppt_x"/>
                                          </p:val>
                                        </p:tav>
                                      </p:tavLst>
                                    </p:anim>
                                    <p:anim calcmode="lin" valueType="num">
                                      <p:cBhvr additive="base">
                                        <p:cTn id="37"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7" grpId="0"/>
      <p:bldP spid="9" grpId="0"/>
      <p:bldP spid="46" grpId="0"/>
      <p:bldP spid="47" grpId="0"/>
      <p:bldP spid="4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a:noFill/>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762934">
            <a:off x="540142" y="7931636"/>
            <a:ext cx="2348424" cy="768575"/>
          </a:xfrm>
          <a:prstGeom prst="rect">
            <a:avLst/>
          </a:prstGeom>
        </p:spPr>
      </p:pic>
      <p:grpSp>
        <p:nvGrpSpPr>
          <p:cNvPr id="3" name="Group 3"/>
          <p:cNvGrpSpPr/>
          <p:nvPr/>
        </p:nvGrpSpPr>
        <p:grpSpPr>
          <a:xfrm>
            <a:off x="525710" y="530561"/>
            <a:ext cx="17228891" cy="8759915"/>
            <a:chOff x="-1142240" y="-340348"/>
            <a:chExt cx="21369576" cy="15144748"/>
          </a:xfrm>
          <a:solidFill>
            <a:srgbClr val="FFFFCC"/>
          </a:solidFill>
        </p:grpSpPr>
        <p:grpSp>
          <p:nvGrpSpPr>
            <p:cNvPr id="4" name="Group 4"/>
            <p:cNvGrpSpPr/>
            <p:nvPr/>
          </p:nvGrpSpPr>
          <p:grpSpPr>
            <a:xfrm>
              <a:off x="1108646" y="281638"/>
              <a:ext cx="17134134" cy="11010445"/>
              <a:chOff x="668340" y="0"/>
              <a:chExt cx="10329192" cy="6637570"/>
            </a:xfrm>
            <a:grpFill/>
          </p:grpSpPr>
          <p:sp>
            <p:nvSpPr>
              <p:cNvPr id="5" name="Freeform 5"/>
              <p:cNvSpPr/>
              <p:nvPr/>
            </p:nvSpPr>
            <p:spPr>
              <a:xfrm>
                <a:off x="668340" y="0"/>
                <a:ext cx="10329192" cy="6637570"/>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6" name="Group 6"/>
            <p:cNvGrpSpPr/>
            <p:nvPr/>
          </p:nvGrpSpPr>
          <p:grpSpPr>
            <a:xfrm>
              <a:off x="-1142240" y="-340348"/>
              <a:ext cx="21369576" cy="15144748"/>
              <a:chOff x="-893601" y="-205679"/>
              <a:chExt cx="12914033" cy="9152255"/>
            </a:xfrm>
            <a:grpFill/>
          </p:grpSpPr>
          <p:sp>
            <p:nvSpPr>
              <p:cNvPr id="7" name="Freeform 7"/>
              <p:cNvSpPr/>
              <p:nvPr/>
            </p:nvSpPr>
            <p:spPr>
              <a:xfrm>
                <a:off x="-893601" y="-205679"/>
                <a:ext cx="12914033" cy="9152255"/>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a:ln>
                <a:solidFill>
                  <a:schemeClr val="tx1"/>
                </a:solidFill>
                <a:prstDash val="dash"/>
              </a:ln>
            </p:spPr>
          </p:sp>
        </p:grpSp>
      </p:grpSp>
      <p:sp>
        <p:nvSpPr>
          <p:cNvPr id="10" name="TextBox 10"/>
          <p:cNvSpPr txBox="1"/>
          <p:nvPr/>
        </p:nvSpPr>
        <p:spPr>
          <a:xfrm>
            <a:off x="1391661" y="1157740"/>
            <a:ext cx="16317476" cy="960263"/>
          </a:xfrm>
          <a:prstGeom prst="rect">
            <a:avLst/>
          </a:prstGeom>
        </p:spPr>
        <p:txBody>
          <a:bodyPr wrap="square" lIns="0" tIns="0" rIns="0" bIns="0" rtlCol="0" anchor="t">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bước</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BCNN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hai</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hay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lớn</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hơn</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1: </a:t>
            </a:r>
            <a:endPar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0"/>
          <p:cNvSpPr txBox="1"/>
          <p:nvPr/>
        </p:nvSpPr>
        <p:spPr>
          <a:xfrm>
            <a:off x="1106364" y="2458411"/>
            <a:ext cx="16282305" cy="880241"/>
          </a:xfrm>
          <a:prstGeom prst="rect">
            <a:avLst/>
          </a:prstGeom>
        </p:spPr>
        <p:txBody>
          <a:bodyPr wrap="square" lIns="0" tIns="0" rIns="0" bIns="0" rtlCol="0" anchor="t">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1" i="1" u="none" strike="noStrike" kern="1200" cap="none" spc="0" normalizeH="0" baseline="0" noProof="0" dirty="0" err="1" smtClean="0">
                <a:ln>
                  <a:noFill/>
                </a:ln>
                <a:solidFill>
                  <a:srgbClr val="FF0000"/>
                </a:solidFill>
                <a:effectLst/>
                <a:uLnTx/>
                <a:uFillTx/>
                <a:latin typeface="Arial" panose="020B0604020202020204"/>
                <a:ea typeface="+mn-ea"/>
                <a:cs typeface="Arial" panose="020B0604020202020204" pitchFamily="34" charset="0"/>
              </a:rPr>
              <a:t>Bước</a:t>
            </a:r>
            <a:r>
              <a:rPr kumimoji="0" lang="en-US" sz="4800" b="1" i="1" u="none" strike="noStrike" kern="1200" cap="none" spc="0" normalizeH="0" baseline="0" noProof="0" dirty="0" smtClean="0">
                <a:ln>
                  <a:noFill/>
                </a:ln>
                <a:solidFill>
                  <a:srgbClr val="FF0000"/>
                </a:solidFill>
                <a:effectLst/>
                <a:uLnTx/>
                <a:uFillTx/>
                <a:latin typeface="Arial" panose="020B0604020202020204"/>
                <a:ea typeface="+mn-ea"/>
                <a:cs typeface="Arial" panose="020B0604020202020204" pitchFamily="34" charset="0"/>
              </a:rPr>
              <a:t> 1. </a:t>
            </a:r>
            <a:r>
              <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Phân tích mỗi số ra thừa số nguyên tố.</a:t>
            </a:r>
            <a:endParaRPr kumimoji="0" lang="en-US" sz="4800" b="1"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endParaRPr>
          </a:p>
        </p:txBody>
      </p:sp>
      <p:sp>
        <p:nvSpPr>
          <p:cNvPr id="21" name="TextBox 10"/>
          <p:cNvSpPr txBox="1"/>
          <p:nvPr/>
        </p:nvSpPr>
        <p:spPr>
          <a:xfrm>
            <a:off x="1033638" y="4255288"/>
            <a:ext cx="16282305"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Bước </a:t>
            </a:r>
            <a:r>
              <a:rPr kumimoji="0" lang="vi-VN" sz="48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2</a:t>
            </a:r>
            <a:r>
              <a:rPr kumimoji="0" lang="en-US" sz="4800" b="1" i="1" u="none" strike="noStrike" kern="1200" cap="none" spc="0" normalizeH="0" baseline="0" noProof="0" dirty="0" smtClean="0">
                <a:ln>
                  <a:noFill/>
                </a:ln>
                <a:solidFill>
                  <a:srgbClr val="FF0000"/>
                </a:solidFill>
                <a:effectLst/>
                <a:uLnTx/>
                <a:uFillTx/>
                <a:latin typeface="Arial" panose="020B0604020202020204"/>
                <a:ea typeface="+mn-ea"/>
                <a:cs typeface="+mn-cs"/>
              </a:rPr>
              <a:t>.</a:t>
            </a:r>
            <a:r>
              <a:rPr kumimoji="0" lang="vi-VN" sz="48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Chọn ra các thừa số nguyên tố </a:t>
            </a:r>
            <a:r>
              <a:rPr kumimoji="0" lang="vi-VN" sz="4800" b="1" i="0" u="none" strike="noStrike" kern="1200" cap="none" spc="0" normalizeH="0" baseline="0" noProof="0" dirty="0" smtClean="0">
                <a:ln>
                  <a:noFill/>
                </a:ln>
                <a:solidFill>
                  <a:srgbClr val="00B0F0"/>
                </a:solidFill>
                <a:effectLst/>
                <a:uLnTx/>
                <a:uFillTx/>
                <a:latin typeface="Arial" panose="020B0604020202020204" pitchFamily="34" charset="0"/>
                <a:ea typeface="+mn-ea"/>
                <a:cs typeface="+mn-cs"/>
              </a:rPr>
              <a:t>chung</a:t>
            </a:r>
            <a:r>
              <a:rPr kumimoji="0" lang="en-US" sz="4800" b="1" i="0" u="none" strike="noStrike" kern="1200" cap="none" spc="0" normalizeH="0" baseline="0" noProof="0" dirty="0" smtClean="0">
                <a:ln>
                  <a:noFill/>
                </a:ln>
                <a:solidFill>
                  <a:srgbClr val="00B0F0"/>
                </a:solidFill>
                <a:effectLst/>
                <a:uLnTx/>
                <a:uFillTx/>
                <a:latin typeface="Arial" panose="020B0604020202020204" pitchFamily="34" charset="0"/>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và</a:t>
            </a:r>
            <a:r>
              <a:rPr kumimoji="0" lang="en-US" sz="4800" b="1" i="0" u="none" strike="noStrike" kern="1200" cap="none" spc="0" normalizeH="0" noProof="0" dirty="0" smtClean="0">
                <a:ln>
                  <a:noFill/>
                </a:ln>
                <a:solidFill>
                  <a:srgbClr val="00B0F0"/>
                </a:solidFill>
                <a:effectLst/>
                <a:uLnTx/>
                <a:uFillTx/>
                <a:latin typeface="Arial" panose="020B0604020202020204" pitchFamily="34" charset="0"/>
                <a:ea typeface="+mn-ea"/>
                <a:cs typeface="+mn-cs"/>
              </a:rPr>
              <a:t> </a:t>
            </a:r>
            <a:r>
              <a:rPr kumimoji="0" lang="en-US" sz="4800" b="1" i="0" u="none" strike="noStrike" kern="1200" cap="none" spc="0" normalizeH="0" noProof="0" dirty="0" err="1" smtClean="0">
                <a:ln>
                  <a:noFill/>
                </a:ln>
                <a:solidFill>
                  <a:srgbClr val="00B0F0"/>
                </a:solidFill>
                <a:effectLst/>
                <a:uLnTx/>
                <a:uFillTx/>
                <a:latin typeface="Arial" panose="020B0604020202020204" pitchFamily="34" charset="0"/>
                <a:ea typeface="+mn-ea"/>
                <a:cs typeface="+mn-cs"/>
              </a:rPr>
              <a:t>riêng</a:t>
            </a:r>
            <a:r>
              <a:rPr kumimoji="0" lang="vi-VN" sz="4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a:t>
            </a:r>
            <a:endParaRPr kumimoji="0" lang="en-US" sz="48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
        <p:nvSpPr>
          <p:cNvPr id="22" name="TextBox 10"/>
          <p:cNvSpPr txBox="1"/>
          <p:nvPr/>
        </p:nvSpPr>
        <p:spPr>
          <a:xfrm>
            <a:off x="1026711" y="5851301"/>
            <a:ext cx="16282305" cy="1920526"/>
          </a:xfrm>
          <a:prstGeom prst="rect">
            <a:avLst/>
          </a:prstGeom>
        </p:spPr>
        <p:txBody>
          <a:bodyPr wrap="square" lIns="0" tIns="0" rIns="0" bIns="0" rtlCol="0" anchor="t">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vi-VN" sz="48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Bước </a:t>
            </a:r>
            <a:r>
              <a:rPr kumimoji="0" lang="vi-VN" sz="48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3</a:t>
            </a:r>
            <a:r>
              <a:rPr kumimoji="0" lang="en-US" sz="4800" b="1" i="1" u="none" strike="noStrike" kern="1200" cap="none" spc="0" normalizeH="0" baseline="0" noProof="0" dirty="0" smtClean="0">
                <a:ln>
                  <a:noFill/>
                </a:ln>
                <a:solidFill>
                  <a:srgbClr val="FF0000"/>
                </a:solidFill>
                <a:effectLst/>
                <a:uLnTx/>
                <a:uFillTx/>
                <a:latin typeface="Arial" panose="020B0604020202020204"/>
                <a:ea typeface="+mn-ea"/>
                <a:cs typeface="+mn-cs"/>
              </a:rPr>
              <a:t>.</a:t>
            </a:r>
            <a:r>
              <a:rPr kumimoji="0" lang="vi-VN" sz="48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a:ea typeface="+mn-ea"/>
                <a:cs typeface="+mn-cs"/>
              </a:rPr>
              <a:t>Lập</a:t>
            </a:r>
            <a:r>
              <a:rPr kumimoji="0" lang="en-US" sz="4800" b="1"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a:ea typeface="+mn-ea"/>
                <a:cs typeface="+mn-cs"/>
              </a:rPr>
              <a:t>tích</a:t>
            </a:r>
            <a:r>
              <a:rPr kumimoji="0" lang="en-US" sz="4800" b="1"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a:ea typeface="+mn-ea"/>
                <a:cs typeface="+mn-cs"/>
              </a:rPr>
              <a:t>các</a:t>
            </a:r>
            <a:r>
              <a:rPr kumimoji="0" lang="en-US" sz="4800" b="1"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a:ea typeface="+mn-ea"/>
                <a:cs typeface="+mn-cs"/>
              </a:rPr>
              <a:t>thừa</a:t>
            </a:r>
            <a:r>
              <a:rPr kumimoji="0" lang="en-US" sz="4800" b="1"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a:ea typeface="+mn-ea"/>
                <a:cs typeface="+mn-cs"/>
              </a:rPr>
              <a:t>số</a:t>
            </a:r>
            <a:r>
              <a:rPr kumimoji="0" lang="en-US" sz="4800" b="1"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a:ea typeface="+mn-ea"/>
                <a:cs typeface="+mn-cs"/>
              </a:rPr>
              <a:t>đã</a:t>
            </a:r>
            <a:r>
              <a:rPr kumimoji="0" lang="en-US" sz="4800" b="1"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a:ea typeface="+mn-ea"/>
                <a:cs typeface="+mn-cs"/>
              </a:rPr>
              <a:t>chọn</a:t>
            </a:r>
            <a:r>
              <a:rPr kumimoji="0" lang="en-US" sz="4800" b="1"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B0F0"/>
                </a:solidFill>
                <a:effectLst/>
                <a:uLnTx/>
                <a:uFillTx/>
                <a:latin typeface="Arial" panose="020B0604020202020204"/>
                <a:ea typeface="+mn-ea"/>
                <a:cs typeface="+mn-cs"/>
              </a:rPr>
              <a:t>mỗi</a:t>
            </a:r>
            <a:r>
              <a:rPr kumimoji="0" lang="en-US" sz="4800" b="1" i="0" u="none" strike="noStrike" kern="1200" cap="none" spc="0" normalizeH="0" baseline="0" noProof="0" dirty="0" smtClean="0">
                <a:ln>
                  <a:noFill/>
                </a:ln>
                <a:solidFill>
                  <a:srgbClr val="00B0F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B0F0"/>
                </a:solidFill>
                <a:effectLst/>
                <a:uLnTx/>
                <a:uFillTx/>
                <a:latin typeface="Arial" panose="020B0604020202020204"/>
                <a:ea typeface="+mn-ea"/>
                <a:cs typeface="+mn-cs"/>
              </a:rPr>
              <a:t>thừa</a:t>
            </a:r>
            <a:r>
              <a:rPr kumimoji="0" lang="en-US" sz="4800" b="1" i="0" u="none" strike="noStrike" kern="1200" cap="none" spc="0" normalizeH="0" baseline="0" noProof="0" dirty="0" smtClean="0">
                <a:ln>
                  <a:noFill/>
                </a:ln>
                <a:solidFill>
                  <a:srgbClr val="00B0F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B0F0"/>
                </a:solidFill>
                <a:effectLst/>
                <a:uLnTx/>
                <a:uFillTx/>
                <a:latin typeface="Arial" panose="020B0604020202020204"/>
                <a:ea typeface="+mn-ea"/>
                <a:cs typeface="+mn-cs"/>
              </a:rPr>
              <a:t>số</a:t>
            </a:r>
            <a:r>
              <a:rPr kumimoji="0" lang="en-US" sz="4800" b="1" i="0" u="none" strike="noStrike" kern="1200" cap="none" spc="0" normalizeH="0" baseline="0" noProof="0" dirty="0" smtClean="0">
                <a:ln>
                  <a:noFill/>
                </a:ln>
                <a:solidFill>
                  <a:srgbClr val="00B0F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B0F0"/>
                </a:solidFill>
                <a:effectLst/>
                <a:uLnTx/>
                <a:uFillTx/>
                <a:latin typeface="Arial" panose="020B0604020202020204"/>
                <a:ea typeface="+mn-ea"/>
                <a:cs typeface="+mn-cs"/>
              </a:rPr>
              <a:t>lấy</a:t>
            </a:r>
            <a:r>
              <a:rPr kumimoji="0" lang="en-US" sz="4800" b="1" i="0" u="none" strike="noStrike" kern="1200" cap="none" spc="0" normalizeH="0" baseline="0" noProof="0" dirty="0" smtClean="0">
                <a:ln>
                  <a:noFill/>
                </a:ln>
                <a:solidFill>
                  <a:srgbClr val="00B0F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B0F0"/>
                </a:solidFill>
                <a:effectLst/>
                <a:uLnTx/>
                <a:uFillTx/>
                <a:latin typeface="Arial" panose="020B0604020202020204"/>
                <a:ea typeface="+mn-ea"/>
                <a:cs typeface="+mn-cs"/>
              </a:rPr>
              <a:t>với</a:t>
            </a:r>
            <a:r>
              <a:rPr kumimoji="0" lang="en-US" sz="4800" b="1"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B0F0"/>
                </a:solidFill>
                <a:effectLst/>
                <a:uLnTx/>
                <a:uFillTx/>
                <a:latin typeface="Arial" panose="020B0604020202020204"/>
                <a:ea typeface="+mn-ea"/>
                <a:cs typeface="+mn-cs"/>
              </a:rPr>
              <a:t>số</a:t>
            </a:r>
            <a:r>
              <a:rPr kumimoji="0" lang="en-US" sz="4800" b="1" i="0" u="none" strike="noStrike" kern="1200" cap="none" spc="0" normalizeH="0" baseline="0" noProof="0" dirty="0" smtClean="0">
                <a:ln>
                  <a:noFill/>
                </a:ln>
                <a:solidFill>
                  <a:srgbClr val="00B0F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B0F0"/>
                </a:solidFill>
                <a:effectLst/>
                <a:uLnTx/>
                <a:uFillTx/>
                <a:latin typeface="Arial" panose="020B0604020202020204"/>
                <a:ea typeface="+mn-ea"/>
                <a:cs typeface="+mn-cs"/>
              </a:rPr>
              <a:t>mũ</a:t>
            </a:r>
            <a:r>
              <a:rPr kumimoji="0" lang="en-US" sz="4800" b="1" i="0" u="none" strike="noStrike" kern="1200" cap="none" spc="0" normalizeH="0" baseline="0" noProof="0" dirty="0" smtClean="0">
                <a:ln>
                  <a:noFill/>
                </a:ln>
                <a:solidFill>
                  <a:srgbClr val="00B0F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B0F0"/>
                </a:solidFill>
                <a:effectLst/>
                <a:uLnTx/>
                <a:uFillTx/>
                <a:latin typeface="Arial" panose="020B0604020202020204"/>
                <a:ea typeface="+mn-ea"/>
                <a:cs typeface="+mn-cs"/>
              </a:rPr>
              <a:t>lớn</a:t>
            </a:r>
            <a:r>
              <a:rPr kumimoji="0" lang="en-US" sz="4800" b="1" i="0" u="none" strike="noStrike" kern="1200" cap="none" spc="0" normalizeH="0" baseline="0" noProof="0" dirty="0" smtClean="0">
                <a:ln>
                  <a:noFill/>
                </a:ln>
                <a:solidFill>
                  <a:srgbClr val="00B0F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B0F0"/>
                </a:solidFill>
                <a:effectLst/>
                <a:uLnTx/>
                <a:uFillTx/>
                <a:latin typeface="Arial" panose="020B0604020202020204"/>
                <a:ea typeface="+mn-ea"/>
                <a:cs typeface="+mn-cs"/>
              </a:rPr>
              <a:t>nhất</a:t>
            </a:r>
            <a:r>
              <a:rPr kumimoji="0" lang="en-US" sz="4800" b="1"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a:ea typeface="+mn-ea"/>
                <a:cs typeface="+mn-cs"/>
              </a:rPr>
              <a:t>Tích</a:t>
            </a:r>
            <a:r>
              <a:rPr kumimoji="0" lang="en-US" sz="4800" b="1"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a:ea typeface="+mn-ea"/>
                <a:cs typeface="+mn-cs"/>
              </a:rPr>
              <a:t>đó</a:t>
            </a:r>
            <a:r>
              <a:rPr kumimoji="0" lang="en-US" sz="4800" b="1"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a:ea typeface="+mn-ea"/>
                <a:cs typeface="+mn-cs"/>
              </a:rPr>
              <a:t>là</a:t>
            </a:r>
            <a:r>
              <a:rPr kumimoji="0" lang="en-US" sz="4800" b="1" i="0" u="none" strike="noStrike" kern="1200" cap="none" spc="0" normalizeH="0" baseline="0" noProof="0" dirty="0" smtClean="0">
                <a:ln>
                  <a:noFill/>
                </a:ln>
                <a:solidFill>
                  <a:srgbClr val="002060"/>
                </a:solidFill>
                <a:effectLst/>
                <a:uLnTx/>
                <a:uFillTx/>
                <a:latin typeface="Arial" panose="020B0604020202020204"/>
                <a:ea typeface="+mn-ea"/>
                <a:cs typeface="+mn-cs"/>
              </a:rPr>
              <a:t> BCNN </a:t>
            </a:r>
            <a:r>
              <a:rPr kumimoji="0" lang="en-US" sz="4800" b="1" i="0" u="none" strike="noStrike" kern="1200" cap="none" spc="0" normalizeH="0" baseline="0" noProof="0" dirty="0" err="1" smtClean="0">
                <a:ln>
                  <a:noFill/>
                </a:ln>
                <a:solidFill>
                  <a:srgbClr val="002060"/>
                </a:solidFill>
                <a:effectLst/>
                <a:uLnTx/>
                <a:uFillTx/>
                <a:latin typeface="Arial" panose="020B0604020202020204"/>
                <a:ea typeface="+mn-ea"/>
                <a:cs typeface="+mn-cs"/>
              </a:rPr>
              <a:t>cần</a:t>
            </a:r>
            <a:r>
              <a:rPr kumimoji="0" lang="en-US" sz="4800" b="1"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a:ea typeface="+mn-ea"/>
                <a:cs typeface="+mn-cs"/>
              </a:rPr>
              <a:t>tìm</a:t>
            </a:r>
            <a:r>
              <a:rPr kumimoji="0" lang="en-US" sz="4800" b="1" i="0" u="none" strike="noStrike" kern="1200" cap="none" spc="0" normalizeH="0" baseline="0" noProof="0" dirty="0" smtClean="0">
                <a:ln>
                  <a:noFill/>
                </a:ln>
                <a:solidFill>
                  <a:srgbClr val="002060"/>
                </a:solidFill>
                <a:effectLst/>
                <a:uLnTx/>
                <a:uFillTx/>
                <a:latin typeface="Arial" panose="020B0604020202020204"/>
                <a:ea typeface="+mn-ea"/>
                <a:cs typeface="+mn-cs"/>
              </a:rPr>
              <a:t>.</a:t>
            </a:r>
            <a:endParaRPr kumimoji="0" lang="en-US" sz="48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20983">
            <a:off x="-84943" y="7925943"/>
            <a:ext cx="1324256" cy="2278652"/>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53163">
            <a:off x="17120798" y="-1061737"/>
            <a:ext cx="1561645" cy="2075727"/>
          </a:xfrm>
          <a:prstGeom prst="rect">
            <a:avLst/>
          </a:prstGeom>
        </p:spPr>
      </p:pic>
    </p:spTree>
    <p:extLst>
      <p:ext uri="{BB962C8B-B14F-4D97-AF65-F5344CB8AC3E}">
        <p14:creationId xmlns:p14="http://schemas.microsoft.com/office/powerpoint/2010/main" val="409789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anim calcmode="lin" valueType="num">
                                      <p:cBhvr>
                                        <p:cTn id="19" dur="500" fill="hold"/>
                                        <p:tgtEl>
                                          <p:spTgt spid="21"/>
                                        </p:tgtEl>
                                        <p:attrNameLst>
                                          <p:attrName>ppt_x</p:attrName>
                                        </p:attrNameLst>
                                      </p:cBhvr>
                                      <p:tavLst>
                                        <p:tav tm="0">
                                          <p:val>
                                            <p:strVal val="#ppt_x"/>
                                          </p:val>
                                        </p:tav>
                                        <p:tav tm="100000">
                                          <p:val>
                                            <p:strVal val="#ppt_x"/>
                                          </p:val>
                                        </p:tav>
                                      </p:tavLst>
                                    </p:anim>
                                    <p:anim calcmode="lin" valueType="num">
                                      <p:cBhvr>
                                        <p:cTn id="2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3429000" y="71092"/>
            <a:ext cx="14330054" cy="2481608"/>
            <a:chOff x="-3195" y="242459"/>
            <a:chExt cx="16586696" cy="10202312"/>
          </a:xfrm>
        </p:grpSpPr>
        <p:sp>
          <p:nvSpPr>
            <p:cNvPr id="3" name="Freeform 6"/>
            <p:cNvSpPr/>
            <p:nvPr/>
          </p:nvSpPr>
          <p:spPr>
            <a:xfrm>
              <a:off x="-3195" y="242459"/>
              <a:ext cx="16586696" cy="10202312"/>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4"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165392" y="379727"/>
            <a:ext cx="1061203" cy="1061203"/>
          </a:xfrm>
          <a:prstGeom prst="rect">
            <a:avLst/>
          </a:prstGeom>
        </p:spPr>
      </p:pic>
      <p:sp>
        <p:nvSpPr>
          <p:cNvPr id="5" name="TextBox 4"/>
          <p:cNvSpPr txBox="1"/>
          <p:nvPr/>
        </p:nvSpPr>
        <p:spPr>
          <a:xfrm>
            <a:off x="4622592" y="219127"/>
            <a:ext cx="13400070" cy="2012859"/>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BCNN (9, 15),</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9 = 3</a:t>
            </a:r>
            <a:r>
              <a:rPr kumimoji="0" lang="en-US" sz="48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4800" b="0" i="0" u="none" strike="noStrike" kern="1200" cap="none" spc="0" normalizeH="0" baseline="-2500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15 = 3. 5</a:t>
            </a:r>
            <a:endPar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10">
            <a:clrChange>
              <a:clrFrom>
                <a:srgbClr val="FFFFFF"/>
              </a:clrFrom>
              <a:clrTo>
                <a:srgbClr val="FFFFFF">
                  <a:alpha val="0"/>
                </a:srgbClr>
              </a:clrTo>
            </a:clrChange>
          </a:blip>
          <a:stretch>
            <a:fillRect/>
          </a:stretch>
        </p:blipFill>
        <p:spPr>
          <a:xfrm>
            <a:off x="1486419" y="35845"/>
            <a:ext cx="1517916" cy="1493629"/>
          </a:xfrm>
          <a:prstGeom prst="rect">
            <a:avLst/>
          </a:prstGeom>
        </p:spPr>
      </p:pic>
      <p:sp>
        <p:nvSpPr>
          <p:cNvPr id="7" name="TextBox 6"/>
          <p:cNvSpPr txBox="1"/>
          <p:nvPr/>
        </p:nvSpPr>
        <p:spPr>
          <a:xfrm>
            <a:off x="7010400" y="3009900"/>
            <a:ext cx="51816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sng"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r>
              <a:rPr kumimoji="0" lang="en-US" sz="4800" b="1" i="1"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800" b="1" i="1"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2900054" y="5067300"/>
            <a:ext cx="14859000" cy="2973122"/>
          </a:xfrm>
          <a:prstGeom prst="rect">
            <a:avLst/>
          </a:prstGeom>
          <a:solidFill>
            <a:schemeClr val="accent3">
              <a:lumMod val="60000"/>
              <a:lumOff val="40000"/>
            </a:schemeClr>
          </a:solid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err="1" smtClean="0">
                <a:ln>
                  <a:noFill/>
                </a:ln>
                <a:solidFill>
                  <a:prstClr val="black"/>
                </a:solidFill>
                <a:effectLst/>
                <a:uLnTx/>
                <a:uFillTx/>
                <a:latin typeface="Arial" panose="020B0604020202020204"/>
                <a:ea typeface="+mn-ea"/>
                <a:cs typeface="Arial" panose="020B0604020202020204" pitchFamily="34" charset="0"/>
              </a:rPr>
              <a:t>Có</a:t>
            </a:r>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 : 9 </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3</a:t>
            </a:r>
            <a:r>
              <a:rPr kumimoji="0" lang="en-US" sz="4800" b="0" i="0" u="none" strike="noStrike" kern="1200" cap="none" spc="0" normalizeH="0" baseline="30000" noProof="0" dirty="0">
                <a:ln>
                  <a:noFill/>
                </a:ln>
                <a:solidFill>
                  <a:prstClr val="black"/>
                </a:solidFill>
                <a:effectLst/>
                <a:uLnTx/>
                <a:uFillTx/>
                <a:latin typeface="Arial" panose="020B0604020202020204"/>
                <a:ea typeface="+mn-ea"/>
                <a:cs typeface="Arial" panose="020B0604020202020204" pitchFamily="34" charset="0"/>
              </a:rPr>
              <a:t>2</a:t>
            </a:r>
            <a:r>
              <a:rPr kumimoji="0" lang="en-US" sz="4800" b="0" i="0" u="none" strike="noStrike" kern="1200" cap="none" spc="0" normalizeH="0" baseline="-25000" noProof="0" dirty="0">
                <a:ln>
                  <a:noFill/>
                </a:ln>
                <a:solidFill>
                  <a:prstClr val="black"/>
                </a:solidFill>
                <a:effectLst/>
                <a:uLnTx/>
                <a:uFillTx/>
                <a:latin typeface="Arial" panose="020B0604020202020204"/>
                <a:ea typeface="+mn-ea"/>
                <a:cs typeface="Arial" panose="020B0604020202020204" pitchFamily="34" charset="0"/>
              </a:rPr>
              <a:t> </a:t>
            </a:r>
            <a:endParaRPr lang="en-US" sz="4800" dirty="0">
              <a:solidFill>
                <a:prstClr val="black"/>
              </a:solidFill>
              <a:latin typeface="Arial" panose="020B0604020202020204"/>
              <a:cs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 </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 15 </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 3</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5</a:t>
            </a:r>
            <a:endParaRPr kumimoji="0" lang="en-US" sz="4800" b="0" i="0" u="none" strike="noStrike" kern="1200" cap="none" spc="0" normalizeH="0" baseline="30000" noProof="0" dirty="0" smtClean="0">
              <a:ln>
                <a:noFill/>
              </a:ln>
              <a:solidFill>
                <a:prstClr val="black"/>
              </a:solidFill>
              <a:effectLst/>
              <a:uLnTx/>
              <a:uFillTx/>
              <a:latin typeface="Arial" panose="020B0604020202020204"/>
              <a:ea typeface="+mn-ea"/>
              <a:cs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=&gt; BCNN(9,</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Arial" panose="020B0604020202020204" pitchFamily="34" charset="0"/>
              </a:rPr>
              <a:t> 15</a:t>
            </a:r>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 = </a:t>
            </a:r>
            <a:r>
              <a:rPr kumimoji="0" lang="en-US" sz="4800" i="0" u="none" strike="noStrike" kern="1200" cap="none" spc="0" normalizeH="0" noProof="0" dirty="0" smtClean="0">
                <a:ln>
                  <a:noFill/>
                </a:ln>
                <a:solidFill>
                  <a:prstClr val="black"/>
                </a:solidFill>
                <a:effectLst/>
                <a:uLnTx/>
                <a:uFillTx/>
                <a:latin typeface="Arial" panose="020B0604020202020204"/>
                <a:ea typeface="+mn-ea"/>
                <a:cs typeface="Arial" panose="020B0604020202020204" pitchFamily="34" charset="0"/>
              </a:rPr>
              <a:t>3</a:t>
            </a:r>
            <a:r>
              <a:rPr kumimoji="0" lang="en-US" sz="4800" i="0" u="none" strike="noStrike" kern="1200" cap="none" spc="0" normalizeH="0" baseline="30000" noProof="0" dirty="0" smtClean="0">
                <a:ln>
                  <a:noFill/>
                </a:ln>
                <a:solidFill>
                  <a:prstClr val="black"/>
                </a:solidFill>
                <a:effectLst/>
                <a:uLnTx/>
                <a:uFillTx/>
                <a:latin typeface="Arial" panose="020B0604020202020204"/>
                <a:ea typeface="+mn-ea"/>
                <a:cs typeface="Arial" panose="020B0604020202020204" pitchFamily="34" charset="0"/>
              </a:rPr>
              <a:t>2</a:t>
            </a:r>
            <a:r>
              <a:rPr kumimoji="0" lang="en-US" sz="4800" i="0" u="none" strike="noStrike" kern="1200" cap="none" spc="0" normalizeH="0" noProof="0" dirty="0" smtClean="0">
                <a:ln>
                  <a:noFill/>
                </a:ln>
                <a:solidFill>
                  <a:prstClr val="black"/>
                </a:solidFill>
                <a:effectLst/>
                <a:uLnTx/>
                <a:uFillTx/>
                <a:latin typeface="Arial" panose="020B0604020202020204"/>
                <a:ea typeface="+mn-ea"/>
                <a:cs typeface="Arial" panose="020B0604020202020204" pitchFamily="34" charset="0"/>
              </a:rPr>
              <a:t> . 5 </a:t>
            </a:r>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 45</a:t>
            </a:r>
            <a:endPar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65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bg/>
                                          </p:spTgt>
                                        </p:tgtEl>
                                        <p:attrNameLst>
                                          <p:attrName>style.visibility</p:attrName>
                                        </p:attrNameLst>
                                      </p:cBhvr>
                                      <p:to>
                                        <p:strVal val="visible"/>
                                      </p:to>
                                    </p:set>
                                    <p:anim calcmode="lin" valueType="num">
                                      <p:cBhvr additive="base">
                                        <p:cTn id="30"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1" dur="500" fill="hold"/>
                                        <p:tgtEl>
                                          <p:spTgt spid="8">
                                            <p:bg/>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additive="base">
                                        <p:cTn id="3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 calcmode="lin" valueType="num">
                                      <p:cBhvr additive="base">
                                        <p:cTn id="3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 calcmode="lin" valueType="num">
                                      <p:cBhvr additive="base">
                                        <p:cTn id="4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2362200" y="1226154"/>
            <a:ext cx="9677400" cy="8032146"/>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2723">
            <a:off x="10829508" y="5662320"/>
            <a:ext cx="2071506" cy="2721738"/>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600291" y="2262204"/>
            <a:ext cx="2668061" cy="2884599"/>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89396">
            <a:off x="13463196" y="5898654"/>
            <a:ext cx="1852457" cy="2707724"/>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97473">
            <a:off x="2866822" y="2664708"/>
            <a:ext cx="1232340" cy="120769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840615">
            <a:off x="2536802" y="8217261"/>
            <a:ext cx="2348424" cy="768575"/>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599498" y="2089208"/>
            <a:ext cx="1061203" cy="1061203"/>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0983">
            <a:off x="1330478" y="5159115"/>
            <a:ext cx="1794567" cy="3087917"/>
          </a:xfrm>
          <a:prstGeom prst="rect">
            <a:avLst/>
          </a:prstGeom>
        </p:spPr>
      </p:pic>
      <p:sp>
        <p:nvSpPr>
          <p:cNvPr id="12" name="Rectangle 11"/>
          <p:cNvSpPr/>
          <p:nvPr/>
        </p:nvSpPr>
        <p:spPr>
          <a:xfrm>
            <a:off x="2767028" y="3855304"/>
            <a:ext cx="8867744" cy="1862048"/>
          </a:xfrm>
          <a:prstGeom prst="rect">
            <a:avLst/>
          </a:prstGeom>
          <a:noFill/>
        </p:spPr>
        <p:txBody>
          <a:bodyPr wrap="square" lIns="91440" tIns="45720" rIns="91440" bIns="45720">
            <a:spAutoFit/>
          </a:bodyPr>
          <a:lstStyle/>
          <a:p>
            <a:pPr algn="ctr"/>
            <a:r>
              <a:rPr lang="en-US" sz="11500" b="1" cap="none" spc="0" dirty="0" smtClean="0">
                <a:ln w="22225">
                  <a:solidFill>
                    <a:schemeClr val="accent2"/>
                  </a:solidFill>
                  <a:prstDash val="solid"/>
                </a:ln>
                <a:solidFill>
                  <a:schemeClr val="bg1"/>
                </a:solidFill>
                <a:effectLst/>
                <a:latin typeface="Arial" panose="020B0604020202020204" pitchFamily="34" charset="0"/>
                <a:cs typeface="Arial" panose="020B0604020202020204" pitchFamily="34" charset="0"/>
              </a:rPr>
              <a:t>KHỞI ĐỘNG</a:t>
            </a:r>
            <a:endParaRPr lang="en-US" sz="11500" b="1" cap="none" spc="0" dirty="0">
              <a:ln w="22225">
                <a:solidFill>
                  <a:schemeClr val="accent2"/>
                </a:solidFill>
                <a:prstDash val="solid"/>
              </a:ln>
              <a:solidFill>
                <a:schemeClr val="bg1"/>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a:noFill/>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762934">
            <a:off x="540142" y="7931636"/>
            <a:ext cx="2348424" cy="768575"/>
          </a:xfrm>
          <a:prstGeom prst="rect">
            <a:avLst/>
          </a:prstGeom>
        </p:spPr>
      </p:pic>
      <p:grpSp>
        <p:nvGrpSpPr>
          <p:cNvPr id="3" name="Group 3"/>
          <p:cNvGrpSpPr/>
          <p:nvPr/>
        </p:nvGrpSpPr>
        <p:grpSpPr>
          <a:xfrm>
            <a:off x="935953" y="5185871"/>
            <a:ext cx="17228891" cy="4463391"/>
            <a:chOff x="-1142240" y="-340348"/>
            <a:chExt cx="21369576" cy="15144748"/>
          </a:xfrm>
          <a:solidFill>
            <a:srgbClr val="FFFFCC"/>
          </a:solidFill>
        </p:grpSpPr>
        <p:grpSp>
          <p:nvGrpSpPr>
            <p:cNvPr id="4" name="Group 4"/>
            <p:cNvGrpSpPr/>
            <p:nvPr/>
          </p:nvGrpSpPr>
          <p:grpSpPr>
            <a:xfrm>
              <a:off x="1108646" y="281638"/>
              <a:ext cx="17134134" cy="11010445"/>
              <a:chOff x="668340" y="0"/>
              <a:chExt cx="10329192" cy="6637570"/>
            </a:xfrm>
            <a:grpFill/>
          </p:grpSpPr>
          <p:sp>
            <p:nvSpPr>
              <p:cNvPr id="5" name="Freeform 5"/>
              <p:cNvSpPr/>
              <p:nvPr/>
            </p:nvSpPr>
            <p:spPr>
              <a:xfrm>
                <a:off x="668340" y="0"/>
                <a:ext cx="10329192" cy="6637570"/>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6" name="Group 6"/>
            <p:cNvGrpSpPr/>
            <p:nvPr/>
          </p:nvGrpSpPr>
          <p:grpSpPr>
            <a:xfrm>
              <a:off x="-1142240" y="-340348"/>
              <a:ext cx="21369576" cy="15144748"/>
              <a:chOff x="-893601" y="-205679"/>
              <a:chExt cx="12914033" cy="9152255"/>
            </a:xfrm>
            <a:grpFill/>
          </p:grpSpPr>
          <p:sp>
            <p:nvSpPr>
              <p:cNvPr id="7" name="Freeform 7"/>
              <p:cNvSpPr/>
              <p:nvPr/>
            </p:nvSpPr>
            <p:spPr>
              <a:xfrm>
                <a:off x="-893601" y="-205679"/>
                <a:ext cx="12914033" cy="9152255"/>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a:ln>
                <a:solidFill>
                  <a:schemeClr val="tx1"/>
                </a:solidFill>
                <a:prstDash val="dash"/>
              </a:ln>
            </p:spPr>
          </p:sp>
        </p:grpSp>
      </p:grpSp>
      <p:sp>
        <p:nvSpPr>
          <p:cNvPr id="10" name="TextBox 10"/>
          <p:cNvSpPr txBox="1"/>
          <p:nvPr/>
        </p:nvSpPr>
        <p:spPr>
          <a:xfrm>
            <a:off x="1760971" y="5485462"/>
            <a:ext cx="16317476" cy="860300"/>
          </a:xfrm>
          <a:prstGeom prst="rect">
            <a:avLst/>
          </a:prstGeom>
        </p:spPr>
        <p:txBody>
          <a:bodyPr wrap="square" lIns="0" tIns="0" rIns="0" bIns="0" rtlCol="0" anchor="t">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Để</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ước</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thể</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như</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4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7" name="TextBox 10"/>
          <p:cNvSpPr txBox="1"/>
          <p:nvPr/>
        </p:nvSpPr>
        <p:spPr>
          <a:xfrm>
            <a:off x="1475674" y="6786133"/>
            <a:ext cx="16282305" cy="960263"/>
          </a:xfrm>
          <a:prstGeom prst="rect">
            <a:avLst/>
          </a:prstGeom>
        </p:spPr>
        <p:txBody>
          <a:bodyPr wrap="square" lIns="0" tIns="0" rIns="0" bIns="0" rtlCol="0" anchor="t">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1" i="1" u="none" strike="noStrike" kern="1200" cap="none" spc="0" normalizeH="0" baseline="0" noProof="0" dirty="0" smtClean="0">
                <a:ln>
                  <a:noFill/>
                </a:ln>
                <a:solidFill>
                  <a:srgbClr val="FF0000"/>
                </a:solidFill>
                <a:effectLst/>
                <a:uLnTx/>
                <a:uFillTx/>
                <a:latin typeface="Arial" panose="020B0604020202020204"/>
                <a:ea typeface="+mn-ea"/>
                <a:cs typeface="Arial" panose="020B0604020202020204" pitchFamily="34" charset="0"/>
              </a:rPr>
              <a:t>1. </a:t>
            </a:r>
            <a:r>
              <a:rPr kumimoji="0" lang="en-US" sz="48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Tìm</a:t>
            </a:r>
            <a:r>
              <a:rPr kumimoji="0" lang="en-US" sz="4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BCNN </a:t>
            </a:r>
            <a:r>
              <a:rPr kumimoji="0" lang="en-US" sz="48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của</a:t>
            </a:r>
            <a:r>
              <a:rPr kumimoji="0" lang="en-US" sz="4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các</a:t>
            </a:r>
            <a:r>
              <a:rPr kumimoji="0" lang="en-US" sz="4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số</a:t>
            </a:r>
            <a:r>
              <a:rPr kumimoji="0" lang="en-US" sz="4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a:t>
            </a:r>
            <a:endParaRPr kumimoji="0" lang="en-US" sz="4800" b="1"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endParaRPr>
          </a:p>
        </p:txBody>
      </p:sp>
      <p:sp>
        <p:nvSpPr>
          <p:cNvPr id="21" name="TextBox 10"/>
          <p:cNvSpPr txBox="1"/>
          <p:nvPr/>
        </p:nvSpPr>
        <p:spPr>
          <a:xfrm>
            <a:off x="1409245" y="8278172"/>
            <a:ext cx="16282305"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2</a:t>
            </a:r>
            <a:r>
              <a:rPr kumimoji="0" lang="en-US" sz="4800" b="1" i="1" u="none" strike="noStrike" kern="1200" cap="none" spc="0" normalizeH="0" baseline="0" noProof="0" dirty="0" smtClean="0">
                <a:ln>
                  <a:noFill/>
                </a:ln>
                <a:solidFill>
                  <a:srgbClr val="FF0000"/>
                </a:solidFill>
                <a:effectLst/>
                <a:uLnTx/>
                <a:uFillTx/>
                <a:latin typeface="Arial" panose="020B0604020202020204"/>
                <a:ea typeface="+mn-ea"/>
                <a:cs typeface="+mn-cs"/>
              </a:rPr>
              <a:t>.</a:t>
            </a:r>
            <a:r>
              <a:rPr kumimoji="0" lang="vi-VN" sz="48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Tìm</a:t>
            </a:r>
            <a:r>
              <a:rPr kumimoji="0" lang="en-US" sz="4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các</a:t>
            </a:r>
            <a:r>
              <a:rPr kumimoji="0" lang="en-US" sz="4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bội</a:t>
            </a:r>
            <a:r>
              <a:rPr kumimoji="0" lang="en-US" sz="4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của</a:t>
            </a:r>
            <a:r>
              <a:rPr kumimoji="0" lang="en-US" sz="4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BCNN </a:t>
            </a:r>
            <a:r>
              <a:rPr kumimoji="0" lang="en-US" sz="48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đó</a:t>
            </a:r>
            <a:r>
              <a:rPr kumimoji="0" lang="en-US" sz="4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a:t>
            </a:r>
            <a:endParaRPr kumimoji="0" lang="en-US" sz="48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20983">
            <a:off x="-84943" y="7925943"/>
            <a:ext cx="1324256" cy="2278652"/>
          </a:xfrm>
          <a:prstGeom prst="rect">
            <a:avLst/>
          </a:prstGeom>
        </p:spPr>
      </p:pic>
      <p:sp>
        <p:nvSpPr>
          <p:cNvPr id="26" name="Round Diagonal Corner Rectangle 25"/>
          <p:cNvSpPr/>
          <p:nvPr/>
        </p:nvSpPr>
        <p:spPr>
          <a:xfrm>
            <a:off x="935953" y="1086092"/>
            <a:ext cx="17228891" cy="3575542"/>
          </a:xfrm>
          <a:prstGeom prst="round2DiagRect">
            <a:avLst/>
          </a:prstGeom>
          <a:solidFill>
            <a:srgbClr val="65C1C9">
              <a:lumMod val="40000"/>
              <a:lumOff val="60000"/>
            </a:srgbClr>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endParaRPr kumimoji="0" lang="vi-VN" sz="2800" b="0" i="0" u="none" strike="noStrike" kern="0" cap="none" spc="0" normalizeH="0" baseline="0" noProof="0">
              <a:ln>
                <a:noFill/>
              </a:ln>
              <a:solidFill>
                <a:srgbClr val="FFFBEF"/>
              </a:solidFill>
              <a:effectLst/>
              <a:uLnTx/>
              <a:uFillTx/>
              <a:latin typeface="Arial" panose="020B0604020202020204" pitchFamily="34" charset="0"/>
              <a:ea typeface="+mn-ea"/>
              <a:cs typeface="+mn-cs"/>
              <a:sym typeface="Arial"/>
            </a:endParaRPr>
          </a:p>
        </p:txBody>
      </p:sp>
      <p:pic>
        <p:nvPicPr>
          <p:cNvPr id="27" name="Picture 26"/>
          <p:cNvPicPr>
            <a:picLocks noChangeAspect="1"/>
          </p:cNvPicPr>
          <p:nvPr/>
        </p:nvPicPr>
        <p:blipFill>
          <a:blip r:embed="rId13">
            <a:clrChange>
              <a:clrFrom>
                <a:srgbClr val="FCF8F5"/>
              </a:clrFrom>
              <a:clrTo>
                <a:srgbClr val="FCF8F5">
                  <a:alpha val="0"/>
                </a:srgbClr>
              </a:clrTo>
            </a:clrChange>
          </a:blip>
          <a:stretch>
            <a:fillRect/>
          </a:stretch>
        </p:blipFill>
        <p:spPr>
          <a:xfrm>
            <a:off x="1211024" y="1227530"/>
            <a:ext cx="1405266" cy="1181100"/>
          </a:xfrm>
          <a:prstGeom prst="roundRect">
            <a:avLst/>
          </a:prstGeom>
        </p:spPr>
      </p:pic>
      <p:sp>
        <p:nvSpPr>
          <p:cNvPr id="28" name="TextBox 27"/>
          <p:cNvSpPr txBox="1"/>
          <p:nvPr/>
        </p:nvSpPr>
        <p:spPr>
          <a:xfrm>
            <a:off x="2770106" y="1336037"/>
            <a:ext cx="13789048" cy="830997"/>
          </a:xfrm>
          <a:prstGeom prst="rect">
            <a:avLst/>
          </a:prstGeom>
          <a:noFill/>
        </p:spPr>
        <p:txBody>
          <a:bodyPr wrap="square" rtlCol="0">
            <a:spAutoFit/>
          </a:bodyPr>
          <a:lstStyle/>
          <a:p>
            <a:pPr marL="0" marR="0" lvl="0" indent="0" algn="just" defTabSz="18288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smtClean="0">
                <a:ln>
                  <a:noFill/>
                </a:ln>
                <a:solidFill>
                  <a:srgbClr val="000000"/>
                </a:solidFill>
                <a:effectLst/>
                <a:uLnTx/>
                <a:uFillTx/>
                <a:latin typeface="Arial" panose="020B0604020202020204"/>
                <a:ea typeface="+mn-ea"/>
                <a:cs typeface="Arial"/>
                <a:sym typeface="Arial"/>
              </a:rPr>
              <a:t>Tìm</a:t>
            </a:r>
            <a:r>
              <a:rPr kumimoji="0" lang="en-US" sz="4800" b="1" i="0" u="none" strike="noStrike" kern="0" cap="none" spc="0" normalizeH="0" baseline="0" noProof="0" dirty="0" smtClean="0">
                <a:ln>
                  <a:noFill/>
                </a:ln>
                <a:solidFill>
                  <a:srgbClr val="000000"/>
                </a:solidFill>
                <a:effectLst/>
                <a:uLnTx/>
                <a:uFillTx/>
                <a:latin typeface="Arial" panose="020B0604020202020204"/>
                <a:ea typeface="+mn-ea"/>
                <a:cs typeface="Arial"/>
                <a:sym typeface="Arial"/>
              </a:rPr>
              <a:t> </a:t>
            </a:r>
            <a:r>
              <a:rPr kumimoji="0" lang="en-US" sz="4800" b="1" i="0" u="none" strike="noStrike" kern="0" cap="none" spc="0" normalizeH="0" baseline="0" noProof="0" dirty="0" err="1" smtClean="0">
                <a:ln>
                  <a:noFill/>
                </a:ln>
                <a:solidFill>
                  <a:srgbClr val="000000"/>
                </a:solidFill>
                <a:effectLst/>
                <a:uLnTx/>
                <a:uFillTx/>
                <a:latin typeface="Arial" panose="020B0604020202020204"/>
                <a:ea typeface="+mn-ea"/>
                <a:cs typeface="Arial"/>
                <a:sym typeface="Arial"/>
              </a:rPr>
              <a:t>bội</a:t>
            </a:r>
            <a:r>
              <a:rPr kumimoji="0" lang="en-US" sz="4800" b="1" i="0" u="none" strike="noStrike" kern="0" cap="none" spc="0" normalizeH="0" baseline="0" noProof="0" dirty="0" smtClean="0">
                <a:ln>
                  <a:noFill/>
                </a:ln>
                <a:solidFill>
                  <a:srgbClr val="000000"/>
                </a:solidFill>
                <a:effectLst/>
                <a:uLnTx/>
                <a:uFillTx/>
                <a:latin typeface="Arial" panose="020B0604020202020204"/>
                <a:ea typeface="+mn-ea"/>
                <a:cs typeface="Arial"/>
                <a:sym typeface="Arial"/>
              </a:rPr>
              <a:t> </a:t>
            </a:r>
            <a:r>
              <a:rPr kumimoji="0" lang="en-US" sz="4800" b="1" i="0" u="none" strike="noStrike" kern="0" cap="none" spc="0" normalizeH="0" baseline="0" noProof="0" dirty="0" err="1" smtClean="0">
                <a:ln>
                  <a:noFill/>
                </a:ln>
                <a:solidFill>
                  <a:srgbClr val="000000"/>
                </a:solidFill>
                <a:effectLst/>
                <a:uLnTx/>
                <a:uFillTx/>
                <a:latin typeface="Arial" panose="020B0604020202020204"/>
                <a:ea typeface="+mn-ea"/>
                <a:cs typeface="Arial"/>
                <a:sym typeface="Arial"/>
              </a:rPr>
              <a:t>chung</a:t>
            </a:r>
            <a:r>
              <a:rPr kumimoji="0" lang="en-US" sz="4800" b="1" i="0" u="none" strike="noStrike" kern="0" cap="none" spc="0" normalizeH="0" baseline="0" noProof="0" dirty="0" smtClean="0">
                <a:ln>
                  <a:noFill/>
                </a:ln>
                <a:solidFill>
                  <a:srgbClr val="000000"/>
                </a:solidFill>
                <a:effectLst/>
                <a:uLnTx/>
                <a:uFillTx/>
                <a:latin typeface="Arial" panose="020B0604020202020204"/>
                <a:ea typeface="+mn-ea"/>
                <a:cs typeface="Arial"/>
                <a:sym typeface="Arial"/>
              </a:rPr>
              <a:t> </a:t>
            </a:r>
            <a:r>
              <a:rPr kumimoji="0" lang="en-US" sz="4800" b="1" i="0" u="none" strike="noStrike" kern="0" cap="none" spc="0" normalizeH="0" baseline="0" noProof="0" dirty="0" err="1" smtClean="0">
                <a:ln>
                  <a:noFill/>
                </a:ln>
                <a:solidFill>
                  <a:srgbClr val="000000"/>
                </a:solidFill>
                <a:effectLst/>
                <a:uLnTx/>
                <a:uFillTx/>
                <a:latin typeface="Arial" panose="020B0604020202020204"/>
                <a:ea typeface="+mn-ea"/>
                <a:cs typeface="Arial"/>
                <a:sym typeface="Arial"/>
              </a:rPr>
              <a:t>từ</a:t>
            </a:r>
            <a:r>
              <a:rPr kumimoji="0" lang="en-US" sz="4800" b="1" i="0" u="none" strike="noStrike" kern="0" cap="none" spc="0" normalizeH="0" baseline="0" noProof="0" dirty="0" smtClean="0">
                <a:ln>
                  <a:noFill/>
                </a:ln>
                <a:solidFill>
                  <a:srgbClr val="000000"/>
                </a:solidFill>
                <a:effectLst/>
                <a:uLnTx/>
                <a:uFillTx/>
                <a:latin typeface="Arial" panose="020B0604020202020204"/>
                <a:ea typeface="+mn-ea"/>
                <a:cs typeface="Arial"/>
                <a:sym typeface="Arial"/>
              </a:rPr>
              <a:t> </a:t>
            </a:r>
            <a:r>
              <a:rPr kumimoji="0" lang="en-US" sz="4800" b="1" i="0" u="none" strike="noStrike" kern="0" cap="none" spc="0" normalizeH="0" baseline="0" noProof="0" dirty="0" err="1" smtClean="0">
                <a:ln>
                  <a:noFill/>
                </a:ln>
                <a:solidFill>
                  <a:srgbClr val="000000"/>
                </a:solidFill>
                <a:effectLst/>
                <a:uLnTx/>
                <a:uFillTx/>
                <a:latin typeface="Arial" panose="020B0604020202020204"/>
                <a:ea typeface="+mn-ea"/>
                <a:cs typeface="Arial"/>
                <a:sym typeface="Arial"/>
              </a:rPr>
              <a:t>bội</a:t>
            </a:r>
            <a:r>
              <a:rPr kumimoji="0" lang="en-US" sz="4800" b="1" i="0" u="none" strike="noStrike" kern="0" cap="none" spc="0" normalizeH="0" baseline="0" noProof="0" dirty="0" smtClean="0">
                <a:ln>
                  <a:noFill/>
                </a:ln>
                <a:solidFill>
                  <a:srgbClr val="000000"/>
                </a:solidFill>
                <a:effectLst/>
                <a:uLnTx/>
                <a:uFillTx/>
                <a:latin typeface="Arial" panose="020B0604020202020204"/>
                <a:ea typeface="+mn-ea"/>
                <a:cs typeface="Arial"/>
                <a:sym typeface="Arial"/>
              </a:rPr>
              <a:t> </a:t>
            </a:r>
            <a:r>
              <a:rPr kumimoji="0" lang="en-US" sz="4800" b="1" i="0" u="none" strike="noStrike" kern="0" cap="none" spc="0" normalizeH="0" baseline="0" noProof="0" dirty="0" err="1" smtClean="0">
                <a:ln>
                  <a:noFill/>
                </a:ln>
                <a:solidFill>
                  <a:srgbClr val="000000"/>
                </a:solidFill>
                <a:effectLst/>
                <a:uLnTx/>
                <a:uFillTx/>
                <a:latin typeface="Arial" panose="020B0604020202020204"/>
                <a:ea typeface="+mn-ea"/>
                <a:cs typeface="Arial"/>
                <a:sym typeface="Arial"/>
              </a:rPr>
              <a:t>chung</a:t>
            </a:r>
            <a:r>
              <a:rPr kumimoji="0" lang="en-US" sz="4800" b="1" i="0" u="none" strike="noStrike" kern="0" cap="none" spc="0" normalizeH="0" baseline="0" noProof="0" dirty="0" smtClean="0">
                <a:ln>
                  <a:noFill/>
                </a:ln>
                <a:solidFill>
                  <a:srgbClr val="000000"/>
                </a:solidFill>
                <a:effectLst/>
                <a:uLnTx/>
                <a:uFillTx/>
                <a:latin typeface="Arial" panose="020B0604020202020204"/>
                <a:ea typeface="+mn-ea"/>
                <a:cs typeface="Arial"/>
                <a:sym typeface="Arial"/>
              </a:rPr>
              <a:t> </a:t>
            </a:r>
            <a:r>
              <a:rPr kumimoji="0" lang="en-US" sz="4800" b="1" i="0" u="none" strike="noStrike" kern="0" cap="none" spc="0" normalizeH="0" baseline="0" noProof="0" dirty="0" err="1" smtClean="0">
                <a:ln>
                  <a:noFill/>
                </a:ln>
                <a:solidFill>
                  <a:srgbClr val="000000"/>
                </a:solidFill>
                <a:effectLst/>
                <a:uLnTx/>
                <a:uFillTx/>
                <a:latin typeface="Arial" panose="020B0604020202020204"/>
                <a:ea typeface="+mn-ea"/>
                <a:cs typeface="Arial"/>
                <a:sym typeface="Arial"/>
              </a:rPr>
              <a:t>nhỏ</a:t>
            </a:r>
            <a:r>
              <a:rPr kumimoji="0" lang="en-US" sz="4800" b="1" i="0" u="none" strike="noStrike" kern="0" cap="none" spc="0" normalizeH="0" baseline="0" noProof="0" dirty="0" smtClean="0">
                <a:ln>
                  <a:noFill/>
                </a:ln>
                <a:solidFill>
                  <a:srgbClr val="000000"/>
                </a:solidFill>
                <a:effectLst/>
                <a:uLnTx/>
                <a:uFillTx/>
                <a:latin typeface="Arial" panose="020B0604020202020204"/>
                <a:ea typeface="+mn-ea"/>
                <a:cs typeface="Arial"/>
                <a:sym typeface="Arial"/>
              </a:rPr>
              <a:t> </a:t>
            </a:r>
            <a:r>
              <a:rPr kumimoji="0" lang="en-US" sz="4800" b="1" i="0" u="none" strike="noStrike" kern="0" cap="none" spc="0" normalizeH="0" baseline="0" noProof="0" dirty="0" err="1" smtClean="0">
                <a:ln>
                  <a:noFill/>
                </a:ln>
                <a:solidFill>
                  <a:srgbClr val="000000"/>
                </a:solidFill>
                <a:effectLst/>
                <a:uLnTx/>
                <a:uFillTx/>
                <a:latin typeface="Arial" panose="020B0604020202020204"/>
                <a:ea typeface="+mn-ea"/>
                <a:cs typeface="Arial"/>
                <a:sym typeface="Arial"/>
              </a:rPr>
              <a:t>nhất</a:t>
            </a:r>
            <a:endParaRPr kumimoji="0" lang="vi-VN" sz="4800" b="1" i="0"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29" name="TextBox 28"/>
          <p:cNvSpPr txBox="1"/>
          <p:nvPr/>
        </p:nvSpPr>
        <p:spPr>
          <a:xfrm>
            <a:off x="1166918" y="2432341"/>
            <a:ext cx="16723606" cy="2308324"/>
          </a:xfrm>
          <a:prstGeom prst="rect">
            <a:avLst/>
          </a:prstGeom>
          <a:noFill/>
        </p:spPr>
        <p:txBody>
          <a:bodyPr wrap="square" rtlCol="0">
            <a:spAutoFit/>
          </a:bodyPr>
          <a:lstStyle/>
          <a:p>
            <a:pPr marL="571500" marR="0" lvl="0" indent="-571500" algn="just" defTabSz="18288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4800" b="0" i="0" u="none" strike="noStrike" kern="0" cap="none" spc="0" normalizeH="0" baseline="0" noProof="0" dirty="0" smtClean="0">
                <a:ln>
                  <a:noFill/>
                </a:ln>
                <a:solidFill>
                  <a:srgbClr val="000000"/>
                </a:solidFill>
                <a:effectLst/>
                <a:uLnTx/>
                <a:uFillTx/>
                <a:latin typeface="Arial" panose="020B0604020202020204"/>
                <a:ea typeface="+mn-ea"/>
                <a:cs typeface="Arial"/>
                <a:sym typeface="Arial"/>
              </a:rPr>
              <a:t>Ta </a:t>
            </a:r>
            <a:r>
              <a:rPr kumimoji="0" lang="en-US" sz="4800" b="0" i="0" u="none" strike="noStrike" kern="0" cap="none" spc="0" normalizeH="0" baseline="0" noProof="0" dirty="0" err="1" smtClean="0">
                <a:ln>
                  <a:noFill/>
                </a:ln>
                <a:solidFill>
                  <a:srgbClr val="000000"/>
                </a:solidFill>
                <a:effectLst/>
                <a:uLnTx/>
                <a:uFillTx/>
                <a:latin typeface="Arial" panose="020B0604020202020204"/>
                <a:ea typeface="+mn-ea"/>
                <a:cs typeface="Arial"/>
                <a:sym typeface="Arial"/>
              </a:rPr>
              <a:t>đã</a:t>
            </a:r>
            <a:r>
              <a:rPr kumimoji="0" lang="en-US" sz="4800" b="0" i="0" u="none" strike="noStrike" kern="0" cap="none" spc="0" normalizeH="0" baseline="0" noProof="0" dirty="0" smtClean="0">
                <a:ln>
                  <a:noFill/>
                </a:ln>
                <a:solidFill>
                  <a:srgbClr val="000000"/>
                </a:solidFill>
                <a:effectLst/>
                <a:uLnTx/>
                <a:uFillTx/>
                <a:latin typeface="Arial" panose="020B0604020202020204"/>
                <a:ea typeface="+mn-ea"/>
                <a:cs typeface="Arial"/>
                <a:sym typeface="Arial"/>
              </a:rPr>
              <a:t> </a:t>
            </a:r>
            <a:r>
              <a:rPr kumimoji="0" lang="en-US" sz="4800" b="0" i="0" u="none" strike="noStrike" kern="0" cap="none" spc="0" normalizeH="0" baseline="0" noProof="0" dirty="0" err="1" smtClean="0">
                <a:ln>
                  <a:noFill/>
                </a:ln>
                <a:solidFill>
                  <a:srgbClr val="000000"/>
                </a:solidFill>
                <a:effectLst/>
                <a:uLnTx/>
                <a:uFillTx/>
                <a:latin typeface="Arial" panose="020B0604020202020204"/>
                <a:ea typeface="+mn-ea"/>
                <a:cs typeface="Arial"/>
                <a:sym typeface="Arial"/>
              </a:rPr>
              <a:t>biết</a:t>
            </a:r>
            <a:r>
              <a:rPr kumimoji="0" lang="en-US" sz="4800" b="0" i="0" u="none" strike="noStrike" kern="0" cap="none" spc="0" normalizeH="0" baseline="0" noProof="0" dirty="0" smtClean="0">
                <a:ln>
                  <a:noFill/>
                </a:ln>
                <a:solidFill>
                  <a:srgbClr val="000000"/>
                </a:solidFill>
                <a:effectLst/>
                <a:uLnTx/>
                <a:uFillTx/>
                <a:latin typeface="Arial" panose="020B0604020202020204"/>
                <a:ea typeface="+mn-ea"/>
                <a:cs typeface="Arial"/>
                <a:sym typeface="Arial"/>
              </a:rPr>
              <a:t> BC (4, </a:t>
            </a:r>
            <a:r>
              <a:rPr lang="en-US" sz="4800" kern="0" dirty="0">
                <a:solidFill>
                  <a:srgbClr val="000000"/>
                </a:solidFill>
                <a:latin typeface="Arial" panose="020B0604020202020204"/>
                <a:cs typeface="Arial"/>
                <a:sym typeface="Arial"/>
              </a:rPr>
              <a:t>6</a:t>
            </a:r>
            <a:r>
              <a:rPr kumimoji="0" lang="en-US" sz="4800" b="0" i="0" u="none" strike="noStrike" kern="0" cap="none" spc="0" normalizeH="0" baseline="0" noProof="0" dirty="0" smtClean="0">
                <a:ln>
                  <a:noFill/>
                </a:ln>
                <a:solidFill>
                  <a:srgbClr val="000000"/>
                </a:solidFill>
                <a:effectLst/>
                <a:uLnTx/>
                <a:uFillTx/>
                <a:latin typeface="Arial" panose="020B0604020202020204"/>
                <a:ea typeface="+mn-ea"/>
                <a:cs typeface="Arial"/>
                <a:sym typeface="Arial"/>
              </a:rPr>
              <a:t>) = {0; 12; 2; …} </a:t>
            </a:r>
            <a:r>
              <a:rPr kumimoji="0" lang="en-US" sz="4800" b="0" i="0" u="none" strike="noStrike" kern="0" cap="none" spc="0" normalizeH="0" baseline="0" noProof="0" dirty="0" err="1" smtClean="0">
                <a:ln>
                  <a:noFill/>
                </a:ln>
                <a:solidFill>
                  <a:srgbClr val="000000"/>
                </a:solidFill>
                <a:effectLst/>
                <a:uLnTx/>
                <a:uFillTx/>
                <a:latin typeface="Arial" panose="020B0604020202020204"/>
                <a:ea typeface="+mn-ea"/>
                <a:cs typeface="Arial"/>
                <a:sym typeface="Arial"/>
              </a:rPr>
              <a:t>và</a:t>
            </a:r>
            <a:r>
              <a:rPr kumimoji="0" lang="en-US" sz="4800" b="0" i="0" u="none" strike="noStrike" kern="0" cap="none" spc="0" normalizeH="0" baseline="0" noProof="0" dirty="0" smtClean="0">
                <a:ln>
                  <a:noFill/>
                </a:ln>
                <a:solidFill>
                  <a:srgbClr val="000000"/>
                </a:solidFill>
                <a:effectLst/>
                <a:uLnTx/>
                <a:uFillTx/>
                <a:latin typeface="Arial" panose="020B0604020202020204"/>
                <a:ea typeface="+mn-ea"/>
                <a:cs typeface="Arial"/>
                <a:sym typeface="Arial"/>
              </a:rPr>
              <a:t> BCNN (4, 6) = 12 </a:t>
            </a:r>
            <a:r>
              <a:rPr kumimoji="0" lang="en-US" sz="4800" b="0" i="0" u="none" strike="noStrike" kern="0" cap="none" spc="0" normalizeH="0" baseline="0" noProof="0" dirty="0" err="1" smtClean="0">
                <a:ln>
                  <a:noFill/>
                </a:ln>
                <a:solidFill>
                  <a:srgbClr val="000000"/>
                </a:solidFill>
                <a:effectLst/>
                <a:uLnTx/>
                <a:uFillTx/>
                <a:latin typeface="Arial" panose="020B0604020202020204"/>
                <a:ea typeface="+mn-ea"/>
                <a:cs typeface="Arial"/>
                <a:sym typeface="Arial"/>
              </a:rPr>
              <a:t>và</a:t>
            </a:r>
            <a:r>
              <a:rPr kumimoji="0" lang="en-US" sz="4800" b="0" i="0" u="none" strike="noStrike" kern="0" cap="none" spc="0" normalizeH="0" noProof="0" dirty="0" smtClean="0">
                <a:ln>
                  <a:noFill/>
                </a:ln>
                <a:solidFill>
                  <a:srgbClr val="000000"/>
                </a:solidFill>
                <a:effectLst/>
                <a:uLnTx/>
                <a:uFillTx/>
                <a:latin typeface="Arial" panose="020B0604020202020204"/>
                <a:ea typeface="+mn-ea"/>
                <a:cs typeface="Arial"/>
                <a:sym typeface="Arial"/>
              </a:rPr>
              <a:t> </a:t>
            </a:r>
            <a:r>
              <a:rPr kumimoji="0" lang="en-US" sz="4800" b="0" i="0" u="none" strike="noStrike" kern="0" cap="none" spc="0" normalizeH="0" noProof="0" dirty="0" err="1" smtClean="0">
                <a:ln>
                  <a:noFill/>
                </a:ln>
                <a:solidFill>
                  <a:srgbClr val="000000"/>
                </a:solidFill>
                <a:effectLst/>
                <a:uLnTx/>
                <a:uFillTx/>
                <a:latin typeface="Arial" panose="020B0604020202020204"/>
                <a:ea typeface="+mn-ea"/>
                <a:cs typeface="Arial"/>
                <a:sym typeface="Arial"/>
              </a:rPr>
              <a:t>nhận</a:t>
            </a:r>
            <a:r>
              <a:rPr kumimoji="0" lang="en-US" sz="4800" b="0" i="0" u="none" strike="noStrike" kern="0" cap="none" spc="0" normalizeH="0" noProof="0" dirty="0" smtClean="0">
                <a:ln>
                  <a:noFill/>
                </a:ln>
                <a:solidFill>
                  <a:srgbClr val="000000"/>
                </a:solidFill>
                <a:effectLst/>
                <a:uLnTx/>
                <a:uFillTx/>
                <a:latin typeface="Arial" panose="020B0604020202020204"/>
                <a:ea typeface="+mn-ea"/>
                <a:cs typeface="Arial"/>
                <a:sym typeface="Arial"/>
              </a:rPr>
              <a:t> </a:t>
            </a:r>
            <a:r>
              <a:rPr kumimoji="0" lang="en-US" sz="4800" b="0" i="0" u="none" strike="noStrike" kern="0" cap="none" spc="0" normalizeH="0" noProof="0" dirty="0" err="1" smtClean="0">
                <a:ln>
                  <a:noFill/>
                </a:ln>
                <a:solidFill>
                  <a:srgbClr val="000000"/>
                </a:solidFill>
                <a:effectLst/>
                <a:uLnTx/>
                <a:uFillTx/>
                <a:latin typeface="Arial" panose="020B0604020202020204"/>
                <a:ea typeface="+mn-ea"/>
                <a:cs typeface="Arial"/>
                <a:sym typeface="Arial"/>
              </a:rPr>
              <a:t>thấy</a:t>
            </a:r>
            <a:r>
              <a:rPr kumimoji="0" lang="en-US" sz="4800" b="0" i="0" u="none" strike="noStrike" kern="0" cap="none" spc="0" normalizeH="0" noProof="0" dirty="0" smtClean="0">
                <a:ln>
                  <a:noFill/>
                </a:ln>
                <a:solidFill>
                  <a:srgbClr val="000000"/>
                </a:solidFill>
                <a:effectLst/>
                <a:uLnTx/>
                <a:uFillTx/>
                <a:latin typeface="Arial" panose="020B0604020202020204"/>
                <a:ea typeface="+mn-ea"/>
                <a:cs typeface="Arial"/>
                <a:sym typeface="Arial"/>
              </a:rPr>
              <a:t> </a:t>
            </a:r>
            <a:r>
              <a:rPr kumimoji="0" lang="en-US" sz="4800" b="0" i="0" u="none" strike="noStrike" kern="0" cap="none" spc="0" normalizeH="0" noProof="0" dirty="0" err="1" smtClean="0">
                <a:ln>
                  <a:noFill/>
                </a:ln>
                <a:solidFill>
                  <a:srgbClr val="000000"/>
                </a:solidFill>
                <a:effectLst/>
                <a:uLnTx/>
                <a:uFillTx/>
                <a:latin typeface="Arial" panose="020B0604020202020204"/>
                <a:ea typeface="+mn-ea"/>
                <a:cs typeface="Arial"/>
                <a:sym typeface="Arial"/>
              </a:rPr>
              <a:t>các</a:t>
            </a:r>
            <a:r>
              <a:rPr kumimoji="0" lang="en-US" sz="4800" b="0" i="0" u="none" strike="noStrike" kern="0" cap="none" spc="0" normalizeH="0" noProof="0" dirty="0" smtClean="0">
                <a:ln>
                  <a:noFill/>
                </a:ln>
                <a:solidFill>
                  <a:srgbClr val="000000"/>
                </a:solidFill>
                <a:effectLst/>
                <a:uLnTx/>
                <a:uFillTx/>
                <a:latin typeface="Arial" panose="020B0604020202020204"/>
                <a:ea typeface="+mn-ea"/>
                <a:cs typeface="Arial"/>
                <a:sym typeface="Arial"/>
              </a:rPr>
              <a:t> </a:t>
            </a:r>
            <a:r>
              <a:rPr kumimoji="0" lang="en-US" sz="4800" b="0" i="0" u="none" strike="noStrike" kern="0" cap="none" spc="0" normalizeH="0" noProof="0" dirty="0" err="1" smtClean="0">
                <a:ln>
                  <a:noFill/>
                </a:ln>
                <a:solidFill>
                  <a:srgbClr val="000000"/>
                </a:solidFill>
                <a:effectLst/>
                <a:uLnTx/>
                <a:uFillTx/>
                <a:latin typeface="Arial" panose="020B0604020202020204"/>
                <a:ea typeface="+mn-ea"/>
                <a:cs typeface="Arial"/>
                <a:sym typeface="Arial"/>
              </a:rPr>
              <a:t>số</a:t>
            </a:r>
            <a:r>
              <a:rPr kumimoji="0" lang="en-US" sz="4800" b="0" i="0" u="none" strike="noStrike" kern="0" cap="none" spc="0" normalizeH="0" noProof="0" dirty="0" smtClean="0">
                <a:ln>
                  <a:noFill/>
                </a:ln>
                <a:solidFill>
                  <a:srgbClr val="000000"/>
                </a:solidFill>
                <a:effectLst/>
                <a:uLnTx/>
                <a:uFillTx/>
                <a:latin typeface="Arial" panose="020B0604020202020204"/>
                <a:ea typeface="+mn-ea"/>
                <a:cs typeface="Arial"/>
                <a:sym typeface="Arial"/>
              </a:rPr>
              <a:t> </a:t>
            </a:r>
            <a:r>
              <a:rPr kumimoji="0" lang="en-US" sz="4800" b="0" i="0" u="none" strike="noStrike" kern="0" cap="none" spc="0" normalizeH="0" noProof="0" dirty="0" err="1" smtClean="0">
                <a:ln>
                  <a:noFill/>
                </a:ln>
                <a:solidFill>
                  <a:srgbClr val="000000"/>
                </a:solidFill>
                <a:effectLst/>
                <a:uLnTx/>
                <a:uFillTx/>
                <a:latin typeface="Arial" panose="020B0604020202020204"/>
                <a:ea typeface="+mn-ea"/>
                <a:cs typeface="Arial"/>
                <a:sym typeface="Arial"/>
              </a:rPr>
              <a:t>là</a:t>
            </a:r>
            <a:r>
              <a:rPr kumimoji="0" lang="en-US" sz="4800" b="0" i="0" u="none" strike="noStrike" kern="0" cap="none" spc="0" normalizeH="0" noProof="0" dirty="0" smtClean="0">
                <a:ln>
                  <a:noFill/>
                </a:ln>
                <a:solidFill>
                  <a:srgbClr val="000000"/>
                </a:solidFill>
                <a:effectLst/>
                <a:uLnTx/>
                <a:uFillTx/>
                <a:latin typeface="Arial" panose="020B0604020202020204"/>
                <a:ea typeface="+mn-ea"/>
                <a:cs typeface="Arial"/>
                <a:sym typeface="Arial"/>
              </a:rPr>
              <a:t> </a:t>
            </a:r>
            <a:r>
              <a:rPr kumimoji="0" lang="en-US" sz="4800" b="0" i="0" u="none" strike="noStrike" kern="0" cap="none" spc="0" normalizeH="0" noProof="0" dirty="0" err="1" smtClean="0">
                <a:ln>
                  <a:noFill/>
                </a:ln>
                <a:solidFill>
                  <a:srgbClr val="000000"/>
                </a:solidFill>
                <a:effectLst/>
                <a:uLnTx/>
                <a:uFillTx/>
                <a:latin typeface="Arial" panose="020B0604020202020204"/>
                <a:ea typeface="+mn-ea"/>
                <a:cs typeface="Arial"/>
                <a:sym typeface="Arial"/>
              </a:rPr>
              <a:t>bội</a:t>
            </a:r>
            <a:r>
              <a:rPr kumimoji="0" lang="en-US" sz="4800" b="0" i="0" u="none" strike="noStrike" kern="0" cap="none" spc="0" normalizeH="0" noProof="0" dirty="0" smtClean="0">
                <a:ln>
                  <a:noFill/>
                </a:ln>
                <a:solidFill>
                  <a:srgbClr val="000000"/>
                </a:solidFill>
                <a:effectLst/>
                <a:uLnTx/>
                <a:uFillTx/>
                <a:latin typeface="Arial" panose="020B0604020202020204"/>
                <a:ea typeface="+mn-ea"/>
                <a:cs typeface="Arial"/>
                <a:sym typeface="Arial"/>
              </a:rPr>
              <a:t> </a:t>
            </a:r>
            <a:r>
              <a:rPr kumimoji="0" lang="en-US" sz="4800" b="0" i="0" u="none" strike="noStrike" kern="0" cap="none" spc="0" normalizeH="0" noProof="0" dirty="0" err="1" smtClean="0">
                <a:ln>
                  <a:noFill/>
                </a:ln>
                <a:solidFill>
                  <a:srgbClr val="000000"/>
                </a:solidFill>
                <a:effectLst/>
                <a:uLnTx/>
                <a:uFillTx/>
                <a:latin typeface="Arial" panose="020B0604020202020204"/>
                <a:ea typeface="+mn-ea"/>
                <a:cs typeface="Arial"/>
                <a:sym typeface="Arial"/>
              </a:rPr>
              <a:t>chung</a:t>
            </a:r>
            <a:r>
              <a:rPr kumimoji="0" lang="en-US" sz="4800" b="0" i="0" u="none" strike="noStrike" kern="0" cap="none" spc="0" normalizeH="0" noProof="0" dirty="0" smtClean="0">
                <a:ln>
                  <a:noFill/>
                </a:ln>
                <a:solidFill>
                  <a:srgbClr val="000000"/>
                </a:solidFill>
                <a:effectLst/>
                <a:uLnTx/>
                <a:uFillTx/>
                <a:latin typeface="Arial" panose="020B0604020202020204"/>
                <a:ea typeface="+mn-ea"/>
                <a:cs typeface="Arial"/>
                <a:sym typeface="Arial"/>
              </a:rPr>
              <a:t> </a:t>
            </a:r>
            <a:r>
              <a:rPr kumimoji="0" lang="en-US" sz="4800" b="0" i="0" u="none" strike="noStrike" kern="0" cap="none" spc="0" normalizeH="0" noProof="0" dirty="0" err="1" smtClean="0">
                <a:ln>
                  <a:noFill/>
                </a:ln>
                <a:solidFill>
                  <a:srgbClr val="000000"/>
                </a:solidFill>
                <a:effectLst/>
                <a:uLnTx/>
                <a:uFillTx/>
                <a:latin typeface="Arial" panose="020B0604020202020204"/>
                <a:ea typeface="+mn-ea"/>
                <a:cs typeface="Arial"/>
                <a:sym typeface="Arial"/>
              </a:rPr>
              <a:t>của</a:t>
            </a:r>
            <a:r>
              <a:rPr kumimoji="0" lang="en-US" sz="4800" b="0" i="0" u="none" strike="noStrike" kern="0" cap="none" spc="0" normalizeH="0" noProof="0" dirty="0" smtClean="0">
                <a:ln>
                  <a:noFill/>
                </a:ln>
                <a:solidFill>
                  <a:srgbClr val="000000"/>
                </a:solidFill>
                <a:effectLst/>
                <a:uLnTx/>
                <a:uFillTx/>
                <a:latin typeface="Arial" panose="020B0604020202020204"/>
                <a:ea typeface="+mn-ea"/>
                <a:cs typeface="Arial"/>
                <a:sym typeface="Arial"/>
              </a:rPr>
              <a:t> 4 </a:t>
            </a:r>
            <a:r>
              <a:rPr kumimoji="0" lang="en-US" sz="4800" b="0" i="0" u="none" strike="noStrike" kern="0" cap="none" spc="0" normalizeH="0" noProof="0" dirty="0" err="1" smtClean="0">
                <a:ln>
                  <a:noFill/>
                </a:ln>
                <a:solidFill>
                  <a:srgbClr val="000000"/>
                </a:solidFill>
                <a:effectLst/>
                <a:uLnTx/>
                <a:uFillTx/>
                <a:latin typeface="Arial" panose="020B0604020202020204"/>
                <a:ea typeface="+mn-ea"/>
                <a:cs typeface="Arial"/>
                <a:sym typeface="Arial"/>
              </a:rPr>
              <a:t>và</a:t>
            </a:r>
            <a:r>
              <a:rPr kumimoji="0" lang="en-US" sz="4800" b="0" i="0" u="none" strike="noStrike" kern="0" cap="none" spc="0" normalizeH="0" noProof="0" dirty="0" smtClean="0">
                <a:ln>
                  <a:noFill/>
                </a:ln>
                <a:solidFill>
                  <a:srgbClr val="000000"/>
                </a:solidFill>
                <a:effectLst/>
                <a:uLnTx/>
                <a:uFillTx/>
                <a:latin typeface="Arial" panose="020B0604020202020204"/>
                <a:ea typeface="+mn-ea"/>
                <a:cs typeface="Arial"/>
                <a:sym typeface="Arial"/>
              </a:rPr>
              <a:t> 6 </a:t>
            </a:r>
            <a:r>
              <a:rPr kumimoji="0" lang="en-US" sz="4800" b="0" i="0" u="none" strike="noStrike" kern="0" cap="none" spc="0" normalizeH="0" noProof="0" dirty="0" err="1" smtClean="0">
                <a:ln>
                  <a:noFill/>
                </a:ln>
                <a:solidFill>
                  <a:srgbClr val="000000"/>
                </a:solidFill>
                <a:effectLst/>
                <a:uLnTx/>
                <a:uFillTx/>
                <a:latin typeface="Arial" panose="020B0604020202020204"/>
                <a:ea typeface="+mn-ea"/>
                <a:cs typeface="Arial"/>
                <a:sym typeface="Arial"/>
              </a:rPr>
              <a:t>đều</a:t>
            </a:r>
            <a:r>
              <a:rPr kumimoji="0" lang="en-US" sz="4800" b="0" i="0" u="none" strike="noStrike" kern="0" cap="none" spc="0" normalizeH="0" noProof="0" dirty="0" smtClean="0">
                <a:ln>
                  <a:noFill/>
                </a:ln>
                <a:solidFill>
                  <a:srgbClr val="000000"/>
                </a:solidFill>
                <a:effectLst/>
                <a:uLnTx/>
                <a:uFillTx/>
                <a:latin typeface="Arial" panose="020B0604020202020204"/>
                <a:ea typeface="+mn-ea"/>
                <a:cs typeface="Arial"/>
                <a:sym typeface="Arial"/>
              </a:rPr>
              <a:t> </a:t>
            </a:r>
            <a:r>
              <a:rPr kumimoji="0" lang="en-US" sz="4800" b="0" i="0" u="none" strike="noStrike" kern="0" cap="none" spc="0" normalizeH="0" noProof="0" dirty="0" err="1" smtClean="0">
                <a:ln>
                  <a:noFill/>
                </a:ln>
                <a:solidFill>
                  <a:srgbClr val="000000"/>
                </a:solidFill>
                <a:effectLst/>
                <a:uLnTx/>
                <a:uFillTx/>
                <a:latin typeface="Arial" panose="020B0604020202020204"/>
                <a:ea typeface="+mn-ea"/>
                <a:cs typeface="Arial"/>
                <a:sym typeface="Arial"/>
              </a:rPr>
              <a:t>là</a:t>
            </a:r>
            <a:r>
              <a:rPr kumimoji="0" lang="en-US" sz="4800" b="0" i="0" u="none" strike="noStrike" kern="0" cap="none" spc="0" normalizeH="0" noProof="0" dirty="0" smtClean="0">
                <a:ln>
                  <a:noFill/>
                </a:ln>
                <a:solidFill>
                  <a:srgbClr val="000000"/>
                </a:solidFill>
                <a:effectLst/>
                <a:uLnTx/>
                <a:uFillTx/>
                <a:latin typeface="Arial" panose="020B0604020202020204"/>
                <a:ea typeface="+mn-ea"/>
                <a:cs typeface="Arial"/>
                <a:sym typeface="Arial"/>
              </a:rPr>
              <a:t> </a:t>
            </a:r>
            <a:r>
              <a:rPr kumimoji="0" lang="en-US" sz="4800" b="0" i="0" u="none" strike="noStrike" kern="0" cap="none" spc="0" normalizeH="0" noProof="0" dirty="0" err="1" smtClean="0">
                <a:ln>
                  <a:noFill/>
                </a:ln>
                <a:solidFill>
                  <a:srgbClr val="000000"/>
                </a:solidFill>
                <a:effectLst/>
                <a:uLnTx/>
                <a:uFillTx/>
                <a:latin typeface="Arial" panose="020B0604020202020204"/>
                <a:ea typeface="+mn-ea"/>
                <a:cs typeface="Arial"/>
                <a:sym typeface="Arial"/>
              </a:rPr>
              <a:t>bội</a:t>
            </a:r>
            <a:r>
              <a:rPr kumimoji="0" lang="en-US" sz="4800" b="0" i="0" u="none" strike="noStrike" kern="0" cap="none" spc="0" normalizeH="0" noProof="0" dirty="0" smtClean="0">
                <a:ln>
                  <a:noFill/>
                </a:ln>
                <a:solidFill>
                  <a:srgbClr val="000000"/>
                </a:solidFill>
                <a:effectLst/>
                <a:uLnTx/>
                <a:uFillTx/>
                <a:latin typeface="Arial" panose="020B0604020202020204"/>
                <a:ea typeface="+mn-ea"/>
                <a:cs typeface="Arial"/>
                <a:sym typeface="Arial"/>
              </a:rPr>
              <a:t> </a:t>
            </a:r>
            <a:r>
              <a:rPr kumimoji="0" lang="en-US" sz="4800" b="0" i="0" u="none" strike="noStrike" kern="0" cap="none" spc="0" normalizeH="0" noProof="0" dirty="0" err="1" smtClean="0">
                <a:ln>
                  <a:noFill/>
                </a:ln>
                <a:solidFill>
                  <a:srgbClr val="000000"/>
                </a:solidFill>
                <a:effectLst/>
                <a:uLnTx/>
                <a:uFillTx/>
                <a:latin typeface="Arial" panose="020B0604020202020204"/>
                <a:ea typeface="+mn-ea"/>
                <a:cs typeface="Arial"/>
                <a:sym typeface="Arial"/>
              </a:rPr>
              <a:t>của</a:t>
            </a:r>
            <a:r>
              <a:rPr kumimoji="0" lang="en-US" sz="4800" b="0" i="0" u="none" strike="noStrike" kern="0" cap="none" spc="0" normalizeH="0" noProof="0" dirty="0" smtClean="0">
                <a:ln>
                  <a:noFill/>
                </a:ln>
                <a:solidFill>
                  <a:srgbClr val="000000"/>
                </a:solidFill>
                <a:effectLst/>
                <a:uLnTx/>
                <a:uFillTx/>
                <a:latin typeface="Arial" panose="020B0604020202020204"/>
                <a:ea typeface="+mn-ea"/>
                <a:cs typeface="Arial"/>
                <a:sym typeface="Arial"/>
              </a:rPr>
              <a:t> 12.</a:t>
            </a:r>
            <a:endParaRPr kumimoji="0" lang="en-US" sz="48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53163">
            <a:off x="17120798" y="-1061737"/>
            <a:ext cx="1561645" cy="2075727"/>
          </a:xfrm>
          <a:prstGeom prst="rect">
            <a:avLst/>
          </a:prstGeom>
        </p:spPr>
      </p:pic>
    </p:spTree>
    <p:extLst>
      <p:ext uri="{BB962C8B-B14F-4D97-AF65-F5344CB8AC3E}">
        <p14:creationId xmlns:p14="http://schemas.microsoft.com/office/powerpoint/2010/main" val="375521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ppt_x"/>
                                          </p:val>
                                        </p:tav>
                                        <p:tav tm="100000">
                                          <p:val>
                                            <p:strVal val="#ppt_x"/>
                                          </p:val>
                                        </p:tav>
                                      </p:tavLst>
                                    </p:anim>
                                    <p:anim calcmode="lin" valueType="num">
                                      <p:cBhvr additive="base">
                                        <p:cTn id="1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strVal val="#ppt_x"/>
                                          </p:val>
                                        </p:tav>
                                        <p:tav tm="100000">
                                          <p:val>
                                            <p:strVal val="#ppt_x"/>
                                          </p:val>
                                        </p:tav>
                                      </p:tavLst>
                                    </p:anim>
                                    <p:anim calcmode="lin" valueType="num">
                                      <p:cBhvr>
                                        <p:cTn id="42"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1" grpId="0"/>
      <p:bldP spid="26" grpId="0" animBg="1"/>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1219200" y="71092"/>
            <a:ext cx="16277663" cy="2095446"/>
            <a:chOff x="-3195" y="242459"/>
            <a:chExt cx="8047623" cy="8614734"/>
          </a:xfrm>
        </p:grpSpPr>
        <p:sp>
          <p:nvSpPr>
            <p:cNvPr id="6" name="Freeform 6"/>
            <p:cNvSpPr/>
            <p:nvPr/>
          </p:nvSpPr>
          <p:spPr>
            <a:xfrm>
              <a:off x="-3195" y="242459"/>
              <a:ext cx="8047623" cy="8614734"/>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p:spPr>
          <p: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0" name="TextBox 10"/>
          <p:cNvSpPr txBox="1"/>
          <p:nvPr/>
        </p:nvSpPr>
        <p:spPr>
          <a:xfrm>
            <a:off x="1556278" y="2340467"/>
            <a:ext cx="15117079" cy="716928"/>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272626"/>
              </a:solidFill>
              <a:effectLst/>
              <a:uLnTx/>
              <a:uFillTx/>
              <a:latin typeface="Arial" panose="020B0604020202020204" pitchFamily="34" charset="0"/>
              <a:ea typeface="+mn-ea"/>
              <a:cs typeface="Arial" panose="020B0604020202020204" pitchFamily="34" charset="0"/>
            </a:endParaRP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317294">
            <a:off x="-775192" y="-313195"/>
            <a:ext cx="2348424" cy="768575"/>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47601" y="326068"/>
            <a:ext cx="1151227" cy="1061203"/>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73357" y="-371267"/>
            <a:ext cx="2106146" cy="193629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72345">
            <a:off x="-317275" y="7172373"/>
            <a:ext cx="1499829" cy="3158683"/>
          </a:xfrm>
          <a:prstGeom prst="rect">
            <a:avLst/>
          </a:prstGeom>
        </p:spPr>
      </p:pic>
      <p:sp>
        <p:nvSpPr>
          <p:cNvPr id="20" name="TextBox 19"/>
          <p:cNvSpPr txBox="1"/>
          <p:nvPr/>
        </p:nvSpPr>
        <p:spPr>
          <a:xfrm>
            <a:off x="2627229" y="410900"/>
            <a:ext cx="1376436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BCNN(8, 6) = 24.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nhỏ</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hơn</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100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8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6.</a:t>
            </a:r>
            <a:endPar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p:cNvSpPr txBox="1"/>
          <p:nvPr/>
        </p:nvSpPr>
        <p:spPr>
          <a:xfrm>
            <a:off x="1556278" y="2627323"/>
            <a:ext cx="16010445" cy="923330"/>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a:noFill/>
                </a:ln>
                <a:solidFill>
                  <a:prstClr val="black"/>
                </a:solidFill>
                <a:effectLst/>
                <a:uLnTx/>
                <a:uFillTx/>
                <a:latin typeface="Arial" panose="020B0604020202020204"/>
                <a:ea typeface="+mn-ea"/>
                <a:cs typeface="+mn-cs"/>
              </a:rPr>
              <a:t>BCNN (</a:t>
            </a:r>
            <a:r>
              <a:rPr lang="en-US" sz="5400" dirty="0" smtClean="0">
                <a:solidFill>
                  <a:prstClr val="black"/>
                </a:solidFill>
                <a:latin typeface="Arial" panose="020B0604020202020204"/>
              </a:rPr>
              <a:t>8, 6</a:t>
            </a:r>
            <a:r>
              <a:rPr kumimoji="0" lang="en-US" sz="54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r>
              <a:rPr kumimoji="0" lang="en-US" sz="5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5400" b="0" i="0" u="none" strike="noStrike" kern="1200" cap="none" spc="0" normalizeH="0" baseline="0" noProof="0" dirty="0" smtClean="0">
                <a:ln>
                  <a:noFill/>
                </a:ln>
                <a:solidFill>
                  <a:prstClr val="black"/>
                </a:solidFill>
                <a:effectLst/>
                <a:uLnTx/>
                <a:uFillTx/>
                <a:latin typeface="Arial" panose="020B0604020202020204"/>
                <a:ea typeface="+mn-ea"/>
                <a:cs typeface="+mn-cs"/>
              </a:rPr>
              <a:t>24</a:t>
            </a:r>
            <a:endParaRPr kumimoji="0" lang="en-US" sz="5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Rectangle 11"/>
          <p:cNvSpPr/>
          <p:nvPr/>
        </p:nvSpPr>
        <p:spPr>
          <a:xfrm>
            <a:off x="1943996" y="7505700"/>
            <a:ext cx="10288159" cy="923330"/>
          </a:xfrm>
          <a:prstGeom prst="rect">
            <a:avLst/>
          </a:prstGeom>
          <a:solidFill>
            <a:schemeClr val="accent3">
              <a:lumMod val="60000"/>
              <a:lumOff val="40000"/>
            </a:schemeClr>
          </a:solidFill>
        </p:spPr>
        <p:txBody>
          <a:bodyPr wrap="square">
            <a:spAutoFit/>
          </a:bodyPr>
          <a:lstStyle/>
          <a:p>
            <a:pPr lvl="0">
              <a:defRPr/>
            </a:pPr>
            <a:r>
              <a:rPr kumimoji="0" lang="en-US" sz="5400" b="0" i="0" u="none" strike="noStrike" kern="1200" cap="none" spc="0" normalizeH="0" baseline="0" noProof="0" dirty="0" smtClean="0">
                <a:ln>
                  <a:noFill/>
                </a:ln>
                <a:solidFill>
                  <a:srgbClr val="000000"/>
                </a:solidFill>
                <a:effectLst/>
                <a:uLnTx/>
                <a:uFillTx/>
                <a:latin typeface="Arial" panose="020B0604020202020204"/>
                <a:ea typeface="Calibri" panose="020F0502020204030204" pitchFamily="34" charset="0"/>
              </a:rPr>
              <a:t>=&gt;</a:t>
            </a:r>
            <a:r>
              <a:rPr kumimoji="0" lang="vi-VN" sz="5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rPr>
              <a:t> </a:t>
            </a:r>
            <a:r>
              <a:rPr kumimoji="0" lang="en-US" sz="5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rPr>
              <a:t>BC(8, 6)</a:t>
            </a:r>
            <a:r>
              <a:rPr lang="en-US" sz="5400" dirty="0" smtClean="0">
                <a:solidFill>
                  <a:prstClr val="black"/>
                </a:solidFill>
              </a:rPr>
              <a:t>= </a:t>
            </a:r>
            <a:r>
              <a:rPr lang="en-US" sz="5400" dirty="0">
                <a:solidFill>
                  <a:prstClr val="black"/>
                </a:solidFill>
              </a:rPr>
              <a:t>{0; 24; 48; 72; 96}</a:t>
            </a:r>
            <a:endParaRPr lang="en-US" sz="14800" dirty="0">
              <a:solidFill>
                <a:prstClr val="black"/>
              </a:solidFill>
            </a:endParaRPr>
          </a:p>
        </p:txBody>
      </p:sp>
      <p:sp>
        <p:nvSpPr>
          <p:cNvPr id="19" name="TextBox 18"/>
          <p:cNvSpPr txBox="1"/>
          <p:nvPr/>
        </p:nvSpPr>
        <p:spPr>
          <a:xfrm>
            <a:off x="1556278" y="4324521"/>
            <a:ext cx="16010445" cy="1995098"/>
          </a:xfrm>
          <a:prstGeom prst="rect">
            <a:avLst/>
          </a:prstGeom>
          <a:solidFill>
            <a:schemeClr val="accent6">
              <a:lumMod val="60000"/>
              <a:lumOff val="40000"/>
            </a:schemeClr>
          </a:solidFill>
        </p:spPr>
        <p:txBody>
          <a:bodyPr wrap="square" rtlCol="0">
            <a:spAutoFit/>
          </a:bodyPr>
          <a:lstStyle/>
          <a:p>
            <a:pPr marL="685800" marR="0" lvl="0" indent="-685800" algn="l" defTabSz="914400" rtl="0" eaLnBrk="1" fontAlgn="auto" latinLnBrk="0" hangingPunct="1">
              <a:lnSpc>
                <a:spcPct val="120000"/>
              </a:lnSpc>
              <a:spcBef>
                <a:spcPts val="0"/>
              </a:spcBef>
              <a:spcAft>
                <a:spcPts val="0"/>
              </a:spcAft>
              <a:buClrTx/>
              <a:buSzTx/>
              <a:buFont typeface="Symbol" panose="05050102010706020507" pitchFamily="18" charset="2"/>
              <a:buChar char="Þ"/>
              <a:tabLst/>
              <a:defRPr/>
            </a:pPr>
            <a:r>
              <a:rPr kumimoji="0" lang="en-US" sz="5400" b="0" i="0" u="none" strike="noStrike" kern="1200" cap="none" spc="0" normalizeH="0" baseline="0" noProof="0" dirty="0" smtClean="0">
                <a:ln>
                  <a:noFill/>
                </a:ln>
                <a:solidFill>
                  <a:prstClr val="black"/>
                </a:solidFill>
                <a:effectLst/>
                <a:uLnTx/>
                <a:uFillTx/>
                <a:latin typeface="Arial" panose="020B0604020202020204"/>
                <a:ea typeface="+mn-ea"/>
                <a:cs typeface="+mn-cs"/>
              </a:rPr>
              <a:t>BC (8, 6) = B(24)</a:t>
            </a:r>
          </a:p>
          <a:p>
            <a:pPr marR="0" lvl="0" algn="l" defTabSz="914400" rtl="0" eaLnBrk="1" fontAlgn="auto" latinLnBrk="0" hangingPunct="1">
              <a:lnSpc>
                <a:spcPct val="120000"/>
              </a:lnSpc>
              <a:spcBef>
                <a:spcPts val="0"/>
              </a:spcBef>
              <a:spcAft>
                <a:spcPts val="0"/>
              </a:spcAft>
              <a:buClrTx/>
              <a:buSzTx/>
              <a:tabLst/>
              <a:defRPr/>
            </a:pPr>
            <a:r>
              <a:rPr lang="en-US" sz="5400" dirty="0" smtClean="0">
                <a:solidFill>
                  <a:prstClr val="black"/>
                </a:solidFill>
                <a:latin typeface="Arial" panose="020B0604020202020204"/>
              </a:rPr>
              <a:t>Theo </a:t>
            </a:r>
            <a:r>
              <a:rPr lang="en-US" sz="5400" dirty="0" err="1" smtClean="0">
                <a:solidFill>
                  <a:prstClr val="black"/>
                </a:solidFill>
                <a:latin typeface="Arial" panose="020B0604020202020204"/>
              </a:rPr>
              <a:t>đề</a:t>
            </a:r>
            <a:r>
              <a:rPr lang="en-US" sz="5400" dirty="0">
                <a:solidFill>
                  <a:prstClr val="black"/>
                </a:solidFill>
                <a:latin typeface="Arial" panose="020B0604020202020204"/>
              </a:rPr>
              <a:t>,</a:t>
            </a:r>
            <a:r>
              <a:rPr lang="en-US" sz="5400" dirty="0" smtClean="0">
                <a:solidFill>
                  <a:prstClr val="black"/>
                </a:solidFill>
                <a:latin typeface="Arial" panose="020B0604020202020204"/>
              </a:rPr>
              <a:t> BC (8, 6) &lt; 100</a:t>
            </a:r>
            <a:endParaRPr lang="en-US" sz="5400" dirty="0">
              <a:solidFill>
                <a:prstClr val="black"/>
              </a:solidFill>
              <a:latin typeface="Arial" panose="020B0604020202020204"/>
            </a:endParaRPr>
          </a:p>
        </p:txBody>
      </p:sp>
      <p:pic>
        <p:nvPicPr>
          <p:cNvPr id="21" name="Picture 20"/>
          <p:cNvPicPr>
            <a:picLocks noChangeAspect="1"/>
          </p:cNvPicPr>
          <p:nvPr/>
        </p:nvPicPr>
        <p:blipFill>
          <a:blip r:embed="rId14">
            <a:clrChange>
              <a:clrFrom>
                <a:srgbClr val="FFFFFF"/>
              </a:clrFrom>
              <a:clrTo>
                <a:srgbClr val="FFFFFF">
                  <a:alpha val="0"/>
                </a:srgbClr>
              </a:clrTo>
            </a:clrChange>
          </a:blip>
          <a:stretch>
            <a:fillRect/>
          </a:stretch>
        </p:blipFill>
        <p:spPr>
          <a:xfrm>
            <a:off x="-86203" y="109854"/>
            <a:ext cx="1517916" cy="1493629"/>
          </a:xfrm>
          <a:prstGeom prst="rect">
            <a:avLst/>
          </a:prstGeom>
        </p:spPr>
      </p:pic>
    </p:spTree>
    <p:extLst>
      <p:ext uri="{BB962C8B-B14F-4D97-AF65-F5344CB8AC3E}">
        <p14:creationId xmlns:p14="http://schemas.microsoft.com/office/powerpoint/2010/main" val="4815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animBg="1"/>
      <p:bldP spid="12"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grpSp>
        <p:nvGrpSpPr>
          <p:cNvPr id="19" name="Group 18"/>
          <p:cNvGrpSpPr/>
          <p:nvPr/>
        </p:nvGrpSpPr>
        <p:grpSpPr>
          <a:xfrm>
            <a:off x="-521000" y="-20521"/>
            <a:ext cx="7912401" cy="1749479"/>
            <a:chOff x="-521000" y="-20521"/>
            <a:chExt cx="7912401" cy="1749479"/>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239" y="-20521"/>
              <a:ext cx="7514640" cy="1749479"/>
            </a:xfrm>
            <a:prstGeom prst="rect">
              <a:avLst/>
            </a:prstGeom>
          </p:spPr>
        </p:pic>
        <p:sp>
          <p:nvSpPr>
            <p:cNvPr id="4" name="TextBox 4"/>
            <p:cNvSpPr txBox="1"/>
            <p:nvPr/>
          </p:nvSpPr>
          <p:spPr>
            <a:xfrm>
              <a:off x="-521000" y="303933"/>
              <a:ext cx="7589068" cy="1102866"/>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66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Luyện</a:t>
              </a:r>
              <a:r>
                <a:rPr kumimoji="0" lang="en-US" sz="6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66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tập</a:t>
              </a:r>
              <a:r>
                <a:rPr kumimoji="0" lang="en-US" sz="6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2</a:t>
              </a:r>
              <a:endParaRPr kumimoji="0" lang="en-US" sz="6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5" name="Group 5"/>
          <p:cNvGrpSpPr/>
          <p:nvPr/>
        </p:nvGrpSpPr>
        <p:grpSpPr>
          <a:xfrm>
            <a:off x="0" y="1941901"/>
            <a:ext cx="18059400" cy="2042597"/>
            <a:chOff x="-3195" y="242459"/>
            <a:chExt cx="8047623" cy="5748858"/>
          </a:xfrm>
        </p:grpSpPr>
        <p:sp>
          <p:nvSpPr>
            <p:cNvPr id="6" name="Freeform 6"/>
            <p:cNvSpPr/>
            <p:nvPr/>
          </p:nvSpPr>
          <p:spPr>
            <a:xfrm>
              <a:off x="-3195" y="242459"/>
              <a:ext cx="8047623" cy="5748858"/>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7" name="Group 7"/>
          <p:cNvGrpSpPr/>
          <p:nvPr/>
        </p:nvGrpSpPr>
        <p:grpSpPr>
          <a:xfrm>
            <a:off x="5656635" y="4086431"/>
            <a:ext cx="6001694" cy="999130"/>
            <a:chOff x="-1510704" y="-2608469"/>
            <a:chExt cx="14031500" cy="4886813"/>
          </a:xfrm>
          <a:solidFill>
            <a:schemeClr val="bg1"/>
          </a:solidFill>
        </p:grpSpPr>
        <p:sp>
          <p:nvSpPr>
            <p:cNvPr id="8" name="Freeform 8"/>
            <p:cNvSpPr/>
            <p:nvPr/>
          </p:nvSpPr>
          <p:spPr>
            <a:xfrm>
              <a:off x="-1510704" y="-2608469"/>
              <a:ext cx="14031500" cy="4886813"/>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mn-cs"/>
                </a:rPr>
                <a:t>15</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mn-cs"/>
                </a:rPr>
                <a:t>3. 5</a:t>
              </a:r>
              <a:endPar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0" name="TextBox 10"/>
          <p:cNvSpPr txBox="1"/>
          <p:nvPr/>
        </p:nvSpPr>
        <p:spPr>
          <a:xfrm>
            <a:off x="1556278" y="2340467"/>
            <a:ext cx="15117079" cy="716928"/>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272626"/>
              </a:solidFill>
              <a:effectLst/>
              <a:uLnTx/>
              <a:uFillTx/>
              <a:latin typeface="Arial" panose="020B0604020202020204" pitchFamily="34" charset="0"/>
              <a:ea typeface="+mn-ea"/>
              <a:cs typeface="Arial" panose="020B0604020202020204" pitchFamily="34" charset="0"/>
            </a:endParaR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317294">
            <a:off x="-775192" y="-313195"/>
            <a:ext cx="2348424" cy="768575"/>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5599" y="1978336"/>
            <a:ext cx="1153554" cy="1061203"/>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73357" y="-371267"/>
            <a:ext cx="2106146" cy="193629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72345">
            <a:off x="-317275" y="7172373"/>
            <a:ext cx="1499829" cy="3158683"/>
          </a:xfrm>
          <a:prstGeom prst="rect">
            <a:avLst/>
          </a:prstGeom>
        </p:spPr>
      </p:pic>
      <p:sp>
        <p:nvSpPr>
          <p:cNvPr id="20" name="TextBox 19"/>
          <p:cNvSpPr txBox="1"/>
          <p:nvPr/>
        </p:nvSpPr>
        <p:spPr>
          <a:xfrm>
            <a:off x="1556278" y="1941901"/>
            <a:ext cx="16198322" cy="1865126"/>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BCNN (15, 54).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đó</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hãy</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nhỏ</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hơn</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1000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15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54.</a:t>
            </a:r>
            <a:endPar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2" name="Group 7"/>
          <p:cNvGrpSpPr/>
          <p:nvPr/>
        </p:nvGrpSpPr>
        <p:grpSpPr>
          <a:xfrm>
            <a:off x="5670490" y="5417060"/>
            <a:ext cx="5544359" cy="1005463"/>
            <a:chOff x="-1510704" y="-2608469"/>
            <a:chExt cx="10257332" cy="4886813"/>
          </a:xfrm>
          <a:solidFill>
            <a:schemeClr val="bg1"/>
          </a:solidFill>
        </p:grpSpPr>
        <p:sp>
          <p:nvSpPr>
            <p:cNvPr id="23" name="Freeform 8"/>
            <p:cNvSpPr/>
            <p:nvPr/>
          </p:nvSpPr>
          <p:spPr>
            <a:xfrm>
              <a:off x="-1510704" y="-2608469"/>
              <a:ext cx="10257332" cy="4886813"/>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mn-cs"/>
                </a:rPr>
                <a:t>54</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2. 3</a:t>
              </a:r>
              <a:r>
                <a:rPr lang="en-US" sz="4800" baseline="30000" dirty="0">
                  <a:solidFill>
                    <a:prstClr val="black"/>
                  </a:solidFill>
                  <a:latin typeface="Arial" panose="020B0604020202020204" pitchFamily="34" charset="0"/>
                </a:rPr>
                <a:t>3</a:t>
              </a:r>
              <a:endPar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26" name="Group 7"/>
          <p:cNvGrpSpPr/>
          <p:nvPr/>
        </p:nvGrpSpPr>
        <p:grpSpPr>
          <a:xfrm>
            <a:off x="3245825" y="6800397"/>
            <a:ext cx="15042175" cy="2921909"/>
            <a:chOff x="-1838466" y="-7778885"/>
            <a:chExt cx="13735324" cy="11596335"/>
          </a:xfrm>
          <a:solidFill>
            <a:schemeClr val="bg1"/>
          </a:solidFill>
        </p:grpSpPr>
        <p:sp>
          <p:nvSpPr>
            <p:cNvPr id="27" name="Freeform 8"/>
            <p:cNvSpPr/>
            <p:nvPr/>
          </p:nvSpPr>
          <p:spPr>
            <a:xfrm>
              <a:off x="-1813164" y="-7778885"/>
              <a:ext cx="10257332" cy="4886813"/>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=&gt; </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B</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N</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N (</a:t>
              </a:r>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mn-cs"/>
                </a:rPr>
                <a:t>15,</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mn-cs"/>
                </a:rPr>
                <a:t>54</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mn-cs"/>
                </a:rPr>
                <a:t>2. 3</a:t>
              </a:r>
              <a:r>
                <a:rPr kumimoji="0" lang="en-US" sz="4800" b="0" i="0" u="none" strike="noStrike" kern="1200" cap="none" spc="0" normalizeH="0" baseline="30000" noProof="0" dirty="0" smtClean="0">
                  <a:ln>
                    <a:noFill/>
                  </a:ln>
                  <a:solidFill>
                    <a:prstClr val="black"/>
                  </a:solidFill>
                  <a:effectLst/>
                  <a:uLnTx/>
                  <a:uFillTx/>
                  <a:latin typeface="Arial" panose="020B0604020202020204"/>
                  <a:ea typeface="+mn-ea"/>
                  <a:cs typeface="+mn-cs"/>
                </a:rPr>
                <a:t>3</a:t>
              </a:r>
              <a:r>
                <a:rPr kumimoji="0" lang="en-US" sz="4800" b="0" i="0" u="none" strike="noStrike" kern="1200" cap="none" spc="0" normalizeH="0" noProof="0" dirty="0" smtClean="0">
                  <a:ln>
                    <a:noFill/>
                  </a:ln>
                  <a:solidFill>
                    <a:prstClr val="black"/>
                  </a:solidFill>
                  <a:effectLst/>
                  <a:uLnTx/>
                  <a:uFillTx/>
                  <a:latin typeface="Arial" panose="020B0604020202020204"/>
                  <a:ea typeface="+mn-ea"/>
                  <a:cs typeface="+mn-cs"/>
                </a:rPr>
                <a:t>. 5</a:t>
              </a:r>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en-US" sz="4800" b="0" i="0" u="none" strike="noStrike" kern="1200" cap="none" spc="0" normalizeH="0" baseline="0" noProof="0" dirty="0" smtClean="0">
                  <a:ln>
                    <a:noFill/>
                  </a:ln>
                  <a:solidFill>
                    <a:prstClr val="black"/>
                  </a:solidFill>
                  <a:effectLst/>
                  <a:uLnTx/>
                  <a:uFillTx/>
                  <a:latin typeface="Arial" panose="020B0604020202020204"/>
                  <a:ea typeface="+mn-ea"/>
                  <a:cs typeface="+mn-cs"/>
                </a:rPr>
                <a:t>270</a:t>
              </a:r>
              <a:endPar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 name="Freeform 8"/>
            <p:cNvSpPr/>
            <p:nvPr/>
          </p:nvSpPr>
          <p:spPr>
            <a:xfrm>
              <a:off x="-1838466" y="-1069363"/>
              <a:ext cx="13735324" cy="4886813"/>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=&gt; </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B</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nhỏ</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hơn</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1000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của</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15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và</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54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là</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270; 540; 810. </a:t>
              </a:r>
              <a:endPar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52761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04512" y="342353"/>
            <a:ext cx="18419495" cy="9797684"/>
            <a:chOff x="-4213" y="0"/>
            <a:chExt cx="10825342" cy="5989925"/>
          </a:xfrm>
          <a:solidFill>
            <a:schemeClr val="accent4">
              <a:lumMod val="20000"/>
              <a:lumOff val="80000"/>
            </a:schemeClr>
          </a:solidFill>
        </p:grpSpPr>
        <p:sp>
          <p:nvSpPr>
            <p:cNvPr id="3" name="Freeform 3"/>
            <p:cNvSpPr/>
            <p:nvPr/>
          </p:nvSpPr>
          <p:spPr>
            <a:xfrm>
              <a:off x="-4213" y="0"/>
              <a:ext cx="10825342" cy="5989925"/>
            </a:xfrm>
            <a:custGeom>
              <a:avLst/>
              <a:gdLst/>
              <a:ahLst/>
              <a:cxnLst/>
              <a:rect l="l" t="t" r="r" b="b"/>
              <a:pathLst>
                <a:path w="10825342" h="577663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4157017"/>
                    <a:pt x="10816195" y="5014045"/>
                  </a:cubicBezTo>
                  <a:cubicBezTo>
                    <a:pt x="10816195" y="5228205"/>
                    <a:pt x="10825342" y="5527383"/>
                    <a:pt x="10825342" y="5527383"/>
                  </a:cubicBezTo>
                  <a:cubicBezTo>
                    <a:pt x="10825342" y="5656052"/>
                    <a:pt x="10821173" y="5776630"/>
                    <a:pt x="10568335" y="5768495"/>
                  </a:cubicBezTo>
                  <a:cubicBezTo>
                    <a:pt x="10568335" y="5768495"/>
                    <a:pt x="10191862" y="5748197"/>
                    <a:pt x="9095459" y="5755795"/>
                  </a:cubicBezTo>
                  <a:cubicBezTo>
                    <a:pt x="2547822" y="5763930"/>
                    <a:pt x="304023" y="5776630"/>
                    <a:pt x="304023" y="5776630"/>
                  </a:cubicBezTo>
                  <a:cubicBezTo>
                    <a:pt x="132548" y="5776630"/>
                    <a:pt x="4213" y="5675561"/>
                    <a:pt x="8532" y="5473013"/>
                  </a:cubicBezTo>
                  <a:cubicBezTo>
                    <a:pt x="8532" y="5473013"/>
                    <a:pt x="9630" y="4974472"/>
                    <a:pt x="4815" y="1481678"/>
                  </a:cubicBezTo>
                  <a:cubicBezTo>
                    <a:pt x="0" y="663668"/>
                    <a:pt x="25592" y="330596"/>
                    <a:pt x="25592" y="330596"/>
                  </a:cubicBezTo>
                  <a:cubicBezTo>
                    <a:pt x="27224" y="150571"/>
                    <a:pt x="143504" y="16918"/>
                    <a:pt x="278431" y="16918"/>
                  </a:cubicBezTo>
                  <a:close/>
                </a:path>
              </a:pathLst>
            </a:custGeom>
            <a:grpFill/>
          </p:spPr>
        </p:sp>
      </p:grpSp>
      <p:grpSp>
        <p:nvGrpSpPr>
          <p:cNvPr id="4" name="Group 4"/>
          <p:cNvGrpSpPr/>
          <p:nvPr/>
        </p:nvGrpSpPr>
        <p:grpSpPr>
          <a:xfrm>
            <a:off x="5846553" y="233495"/>
            <a:ext cx="6935412" cy="1155560"/>
            <a:chOff x="0" y="0"/>
            <a:chExt cx="3435356" cy="1138475"/>
          </a:xfrm>
        </p:grpSpPr>
        <p:sp>
          <p:nvSpPr>
            <p:cNvPr id="5" name="Freeform 5"/>
            <p:cNvSpPr/>
            <p:nvPr/>
          </p:nvSpPr>
          <p:spPr>
            <a:xfrm>
              <a:off x="0" y="-4262"/>
              <a:ext cx="3443102" cy="1144961"/>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FDF5B6"/>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804052" y="-201270"/>
            <a:ext cx="3020414" cy="720862"/>
          </a:xfrm>
          <a:prstGeom prst="rect">
            <a:avLst/>
          </a:prstGeom>
        </p:spPr>
      </p:pic>
      <p:sp>
        <p:nvSpPr>
          <p:cNvPr id="7" name="TextBox 7"/>
          <p:cNvSpPr txBox="1"/>
          <p:nvPr/>
        </p:nvSpPr>
        <p:spPr>
          <a:xfrm>
            <a:off x="5349913" y="236954"/>
            <a:ext cx="7928692" cy="10197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60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Thử</a:t>
            </a: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thách</a:t>
            </a: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nhỏ</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803959">
            <a:off x="16424417" y="8532278"/>
            <a:ext cx="1703842" cy="1578789"/>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42419">
            <a:off x="-342780" y="9695082"/>
            <a:ext cx="1111383" cy="891422"/>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627376">
            <a:off x="478343" y="-315278"/>
            <a:ext cx="947383" cy="2122534"/>
          </a:xfrm>
          <a:prstGeom prst="rect">
            <a:avLst/>
          </a:prstGeom>
        </p:spPr>
      </p:pic>
      <p:sp>
        <p:nvSpPr>
          <p:cNvPr id="8" name="TextBox 7"/>
          <p:cNvSpPr txBox="1"/>
          <p:nvPr/>
        </p:nvSpPr>
        <p:spPr>
          <a:xfrm>
            <a:off x="184175" y="3113106"/>
            <a:ext cx="11121699" cy="4456413"/>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Lịch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xuất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bến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một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xe</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buýt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tại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bến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xe</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Mỹ</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Đình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Nội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bên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sử</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xe</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buýt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xuất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bến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cùng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lúc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10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giờ</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35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phút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Hỏi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thời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điểm</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ngày</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từ</a:t>
            </a:r>
            <a:r>
              <a:rPr lang="en-US" sz="4000" dirty="0">
                <a:solidFill>
                  <a:prstClr val="black"/>
                </a:solidFill>
                <a:latin typeface="Arial" panose="020B0604020202020204" pitchFamily="34" charset="0"/>
                <a:cs typeface="Arial" panose="020B0604020202020204" pitchFamily="34" charset="0"/>
              </a:rPr>
              <a:t> </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10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giờ</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35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phút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22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gờ</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xe</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buýt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này</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lại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xuất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bến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cùng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một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lúc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38355325"/>
              </p:ext>
            </p:extLst>
          </p:nvPr>
        </p:nvGraphicFramePr>
        <p:xfrm>
          <a:off x="11618308" y="2950258"/>
          <a:ext cx="6153167" cy="5861424"/>
        </p:xfrm>
        <a:graphic>
          <a:graphicData uri="http://schemas.openxmlformats.org/drawingml/2006/table">
            <a:tbl>
              <a:tblPr firstRow="1" bandRow="1">
                <a:tableStyleId>{21E4AEA4-8DFA-4A89-87EB-49C32662AFE0}</a:tableStyleId>
              </a:tblPr>
              <a:tblGrid>
                <a:gridCol w="2647969">
                  <a:extLst>
                    <a:ext uri="{9D8B030D-6E8A-4147-A177-3AD203B41FA5}">
                      <a16:colId xmlns:a16="http://schemas.microsoft.com/office/drawing/2014/main" xmlns="" val="344238"/>
                    </a:ext>
                  </a:extLst>
                </a:gridCol>
                <a:gridCol w="3505198">
                  <a:extLst>
                    <a:ext uri="{9D8B030D-6E8A-4147-A177-3AD203B41FA5}">
                      <a16:colId xmlns:a16="http://schemas.microsoft.com/office/drawing/2014/main" xmlns="" val="3387372247"/>
                    </a:ext>
                  </a:extLst>
                </a:gridCol>
              </a:tblGrid>
              <a:tr h="1080048">
                <a:tc gridSpan="2">
                  <a:txBody>
                    <a:bodyPr/>
                    <a:lstStyle/>
                    <a:p>
                      <a:pPr algn="ctr"/>
                      <a:r>
                        <a:rPr lang="en-US" sz="4000" dirty="0" err="1" smtClean="0"/>
                        <a:t>Bến</a:t>
                      </a:r>
                      <a:r>
                        <a:rPr lang="en-US" sz="4000" baseline="0" dirty="0" smtClean="0"/>
                        <a:t> </a:t>
                      </a:r>
                      <a:r>
                        <a:rPr lang="en-US" sz="4000" baseline="0" dirty="0" err="1" smtClean="0"/>
                        <a:t>xe</a:t>
                      </a:r>
                      <a:r>
                        <a:rPr lang="en-US" sz="4000" baseline="0" dirty="0" smtClean="0"/>
                        <a:t> </a:t>
                      </a:r>
                      <a:r>
                        <a:rPr lang="en-US" sz="4000" baseline="0" dirty="0" err="1" smtClean="0"/>
                        <a:t>Mỹ</a:t>
                      </a:r>
                      <a:r>
                        <a:rPr lang="en-US" sz="4000" baseline="0" dirty="0" smtClean="0"/>
                        <a:t> </a:t>
                      </a:r>
                      <a:r>
                        <a:rPr lang="en-US" sz="4000" baseline="0" dirty="0" err="1" smtClean="0"/>
                        <a:t>Đình</a:t>
                      </a:r>
                      <a:endParaRPr lang="vi-VN" sz="4000" dirty="0"/>
                    </a:p>
                  </a:txBody>
                  <a:tcPr>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pPr algn="ctr"/>
                      <a:endParaRPr lang="vi-VN" sz="4000" dirty="0"/>
                    </a:p>
                  </a:txBody>
                  <a:tcPr>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xmlns="" val="3931529607"/>
                  </a:ext>
                </a:extLst>
              </a:tr>
              <a:tr h="1080048">
                <a:tc>
                  <a:txBody>
                    <a:bodyPr/>
                    <a:lstStyle/>
                    <a:p>
                      <a:pPr algn="ctr"/>
                      <a:r>
                        <a:rPr lang="en-US" sz="4000" dirty="0" err="1" smtClean="0"/>
                        <a:t>Số</a:t>
                      </a:r>
                      <a:r>
                        <a:rPr lang="en-US" sz="4000" baseline="0" dirty="0" smtClean="0"/>
                        <a:t> </a:t>
                      </a:r>
                      <a:r>
                        <a:rPr lang="en-US" sz="4000" baseline="0" dirty="0" err="1" smtClean="0"/>
                        <a:t>xe</a:t>
                      </a:r>
                      <a:endParaRPr lang="vi-VN"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err="1" smtClean="0"/>
                        <a:t>Thời</a:t>
                      </a:r>
                      <a:r>
                        <a:rPr lang="en-US" sz="4000" baseline="0" dirty="0" smtClean="0"/>
                        <a:t> </a:t>
                      </a:r>
                      <a:r>
                        <a:rPr lang="en-US" sz="4000" baseline="0" dirty="0" err="1" smtClean="0"/>
                        <a:t>gian</a:t>
                      </a:r>
                      <a:endParaRPr lang="vi-VN"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96020482"/>
                  </a:ext>
                </a:extLst>
              </a:tr>
              <a:tr h="1080048">
                <a:tc>
                  <a:txBody>
                    <a:bodyPr/>
                    <a:lstStyle/>
                    <a:p>
                      <a:pPr algn="ctr"/>
                      <a:r>
                        <a:rPr lang="en-US" sz="4000" dirty="0" err="1" smtClean="0"/>
                        <a:t>Xe</a:t>
                      </a:r>
                      <a:r>
                        <a:rPr lang="en-US" sz="4000" dirty="0" smtClean="0"/>
                        <a:t> 16</a:t>
                      </a:r>
                      <a:endParaRPr lang="vi-VN"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smtClean="0"/>
                        <a:t>15 </a:t>
                      </a:r>
                      <a:r>
                        <a:rPr lang="en-US" sz="4000" dirty="0" err="1" smtClean="0"/>
                        <a:t>phút</a:t>
                      </a:r>
                      <a:r>
                        <a:rPr lang="en-US" sz="4000" dirty="0" smtClean="0"/>
                        <a:t>/</a:t>
                      </a:r>
                      <a:r>
                        <a:rPr lang="en-US" sz="4000" baseline="0" dirty="0" smtClean="0"/>
                        <a:t> </a:t>
                      </a:r>
                      <a:r>
                        <a:rPr lang="en-US" sz="4000" baseline="0" dirty="0" err="1" smtClean="0"/>
                        <a:t>chuyến</a:t>
                      </a:r>
                      <a:endParaRPr lang="vi-VN"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50779233"/>
                  </a:ext>
                </a:extLst>
              </a:tr>
              <a:tr h="1080048">
                <a:tc>
                  <a:txBody>
                    <a:bodyPr/>
                    <a:lstStyle/>
                    <a:p>
                      <a:pPr algn="ctr"/>
                      <a:r>
                        <a:rPr lang="en-US" sz="4000" dirty="0" err="1" smtClean="0"/>
                        <a:t>Xe</a:t>
                      </a:r>
                      <a:r>
                        <a:rPr lang="en-US" sz="4000" dirty="0" smtClean="0"/>
                        <a:t> 34</a:t>
                      </a:r>
                      <a:endParaRPr lang="vi-VN"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smtClean="0"/>
                        <a:t>9 </a:t>
                      </a:r>
                      <a:r>
                        <a:rPr lang="en-US" sz="4000" dirty="0" err="1" smtClean="0"/>
                        <a:t>phút</a:t>
                      </a:r>
                      <a:r>
                        <a:rPr lang="en-US" sz="4000" dirty="0" smtClean="0"/>
                        <a:t>/</a:t>
                      </a:r>
                      <a:r>
                        <a:rPr lang="en-US" sz="4000" baseline="0" dirty="0" err="1" smtClean="0"/>
                        <a:t>chuyến</a:t>
                      </a:r>
                      <a:endParaRPr lang="vi-VN"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30751403"/>
                  </a:ext>
                </a:extLst>
              </a:tr>
              <a:tr h="1080048">
                <a:tc>
                  <a:txBody>
                    <a:bodyPr/>
                    <a:lstStyle/>
                    <a:p>
                      <a:pPr algn="ctr"/>
                      <a:r>
                        <a:rPr lang="en-US" sz="4000" dirty="0" err="1" smtClean="0"/>
                        <a:t>Xe</a:t>
                      </a:r>
                      <a:r>
                        <a:rPr lang="en-US" sz="4000" dirty="0" smtClean="0"/>
                        <a:t> 30</a:t>
                      </a:r>
                      <a:endParaRPr lang="vi-VN"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smtClean="0"/>
                        <a:t>10 </a:t>
                      </a:r>
                      <a:r>
                        <a:rPr lang="en-US" sz="4000" dirty="0" err="1" smtClean="0"/>
                        <a:t>phút</a:t>
                      </a:r>
                      <a:r>
                        <a:rPr lang="en-US" sz="4000" dirty="0" smtClean="0"/>
                        <a:t>/</a:t>
                      </a:r>
                      <a:r>
                        <a:rPr lang="en-US" sz="4000" baseline="0" dirty="0" smtClean="0"/>
                        <a:t> </a:t>
                      </a:r>
                      <a:r>
                        <a:rPr lang="en-US" sz="4000" baseline="0" dirty="0" err="1" smtClean="0"/>
                        <a:t>chuyến</a:t>
                      </a:r>
                      <a:endParaRPr lang="vi-VN"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52884181"/>
                  </a:ext>
                </a:extLst>
              </a:tr>
            </a:tbl>
          </a:graphicData>
        </a:graphic>
      </p:graphicFrame>
      <p:sp>
        <p:nvSpPr>
          <p:cNvPr id="10" name="TextBox 9"/>
          <p:cNvSpPr txBox="1"/>
          <p:nvPr/>
        </p:nvSpPr>
        <p:spPr>
          <a:xfrm>
            <a:off x="4918461" y="1540951"/>
            <a:ext cx="8360144" cy="707886"/>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HOẠT ĐỘNG NHÓM ĐÔI</a:t>
            </a:r>
            <a:endParaRPr kumimoji="0" lang="vi-VN" sz="40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2050" name="Picture 2" descr="Quy trình dạy học vần, tập đọc lớp 1 - Tin Tức Giáo Dục Học Tập Tin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914167" y="280544"/>
            <a:ext cx="4133624" cy="21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28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additive="base">
                                        <p:cTn id="30" dur="500" fill="hold"/>
                                        <p:tgtEl>
                                          <p:spTgt spid="2050"/>
                                        </p:tgtEl>
                                        <p:attrNameLst>
                                          <p:attrName>ppt_x</p:attrName>
                                        </p:attrNameLst>
                                      </p:cBhvr>
                                      <p:tavLst>
                                        <p:tav tm="0">
                                          <p:val>
                                            <p:strVal val="#ppt_x"/>
                                          </p:val>
                                        </p:tav>
                                        <p:tav tm="100000">
                                          <p:val>
                                            <p:strVal val="#ppt_x"/>
                                          </p:val>
                                        </p:tav>
                                      </p:tavLst>
                                    </p:anim>
                                    <p:anim calcmode="lin" valueType="num">
                                      <p:cBhvr additive="base">
                                        <p:cTn id="3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53163">
            <a:off x="16636011" y="117802"/>
            <a:ext cx="1501782" cy="1996158"/>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762934">
            <a:off x="369179" y="8435125"/>
            <a:ext cx="2348424" cy="76857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20983">
            <a:off x="-164071" y="8828596"/>
            <a:ext cx="1037635" cy="1785461"/>
          </a:xfrm>
          <a:prstGeom prst="rect">
            <a:avLst/>
          </a:prstGeom>
        </p:spPr>
      </p:pic>
      <p:sp>
        <p:nvSpPr>
          <p:cNvPr id="14" name="TextBox 13"/>
          <p:cNvSpPr txBox="1"/>
          <p:nvPr/>
        </p:nvSpPr>
        <p:spPr>
          <a:xfrm>
            <a:off x="6858000" y="55315"/>
            <a:ext cx="3810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Giải</a:t>
            </a:r>
            <a:r>
              <a:rPr kumimoji="0" lang="en-US" sz="4000" b="1" i="1" u="sng"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vi-VN" sz="4000" b="1" i="1" u="sng"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1416019" y="1004386"/>
                <a:ext cx="16310411" cy="8142935"/>
              </a:xfrm>
              <a:prstGeom prst="rect">
                <a:avLst/>
              </a:prstGeom>
              <a:noFill/>
            </p:spPr>
            <p:txBody>
              <a:bodyPr wrap="square" rtlCol="0">
                <a:spAutoFit/>
              </a:bodyPr>
              <a:lstStyle/>
              <a:p>
                <a:pPr>
                  <a:lnSpc>
                    <a:spcPct val="120000"/>
                  </a:lnSpc>
                </a:pPr>
                <a:r>
                  <a:rPr lang="en-US" sz="4400" dirty="0" err="1"/>
                  <a:t>Gọi</a:t>
                </a:r>
                <a:r>
                  <a:rPr lang="en-US" sz="4400" dirty="0"/>
                  <a:t> </a:t>
                </a:r>
                <a:r>
                  <a:rPr lang="en-US" sz="4400" dirty="0" err="1"/>
                  <a:t>thời</a:t>
                </a:r>
                <a:r>
                  <a:rPr lang="en-US" sz="4400" dirty="0"/>
                  <a:t> </a:t>
                </a:r>
                <a:r>
                  <a:rPr lang="en-US" sz="4400" dirty="0" err="1"/>
                  <a:t>gian</a:t>
                </a:r>
                <a:r>
                  <a:rPr lang="en-US" sz="4400" dirty="0"/>
                  <a:t> </a:t>
                </a:r>
                <a:r>
                  <a:rPr lang="en-US" sz="4400" dirty="0" err="1"/>
                  <a:t>ba</a:t>
                </a:r>
                <a:r>
                  <a:rPr lang="en-US" sz="4400" dirty="0"/>
                  <a:t> </a:t>
                </a:r>
                <a:r>
                  <a:rPr lang="en-US" sz="4400" dirty="0" err="1"/>
                  <a:t>xe</a:t>
                </a:r>
                <a:r>
                  <a:rPr lang="en-US" sz="4400" dirty="0"/>
                  <a:t> </a:t>
                </a:r>
                <a:r>
                  <a:rPr lang="en-US" sz="4400" dirty="0" err="1"/>
                  <a:t>xuất</a:t>
                </a:r>
                <a:r>
                  <a:rPr lang="en-US" sz="4400" dirty="0"/>
                  <a:t> </a:t>
                </a:r>
                <a:r>
                  <a:rPr lang="en-US" sz="4400" dirty="0" err="1"/>
                  <a:t>bến</a:t>
                </a:r>
                <a:r>
                  <a:rPr lang="en-US" sz="4400" dirty="0"/>
                  <a:t> </a:t>
                </a:r>
                <a:r>
                  <a:rPr lang="en-US" sz="4400" dirty="0" err="1"/>
                  <a:t>cùng</a:t>
                </a:r>
                <a:r>
                  <a:rPr lang="en-US" sz="4400" dirty="0"/>
                  <a:t> </a:t>
                </a:r>
                <a:r>
                  <a:rPr lang="en-US" sz="4400" dirty="0" err="1"/>
                  <a:t>một</a:t>
                </a:r>
                <a:r>
                  <a:rPr lang="en-US" sz="4400" dirty="0"/>
                  <a:t> </a:t>
                </a:r>
                <a:r>
                  <a:rPr lang="en-US" sz="4400" dirty="0" err="1"/>
                  <a:t>lúc</a:t>
                </a:r>
                <a:r>
                  <a:rPr lang="en-US" sz="4400" dirty="0"/>
                  <a:t> </a:t>
                </a:r>
                <a:r>
                  <a:rPr lang="en-US" sz="4400" dirty="0" err="1"/>
                  <a:t>là</a:t>
                </a:r>
                <a:r>
                  <a:rPr lang="en-US" sz="4400" dirty="0"/>
                  <a:t> x (</a:t>
                </a:r>
                <a:r>
                  <a:rPr lang="en-US" sz="4400" dirty="0" err="1"/>
                  <a:t>phút</a:t>
                </a:r>
                <a:r>
                  <a:rPr lang="en-US" sz="4400" dirty="0"/>
                  <a:t>, x</a:t>
                </a:r>
                <a14:m>
                  <m:oMath xmlns:m="http://schemas.openxmlformats.org/officeDocument/2006/math">
                    <m:r>
                      <a:rPr lang="en-US" sz="4400" i="1">
                        <a:latin typeface="Cambria Math" panose="02040503050406030204" pitchFamily="18" charset="0"/>
                      </a:rPr>
                      <m:t>∈</m:t>
                    </m:r>
                  </m:oMath>
                </a14:m>
                <a:r>
                  <a:rPr lang="en-US" sz="4400" dirty="0"/>
                  <a:t> N</a:t>
                </a:r>
                <a:r>
                  <a:rPr lang="en-US" sz="4400" baseline="30000" dirty="0"/>
                  <a:t>*</a:t>
                </a:r>
                <a:r>
                  <a:rPr lang="en-US" sz="4400" dirty="0"/>
                  <a:t>).</a:t>
                </a:r>
              </a:p>
              <a:p>
                <a:pPr>
                  <a:lnSpc>
                    <a:spcPct val="120000"/>
                  </a:lnSpc>
                </a:pPr>
                <a:r>
                  <a:rPr lang="en-US" sz="4400" dirty="0"/>
                  <a:t>=&gt; x </a:t>
                </a:r>
                <a14:m>
                  <m:oMath xmlns:m="http://schemas.openxmlformats.org/officeDocument/2006/math">
                    <m:r>
                      <a:rPr lang="en-US" sz="4400" i="1">
                        <a:latin typeface="Cambria Math" panose="02040503050406030204" pitchFamily="18" charset="0"/>
                      </a:rPr>
                      <m:t>∈</m:t>
                    </m:r>
                  </m:oMath>
                </a14:m>
                <a:r>
                  <a:rPr lang="en-US" sz="4400" dirty="0"/>
                  <a:t> BC ( 15, 9, 10) </a:t>
                </a:r>
              </a:p>
              <a:p>
                <a:pPr algn="ctr">
                  <a:lnSpc>
                    <a:spcPct val="120000"/>
                  </a:lnSpc>
                </a:pPr>
                <a:r>
                  <a:rPr lang="en-US" sz="4400" dirty="0"/>
                  <a:t>15 = 3.5 </a:t>
                </a:r>
              </a:p>
              <a:p>
                <a:pPr algn="ctr">
                  <a:lnSpc>
                    <a:spcPct val="120000"/>
                  </a:lnSpc>
                </a:pPr>
                <a:r>
                  <a:rPr lang="en-US" sz="4400" dirty="0"/>
                  <a:t>9 = 3</a:t>
                </a:r>
                <a:r>
                  <a:rPr lang="en-US" sz="4400" baseline="30000" dirty="0"/>
                  <a:t>2</a:t>
                </a:r>
                <a:endParaRPr lang="en-US" sz="4400" dirty="0"/>
              </a:p>
              <a:p>
                <a:pPr algn="ctr">
                  <a:lnSpc>
                    <a:spcPct val="120000"/>
                  </a:lnSpc>
                </a:pPr>
                <a:r>
                  <a:rPr lang="en-US" sz="4400" dirty="0"/>
                  <a:t>10 = 2.5</a:t>
                </a:r>
              </a:p>
              <a:p>
                <a:pPr>
                  <a:lnSpc>
                    <a:spcPct val="120000"/>
                  </a:lnSpc>
                </a:pPr>
                <a:r>
                  <a:rPr lang="en-US" sz="4400" dirty="0"/>
                  <a:t>=&gt; BCNN (15, 9, 10) = 2.3</a:t>
                </a:r>
                <a:r>
                  <a:rPr lang="en-US" sz="4400" baseline="30000" dirty="0"/>
                  <a:t>2</a:t>
                </a:r>
                <a:r>
                  <a:rPr lang="en-US" sz="4400" dirty="0"/>
                  <a:t>.5 = 90</a:t>
                </a:r>
              </a:p>
              <a:p>
                <a:pPr>
                  <a:lnSpc>
                    <a:spcPct val="120000"/>
                  </a:lnSpc>
                </a:pPr>
                <a:r>
                  <a:rPr lang="en-US" sz="4400" dirty="0"/>
                  <a:t>=&gt; BC (15, 9, 10) = B(90) = {0; 90; 180; 270; 360; …}</a:t>
                </a:r>
              </a:p>
              <a:p>
                <a:pPr>
                  <a:lnSpc>
                    <a:spcPct val="120000"/>
                  </a:lnSpc>
                </a:pPr>
                <a:r>
                  <a:rPr lang="en-US" sz="4400" dirty="0"/>
                  <a:t>=&gt; </a:t>
                </a:r>
                <a:r>
                  <a:rPr lang="en-US" sz="4400" dirty="0" err="1"/>
                  <a:t>Cứ</a:t>
                </a:r>
                <a:r>
                  <a:rPr lang="en-US" sz="4400" dirty="0"/>
                  <a:t> </a:t>
                </a:r>
                <a:r>
                  <a:rPr lang="en-US" sz="4400" dirty="0" err="1"/>
                  <a:t>sau</a:t>
                </a:r>
                <a:r>
                  <a:rPr lang="en-US" sz="4400" dirty="0"/>
                  <a:t> 90 </a:t>
                </a:r>
                <a:r>
                  <a:rPr lang="en-US" sz="4400" dirty="0" err="1"/>
                  <a:t>phút</a:t>
                </a:r>
                <a:r>
                  <a:rPr lang="en-US" sz="4400" dirty="0"/>
                  <a:t> </a:t>
                </a:r>
                <a:r>
                  <a:rPr lang="en-US" sz="4400" dirty="0" err="1"/>
                  <a:t>thì</a:t>
                </a:r>
                <a:r>
                  <a:rPr lang="en-US" sz="4400" dirty="0"/>
                  <a:t> </a:t>
                </a:r>
                <a:r>
                  <a:rPr lang="en-US" sz="4400" dirty="0" err="1"/>
                  <a:t>ba</a:t>
                </a:r>
                <a:r>
                  <a:rPr lang="en-US" sz="4400" dirty="0"/>
                  <a:t> </a:t>
                </a:r>
                <a:r>
                  <a:rPr lang="en-US" sz="4400" dirty="0" err="1"/>
                  <a:t>xe</a:t>
                </a:r>
                <a:r>
                  <a:rPr lang="en-US" sz="4400" dirty="0"/>
                  <a:t> </a:t>
                </a:r>
                <a:r>
                  <a:rPr lang="en-US" sz="4400" dirty="0" err="1"/>
                  <a:t>lại</a:t>
                </a:r>
                <a:r>
                  <a:rPr lang="en-US" sz="4400" dirty="0"/>
                  <a:t> </a:t>
                </a:r>
                <a:r>
                  <a:rPr lang="en-US" sz="4400" dirty="0" err="1"/>
                  <a:t>xuất</a:t>
                </a:r>
                <a:r>
                  <a:rPr lang="en-US" sz="4400" dirty="0"/>
                  <a:t> </a:t>
                </a:r>
                <a:r>
                  <a:rPr lang="en-US" sz="4400" dirty="0" err="1"/>
                  <a:t>bến</a:t>
                </a:r>
                <a:r>
                  <a:rPr lang="en-US" sz="4400" dirty="0"/>
                  <a:t> </a:t>
                </a:r>
                <a:r>
                  <a:rPr lang="en-US" sz="4400" dirty="0" err="1"/>
                  <a:t>cùng</a:t>
                </a:r>
                <a:r>
                  <a:rPr lang="en-US" sz="4400" dirty="0"/>
                  <a:t> </a:t>
                </a:r>
                <a:r>
                  <a:rPr lang="en-US" sz="4400" dirty="0" err="1"/>
                  <a:t>một</a:t>
                </a:r>
                <a:r>
                  <a:rPr lang="en-US" sz="4400" dirty="0"/>
                  <a:t> </a:t>
                </a:r>
                <a:r>
                  <a:rPr lang="en-US" sz="4400" dirty="0" err="1"/>
                  <a:t>lúc</a:t>
                </a:r>
                <a:r>
                  <a:rPr lang="en-US" sz="4400" dirty="0"/>
                  <a:t>.</a:t>
                </a:r>
              </a:p>
              <a:p>
                <a:pPr>
                  <a:lnSpc>
                    <a:spcPct val="120000"/>
                  </a:lnSpc>
                </a:pPr>
                <a:r>
                  <a:rPr lang="en-US" sz="4400" dirty="0" err="1"/>
                  <a:t>Vậy</a:t>
                </a:r>
                <a:r>
                  <a:rPr lang="en-US" sz="4400" dirty="0"/>
                  <a:t> </a:t>
                </a:r>
                <a:r>
                  <a:rPr lang="en-US" sz="4400" dirty="0" err="1"/>
                  <a:t>từ</a:t>
                </a:r>
                <a:r>
                  <a:rPr lang="en-US" sz="4400" dirty="0"/>
                  <a:t> 10h35 </a:t>
                </a:r>
                <a:r>
                  <a:rPr lang="en-US" sz="4400" dirty="0" err="1"/>
                  <a:t>đến</a:t>
                </a:r>
                <a:r>
                  <a:rPr lang="en-US" sz="4400" dirty="0"/>
                  <a:t> 22h </a:t>
                </a:r>
                <a:r>
                  <a:rPr lang="en-US" sz="4400" dirty="0" err="1"/>
                  <a:t>các</a:t>
                </a:r>
                <a:r>
                  <a:rPr lang="en-US" sz="4400" dirty="0"/>
                  <a:t> </a:t>
                </a:r>
                <a:r>
                  <a:rPr lang="en-US" sz="4400" dirty="0" err="1"/>
                  <a:t>xe</a:t>
                </a:r>
                <a:r>
                  <a:rPr lang="en-US" sz="4400" dirty="0"/>
                  <a:t> </a:t>
                </a:r>
                <a:r>
                  <a:rPr lang="en-US" sz="4400" dirty="0" err="1"/>
                  <a:t>xuất</a:t>
                </a:r>
                <a:r>
                  <a:rPr lang="en-US" sz="4400" dirty="0"/>
                  <a:t> </a:t>
                </a:r>
                <a:r>
                  <a:rPr lang="en-US" sz="4400" dirty="0" err="1"/>
                  <a:t>bến</a:t>
                </a:r>
                <a:r>
                  <a:rPr lang="en-US" sz="4400" dirty="0"/>
                  <a:t> </a:t>
                </a:r>
                <a:r>
                  <a:rPr lang="en-US" sz="4400" dirty="0" err="1"/>
                  <a:t>cùng</a:t>
                </a:r>
                <a:r>
                  <a:rPr lang="en-US" sz="4400" dirty="0"/>
                  <a:t> </a:t>
                </a:r>
                <a:r>
                  <a:rPr lang="en-US" sz="4400" dirty="0" err="1"/>
                  <a:t>lúc</a:t>
                </a:r>
                <a:r>
                  <a:rPr lang="en-US" sz="4400" dirty="0"/>
                  <a:t> </a:t>
                </a:r>
                <a:r>
                  <a:rPr lang="en-US" sz="4400" dirty="0" err="1"/>
                  <a:t>vào</a:t>
                </a:r>
                <a:r>
                  <a:rPr lang="en-US" sz="4400" dirty="0"/>
                  <a:t> </a:t>
                </a:r>
                <a:r>
                  <a:rPr lang="en-US" sz="4400" dirty="0" err="1"/>
                  <a:t>các</a:t>
                </a:r>
                <a:r>
                  <a:rPr lang="en-US" sz="4400" dirty="0"/>
                  <a:t> </a:t>
                </a:r>
                <a:r>
                  <a:rPr lang="en-US" sz="4400" dirty="0" err="1"/>
                  <a:t>giờ</a:t>
                </a:r>
                <a:r>
                  <a:rPr lang="en-US" sz="4400" dirty="0"/>
                  <a:t>: 12h05; 13h35; 15h05; 16h35; 18h05; 19h35; 21h05.</a:t>
                </a:r>
              </a:p>
            </p:txBody>
          </p:sp>
        </mc:Choice>
        <mc:Fallback xmlns="">
          <p:sp>
            <p:nvSpPr>
              <p:cNvPr id="15" name="TextBox 14"/>
              <p:cNvSpPr txBox="1">
                <a:spLocks noRot="1" noChangeAspect="1" noMove="1" noResize="1" noEditPoints="1" noAdjustHandles="1" noChangeArrowheads="1" noChangeShapeType="1" noTextEdit="1"/>
              </p:cNvSpPr>
              <p:nvPr/>
            </p:nvSpPr>
            <p:spPr>
              <a:xfrm>
                <a:off x="1416019" y="1004386"/>
                <a:ext cx="16310411" cy="8142935"/>
              </a:xfrm>
              <a:prstGeom prst="rect">
                <a:avLst/>
              </a:prstGeom>
              <a:blipFill>
                <a:blip r:embed="rId12"/>
                <a:stretch>
                  <a:fillRect l="-1495" t="-898" b="-2545"/>
                </a:stretch>
              </a:blipFill>
            </p:spPr>
            <p:txBody>
              <a:bodyPr/>
              <a:lstStyle/>
              <a:p>
                <a:r>
                  <a:rPr lang="vi-VN">
                    <a:noFill/>
                  </a:rPr>
                  <a:t> </a:t>
                </a:r>
              </a:p>
            </p:txBody>
          </p:sp>
        </mc:Fallback>
      </mc:AlternateContent>
    </p:spTree>
    <p:extLst>
      <p:ext uri="{BB962C8B-B14F-4D97-AF65-F5344CB8AC3E}">
        <p14:creationId xmlns:p14="http://schemas.microsoft.com/office/powerpoint/2010/main" val="29008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anim calcmode="lin" valueType="num">
                                      <p:cBhvr>
                                        <p:cTn id="1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1000"/>
                                        <p:tgtEl>
                                          <p:spTgt spid="15">
                                            <p:txEl>
                                              <p:pRg st="1" end="1"/>
                                            </p:txEl>
                                          </p:spTgt>
                                        </p:tgtEl>
                                      </p:cBhvr>
                                    </p:animEffect>
                                    <p:anim calcmode="lin" valueType="num">
                                      <p:cBhvr>
                                        <p:cTn id="21"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1000"/>
                                        <p:tgtEl>
                                          <p:spTgt spid="15">
                                            <p:txEl>
                                              <p:pRg st="2" end="2"/>
                                            </p:txEl>
                                          </p:spTgt>
                                        </p:tgtEl>
                                      </p:cBhvr>
                                    </p:animEffect>
                                    <p:anim calcmode="lin" valueType="num">
                                      <p:cBhvr>
                                        <p:cTn id="2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xEl>
                                              <p:pRg st="3" end="3"/>
                                            </p:txEl>
                                          </p:spTgt>
                                        </p:tgtEl>
                                        <p:attrNameLst>
                                          <p:attrName>style.visibility</p:attrName>
                                        </p:attrNameLst>
                                      </p:cBhvr>
                                      <p:to>
                                        <p:strVal val="visible"/>
                                      </p:to>
                                    </p:set>
                                    <p:animEffect transition="in" filter="fade">
                                      <p:cBhvr>
                                        <p:cTn id="34" dur="1000"/>
                                        <p:tgtEl>
                                          <p:spTgt spid="15">
                                            <p:txEl>
                                              <p:pRg st="3" end="3"/>
                                            </p:txEl>
                                          </p:spTgt>
                                        </p:tgtEl>
                                      </p:cBhvr>
                                    </p:animEffect>
                                    <p:anim calcmode="lin" valueType="num">
                                      <p:cBhvr>
                                        <p:cTn id="35"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xEl>
                                              <p:pRg st="4" end="4"/>
                                            </p:txEl>
                                          </p:spTgt>
                                        </p:tgtEl>
                                        <p:attrNameLst>
                                          <p:attrName>style.visibility</p:attrName>
                                        </p:attrNameLst>
                                      </p:cBhvr>
                                      <p:to>
                                        <p:strVal val="visible"/>
                                      </p:to>
                                    </p:set>
                                    <p:animEffect transition="in" filter="fade">
                                      <p:cBhvr>
                                        <p:cTn id="41" dur="1000"/>
                                        <p:tgtEl>
                                          <p:spTgt spid="15">
                                            <p:txEl>
                                              <p:pRg st="4" end="4"/>
                                            </p:txEl>
                                          </p:spTgt>
                                        </p:tgtEl>
                                      </p:cBhvr>
                                    </p:animEffect>
                                    <p:anim calcmode="lin" valueType="num">
                                      <p:cBhvr>
                                        <p:cTn id="42"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xEl>
                                              <p:pRg st="5" end="5"/>
                                            </p:txEl>
                                          </p:spTgt>
                                        </p:tgtEl>
                                        <p:attrNameLst>
                                          <p:attrName>style.visibility</p:attrName>
                                        </p:attrNameLst>
                                      </p:cBhvr>
                                      <p:to>
                                        <p:strVal val="visible"/>
                                      </p:to>
                                    </p:set>
                                    <p:animEffect transition="in" filter="fade">
                                      <p:cBhvr>
                                        <p:cTn id="48" dur="1000"/>
                                        <p:tgtEl>
                                          <p:spTgt spid="15">
                                            <p:txEl>
                                              <p:pRg st="5" end="5"/>
                                            </p:txEl>
                                          </p:spTgt>
                                        </p:tgtEl>
                                      </p:cBhvr>
                                    </p:animEffect>
                                    <p:anim calcmode="lin" valueType="num">
                                      <p:cBhvr>
                                        <p:cTn id="49"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5">
                                            <p:txEl>
                                              <p:pRg st="6" end="6"/>
                                            </p:txEl>
                                          </p:spTgt>
                                        </p:tgtEl>
                                        <p:attrNameLst>
                                          <p:attrName>style.visibility</p:attrName>
                                        </p:attrNameLst>
                                      </p:cBhvr>
                                      <p:to>
                                        <p:strVal val="visible"/>
                                      </p:to>
                                    </p:set>
                                    <p:animEffect transition="in" filter="fade">
                                      <p:cBhvr>
                                        <p:cTn id="55" dur="1000"/>
                                        <p:tgtEl>
                                          <p:spTgt spid="15">
                                            <p:txEl>
                                              <p:pRg st="6" end="6"/>
                                            </p:txEl>
                                          </p:spTgt>
                                        </p:tgtEl>
                                      </p:cBhvr>
                                    </p:animEffect>
                                    <p:anim calcmode="lin" valueType="num">
                                      <p:cBhvr>
                                        <p:cTn id="56"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xEl>
                                              <p:pRg st="7" end="7"/>
                                            </p:txEl>
                                          </p:spTgt>
                                        </p:tgtEl>
                                        <p:attrNameLst>
                                          <p:attrName>style.visibility</p:attrName>
                                        </p:attrNameLst>
                                      </p:cBhvr>
                                      <p:to>
                                        <p:strVal val="visible"/>
                                      </p:to>
                                    </p:set>
                                    <p:animEffect transition="in" filter="fade">
                                      <p:cBhvr>
                                        <p:cTn id="62" dur="1000"/>
                                        <p:tgtEl>
                                          <p:spTgt spid="15">
                                            <p:txEl>
                                              <p:pRg st="7" end="7"/>
                                            </p:txEl>
                                          </p:spTgt>
                                        </p:tgtEl>
                                      </p:cBhvr>
                                    </p:animEffect>
                                    <p:anim calcmode="lin" valueType="num">
                                      <p:cBhvr>
                                        <p:cTn id="63"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5">
                                            <p:txEl>
                                              <p:pRg st="8" end="8"/>
                                            </p:txEl>
                                          </p:spTgt>
                                        </p:tgtEl>
                                        <p:attrNameLst>
                                          <p:attrName>style.visibility</p:attrName>
                                        </p:attrNameLst>
                                      </p:cBhvr>
                                      <p:to>
                                        <p:strVal val="visible"/>
                                      </p:to>
                                    </p:set>
                                    <p:animEffect transition="in" filter="fade">
                                      <p:cBhvr>
                                        <p:cTn id="69" dur="1000"/>
                                        <p:tgtEl>
                                          <p:spTgt spid="15">
                                            <p:txEl>
                                              <p:pRg st="8" end="8"/>
                                            </p:txEl>
                                          </p:spTgt>
                                        </p:tgtEl>
                                      </p:cBhvr>
                                    </p:animEffect>
                                    <p:anim calcmode="lin" valueType="num">
                                      <p:cBhvr>
                                        <p:cTn id="70" dur="10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3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650739" y="-104690"/>
            <a:ext cx="7760461" cy="1738610"/>
          </a:xfrm>
          <a:prstGeom prst="rect">
            <a:avLst/>
          </a:prstGeom>
        </p:spPr>
      </p:pic>
      <p:pic>
        <p:nvPicPr>
          <p:cNvPr id="2" name="Picture 2"/>
          <p:cNvPicPr>
            <a:picLocks noChangeAspect="1"/>
          </p:cNvPicPr>
          <p:nvPr/>
        </p:nvPicPr>
        <p:blipFill>
          <a:blip r:embed="rId10">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sp>
        <p:nvSpPr>
          <p:cNvPr id="4" name="TextBox 4"/>
          <p:cNvSpPr txBox="1"/>
          <p:nvPr/>
        </p:nvSpPr>
        <p:spPr>
          <a:xfrm>
            <a:off x="5822132" y="189326"/>
            <a:ext cx="7589068" cy="1102866"/>
          </a:xfrm>
          <a:prstGeom prst="rect">
            <a:avLst/>
          </a:prstGeom>
          <a:ln>
            <a:noFill/>
          </a:ln>
          <a:effectLst/>
          <a:scene3d>
            <a:camera prst="orthographicFront">
              <a:rot lat="0" lon="0" rev="0"/>
            </a:camera>
            <a:lightRig rig="chilly" dir="t">
              <a:rot lat="0" lon="0" rev="18480000"/>
            </a:lightRig>
          </a:scene3d>
          <a:sp3d prstMaterial="clear">
            <a:bevelT h="63500"/>
          </a:sp3d>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8000" b="1"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Luyện</a:t>
            </a:r>
            <a:r>
              <a:rPr kumimoji="0" lang="en-US" sz="8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8000" b="1"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tập</a:t>
            </a:r>
            <a:endParaRPr kumimoji="0" lang="en-US" sz="8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5" name="Group 5"/>
          <p:cNvGrpSpPr/>
          <p:nvPr/>
        </p:nvGrpSpPr>
        <p:grpSpPr>
          <a:xfrm>
            <a:off x="3397280" y="1784505"/>
            <a:ext cx="11121218" cy="1092793"/>
            <a:chOff x="-3195" y="242459"/>
            <a:chExt cx="5775191" cy="3270200"/>
          </a:xfrm>
        </p:grpSpPr>
        <p:sp>
          <p:nvSpPr>
            <p:cNvPr id="6" name="Freeform 6"/>
            <p:cNvSpPr/>
            <p:nvPr/>
          </p:nvSpPr>
          <p:spPr>
            <a:xfrm>
              <a:off x="-3195" y="242459"/>
              <a:ext cx="5775191" cy="3270200"/>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7" name="Group 7"/>
          <p:cNvGrpSpPr/>
          <p:nvPr/>
        </p:nvGrpSpPr>
        <p:grpSpPr>
          <a:xfrm>
            <a:off x="1542423" y="3204385"/>
            <a:ext cx="15090760" cy="1222869"/>
            <a:chOff x="-6956880" y="-5291720"/>
            <a:chExt cx="23413108" cy="5650551"/>
          </a:xfrm>
          <a:solidFill>
            <a:schemeClr val="bg1"/>
          </a:solidFill>
        </p:grpSpPr>
        <p:sp>
          <p:nvSpPr>
            <p:cNvPr id="8" name="Freeform 8"/>
            <p:cNvSpPr/>
            <p:nvPr/>
          </p:nvSpPr>
          <p:spPr>
            <a:xfrm>
              <a:off x="-6956880" y="-4896056"/>
              <a:ext cx="7532508" cy="5254887"/>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lvl="0" algn="ct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 30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và</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45</a:t>
              </a:r>
              <a:endParaRPr kumimoji="0" lang="en-US" sz="9600" b="1" i="0" u="none" strike="noStrike" kern="1200" cap="none" spc="0" normalizeH="0" baseline="0" noProof="0" dirty="0">
                <a:ln>
                  <a:noFill/>
                </a:ln>
                <a:solidFill>
                  <a:prstClr val="black"/>
                </a:solidFill>
                <a:effectLst/>
                <a:uLnTx/>
                <a:uFillTx/>
                <a:latin typeface="Arial" panose="020B0604020202020204"/>
              </a:endParaRPr>
            </a:p>
          </p:txBody>
        </p:sp>
        <p:sp>
          <p:nvSpPr>
            <p:cNvPr id="24" name="Freeform 8"/>
            <p:cNvSpPr/>
            <p:nvPr/>
          </p:nvSpPr>
          <p:spPr>
            <a:xfrm>
              <a:off x="8923720" y="-5291720"/>
              <a:ext cx="7532508" cy="5254887"/>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lvl="0" algn="ct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b) 18, 27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và</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45.</a:t>
              </a:r>
              <a:endParaRPr kumimoji="0" lang="en-US" sz="9600" b="1" i="0" u="none" strike="noStrike" kern="1200" cap="none" spc="0" normalizeH="0" baseline="0" noProof="0" dirty="0">
                <a:ln>
                  <a:noFill/>
                </a:ln>
                <a:solidFill>
                  <a:prstClr val="black"/>
                </a:solidFill>
                <a:effectLst/>
                <a:uLnTx/>
                <a:uFillTx/>
                <a:latin typeface="Arial" panose="020B0604020202020204"/>
              </a:endParaRPr>
            </a:p>
          </p:txBody>
        </p:sp>
      </p:grpSp>
      <p:sp>
        <p:nvSpPr>
          <p:cNvPr id="10" name="TextBox 10"/>
          <p:cNvSpPr txBox="1"/>
          <p:nvPr/>
        </p:nvSpPr>
        <p:spPr>
          <a:xfrm>
            <a:off x="1556278" y="2340467"/>
            <a:ext cx="15117079" cy="716928"/>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272626"/>
              </a:solidFill>
              <a:effectLst/>
              <a:uLnTx/>
              <a:uFillTx/>
              <a:latin typeface="Arial" panose="020B0604020202020204" pitchFamily="34" charset="0"/>
              <a:ea typeface="+mn-ea"/>
              <a:cs typeface="Arial" panose="020B0604020202020204" pitchFamily="34" charset="0"/>
            </a:endParaRPr>
          </a:p>
        </p:txBody>
      </p:sp>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317294">
            <a:off x="-775192" y="-313195"/>
            <a:ext cx="2348424" cy="768575"/>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654177" y="1809865"/>
            <a:ext cx="1061203" cy="1061203"/>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673357" y="-371267"/>
            <a:ext cx="2106146" cy="1936296"/>
          </a:xfrm>
          <a:prstGeom prst="rect">
            <a:avLst/>
          </a:prstGeom>
        </p:spPr>
      </p:pic>
      <p:sp>
        <p:nvSpPr>
          <p:cNvPr id="20" name="TextBox 19"/>
          <p:cNvSpPr txBox="1"/>
          <p:nvPr/>
        </p:nvSpPr>
        <p:spPr>
          <a:xfrm>
            <a:off x="4972276" y="1961977"/>
            <a:ext cx="9233394" cy="997902"/>
          </a:xfrm>
          <a:prstGeom prst="rect">
            <a:avLst/>
          </a:prstGeom>
          <a:noFill/>
        </p:spPr>
        <p:txBody>
          <a:bodyPr wrap="square" rtlCol="0">
            <a:spAutoFit/>
          </a:bodyPr>
          <a:lstStyle/>
          <a:p>
            <a:pPr algn="just">
              <a:lnSpc>
                <a:spcPct val="120000"/>
              </a:lnSpc>
              <a:defRPr/>
            </a:pPr>
            <a:r>
              <a:rPr kumimoji="0" lang="en-US" sz="48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2.38.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Tìm</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BCNN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của</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các</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số</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sau</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a:t>
            </a:r>
            <a:endParaRPr lang="en-US" sz="4800" dirty="0"/>
          </a:p>
        </p:txBody>
      </p:sp>
      <p:sp>
        <p:nvSpPr>
          <p:cNvPr id="9" name="TextBox 8"/>
          <p:cNvSpPr txBox="1"/>
          <p:nvPr/>
        </p:nvSpPr>
        <p:spPr>
          <a:xfrm>
            <a:off x="7155688" y="4236537"/>
            <a:ext cx="3091356" cy="1052596"/>
          </a:xfrm>
          <a:prstGeom prst="rect">
            <a:avLst/>
          </a:prstGeom>
          <a:noFill/>
        </p:spPr>
        <p:txBody>
          <a:bodyPr wrap="square" rtlCol="0">
            <a:spAutoFit/>
          </a:bodyPr>
          <a:lstStyle/>
          <a:p>
            <a:pPr algn="ctr">
              <a:lnSpc>
                <a:spcPct val="130000"/>
              </a:lnSpc>
            </a:pPr>
            <a:r>
              <a:rPr lang="en-US" sz="4800" b="1" u="sng" dirty="0" err="1" smtClean="0">
                <a:solidFill>
                  <a:srgbClr val="002060"/>
                </a:solidFill>
                <a:latin typeface="Arial" panose="020B0604020202020204" pitchFamily="34" charset="0"/>
                <a:cs typeface="Arial" panose="020B0604020202020204" pitchFamily="34" charset="0"/>
              </a:rPr>
              <a:t>Giải</a:t>
            </a:r>
            <a:r>
              <a:rPr lang="en-US" sz="4800" b="1" u="sng" dirty="0" smtClean="0">
                <a:solidFill>
                  <a:srgbClr val="002060"/>
                </a:solidFill>
                <a:latin typeface="Arial" panose="020B0604020202020204" pitchFamily="34" charset="0"/>
                <a:cs typeface="Arial" panose="020B0604020202020204" pitchFamily="34" charset="0"/>
              </a:rPr>
              <a:t>:</a:t>
            </a:r>
            <a:endParaRPr lang="vi-VN" sz="4800" b="1" u="sng" dirty="0" smtClean="0">
              <a:solidFill>
                <a:srgbClr val="002060"/>
              </a:solidFill>
              <a:latin typeface="Arial" panose="020B0604020202020204" pitchFamily="34" charset="0"/>
              <a:cs typeface="Arial" panose="020B0604020202020204" pitchFamily="34" charset="0"/>
            </a:endParaRPr>
          </a:p>
        </p:txBody>
      </p:sp>
      <p:sp>
        <p:nvSpPr>
          <p:cNvPr id="25" name="TextBox 24"/>
          <p:cNvSpPr txBox="1"/>
          <p:nvPr/>
        </p:nvSpPr>
        <p:spPr>
          <a:xfrm>
            <a:off x="305924" y="5747787"/>
            <a:ext cx="6091526" cy="1052596"/>
          </a:xfrm>
          <a:prstGeom prst="rect">
            <a:avLst/>
          </a:prstGeom>
          <a:solidFill>
            <a:schemeClr val="accent6">
              <a:lumMod val="60000"/>
              <a:lumOff val="40000"/>
            </a:schemeClr>
          </a:solidFill>
        </p:spPr>
        <p:txBody>
          <a:bodyPr wrap="square" rtlCol="0">
            <a:spAutoFit/>
          </a:bodyPr>
          <a:lstStyle/>
          <a:p>
            <a:pPr algn="ctr">
              <a:lnSpc>
                <a:spcPct val="130000"/>
              </a:lnSpc>
            </a:pPr>
            <a:r>
              <a:rPr lang="en-US" sz="4800" dirty="0" smtClean="0">
                <a:latin typeface="Arial" panose="020B0604020202020204" pitchFamily="34" charset="0"/>
                <a:cs typeface="Arial" panose="020B0604020202020204" pitchFamily="34" charset="0"/>
              </a:rPr>
              <a:t>a) </a:t>
            </a:r>
            <a:r>
              <a:rPr lang="en-US" sz="4800" dirty="0" err="1" smtClean="0">
                <a:latin typeface="Arial" panose="020B0604020202020204" pitchFamily="34" charset="0"/>
                <a:cs typeface="Arial" panose="020B0604020202020204" pitchFamily="34" charset="0"/>
              </a:rPr>
              <a:t>Có</a:t>
            </a:r>
            <a:r>
              <a:rPr lang="en-US" sz="4800" dirty="0" smtClean="0">
                <a:latin typeface="Arial" panose="020B0604020202020204" pitchFamily="34" charset="0"/>
                <a:cs typeface="Arial" panose="020B0604020202020204" pitchFamily="34" charset="0"/>
              </a:rPr>
              <a:t>: 30 = 2. 3. 5</a:t>
            </a:r>
            <a:endParaRPr lang="vi-VN" sz="4800" dirty="0" smtClean="0">
              <a:latin typeface="Arial" panose="020B0604020202020204" pitchFamily="34" charset="0"/>
              <a:cs typeface="Arial" panose="020B0604020202020204" pitchFamily="34" charset="0"/>
            </a:endParaRPr>
          </a:p>
        </p:txBody>
      </p:sp>
      <p:sp>
        <p:nvSpPr>
          <p:cNvPr id="29" name="TextBox 28"/>
          <p:cNvSpPr txBox="1"/>
          <p:nvPr/>
        </p:nvSpPr>
        <p:spPr>
          <a:xfrm>
            <a:off x="1851602" y="7174640"/>
            <a:ext cx="4666352" cy="1052596"/>
          </a:xfrm>
          <a:prstGeom prst="rect">
            <a:avLst/>
          </a:prstGeom>
          <a:solidFill>
            <a:schemeClr val="accent6">
              <a:lumMod val="60000"/>
              <a:lumOff val="40000"/>
            </a:schemeClr>
          </a:solidFill>
        </p:spPr>
        <p:txBody>
          <a:bodyPr wrap="square" rtlCol="0">
            <a:spAutoFit/>
          </a:bodyPr>
          <a:lstStyle/>
          <a:p>
            <a:pPr algn="ctr">
              <a:lnSpc>
                <a:spcPct val="130000"/>
              </a:lnSpc>
            </a:pPr>
            <a:r>
              <a:rPr lang="en-US" sz="4800" dirty="0" smtClean="0">
                <a:latin typeface="Arial" panose="020B0604020202020204" pitchFamily="34" charset="0"/>
                <a:cs typeface="Arial" panose="020B0604020202020204" pitchFamily="34" charset="0"/>
              </a:rPr>
              <a:t>45 = 3</a:t>
            </a:r>
            <a:r>
              <a:rPr lang="en-US" sz="4800" baseline="30000" dirty="0" smtClean="0">
                <a:latin typeface="Arial" panose="020B0604020202020204" pitchFamily="34" charset="0"/>
                <a:cs typeface="Arial" panose="020B0604020202020204" pitchFamily="34" charset="0"/>
              </a:rPr>
              <a:t>2</a:t>
            </a:r>
            <a:r>
              <a:rPr lang="en-US" sz="4800" dirty="0" smtClean="0">
                <a:latin typeface="Arial" panose="020B0604020202020204" pitchFamily="34" charset="0"/>
                <a:cs typeface="Arial" panose="020B0604020202020204" pitchFamily="34" charset="0"/>
              </a:rPr>
              <a:t> . 5</a:t>
            </a:r>
            <a:endParaRPr lang="vi-VN" sz="4800" dirty="0" smtClean="0">
              <a:latin typeface="Arial" panose="020B0604020202020204" pitchFamily="34" charset="0"/>
              <a:cs typeface="Arial" panose="020B0604020202020204" pitchFamily="34" charset="0"/>
            </a:endParaRPr>
          </a:p>
        </p:txBody>
      </p:sp>
      <p:sp>
        <p:nvSpPr>
          <p:cNvPr id="31" name="TextBox 30"/>
          <p:cNvSpPr txBox="1"/>
          <p:nvPr/>
        </p:nvSpPr>
        <p:spPr>
          <a:xfrm>
            <a:off x="-273368" y="8733062"/>
            <a:ext cx="8807768" cy="952633"/>
          </a:xfrm>
          <a:prstGeom prst="rect">
            <a:avLst/>
          </a:prstGeom>
          <a:solidFill>
            <a:schemeClr val="accent6">
              <a:lumMod val="60000"/>
              <a:lumOff val="40000"/>
            </a:schemeClr>
          </a:solidFill>
        </p:spPr>
        <p:txBody>
          <a:bodyPr wrap="square" rtlCol="0">
            <a:spAutoFit/>
          </a:bodyPr>
          <a:lstStyle/>
          <a:p>
            <a:pPr algn="ctr">
              <a:lnSpc>
                <a:spcPct val="130000"/>
              </a:lnSpc>
            </a:pPr>
            <a:r>
              <a:rPr lang="en-US" sz="4800" b="1" dirty="0" smtClean="0">
                <a:latin typeface="Arial" panose="020B0604020202020204" pitchFamily="34" charset="0"/>
                <a:cs typeface="Arial" panose="020B0604020202020204" pitchFamily="34" charset="0"/>
              </a:rPr>
              <a:t>=&gt; BCNN(30,45)  = 2. 3</a:t>
            </a:r>
            <a:r>
              <a:rPr lang="en-US" sz="4800" b="1" baseline="30000" dirty="0" smtClean="0">
                <a:latin typeface="Arial" panose="020B0604020202020204" pitchFamily="34" charset="0"/>
                <a:cs typeface="Arial" panose="020B0604020202020204" pitchFamily="34" charset="0"/>
              </a:rPr>
              <a:t>2 </a:t>
            </a:r>
            <a:r>
              <a:rPr lang="en-US" sz="4800" b="1" dirty="0" smtClean="0">
                <a:latin typeface="Arial" panose="020B0604020202020204" pitchFamily="34" charset="0"/>
                <a:cs typeface="Arial" panose="020B0604020202020204" pitchFamily="34" charset="0"/>
              </a:rPr>
              <a:t>. 5</a:t>
            </a:r>
            <a:endParaRPr lang="vi-VN" sz="4800" b="1" dirty="0" smtClean="0">
              <a:latin typeface="Arial" panose="020B0604020202020204" pitchFamily="34" charset="0"/>
              <a:cs typeface="Arial" panose="020B0604020202020204" pitchFamily="34" charset="0"/>
            </a:endParaRPr>
          </a:p>
        </p:txBody>
      </p:sp>
      <p:sp>
        <p:nvSpPr>
          <p:cNvPr id="32" name="TextBox 31"/>
          <p:cNvSpPr txBox="1"/>
          <p:nvPr/>
        </p:nvSpPr>
        <p:spPr>
          <a:xfrm>
            <a:off x="10355870" y="4947454"/>
            <a:ext cx="6091526" cy="1052596"/>
          </a:xfrm>
          <a:prstGeom prst="rect">
            <a:avLst/>
          </a:prstGeom>
          <a:solidFill>
            <a:schemeClr val="accent6">
              <a:lumMod val="60000"/>
              <a:lumOff val="40000"/>
            </a:schemeClr>
          </a:solidFill>
        </p:spPr>
        <p:txBody>
          <a:bodyPr wrap="square" rtlCol="0">
            <a:spAutoFit/>
          </a:bodyPr>
          <a:lstStyle/>
          <a:p>
            <a:pPr algn="ctr">
              <a:lnSpc>
                <a:spcPct val="130000"/>
              </a:lnSpc>
            </a:pPr>
            <a:r>
              <a:rPr lang="en-US" sz="4800" dirty="0" smtClean="0">
                <a:latin typeface="Arial" panose="020B0604020202020204" pitchFamily="34" charset="0"/>
                <a:cs typeface="Arial" panose="020B0604020202020204" pitchFamily="34" charset="0"/>
              </a:rPr>
              <a:t>b) </a:t>
            </a:r>
            <a:r>
              <a:rPr lang="en-US" sz="4800" dirty="0" err="1" smtClean="0">
                <a:latin typeface="Arial" panose="020B0604020202020204" pitchFamily="34" charset="0"/>
                <a:cs typeface="Arial" panose="020B0604020202020204" pitchFamily="34" charset="0"/>
              </a:rPr>
              <a:t>Có</a:t>
            </a:r>
            <a:r>
              <a:rPr lang="en-US" sz="4800" dirty="0" smtClean="0">
                <a:latin typeface="Arial" panose="020B0604020202020204" pitchFamily="34" charset="0"/>
                <a:cs typeface="Arial" panose="020B0604020202020204" pitchFamily="34" charset="0"/>
              </a:rPr>
              <a:t>: 18 = 2. 3</a:t>
            </a:r>
            <a:r>
              <a:rPr lang="en-US" sz="4800" baseline="30000" dirty="0" smtClean="0">
                <a:latin typeface="Arial" panose="020B0604020202020204" pitchFamily="34" charset="0"/>
                <a:cs typeface="Arial" panose="020B0604020202020204" pitchFamily="34" charset="0"/>
              </a:rPr>
              <a:t>2</a:t>
            </a:r>
            <a:r>
              <a:rPr lang="en-US" sz="4800" dirty="0">
                <a:latin typeface="Arial" panose="020B0604020202020204" pitchFamily="34" charset="0"/>
                <a:cs typeface="Arial" panose="020B0604020202020204" pitchFamily="34" charset="0"/>
              </a:rPr>
              <a:t>.</a:t>
            </a:r>
            <a:endParaRPr lang="vi-VN" sz="4800" dirty="0" smtClean="0">
              <a:latin typeface="Arial" panose="020B0604020202020204" pitchFamily="34" charset="0"/>
              <a:cs typeface="Arial" panose="020B0604020202020204" pitchFamily="34" charset="0"/>
            </a:endParaRPr>
          </a:p>
        </p:txBody>
      </p:sp>
      <p:sp>
        <p:nvSpPr>
          <p:cNvPr id="33" name="TextBox 32"/>
          <p:cNvSpPr txBox="1"/>
          <p:nvPr/>
        </p:nvSpPr>
        <p:spPr>
          <a:xfrm>
            <a:off x="11781044" y="6909025"/>
            <a:ext cx="4666352" cy="1052596"/>
          </a:xfrm>
          <a:prstGeom prst="rect">
            <a:avLst/>
          </a:prstGeom>
          <a:solidFill>
            <a:schemeClr val="accent6">
              <a:lumMod val="60000"/>
              <a:lumOff val="40000"/>
            </a:schemeClr>
          </a:solidFill>
        </p:spPr>
        <p:txBody>
          <a:bodyPr wrap="square" rtlCol="0">
            <a:spAutoFit/>
          </a:bodyPr>
          <a:lstStyle/>
          <a:p>
            <a:pPr algn="ctr">
              <a:lnSpc>
                <a:spcPct val="130000"/>
              </a:lnSpc>
            </a:pPr>
            <a:r>
              <a:rPr lang="en-US" sz="4800" dirty="0" smtClean="0">
                <a:latin typeface="Arial" panose="020B0604020202020204" pitchFamily="34" charset="0"/>
                <a:cs typeface="Arial" panose="020B0604020202020204" pitchFamily="34" charset="0"/>
              </a:rPr>
              <a:t>45 = 3</a:t>
            </a:r>
            <a:r>
              <a:rPr lang="en-US" sz="4800" baseline="30000" dirty="0" smtClean="0">
                <a:latin typeface="Arial" panose="020B0604020202020204" pitchFamily="34" charset="0"/>
                <a:cs typeface="Arial" panose="020B0604020202020204" pitchFamily="34" charset="0"/>
              </a:rPr>
              <a:t>2</a:t>
            </a:r>
            <a:r>
              <a:rPr lang="en-US" sz="4800" dirty="0" smtClean="0">
                <a:latin typeface="Arial" panose="020B0604020202020204" pitchFamily="34" charset="0"/>
                <a:cs typeface="Arial" panose="020B0604020202020204" pitchFamily="34" charset="0"/>
              </a:rPr>
              <a:t> . 5</a:t>
            </a:r>
            <a:endParaRPr lang="vi-VN" sz="4800" dirty="0" smtClean="0">
              <a:latin typeface="Arial" panose="020B0604020202020204" pitchFamily="34" charset="0"/>
              <a:cs typeface="Arial" panose="020B0604020202020204" pitchFamily="34" charset="0"/>
            </a:endParaRPr>
          </a:p>
        </p:txBody>
      </p:sp>
      <p:sp>
        <p:nvSpPr>
          <p:cNvPr id="34" name="TextBox 33"/>
          <p:cNvSpPr txBox="1"/>
          <p:nvPr/>
        </p:nvSpPr>
        <p:spPr>
          <a:xfrm>
            <a:off x="10316357" y="8176376"/>
            <a:ext cx="7912927" cy="2012859"/>
          </a:xfrm>
          <a:prstGeom prst="rect">
            <a:avLst/>
          </a:prstGeom>
          <a:solidFill>
            <a:schemeClr val="accent6">
              <a:lumMod val="60000"/>
              <a:lumOff val="40000"/>
            </a:schemeClr>
          </a:solidFill>
        </p:spPr>
        <p:txBody>
          <a:bodyPr wrap="square" rtlCol="0">
            <a:spAutoFit/>
          </a:bodyPr>
          <a:lstStyle/>
          <a:p>
            <a:pPr algn="ctr">
              <a:lnSpc>
                <a:spcPct val="130000"/>
              </a:lnSpc>
            </a:pPr>
            <a:r>
              <a:rPr lang="en-US" sz="4800" b="1" dirty="0" smtClean="0">
                <a:latin typeface="Arial" panose="020B0604020202020204" pitchFamily="34" charset="0"/>
                <a:cs typeface="Arial" panose="020B0604020202020204" pitchFamily="34" charset="0"/>
              </a:rPr>
              <a:t>=&gt; BCNN(18, 27 </a:t>
            </a:r>
            <a:r>
              <a:rPr lang="en-US" sz="4800" b="1" dirty="0" err="1" smtClean="0">
                <a:latin typeface="Arial" panose="020B0604020202020204" pitchFamily="34" charset="0"/>
                <a:cs typeface="Arial" panose="020B0604020202020204" pitchFamily="34" charset="0"/>
              </a:rPr>
              <a:t>và</a:t>
            </a:r>
            <a:r>
              <a:rPr lang="en-US" sz="4800" b="1" dirty="0" smtClean="0">
                <a:latin typeface="Arial" panose="020B0604020202020204" pitchFamily="34" charset="0"/>
                <a:cs typeface="Arial" panose="020B0604020202020204" pitchFamily="34" charset="0"/>
              </a:rPr>
              <a:t> 45)  = 2. 3</a:t>
            </a:r>
            <a:r>
              <a:rPr lang="en-US" sz="4800" b="1" baseline="30000" dirty="0" smtClean="0">
                <a:latin typeface="Arial" panose="020B0604020202020204" pitchFamily="34" charset="0"/>
                <a:cs typeface="Arial" panose="020B0604020202020204" pitchFamily="34" charset="0"/>
              </a:rPr>
              <a:t>2 </a:t>
            </a:r>
            <a:r>
              <a:rPr lang="en-US" sz="4800" b="1" dirty="0" smtClean="0">
                <a:latin typeface="Arial" panose="020B0604020202020204" pitchFamily="34" charset="0"/>
                <a:cs typeface="Arial" panose="020B0604020202020204" pitchFamily="34" charset="0"/>
              </a:rPr>
              <a:t>. 5= 90</a:t>
            </a:r>
            <a:endParaRPr lang="vi-VN" sz="4800" b="1" dirty="0" smtClean="0">
              <a:latin typeface="Arial" panose="020B0604020202020204" pitchFamily="34" charset="0"/>
              <a:cs typeface="Arial" panose="020B0604020202020204" pitchFamily="34" charset="0"/>
            </a:endParaRPr>
          </a:p>
        </p:txBody>
      </p:sp>
      <p:cxnSp>
        <p:nvCxnSpPr>
          <p:cNvPr id="14" name="Straight Connector 13"/>
          <p:cNvCxnSpPr/>
          <p:nvPr/>
        </p:nvCxnSpPr>
        <p:spPr>
          <a:xfrm>
            <a:off x="8807768" y="5555868"/>
            <a:ext cx="0" cy="466344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1706241" y="5916120"/>
            <a:ext cx="4666352" cy="1052596"/>
          </a:xfrm>
          <a:prstGeom prst="rect">
            <a:avLst/>
          </a:prstGeom>
          <a:solidFill>
            <a:schemeClr val="accent6">
              <a:lumMod val="60000"/>
              <a:lumOff val="40000"/>
            </a:schemeClr>
          </a:solidFill>
        </p:spPr>
        <p:txBody>
          <a:bodyPr wrap="square" rtlCol="0">
            <a:spAutoFit/>
          </a:bodyPr>
          <a:lstStyle/>
          <a:p>
            <a:pPr algn="ctr">
              <a:lnSpc>
                <a:spcPct val="130000"/>
              </a:lnSpc>
            </a:pPr>
            <a:r>
              <a:rPr lang="en-US" sz="4800" dirty="0" smtClean="0">
                <a:latin typeface="Arial" panose="020B0604020202020204" pitchFamily="34" charset="0"/>
                <a:cs typeface="Arial" panose="020B0604020202020204" pitchFamily="34" charset="0"/>
              </a:rPr>
              <a:t>27 = 3</a:t>
            </a:r>
            <a:r>
              <a:rPr lang="en-US" sz="4800" baseline="30000" dirty="0">
                <a:latin typeface="Arial" panose="020B0604020202020204" pitchFamily="34" charset="0"/>
                <a:cs typeface="Arial" panose="020B0604020202020204" pitchFamily="34" charset="0"/>
              </a:rPr>
              <a:t>3</a:t>
            </a:r>
            <a:r>
              <a:rPr lang="en-US" sz="4800" dirty="0" smtClean="0">
                <a:latin typeface="Arial" panose="020B0604020202020204" pitchFamily="34" charset="0"/>
                <a:cs typeface="Arial" panose="020B0604020202020204" pitchFamily="34" charset="0"/>
              </a:rPr>
              <a:t> </a:t>
            </a:r>
            <a:endParaRPr lang="vi-VN" sz="4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30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par>
                          <p:cTn id="15" fill="hold">
                            <p:stCondLst>
                              <p:cond delay="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randombar(horizontal)">
                                      <p:cBhvr>
                                        <p:cTn id="33" dur="500"/>
                                        <p:tgtEl>
                                          <p:spTgt spid="25"/>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par>
                          <p:cTn id="38" fill="hold">
                            <p:stCondLst>
                              <p:cond delay="1000"/>
                            </p:stCondLst>
                            <p:childTnLst>
                              <p:par>
                                <p:cTn id="39" presetID="2" presetClass="entr" presetSubtype="4"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randombar(horizontal)">
                                      <p:cBhvr>
                                        <p:cTn id="47" dur="500"/>
                                        <p:tgtEl>
                                          <p:spTgt spid="32"/>
                                        </p:tgtEl>
                                      </p:cBhvr>
                                    </p:animEffect>
                                  </p:childTnLst>
                                </p:cTn>
                              </p:par>
                            </p:childTnLst>
                          </p:cTn>
                        </p:par>
                        <p:par>
                          <p:cTn id="48" fill="hold">
                            <p:stCondLst>
                              <p:cond delay="500"/>
                            </p:stCondLst>
                            <p:childTnLst>
                              <p:par>
                                <p:cTn id="49" presetID="14" presetClass="entr" presetSubtype="1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randombar(horizontal)">
                                      <p:cBhvr>
                                        <p:cTn id="51" dur="500"/>
                                        <p:tgtEl>
                                          <p:spTgt spid="33"/>
                                        </p:tgtEl>
                                      </p:cBhvr>
                                    </p:animEffect>
                                  </p:childTnLst>
                                </p:cTn>
                              </p:par>
                            </p:childTnLst>
                          </p:cTn>
                        </p:par>
                        <p:par>
                          <p:cTn id="52" fill="hold">
                            <p:stCondLst>
                              <p:cond delay="1000"/>
                            </p:stCondLst>
                            <p:childTnLst>
                              <p:par>
                                <p:cTn id="53" presetID="14" presetClass="entr" presetSubtype="1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randombar(horizontal)">
                                      <p:cBhvr>
                                        <p:cTn id="55" dur="500"/>
                                        <p:tgtEl>
                                          <p:spTgt spid="36"/>
                                        </p:tgtEl>
                                      </p:cBhvr>
                                    </p:animEffect>
                                  </p:childTnLst>
                                </p:cTn>
                              </p:par>
                            </p:childTnLst>
                          </p:cTn>
                        </p:par>
                        <p:par>
                          <p:cTn id="56" fill="hold">
                            <p:stCondLst>
                              <p:cond delay="1500"/>
                            </p:stCondLst>
                            <p:childTnLst>
                              <p:par>
                                <p:cTn id="57" presetID="2" presetClass="entr" presetSubtype="4"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up)">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9" grpId="0"/>
      <p:bldP spid="25" grpId="0" animBg="1"/>
      <p:bldP spid="29" grpId="0" animBg="1"/>
      <p:bldP spid="31" grpId="0" animBg="1"/>
      <p:bldP spid="32" grpId="0" animBg="1"/>
      <p:bldP spid="33" grpId="0" animBg="1"/>
      <p:bldP spid="34"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035119" y="9043973"/>
            <a:ext cx="1961579" cy="1803387"/>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72345">
            <a:off x="-423180" y="7354456"/>
            <a:ext cx="1499829" cy="3158683"/>
          </a:xfrm>
          <a:prstGeom prst="rect">
            <a:avLst/>
          </a:prstGeom>
        </p:spPr>
      </p:pic>
      <mc:AlternateContent xmlns:mc="http://schemas.openxmlformats.org/markup-compatibility/2006" xmlns:a14="http://schemas.microsoft.com/office/drawing/2010/main">
        <mc:Choice Requires="a14">
          <p:sp>
            <p:nvSpPr>
              <p:cNvPr id="29" name="TextBox 28"/>
              <p:cNvSpPr txBox="1"/>
              <p:nvPr/>
            </p:nvSpPr>
            <p:spPr>
              <a:xfrm>
                <a:off x="299025" y="266700"/>
                <a:ext cx="18158498" cy="978729"/>
              </a:xfrm>
              <a:prstGeom prst="rect">
                <a:avLst/>
              </a:prstGeom>
              <a:noFill/>
            </p:spPr>
            <p:txBody>
              <a:bodyPr wrap="square" rtlCol="0">
                <a:spAutoFit/>
              </a:bodyPr>
              <a:lstStyle/>
              <a:p>
                <a:pPr algn="just">
                  <a:lnSpc>
                    <a:spcPct val="120000"/>
                  </a:lnSpc>
                  <a:defRPr/>
                </a:pPr>
                <a:r>
                  <a:rPr kumimoji="0" lang="en-US" sz="48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2.39.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Tìm</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số</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tự</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nhiên</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nhỏ</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nhất</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khác</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0,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biết</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rằng</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 </a:t>
                </a:r>
                <a14:m>
                  <m:oMath xmlns:m="http://schemas.openxmlformats.org/officeDocument/2006/math">
                    <m:r>
                      <a:rPr kumimoji="0" lang="en-US" sz="4800" b="0" i="1" u="none" strike="noStrike" kern="1200" cap="none" spc="0" normalizeH="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lang="en-US" sz="4800" dirty="0" smtClean="0"/>
                  <a:t> 28 </a:t>
                </a:r>
                <a:r>
                  <a:rPr lang="en-US" sz="4800" dirty="0" err="1" smtClean="0"/>
                  <a:t>và</a:t>
                </a:r>
                <a:r>
                  <a:rPr lang="en-US" sz="4800" dirty="0" smtClean="0"/>
                  <a:t> </a:t>
                </a:r>
                <a:r>
                  <a:rPr lang="en-US" sz="4800" dirty="0">
                    <a:solidFill>
                      <a:prstClr val="black"/>
                    </a:solidFill>
                    <a:latin typeface="Arial" panose="020B0604020202020204" pitchFamily="34" charset="0"/>
                    <a:cs typeface="Arial" panose="020B0604020202020204" pitchFamily="34" charset="0"/>
                  </a:rPr>
                  <a:t>a </a:t>
                </a:r>
                <a14:m>
                  <m:oMath xmlns:m="http://schemas.openxmlformats.org/officeDocument/2006/math">
                    <m:r>
                      <a:rPr lang="en-US" sz="4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4800" dirty="0"/>
                  <a:t> </a:t>
                </a:r>
                <a:r>
                  <a:rPr lang="en-US" sz="4800" dirty="0" smtClean="0"/>
                  <a:t>32 </a:t>
                </a:r>
                <a:endParaRPr lang="en-US" sz="48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99025" y="266700"/>
                <a:ext cx="18158498" cy="978729"/>
              </a:xfrm>
              <a:prstGeom prst="rect">
                <a:avLst/>
              </a:prstGeom>
              <a:blipFill>
                <a:blip r:embed="rId14"/>
                <a:stretch>
                  <a:fillRect l="-1511" t="-8125" r="-571" b="-23750"/>
                </a:stretch>
              </a:blipFill>
            </p:spPr>
            <p:txBody>
              <a:bodyPr/>
              <a:lstStyle/>
              <a:p>
                <a:r>
                  <a:rPr lang="vi-VN">
                    <a:noFill/>
                  </a:rPr>
                  <a:t> </a:t>
                </a:r>
              </a:p>
            </p:txBody>
          </p:sp>
        </mc:Fallback>
      </mc:AlternateContent>
      <p:sp>
        <p:nvSpPr>
          <p:cNvPr id="30" name="TextBox 29"/>
          <p:cNvSpPr txBox="1"/>
          <p:nvPr/>
        </p:nvSpPr>
        <p:spPr>
          <a:xfrm>
            <a:off x="7832596" y="1743452"/>
            <a:ext cx="3091356" cy="1052596"/>
          </a:xfrm>
          <a:prstGeom prst="rect">
            <a:avLst/>
          </a:prstGeom>
          <a:noFill/>
        </p:spPr>
        <p:txBody>
          <a:bodyPr wrap="square" rtlCol="0">
            <a:spAutoFit/>
          </a:bodyPr>
          <a:lstStyle/>
          <a:p>
            <a:pPr algn="ctr">
              <a:lnSpc>
                <a:spcPct val="130000"/>
              </a:lnSpc>
            </a:pPr>
            <a:r>
              <a:rPr lang="en-US" sz="4800" b="1" u="sng" dirty="0" err="1" smtClean="0">
                <a:solidFill>
                  <a:srgbClr val="002060"/>
                </a:solidFill>
                <a:latin typeface="Arial" panose="020B0604020202020204" pitchFamily="34" charset="0"/>
                <a:cs typeface="Arial" panose="020B0604020202020204" pitchFamily="34" charset="0"/>
              </a:rPr>
              <a:t>Giải</a:t>
            </a:r>
            <a:r>
              <a:rPr lang="en-US" sz="4800" b="1" u="sng" dirty="0" smtClean="0">
                <a:solidFill>
                  <a:srgbClr val="002060"/>
                </a:solidFill>
                <a:latin typeface="Arial" panose="020B0604020202020204" pitchFamily="34" charset="0"/>
                <a:cs typeface="Arial" panose="020B0604020202020204" pitchFamily="34" charset="0"/>
              </a:rPr>
              <a:t>:</a:t>
            </a:r>
            <a:endParaRPr lang="vi-VN" sz="4800" b="1" u="sng" dirty="0" smtClean="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895600" y="3294072"/>
            <a:ext cx="11734800" cy="5309082"/>
          </a:xfrm>
          <a:prstGeom prst="rect">
            <a:avLst/>
          </a:prstGeom>
        </p:spPr>
        <p:txBody>
          <a:bodyPr wrap="square">
            <a:spAutoFit/>
          </a:bodyPr>
          <a:lstStyle/>
          <a:p>
            <a:pPr algn="ctr">
              <a:lnSpc>
                <a:spcPct val="150000"/>
              </a:lnSpc>
              <a:spcAft>
                <a:spcPts val="1000"/>
              </a:spcAft>
            </a:pPr>
            <a:r>
              <a:rPr lang="fr-FR" sz="5400" dirty="0" smtClean="0">
                <a:solidFill>
                  <a:srgbClr val="000000"/>
                </a:solidFill>
                <a:ea typeface="Calibri" panose="020F0502020204030204" pitchFamily="34" charset="0"/>
              </a:rPr>
              <a:t>Theo </a:t>
            </a:r>
            <a:r>
              <a:rPr lang="fr-FR" sz="5400" dirty="0" err="1" smtClean="0">
                <a:solidFill>
                  <a:srgbClr val="000000"/>
                </a:solidFill>
                <a:ea typeface="Calibri" panose="020F0502020204030204" pitchFamily="34" charset="0"/>
              </a:rPr>
              <a:t>đề</a:t>
            </a:r>
            <a:r>
              <a:rPr lang="fr-FR" sz="5400" dirty="0" smtClean="0">
                <a:solidFill>
                  <a:srgbClr val="000000"/>
                </a:solidFill>
                <a:ea typeface="Calibri" panose="020F0502020204030204" pitchFamily="34" charset="0"/>
              </a:rPr>
              <a:t> </a:t>
            </a:r>
            <a:r>
              <a:rPr lang="fr-FR" sz="5400" dirty="0" err="1" smtClean="0">
                <a:solidFill>
                  <a:srgbClr val="000000"/>
                </a:solidFill>
                <a:ea typeface="Calibri" panose="020F0502020204030204" pitchFamily="34" charset="0"/>
              </a:rPr>
              <a:t>bài</a:t>
            </a:r>
            <a:r>
              <a:rPr lang="fr-FR" sz="5400" dirty="0" smtClean="0">
                <a:solidFill>
                  <a:srgbClr val="000000"/>
                </a:solidFill>
                <a:ea typeface="Calibri" panose="020F0502020204030204" pitchFamily="34" charset="0"/>
              </a:rPr>
              <a:t> =&gt; a </a:t>
            </a:r>
            <a:r>
              <a:rPr lang="fr-FR" sz="5400" dirty="0">
                <a:solidFill>
                  <a:srgbClr val="000000"/>
                </a:solidFill>
                <a:ea typeface="Calibri" panose="020F0502020204030204" pitchFamily="34" charset="0"/>
              </a:rPr>
              <a:t>= BCNN (28 , 32) </a:t>
            </a:r>
            <a:endParaRPr lang="en-US" sz="5400" dirty="0">
              <a:ea typeface="Calibri" panose="020F0502020204030204" pitchFamily="34" charset="0"/>
            </a:endParaRPr>
          </a:p>
          <a:p>
            <a:pPr algn="ctr">
              <a:lnSpc>
                <a:spcPct val="150000"/>
              </a:lnSpc>
              <a:spcAft>
                <a:spcPts val="1000"/>
              </a:spcAft>
            </a:pPr>
            <a:r>
              <a:rPr lang="fr-FR" sz="5400" dirty="0">
                <a:solidFill>
                  <a:srgbClr val="000000"/>
                </a:solidFill>
                <a:ea typeface="Calibri" panose="020F0502020204030204" pitchFamily="34" charset="0"/>
              </a:rPr>
              <a:t>28  = 2</a:t>
            </a:r>
            <a:r>
              <a:rPr lang="fr-FR" sz="5400" baseline="30000" dirty="0">
                <a:solidFill>
                  <a:srgbClr val="000000"/>
                </a:solidFill>
                <a:ea typeface="Calibri" panose="020F0502020204030204" pitchFamily="34" charset="0"/>
              </a:rPr>
              <a:t>2</a:t>
            </a:r>
            <a:r>
              <a:rPr lang="fr-FR" sz="5400" dirty="0">
                <a:solidFill>
                  <a:srgbClr val="000000"/>
                </a:solidFill>
                <a:ea typeface="Calibri" panose="020F0502020204030204" pitchFamily="34" charset="0"/>
              </a:rPr>
              <a:t>.7 </a:t>
            </a:r>
            <a:endParaRPr lang="en-US" sz="5400" dirty="0">
              <a:ea typeface="Calibri" panose="020F0502020204030204" pitchFamily="34" charset="0"/>
            </a:endParaRPr>
          </a:p>
          <a:p>
            <a:pPr algn="ctr">
              <a:lnSpc>
                <a:spcPct val="150000"/>
              </a:lnSpc>
              <a:spcAft>
                <a:spcPts val="1000"/>
              </a:spcAft>
            </a:pPr>
            <a:r>
              <a:rPr lang="fr-FR" sz="5400" dirty="0">
                <a:solidFill>
                  <a:srgbClr val="000000"/>
                </a:solidFill>
                <a:ea typeface="Calibri" panose="020F0502020204030204" pitchFamily="34" charset="0"/>
              </a:rPr>
              <a:t>32 = </a:t>
            </a:r>
            <a:r>
              <a:rPr lang="en-US" sz="5400" dirty="0" smtClean="0">
                <a:solidFill>
                  <a:srgbClr val="000000"/>
                </a:solidFill>
                <a:ea typeface="Calibri" panose="020F0502020204030204" pitchFamily="34" charset="0"/>
              </a:rPr>
              <a:t>2</a:t>
            </a:r>
            <a:r>
              <a:rPr lang="en-US" sz="5400" baseline="30000" dirty="0" smtClean="0">
                <a:solidFill>
                  <a:srgbClr val="000000"/>
                </a:solidFill>
                <a:ea typeface="Calibri" panose="020F0502020204030204" pitchFamily="34" charset="0"/>
              </a:rPr>
              <a:t>5</a:t>
            </a:r>
            <a:endParaRPr lang="en-US" sz="5400" dirty="0">
              <a:ea typeface="Calibri" panose="020F0502020204030204" pitchFamily="34" charset="0"/>
            </a:endParaRPr>
          </a:p>
          <a:p>
            <a:pPr algn="ctr">
              <a:lnSpc>
                <a:spcPct val="150000"/>
              </a:lnSpc>
              <a:spcAft>
                <a:spcPts val="1000"/>
              </a:spcAft>
            </a:pPr>
            <a:r>
              <a:rPr lang="fr-FR" sz="5400" dirty="0">
                <a:solidFill>
                  <a:srgbClr val="000000"/>
                </a:solidFill>
                <a:ea typeface="Calibri" panose="020F0502020204030204" pitchFamily="34" charset="0"/>
              </a:rPr>
              <a:t>=&gt; </a:t>
            </a:r>
            <a:r>
              <a:rPr lang="fr-FR" sz="5400" b="1" dirty="0">
                <a:solidFill>
                  <a:srgbClr val="000000"/>
                </a:solidFill>
                <a:ea typeface="Calibri" panose="020F0502020204030204" pitchFamily="34" charset="0"/>
              </a:rPr>
              <a:t>a </a:t>
            </a:r>
            <a:r>
              <a:rPr lang="fr-FR" sz="5400" dirty="0">
                <a:solidFill>
                  <a:srgbClr val="000000"/>
                </a:solidFill>
                <a:ea typeface="Calibri" panose="020F0502020204030204" pitchFamily="34" charset="0"/>
              </a:rPr>
              <a:t>= BCNN (28 , 32) </a:t>
            </a:r>
            <a:r>
              <a:rPr lang="fr-FR" sz="5400" dirty="0" smtClean="0">
                <a:solidFill>
                  <a:srgbClr val="000000"/>
                </a:solidFill>
                <a:ea typeface="Calibri" panose="020F0502020204030204" pitchFamily="34" charset="0"/>
              </a:rPr>
              <a:t>= 2</a:t>
            </a:r>
            <a:r>
              <a:rPr lang="fr-FR" sz="5400" baseline="30000" dirty="0" smtClean="0">
                <a:solidFill>
                  <a:srgbClr val="000000"/>
                </a:solidFill>
                <a:ea typeface="Calibri" panose="020F0502020204030204" pitchFamily="34" charset="0"/>
              </a:rPr>
              <a:t>5</a:t>
            </a:r>
            <a:r>
              <a:rPr lang="fr-FR" sz="5400" dirty="0" smtClean="0">
                <a:solidFill>
                  <a:srgbClr val="000000"/>
                </a:solidFill>
                <a:ea typeface="Calibri" panose="020F0502020204030204" pitchFamily="34" charset="0"/>
              </a:rPr>
              <a:t>.7 = </a:t>
            </a:r>
            <a:r>
              <a:rPr lang="fr-FR" sz="5400" b="1" dirty="0" smtClean="0">
                <a:solidFill>
                  <a:srgbClr val="000000"/>
                </a:solidFill>
                <a:ea typeface="Calibri" panose="020F0502020204030204" pitchFamily="34" charset="0"/>
              </a:rPr>
              <a:t>224</a:t>
            </a:r>
            <a:endParaRPr lang="en-US" sz="5400" b="1" dirty="0">
              <a:ea typeface="Calibri" panose="020F0502020204030204" pitchFamily="34" charset="0"/>
            </a:endParaRPr>
          </a:p>
        </p:txBody>
      </p:sp>
    </p:spTree>
    <p:extLst>
      <p:ext uri="{BB962C8B-B14F-4D97-AF65-F5344CB8AC3E}">
        <p14:creationId xmlns:p14="http://schemas.microsoft.com/office/powerpoint/2010/main" val="39349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2" grpId="0" uiExpan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3581401" y="2633189"/>
            <a:ext cx="14052612" cy="5405911"/>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212074" y="-451175"/>
            <a:ext cx="6090210" cy="5751865"/>
          </a:xfrm>
          <a:prstGeom prst="rect">
            <a:avLst/>
          </a:prstGeom>
        </p:spPr>
      </p:pic>
      <p:sp>
        <p:nvSpPr>
          <p:cNvPr id="9" name="TextBox 9"/>
          <p:cNvSpPr txBox="1"/>
          <p:nvPr/>
        </p:nvSpPr>
        <p:spPr>
          <a:xfrm>
            <a:off x="-56086" y="1470370"/>
            <a:ext cx="5198981" cy="1162819"/>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115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Chú</a:t>
            </a:r>
            <a:r>
              <a:rPr kumimoji="0" lang="en-US" sz="115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ý</a:t>
            </a:r>
            <a:endParaRPr kumimoji="0" lang="en-US"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10"/>
          <p:cNvSpPr txBox="1"/>
          <p:nvPr/>
        </p:nvSpPr>
        <p:spPr>
          <a:xfrm>
            <a:off x="5213476" y="3223052"/>
            <a:ext cx="11534306" cy="3823611"/>
          </a:xfrm>
          <a:prstGeom prst="rect">
            <a:avLst/>
          </a:prstGeom>
        </p:spPr>
        <p:txBody>
          <a:bodyPr wrap="square" lIns="0" tIns="0" rIns="0" bIns="0" rtlCol="0" anchor="t">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6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Bội</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chung</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nhỏ</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nhất</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của</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hai</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số</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nguyên</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tố</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cùng</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nhau</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bằng</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tích</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của</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hai</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số</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đó</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a:t>
            </a:r>
            <a:endParaRPr kumimoji="0" lang="en-US" sz="6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53163">
            <a:off x="15544718" y="6670181"/>
            <a:ext cx="2406129" cy="3198209"/>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762934">
            <a:off x="369179" y="8435125"/>
            <a:ext cx="2348424" cy="76857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20983">
            <a:off x="716596" y="5028817"/>
            <a:ext cx="1794567" cy="3087917"/>
          </a:xfrm>
          <a:prstGeom prst="rect">
            <a:avLst/>
          </a:prstGeom>
        </p:spPr>
      </p:pic>
    </p:spTree>
    <p:extLst>
      <p:ext uri="{BB962C8B-B14F-4D97-AF65-F5344CB8AC3E}">
        <p14:creationId xmlns:p14="http://schemas.microsoft.com/office/powerpoint/2010/main" val="202561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75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sp>
        <p:nvSpPr>
          <p:cNvPr id="17" name="Rounded Rectangular Callout 16"/>
          <p:cNvSpPr/>
          <p:nvPr/>
        </p:nvSpPr>
        <p:spPr>
          <a:xfrm>
            <a:off x="1302008" y="5208490"/>
            <a:ext cx="13275696" cy="2359214"/>
          </a:xfrm>
          <a:prstGeom prst="wedgeRoundRectCallout">
            <a:avLst>
              <a:gd name="adj1" fmla="val 46936"/>
              <a:gd name="adj2" fmla="val 10695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Nếu</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gọi</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số</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HS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của</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lớp</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6A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là</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x,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mà</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số</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HS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của</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lớp</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từ</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30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đến</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40</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Thì</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x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cần</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điều</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kiện</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gì</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a:t>
            </a:r>
            <a:endParaRPr kumimoji="0" lang="vi-VN" sz="4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9" name="Rounded Rectangular Callout 18"/>
          <p:cNvSpPr/>
          <p:nvPr/>
        </p:nvSpPr>
        <p:spPr>
          <a:xfrm>
            <a:off x="904018" y="5305468"/>
            <a:ext cx="13986581" cy="2359214"/>
          </a:xfrm>
          <a:prstGeom prst="wedgeRoundRectCallout">
            <a:avLst>
              <a:gd name="adj1" fmla="val 46936"/>
              <a:gd name="adj2" fmla="val 10695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Khi</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xếp</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học</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sinh</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lớp</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6A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thành</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3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hàng</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4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hàng</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hay 9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hàng</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đều</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vừa</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đủ</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Vậy</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x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có</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quan</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hệ</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gì</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với</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5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và</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8.</a:t>
            </a:r>
            <a:endParaRPr kumimoji="0" lang="vi-VN" sz="4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nvGrpSpPr>
          <p:cNvPr id="28" name="Group 4"/>
          <p:cNvGrpSpPr/>
          <p:nvPr/>
        </p:nvGrpSpPr>
        <p:grpSpPr>
          <a:xfrm>
            <a:off x="5874703" y="3374561"/>
            <a:ext cx="6415436" cy="2346412"/>
            <a:chOff x="873248" y="-2097678"/>
            <a:chExt cx="2302817" cy="842243"/>
          </a:xfrm>
        </p:grpSpPr>
        <p:sp>
          <p:nvSpPr>
            <p:cNvPr id="29" name="Freeform 5"/>
            <p:cNvSpPr/>
            <p:nvPr/>
          </p:nvSpPr>
          <p:spPr>
            <a:xfrm>
              <a:off x="873248" y="-2097678"/>
              <a:ext cx="2302817" cy="842243"/>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chemeClr val="accent2">
                <a:lumMod val="20000"/>
                <a:lumOff val="80000"/>
              </a:schemeClr>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7030A0"/>
                  </a:solidFill>
                  <a:effectLst/>
                  <a:uLnTx/>
                  <a:uFillTx/>
                  <a:latin typeface="Arial" panose="020B0604020202020204"/>
                  <a:ea typeface="+mn-ea"/>
                  <a:cs typeface="+mn-cs"/>
                </a:rPr>
                <a:t>THẢO LUẬN NHÓM</a:t>
              </a:r>
              <a:endParaRPr kumimoji="0" lang="vi-VN" sz="5400" b="1" i="0" u="none" strike="noStrike" kern="1200" cap="none" spc="0" normalizeH="0" baseline="0" noProof="0" dirty="0">
                <a:ln>
                  <a:noFill/>
                </a:ln>
                <a:solidFill>
                  <a:srgbClr val="7030A0"/>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2" name="TextBox 21"/>
              <p:cNvSpPr txBox="1"/>
              <p:nvPr/>
            </p:nvSpPr>
            <p:spPr>
              <a:xfrm>
                <a:off x="482641" y="5300096"/>
                <a:ext cx="17199559" cy="230832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Vì</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học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sinh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lớp</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6A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khi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xếp</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thành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3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hàng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4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hàng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9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hàng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đều</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vừa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đủ</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p>
              <a:p>
                <a:pPr marL="571500" marR="0" lvl="0" indent="-571500" algn="ctr" defTabSz="914400" rtl="0" eaLnBrk="1" fontAlgn="auto" latinLnBrk="0" hangingPunct="1">
                  <a:lnSpc>
                    <a:spcPct val="120000"/>
                  </a:lnSpc>
                  <a:spcBef>
                    <a:spcPts val="0"/>
                  </a:spcBef>
                  <a:spcAft>
                    <a:spcPts val="0"/>
                  </a:spcAft>
                  <a:buClrTx/>
                  <a:buSzTx/>
                  <a:buFont typeface="Symbol" panose="05050102010706020507" pitchFamily="18" charset="2"/>
                  <a:buChar char="Þ"/>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x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BC(3, 4, 9)</a:t>
                </a:r>
              </a:p>
              <a:p>
                <a:pPr marR="0" lvl="0" algn="ctr" defTabSz="914400" rtl="0" eaLnBrk="1" fontAlgn="auto" latinLnBrk="0" hangingPunct="1">
                  <a:lnSpc>
                    <a:spcPct val="120000"/>
                  </a:lnSpc>
                  <a:spcBef>
                    <a:spcPts val="0"/>
                  </a:spcBef>
                  <a:spcAft>
                    <a:spcPts val="0"/>
                  </a:spcAft>
                  <a:buClrTx/>
                  <a:buSzTx/>
                  <a:tabLst/>
                  <a:defRPr/>
                </a:pPr>
                <a:r>
                  <a:rPr lang="en-US" sz="4000" dirty="0" smtClean="0">
                    <a:solidFill>
                      <a:prstClr val="black"/>
                    </a:solidFill>
                    <a:latin typeface="Arial" panose="020B0604020202020204" pitchFamily="34" charset="0"/>
                    <a:cs typeface="Arial" panose="020B0604020202020204" pitchFamily="34" charset="0"/>
                  </a:rPr>
                  <a:t>3 = 3	;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4</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 2</a:t>
                </a:r>
                <a:r>
                  <a:rPr kumimoji="0" lang="en-US" sz="4000" b="0" i="0" u="none" strike="noStrike" kern="1200" cap="none" spc="0" normalizeH="0" baseline="30000" noProof="0" dirty="0" smtClean="0">
                    <a:ln>
                      <a:noFill/>
                    </a:ln>
                    <a:solidFill>
                      <a:prstClr val="black"/>
                    </a:solidFill>
                    <a:effectLst/>
                    <a:uLnTx/>
                    <a:uFillTx/>
                    <a:latin typeface="Arial" panose="020B0604020202020204" pitchFamily="34" charset="0"/>
                    <a:cs typeface="Arial" panose="020B0604020202020204" pitchFamily="34" charset="0"/>
                  </a:rPr>
                  <a:t>2	</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4000" dirty="0" smtClean="0">
                    <a:solidFill>
                      <a:prstClr val="black"/>
                    </a:solidFill>
                    <a:latin typeface="Arial" panose="020B0604020202020204" pitchFamily="34" charset="0"/>
                    <a:cs typeface="Arial" panose="020B0604020202020204" pitchFamily="34" charset="0"/>
                  </a:rPr>
                  <a:t>9 = 3</a:t>
                </a:r>
                <a:r>
                  <a:rPr lang="en-US" sz="4000" baseline="30000" dirty="0" smtClean="0">
                    <a:solidFill>
                      <a:prstClr val="black"/>
                    </a:solidFill>
                    <a:latin typeface="Arial" panose="020B0604020202020204" pitchFamily="34" charset="0"/>
                    <a:cs typeface="Arial" panose="020B0604020202020204" pitchFamily="34" charset="0"/>
                  </a:rPr>
                  <a:t>2</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82641" y="5300096"/>
                <a:ext cx="17199559" cy="2308324"/>
              </a:xfrm>
              <a:prstGeom prst="rect">
                <a:avLst/>
              </a:prstGeom>
              <a:blipFill>
                <a:blip r:embed="rId2"/>
                <a:stretch>
                  <a:fillRect t="-2375" b="-738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54941" y="4646923"/>
                <a:ext cx="18486343" cy="707886"/>
              </a:xfrm>
              <a:prstGeom prst="rect">
                <a:avLst/>
              </a:prstGeom>
              <a:noFill/>
            </p:spPr>
            <p:txBody>
              <a:bodyPr wrap="square" rtlCol="0">
                <a:spAutoFit/>
              </a:bodyPr>
              <a:lstStyle/>
              <a:p>
                <a:pPr lvl="0">
                  <a:defRPr/>
                </a:pP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cs typeface="+mn-cs"/>
                  </a:rPr>
                  <a:t>Gọi: Số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cs typeface="+mn-cs"/>
                  </a:rPr>
                  <a:t>học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mn-cs"/>
                  </a:rPr>
                  <a:t>sinh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mn-cs"/>
                  </a:rPr>
                  <a:t>của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mn-cs"/>
                  </a:rPr>
                  <a:t>lớp</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mn-cs"/>
                  </a:rPr>
                  <a:t> 6A </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cs typeface="+mn-cs"/>
                  </a:rPr>
                  <a:t>là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mn-cs"/>
                  </a:rPr>
                  <a:t>: </a:t>
                </a:r>
                <a:r>
                  <a:rPr kumimoji="0" lang="en-US" sz="4000" b="0" i="0" u="none" strike="noStrike" kern="1200" cap="none" spc="0" normalizeH="0" baseline="0" noProof="0" dirty="0" smtClean="0">
                    <a:ln>
                      <a:noFill/>
                    </a:ln>
                    <a:solidFill>
                      <a:prstClr val="black"/>
                    </a:solidFill>
                    <a:effectLst/>
                    <a:uLnTx/>
                    <a:uFillTx/>
                    <a:latin typeface="Arial" panose="020B0604020202020204"/>
                    <a:cs typeface="+mn-cs"/>
                  </a:rPr>
                  <a:t>x</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cs typeface="+mn-cs"/>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cs typeface="+mn-cs"/>
                  </a:rPr>
                  <a:t>học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mn-cs"/>
                  </a:rPr>
                  <a:t>sinh</a:t>
                </a:r>
                <a:r>
                  <a:rPr kumimoji="0" lang="en-US" sz="4000" b="0" i="0" u="none" strike="noStrike" kern="1200" cap="none" spc="0" normalizeH="0" baseline="0" noProof="0" dirty="0" smtClean="0">
                    <a:ln>
                      <a:noFill/>
                    </a:ln>
                    <a:solidFill>
                      <a:prstClr val="black"/>
                    </a:solidFill>
                    <a:effectLst/>
                    <a:uLnTx/>
                    <a:uFillTx/>
                    <a:latin typeface="Arial" panose="020B0604020202020204"/>
                    <a:cs typeface="+mn-cs"/>
                  </a:rPr>
                  <a:t>, x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a:cs typeface="+mn-cs"/>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ℕ</m:t>
                    </m:r>
                  </m:oMath>
                </a14:m>
                <a:r>
                  <a:rPr kumimoji="0" lang="en-US" sz="4000" b="0" i="0" u="none" strike="noStrike" kern="1200" cap="none" spc="0" normalizeH="0" baseline="30000" noProof="0" dirty="0" smtClean="0">
                    <a:ln>
                      <a:noFill/>
                    </a:ln>
                    <a:solidFill>
                      <a:prstClr val="black"/>
                    </a:solidFill>
                    <a:effectLst/>
                    <a:uLnTx/>
                    <a:uFillTx/>
                    <a:latin typeface="Arial" panose="020B0604020202020204"/>
                    <a:cs typeface="+mn-cs"/>
                  </a:rPr>
                  <a:t>*</a:t>
                </a:r>
                <a:r>
                  <a:rPr kumimoji="0" lang="en-US" sz="4000" b="0" i="0" u="none" strike="noStrike" kern="1200" cap="none" spc="0" normalizeH="0" baseline="0" noProof="0" dirty="0" smtClean="0">
                    <a:ln>
                      <a:noFill/>
                    </a:ln>
                    <a:solidFill>
                      <a:prstClr val="black"/>
                    </a:solidFill>
                    <a:effectLst/>
                    <a:uLnTx/>
                    <a:uFillTx/>
                    <a:latin typeface="Arial" panose="020B0604020202020204"/>
                    <a:cs typeface="+mn-cs"/>
                  </a:rPr>
                  <a:t>, 30 </a:t>
                </a:r>
                <a14:m>
                  <m:oMath xmlns:m="http://schemas.openxmlformats.org/officeDocument/2006/math">
                    <m:r>
                      <a:rPr lang="vi-VN" sz="4000" i="1">
                        <a:latin typeface="Cambria Math" panose="02040503050406030204" pitchFamily="18" charset="0"/>
                      </a:rPr>
                      <m:t>≤</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a:cs typeface="+mn-cs"/>
                  </a:rPr>
                  <a:t> x </a:t>
                </a:r>
                <a14:m>
                  <m:oMath xmlns:m="http://schemas.openxmlformats.org/officeDocument/2006/math">
                    <m:r>
                      <a:rPr lang="vi-VN" sz="4000" i="1">
                        <a:latin typeface="Cambria Math" panose="02040503050406030204" pitchFamily="18" charset="0"/>
                      </a:rPr>
                      <m:t>≤</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a:rPr>
                  <a:t> </a:t>
                </a:r>
                <a:r>
                  <a:rPr lang="en-US" sz="4000" dirty="0">
                    <a:solidFill>
                      <a:prstClr val="black"/>
                    </a:solidFill>
                    <a:latin typeface="Arial" panose="020B0604020202020204"/>
                  </a:rPr>
                  <a:t>4</a:t>
                </a:r>
                <a:r>
                  <a:rPr kumimoji="0" lang="en-US" sz="4000" b="0" i="0" u="none" strike="noStrike" kern="1200" cap="none" spc="0" normalizeH="0" baseline="0" noProof="0" dirty="0" smtClean="0">
                    <a:ln>
                      <a:noFill/>
                    </a:ln>
                    <a:solidFill>
                      <a:prstClr val="black"/>
                    </a:solidFill>
                    <a:effectLst/>
                    <a:uLnTx/>
                    <a:uFillTx/>
                    <a:latin typeface="Arial" panose="020B0604020202020204"/>
                    <a:cs typeface="+mn-cs"/>
                  </a:rPr>
                  <a:t>0)</a:t>
                </a:r>
                <a:endParaRPr kumimoji="0" lang="en-US" sz="4000" b="0" i="0" u="none" strike="noStrike" kern="1200" cap="none" spc="0" normalizeH="0" baseline="0" noProof="0" dirty="0">
                  <a:ln>
                    <a:noFill/>
                  </a:ln>
                  <a:solidFill>
                    <a:prstClr val="black"/>
                  </a:solidFill>
                  <a:effectLst/>
                  <a:uLnTx/>
                  <a:uFillTx/>
                  <a:latin typeface="Arial" panose="020B0604020202020204"/>
                  <a:cs typeface="+mn-cs"/>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854941" y="4646923"/>
                <a:ext cx="18486343" cy="707886"/>
              </a:xfrm>
              <a:prstGeom prst="rect">
                <a:avLst/>
              </a:prstGeom>
              <a:blipFill>
                <a:blip r:embed="rId3"/>
                <a:stretch>
                  <a:fillRect l="-1154" t="-15517" b="-36207"/>
                </a:stretch>
              </a:blipFill>
            </p:spPr>
            <p:txBody>
              <a:bodyPr/>
              <a:lstStyle/>
              <a:p>
                <a:r>
                  <a:rPr lang="vi-VN">
                    <a:noFill/>
                  </a:rPr>
                  <a:t> </a:t>
                </a:r>
              </a:p>
            </p:txBody>
          </p:sp>
        </mc:Fallback>
      </mc:AlternateContent>
      <p:pic>
        <p:nvPicPr>
          <p:cNvPr id="2" name="Picture 2"/>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43786"/>
          <a:stretch>
            <a:fillRect/>
          </a:stretch>
        </p:blipFill>
        <p:spPr>
          <a:xfrm>
            <a:off x="0" y="-13617"/>
            <a:ext cx="18288000" cy="10280393"/>
          </a:xfrm>
          <a:prstGeom prst="rect">
            <a:avLst/>
          </a:prstGeom>
        </p:spPr>
      </p:pic>
      <p:grpSp>
        <p:nvGrpSpPr>
          <p:cNvPr id="3" name="Group 3"/>
          <p:cNvGrpSpPr/>
          <p:nvPr/>
        </p:nvGrpSpPr>
        <p:grpSpPr>
          <a:xfrm>
            <a:off x="5715001" y="69902"/>
            <a:ext cx="7467600" cy="1281815"/>
            <a:chOff x="0" y="-1270"/>
            <a:chExt cx="1745507" cy="1296036"/>
          </a:xfrm>
        </p:grpSpPr>
        <p:sp>
          <p:nvSpPr>
            <p:cNvPr id="4" name="Freeform 4"/>
            <p:cNvSpPr/>
            <p:nvPr/>
          </p:nvSpPr>
          <p:spPr>
            <a:xfrm>
              <a:off x="0" y="-1270"/>
              <a:ext cx="1745507" cy="1296036"/>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solidFill>
              <a:srgbClr val="FFF3E4"/>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smtClean="0">
                  <a:ln>
                    <a:noFill/>
                  </a:ln>
                  <a:solidFill>
                    <a:srgbClr val="C00000"/>
                  </a:solidFill>
                  <a:effectLst/>
                  <a:uLnTx/>
                  <a:uFillTx/>
                  <a:latin typeface="Arial" panose="020B0604020202020204"/>
                  <a:ea typeface="+mn-ea"/>
                  <a:cs typeface="+mn-cs"/>
                </a:rPr>
                <a:t>Vận</a:t>
              </a:r>
              <a:r>
                <a:rPr kumimoji="0" lang="en-US" sz="7200" b="1" i="0" u="none" strike="noStrike" kern="1200" cap="none" spc="0" normalizeH="0" baseline="0" noProof="0" dirty="0" smtClean="0">
                  <a:ln>
                    <a:noFill/>
                  </a:ln>
                  <a:solidFill>
                    <a:srgbClr val="C00000"/>
                  </a:solidFill>
                  <a:effectLst/>
                  <a:uLnTx/>
                  <a:uFillTx/>
                  <a:latin typeface="Arial" panose="020B0604020202020204"/>
                  <a:ea typeface="+mn-ea"/>
                  <a:cs typeface="+mn-cs"/>
                </a:rPr>
                <a:t> </a:t>
              </a:r>
              <a:r>
                <a:rPr kumimoji="0" lang="en-US" sz="7200" b="1" i="0" u="none" strike="noStrike" kern="1200" cap="none" spc="0" normalizeH="0" baseline="0" noProof="0" dirty="0" err="1" smtClean="0">
                  <a:ln>
                    <a:noFill/>
                  </a:ln>
                  <a:solidFill>
                    <a:srgbClr val="C00000"/>
                  </a:solidFill>
                  <a:effectLst/>
                  <a:uLnTx/>
                  <a:uFillTx/>
                  <a:latin typeface="Arial" panose="020B0604020202020204"/>
                  <a:ea typeface="+mn-ea"/>
                  <a:cs typeface="+mn-cs"/>
                </a:rPr>
                <a:t>dụng</a:t>
              </a:r>
              <a:endParaRPr kumimoji="0" lang="vi-VN" sz="72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gr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680534">
            <a:off x="11756218" y="278380"/>
            <a:ext cx="2348424" cy="76857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380424">
            <a:off x="16791465" y="-1327723"/>
            <a:ext cx="1166687" cy="3431433"/>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08057">
            <a:off x="4610156" y="-16193"/>
            <a:ext cx="2625654" cy="672504"/>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52723">
            <a:off x="-171549" y="8088512"/>
            <a:ext cx="1617528" cy="2125259"/>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925915">
            <a:off x="17237801" y="9541374"/>
            <a:ext cx="2053504" cy="1597827"/>
          </a:xfrm>
          <a:prstGeom prst="rect">
            <a:avLst/>
          </a:prstGeom>
        </p:spPr>
      </p:pic>
      <p:sp>
        <p:nvSpPr>
          <p:cNvPr id="15" name="TextBox 14"/>
          <p:cNvSpPr txBox="1"/>
          <p:nvPr/>
        </p:nvSpPr>
        <p:spPr>
          <a:xfrm>
            <a:off x="616433" y="1787606"/>
            <a:ext cx="17511347" cy="1692771"/>
          </a:xfrm>
          <a:prstGeom prst="rect">
            <a:avLst/>
          </a:prstGeom>
          <a:solidFill>
            <a:schemeClr val="accent3">
              <a:lumMod val="40000"/>
              <a:lumOff val="60000"/>
            </a:schemeClr>
          </a:solid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6.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Học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sinh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lớp</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6A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khi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xếp</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thành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3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hàng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4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hàng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hay 9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hàng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đều</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vừa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đủ</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Biết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số</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học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sinh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của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lớp</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từ</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30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đến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40.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Tính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số</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học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sinh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lớp</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6A.</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6" name="TextBox 15"/>
          <p:cNvSpPr txBox="1"/>
          <p:nvPr/>
        </p:nvSpPr>
        <p:spPr>
          <a:xfrm>
            <a:off x="7804106" y="3598590"/>
            <a:ext cx="255663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sng"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Giải</a:t>
            </a:r>
            <a:r>
              <a:rPr kumimoji="0" lang="en-US" sz="4400" b="1" i="1" u="sng"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vi-VN" sz="4400" b="0" i="1"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17"/>
          <p:cNvPicPr>
            <a:picLocks noChangeAspect="1"/>
          </p:cNvPicPr>
          <p:nvPr/>
        </p:nvPicPr>
        <p:blipFill>
          <a:blip r:embed="rId16">
            <a:clrChange>
              <a:clrFrom>
                <a:srgbClr val="FFFFFF"/>
              </a:clrFrom>
              <a:clrTo>
                <a:srgbClr val="FFFFFF">
                  <a:alpha val="0"/>
                </a:srgbClr>
              </a:clrTo>
            </a:clrChange>
          </a:blip>
          <a:stretch>
            <a:fillRect/>
          </a:stretch>
        </p:blipFill>
        <p:spPr>
          <a:xfrm>
            <a:off x="14950302" y="5756190"/>
            <a:ext cx="2211146" cy="4610474"/>
          </a:xfrm>
          <a:prstGeom prst="rect">
            <a:avLst/>
          </a:prstGeom>
        </p:spPr>
      </p:pic>
      <p:pic>
        <p:nvPicPr>
          <p:cNvPr id="20" name="Picture 19"/>
          <p:cNvPicPr>
            <a:picLocks noChangeAspect="1"/>
          </p:cNvPicPr>
          <p:nvPr/>
        </p:nvPicPr>
        <p:blipFill>
          <a:blip r:embed="rId16">
            <a:clrChange>
              <a:clrFrom>
                <a:srgbClr val="FFFFFF"/>
              </a:clrFrom>
              <a:clrTo>
                <a:srgbClr val="FFFFFF">
                  <a:alpha val="0"/>
                </a:srgbClr>
              </a:clrTo>
            </a:clrChange>
          </a:blip>
          <a:stretch>
            <a:fillRect/>
          </a:stretch>
        </p:blipFill>
        <p:spPr>
          <a:xfrm>
            <a:off x="14788392" y="5901399"/>
            <a:ext cx="2211146" cy="4610474"/>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3670487" y="7416299"/>
                <a:ext cx="15019923" cy="1692771"/>
              </a:xfrm>
              <a:prstGeom prst="rect">
                <a:avLst/>
              </a:prstGeom>
              <a:noFill/>
            </p:spPr>
            <p:txBody>
              <a:bodyPr wrap="square" rtlCol="0">
                <a:spAutoFit/>
              </a:bodyPr>
              <a:lstStyle/>
              <a:p>
                <a:pPr marL="571500" marR="0" lvl="0" indent="-571500" algn="l" defTabSz="914400" rtl="0" eaLnBrk="1" fontAlgn="auto" latinLnBrk="0" hangingPunct="1">
                  <a:lnSpc>
                    <a:spcPct val="130000"/>
                  </a:lnSpc>
                  <a:spcBef>
                    <a:spcPts val="0"/>
                  </a:spcBef>
                  <a:spcAft>
                    <a:spcPts val="0"/>
                  </a:spcAft>
                  <a:buClrTx/>
                  <a:buSzTx/>
                  <a:buFont typeface="Symbol" panose="05050102010706020507" pitchFamily="18" charset="2"/>
                  <a:buChar char="Þ"/>
                  <a:tabLst/>
                  <a:defRPr/>
                </a:pPr>
                <a:r>
                  <a:rPr kumimoji="0" lang="en-US" sz="4000" b="0" i="0" u="none" strike="noStrike" kern="1200" cap="none" spc="0" normalizeH="0" noProof="0" dirty="0" smtClean="0">
                    <a:ln>
                      <a:noFill/>
                    </a:ln>
                    <a:solidFill>
                      <a:prstClr val="black"/>
                    </a:solidFill>
                    <a:effectLst/>
                    <a:uLnTx/>
                    <a:uFillTx/>
                    <a:latin typeface="Arial" panose="020B0604020202020204"/>
                    <a:ea typeface="+mn-ea"/>
                    <a:cs typeface="+mn-cs"/>
                  </a:rPr>
                  <a:t>BCNN(3, 4, 9) = 2</a:t>
                </a:r>
                <a:r>
                  <a:rPr kumimoji="0" lang="en-US" sz="4000" b="0" i="0" u="none" strike="noStrike" kern="1200" cap="none" spc="0" normalizeH="0" baseline="30000" noProof="0" dirty="0" smtClean="0">
                    <a:ln>
                      <a:noFill/>
                    </a:ln>
                    <a:solidFill>
                      <a:prstClr val="black"/>
                    </a:solidFill>
                    <a:effectLst/>
                    <a:uLnTx/>
                    <a:uFillTx/>
                    <a:latin typeface="Arial" panose="020B0604020202020204"/>
                    <a:ea typeface="+mn-ea"/>
                    <a:cs typeface="+mn-cs"/>
                  </a:rPr>
                  <a:t>2</a:t>
                </a:r>
                <a:r>
                  <a:rPr kumimoji="0" lang="en-US" sz="4000" b="0" i="0" u="none" strike="noStrike" kern="1200" cap="none" spc="0" normalizeH="0" noProof="0" dirty="0" smtClean="0">
                    <a:ln>
                      <a:noFill/>
                    </a:ln>
                    <a:solidFill>
                      <a:prstClr val="black"/>
                    </a:solidFill>
                    <a:effectLst/>
                    <a:uLnTx/>
                    <a:uFillTx/>
                    <a:latin typeface="Arial" panose="020B0604020202020204"/>
                    <a:ea typeface="+mn-ea"/>
                    <a:cs typeface="+mn-cs"/>
                  </a:rPr>
                  <a:t>.3</a:t>
                </a:r>
                <a:r>
                  <a:rPr kumimoji="0" lang="en-US" sz="4000" b="0" i="0" u="none" strike="noStrike" kern="1200" cap="none" spc="0" normalizeH="0" baseline="30000" noProof="0" dirty="0" smtClean="0">
                    <a:ln>
                      <a:noFill/>
                    </a:ln>
                    <a:solidFill>
                      <a:prstClr val="black"/>
                    </a:solidFill>
                    <a:effectLst/>
                    <a:uLnTx/>
                    <a:uFillTx/>
                    <a:latin typeface="Arial" panose="020B0604020202020204"/>
                    <a:ea typeface="+mn-ea"/>
                    <a:cs typeface="+mn-cs"/>
                  </a:rPr>
                  <a:t>2 </a:t>
                </a:r>
                <a:r>
                  <a:rPr kumimoji="0" lang="en-US" sz="4000" b="0" i="0" u="none" strike="noStrike" kern="1200" cap="none" spc="0" normalizeH="0" noProof="0" dirty="0" smtClean="0">
                    <a:ln>
                      <a:noFill/>
                    </a:ln>
                    <a:solidFill>
                      <a:prstClr val="black"/>
                    </a:solidFill>
                    <a:effectLst/>
                    <a:uLnTx/>
                    <a:uFillTx/>
                    <a:latin typeface="Arial" panose="020B0604020202020204"/>
                    <a:ea typeface="+mn-ea"/>
                    <a:cs typeface="+mn-cs"/>
                  </a:rPr>
                  <a:t>= 36</a:t>
                </a:r>
              </a:p>
              <a:p>
                <a:pPr marL="571500" lvl="0" indent="-571500">
                  <a:lnSpc>
                    <a:spcPct val="130000"/>
                  </a:lnSpc>
                  <a:buFont typeface="Symbol" panose="05050102010706020507" pitchFamily="18" charset="2"/>
                  <a:buChar char="Þ"/>
                  <a:defRPr/>
                </a:pPr>
                <a:r>
                  <a:rPr kumimoji="0" lang="en-US" sz="4000" b="0" i="0" u="none" strike="noStrike" kern="1200" cap="none" spc="0" normalizeH="0" noProof="0" dirty="0" smtClean="0">
                    <a:ln>
                      <a:noFill/>
                    </a:ln>
                    <a:solidFill>
                      <a:prstClr val="black"/>
                    </a:solidFill>
                    <a:effectLst/>
                    <a:uLnTx/>
                    <a:uFillTx/>
                    <a:latin typeface="Arial" panose="020B0604020202020204"/>
                    <a:ea typeface="+mn-ea"/>
                    <a:cs typeface="+mn-cs"/>
                  </a:rPr>
                  <a:t> x </a:t>
                </a:r>
                <a14:m>
                  <m:oMath xmlns:m="http://schemas.openxmlformats.org/officeDocument/2006/math">
                    <m:r>
                      <a:rPr lang="en-US" sz="4000" i="1">
                        <a:solidFill>
                          <a:prstClr val="black"/>
                        </a:solidFill>
                        <a:latin typeface="Cambria Math" panose="02040503050406030204" pitchFamily="18" charset="0"/>
                        <a:ea typeface="Cambria Math" panose="02040503050406030204" pitchFamily="18" charset="0"/>
                      </a:rPr>
                      <m:t>∈</m:t>
                    </m:r>
                  </m:oMath>
                </a14:m>
                <a:r>
                  <a:rPr lang="en-US" sz="4000" dirty="0">
                    <a:solidFill>
                      <a:prstClr val="black"/>
                    </a:solidFill>
                    <a:latin typeface="Arial" panose="020B0604020202020204" pitchFamily="34" charset="0"/>
                    <a:cs typeface="Arial" panose="020B0604020202020204" pitchFamily="34" charset="0"/>
                  </a:rPr>
                  <a:t> </a:t>
                </a:r>
                <a:r>
                  <a:rPr lang="en-US" sz="4000" dirty="0" smtClean="0">
                    <a:solidFill>
                      <a:prstClr val="black"/>
                    </a:solidFill>
                    <a:latin typeface="Arial" panose="020B0604020202020204" pitchFamily="34" charset="0"/>
                    <a:cs typeface="Arial" panose="020B0604020202020204" pitchFamily="34" charset="0"/>
                  </a:rPr>
                  <a:t>BC(3, 4, 9) = B(36) =  {0; 36; 72;…}</a:t>
                </a:r>
              </a:p>
            </p:txBody>
          </p:sp>
        </mc:Choice>
        <mc:Fallback xmlns="">
          <p:sp>
            <p:nvSpPr>
              <p:cNvPr id="23" name="TextBox 22"/>
              <p:cNvSpPr txBox="1">
                <a:spLocks noRot="1" noChangeAspect="1" noMove="1" noResize="1" noEditPoints="1" noAdjustHandles="1" noChangeArrowheads="1" noChangeShapeType="1" noTextEdit="1"/>
              </p:cNvSpPr>
              <p:nvPr/>
            </p:nvSpPr>
            <p:spPr>
              <a:xfrm>
                <a:off x="3670487" y="7416299"/>
                <a:ext cx="15019923" cy="1692771"/>
              </a:xfrm>
              <a:prstGeom prst="rect">
                <a:avLst/>
              </a:prstGeom>
              <a:blipFill>
                <a:blip r:embed="rId17"/>
                <a:stretch>
                  <a:fillRect l="-1461" t="-1444" b="-101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240404" y="8970848"/>
                <a:ext cx="5066296" cy="707886"/>
              </a:xfrm>
              <a:prstGeom prst="rect">
                <a:avLst/>
              </a:prstGeom>
              <a:noFill/>
            </p:spPr>
            <p:txBody>
              <a:bodyPr wrap="square" rtlCol="0">
                <a:spAutoFit/>
              </a:bodyPr>
              <a:lstStyle/>
              <a:p>
                <a:pPr lvl="0" algn="ju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Mà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30 </a:t>
                </a:r>
                <a14:m>
                  <m:oMath xmlns:m="http://schemas.openxmlformats.org/officeDocument/2006/math">
                    <m:r>
                      <a:rPr lang="vi-VN" sz="4000" b="1">
                        <a:latin typeface="Cambria Math" panose="02040503050406030204" pitchFamily="18" charset="0"/>
                      </a:rPr>
                      <m:t>≤</m:t>
                    </m:r>
                  </m:oMath>
                </a14:m>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x </a:t>
                </a:r>
                <a14:m>
                  <m:oMath xmlns:m="http://schemas.openxmlformats.org/officeDocument/2006/math">
                    <m:r>
                      <a:rPr lang="vi-VN" sz="4000" b="1" i="0">
                        <a:latin typeface="Cambria Math" panose="02040503050406030204" pitchFamily="18" charset="0"/>
                      </a:rPr>
                      <m:t>≤</m:t>
                    </m:r>
                  </m:oMath>
                </a14:m>
                <a:r>
                  <a:rPr lang="vi-VN" sz="4000" dirty="0"/>
                  <a:t> </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40</a:t>
                </a:r>
                <a:endParaRPr kumimoji="0" lang="en-US" sz="4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240404" y="8970848"/>
                <a:ext cx="5066296" cy="707886"/>
              </a:xfrm>
              <a:prstGeom prst="rect">
                <a:avLst/>
              </a:prstGeom>
              <a:blipFill>
                <a:blip r:embed="rId18"/>
                <a:stretch>
                  <a:fillRect l="-4332" t="-15517" b="-36207"/>
                </a:stretch>
              </a:blipFill>
            </p:spPr>
            <p:txBody>
              <a:bodyPr/>
              <a:lstStyle/>
              <a:p>
                <a:r>
                  <a:rPr lang="vi-VN">
                    <a:noFill/>
                  </a:rPr>
                  <a:t> </a:t>
                </a:r>
              </a:p>
            </p:txBody>
          </p:sp>
        </mc:Fallback>
      </mc:AlternateContent>
      <p:sp>
        <p:nvSpPr>
          <p:cNvPr id="27" name="TextBox 26"/>
          <p:cNvSpPr txBox="1"/>
          <p:nvPr/>
        </p:nvSpPr>
        <p:spPr>
          <a:xfrm>
            <a:off x="2550612" y="9497335"/>
            <a:ext cx="1355263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smtClean="0">
                <a:ln>
                  <a:noFill/>
                </a:ln>
                <a:solidFill>
                  <a:prstClr val="black"/>
                </a:solidFill>
                <a:effectLst/>
                <a:uLnTx/>
                <a:uFillTx/>
                <a:latin typeface="Arial" panose="020B0604020202020204"/>
                <a:ea typeface="+mn-ea"/>
                <a:cs typeface="+mn-cs"/>
              </a:rPr>
              <a:t>Vậy</a:t>
            </a:r>
            <a:r>
              <a:rPr kumimoji="0" lang="en-US" sz="44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a:ea typeface="+mn-ea"/>
                <a:cs typeface="+mn-cs"/>
              </a:rPr>
              <a:t>số</a:t>
            </a:r>
            <a:r>
              <a:rPr kumimoji="0" lang="en-US" sz="44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prstClr val="black"/>
                </a:solidFill>
                <a:effectLst/>
                <a:uLnTx/>
                <a:uFillTx/>
                <a:latin typeface="Arial" panose="020B0604020202020204"/>
                <a:ea typeface="+mn-ea"/>
                <a:cs typeface="+mn-cs"/>
              </a:rPr>
              <a:t>học</a:t>
            </a:r>
            <a:r>
              <a:rPr kumimoji="0" lang="en-US" sz="44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prstClr val="black"/>
                </a:solidFill>
                <a:effectLst/>
                <a:uLnTx/>
                <a:uFillTx/>
                <a:latin typeface="Arial" panose="020B0604020202020204"/>
                <a:ea typeface="+mn-ea"/>
                <a:cs typeface="+mn-cs"/>
              </a:rPr>
              <a:t>sinh</a:t>
            </a:r>
            <a:r>
              <a:rPr kumimoji="0" lang="en-US" sz="44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prstClr val="black"/>
                </a:solidFill>
                <a:effectLst/>
                <a:uLnTx/>
                <a:uFillTx/>
                <a:latin typeface="Arial" panose="020B0604020202020204"/>
                <a:ea typeface="+mn-ea"/>
                <a:cs typeface="+mn-cs"/>
              </a:rPr>
              <a:t>của</a:t>
            </a:r>
            <a:r>
              <a:rPr kumimoji="0" lang="en-US" sz="44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prstClr val="black"/>
                </a:solidFill>
                <a:effectLst/>
                <a:uLnTx/>
                <a:uFillTx/>
                <a:latin typeface="Arial" panose="020B0604020202020204"/>
                <a:ea typeface="+mn-ea"/>
                <a:cs typeface="+mn-cs"/>
              </a:rPr>
              <a:t>lớp</a:t>
            </a:r>
            <a:r>
              <a:rPr kumimoji="0" lang="en-US" sz="4400" b="0" i="0" u="none" strike="noStrike" kern="1200" cap="none" spc="0" normalizeH="0" noProof="0" dirty="0" smtClean="0">
                <a:ln>
                  <a:noFill/>
                </a:ln>
                <a:solidFill>
                  <a:prstClr val="black"/>
                </a:solidFill>
                <a:effectLst/>
                <a:uLnTx/>
                <a:uFillTx/>
                <a:latin typeface="Arial" panose="020B0604020202020204"/>
                <a:ea typeface="+mn-ea"/>
                <a:cs typeface="+mn-cs"/>
              </a:rPr>
              <a:t> 6A </a:t>
            </a:r>
            <a:r>
              <a:rPr kumimoji="0" lang="en-US" sz="4400" b="0" i="0" u="none" strike="noStrike" kern="1200" cap="none" spc="0" normalizeH="0" baseline="0" noProof="0" dirty="0" err="1" smtClean="0">
                <a:ln>
                  <a:noFill/>
                </a:ln>
                <a:solidFill>
                  <a:prstClr val="black"/>
                </a:solidFill>
                <a:effectLst/>
                <a:uLnTx/>
                <a:uFillTx/>
                <a:latin typeface="Arial" panose="020B0604020202020204"/>
                <a:ea typeface="+mn-ea"/>
                <a:cs typeface="+mn-cs"/>
              </a:rPr>
              <a:t>là</a:t>
            </a:r>
            <a:r>
              <a:rPr kumimoji="0" lang="en-US" sz="44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r>
              <a:rPr kumimoji="0" lang="en-US" sz="4400" b="1" i="0" u="none" strike="noStrike" kern="1200" cap="none" spc="0" normalizeH="0" baseline="0" noProof="0" dirty="0" smtClean="0">
                <a:ln>
                  <a:noFill/>
                </a:ln>
                <a:solidFill>
                  <a:prstClr val="black"/>
                </a:solidFill>
                <a:effectLst/>
                <a:uLnTx/>
                <a:uFillTx/>
                <a:latin typeface="Arial" panose="020B0604020202020204"/>
                <a:ea typeface="+mn-ea"/>
                <a:cs typeface="+mn-cs"/>
              </a:rPr>
              <a:t>36 </a:t>
            </a:r>
            <a:r>
              <a:rPr kumimoji="0" lang="en-US" sz="4400" b="1" i="0" u="none" strike="noStrike" kern="1200" cap="none" spc="0" normalizeH="0" baseline="0" noProof="0" dirty="0" err="1" smtClean="0">
                <a:ln>
                  <a:noFill/>
                </a:ln>
                <a:solidFill>
                  <a:prstClr val="black"/>
                </a:solidFill>
                <a:effectLst/>
                <a:uLnTx/>
                <a:uFillTx/>
                <a:latin typeface="Arial" panose="020B0604020202020204"/>
                <a:ea typeface="+mn-ea"/>
                <a:cs typeface="+mn-cs"/>
              </a:rPr>
              <a:t>học</a:t>
            </a:r>
            <a:r>
              <a:rPr kumimoji="0" lang="en-US" sz="4400" b="1"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400" b="1" i="0" u="none" strike="noStrike" kern="1200" cap="none" spc="0" normalizeH="0" noProof="0" dirty="0" err="1" smtClean="0">
                <a:ln>
                  <a:noFill/>
                </a:ln>
                <a:solidFill>
                  <a:prstClr val="black"/>
                </a:solidFill>
                <a:effectLst/>
                <a:uLnTx/>
                <a:uFillTx/>
                <a:latin typeface="Arial" panose="020B0604020202020204"/>
                <a:ea typeface="+mn-ea"/>
                <a:cs typeface="+mn-cs"/>
              </a:rPr>
              <a:t>sinh</a:t>
            </a:r>
            <a:r>
              <a:rPr kumimoji="0" lang="en-US" sz="4400" b="1" i="0" u="none" strike="noStrike" kern="1200" cap="none" spc="0" normalizeH="0" noProof="0" dirty="0" smtClean="0">
                <a:ln>
                  <a:noFill/>
                </a:ln>
                <a:solidFill>
                  <a:prstClr val="black"/>
                </a:solidFill>
                <a:effectLst/>
                <a:uLnTx/>
                <a:uFillTx/>
                <a:latin typeface="Arial" panose="020B0604020202020204"/>
                <a:ea typeface="+mn-ea"/>
                <a:cs typeface="+mn-cs"/>
              </a:rPr>
              <a:t>.</a:t>
            </a:r>
            <a:endParaRPr kumimoji="0" lang="en-US" sz="4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1299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4"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par>
                                <p:cTn id="31" presetID="14"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par>
                                <p:cTn id="34" presetID="14" presetClass="entr" presetSubtype="1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2">
                                            <p:txEl>
                                              <p:pRg st="0" end="0"/>
                                            </p:txEl>
                                          </p:spTgt>
                                        </p:tgtEl>
                                        <p:attrNameLst>
                                          <p:attrName>style.visibility</p:attrName>
                                        </p:attrNameLst>
                                      </p:cBhvr>
                                      <p:to>
                                        <p:strVal val="visible"/>
                                      </p:to>
                                    </p:set>
                                    <p:animEffect transition="in" filter="wipe(left)">
                                      <p:cBhvr>
                                        <p:cTn id="61" dur="500"/>
                                        <p:tgtEl>
                                          <p:spTgt spid="22">
                                            <p:txEl>
                                              <p:pRg st="0" end="0"/>
                                            </p:tx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2">
                                            <p:txEl>
                                              <p:pRg st="1" end="1"/>
                                            </p:txEl>
                                          </p:spTgt>
                                        </p:tgtEl>
                                        <p:attrNameLst>
                                          <p:attrName>style.visibility</p:attrName>
                                        </p:attrNameLst>
                                      </p:cBhvr>
                                      <p:to>
                                        <p:strVal val="visible"/>
                                      </p:to>
                                    </p:set>
                                    <p:animEffect transition="in" filter="wipe(left)">
                                      <p:cBhvr>
                                        <p:cTn id="65" dur="500"/>
                                        <p:tgtEl>
                                          <p:spTgt spid="22">
                                            <p:txEl>
                                              <p:pRg st="1" end="1"/>
                                            </p:txEl>
                                          </p:spTgt>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22">
                                            <p:txEl>
                                              <p:pRg st="2" end="2"/>
                                            </p:txEl>
                                          </p:spTgt>
                                        </p:tgtEl>
                                        <p:attrNameLst>
                                          <p:attrName>style.visibility</p:attrName>
                                        </p:attrNameLst>
                                      </p:cBhvr>
                                      <p:to>
                                        <p:strVal val="visible"/>
                                      </p:to>
                                    </p:set>
                                    <p:animEffect transition="in" filter="wipe(left)">
                                      <p:cBhvr>
                                        <p:cTn id="69" dur="500"/>
                                        <p:tgtEl>
                                          <p:spTgt spid="2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3">
                                            <p:txEl>
                                              <p:pRg st="0" end="0"/>
                                            </p:txEl>
                                          </p:spTgt>
                                        </p:tgtEl>
                                        <p:attrNameLst>
                                          <p:attrName>style.visibility</p:attrName>
                                        </p:attrNameLst>
                                      </p:cBhvr>
                                      <p:to>
                                        <p:strVal val="visible"/>
                                      </p:to>
                                    </p:set>
                                    <p:animEffect transition="in" filter="wipe(left)">
                                      <p:cBhvr>
                                        <p:cTn id="74" dur="500"/>
                                        <p:tgtEl>
                                          <p:spTgt spid="23">
                                            <p:txEl>
                                              <p:pRg st="0" end="0"/>
                                            </p:tx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3">
                                            <p:txEl>
                                              <p:pRg st="1" end="1"/>
                                            </p:txEl>
                                          </p:spTgt>
                                        </p:tgtEl>
                                        <p:attrNameLst>
                                          <p:attrName>style.visibility</p:attrName>
                                        </p:attrNameLst>
                                      </p:cBhvr>
                                      <p:to>
                                        <p:strVal val="visible"/>
                                      </p:to>
                                    </p:set>
                                    <p:animEffect transition="in" filter="wipe(left)">
                                      <p:cBhvr>
                                        <p:cTn id="78" dur="500"/>
                                        <p:tgtEl>
                                          <p:spTgt spid="23">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left)">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left)">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19" grpId="1" animBg="1"/>
      <p:bldP spid="22" grpId="0" uiExpand="1" build="allAtOnce"/>
      <p:bldP spid="21" grpId="0"/>
      <p:bldP spid="15" grpId="0" animBg="1"/>
      <p:bldP spid="16" grpId="0"/>
      <p:bldP spid="23" grpId="0" uiExpand="1" build="allAtOnce"/>
      <p:bldP spid="25"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1009608" y="830773"/>
            <a:ext cx="15830592" cy="9068387"/>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sp>
        <p:nvSpPr>
          <p:cNvPr id="12" name="TextBox 12"/>
          <p:cNvSpPr txBox="1"/>
          <p:nvPr/>
        </p:nvSpPr>
        <p:spPr>
          <a:xfrm>
            <a:off x="1827329" y="2836201"/>
            <a:ext cx="11318832" cy="677108"/>
          </a:xfrm>
          <a:prstGeom prst="rect">
            <a:avLst/>
          </a:prstGeom>
        </p:spPr>
        <p:txBody>
          <a:bodyPr wrap="square" lIns="0" tIns="0" rIns="0" bIns="0" rtlCol="0" anchor="t">
            <a:spAutoFit/>
          </a:bodyPr>
          <a:lstStyle/>
          <a:p>
            <a:pPr marL="571500" indent="-571500">
              <a:buFont typeface="Wingdings" panose="05000000000000000000" pitchFamily="2" charset="2"/>
              <a:buChar char="v"/>
            </a:pPr>
            <a:r>
              <a:rPr lang="en-US" sz="4400" dirty="0" err="1" smtClean="0"/>
              <a:t>Đọc</a:t>
            </a:r>
            <a:r>
              <a:rPr lang="en-US" sz="4400" dirty="0" smtClean="0"/>
              <a:t> </a:t>
            </a:r>
            <a:r>
              <a:rPr lang="en-US" sz="4400" dirty="0" err="1" smtClean="0"/>
              <a:t>và</a:t>
            </a:r>
            <a:r>
              <a:rPr lang="en-US" sz="4400" dirty="0" smtClean="0"/>
              <a:t> </a:t>
            </a:r>
            <a:r>
              <a:rPr lang="en-US" sz="4400" dirty="0" err="1" smtClean="0"/>
              <a:t>ghi</a:t>
            </a:r>
            <a:r>
              <a:rPr lang="en-US" sz="4400" dirty="0" smtClean="0"/>
              <a:t> </a:t>
            </a:r>
            <a:r>
              <a:rPr lang="en-US" sz="4400" dirty="0" err="1" smtClean="0"/>
              <a:t>nhớ</a:t>
            </a:r>
            <a:r>
              <a:rPr lang="en-US" sz="4400" dirty="0" smtClean="0"/>
              <a:t> </a:t>
            </a:r>
            <a:r>
              <a:rPr lang="en-US" sz="4400" dirty="0" err="1" smtClean="0"/>
              <a:t>nội</a:t>
            </a:r>
            <a:r>
              <a:rPr lang="en-US" sz="4400" dirty="0" smtClean="0"/>
              <a:t> dung </a:t>
            </a:r>
            <a:r>
              <a:rPr lang="en-US" sz="4400" dirty="0" err="1" smtClean="0"/>
              <a:t>chính</a:t>
            </a:r>
            <a:r>
              <a:rPr lang="en-US" sz="4400" dirty="0" smtClean="0"/>
              <a:t> </a:t>
            </a:r>
            <a:r>
              <a:rPr lang="en-US" sz="4400" dirty="0" err="1" smtClean="0"/>
              <a:t>của</a:t>
            </a:r>
            <a:r>
              <a:rPr lang="en-US" sz="4400" dirty="0" smtClean="0"/>
              <a:t> </a:t>
            </a:r>
            <a:r>
              <a:rPr lang="en-US" sz="4400" dirty="0" err="1" smtClean="0"/>
              <a:t>bài</a:t>
            </a:r>
            <a:r>
              <a:rPr lang="en-US" sz="4400" dirty="0" smtClean="0"/>
              <a:t>.</a:t>
            </a:r>
            <a:endParaRPr lang="en-US" sz="4400" dirty="0"/>
          </a:p>
        </p:txBody>
      </p:sp>
      <p:pic>
        <p:nvPicPr>
          <p:cNvPr id="37" name="Picture 3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7991">
            <a:off x="14215721" y="8249705"/>
            <a:ext cx="1353320" cy="2071683"/>
          </a:xfrm>
          <a:prstGeom prst="rect">
            <a:avLst/>
          </a:prstGeom>
        </p:spPr>
      </p:pic>
      <p:pic>
        <p:nvPicPr>
          <p:cNvPr id="38" name="Picture 3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760692" y="5822002"/>
            <a:ext cx="2146240" cy="2655436"/>
          </a:xfrm>
          <a:prstGeom prst="rect">
            <a:avLst/>
          </a:prstGeom>
        </p:spPr>
      </p:pic>
      <p:grpSp>
        <p:nvGrpSpPr>
          <p:cNvPr id="39" name="Group 4"/>
          <p:cNvGrpSpPr/>
          <p:nvPr/>
        </p:nvGrpSpPr>
        <p:grpSpPr>
          <a:xfrm>
            <a:off x="4114800" y="442933"/>
            <a:ext cx="8671317" cy="1092622"/>
            <a:chOff x="-3873" y="-104471"/>
            <a:chExt cx="4726894" cy="1144961"/>
          </a:xfrm>
        </p:grpSpPr>
        <p:sp>
          <p:nvSpPr>
            <p:cNvPr id="40" name="Freeform 5"/>
            <p:cNvSpPr/>
            <p:nvPr/>
          </p:nvSpPr>
          <p:spPr>
            <a:xfrm>
              <a:off x="-3873" y="-104471"/>
              <a:ext cx="4726894" cy="1144961"/>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chemeClr val="accent6">
                <a:lumMod val="60000"/>
                <a:lumOff val="40000"/>
              </a:schemeClr>
            </a:solidFill>
          </p:spPr>
          <p:txBody>
            <a:bodyPr/>
            <a:lstStyle/>
            <a:p>
              <a:pPr algn="ctr"/>
              <a:r>
                <a:rPr lang="en-US" sz="4800" b="1" dirty="0" smtClean="0">
                  <a:solidFill>
                    <a:srgbClr val="C00000"/>
                  </a:solidFill>
                </a:rPr>
                <a:t>HƯỚNG DẪN VỀ NHÀ</a:t>
              </a:r>
              <a:endParaRPr lang="vi-VN" sz="4800" b="1" dirty="0">
                <a:solidFill>
                  <a:srgbClr val="C00000"/>
                </a:solidFill>
              </a:endParaRPr>
            </a:p>
          </p:txBody>
        </p:sp>
      </p:grpSp>
      <p:sp>
        <p:nvSpPr>
          <p:cNvPr id="41" name="TextBox 12"/>
          <p:cNvSpPr txBox="1"/>
          <p:nvPr/>
        </p:nvSpPr>
        <p:spPr>
          <a:xfrm>
            <a:off x="1866610" y="4664480"/>
            <a:ext cx="14211590" cy="812530"/>
          </a:xfrm>
          <a:prstGeom prst="rect">
            <a:avLst/>
          </a:prstGeom>
        </p:spPr>
        <p:txBody>
          <a:bodyPr wrap="square" lIns="0" tIns="0" rIns="0" bIns="0" rtlCol="0" anchor="t">
            <a:spAutoFit/>
          </a:bodyPr>
          <a:lstStyle/>
          <a:p>
            <a:pPr marL="571500" indent="-571500">
              <a:lnSpc>
                <a:spcPct val="120000"/>
              </a:lnSpc>
              <a:buFont typeface="Wingdings" panose="05000000000000000000" pitchFamily="2" charset="2"/>
              <a:buChar char="v"/>
            </a:pPr>
            <a:r>
              <a:rPr lang="en-US" sz="4400" dirty="0" err="1" smtClean="0"/>
              <a:t>Xem</a:t>
            </a:r>
            <a:r>
              <a:rPr lang="en-US" sz="4400" dirty="0" smtClean="0"/>
              <a:t> </a:t>
            </a:r>
            <a:r>
              <a:rPr lang="en-US" sz="4400" dirty="0" err="1" smtClean="0"/>
              <a:t>trước</a:t>
            </a:r>
            <a:r>
              <a:rPr lang="en-US" sz="4400" dirty="0" smtClean="0"/>
              <a:t> </a:t>
            </a:r>
            <a:r>
              <a:rPr lang="en-US" sz="4400" dirty="0" err="1" smtClean="0"/>
              <a:t>phần</a:t>
            </a:r>
            <a:r>
              <a:rPr lang="en-US" sz="4400" dirty="0" smtClean="0"/>
              <a:t> </a:t>
            </a:r>
            <a:r>
              <a:rPr lang="en-US" sz="4400" dirty="0" err="1" smtClean="0"/>
              <a:t>lý</a:t>
            </a:r>
            <a:r>
              <a:rPr lang="en-US" sz="4400" dirty="0" smtClean="0"/>
              <a:t> </a:t>
            </a:r>
            <a:r>
              <a:rPr lang="en-US" sz="4400" dirty="0" err="1" smtClean="0"/>
              <a:t>thyết</a:t>
            </a:r>
            <a:r>
              <a:rPr lang="en-US" sz="4400" dirty="0" smtClean="0"/>
              <a:t> “</a:t>
            </a:r>
            <a:r>
              <a:rPr lang="en-US" sz="4400" dirty="0" err="1" smtClean="0"/>
              <a:t>Quy</a:t>
            </a:r>
            <a:r>
              <a:rPr lang="en-US" sz="4400" dirty="0" smtClean="0"/>
              <a:t> </a:t>
            </a:r>
            <a:r>
              <a:rPr lang="en-US" sz="4400" dirty="0" err="1" smtClean="0"/>
              <a:t>đồng</a:t>
            </a:r>
            <a:r>
              <a:rPr lang="en-US" sz="4400" dirty="0" smtClean="0"/>
              <a:t> </a:t>
            </a:r>
            <a:r>
              <a:rPr lang="en-US" sz="4400" dirty="0" err="1" smtClean="0"/>
              <a:t>mẫu</a:t>
            </a:r>
            <a:r>
              <a:rPr lang="en-US" sz="4400" dirty="0" smtClean="0"/>
              <a:t> </a:t>
            </a:r>
            <a:r>
              <a:rPr lang="en-US" sz="4400" dirty="0" err="1" smtClean="0"/>
              <a:t>các</a:t>
            </a:r>
            <a:r>
              <a:rPr lang="en-US" sz="4400" dirty="0" smtClean="0"/>
              <a:t> </a:t>
            </a:r>
            <a:r>
              <a:rPr lang="en-US" sz="4400" dirty="0" err="1" smtClean="0"/>
              <a:t>phân</a:t>
            </a:r>
            <a:r>
              <a:rPr lang="en-US" sz="4400" dirty="0" smtClean="0"/>
              <a:t> </a:t>
            </a:r>
            <a:r>
              <a:rPr lang="en-US" sz="4400" dirty="0" err="1" smtClean="0"/>
              <a:t>số</a:t>
            </a:r>
            <a:r>
              <a:rPr lang="en-US" sz="4400" dirty="0" smtClean="0"/>
              <a:t>”</a:t>
            </a:r>
            <a:endParaRPr lang="en-US" sz="4400" dirty="0"/>
          </a:p>
        </p:txBody>
      </p:sp>
      <p:sp>
        <p:nvSpPr>
          <p:cNvPr id="42" name="TextBox 12"/>
          <p:cNvSpPr txBox="1"/>
          <p:nvPr/>
        </p:nvSpPr>
        <p:spPr>
          <a:xfrm>
            <a:off x="1827329" y="5988264"/>
            <a:ext cx="14479470" cy="2843855"/>
          </a:xfrm>
          <a:prstGeom prst="rect">
            <a:avLst/>
          </a:prstGeom>
        </p:spPr>
        <p:txBody>
          <a:bodyPr wrap="square" lIns="0" tIns="0" rIns="0" bIns="0" rtlCol="0" anchor="t">
            <a:spAutoFit/>
          </a:bodyPr>
          <a:lstStyle/>
          <a:p>
            <a:pPr marL="571500" indent="-571500" algn="just">
              <a:lnSpc>
                <a:spcPct val="140000"/>
              </a:lnSpc>
              <a:buFont typeface="Wingdings" panose="05000000000000000000" pitchFamily="2" charset="2"/>
              <a:buChar char="v"/>
            </a:pPr>
            <a:r>
              <a:rPr lang="pt-BR" sz="4400" dirty="0"/>
              <a:t>Vận dụng kiến thức </a:t>
            </a:r>
            <a:r>
              <a:rPr lang="pt-BR" sz="4400" dirty="0" smtClean="0"/>
              <a:t>để Phát triển năng lực số để làm phiếu Bài tập theo đường link:</a:t>
            </a:r>
          </a:p>
          <a:p>
            <a:pPr algn="just">
              <a:lnSpc>
                <a:spcPct val="140000"/>
              </a:lnSpc>
            </a:pPr>
            <a:r>
              <a:rPr lang="en-US" sz="4400" dirty="0" smtClean="0"/>
              <a:t>			https</a:t>
            </a:r>
            <a:r>
              <a:rPr lang="en-US" sz="4400" dirty="0"/>
              <a:t>://zalo.me/g/kurikw009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5800" y="245644"/>
            <a:ext cx="16840200" cy="443363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4400" dirty="0"/>
              <a:t>Mai cần mua đĩa giấy, cốc giấy để chuẩn bị cho một bữa tiệc sinh nhật. Đĩa và cốc được đóng thành từng gói với số lượng mỗi loại khác nhau: gói 4 cái đĩa và gói 6 cái cốc. Cửa hàng chỉ bán từng gói mà không bán lẻ.</a:t>
            </a:r>
            <a:endParaRPr lang="en-US" sz="9600" dirty="0">
              <a:solidFill>
                <a:schemeClr val="bg1"/>
              </a:solidFill>
            </a:endParaRPr>
          </a:p>
        </p:txBody>
      </p:sp>
      <p:sp>
        <p:nvSpPr>
          <p:cNvPr id="4" name="TextBox 3"/>
          <p:cNvSpPr txBox="1"/>
          <p:nvPr/>
        </p:nvSpPr>
        <p:spPr>
          <a:xfrm>
            <a:off x="1657350" y="4799692"/>
            <a:ext cx="4724400" cy="923330"/>
          </a:xfrm>
          <a:prstGeom prst="rect">
            <a:avLst/>
          </a:prstGeom>
          <a:solidFill>
            <a:schemeClr val="accent2">
              <a:lumMod val="20000"/>
              <a:lumOff val="80000"/>
            </a:schemeClr>
          </a:solidFill>
        </p:spPr>
        <p:txBody>
          <a:bodyPr wrap="square" rtlCol="0">
            <a:spAutoFit/>
          </a:bodyPr>
          <a:lstStyle/>
          <a:p>
            <a:pPr algn="ctr"/>
            <a:r>
              <a:rPr lang="en-US" sz="5400" dirty="0" smtClean="0"/>
              <a:t>4 </a:t>
            </a:r>
            <a:r>
              <a:rPr lang="en-US" sz="5400" dirty="0" err="1" smtClean="0"/>
              <a:t>đĩa</a:t>
            </a:r>
            <a:r>
              <a:rPr lang="en-US" sz="5400" dirty="0" smtClean="0"/>
              <a:t> </a:t>
            </a:r>
            <a:r>
              <a:rPr lang="en-US" sz="5400" dirty="0" err="1" smtClean="0"/>
              <a:t>giấy</a:t>
            </a:r>
            <a:endParaRPr lang="vi-VN" sz="5400" dirty="0"/>
          </a:p>
        </p:txBody>
      </p:sp>
      <p:sp>
        <p:nvSpPr>
          <p:cNvPr id="11" name="TextBox 10"/>
          <p:cNvSpPr txBox="1"/>
          <p:nvPr/>
        </p:nvSpPr>
        <p:spPr>
          <a:xfrm>
            <a:off x="12039600" y="4762594"/>
            <a:ext cx="4724400" cy="923330"/>
          </a:xfrm>
          <a:prstGeom prst="rect">
            <a:avLst/>
          </a:prstGeom>
          <a:solidFill>
            <a:schemeClr val="accent3">
              <a:lumMod val="60000"/>
              <a:lumOff val="40000"/>
            </a:schemeClr>
          </a:solidFill>
        </p:spPr>
        <p:txBody>
          <a:bodyPr wrap="square" rtlCol="0">
            <a:spAutoFit/>
          </a:bodyPr>
          <a:lstStyle/>
          <a:p>
            <a:pPr algn="ctr"/>
            <a:r>
              <a:rPr lang="en-US" sz="5400" dirty="0" smtClean="0"/>
              <a:t>6 </a:t>
            </a:r>
            <a:r>
              <a:rPr lang="en-US" sz="5400" dirty="0" err="1" smtClean="0"/>
              <a:t>cốc</a:t>
            </a:r>
            <a:r>
              <a:rPr lang="en-US" sz="5400" dirty="0" smtClean="0"/>
              <a:t>  </a:t>
            </a:r>
            <a:r>
              <a:rPr lang="en-US" sz="5400" dirty="0" err="1" smtClean="0"/>
              <a:t>giấy</a:t>
            </a:r>
            <a:endParaRPr lang="vi-VN" sz="5400" dirty="0"/>
          </a:p>
        </p:txBody>
      </p:sp>
      <p:sp>
        <p:nvSpPr>
          <p:cNvPr id="5" name="Cloud Callout 4"/>
          <p:cNvSpPr/>
          <p:nvPr/>
        </p:nvSpPr>
        <p:spPr>
          <a:xfrm>
            <a:off x="8937458" y="6349948"/>
            <a:ext cx="9350542" cy="3724776"/>
          </a:xfrm>
          <a:prstGeom prst="cloudCallout">
            <a:avLst>
              <a:gd name="adj1" fmla="val -76187"/>
              <a:gd name="adj2" fmla="val 4555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nl-NL" sz="4000" dirty="0">
                <a:solidFill>
                  <a:srgbClr val="002060"/>
                </a:solidFill>
              </a:rPr>
              <a:t>Mai muốn mua số đĩa vá số cốc bằng nhau thì phải mua ít nhất bao nhiêu gói mỗi loại?</a:t>
            </a:r>
            <a:endParaRPr lang="en-US" sz="7200" i="1" dirty="0">
              <a:solidFill>
                <a:srgbClr val="002060"/>
              </a:solidFill>
            </a:endParaRPr>
          </a:p>
        </p:txBody>
      </p:sp>
      <p:pic>
        <p:nvPicPr>
          <p:cNvPr id="1040" name="Picture 16" descr="Chuẩn bị vào 6: Phụ huynh cần làm gì để “chống sốc” cho con? - Học Tốt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7126705"/>
            <a:ext cx="4740442" cy="3160295"/>
          </a:xfrm>
          <a:prstGeom prst="ellipse">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569242" y="309812"/>
            <a:ext cx="5101390" cy="3972568"/>
            <a:chOff x="6569242" y="309812"/>
            <a:chExt cx="5101390" cy="3972568"/>
          </a:xfrm>
        </p:grpSpPr>
        <p:sp>
          <p:nvSpPr>
            <p:cNvPr id="7" name="Rounded Rectangle 6"/>
            <p:cNvSpPr/>
            <p:nvPr/>
          </p:nvSpPr>
          <p:spPr>
            <a:xfrm>
              <a:off x="6569242" y="2377380"/>
              <a:ext cx="5101390" cy="1905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4000" b="1" dirty="0" smtClean="0"/>
                <a:t>THẢO LUẬN NHÓM</a:t>
              </a:r>
              <a:endParaRPr lang="vi-VN" sz="4000" b="1" dirty="0"/>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7041733" y="309812"/>
              <a:ext cx="4276725" cy="2152650"/>
            </a:xfrm>
            <a:prstGeom prst="rect">
              <a:avLst/>
            </a:prstGeom>
          </p:spPr>
        </p:pic>
      </p:grpSp>
      <p:pic>
        <p:nvPicPr>
          <p:cNvPr id="1026" name="Picture 2" descr="Đĩa Giấy Trắng 16cm -10 cái | Shopee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5506" y="665542"/>
            <a:ext cx="3713451" cy="37134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Á MÁY LÀM LY GIẤY - CỐC GIẤ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36153" y="367761"/>
            <a:ext cx="4124325" cy="40290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ector illustration of kids birthday ... | Stock vector | Colourbox"/>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7240" y="367761"/>
            <a:ext cx="6046871" cy="604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09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4" presetClass="entr" presetSubtype="10" fill="hold" nodeType="with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randombar(horizontal)">
                                      <p:cBhvr>
                                        <p:cTn id="15" dur="500"/>
                                        <p:tgtEl>
                                          <p:spTgt spid="1034"/>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040"/>
                                        </p:tgtEl>
                                        <p:attrNameLst>
                                          <p:attrName>style.visibility</p:attrName>
                                        </p:attrNameLst>
                                      </p:cBhvr>
                                      <p:to>
                                        <p:strVal val="visible"/>
                                      </p:to>
                                    </p:set>
                                    <p:animEffect transition="in" filter="randombar(horizontal)">
                                      <p:cBhvr>
                                        <p:cTn id="39" dur="500"/>
                                        <p:tgtEl>
                                          <p:spTgt spid="104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nodeType="clickEffect">
                                  <p:stCondLst>
                                    <p:cond delay="0"/>
                                  </p:stCondLst>
                                  <p:childTnLst>
                                    <p:animEffect transition="out" filter="randombar(horizontal)">
                                      <p:cBhvr>
                                        <p:cTn id="46" dur="500"/>
                                        <p:tgtEl>
                                          <p:spTgt spid="1034"/>
                                        </p:tgtEl>
                                      </p:cBhvr>
                                    </p:animEffect>
                                    <p:set>
                                      <p:cBhvr>
                                        <p:cTn id="47" dur="1" fill="hold">
                                          <p:stCondLst>
                                            <p:cond delay="499"/>
                                          </p:stCondLst>
                                        </p:cTn>
                                        <p:tgtEl>
                                          <p:spTgt spid="1034"/>
                                        </p:tgtEl>
                                        <p:attrNameLst>
                                          <p:attrName>style.visibility</p:attrName>
                                        </p:attrNameLst>
                                      </p:cBhvr>
                                      <p:to>
                                        <p:strVal val="hidden"/>
                                      </p:to>
                                    </p:set>
                                  </p:childTnLst>
                                </p:cTn>
                              </p:par>
                            </p:childTnLst>
                          </p:cTn>
                        </p:par>
                        <p:par>
                          <p:cTn id="48" fill="hold">
                            <p:stCondLst>
                              <p:cond delay="500"/>
                            </p:stCondLst>
                            <p:childTnLst>
                              <p:par>
                                <p:cTn id="49" presetID="2" presetClass="entr" presetSubtype="4"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11"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3E4"/>
        </a:solidFill>
        <a:effectLst/>
      </p:bgPr>
    </p:bg>
    <p:spTree>
      <p:nvGrpSpPr>
        <p:cNvPr id="1" name=""/>
        <p:cNvGrpSpPr/>
        <p:nvPr/>
      </p:nvGrpSpPr>
      <p:grpSpPr>
        <a:xfrm>
          <a:off x="0" y="0"/>
          <a:ext cx="0" cy="0"/>
          <a:chOff x="0" y="0"/>
          <a:chExt cx="0" cy="0"/>
        </a:xfrm>
      </p:grpSpPr>
      <p:grpSp>
        <p:nvGrpSpPr>
          <p:cNvPr id="77" name="Group 3"/>
          <p:cNvGrpSpPr/>
          <p:nvPr/>
        </p:nvGrpSpPr>
        <p:grpSpPr>
          <a:xfrm>
            <a:off x="2155165" y="1485900"/>
            <a:ext cx="13550459" cy="7427880"/>
            <a:chOff x="0" y="0"/>
            <a:chExt cx="1744237" cy="1689603"/>
          </a:xfrm>
          <a:solidFill>
            <a:schemeClr val="accent5">
              <a:lumMod val="75000"/>
            </a:schemeClr>
          </a:solidFill>
        </p:grpSpPr>
        <p:sp>
          <p:nvSpPr>
            <p:cNvPr id="78" name="Freeform 4"/>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grpFill/>
          </p:spPr>
        </p:sp>
      </p:grpSp>
      <p:pic>
        <p:nvPicPr>
          <p:cNvPr id="79"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680534">
            <a:off x="13796235" y="1653830"/>
            <a:ext cx="2348424" cy="768575"/>
          </a:xfrm>
          <a:prstGeom prst="rect">
            <a:avLst/>
          </a:prstGeom>
        </p:spPr>
      </p:pic>
      <p:pic>
        <p:nvPicPr>
          <p:cNvPr id="80"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380424">
            <a:off x="2236057" y="6736163"/>
            <a:ext cx="1166687" cy="3431433"/>
          </a:xfrm>
          <a:prstGeom prst="rect">
            <a:avLst/>
          </a:prstGeom>
        </p:spPr>
      </p:pic>
      <p:pic>
        <p:nvPicPr>
          <p:cNvPr id="81"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52723">
            <a:off x="123574" y="8798531"/>
            <a:ext cx="1129079" cy="1483490"/>
          </a:xfrm>
          <a:prstGeom prst="rect">
            <a:avLst/>
          </a:prstGeom>
        </p:spPr>
      </p:pic>
      <p:sp>
        <p:nvSpPr>
          <p:cNvPr id="76" name="TextBox 76"/>
          <p:cNvSpPr txBox="1"/>
          <p:nvPr/>
        </p:nvSpPr>
        <p:spPr>
          <a:xfrm>
            <a:off x="3372727" y="3297899"/>
            <a:ext cx="11125200" cy="3200876"/>
          </a:xfrm>
          <a:prstGeom prst="rect">
            <a:avLst/>
          </a:prstGeom>
        </p:spPr>
        <p:txBody>
          <a:bodyPr wrap="square" lIns="0" tIns="0" rIns="0" bIns="0" rtlCol="0" anchor="t">
            <a:spAutoFit/>
          </a:bodyPr>
          <a:lstStyle/>
          <a:p>
            <a:pPr algn="ctr">
              <a:lnSpc>
                <a:spcPct val="130000"/>
              </a:lnSpc>
            </a:pPr>
            <a:r>
              <a:rPr lang="en-US" sz="8000" b="1" dirty="0" smtClean="0">
                <a:solidFill>
                  <a:schemeClr val="bg1"/>
                </a:solidFill>
              </a:rPr>
              <a:t>CẢM ƠN CÁC BẠN ĐÃ CHÚ Ý BÀI GIẢNG!</a:t>
            </a:r>
            <a:endParaRPr lang="en-US" sz="8000" b="1" dirty="0">
              <a:solidFill>
                <a:schemeClr val="bg1"/>
              </a:solidFill>
            </a:endParaRPr>
          </a:p>
        </p:txBody>
      </p:sp>
      <p:pic>
        <p:nvPicPr>
          <p:cNvPr id="83" name="Picture 82"/>
          <p:cNvPicPr>
            <a:picLocks noChangeAspect="1"/>
          </p:cNvPicPr>
          <p:nvPr/>
        </p:nvPicPr>
        <p:blipFill>
          <a:blip r:embed="rId13">
            <a:clrChange>
              <a:clrFrom>
                <a:srgbClr val="FFFFFF"/>
              </a:clrFrom>
              <a:clrTo>
                <a:srgbClr val="FFFFFF">
                  <a:alpha val="0"/>
                </a:srgbClr>
              </a:clrTo>
            </a:clrChange>
          </a:blip>
          <a:stretch>
            <a:fillRect/>
          </a:stretch>
        </p:blipFill>
        <p:spPr>
          <a:xfrm>
            <a:off x="16286852" y="6753935"/>
            <a:ext cx="2001148" cy="3395887"/>
          </a:xfrm>
          <a:prstGeom prst="rect">
            <a:avLst/>
          </a:prstGeom>
        </p:spPr>
      </p:pic>
      <p:pic>
        <p:nvPicPr>
          <p:cNvPr id="84" name="Picture 83"/>
          <p:cNvPicPr>
            <a:picLocks noChangeAspect="1"/>
          </p:cNvPicPr>
          <p:nvPr/>
        </p:nvPicPr>
        <p:blipFill>
          <a:blip r:embed="rId14">
            <a:clrChange>
              <a:clrFrom>
                <a:srgbClr val="FFFFFF"/>
              </a:clrFrom>
              <a:clrTo>
                <a:srgbClr val="FFFFFF">
                  <a:alpha val="0"/>
                </a:srgbClr>
              </a:clrTo>
            </a:clrChange>
          </a:blip>
          <a:stretch>
            <a:fillRect/>
          </a:stretch>
        </p:blipFill>
        <p:spPr>
          <a:xfrm>
            <a:off x="-140360" y="82934"/>
            <a:ext cx="2295525" cy="21907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4974">
            <a:off x="80239" y="7391163"/>
            <a:ext cx="1344592" cy="2757152"/>
          </a:xfrm>
          <a:prstGeom prst="rect">
            <a:avLst/>
          </a:prstGeom>
        </p:spPr>
      </p:pic>
      <p:pic>
        <p:nvPicPr>
          <p:cNvPr id="15"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23550" y="683631"/>
            <a:ext cx="15656841" cy="9183546"/>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549907" y="683631"/>
            <a:ext cx="1462949" cy="1436350"/>
          </a:xfrm>
          <a:prstGeom prst="rect">
            <a:avLst/>
          </a:prstGeom>
        </p:spPr>
      </p:pic>
      <p:sp>
        <p:nvSpPr>
          <p:cNvPr id="14" name="TextBox 13"/>
          <p:cNvSpPr txBox="1"/>
          <p:nvPr/>
        </p:nvSpPr>
        <p:spPr>
          <a:xfrm>
            <a:off x="2517823" y="1790700"/>
            <a:ext cx="14324721" cy="7478970"/>
          </a:xfrm>
          <a:prstGeom prst="rect">
            <a:avLst/>
          </a:prstGeom>
          <a:noFill/>
        </p:spPr>
        <p:txBody>
          <a:bodyPr wrap="square" rtlCol="0">
            <a:spAutoFit/>
          </a:bodyPr>
          <a:lstStyle/>
          <a:p>
            <a:pPr algn="ctr">
              <a:lnSpc>
                <a:spcPct val="120000"/>
              </a:lnSpc>
              <a:spcBef>
                <a:spcPct val="0"/>
              </a:spcBef>
              <a:buFontTx/>
              <a:buNone/>
            </a:pPr>
            <a:endParaRPr lang="en-US" altLang="en-US" sz="8000" b="1" dirty="0" smtClean="0">
              <a:solidFill>
                <a:srgbClr val="C00000"/>
              </a:solidFill>
              <a:latin typeface="Arial" panose="020B0604020202020204" pitchFamily="34" charset="0"/>
              <a:cs typeface="Arial" panose="020B0604020202020204" pitchFamily="34" charset="0"/>
            </a:endParaRPr>
          </a:p>
          <a:p>
            <a:pPr algn="ctr">
              <a:lnSpc>
                <a:spcPct val="120000"/>
              </a:lnSpc>
              <a:spcBef>
                <a:spcPct val="0"/>
              </a:spcBef>
              <a:buFontTx/>
              <a:buNone/>
            </a:pPr>
            <a:r>
              <a:rPr lang="en-US" altLang="en-US" sz="8000" b="1" dirty="0" smtClean="0">
                <a:solidFill>
                  <a:srgbClr val="C00000"/>
                </a:solidFill>
                <a:latin typeface="Arial" panose="020B0604020202020204" pitchFamily="34" charset="0"/>
                <a:cs typeface="Arial" panose="020B0604020202020204" pitchFamily="34" charset="0"/>
              </a:rPr>
              <a:t>BỘI CHUNG.</a:t>
            </a:r>
          </a:p>
          <a:p>
            <a:pPr algn="ctr">
              <a:lnSpc>
                <a:spcPct val="120000"/>
              </a:lnSpc>
              <a:spcBef>
                <a:spcPct val="0"/>
              </a:spcBef>
              <a:buFontTx/>
              <a:buNone/>
            </a:pPr>
            <a:r>
              <a:rPr lang="en-US" altLang="en-US" sz="8000" b="1" dirty="0" smtClean="0">
                <a:solidFill>
                  <a:srgbClr val="C00000"/>
                </a:solidFill>
                <a:latin typeface="Arial" panose="020B0604020202020204" pitchFamily="34" charset="0"/>
                <a:cs typeface="Arial" panose="020B0604020202020204" pitchFamily="34" charset="0"/>
              </a:rPr>
              <a:t>BỘI CHUNG NHỎ NHẤT</a:t>
            </a:r>
          </a:p>
          <a:p>
            <a:pPr algn="ctr">
              <a:lnSpc>
                <a:spcPct val="120000"/>
              </a:lnSpc>
              <a:spcBef>
                <a:spcPct val="0"/>
              </a:spcBef>
              <a:buFontTx/>
              <a:buNone/>
            </a:pPr>
            <a:r>
              <a:rPr lang="en-US" altLang="en-US" sz="8000" b="1" dirty="0" smtClean="0">
                <a:solidFill>
                  <a:srgbClr val="C00000"/>
                </a:solidFill>
                <a:latin typeface="Arial" panose="020B0604020202020204" pitchFamily="34" charset="0"/>
                <a:cs typeface="Arial" panose="020B0604020202020204" pitchFamily="34" charset="0"/>
              </a:rPr>
              <a:t>(</a:t>
            </a:r>
            <a:r>
              <a:rPr lang="en-US" altLang="en-US" sz="8000" b="1" dirty="0" err="1" smtClean="0">
                <a:solidFill>
                  <a:srgbClr val="C00000"/>
                </a:solidFill>
                <a:latin typeface="Arial" panose="020B0604020202020204" pitchFamily="34" charset="0"/>
                <a:cs typeface="Arial" panose="020B0604020202020204" pitchFamily="34" charset="0"/>
              </a:rPr>
              <a:t>Tiết</a:t>
            </a:r>
            <a:r>
              <a:rPr lang="en-US" altLang="en-US" sz="8000" b="1" dirty="0" smtClean="0">
                <a:solidFill>
                  <a:srgbClr val="C00000"/>
                </a:solidFill>
                <a:latin typeface="Arial" panose="020B0604020202020204" pitchFamily="34" charset="0"/>
                <a:cs typeface="Arial" panose="020B0604020202020204" pitchFamily="34" charset="0"/>
              </a:rPr>
              <a:t> 23, 24, 28) </a:t>
            </a:r>
            <a:endParaRPr lang="en-US" altLang="en-US" sz="8000" b="1" dirty="0">
              <a:solidFill>
                <a:srgbClr val="C00000"/>
              </a:solidFill>
              <a:latin typeface="Arial" panose="020B0604020202020204" pitchFamily="34" charset="0"/>
              <a:cs typeface="Arial" panose="020B0604020202020204" pitchFamily="34" charset="0"/>
            </a:endParaRPr>
          </a:p>
          <a:p>
            <a:pPr algn="ctr">
              <a:lnSpc>
                <a:spcPct val="120000"/>
              </a:lnSpc>
            </a:pPr>
            <a:endParaRPr lang="vi-VN" sz="8000" dirty="0">
              <a:solidFill>
                <a:srgbClr val="C00000"/>
              </a:solidFill>
            </a:endParaRPr>
          </a:p>
        </p:txBody>
      </p:sp>
      <p:pic>
        <p:nvPicPr>
          <p:cNvPr id="4" name="Picture 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494071" y="8660834"/>
            <a:ext cx="2574510" cy="2003221"/>
          </a:xfrm>
          <a:prstGeom prst="rect">
            <a:avLst/>
          </a:prstGeom>
        </p:spPr>
      </p:pic>
      <p:pic>
        <p:nvPicPr>
          <p:cNvPr id="8"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494071" y="6681793"/>
            <a:ext cx="2797216" cy="1979041"/>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8001359">
            <a:off x="14225435" y="8422175"/>
            <a:ext cx="2058223" cy="47731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8"/>
          <p:cNvGrpSpPr/>
          <p:nvPr/>
        </p:nvGrpSpPr>
        <p:grpSpPr>
          <a:xfrm>
            <a:off x="4057909" y="-689643"/>
            <a:ext cx="9689995" cy="5402868"/>
            <a:chOff x="-3156596" y="2077354"/>
            <a:chExt cx="15802564" cy="8056947"/>
          </a:xfrm>
        </p:grpSpPr>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37" b="137"/>
            <a:stretch>
              <a:fillRect/>
            </a:stretch>
          </p:blipFill>
          <p:spPr>
            <a:xfrm>
              <a:off x="-3156596" y="2077354"/>
              <a:ext cx="15802564" cy="8056947"/>
            </a:xfrm>
            <a:prstGeom prst="rect">
              <a:avLst/>
            </a:prstGeom>
          </p:spPr>
        </p:pic>
        <p:sp>
          <p:nvSpPr>
            <p:cNvPr id="10" name="TextBox 10"/>
            <p:cNvSpPr txBox="1"/>
            <p:nvPr/>
          </p:nvSpPr>
          <p:spPr>
            <a:xfrm>
              <a:off x="1006992" y="2621239"/>
              <a:ext cx="8862834" cy="2138214"/>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NỘI DUNG</a:t>
              </a:r>
              <a:endParaRPr kumimoji="0" lang="en-US" sz="8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pic>
        <p:nvPicPr>
          <p:cNvPr id="38" name="Picture 3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38262" y="7515275"/>
            <a:ext cx="2146240" cy="2655436"/>
          </a:xfrm>
          <a:prstGeom prst="rect">
            <a:avLst/>
          </a:prstGeom>
        </p:spPr>
      </p:pic>
      <p:grpSp>
        <p:nvGrpSpPr>
          <p:cNvPr id="3" name="Group 3"/>
          <p:cNvGrpSpPr/>
          <p:nvPr/>
        </p:nvGrpSpPr>
        <p:grpSpPr>
          <a:xfrm>
            <a:off x="1234129" y="1108932"/>
            <a:ext cx="13682087" cy="9068387"/>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sp>
        <p:nvSpPr>
          <p:cNvPr id="12" name="TextBox 12"/>
          <p:cNvSpPr txBox="1"/>
          <p:nvPr/>
        </p:nvSpPr>
        <p:spPr>
          <a:xfrm>
            <a:off x="3097316" y="2544921"/>
            <a:ext cx="11678062" cy="860300"/>
          </a:xfrm>
          <a:prstGeom prst="rect">
            <a:avLst/>
          </a:prstGeom>
          <a:solidFill>
            <a:schemeClr val="accent6"/>
          </a:solidFill>
        </p:spPr>
        <p:txBody>
          <a:bodyPr wrap="square" lIns="0" tIns="0" rIns="0" bIns="0" rtlCol="0" anchor="t">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Bội</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chung</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và</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bội</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chung</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nhỏ</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nhất</a:t>
            </a:r>
            <a:endParaRPr kumimoji="0" 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3"/>
          <p:cNvSpPr txBox="1"/>
          <p:nvPr/>
        </p:nvSpPr>
        <p:spPr>
          <a:xfrm>
            <a:off x="3116812" y="4888440"/>
            <a:ext cx="11639070" cy="860300"/>
          </a:xfrm>
          <a:prstGeom prst="rect">
            <a:avLst/>
          </a:prstGeom>
          <a:solidFill>
            <a:schemeClr val="accent4">
              <a:lumMod val="40000"/>
              <a:lumOff val="60000"/>
            </a:schemeClr>
          </a:solidFill>
        </p:spPr>
        <p:txBody>
          <a:bodyPr wrap="square" lIns="0" tIns="0" rIns="0" bIns="0" rtlCol="0" anchor="t">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Cách</a:t>
            </a:r>
            <a:r>
              <a:rPr kumimoji="0" lang="en-US" sz="4800" b="0"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tìm</a:t>
            </a:r>
            <a:r>
              <a:rPr kumimoji="0" lang="en-US" sz="4800" b="0"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bội</a:t>
            </a:r>
            <a:r>
              <a:rPr kumimoji="0" lang="en-US" sz="4800" b="0"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chung</a:t>
            </a:r>
            <a:r>
              <a:rPr kumimoji="0" lang="en-US" sz="4800" b="0"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nhỏ</a:t>
            </a:r>
            <a:r>
              <a:rPr kumimoji="0" lang="en-US" sz="4800" b="0"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nhất</a:t>
            </a:r>
            <a:endParaRPr kumimoji="0" 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7" name="Group 17"/>
          <p:cNvGrpSpPr/>
          <p:nvPr/>
        </p:nvGrpSpPr>
        <p:grpSpPr>
          <a:xfrm>
            <a:off x="1565929" y="2544921"/>
            <a:ext cx="970642" cy="969366"/>
            <a:chOff x="0" y="0"/>
            <a:chExt cx="1294189" cy="1292488"/>
          </a:xfrm>
          <a:solidFill>
            <a:schemeClr val="accent6"/>
          </a:solidFill>
        </p:grpSpPr>
        <p:grpSp>
          <p:nvGrpSpPr>
            <p:cNvPr id="18" name="Group 18"/>
            <p:cNvGrpSpPr/>
            <p:nvPr/>
          </p:nvGrpSpPr>
          <p:grpSpPr>
            <a:xfrm>
              <a:off x="0" y="0"/>
              <a:ext cx="1294189" cy="1292488"/>
              <a:chOff x="0" y="0"/>
              <a:chExt cx="6350000" cy="6350000"/>
            </a:xfrm>
            <a:grpFill/>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20" name="TextBox 20"/>
            <p:cNvSpPr txBox="1"/>
            <p:nvPr/>
          </p:nvSpPr>
          <p:spPr>
            <a:xfrm>
              <a:off x="361375" y="228627"/>
              <a:ext cx="634729" cy="952500"/>
            </a:xfrm>
            <a:prstGeom prst="rect">
              <a:avLst/>
            </a:prstGeom>
            <a:grpFill/>
          </p:spPr>
          <p:txBody>
            <a:bodyPr lIns="0" tIns="0" rIns="0" bIns="0" rtlCol="0" anchor="t">
              <a:spAutoFit/>
            </a:bodyPr>
            <a:lstStyle/>
            <a:p>
              <a:pPr marL="0" marR="0" lvl="0" indent="0" algn="ctr" defTabSz="914400" rtl="0" eaLnBrk="1" fontAlgn="auto" latinLnBrk="0" hangingPunct="1">
                <a:lnSpc>
                  <a:spcPts val="5635"/>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US" sz="4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1" name="Group 21"/>
          <p:cNvGrpSpPr/>
          <p:nvPr/>
        </p:nvGrpSpPr>
        <p:grpSpPr>
          <a:xfrm>
            <a:off x="1621690" y="4906751"/>
            <a:ext cx="970642" cy="969366"/>
            <a:chOff x="0" y="0"/>
            <a:chExt cx="1294189" cy="1292488"/>
          </a:xfrm>
          <a:solidFill>
            <a:schemeClr val="accent4">
              <a:lumMod val="40000"/>
              <a:lumOff val="60000"/>
            </a:schemeClr>
          </a:solidFill>
        </p:grpSpPr>
        <p:grpSp>
          <p:nvGrpSpPr>
            <p:cNvPr id="22" name="Group 22"/>
            <p:cNvGrpSpPr/>
            <p:nvPr/>
          </p:nvGrpSpPr>
          <p:grpSpPr>
            <a:xfrm>
              <a:off x="0" y="0"/>
              <a:ext cx="1294189" cy="1292488"/>
              <a:chOff x="0" y="0"/>
              <a:chExt cx="6350000" cy="6350000"/>
            </a:xfrm>
            <a:grpFill/>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24" name="TextBox 24"/>
            <p:cNvSpPr txBox="1"/>
            <p:nvPr/>
          </p:nvSpPr>
          <p:spPr>
            <a:xfrm>
              <a:off x="361375" y="228627"/>
              <a:ext cx="634729" cy="952500"/>
            </a:xfrm>
            <a:prstGeom prst="rect">
              <a:avLst/>
            </a:prstGeom>
            <a:grpFill/>
          </p:spPr>
          <p:txBody>
            <a:bodyPr lIns="0" tIns="0" rIns="0" bIns="0" rtlCol="0" anchor="t">
              <a:spAutoFit/>
            </a:bodyPr>
            <a:lstStyle/>
            <a:p>
              <a:pPr marL="0" marR="0" lvl="0" indent="0" algn="ctr" defTabSz="914400" rtl="0" eaLnBrk="1" fontAlgn="auto" latinLnBrk="0" hangingPunct="1">
                <a:lnSpc>
                  <a:spcPts val="5635"/>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2</a:t>
              </a:r>
              <a:endParaRPr kumimoji="0" lang="en-US" sz="4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3" name="Group 33"/>
          <p:cNvGrpSpPr/>
          <p:nvPr/>
        </p:nvGrpSpPr>
        <p:grpSpPr>
          <a:xfrm>
            <a:off x="1645423" y="7199870"/>
            <a:ext cx="970642" cy="969366"/>
            <a:chOff x="0" y="0"/>
            <a:chExt cx="1294189" cy="1292488"/>
          </a:xfrm>
          <a:solidFill>
            <a:schemeClr val="accent5">
              <a:lumMod val="60000"/>
              <a:lumOff val="40000"/>
            </a:schemeClr>
          </a:solidFill>
        </p:grpSpPr>
        <p:grpSp>
          <p:nvGrpSpPr>
            <p:cNvPr id="34" name="Group 34"/>
            <p:cNvGrpSpPr/>
            <p:nvPr/>
          </p:nvGrpSpPr>
          <p:grpSpPr>
            <a:xfrm>
              <a:off x="0" y="0"/>
              <a:ext cx="1294189" cy="1292488"/>
              <a:chOff x="0" y="0"/>
              <a:chExt cx="6350000" cy="6350000"/>
            </a:xfrm>
            <a:grpFill/>
          </p:grpSpPr>
          <p:sp>
            <p:nvSpPr>
              <p:cNvPr id="35" name="Freeform 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36" name="TextBox 36"/>
            <p:cNvSpPr txBox="1"/>
            <p:nvPr/>
          </p:nvSpPr>
          <p:spPr>
            <a:xfrm>
              <a:off x="212577" y="188577"/>
              <a:ext cx="915750" cy="957527"/>
            </a:xfrm>
            <a:prstGeom prst="rect">
              <a:avLst/>
            </a:prstGeom>
            <a:grpFill/>
          </p:spPr>
          <p:txBody>
            <a:bodyPr wrap="square" lIns="0" tIns="0" rIns="0" bIns="0" rtlCol="0" anchor="t">
              <a:spAutoFit/>
            </a:bodyPr>
            <a:lstStyle/>
            <a:p>
              <a:pPr marL="0" marR="0" lvl="0" indent="0" algn="ctr" defTabSz="914400" rtl="0" eaLnBrk="1" fontAlgn="auto" latinLnBrk="0" hangingPunct="1">
                <a:lnSpc>
                  <a:spcPts val="5635"/>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3</a:t>
              </a:r>
              <a:endParaRPr kumimoji="0" lang="en-US" sz="4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8" name="TextBox 12"/>
          <p:cNvSpPr txBox="1"/>
          <p:nvPr/>
        </p:nvSpPr>
        <p:spPr>
          <a:xfrm>
            <a:off x="3137906" y="7310056"/>
            <a:ext cx="11574000" cy="860300"/>
          </a:xfrm>
          <a:prstGeom prst="rect">
            <a:avLst/>
          </a:prstGeom>
          <a:solidFill>
            <a:schemeClr val="accent5">
              <a:lumMod val="60000"/>
              <a:lumOff val="40000"/>
            </a:schemeClr>
          </a:solidFill>
        </p:spPr>
        <p:txBody>
          <a:bodyPr wrap="square" lIns="0" tIns="0" rIns="0" bIns="0" rtlCol="0" anchor="t">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4800" noProof="0" dirty="0" err="1" smtClean="0">
                <a:solidFill>
                  <a:srgbClr val="000000"/>
                </a:solidFill>
                <a:latin typeface="Arial" panose="020B0604020202020204" pitchFamily="34" charset="0"/>
                <a:cs typeface="Arial" panose="020B0604020202020204" pitchFamily="34" charset="0"/>
              </a:rPr>
              <a:t>Quy</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đồng</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mẫu</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các</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phân</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số</a:t>
            </a:r>
            <a:endParaRPr kumimoji="0" lang="en-US" sz="4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18228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2526989" y="2372089"/>
            <a:ext cx="13429747" cy="7169185"/>
            <a:chOff x="0" y="0"/>
            <a:chExt cx="10821129" cy="5776630"/>
          </a:xfrm>
          <a:solidFill>
            <a:schemeClr val="accent2">
              <a:lumMod val="20000"/>
              <a:lumOff val="80000"/>
            </a:schemeClr>
          </a:solidFill>
        </p:grpSpPr>
        <p:sp>
          <p:nvSpPr>
            <p:cNvPr id="3" name="Freeform 3"/>
            <p:cNvSpPr/>
            <p:nvPr/>
          </p:nvSpPr>
          <p:spPr>
            <a:xfrm>
              <a:off x="-4213" y="0"/>
              <a:ext cx="10825342" cy="5776630"/>
            </a:xfrm>
            <a:custGeom>
              <a:avLst/>
              <a:gdLst/>
              <a:ahLst/>
              <a:cxnLst/>
              <a:rect l="l" t="t" r="r" b="b"/>
              <a:pathLst>
                <a:path w="10825342" h="577663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4157017"/>
                    <a:pt x="10816195" y="5014045"/>
                  </a:cubicBezTo>
                  <a:cubicBezTo>
                    <a:pt x="10816195" y="5228205"/>
                    <a:pt x="10825342" y="5527383"/>
                    <a:pt x="10825342" y="5527383"/>
                  </a:cubicBezTo>
                  <a:cubicBezTo>
                    <a:pt x="10825342" y="5656052"/>
                    <a:pt x="10821173" y="5776630"/>
                    <a:pt x="10568335" y="5768495"/>
                  </a:cubicBezTo>
                  <a:cubicBezTo>
                    <a:pt x="10568335" y="5768495"/>
                    <a:pt x="10191862" y="5748197"/>
                    <a:pt x="9095459" y="5755795"/>
                  </a:cubicBezTo>
                  <a:cubicBezTo>
                    <a:pt x="2547822" y="5763930"/>
                    <a:pt x="304023" y="5776630"/>
                    <a:pt x="304023" y="5776630"/>
                  </a:cubicBezTo>
                  <a:cubicBezTo>
                    <a:pt x="132548" y="5776630"/>
                    <a:pt x="4213" y="5675561"/>
                    <a:pt x="8532" y="5473013"/>
                  </a:cubicBezTo>
                  <a:cubicBezTo>
                    <a:pt x="8532" y="5473013"/>
                    <a:pt x="9630" y="4974472"/>
                    <a:pt x="4815" y="1481678"/>
                  </a:cubicBezTo>
                  <a:cubicBezTo>
                    <a:pt x="0" y="663668"/>
                    <a:pt x="25592" y="330596"/>
                    <a:pt x="25592" y="330596"/>
                  </a:cubicBezTo>
                  <a:cubicBezTo>
                    <a:pt x="27224" y="150571"/>
                    <a:pt x="143504" y="16918"/>
                    <a:pt x="278431" y="16918"/>
                  </a:cubicBezTo>
                  <a:close/>
                </a:path>
              </a:pathLst>
            </a:custGeom>
            <a:grpFill/>
          </p:spPr>
        </p:sp>
      </p:grpSp>
      <p:grpSp>
        <p:nvGrpSpPr>
          <p:cNvPr id="4" name="Group 4"/>
          <p:cNvGrpSpPr/>
          <p:nvPr/>
        </p:nvGrpSpPr>
        <p:grpSpPr>
          <a:xfrm>
            <a:off x="6354754" y="1809942"/>
            <a:ext cx="5871292" cy="2126100"/>
            <a:chOff x="0" y="0"/>
            <a:chExt cx="3435356" cy="1138475"/>
          </a:xfrm>
          <a:solidFill>
            <a:schemeClr val="accent2">
              <a:lumMod val="60000"/>
              <a:lumOff val="40000"/>
            </a:schemeClr>
          </a:solidFill>
        </p:grpSpPr>
        <p:sp>
          <p:nvSpPr>
            <p:cNvPr id="5" name="Freeform 5"/>
            <p:cNvSpPr/>
            <p:nvPr/>
          </p:nvSpPr>
          <p:spPr>
            <a:xfrm>
              <a:off x="0" y="-4262"/>
              <a:ext cx="3443102" cy="1144961"/>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grp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29041" y="1235099"/>
            <a:ext cx="3020414" cy="720862"/>
          </a:xfrm>
          <a:prstGeom prst="rect">
            <a:avLst/>
          </a:prstGeom>
        </p:spPr>
      </p:pic>
      <p:sp>
        <p:nvSpPr>
          <p:cNvPr id="7" name="TextBox 7"/>
          <p:cNvSpPr txBox="1"/>
          <p:nvPr/>
        </p:nvSpPr>
        <p:spPr>
          <a:xfrm>
            <a:off x="6520641" y="2435023"/>
            <a:ext cx="5941248" cy="1107419"/>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8800" b="1" i="0" u="none" strike="noStrike" kern="1200" cap="none" spc="0" normalizeH="0" baseline="0" noProof="0" dirty="0" err="1" smtClean="0">
                <a:ln>
                  <a:noFill/>
                </a:ln>
                <a:solidFill>
                  <a:schemeClr val="bg1"/>
                </a:solidFill>
                <a:effectLst/>
                <a:uLnTx/>
                <a:uFillTx/>
                <a:latin typeface="Arial" panose="020B0604020202020204" pitchFamily="34" charset="0"/>
                <a:ea typeface="+mn-ea"/>
                <a:cs typeface="Arial" panose="020B0604020202020204" pitchFamily="34" charset="0"/>
              </a:rPr>
              <a:t>Tiết</a:t>
            </a:r>
            <a:r>
              <a:rPr kumimoji="0" lang="en-US" sz="88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1</a:t>
            </a:r>
            <a:endParaRPr kumimoji="0" lang="en-US" sz="8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803959">
            <a:off x="14313332" y="2145280"/>
            <a:ext cx="2122534" cy="19667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627376">
            <a:off x="3129658" y="1422052"/>
            <a:ext cx="947383" cy="2122534"/>
          </a:xfrm>
          <a:prstGeom prst="rect">
            <a:avLst/>
          </a:prstGeom>
        </p:spPr>
      </p:pic>
      <p:sp>
        <p:nvSpPr>
          <p:cNvPr id="17" name="TextBox 16"/>
          <p:cNvSpPr txBox="1"/>
          <p:nvPr/>
        </p:nvSpPr>
        <p:spPr>
          <a:xfrm>
            <a:off x="3524248" y="4600122"/>
            <a:ext cx="11430000" cy="1654364"/>
          </a:xfrm>
          <a:prstGeom prst="rect">
            <a:avLst/>
          </a:prstGeom>
          <a:noFill/>
        </p:spPr>
        <p:txBody>
          <a:bodyPr wrap="square" rtlCol="0">
            <a:spAutoFit/>
          </a:bodyPr>
          <a:lstStyle/>
          <a:p>
            <a:pPr marL="1143000" marR="0" lvl="0" indent="-1143000" algn="ctr" defTabSz="914400" rtl="0" eaLnBrk="1" fontAlgn="auto" latinLnBrk="0" hangingPunct="1">
              <a:lnSpc>
                <a:spcPct val="110000"/>
              </a:lnSpc>
              <a:spcBef>
                <a:spcPts val="0"/>
              </a:spcBef>
              <a:spcAft>
                <a:spcPts val="0"/>
              </a:spcAft>
              <a:buClrTx/>
              <a:buSzTx/>
              <a:buFontTx/>
              <a:buAutoNum type="arabicPeriod"/>
              <a:tabLst/>
              <a:defRPr/>
            </a:pPr>
            <a:r>
              <a:rPr lang="en-US" sz="4800" b="1" dirty="0" smtClean="0">
                <a:solidFill>
                  <a:schemeClr val="accent6">
                    <a:lumMod val="75000"/>
                  </a:schemeClr>
                </a:solidFill>
                <a:latin typeface="Arial" panose="020B0604020202020204" pitchFamily="34" charset="0"/>
                <a:cs typeface="Arial" panose="020B0604020202020204" pitchFamily="34" charset="0"/>
              </a:rPr>
              <a:t>BỘI</a:t>
            </a:r>
            <a:r>
              <a:rPr kumimoji="0" lang="en-US" sz="4800" b="1" i="0" u="none" strike="noStrike" kern="1200" cap="none" spc="0" normalizeH="0" baseline="0" noProof="0" dirty="0" smtClean="0">
                <a:ln>
                  <a:noFill/>
                </a:ln>
                <a:solidFill>
                  <a:schemeClr val="accent6">
                    <a:lumMod val="75000"/>
                  </a:schemeClr>
                </a:solidFill>
                <a:effectLst/>
                <a:uLnTx/>
                <a:uFillTx/>
                <a:latin typeface="Arial" panose="020B0604020202020204" pitchFamily="34" charset="0"/>
                <a:cs typeface="Arial" panose="020B0604020202020204" pitchFamily="34" charset="0"/>
              </a:rPr>
              <a:t> CHUNG </a:t>
            </a:r>
          </a:p>
          <a:p>
            <a:pPr marR="0" lvl="0" algn="ctr" defTabSz="914400" rtl="0" eaLnBrk="1" fontAlgn="auto" latinLnBrk="0" hangingPunct="1">
              <a:lnSpc>
                <a:spcPct val="110000"/>
              </a:lnSpc>
              <a:spcBef>
                <a:spcPts val="0"/>
              </a:spcBef>
              <a:spcAft>
                <a:spcPts val="0"/>
              </a:spcAft>
              <a:buClrTx/>
              <a:buSzTx/>
              <a:tabLst/>
              <a:defRPr/>
            </a:pPr>
            <a:r>
              <a:rPr kumimoji="0" lang="en-US" sz="4800" b="1" i="0" u="none" strike="noStrike" kern="1200" cap="none" spc="0" normalizeH="0" baseline="0" noProof="0" dirty="0" smtClean="0">
                <a:ln>
                  <a:noFill/>
                </a:ln>
                <a:solidFill>
                  <a:schemeClr val="accent6">
                    <a:lumMod val="75000"/>
                  </a:schemeClr>
                </a:solidFill>
                <a:effectLst/>
                <a:uLnTx/>
                <a:uFillTx/>
                <a:latin typeface="Arial" panose="020B0604020202020204" pitchFamily="34" charset="0"/>
                <a:cs typeface="Arial" panose="020B0604020202020204" pitchFamily="34" charset="0"/>
              </a:rPr>
              <a:t>VÀ BỘI CHUNG NHỎ NHẤT</a:t>
            </a:r>
            <a:endParaRPr kumimoji="0" lang="vi-VN" sz="4800" b="1" i="0" u="none" strike="noStrike" kern="1200" cap="none" spc="0" normalizeH="0" baseline="0" noProof="0" dirty="0" smtClean="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4038600" y="7107684"/>
            <a:ext cx="11553206" cy="841834"/>
          </a:xfrm>
          <a:prstGeom prst="rect">
            <a:avLst/>
          </a:prstGeom>
          <a:noFill/>
        </p:spPr>
        <p:txBody>
          <a:bodyPr wrap="square" rtlCol="0">
            <a:spAutoFit/>
          </a:bodyPr>
          <a:lstStyle/>
          <a:p>
            <a:pPr marR="0" lvl="0" algn="ctr" defTabSz="914400" rtl="0" eaLnBrk="1" fontAlgn="auto" latinLnBrk="0" hangingPunct="1">
              <a:lnSpc>
                <a:spcPct val="110000"/>
              </a:lnSpc>
              <a:spcBef>
                <a:spcPts val="0"/>
              </a:spcBef>
              <a:spcAft>
                <a:spcPts val="0"/>
              </a:spcAft>
              <a:buClrTx/>
              <a:buSzTx/>
              <a:tabLst/>
              <a:defRPr/>
            </a:pPr>
            <a:r>
              <a:rPr kumimoji="0" lang="en-US" sz="4800" b="1"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2.</a:t>
            </a:r>
            <a:r>
              <a:rPr kumimoji="0" lang="en-US" sz="4800" b="1" i="0" u="none" strike="noStrike" kern="1200" cap="none" spc="0" normalizeH="0" noProof="0" dirty="0" smtClean="0">
                <a:ln>
                  <a:noFill/>
                </a:ln>
                <a:solidFill>
                  <a:srgbClr val="7030A0"/>
                </a:solidFill>
                <a:effectLst/>
                <a:uLnTx/>
                <a:uFillTx/>
                <a:latin typeface="Arial" panose="020B0604020202020204" pitchFamily="34" charset="0"/>
                <a:cs typeface="Arial" panose="020B0604020202020204" pitchFamily="34" charset="0"/>
              </a:rPr>
              <a:t> </a:t>
            </a:r>
            <a:r>
              <a:rPr lang="en-US" sz="4800" b="1" noProof="0" dirty="0" smtClean="0">
                <a:solidFill>
                  <a:srgbClr val="7030A0"/>
                </a:solidFill>
                <a:latin typeface="Arial" panose="020B0604020202020204" pitchFamily="34" charset="0"/>
                <a:cs typeface="Arial" panose="020B0604020202020204" pitchFamily="34" charset="0"/>
              </a:rPr>
              <a:t>CÁCH TÌM </a:t>
            </a:r>
            <a:r>
              <a:rPr kumimoji="0" lang="en-US" sz="4800" b="1"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BỘI CHUNG NHỎ NHẤT</a:t>
            </a:r>
            <a:endParaRPr kumimoji="0" lang="vi-VN" sz="4800" b="1"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76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4883" y="855"/>
            <a:ext cx="17860947" cy="939891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54974">
            <a:off x="239374" y="6760829"/>
            <a:ext cx="1344592" cy="2757152"/>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449354" y="8679201"/>
            <a:ext cx="2797216" cy="1979041"/>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526838" y="855"/>
            <a:ext cx="1462949" cy="1436350"/>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8001359">
            <a:off x="15938805" y="8667238"/>
            <a:ext cx="2058223" cy="477318"/>
          </a:xfrm>
          <a:prstGeom prst="rect">
            <a:avLst/>
          </a:prstGeom>
        </p:spPr>
      </p:pic>
      <p:sp>
        <p:nvSpPr>
          <p:cNvPr id="14" name="TextBox 13"/>
          <p:cNvSpPr txBox="1"/>
          <p:nvPr/>
        </p:nvSpPr>
        <p:spPr>
          <a:xfrm>
            <a:off x="1989787" y="82000"/>
            <a:ext cx="1357124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rPr>
              <a:t>I. ƯỚC CHUNG VÀ ƯỚC CHUNG LỚN NHẤT</a:t>
            </a:r>
            <a:endParaRPr kumimoji="0" lang="vi-VN" sz="4800" b="1"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16" name="TextBox 15"/>
          <p:cNvSpPr txBox="1"/>
          <p:nvPr/>
        </p:nvSpPr>
        <p:spPr>
          <a:xfrm>
            <a:off x="363685" y="1711139"/>
            <a:ext cx="147992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B(6)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B(9)</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2302025" y="2669562"/>
            <a:ext cx="14538174" cy="707886"/>
          </a:xfrm>
          <a:prstGeom prst="rect">
            <a:avLst/>
          </a:prstGeom>
          <a:noFill/>
        </p:spPr>
        <p:txBody>
          <a:bodyPr wrap="square" rtlCol="0">
            <a:spAutoFit/>
          </a:bodyPr>
          <a:lstStyle/>
          <a:p>
            <a:r>
              <a:rPr lang="en-US" sz="4000" b="1" dirty="0"/>
              <a:t>B(6) </a:t>
            </a:r>
            <a:r>
              <a:rPr lang="en-US" sz="4000" dirty="0"/>
              <a:t>= {0; 6; 12; 18; 24; 30; 36; 42; 48; 54; 60; 66; 72;…}</a:t>
            </a:r>
          </a:p>
        </p:txBody>
      </p:sp>
      <p:sp>
        <p:nvSpPr>
          <p:cNvPr id="20" name="TextBox 19"/>
          <p:cNvSpPr txBox="1"/>
          <p:nvPr/>
        </p:nvSpPr>
        <p:spPr>
          <a:xfrm>
            <a:off x="2302025" y="3670483"/>
            <a:ext cx="11485213" cy="707886"/>
          </a:xfrm>
          <a:prstGeom prst="rect">
            <a:avLst/>
          </a:prstGeom>
          <a:noFill/>
        </p:spPr>
        <p:txBody>
          <a:bodyPr wrap="square" rtlCol="0">
            <a:spAutoFit/>
          </a:bodyPr>
          <a:lstStyle/>
          <a:p>
            <a:pPr lvl="0" algn="just"/>
            <a:r>
              <a:rPr kumimoji="0" lang="en-US" sz="4000" b="1" i="0" u="none" strike="noStrike" kern="1200" cap="none" spc="0" normalizeH="0" baseline="0" noProof="0" dirty="0" smtClean="0">
                <a:ln>
                  <a:noFill/>
                </a:ln>
                <a:solidFill>
                  <a:prstClr val="black"/>
                </a:solidFill>
                <a:effectLst/>
                <a:uLnTx/>
                <a:uFillTx/>
                <a:cs typeface="Arial" panose="020B0604020202020204" pitchFamily="34" charset="0"/>
              </a:rPr>
              <a:t>B(9)</a:t>
            </a:r>
            <a:r>
              <a:rPr lang="en-US" sz="4000" dirty="0"/>
              <a:t> = {0; 9; 18; 27; 36; 45; 54; 63; 72;…. }</a:t>
            </a:r>
            <a:endParaRPr kumimoji="0" lang="vi-VN" sz="4000" b="1" i="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37" name="TextBox 36"/>
          <p:cNvSpPr txBox="1"/>
          <p:nvPr/>
        </p:nvSpPr>
        <p:spPr>
          <a:xfrm>
            <a:off x="3844279" y="4644473"/>
            <a:ext cx="13926064"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Gọi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BC(6, 9)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vừa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vừa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ước</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9.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Hãy</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BC(24,28).</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Box 42"/>
          <p:cNvSpPr txBox="1"/>
          <p:nvPr/>
        </p:nvSpPr>
        <p:spPr>
          <a:xfrm>
            <a:off x="2694358" y="7699718"/>
            <a:ext cx="11026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nhỏ</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khác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0</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BC(6, 9).</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p:cNvSpPr txBox="1"/>
          <p:nvPr/>
        </p:nvSpPr>
        <p:spPr>
          <a:xfrm>
            <a:off x="7762089" y="8532977"/>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6" name="Picture 45"/>
          <p:cNvPicPr>
            <a:picLocks noChangeAspect="1"/>
          </p:cNvPicPr>
          <p:nvPr/>
        </p:nvPicPr>
        <p:blipFill>
          <a:blip r:embed="rId17">
            <a:clrChange>
              <a:clrFrom>
                <a:srgbClr val="FFFFFF"/>
              </a:clrFrom>
              <a:clrTo>
                <a:srgbClr val="FFFFFF">
                  <a:alpha val="0"/>
                </a:srgbClr>
              </a:clrTo>
            </a:clrChange>
          </a:blip>
          <a:stretch>
            <a:fillRect/>
          </a:stretch>
        </p:blipFill>
        <p:spPr>
          <a:xfrm rot="1225019">
            <a:off x="2324870" y="786933"/>
            <a:ext cx="1003865" cy="1104251"/>
          </a:xfrm>
          <a:prstGeom prst="rect">
            <a:avLst/>
          </a:prstGeom>
        </p:spPr>
      </p:pic>
      <p:sp>
        <p:nvSpPr>
          <p:cNvPr id="47" name="Title 2"/>
          <p:cNvSpPr txBox="1">
            <a:spLocks/>
          </p:cNvSpPr>
          <p:nvPr/>
        </p:nvSpPr>
        <p:spPr>
          <a:xfrm>
            <a:off x="3398802" y="964194"/>
            <a:ext cx="13944593" cy="85887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BộI</a:t>
            </a:r>
            <a:r>
              <a:rPr kumimoji="0" lang="en-US" sz="4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40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chung</a:t>
            </a:r>
            <a:r>
              <a:rPr kumimoji="0" lang="en-US" sz="4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40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và</a:t>
            </a:r>
            <a:r>
              <a:rPr kumimoji="0" lang="en-US" sz="4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40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bội</a:t>
            </a:r>
            <a:r>
              <a:rPr kumimoji="0" lang="en-US" sz="4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40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chung</a:t>
            </a:r>
            <a:r>
              <a:rPr kumimoji="0" lang="en-US" sz="4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40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nhỏ</a:t>
            </a:r>
            <a:r>
              <a:rPr kumimoji="0" lang="en-US" sz="4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40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nhất</a:t>
            </a:r>
            <a:r>
              <a:rPr kumimoji="0" lang="en-US" sz="4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40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của</a:t>
            </a:r>
            <a:r>
              <a:rPr kumimoji="0" lang="en-US" sz="4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40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hai</a:t>
            </a:r>
            <a:r>
              <a:rPr kumimoji="0" lang="en-US" sz="4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hay </a:t>
            </a:r>
            <a:r>
              <a:rPr kumimoji="0" lang="en-US" sz="40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nhiều</a:t>
            </a:r>
            <a:r>
              <a:rPr kumimoji="0" lang="en-US" sz="4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40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số</a:t>
            </a:r>
            <a:endParaRPr kumimoji="0" lang="vi-VN"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50" name="Rounded Rectangle 49"/>
          <p:cNvSpPr/>
          <p:nvPr/>
        </p:nvSpPr>
        <p:spPr>
          <a:xfrm>
            <a:off x="2302025" y="1737978"/>
            <a:ext cx="1352528" cy="61454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panose="020B0604020202020204"/>
                <a:ea typeface="+mn-ea"/>
                <a:cs typeface="+mn-cs"/>
              </a:rPr>
              <a:t>HĐ1</a:t>
            </a:r>
            <a:endPar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1" name="Rounded Rectangle 50"/>
          <p:cNvSpPr/>
          <p:nvPr/>
        </p:nvSpPr>
        <p:spPr>
          <a:xfrm>
            <a:off x="2163793" y="4898452"/>
            <a:ext cx="1352528" cy="61454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panose="020B0604020202020204"/>
                <a:ea typeface="+mn-ea"/>
                <a:cs typeface="+mn-cs"/>
              </a:rPr>
              <a:t>HĐ2</a:t>
            </a:r>
            <a:endPar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2" name="Rounded Rectangle 51"/>
          <p:cNvSpPr/>
          <p:nvPr/>
        </p:nvSpPr>
        <p:spPr>
          <a:xfrm>
            <a:off x="2244112" y="7793056"/>
            <a:ext cx="1352528" cy="61454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panose="020B0604020202020204"/>
                <a:ea typeface="+mn-ea"/>
                <a:cs typeface="+mn-cs"/>
              </a:rPr>
              <a:t>HĐ3</a:t>
            </a:r>
            <a:endPar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1" name="TextBox 30"/>
          <p:cNvSpPr txBox="1"/>
          <p:nvPr/>
        </p:nvSpPr>
        <p:spPr>
          <a:xfrm>
            <a:off x="3844279" y="6440473"/>
            <a:ext cx="11485213" cy="707886"/>
          </a:xfrm>
          <a:prstGeom prst="rect">
            <a:avLst/>
          </a:prstGeom>
          <a:noFill/>
        </p:spPr>
        <p:txBody>
          <a:bodyPr wrap="square" rtlCol="0">
            <a:spAutoFit/>
          </a:bodyPr>
          <a:lstStyle/>
          <a:p>
            <a:r>
              <a:rPr kumimoji="0" lang="en-US" sz="4000" b="1" i="0" u="none" strike="noStrike" kern="1200" cap="none" spc="0" normalizeH="0" baseline="0" noProof="0" dirty="0" smtClean="0">
                <a:ln>
                  <a:noFill/>
                </a:ln>
                <a:solidFill>
                  <a:prstClr val="black"/>
                </a:solidFill>
                <a:effectLst/>
                <a:uLnTx/>
                <a:uFillTx/>
                <a:cs typeface="Arial" panose="020B0604020202020204" pitchFamily="34" charset="0"/>
              </a:rPr>
              <a:t>BC(6, 9)</a:t>
            </a:r>
            <a:r>
              <a:rPr lang="en-US" sz="4000" dirty="0"/>
              <a:t> = {0; 18; 36; 54; 72;… }</a:t>
            </a:r>
          </a:p>
        </p:txBody>
      </p:sp>
    </p:spTree>
    <p:extLst>
      <p:ext uri="{BB962C8B-B14F-4D97-AF65-F5344CB8AC3E}">
        <p14:creationId xmlns:p14="http://schemas.microsoft.com/office/powerpoint/2010/main" val="271189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randombar(horizontal)">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ppt_x"/>
                                          </p:val>
                                        </p:tav>
                                        <p:tav tm="100000">
                                          <p:val>
                                            <p:strVal val="#ppt_x"/>
                                          </p:val>
                                        </p:tav>
                                      </p:tavLst>
                                    </p:anim>
                                    <p:anim calcmode="lin" valueType="num">
                                      <p:cBhvr additive="base">
                                        <p:cTn id="21" dur="500" fill="hold"/>
                                        <p:tgtEl>
                                          <p:spTgt spid="50"/>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750"/>
                                        <p:tgtEl>
                                          <p:spTgt spid="22"/>
                                        </p:tgtEl>
                                      </p:cBhvr>
                                    </p:animEffect>
                                    <p:anim calcmode="lin" valueType="num">
                                      <p:cBhvr>
                                        <p:cTn id="31" dur="750" fill="hold"/>
                                        <p:tgtEl>
                                          <p:spTgt spid="22"/>
                                        </p:tgtEl>
                                        <p:attrNameLst>
                                          <p:attrName>ppt_x</p:attrName>
                                        </p:attrNameLst>
                                      </p:cBhvr>
                                      <p:tavLst>
                                        <p:tav tm="0">
                                          <p:val>
                                            <p:strVal val="#ppt_x"/>
                                          </p:val>
                                        </p:tav>
                                        <p:tav tm="100000">
                                          <p:val>
                                            <p:strVal val="#ppt_x"/>
                                          </p:val>
                                        </p:tav>
                                      </p:tavLst>
                                    </p:anim>
                                    <p:anim calcmode="lin" valueType="num">
                                      <p:cBhvr>
                                        <p:cTn id="32" dur="7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ppt_x"/>
                                          </p:val>
                                        </p:tav>
                                        <p:tav tm="100000">
                                          <p:val>
                                            <p:strVal val="#ppt_x"/>
                                          </p:val>
                                        </p:tav>
                                      </p:tavLst>
                                    </p:anim>
                                    <p:anim calcmode="lin" valueType="num">
                                      <p:cBhvr additive="base">
                                        <p:cTn id="44" dur="500" fill="hold"/>
                                        <p:tgtEl>
                                          <p:spTgt spid="51"/>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ID="2" presetClass="entr" presetSubtype="4"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fill="hold"/>
                                        <p:tgtEl>
                                          <p:spTgt spid="52"/>
                                        </p:tgtEl>
                                        <p:attrNameLst>
                                          <p:attrName>ppt_x</p:attrName>
                                        </p:attrNameLst>
                                      </p:cBhvr>
                                      <p:tavLst>
                                        <p:tav tm="0">
                                          <p:val>
                                            <p:strVal val="#ppt_x"/>
                                          </p:val>
                                        </p:tav>
                                        <p:tav tm="100000">
                                          <p:val>
                                            <p:strVal val="#ppt_x"/>
                                          </p:val>
                                        </p:tav>
                                      </p:tavLst>
                                    </p:anim>
                                    <p:anim calcmode="lin" valueType="num">
                                      <p:cBhvr additive="base">
                                        <p:cTn id="59" dur="500" fill="hold"/>
                                        <p:tgtEl>
                                          <p:spTgt spid="52"/>
                                        </p:tgtEl>
                                        <p:attrNameLst>
                                          <p:attrName>ppt_y</p:attrName>
                                        </p:attrNameLst>
                                      </p:cBhvr>
                                      <p:tavLst>
                                        <p:tav tm="0">
                                          <p:val>
                                            <p:strVal val="1+#ppt_h/2"/>
                                          </p:val>
                                        </p:tav>
                                        <p:tav tm="100000">
                                          <p:val>
                                            <p:strVal val="#ppt_y"/>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2" grpId="0"/>
      <p:bldP spid="20" grpId="0"/>
      <p:bldP spid="37" grpId="0"/>
      <p:bldP spid="43" grpId="0"/>
      <p:bldP spid="44" grpId="0"/>
      <p:bldP spid="47" grpId="0"/>
      <p:bldP spid="50" grpId="0" animBg="1"/>
      <p:bldP spid="51" grpId="0" animBg="1"/>
      <p:bldP spid="52"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a:noFill/>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53163">
            <a:off x="17022056" y="-342766"/>
            <a:ext cx="1561645" cy="2075727"/>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762934">
            <a:off x="540142" y="7931636"/>
            <a:ext cx="2348424" cy="76857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20983">
            <a:off x="-84943" y="7925943"/>
            <a:ext cx="1324256" cy="2278652"/>
          </a:xfrm>
          <a:prstGeom prst="rect">
            <a:avLst/>
          </a:prstGeom>
        </p:spPr>
      </p:pic>
      <p:sp>
        <p:nvSpPr>
          <p:cNvPr id="18" name="TextBox 17"/>
          <p:cNvSpPr txBox="1"/>
          <p:nvPr/>
        </p:nvSpPr>
        <p:spPr>
          <a:xfrm>
            <a:off x="828461" y="5488581"/>
            <a:ext cx="16037400"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Ta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kí</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hiệu</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BC(a, b)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a:t>
            </a:r>
            <a:endParaRPr kumimoji="0" lang="vi-VN"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4491580" y="6932111"/>
            <a:ext cx="12043820" cy="880947"/>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en-US" sz="4400" dirty="0" smtClean="0">
                <a:solidFill>
                  <a:prstClr val="black"/>
                </a:solidFill>
                <a:latin typeface="Arial" panose="020B0604020202020204" pitchFamily="34" charset="0"/>
                <a:cs typeface="Arial" panose="020B0604020202020204" pitchFamily="34" charset="0"/>
              </a:rPr>
              <a:t>B</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CNN(a, b)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là</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bội</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chung</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nhỏ</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nhất</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cả</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và</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b.</a:t>
            </a:r>
            <a:endParaRPr kumimoji="0" lang="vi-VN" sz="4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0" name="TextBox 19"/>
          <p:cNvSpPr txBox="1"/>
          <p:nvPr/>
        </p:nvSpPr>
        <p:spPr>
          <a:xfrm>
            <a:off x="4491580" y="8410966"/>
            <a:ext cx="10552111" cy="880947"/>
          </a:xfrm>
          <a:prstGeom prst="rect">
            <a:avLst/>
          </a:prstGeom>
          <a:solidFill>
            <a:schemeClr val="accent6">
              <a:lumMod val="20000"/>
              <a:lumOff val="80000"/>
            </a:schemeClr>
          </a:solidFill>
          <a:ln>
            <a:solidFill>
              <a:schemeClr val="tx1"/>
            </a:solidFill>
            <a:prstDash val="dash"/>
          </a:ln>
        </p:spPr>
        <p:txBody>
          <a:bodyPr wrap="square" rtlCol="0">
            <a:spAutoFit/>
          </a:bodyPr>
          <a:lstStyle/>
          <a:p>
            <a:pPr marL="571500" marR="0" lvl="0" indent="-571500" algn="just" defTabSz="914400" rtl="0" eaLnBrk="1" fontAlgn="auto" latinLnBrk="0" hangingPunct="1">
              <a:lnSpc>
                <a:spcPct val="130000"/>
              </a:lnSpc>
              <a:spcBef>
                <a:spcPts val="0"/>
              </a:spcBef>
              <a:spcAft>
                <a:spcPts val="0"/>
              </a:spcAft>
              <a:buClrTx/>
              <a:buSzTx/>
              <a:buFont typeface="Wingdings" panose="05000000000000000000" pitchFamily="2" charset="2"/>
              <a:buChar char="§"/>
              <a:tabLst/>
              <a:defRPr/>
            </a:pP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Ta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chỉ</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xét</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khác</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0.</a:t>
            </a:r>
          </a:p>
        </p:txBody>
      </p:sp>
      <p:sp>
        <p:nvSpPr>
          <p:cNvPr id="22" name="Rounded Rectangle 21"/>
          <p:cNvSpPr/>
          <p:nvPr/>
        </p:nvSpPr>
        <p:spPr>
          <a:xfrm>
            <a:off x="1982077" y="50132"/>
            <a:ext cx="14883784" cy="4857162"/>
          </a:xfrm>
          <a:prstGeom prst="roundRect">
            <a:avLst/>
          </a:prstGeom>
          <a:solidFill>
            <a:srgbClr val="FBF8CD"/>
          </a:solidFill>
          <a:ln w="25400" cap="flat" cmpd="sng" algn="ctr">
            <a:noFill/>
            <a:prstDash val="solid"/>
          </a:ln>
          <a:effectLst/>
        </p:spPr>
        <p:txBody>
          <a:bodyPr rtlCol="0" anchor="ct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4800" b="1" i="0" u="none" strike="noStrike" kern="0" cap="none" spc="0" normalizeH="0" baseline="0" noProof="0" dirty="0" err="1" smtClean="0">
                <a:ln>
                  <a:noFill/>
                </a:ln>
                <a:solidFill>
                  <a:srgbClr val="FF0000"/>
                </a:solidFill>
                <a:effectLst/>
                <a:uLnTx/>
                <a:uFillTx/>
                <a:latin typeface="Arial" panose="020B0604020202020204"/>
                <a:ea typeface="+mn-ea"/>
                <a:cs typeface="Arial"/>
                <a:sym typeface="Arial"/>
              </a:rPr>
              <a:t>Bội</a:t>
            </a:r>
            <a:r>
              <a:rPr kumimoji="0" lang="en-US" sz="4800" b="1" i="0" u="none" strike="noStrike" kern="0" cap="none" spc="0" normalizeH="0" baseline="0" noProof="0" dirty="0" smtClean="0">
                <a:ln>
                  <a:noFill/>
                </a:ln>
                <a:solidFill>
                  <a:srgbClr val="FF0000"/>
                </a:solidFill>
                <a:effectLst/>
                <a:uLnTx/>
                <a:uFillTx/>
                <a:latin typeface="Arial" panose="020B0604020202020204"/>
                <a:ea typeface="+mn-ea"/>
                <a:cs typeface="Arial"/>
                <a:sym typeface="Arial"/>
              </a:rPr>
              <a:t> </a:t>
            </a:r>
            <a:r>
              <a:rPr kumimoji="0" lang="en-US" sz="4800" b="1" i="0" u="none" strike="noStrike" kern="0" cap="none" spc="0" normalizeH="0" baseline="0" noProof="0" dirty="0" err="1" smtClean="0">
                <a:ln>
                  <a:noFill/>
                </a:ln>
                <a:solidFill>
                  <a:srgbClr val="FF0000"/>
                </a:solidFill>
                <a:effectLst/>
                <a:uLnTx/>
                <a:uFillTx/>
                <a:latin typeface="Arial" panose="020B0604020202020204"/>
                <a:ea typeface="+mn-ea"/>
                <a:cs typeface="Arial"/>
                <a:sym typeface="Arial"/>
              </a:rPr>
              <a:t>chung</a:t>
            </a:r>
            <a:r>
              <a:rPr kumimoji="0" lang="en-US" sz="4800" b="1" i="0" u="none" strike="noStrike" kern="0" cap="none" spc="0" normalizeH="0" baseline="0" noProof="0" dirty="0" smtClean="0">
                <a:ln>
                  <a:noFill/>
                </a:ln>
                <a:solidFill>
                  <a:srgbClr val="FF0000"/>
                </a:solidFill>
                <a:effectLst/>
                <a:uLnTx/>
                <a:uFillTx/>
                <a:latin typeface="Arial" panose="020B0604020202020204"/>
                <a:ea typeface="+mn-ea"/>
                <a:cs typeface="Arial"/>
                <a:sym typeface="Arial"/>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hai</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hay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nhiều</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là</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ước</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tất</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cả</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đó</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just" defTabSz="1828800" rtl="0" eaLnBrk="1" fontAlgn="auto" latinLnBrk="0" hangingPunct="1">
              <a:lnSpc>
                <a:spcPct val="130000"/>
              </a:lnSpc>
              <a:spcBef>
                <a:spcPts val="0"/>
              </a:spcBef>
              <a:spcAft>
                <a:spcPts val="0"/>
              </a:spcAft>
              <a:buClrTx/>
              <a:buSzTx/>
              <a:buFontTx/>
              <a:buNone/>
              <a:tabLst/>
              <a:defRPr/>
            </a:pPr>
            <a:r>
              <a:rPr kumimoji="0" lang="en-US" sz="4800" b="1" i="0" u="none" strike="noStrike" kern="0" cap="none" spc="0" normalizeH="0" baseline="0" noProof="0" dirty="0" err="1" smtClean="0">
                <a:ln>
                  <a:noFill/>
                </a:ln>
                <a:solidFill>
                  <a:srgbClr val="FF0000"/>
                </a:solidFill>
                <a:effectLst/>
                <a:uLnTx/>
                <a:uFillTx/>
                <a:latin typeface="Arial" panose="020B0604020202020204"/>
                <a:ea typeface="+mn-ea"/>
                <a:cs typeface="Arial"/>
                <a:sym typeface="Arial"/>
              </a:rPr>
              <a:t>Bội</a:t>
            </a:r>
            <a:r>
              <a:rPr kumimoji="0" lang="en-US" sz="4800" b="1" i="0" u="none" strike="noStrike" kern="0" cap="none" spc="0" normalizeH="0" baseline="0" noProof="0" dirty="0" smtClean="0">
                <a:ln>
                  <a:noFill/>
                </a:ln>
                <a:solidFill>
                  <a:srgbClr val="FF0000"/>
                </a:solidFill>
                <a:effectLst/>
                <a:uLnTx/>
                <a:uFillTx/>
                <a:latin typeface="Arial" panose="020B0604020202020204"/>
                <a:ea typeface="+mn-ea"/>
                <a:cs typeface="Arial"/>
                <a:sym typeface="Arial"/>
              </a:rPr>
              <a:t> </a:t>
            </a:r>
            <a:r>
              <a:rPr kumimoji="0" lang="en-US" sz="4800" b="1" i="0" u="none" strike="noStrike" kern="0" cap="none" spc="0" normalizeH="0" baseline="0" noProof="0" dirty="0" err="1" smtClean="0">
                <a:ln>
                  <a:noFill/>
                </a:ln>
                <a:solidFill>
                  <a:srgbClr val="FF0000"/>
                </a:solidFill>
                <a:effectLst/>
                <a:uLnTx/>
                <a:uFillTx/>
                <a:latin typeface="Arial" panose="020B0604020202020204"/>
                <a:ea typeface="+mn-ea"/>
                <a:cs typeface="Arial"/>
                <a:sym typeface="Arial"/>
              </a:rPr>
              <a:t>chung</a:t>
            </a:r>
            <a:r>
              <a:rPr kumimoji="0" lang="en-US" sz="4800" b="1" i="0" u="none" strike="noStrike" kern="0" cap="none" spc="0" normalizeH="0" baseline="0" noProof="0" dirty="0" smtClean="0">
                <a:ln>
                  <a:noFill/>
                </a:ln>
                <a:solidFill>
                  <a:srgbClr val="FF0000"/>
                </a:solidFill>
                <a:effectLst/>
                <a:uLnTx/>
                <a:uFillTx/>
                <a:latin typeface="Arial" panose="020B0604020202020204"/>
                <a:ea typeface="+mn-ea"/>
                <a:cs typeface="Arial"/>
                <a:sym typeface="Arial"/>
              </a:rPr>
              <a:t> </a:t>
            </a:r>
            <a:r>
              <a:rPr kumimoji="0" lang="en-US" sz="4800" b="1" i="0" u="none" strike="noStrike" kern="0" cap="none" spc="0" normalizeH="0" baseline="0" noProof="0" dirty="0" err="1" smtClean="0">
                <a:ln>
                  <a:noFill/>
                </a:ln>
                <a:solidFill>
                  <a:srgbClr val="FF0000"/>
                </a:solidFill>
                <a:effectLst/>
                <a:uLnTx/>
                <a:uFillTx/>
                <a:latin typeface="Arial" panose="020B0604020202020204"/>
                <a:ea typeface="+mn-ea"/>
                <a:cs typeface="Arial"/>
                <a:sym typeface="Arial"/>
              </a:rPr>
              <a:t>nhỏ</a:t>
            </a:r>
            <a:r>
              <a:rPr kumimoji="0" lang="en-US" sz="4800" b="1" i="0" u="none" strike="noStrike" kern="0" cap="none" spc="0" normalizeH="0" baseline="0" noProof="0" dirty="0" smtClean="0">
                <a:ln>
                  <a:noFill/>
                </a:ln>
                <a:solidFill>
                  <a:srgbClr val="FF0000"/>
                </a:solidFill>
                <a:effectLst/>
                <a:uLnTx/>
                <a:uFillTx/>
                <a:latin typeface="Arial" panose="020B0604020202020204"/>
                <a:ea typeface="+mn-ea"/>
                <a:cs typeface="Arial"/>
                <a:sym typeface="Arial"/>
              </a:rPr>
              <a:t> </a:t>
            </a:r>
            <a:r>
              <a:rPr kumimoji="0" lang="en-US" sz="4800" b="1" i="0" u="none" strike="noStrike" kern="0" cap="none" spc="0" normalizeH="0" baseline="0" noProof="0" dirty="0" err="1" smtClean="0">
                <a:ln>
                  <a:noFill/>
                </a:ln>
                <a:solidFill>
                  <a:srgbClr val="FF0000"/>
                </a:solidFill>
                <a:effectLst/>
                <a:uLnTx/>
                <a:uFillTx/>
                <a:latin typeface="Arial" panose="020B0604020202020204"/>
                <a:ea typeface="+mn-ea"/>
                <a:cs typeface="Arial"/>
                <a:sym typeface="Arial"/>
              </a:rPr>
              <a:t>nhất</a:t>
            </a:r>
            <a:r>
              <a:rPr kumimoji="0" lang="en-US" sz="4800" b="1" i="0" u="none" strike="noStrike" kern="0" cap="none" spc="0" normalizeH="0" baseline="0" noProof="0" dirty="0" smtClean="0">
                <a:ln>
                  <a:noFill/>
                </a:ln>
                <a:solidFill>
                  <a:srgbClr val="FF0000"/>
                </a:solidFill>
                <a:effectLst/>
                <a:uLnTx/>
                <a:uFillTx/>
                <a:latin typeface="Arial" panose="020B0604020202020204"/>
                <a:ea typeface="+mn-ea"/>
                <a:cs typeface="Arial"/>
                <a:sym typeface="Arial"/>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hai</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hay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nhiều</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là</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lớn</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nhất</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tập</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hợp</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tất</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cả</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ước</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chung</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4800" b="0" i="0" u="none" strike="noStrike" kern="1200" cap="none" spc="0" normalizeH="0" baseline="0" noProof="0" dirty="0" err="1">
                <a:ln>
                  <a:noFill/>
                </a:ln>
                <a:solidFill>
                  <a:prstClr val="black"/>
                </a:solidFill>
                <a:effectLst/>
                <a:uLnTx/>
                <a:uFillTx/>
                <a:latin typeface="Arial" panose="020B0604020202020204"/>
                <a:ea typeface="+mn-ea"/>
                <a:cs typeface="+mn-cs"/>
              </a:rPr>
              <a:t>đó</a:t>
            </a:r>
            <a:r>
              <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just" defTabSz="1828800" rtl="0" eaLnBrk="1" fontAlgn="auto" latinLnBrk="0" hangingPunct="1">
              <a:lnSpc>
                <a:spcPct val="13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000E3F"/>
              </a:solidFill>
              <a:effectLst/>
              <a:uLnTx/>
              <a:uFillTx/>
              <a:latin typeface="Arial" panose="020B0604020202020204"/>
              <a:ea typeface="+mn-ea"/>
              <a:cs typeface="Arial"/>
              <a:sym typeface="Arial"/>
            </a:endParaRPr>
          </a:p>
        </p:txBody>
      </p:sp>
    </p:spTree>
    <p:extLst>
      <p:ext uri="{BB962C8B-B14F-4D97-AF65-F5344CB8AC3E}">
        <p14:creationId xmlns:p14="http://schemas.microsoft.com/office/powerpoint/2010/main" val="185090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50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animEffect transition="in" filter="fade">
                                      <p:cBhvr>
                                        <p:cTn id="15" dur="500"/>
                                        <p:tgtEl>
                                          <p:spTgt spid="2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bg/>
                                          </p:spTgt>
                                        </p:tgtEl>
                                        <p:attrNameLst>
                                          <p:attrName>style.visibility</p:attrName>
                                        </p:attrNameLst>
                                      </p:cBhvr>
                                      <p:to>
                                        <p:strVal val="visible"/>
                                      </p:to>
                                    </p:set>
                                    <p:anim calcmode="lin" valueType="num">
                                      <p:cBhvr additive="base">
                                        <p:cTn id="31"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 calcmode="lin" valueType="num">
                                      <p:cBhvr additive="base">
                                        <p:cTn id="3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uiExpand="1" build="allAtOnce" animBg="1"/>
      <p:bldP spid="22"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9999"/>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43786"/>
          <a:stretch>
            <a:fillRect/>
          </a:stretch>
        </p:blipFill>
        <p:spPr>
          <a:xfrm>
            <a:off x="0" y="6607"/>
            <a:ext cx="18288000" cy="10280393"/>
          </a:xfrm>
          <a:prstGeom prst="rect">
            <a:avLst/>
          </a:prstGeom>
        </p:spPr>
      </p:pic>
      <p:grpSp>
        <p:nvGrpSpPr>
          <p:cNvPr id="19" name="Group 18"/>
          <p:cNvGrpSpPr/>
          <p:nvPr/>
        </p:nvGrpSpPr>
        <p:grpSpPr>
          <a:xfrm>
            <a:off x="-521000" y="-20521"/>
            <a:ext cx="5855000" cy="1749479"/>
            <a:chOff x="-521000" y="-20521"/>
            <a:chExt cx="5855000" cy="1749479"/>
          </a:xfrm>
        </p:grpSpPr>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23239" y="-20521"/>
              <a:ext cx="4771439" cy="1749479"/>
            </a:xfrm>
            <a:prstGeom prst="rect">
              <a:avLst/>
            </a:prstGeom>
          </p:spPr>
        </p:pic>
        <p:sp>
          <p:nvSpPr>
            <p:cNvPr id="4" name="TextBox 4"/>
            <p:cNvSpPr txBox="1"/>
            <p:nvPr/>
          </p:nvSpPr>
          <p:spPr>
            <a:xfrm>
              <a:off x="-521000" y="303933"/>
              <a:ext cx="5855000" cy="100232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60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Ví</a:t>
              </a:r>
              <a:r>
                <a:rPr kumimoji="0" lang="en-US" sz="6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dụ</a:t>
              </a:r>
              <a:r>
                <a:rPr kumimoji="0" lang="en-US" sz="6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1</a:t>
              </a:r>
              <a:endParaRPr kumimoji="0" lang="en-US" sz="6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5" name="Group 5"/>
          <p:cNvGrpSpPr/>
          <p:nvPr/>
        </p:nvGrpSpPr>
        <p:grpSpPr>
          <a:xfrm>
            <a:off x="5223721" y="156666"/>
            <a:ext cx="11449635" cy="1579715"/>
            <a:chOff x="-3196" y="242459"/>
            <a:chExt cx="14380883" cy="5748858"/>
          </a:xfrm>
        </p:grpSpPr>
        <p:sp>
          <p:nvSpPr>
            <p:cNvPr id="6" name="Freeform 6"/>
            <p:cNvSpPr/>
            <p:nvPr/>
          </p:nvSpPr>
          <p:spPr>
            <a:xfrm>
              <a:off x="-3196" y="242459"/>
              <a:ext cx="14380883" cy="5748858"/>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7" name="Group 7"/>
          <p:cNvGrpSpPr/>
          <p:nvPr/>
        </p:nvGrpSpPr>
        <p:grpSpPr>
          <a:xfrm>
            <a:off x="2853664" y="2758165"/>
            <a:ext cx="10481336" cy="1055200"/>
            <a:chOff x="-1131619" y="-3445805"/>
            <a:chExt cx="6438345" cy="1522777"/>
          </a:xfrm>
          <a:solidFill>
            <a:schemeClr val="bg1"/>
          </a:solidFill>
        </p:grpSpPr>
        <p:sp>
          <p:nvSpPr>
            <p:cNvPr id="8" name="Freeform 8"/>
            <p:cNvSpPr/>
            <p:nvPr/>
          </p:nvSpPr>
          <p:spPr>
            <a:xfrm>
              <a:off x="-1131619" y="-3445805"/>
              <a:ext cx="6438345" cy="1522777"/>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B(4) =  {</a:t>
              </a:r>
              <a:r>
                <a:rPr kumimoji="0" lang="en-US" sz="4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0</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4</a:t>
              </a:r>
              <a:r>
                <a:rPr kumimoji="0" lang="en-US" sz="44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8</a:t>
              </a:r>
              <a:r>
                <a:rPr kumimoji="0" lang="en-US" sz="44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12</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16; 20; </a:t>
              </a:r>
              <a:r>
                <a:rPr kumimoji="0" lang="en-US" sz="4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24</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28; …}</a:t>
              </a: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 name="TextBox 10"/>
          <p:cNvSpPr txBox="1"/>
          <p:nvPr/>
        </p:nvSpPr>
        <p:spPr>
          <a:xfrm>
            <a:off x="1556278" y="2340467"/>
            <a:ext cx="15117079" cy="716928"/>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272626"/>
              </a:solidFill>
              <a:effectLst/>
              <a:uLnTx/>
              <a:uFillTx/>
              <a:latin typeface="Arial" panose="020B0604020202020204" pitchFamily="34" charset="0"/>
              <a:ea typeface="+mn-ea"/>
              <a:cs typeface="Arial" panose="020B0604020202020204" pitchFamily="34" charset="0"/>
            </a:endParaRPr>
          </a:p>
        </p:txBody>
      </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317294">
            <a:off x="-775192" y="-313195"/>
            <a:ext cx="2348424" cy="768575"/>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651252" y="448121"/>
            <a:ext cx="1061203" cy="106120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673357" y="-371267"/>
            <a:ext cx="2106146" cy="193629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72345">
            <a:off x="-317275" y="7172373"/>
            <a:ext cx="1499829" cy="3158683"/>
          </a:xfrm>
          <a:prstGeom prst="rect">
            <a:avLst/>
          </a:prstGeom>
        </p:spPr>
      </p:pic>
      <p:sp>
        <p:nvSpPr>
          <p:cNvPr id="20" name="TextBox 19"/>
          <p:cNvSpPr txBox="1"/>
          <p:nvPr/>
        </p:nvSpPr>
        <p:spPr>
          <a:xfrm>
            <a:off x="5571238" y="145188"/>
            <a:ext cx="10006375" cy="1642694"/>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a:t>
            </a:r>
            <a:r>
              <a:rPr lang="en-US" sz="4400" dirty="0" err="1" smtClean="0">
                <a:solidFill>
                  <a:prstClr val="black"/>
                </a:solidFill>
                <a:latin typeface="Arial" panose="020B0604020202020204" pitchFamily="34" charset="0"/>
                <a:cs typeface="Arial" panose="020B0604020202020204" pitchFamily="34" charset="0"/>
              </a:rPr>
              <a:t>i</a:t>
            </a:r>
            <a:r>
              <a:rPr lang="en-US" sz="4400" dirty="0" smtClean="0">
                <a:solidFill>
                  <a:prstClr val="black"/>
                </a:solidFill>
                <a:latin typeface="Arial" panose="020B0604020202020204" pitchFamily="34" charset="0"/>
                <a:cs typeface="Arial" panose="020B0604020202020204" pitchFamily="34" charset="0"/>
              </a:rPr>
              <a:t> </a:t>
            </a:r>
            <a:r>
              <a:rPr lang="en-US" sz="4400" dirty="0" err="1" smtClean="0">
                <a:solidFill>
                  <a:prstClr val="black"/>
                </a:solidFill>
                <a:latin typeface="Arial" panose="020B0604020202020204" pitchFamily="34" charset="0"/>
                <a:cs typeface="Arial" panose="020B0604020202020204" pitchFamily="34" charset="0"/>
              </a:rPr>
              <a:t>chung</a:t>
            </a:r>
            <a:r>
              <a:rPr lang="en-US" sz="4400" dirty="0" smtClean="0">
                <a:solidFill>
                  <a:prstClr val="black"/>
                </a:solidFill>
                <a:latin typeface="Arial" panose="020B0604020202020204" pitchFamily="34" charset="0"/>
                <a:cs typeface="Arial" panose="020B0604020202020204" pitchFamily="34" charset="0"/>
              </a:rPr>
              <a:t> </a:t>
            </a:r>
            <a:r>
              <a:rPr lang="en-US" sz="4400" dirty="0" err="1" smtClean="0">
                <a:solidFill>
                  <a:prstClr val="black"/>
                </a:solidFill>
                <a:latin typeface="Arial" panose="020B0604020202020204" pitchFamily="34" charset="0"/>
                <a:cs typeface="Arial" panose="020B0604020202020204" pitchFamily="34" charset="0"/>
              </a:rPr>
              <a:t>nhỏ</a:t>
            </a:r>
            <a:r>
              <a:rPr lang="en-US" sz="4400" dirty="0" smtClean="0">
                <a:solidFill>
                  <a:prstClr val="black"/>
                </a:solidFill>
                <a:latin typeface="Arial" panose="020B0604020202020204" pitchFamily="34" charset="0"/>
                <a:cs typeface="Arial" panose="020B0604020202020204" pitchFamily="34" charset="0"/>
              </a:rPr>
              <a:t> </a:t>
            </a:r>
            <a:r>
              <a:rPr lang="en-US" sz="4400" dirty="0" err="1" smtClean="0">
                <a:solidFill>
                  <a:prstClr val="black"/>
                </a:solidFill>
                <a:latin typeface="Arial" panose="020B0604020202020204" pitchFamily="34" charset="0"/>
                <a:cs typeface="Arial" panose="020B0604020202020204" pitchFamily="34" charset="0"/>
              </a:rPr>
              <a:t>nhất</a:t>
            </a:r>
            <a:r>
              <a:rPr lang="en-US" sz="4400" dirty="0" smtClean="0">
                <a:solidFill>
                  <a:prstClr val="black"/>
                </a:solidFill>
                <a:latin typeface="Arial" panose="020B0604020202020204" pitchFamily="34" charset="0"/>
                <a:cs typeface="Arial" panose="020B0604020202020204" pitchFamily="34" charset="0"/>
              </a:rPr>
              <a:t> </a:t>
            </a:r>
            <a:r>
              <a:rPr lang="en-US" sz="4400" dirty="0" err="1" smtClean="0">
                <a:solidFill>
                  <a:prstClr val="black"/>
                </a:solidFill>
                <a:latin typeface="Arial" panose="020B0604020202020204" pitchFamily="34" charset="0"/>
                <a:cs typeface="Arial" panose="020B0604020202020204" pitchFamily="34" charset="0"/>
              </a:rPr>
              <a:t>của</a:t>
            </a:r>
            <a:r>
              <a:rPr lang="en-US" sz="4400" dirty="0" smtClean="0">
                <a:solidFill>
                  <a:prstClr val="black"/>
                </a:solidFill>
                <a:latin typeface="Arial" panose="020B0604020202020204" pitchFamily="34" charset="0"/>
                <a:cs typeface="Arial" panose="020B0604020202020204" pitchFamily="34" charset="0"/>
              </a:rPr>
              <a:t> 4 </a:t>
            </a:r>
            <a:r>
              <a:rPr lang="en-US" sz="4400" dirty="0" err="1" smtClean="0">
                <a:solidFill>
                  <a:prstClr val="black"/>
                </a:solidFill>
                <a:latin typeface="Arial" panose="020B0604020202020204" pitchFamily="34" charset="0"/>
                <a:cs typeface="Arial" panose="020B0604020202020204" pitchFamily="34" charset="0"/>
              </a:rPr>
              <a:t>và</a:t>
            </a:r>
            <a:r>
              <a:rPr lang="en-US" sz="4400" dirty="0" smtClean="0">
                <a:solidFill>
                  <a:prstClr val="black"/>
                </a:solidFill>
                <a:latin typeface="Arial" panose="020B0604020202020204" pitchFamily="34" charset="0"/>
                <a:cs typeface="Arial" panose="020B0604020202020204" pitchFamily="34" charset="0"/>
              </a:rPr>
              <a:t> 6.</a:t>
            </a:r>
            <a:endParaRPr kumimoji="0" lang="vi-VN"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9" name="Group 7"/>
          <p:cNvGrpSpPr/>
          <p:nvPr/>
        </p:nvGrpSpPr>
        <p:grpSpPr>
          <a:xfrm>
            <a:off x="2832881" y="6347685"/>
            <a:ext cx="8999121" cy="987297"/>
            <a:chOff x="-1069174" y="-7461279"/>
            <a:chExt cx="6671426" cy="1424785"/>
          </a:xfrm>
          <a:solidFill>
            <a:schemeClr val="bg1"/>
          </a:solidFill>
        </p:grpSpPr>
        <p:sp>
          <p:nvSpPr>
            <p:cNvPr id="30" name="Freeform 8"/>
            <p:cNvSpPr/>
            <p:nvPr/>
          </p:nvSpPr>
          <p:spPr>
            <a:xfrm>
              <a:off x="-1069174" y="-7461279"/>
              <a:ext cx="6671426" cy="1424785"/>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marL="571500" marR="0" lvl="0" indent="-571500" algn="l" defTabSz="914400" rtl="0" eaLnBrk="1" fontAlgn="auto" latinLnBrk="0" hangingPunct="1">
                <a:lnSpc>
                  <a:spcPct val="130000"/>
                </a:lnSpc>
                <a:spcBef>
                  <a:spcPts val="0"/>
                </a:spcBef>
                <a:spcAft>
                  <a:spcPts val="0"/>
                </a:spcAft>
                <a:buClrTx/>
                <a:buSzTx/>
                <a:buFont typeface="Symbol" panose="05050102010706020507" pitchFamily="18" charset="2"/>
                <a:buChar char="Þ"/>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a:ea typeface="+mn-ea"/>
                  <a:cs typeface="+mn-cs"/>
                </a:rPr>
                <a:t>BC(4, 6) = {</a:t>
              </a:r>
              <a:r>
                <a:rPr kumimoji="0" lang="en-US" sz="4000" b="1" i="0" u="none" strike="noStrike" kern="1200" cap="none" spc="0" normalizeH="0" baseline="0" noProof="0" dirty="0" smtClean="0">
                  <a:ln>
                    <a:noFill/>
                  </a:ln>
                  <a:solidFill>
                    <a:srgbClr val="002060"/>
                  </a:solidFill>
                  <a:effectLst/>
                  <a:uLnTx/>
                  <a:uFillTx/>
                  <a:latin typeface="Arial" panose="020B0604020202020204"/>
                  <a:ea typeface="+mn-ea"/>
                  <a:cs typeface="+mn-cs"/>
                </a:rPr>
                <a:t>0; 12; 24; 36; …</a:t>
              </a:r>
              <a:r>
                <a:rPr kumimoji="0" lang="en-US" sz="4000" b="0" i="0" u="none" strike="noStrike" kern="1200" cap="none" spc="0" normalizeH="0" baseline="0" noProof="0" dirty="0" smtClean="0">
                  <a:ln>
                    <a:noFill/>
                  </a:ln>
                  <a:solidFill>
                    <a:prstClr val="black"/>
                  </a:solidFill>
                  <a:effectLst/>
                  <a:uLnTx/>
                  <a:uFillTx/>
                  <a:latin typeface="Arial" panose="020B0604020202020204"/>
                  <a:ea typeface="+mn-ea"/>
                  <a:cs typeface="+mn-cs"/>
                </a:rPr>
                <a:t>}.</a:t>
              </a:r>
            </a:p>
          </p:txBody>
        </p:sp>
      </p:grpSp>
      <p:grpSp>
        <p:nvGrpSpPr>
          <p:cNvPr id="21" name="Group 7"/>
          <p:cNvGrpSpPr/>
          <p:nvPr/>
        </p:nvGrpSpPr>
        <p:grpSpPr>
          <a:xfrm>
            <a:off x="2946284" y="4618008"/>
            <a:ext cx="8684717" cy="1055200"/>
            <a:chOff x="-1131619" y="-2076137"/>
            <a:chExt cx="6438345" cy="1522777"/>
          </a:xfrm>
          <a:solidFill>
            <a:schemeClr val="bg1"/>
          </a:solidFill>
        </p:grpSpPr>
        <p:sp>
          <p:nvSpPr>
            <p:cNvPr id="22" name="Freeform 8"/>
            <p:cNvSpPr/>
            <p:nvPr/>
          </p:nvSpPr>
          <p:spPr>
            <a:xfrm>
              <a:off x="-1131619" y="-2076137"/>
              <a:ext cx="6438345" cy="1522777"/>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B(6) </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0</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rPr>
                <a:t>1</a:t>
              </a:r>
              <a:r>
                <a:rPr kumimoji="0" lang="en-US" sz="4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2</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18</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24;</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30; </a:t>
              </a:r>
              <a:r>
                <a:rPr kumimoji="0" lang="en-US" sz="4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36</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1" name="Group 7"/>
          <p:cNvGrpSpPr/>
          <p:nvPr/>
        </p:nvGrpSpPr>
        <p:grpSpPr>
          <a:xfrm>
            <a:off x="2853664" y="7886700"/>
            <a:ext cx="8999121" cy="987297"/>
            <a:chOff x="-1069174" y="-7461279"/>
            <a:chExt cx="6671426" cy="1424785"/>
          </a:xfrm>
          <a:solidFill>
            <a:schemeClr val="bg1"/>
          </a:solidFill>
        </p:grpSpPr>
        <p:sp>
          <p:nvSpPr>
            <p:cNvPr id="32" name="Freeform 8"/>
            <p:cNvSpPr/>
            <p:nvPr/>
          </p:nvSpPr>
          <p:spPr>
            <a:xfrm>
              <a:off x="-1069174" y="-7461279"/>
              <a:ext cx="6671426" cy="1424785"/>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marL="571500" marR="0" lvl="0" indent="-571500" algn="l" defTabSz="914400" rtl="0" eaLnBrk="1" fontAlgn="auto" latinLnBrk="0" hangingPunct="1">
                <a:lnSpc>
                  <a:spcPct val="130000"/>
                </a:lnSpc>
                <a:spcBef>
                  <a:spcPts val="0"/>
                </a:spcBef>
                <a:spcAft>
                  <a:spcPts val="0"/>
                </a:spcAft>
                <a:buClrTx/>
                <a:buSzTx/>
                <a:buFont typeface="Symbol" panose="05050102010706020507" pitchFamily="18" charset="2"/>
                <a:buChar char="Þ"/>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a:ea typeface="+mn-ea"/>
                  <a:cs typeface="+mn-cs"/>
                </a:rPr>
                <a:t>BCNN(4, 6) = </a:t>
              </a:r>
              <a:r>
                <a:rPr kumimoji="0" lang="en-US" sz="4000" b="1" i="0" u="none" strike="noStrike" kern="1200" cap="none" spc="0" normalizeH="0" baseline="0" noProof="0" dirty="0" smtClean="0">
                  <a:ln>
                    <a:noFill/>
                  </a:ln>
                  <a:solidFill>
                    <a:srgbClr val="002060"/>
                  </a:solidFill>
                  <a:effectLst/>
                  <a:uLnTx/>
                  <a:uFillTx/>
                  <a:latin typeface="Arial" panose="020B0604020202020204"/>
                  <a:ea typeface="+mn-ea"/>
                  <a:cs typeface="+mn-cs"/>
                </a:rPr>
                <a:t>12</a:t>
              </a:r>
            </a:p>
          </p:txBody>
        </p:sp>
      </p:grpSp>
    </p:spTree>
    <p:extLst>
      <p:ext uri="{BB962C8B-B14F-4D97-AF65-F5344CB8AC3E}">
        <p14:creationId xmlns:p14="http://schemas.microsoft.com/office/powerpoint/2010/main" val="147708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2112</Words>
  <Application>Microsoft Office PowerPoint</Application>
  <PresentationFormat>Custom</PresentationFormat>
  <Paragraphs>179</Paragraphs>
  <Slides>30</Slides>
  <Notes>1</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30</vt:i4>
      </vt:variant>
    </vt:vector>
  </HeadingPairs>
  <TitlesOfParts>
    <vt:vector size="43" baseType="lpstr">
      <vt:lpstr>Arial</vt:lpstr>
      <vt:lpstr>Cambria Math</vt:lpstr>
      <vt:lpstr>Symbol</vt:lpstr>
      <vt:lpstr>Wingdings</vt:lpstr>
      <vt:lpstr>Calibri</vt:lpstr>
      <vt:lpstr>Office Theme</vt:lpstr>
      <vt:lpstr>2_Office Theme</vt:lpstr>
      <vt:lpstr>3_Office Theme</vt:lpstr>
      <vt:lpstr>6_Office Theme</vt:lpstr>
      <vt:lpstr>11_Office Theme</vt:lpstr>
      <vt:lpstr>13_Office Theme</vt:lpstr>
      <vt:lpstr>14_Office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5</cp:revision>
  <dcterms:created xsi:type="dcterms:W3CDTF">2006-08-16T00:00:00Z</dcterms:created>
  <dcterms:modified xsi:type="dcterms:W3CDTF">2026-01-04T03:51:32Z</dcterms:modified>
  <dc:identifier>DAEoZ-n91lM</dc:identifier>
</cp:coreProperties>
</file>