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6" r:id="rId3"/>
    <p:sldMasterId id="2147483708" r:id="rId4"/>
  </p:sldMasterIdLst>
  <p:notesMasterIdLst>
    <p:notesMasterId r:id="rId19"/>
  </p:notesMasterIdLst>
  <p:sldIdLst>
    <p:sldId id="358" r:id="rId5"/>
    <p:sldId id="285" r:id="rId6"/>
    <p:sldId id="256" r:id="rId7"/>
    <p:sldId id="375" r:id="rId8"/>
    <p:sldId id="259" r:id="rId9"/>
    <p:sldId id="372" r:id="rId10"/>
    <p:sldId id="287" r:id="rId11"/>
    <p:sldId id="261" r:id="rId12"/>
    <p:sldId id="376" r:id="rId13"/>
    <p:sldId id="362" r:id="rId14"/>
    <p:sldId id="359" r:id="rId15"/>
    <p:sldId id="366" r:id="rId16"/>
    <p:sldId id="367" r:id="rId17"/>
    <p:sldId id="36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88EC1-B854-4110-AC19-9BAEA8606A3B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2887EB-AB5D-4AF9-A8C3-E47BE755C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32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887EB-AB5D-4AF9-A8C3-E47BE755CA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9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887EB-AB5D-4AF9-A8C3-E47BE755CA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28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3F80E-A70A-44EF-8417-302BAFDE6BD9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1FF4F-A4BE-4D26-B698-C86E514CD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13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3F80E-A70A-44EF-8417-302BAFDE6BD9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1FF4F-A4BE-4D26-B698-C86E514CD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20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3F80E-A70A-44EF-8417-302BAFDE6BD9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1FF4F-A4BE-4D26-B698-C86E514CD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72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9CE843-37B0-4B35-8C1D-584A6BD84E7B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717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B797E1-E85E-4CB9-A702-4994E43D31FD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118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E63954-8EC5-452D-BD65-B51C276653B6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103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76672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1"/>
            <a:ext cx="5376672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BDEC4E-9E7D-4616-AB65-E218CD849906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508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9344A1-1128-48E8-BA1A-F887DACFA4C7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658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25C8D5-EDE4-41F3-8549-8928325304EC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233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E12F37-8313-4780-9840-EC02A19F009F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654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E0CA1A-095F-4775-A45C-730F09A90877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523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3F80E-A70A-44EF-8417-302BAFDE6BD9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1FF4F-A4BE-4D26-B698-C86E514CD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21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5D0254-C11D-4A71-89E6-64F832A8B7FB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5279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ACB997-A57C-49AB-AC7D-C8A9F5AC14B4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289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70573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1B0C6C-726A-40BA-8513-D2688180BF5E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5835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9CE843-37B0-4B35-8C1D-584A6BD84E7B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113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B797E1-E85E-4CB9-A702-4994E43D31FD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3013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E63954-8EC5-452D-BD65-B51C276653B6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199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76672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1"/>
            <a:ext cx="5376672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BDEC4E-9E7D-4616-AB65-E218CD849906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0961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9344A1-1128-48E8-BA1A-F887DACFA4C7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2916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25C8D5-EDE4-41F3-8549-8928325304EC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6570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E12F37-8313-4780-9840-EC02A19F009F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29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3F80E-A70A-44EF-8417-302BAFDE6BD9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1FF4F-A4BE-4D26-B698-C86E514CD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90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E0CA1A-095F-4775-A45C-730F09A90877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6972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5D0254-C11D-4A71-89E6-64F832A8B7FB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9301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ACB997-A57C-49AB-AC7D-C8A9F5AC14B4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1607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70573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1B0C6C-726A-40BA-8513-D2688180BF5E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9884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F78163-B7EB-454B-9FD1-02BF88D51C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722FF71-2A0F-410B-B61F-28A039C62E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100D1C-6A24-4005-934B-40C9A2B2F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4F1720-AE2F-4BD8-BA44-C1D74E7DB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4FA876-505F-4389-BBD6-99754ECF7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701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7062C7-38D6-42F2-B18E-E2796A442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9FDE2A-5701-4116-96D4-CC52B62D3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37E803-BD98-4529-8A6A-DD0519904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60A981-13B5-40FA-A0B2-540DBCBCE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3D0CEF-8821-4B08-8C9C-93870EF5C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941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35A21E-A231-4538-A7AA-5D37B2B23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673A9BC-4EF2-4B7D-887E-DC0C3CBE4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CD531C-6D2F-43D7-9B58-D763A6A6A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7CCB51-8086-4F04-84CC-3F4CCF6DC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9D7469-1682-4FFB-8E24-C08349A6B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910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DFCF44-9117-44EC-8BCA-588FA8C5C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5AE39E-EBE6-489C-82E4-E0A639E5E2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5C89506-B24E-40B0-ACF0-6D075FB1D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A79CE9F-5887-4443-904C-770CFDEB2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D7CF8DC-F291-4AC4-B18B-EEF292218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F768CA6-F076-41CE-903B-EC3DFA498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544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CCB9E2-DC06-48D7-B20D-4E6AFE22C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A5EFE42-F5F5-43F5-BA11-B61C26031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2EC66F0-E6E1-4E0A-8DB9-33BD915E8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99CC362-40E6-469B-95CA-DC6CABB9F1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F77B811-E7B8-46E8-B7A5-813C0D5098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AC853F7-07E7-4439-B5AF-59F4F0456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1E58784-75FC-400E-8BAD-698F3817D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7745C7B-5CF2-4962-9044-AD37C5E89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541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2BB8F9-B5A4-4B20-809A-E49D02771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FCABCBB-B3CB-4C92-A47C-EC50FF67E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3F6F404-3F73-4BE5-B677-29632B06C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7C45B83-432B-4E33-81B1-E875A7FCC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37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3F80E-A70A-44EF-8417-302BAFDE6BD9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1FF4F-A4BE-4D26-B698-C86E514CD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99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E74EBBE-7216-4B44-A3FB-D13DD334B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C35BA1E-309B-4D4E-A234-C15BD368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CA7B78-7D4E-4327-B235-F3C562FA4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4250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42AE2C-1429-4ACA-8B0E-517827E41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F67694-9956-4B44-94B6-05EC8DAF1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F7FC4E6-D6EB-421A-8077-237C36822E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27434A-B104-4177-A08F-036704A58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4E43B4A-F0DD-46DA-9615-45564A85E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6375E9F-F5D2-4E48-9AC1-5805DAEDC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355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C90BA2-79C5-479A-A4DB-8485D5A79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3D452BD-E528-4CF2-A824-618BF2E3C8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FC40F09-93BA-4761-8496-A14CECD58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6C178F8-9063-4402-A00C-FA37BC54E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A3CEE75-9BE1-4560-993D-3E618AF77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276790F-753B-4576-A5C8-9FD37182E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201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966B67-B998-423A-95B9-C600DC280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F41F78F-0536-45DC-AAF8-8A17D17DA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E468CF-C74C-4EF0-B35D-89ED93FD9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5E0BB6-0F5C-4085-B57A-4D31193AF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DC893A-A5EA-4091-A01A-D0ECB9A61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554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603B662-4BFE-4C3C-A743-43E2BD0C95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93022C9-2918-4896-8E40-BA52C981CB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448BAC-4344-4463-B5C7-30A7BA921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AAADBC-07B9-4969-A1C7-A2BBFFCF5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F09A5C-4659-4E2A-95CE-8178D8F10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2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3F80E-A70A-44EF-8417-302BAFDE6BD9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1FF4F-A4BE-4D26-B698-C86E514CD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72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3F80E-A70A-44EF-8417-302BAFDE6BD9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1FF4F-A4BE-4D26-B698-C86E514CD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70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3F80E-A70A-44EF-8417-302BAFDE6BD9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1FF4F-A4BE-4D26-B698-C86E514CD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20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3F80E-A70A-44EF-8417-302BAFDE6BD9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1FF4F-A4BE-4D26-B698-C86E514CD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791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3F80E-A70A-44EF-8417-302BAFDE6BD9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1FF4F-A4BE-4D26-B698-C86E514CD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490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3F80E-A70A-44EF-8417-302BAFDE6BD9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1FF4F-A4BE-4D26-B698-C86E514CD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550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Text Placeholder 1026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ea typeface="SimSun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a typeface="SimSun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SimSun" panose="02010600030101010101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A30400-69A4-4A5A-A6A9-76BBB0EA7790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96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Text Placeholder 1026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ea typeface="SimSun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a typeface="SimSun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SimSun" panose="02010600030101010101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A30400-69A4-4A5A-A6A9-76BBB0EA7790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29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FC767F0D-CE45-429F-9054-B7A6FA2FD6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E2C3BDAE-5BCE-4C52-AE1C-394F97D838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35BDF73B-78D1-4472-BD32-E03594AF20E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0AA886BF-161E-47AF-B3EE-0BD0037BFE49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A7206319-A269-47D8-955E-815418A7625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193CE67E-089A-4C1D-A17E-64060ADC07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09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1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J023">
            <a:extLst>
              <a:ext uri="{FF2B5EF4-FFF2-40B4-BE49-F238E27FC236}">
                <a16:creationId xmlns:a16="http://schemas.microsoft.com/office/drawing/2014/main" xmlns="" id="{C4CC9C2C-0230-47DD-A13C-1D621601C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WordArt 5">
            <a:extLst>
              <a:ext uri="{FF2B5EF4-FFF2-40B4-BE49-F238E27FC236}">
                <a16:creationId xmlns:a16="http://schemas.microsoft.com/office/drawing/2014/main" xmlns="" id="{2747A95E-80CF-4BEA-BFDF-5EFF9081158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43200" y="1143000"/>
            <a:ext cx="7162800" cy="19050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Chào mừng quý thầy cô đến thăm lớp  </a:t>
            </a: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xmlns="" id="{D5A4B137-0ED2-4A55-A09C-3A70FB608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670" y="3198674"/>
            <a:ext cx="811033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KHOA HỌCTỰ NHIÊN 6 </a:t>
            </a:r>
          </a:p>
        </p:txBody>
      </p:sp>
    </p:spTree>
    <p:extLst>
      <p:ext uri="{BB962C8B-B14F-4D97-AF65-F5344CB8AC3E}">
        <p14:creationId xmlns:p14="http://schemas.microsoft.com/office/powerpoint/2010/main" val="143296130"/>
      </p:ext>
    </p:extLst>
  </p:cSld>
  <p:clrMapOvr>
    <a:masterClrMapping/>
  </p:clrMapOvr>
  <p:transition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98466"/>
            <a:ext cx="12112028" cy="769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TIẾT 42 - BÀI 19: CẤU TẠO VÀ CHỨC NĂNG CÁC THÀNH PHẦN CỦA TẾ BÀO</a:t>
            </a:r>
          </a:p>
        </p:txBody>
      </p:sp>
      <p:sp>
        <p:nvSpPr>
          <p:cNvPr id="5" name="Rectangle 4"/>
          <p:cNvSpPr/>
          <p:nvPr/>
        </p:nvSpPr>
        <p:spPr>
          <a:xfrm>
            <a:off x="1964709" y="1543050"/>
            <a:ext cx="8920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128" t="39235" r="8759" b="44018"/>
          <a:stretch/>
        </p:blipFill>
        <p:spPr>
          <a:xfrm>
            <a:off x="855596" y="922369"/>
            <a:ext cx="10480808" cy="1606356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502571"/>
              </p:ext>
            </p:extLst>
          </p:nvPr>
        </p:nvGraphicFramePr>
        <p:xfrm>
          <a:off x="288572" y="2382120"/>
          <a:ext cx="11614857" cy="4335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0062">
                  <a:extLst>
                    <a:ext uri="{9D8B030D-6E8A-4147-A177-3AD203B41FA5}">
                      <a16:colId xmlns:a16="http://schemas.microsoft.com/office/drawing/2014/main" xmlns="" val="2133898105"/>
                    </a:ext>
                  </a:extLst>
                </a:gridCol>
                <a:gridCol w="10300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441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61058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71526">
                <a:tc gridSpan="2">
                  <a:txBody>
                    <a:bodyPr/>
                    <a:lstStyle/>
                    <a:p>
                      <a:pPr algn="ctr"/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7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7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7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7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7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7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5267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7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7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62354">
                <a:tc rowSpan="2"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7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700" baseline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700" baseline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7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49128">
                <a:tc vMerge="1">
                  <a:txBody>
                    <a:bodyPr/>
                    <a:lstStyle/>
                    <a:p>
                      <a:endParaRPr lang="en-US" sz="27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27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593619" y="2848514"/>
            <a:ext cx="25202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khuẩn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7840980" y="2770950"/>
            <a:ext cx="37385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4633051" y="3489075"/>
            <a:ext cx="40767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95172" y="4368567"/>
            <a:ext cx="4508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màng</a:t>
            </a:r>
            <a:r>
              <a:rPr lang="en-US" sz="24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bọc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ó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309091" y="4368567"/>
            <a:ext cx="51387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màng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Ribosome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29275" y="5885913"/>
            <a:ext cx="4498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395172" y="6005511"/>
            <a:ext cx="43165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Hoàn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B6FFAAE3-A244-6EBE-B7EF-41FAD0954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007" y="386141"/>
            <a:ext cx="10182299" cy="5667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Arial" pitchFamily="34" charset="0"/>
              </a:rPr>
              <a:t>II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Arial" pitchFamily="34" charset="0"/>
              </a:rPr>
              <a:t>. 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itchFamily="34" charset="0"/>
              </a:rPr>
              <a:t>ế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itchFamily="34" charset="0"/>
              </a:rPr>
              <a:t>bào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itchFamily="34" charset="0"/>
              </a:rPr>
              <a:t>nhân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itchFamily="34" charset="0"/>
              </a:rPr>
              <a:t>sơ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itchFamily="34" charset="0"/>
              </a:rPr>
              <a:t>và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itchFamily="34" charset="0"/>
              </a:rPr>
              <a:t>tế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itchFamily="34" charset="0"/>
              </a:rPr>
              <a:t>bào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itchFamily="34" charset="0"/>
              </a:rPr>
              <a:t>nhân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itchFamily="34" charset="0"/>
              </a:rPr>
              <a:t>thực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791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D28AF498-2344-3D62-9FBD-265184C9D7D1}"/>
              </a:ext>
            </a:extLst>
          </p:cNvPr>
          <p:cNvSpPr/>
          <p:nvPr/>
        </p:nvSpPr>
        <p:spPr>
          <a:xfrm>
            <a:off x="8908796" y="5690810"/>
            <a:ext cx="474446" cy="9144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45720"/>
                </a:moveTo>
                <a:lnTo>
                  <a:pt x="474446" y="45720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F3383473-66C6-3F26-DAC5-050D06A38625}"/>
              </a:ext>
            </a:extLst>
          </p:cNvPr>
          <p:cNvSpPr/>
          <p:nvPr/>
        </p:nvSpPr>
        <p:spPr>
          <a:xfrm>
            <a:off x="5508675" y="4868621"/>
            <a:ext cx="474446" cy="5100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37223" y="0"/>
                </a:lnTo>
                <a:lnTo>
                  <a:pt x="237223" y="510030"/>
                </a:lnTo>
                <a:lnTo>
                  <a:pt x="474446" y="510030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7D709F98-C61E-0AC3-EDC9-4302CF65EFE4}"/>
              </a:ext>
            </a:extLst>
          </p:cNvPr>
          <p:cNvSpPr/>
          <p:nvPr/>
        </p:nvSpPr>
        <p:spPr>
          <a:xfrm>
            <a:off x="8886199" y="4507181"/>
            <a:ext cx="474446" cy="9144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45720"/>
                </a:moveTo>
                <a:lnTo>
                  <a:pt x="474446" y="45720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32B3742B-E85E-598E-0BE0-59075FC10F06}"/>
              </a:ext>
            </a:extLst>
          </p:cNvPr>
          <p:cNvSpPr/>
          <p:nvPr/>
        </p:nvSpPr>
        <p:spPr>
          <a:xfrm>
            <a:off x="5525170" y="4358591"/>
            <a:ext cx="474446" cy="5100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510030"/>
                </a:moveTo>
                <a:lnTo>
                  <a:pt x="237223" y="510030"/>
                </a:lnTo>
                <a:lnTo>
                  <a:pt x="237223" y="0"/>
                </a:lnTo>
                <a:lnTo>
                  <a:pt x="474446" y="0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DC906FAC-1333-6789-067B-497BB91CCFC8}"/>
              </a:ext>
            </a:extLst>
          </p:cNvPr>
          <p:cNvSpPr/>
          <p:nvPr/>
        </p:nvSpPr>
        <p:spPr>
          <a:xfrm>
            <a:off x="2670836" y="3478342"/>
            <a:ext cx="643864" cy="256635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22017" y="0"/>
                </a:lnTo>
                <a:lnTo>
                  <a:pt x="222017" y="1264547"/>
                </a:lnTo>
                <a:lnTo>
                  <a:pt x="459240" y="1264547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EC1C9892-1D07-4C94-6649-53FDC6CBE1CA}"/>
              </a:ext>
            </a:extLst>
          </p:cNvPr>
          <p:cNvSpPr/>
          <p:nvPr/>
        </p:nvSpPr>
        <p:spPr>
          <a:xfrm>
            <a:off x="5508675" y="2266529"/>
            <a:ext cx="474446" cy="102006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37223" y="0"/>
                </a:lnTo>
                <a:lnTo>
                  <a:pt x="237223" y="1020060"/>
                </a:lnTo>
                <a:lnTo>
                  <a:pt x="474446" y="1020060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4B17CDF6-97EF-5D6D-0982-6F6946E37247}"/>
              </a:ext>
            </a:extLst>
          </p:cNvPr>
          <p:cNvSpPr/>
          <p:nvPr/>
        </p:nvSpPr>
        <p:spPr>
          <a:xfrm>
            <a:off x="5525170" y="2204171"/>
            <a:ext cx="474446" cy="9144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45720"/>
                </a:moveTo>
                <a:lnTo>
                  <a:pt x="474446" y="45720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4E3783D0-52F5-3451-93B3-EFCC176E120D}"/>
              </a:ext>
            </a:extLst>
          </p:cNvPr>
          <p:cNvSpPr/>
          <p:nvPr/>
        </p:nvSpPr>
        <p:spPr>
          <a:xfrm>
            <a:off x="5512789" y="1230219"/>
            <a:ext cx="474446" cy="102006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020060"/>
                </a:moveTo>
                <a:lnTo>
                  <a:pt x="237223" y="1020060"/>
                </a:lnTo>
                <a:lnTo>
                  <a:pt x="237223" y="0"/>
                </a:lnTo>
                <a:lnTo>
                  <a:pt x="474446" y="0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BDB7DB8A-97D2-9D4D-7A0D-0F25107AD429}"/>
              </a:ext>
            </a:extLst>
          </p:cNvPr>
          <p:cNvSpPr/>
          <p:nvPr/>
        </p:nvSpPr>
        <p:spPr>
          <a:xfrm>
            <a:off x="2663234" y="2147021"/>
            <a:ext cx="459240" cy="128560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285602"/>
                </a:moveTo>
                <a:lnTo>
                  <a:pt x="222017" y="1285602"/>
                </a:lnTo>
                <a:lnTo>
                  <a:pt x="222017" y="0"/>
                </a:lnTo>
                <a:lnTo>
                  <a:pt x="459240" y="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0D99F25A-2EB2-4D25-7977-127E793C61D4}"/>
              </a:ext>
            </a:extLst>
          </p:cNvPr>
          <p:cNvSpPr/>
          <p:nvPr/>
        </p:nvSpPr>
        <p:spPr>
          <a:xfrm>
            <a:off x="93852" y="2970229"/>
            <a:ext cx="2588414" cy="879068"/>
          </a:xfrm>
          <a:custGeom>
            <a:avLst/>
            <a:gdLst>
              <a:gd name="connsiteX0" fmla="*/ 0 w 2588414"/>
              <a:gd name="connsiteY0" fmla="*/ 0 h 879068"/>
              <a:gd name="connsiteX1" fmla="*/ 2588414 w 2588414"/>
              <a:gd name="connsiteY1" fmla="*/ 0 h 879068"/>
              <a:gd name="connsiteX2" fmla="*/ 2588414 w 2588414"/>
              <a:gd name="connsiteY2" fmla="*/ 879068 h 879068"/>
              <a:gd name="connsiteX3" fmla="*/ 0 w 2588414"/>
              <a:gd name="connsiteY3" fmla="*/ 879068 h 879068"/>
              <a:gd name="connsiteX4" fmla="*/ 0 w 2588414"/>
              <a:gd name="connsiteY4" fmla="*/ 0 h 87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8414" h="879068">
                <a:moveTo>
                  <a:pt x="0" y="0"/>
                </a:moveTo>
                <a:lnTo>
                  <a:pt x="2588414" y="0"/>
                </a:lnTo>
                <a:lnTo>
                  <a:pt x="2588414" y="879068"/>
                </a:lnTo>
                <a:lnTo>
                  <a:pt x="0" y="879068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marL="0" lvl="0" indent="0"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58055E0B-A6F2-C4A7-CA4B-1D58C47AE0A5}"/>
              </a:ext>
            </a:extLst>
          </p:cNvPr>
          <p:cNvSpPr/>
          <p:nvPr/>
        </p:nvSpPr>
        <p:spPr>
          <a:xfrm>
            <a:off x="3152937" y="1842405"/>
            <a:ext cx="2372232" cy="723530"/>
          </a:xfrm>
          <a:custGeom>
            <a:avLst/>
            <a:gdLst>
              <a:gd name="connsiteX0" fmla="*/ 0 w 2372232"/>
              <a:gd name="connsiteY0" fmla="*/ 0 h 723530"/>
              <a:gd name="connsiteX1" fmla="*/ 2372232 w 2372232"/>
              <a:gd name="connsiteY1" fmla="*/ 0 h 723530"/>
              <a:gd name="connsiteX2" fmla="*/ 2372232 w 2372232"/>
              <a:gd name="connsiteY2" fmla="*/ 723530 h 723530"/>
              <a:gd name="connsiteX3" fmla="*/ 0 w 2372232"/>
              <a:gd name="connsiteY3" fmla="*/ 723530 h 723530"/>
              <a:gd name="connsiteX4" fmla="*/ 0 w 2372232"/>
              <a:gd name="connsiteY4" fmla="*/ 0 h 723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2232" h="723530">
                <a:moveTo>
                  <a:pt x="0" y="0"/>
                </a:moveTo>
                <a:lnTo>
                  <a:pt x="2372232" y="0"/>
                </a:lnTo>
                <a:lnTo>
                  <a:pt x="2372232" y="723530"/>
                </a:lnTo>
                <a:lnTo>
                  <a:pt x="0" y="7235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b="1" kern="1200" dirty="0" err="1"/>
              <a:t>Cấu</a:t>
            </a:r>
            <a:r>
              <a:rPr lang="en-US" sz="3600" b="1" kern="1200" dirty="0"/>
              <a:t> </a:t>
            </a:r>
            <a:r>
              <a:rPr lang="en-US" sz="3600" b="1" kern="1200" dirty="0" err="1"/>
              <a:t>tạo</a:t>
            </a:r>
            <a:endParaRPr lang="en-US" sz="3600" b="1" kern="120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CDBC33DF-67FA-2E2E-9E2C-1C3827635BEF}"/>
              </a:ext>
            </a:extLst>
          </p:cNvPr>
          <p:cNvSpPr/>
          <p:nvPr/>
        </p:nvSpPr>
        <p:spPr>
          <a:xfrm>
            <a:off x="5999615" y="856635"/>
            <a:ext cx="3212439" cy="807220"/>
          </a:xfrm>
          <a:custGeom>
            <a:avLst/>
            <a:gdLst>
              <a:gd name="connsiteX0" fmla="*/ 0 w 2372232"/>
              <a:gd name="connsiteY0" fmla="*/ 0 h 723530"/>
              <a:gd name="connsiteX1" fmla="*/ 2372232 w 2372232"/>
              <a:gd name="connsiteY1" fmla="*/ 0 h 723530"/>
              <a:gd name="connsiteX2" fmla="*/ 2372232 w 2372232"/>
              <a:gd name="connsiteY2" fmla="*/ 723530 h 723530"/>
              <a:gd name="connsiteX3" fmla="*/ 0 w 2372232"/>
              <a:gd name="connsiteY3" fmla="*/ 723530 h 723530"/>
              <a:gd name="connsiteX4" fmla="*/ 0 w 2372232"/>
              <a:gd name="connsiteY4" fmla="*/ 0 h 723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2232" h="723530">
                <a:moveTo>
                  <a:pt x="0" y="0"/>
                </a:moveTo>
                <a:lnTo>
                  <a:pt x="2372232" y="0"/>
                </a:lnTo>
                <a:lnTo>
                  <a:pt x="2372232" y="723530"/>
                </a:lnTo>
                <a:lnTo>
                  <a:pt x="0" y="72353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000" b="1" kern="1200" dirty="0" err="1"/>
              <a:t>Màng</a:t>
            </a:r>
            <a:r>
              <a:rPr lang="en-US" sz="3000" b="1" kern="1200" dirty="0"/>
              <a:t> </a:t>
            </a:r>
            <a:r>
              <a:rPr lang="en-US" sz="3000" b="1" kern="1200" dirty="0" err="1"/>
              <a:t>tế</a:t>
            </a:r>
            <a:r>
              <a:rPr lang="en-US" sz="3000" b="1" kern="1200" dirty="0"/>
              <a:t> </a:t>
            </a:r>
            <a:r>
              <a:rPr lang="en-US" sz="3000" b="1" kern="1200" dirty="0" err="1"/>
              <a:t>bào</a:t>
            </a:r>
            <a:endParaRPr lang="en-US" sz="3000" b="1" kern="120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59E058E2-7805-21D4-F25D-9929C7A5BE49}"/>
              </a:ext>
            </a:extLst>
          </p:cNvPr>
          <p:cNvSpPr/>
          <p:nvPr/>
        </p:nvSpPr>
        <p:spPr>
          <a:xfrm>
            <a:off x="6023777" y="1903858"/>
            <a:ext cx="3212438" cy="597800"/>
          </a:xfrm>
          <a:custGeom>
            <a:avLst/>
            <a:gdLst>
              <a:gd name="connsiteX0" fmla="*/ 0 w 2372232"/>
              <a:gd name="connsiteY0" fmla="*/ 0 h 723530"/>
              <a:gd name="connsiteX1" fmla="*/ 2372232 w 2372232"/>
              <a:gd name="connsiteY1" fmla="*/ 0 h 723530"/>
              <a:gd name="connsiteX2" fmla="*/ 2372232 w 2372232"/>
              <a:gd name="connsiteY2" fmla="*/ 723530 h 723530"/>
              <a:gd name="connsiteX3" fmla="*/ 0 w 2372232"/>
              <a:gd name="connsiteY3" fmla="*/ 723530 h 723530"/>
              <a:gd name="connsiteX4" fmla="*/ 0 w 2372232"/>
              <a:gd name="connsiteY4" fmla="*/ 0 h 723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2232" h="723530">
                <a:moveTo>
                  <a:pt x="0" y="0"/>
                </a:moveTo>
                <a:lnTo>
                  <a:pt x="2372232" y="0"/>
                </a:lnTo>
                <a:lnTo>
                  <a:pt x="2372232" y="723530"/>
                </a:lnTo>
                <a:lnTo>
                  <a:pt x="0" y="72353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000" b="1" kern="1200" dirty="0" err="1"/>
              <a:t>Tế</a:t>
            </a:r>
            <a:r>
              <a:rPr lang="en-US" sz="3000" b="1" kern="1200" dirty="0"/>
              <a:t> </a:t>
            </a:r>
            <a:r>
              <a:rPr lang="en-US" sz="3000" b="1" kern="1200" dirty="0" err="1"/>
              <a:t>bào</a:t>
            </a:r>
            <a:r>
              <a:rPr lang="en-US" sz="3000" b="1" kern="1200" dirty="0"/>
              <a:t> </a:t>
            </a:r>
            <a:r>
              <a:rPr lang="en-US" sz="3000" b="1" kern="1200" dirty="0" err="1"/>
              <a:t>chất</a:t>
            </a:r>
            <a:r>
              <a:rPr lang="en-US" sz="3000" b="1" kern="120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8BE9AEA6-0581-0825-16C8-09CE405D659F}"/>
              </a:ext>
            </a:extLst>
          </p:cNvPr>
          <p:cNvSpPr/>
          <p:nvPr/>
        </p:nvSpPr>
        <p:spPr>
          <a:xfrm>
            <a:off x="5999616" y="2748491"/>
            <a:ext cx="3289120" cy="931726"/>
          </a:xfrm>
          <a:custGeom>
            <a:avLst/>
            <a:gdLst>
              <a:gd name="connsiteX0" fmla="*/ 0 w 2372232"/>
              <a:gd name="connsiteY0" fmla="*/ 0 h 723530"/>
              <a:gd name="connsiteX1" fmla="*/ 2372232 w 2372232"/>
              <a:gd name="connsiteY1" fmla="*/ 0 h 723530"/>
              <a:gd name="connsiteX2" fmla="*/ 2372232 w 2372232"/>
              <a:gd name="connsiteY2" fmla="*/ 723530 h 723530"/>
              <a:gd name="connsiteX3" fmla="*/ 0 w 2372232"/>
              <a:gd name="connsiteY3" fmla="*/ 723530 h 723530"/>
              <a:gd name="connsiteX4" fmla="*/ 0 w 2372232"/>
              <a:gd name="connsiteY4" fmla="*/ 0 h 723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2232" h="723530">
                <a:moveTo>
                  <a:pt x="0" y="0"/>
                </a:moveTo>
                <a:lnTo>
                  <a:pt x="2372232" y="0"/>
                </a:lnTo>
                <a:lnTo>
                  <a:pt x="2372232" y="723530"/>
                </a:lnTo>
                <a:lnTo>
                  <a:pt x="0" y="7235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000" b="1" kern="1200" dirty="0" err="1"/>
              <a:t>Nhân</a:t>
            </a:r>
            <a:r>
              <a:rPr lang="en-US" sz="3000" b="1" kern="1200" dirty="0"/>
              <a:t> </a:t>
            </a:r>
            <a:r>
              <a:rPr lang="en-US" sz="3000" b="1" kern="1200" dirty="0" err="1"/>
              <a:t>hoặc</a:t>
            </a:r>
            <a:r>
              <a:rPr lang="en-US" sz="3000" b="1" kern="1200" dirty="0"/>
              <a:t> </a:t>
            </a:r>
            <a:r>
              <a:rPr lang="en-US" sz="3000" b="1" kern="1200" dirty="0" err="1"/>
              <a:t>vùng</a:t>
            </a:r>
            <a:r>
              <a:rPr lang="en-US" sz="3000" b="1" kern="1200" dirty="0"/>
              <a:t> </a:t>
            </a:r>
            <a:r>
              <a:rPr lang="en-US" sz="3000" b="1" kern="1200" dirty="0" err="1"/>
              <a:t>nhân</a:t>
            </a:r>
            <a:r>
              <a:rPr lang="en-US" sz="3000" b="1" kern="1200" dirty="0"/>
              <a:t> 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997DA1A9-4A65-5B2F-75FA-03AA72E7F4CA}"/>
              </a:ext>
            </a:extLst>
          </p:cNvPr>
          <p:cNvSpPr/>
          <p:nvPr/>
        </p:nvSpPr>
        <p:spPr>
          <a:xfrm>
            <a:off x="3164367" y="4346836"/>
            <a:ext cx="2372232" cy="723530"/>
          </a:xfrm>
          <a:custGeom>
            <a:avLst/>
            <a:gdLst>
              <a:gd name="connsiteX0" fmla="*/ 0 w 2372232"/>
              <a:gd name="connsiteY0" fmla="*/ 0 h 723530"/>
              <a:gd name="connsiteX1" fmla="*/ 2372232 w 2372232"/>
              <a:gd name="connsiteY1" fmla="*/ 0 h 723530"/>
              <a:gd name="connsiteX2" fmla="*/ 2372232 w 2372232"/>
              <a:gd name="connsiteY2" fmla="*/ 723530 h 723530"/>
              <a:gd name="connsiteX3" fmla="*/ 0 w 2372232"/>
              <a:gd name="connsiteY3" fmla="*/ 723530 h 723530"/>
              <a:gd name="connsiteX4" fmla="*/ 0 w 2372232"/>
              <a:gd name="connsiteY4" fmla="*/ 0 h 723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2232" h="723530">
                <a:moveTo>
                  <a:pt x="0" y="0"/>
                </a:moveTo>
                <a:lnTo>
                  <a:pt x="2372232" y="0"/>
                </a:lnTo>
                <a:lnTo>
                  <a:pt x="2372232" y="723530"/>
                </a:lnTo>
                <a:lnTo>
                  <a:pt x="0" y="723530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b="1" kern="1200" dirty="0" err="1"/>
              <a:t>Phân</a:t>
            </a:r>
            <a:r>
              <a:rPr lang="en-US" sz="3600" b="1" kern="1200" dirty="0"/>
              <a:t> </a:t>
            </a:r>
            <a:r>
              <a:rPr lang="en-US" sz="3600" b="1" kern="1200" dirty="0" err="1"/>
              <a:t>loại</a:t>
            </a:r>
            <a:r>
              <a:rPr lang="en-US" sz="3600" b="1" kern="1200" dirty="0"/>
              <a:t> 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6A411091-E378-F1CA-9E3B-6E678F788EF2}"/>
              </a:ext>
            </a:extLst>
          </p:cNvPr>
          <p:cNvSpPr/>
          <p:nvPr/>
        </p:nvSpPr>
        <p:spPr>
          <a:xfrm>
            <a:off x="5999615" y="4035525"/>
            <a:ext cx="3018654" cy="936372"/>
          </a:xfrm>
          <a:custGeom>
            <a:avLst/>
            <a:gdLst>
              <a:gd name="connsiteX0" fmla="*/ 0 w 2372232"/>
              <a:gd name="connsiteY0" fmla="*/ 0 h 723530"/>
              <a:gd name="connsiteX1" fmla="*/ 2372232 w 2372232"/>
              <a:gd name="connsiteY1" fmla="*/ 0 h 723530"/>
              <a:gd name="connsiteX2" fmla="*/ 2372232 w 2372232"/>
              <a:gd name="connsiteY2" fmla="*/ 723530 h 723530"/>
              <a:gd name="connsiteX3" fmla="*/ 0 w 2372232"/>
              <a:gd name="connsiteY3" fmla="*/ 723530 h 723530"/>
              <a:gd name="connsiteX4" fmla="*/ 0 w 2372232"/>
              <a:gd name="connsiteY4" fmla="*/ 0 h 723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2232" h="723530">
                <a:moveTo>
                  <a:pt x="0" y="0"/>
                </a:moveTo>
                <a:lnTo>
                  <a:pt x="2372232" y="0"/>
                </a:lnTo>
                <a:lnTo>
                  <a:pt x="2372232" y="723530"/>
                </a:lnTo>
                <a:lnTo>
                  <a:pt x="0" y="723530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000" b="1" kern="1200" dirty="0" err="1"/>
              <a:t>Tế</a:t>
            </a:r>
            <a:r>
              <a:rPr lang="en-US" sz="3000" b="1" kern="1200" dirty="0"/>
              <a:t> </a:t>
            </a:r>
            <a:r>
              <a:rPr lang="en-US" sz="3000" b="1" kern="1200" dirty="0" err="1"/>
              <a:t>bào</a:t>
            </a:r>
            <a:r>
              <a:rPr lang="en-US" sz="3000" b="1" kern="1200" dirty="0"/>
              <a:t> </a:t>
            </a:r>
            <a:r>
              <a:rPr lang="en-US" sz="3000" b="1" kern="1200" dirty="0" err="1"/>
              <a:t>nhân</a:t>
            </a:r>
            <a:r>
              <a:rPr lang="en-US" sz="3000" b="1" kern="1200" dirty="0"/>
              <a:t> </a:t>
            </a:r>
            <a:r>
              <a:rPr lang="en-US" sz="3000" b="1" kern="1200" dirty="0" err="1"/>
              <a:t>sơ</a:t>
            </a:r>
            <a:endParaRPr lang="en-US" sz="3000" b="1" kern="120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3D8B4059-32B1-5204-2410-EE25114E5B05}"/>
              </a:ext>
            </a:extLst>
          </p:cNvPr>
          <p:cNvSpPr/>
          <p:nvPr/>
        </p:nvSpPr>
        <p:spPr>
          <a:xfrm>
            <a:off x="9360644" y="3851910"/>
            <a:ext cx="2544207" cy="1291356"/>
          </a:xfrm>
          <a:custGeom>
            <a:avLst/>
            <a:gdLst>
              <a:gd name="connsiteX0" fmla="*/ 0 w 2372232"/>
              <a:gd name="connsiteY0" fmla="*/ 0 h 723530"/>
              <a:gd name="connsiteX1" fmla="*/ 2372232 w 2372232"/>
              <a:gd name="connsiteY1" fmla="*/ 0 h 723530"/>
              <a:gd name="connsiteX2" fmla="*/ 2372232 w 2372232"/>
              <a:gd name="connsiteY2" fmla="*/ 723530 h 723530"/>
              <a:gd name="connsiteX3" fmla="*/ 0 w 2372232"/>
              <a:gd name="connsiteY3" fmla="*/ 723530 h 723530"/>
              <a:gd name="connsiteX4" fmla="*/ 0 w 2372232"/>
              <a:gd name="connsiteY4" fmla="*/ 0 h 723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2232" h="723530">
                <a:moveTo>
                  <a:pt x="0" y="0"/>
                </a:moveTo>
                <a:lnTo>
                  <a:pt x="2372232" y="0"/>
                </a:lnTo>
                <a:lnTo>
                  <a:pt x="2372232" y="723530"/>
                </a:lnTo>
                <a:lnTo>
                  <a:pt x="0" y="72353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/>
              <a:t>Nhân</a:t>
            </a:r>
            <a:r>
              <a:rPr lang="en-US" sz="2400" kern="1200" dirty="0"/>
              <a:t> </a:t>
            </a:r>
            <a:r>
              <a:rPr lang="en-US" sz="2400" kern="1200" dirty="0" err="1"/>
              <a:t>chưa</a:t>
            </a:r>
            <a:r>
              <a:rPr lang="en-US" sz="2400" kern="1200" dirty="0"/>
              <a:t> </a:t>
            </a:r>
            <a:r>
              <a:rPr lang="en-US" sz="2400" kern="1200" dirty="0" err="1"/>
              <a:t>hoàn</a:t>
            </a:r>
            <a:r>
              <a:rPr lang="en-US" sz="2400" kern="1200" dirty="0"/>
              <a:t> </a:t>
            </a:r>
            <a:r>
              <a:rPr lang="en-US" sz="2400" kern="1200" dirty="0" err="1"/>
              <a:t>chỉnh</a:t>
            </a:r>
            <a:r>
              <a:rPr lang="en-US" sz="2400" kern="1200" dirty="0"/>
              <a:t> (</a:t>
            </a:r>
            <a:r>
              <a:rPr lang="en-US" sz="2400" kern="1200" dirty="0" err="1"/>
              <a:t>Không</a:t>
            </a:r>
            <a:r>
              <a:rPr lang="en-US" sz="2400" kern="1200" dirty="0"/>
              <a:t> </a:t>
            </a:r>
            <a:r>
              <a:rPr lang="en-US" sz="2400" kern="1200" dirty="0" err="1"/>
              <a:t>có</a:t>
            </a:r>
            <a:r>
              <a:rPr lang="en-US" sz="2400" kern="1200" dirty="0"/>
              <a:t> </a:t>
            </a:r>
            <a:r>
              <a:rPr lang="en-US" sz="2400" kern="1200" dirty="0" err="1"/>
              <a:t>màng</a:t>
            </a:r>
            <a:r>
              <a:rPr lang="en-US" sz="2400" kern="1200" dirty="0"/>
              <a:t> </a:t>
            </a:r>
            <a:r>
              <a:rPr lang="en-US" sz="2400" kern="1200" dirty="0" err="1"/>
              <a:t>nhân</a:t>
            </a:r>
            <a:r>
              <a:rPr lang="en-US" sz="2400" kern="1200" dirty="0"/>
              <a:t>)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CCFEBE6A-C1F0-22A9-361B-C389733CEBA4}"/>
              </a:ext>
            </a:extLst>
          </p:cNvPr>
          <p:cNvSpPr/>
          <p:nvPr/>
        </p:nvSpPr>
        <p:spPr>
          <a:xfrm>
            <a:off x="5999615" y="5222625"/>
            <a:ext cx="3018654" cy="936371"/>
          </a:xfrm>
          <a:custGeom>
            <a:avLst/>
            <a:gdLst>
              <a:gd name="connsiteX0" fmla="*/ 0 w 2372232"/>
              <a:gd name="connsiteY0" fmla="*/ 0 h 723530"/>
              <a:gd name="connsiteX1" fmla="*/ 2372232 w 2372232"/>
              <a:gd name="connsiteY1" fmla="*/ 0 h 723530"/>
              <a:gd name="connsiteX2" fmla="*/ 2372232 w 2372232"/>
              <a:gd name="connsiteY2" fmla="*/ 723530 h 723530"/>
              <a:gd name="connsiteX3" fmla="*/ 0 w 2372232"/>
              <a:gd name="connsiteY3" fmla="*/ 723530 h 723530"/>
              <a:gd name="connsiteX4" fmla="*/ 0 w 2372232"/>
              <a:gd name="connsiteY4" fmla="*/ 0 h 723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2232" h="723530">
                <a:moveTo>
                  <a:pt x="0" y="0"/>
                </a:moveTo>
                <a:lnTo>
                  <a:pt x="2372232" y="0"/>
                </a:lnTo>
                <a:lnTo>
                  <a:pt x="2372232" y="723530"/>
                </a:lnTo>
                <a:lnTo>
                  <a:pt x="0" y="723530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000" b="1" kern="1200" dirty="0" err="1"/>
              <a:t>Tế</a:t>
            </a:r>
            <a:r>
              <a:rPr lang="en-US" sz="3000" b="1" kern="1200" dirty="0"/>
              <a:t> </a:t>
            </a:r>
            <a:r>
              <a:rPr lang="en-US" sz="3000" b="1" kern="1200" dirty="0" err="1"/>
              <a:t>bào</a:t>
            </a:r>
            <a:r>
              <a:rPr lang="en-US" sz="3000" b="1" kern="1200" dirty="0"/>
              <a:t> </a:t>
            </a:r>
            <a:r>
              <a:rPr lang="en-US" sz="3000" b="1" kern="1200" dirty="0" err="1"/>
              <a:t>nhân</a:t>
            </a:r>
            <a:r>
              <a:rPr lang="en-US" sz="3000" b="1" kern="1200" dirty="0"/>
              <a:t> </a:t>
            </a:r>
            <a:r>
              <a:rPr lang="en-US" sz="3000" b="1" kern="1200" dirty="0" err="1"/>
              <a:t>thực</a:t>
            </a:r>
            <a:r>
              <a:rPr lang="en-US" sz="3000" b="1" kern="1200" dirty="0"/>
              <a:t> 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B6A3147A-5CB8-824D-9CC3-6A47EF033419}"/>
              </a:ext>
            </a:extLst>
          </p:cNvPr>
          <p:cNvSpPr/>
          <p:nvPr/>
        </p:nvSpPr>
        <p:spPr>
          <a:xfrm>
            <a:off x="9337785" y="5287211"/>
            <a:ext cx="2544206" cy="1142110"/>
          </a:xfrm>
          <a:custGeom>
            <a:avLst/>
            <a:gdLst>
              <a:gd name="connsiteX0" fmla="*/ 0 w 2372232"/>
              <a:gd name="connsiteY0" fmla="*/ 0 h 723530"/>
              <a:gd name="connsiteX1" fmla="*/ 2372232 w 2372232"/>
              <a:gd name="connsiteY1" fmla="*/ 0 h 723530"/>
              <a:gd name="connsiteX2" fmla="*/ 2372232 w 2372232"/>
              <a:gd name="connsiteY2" fmla="*/ 723530 h 723530"/>
              <a:gd name="connsiteX3" fmla="*/ 0 w 2372232"/>
              <a:gd name="connsiteY3" fmla="*/ 723530 h 723530"/>
              <a:gd name="connsiteX4" fmla="*/ 0 w 2372232"/>
              <a:gd name="connsiteY4" fmla="*/ 0 h 723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2232" h="723530">
                <a:moveTo>
                  <a:pt x="0" y="0"/>
                </a:moveTo>
                <a:lnTo>
                  <a:pt x="2372232" y="0"/>
                </a:lnTo>
                <a:lnTo>
                  <a:pt x="2372232" y="723530"/>
                </a:lnTo>
                <a:lnTo>
                  <a:pt x="0" y="72353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/>
              <a:t>Nhân</a:t>
            </a:r>
            <a:r>
              <a:rPr lang="en-US" sz="2400" kern="1200" dirty="0"/>
              <a:t> </a:t>
            </a:r>
            <a:r>
              <a:rPr lang="en-US" sz="2400" kern="1200" dirty="0" err="1"/>
              <a:t>hoàn</a:t>
            </a:r>
            <a:r>
              <a:rPr lang="en-US" sz="2400" kern="1200" dirty="0"/>
              <a:t> </a:t>
            </a:r>
            <a:r>
              <a:rPr lang="en-US" sz="2400" kern="1200" dirty="0" err="1"/>
              <a:t>chỉnh</a:t>
            </a:r>
            <a:r>
              <a:rPr lang="en-US" sz="2400" kern="1200" dirty="0"/>
              <a:t> (</a:t>
            </a:r>
            <a:r>
              <a:rPr lang="en-US" sz="2400" kern="1200" dirty="0" err="1"/>
              <a:t>Có</a:t>
            </a:r>
            <a:r>
              <a:rPr lang="en-US" sz="2400" kern="1200" dirty="0"/>
              <a:t> </a:t>
            </a:r>
            <a:r>
              <a:rPr lang="en-US" sz="2400" kern="1200" dirty="0" err="1"/>
              <a:t>màng</a:t>
            </a:r>
            <a:r>
              <a:rPr lang="en-US" sz="2400" kern="1200" dirty="0"/>
              <a:t> </a:t>
            </a:r>
            <a:r>
              <a:rPr lang="en-US" sz="2400" kern="1200" dirty="0" err="1"/>
              <a:t>nhân</a:t>
            </a:r>
            <a:r>
              <a:rPr lang="en-US" sz="2400" kern="1200" dirty="0"/>
              <a:t>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751B0-F4DD-2D5E-0824-97CEDC683432}"/>
              </a:ext>
            </a:extLst>
          </p:cNvPr>
          <p:cNvSpPr txBox="1">
            <a:spLocks/>
          </p:cNvSpPr>
          <p:nvPr/>
        </p:nvSpPr>
        <p:spPr>
          <a:xfrm>
            <a:off x="0" y="27264"/>
            <a:ext cx="12112028" cy="769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19: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CHỨC NĂNG CÁC THÀNH PHẦN CỦA TẾ BÀO</a:t>
            </a:r>
          </a:p>
        </p:txBody>
      </p:sp>
    </p:spTree>
    <p:extLst>
      <p:ext uri="{BB962C8B-B14F-4D97-AF65-F5344CB8AC3E}">
        <p14:creationId xmlns:p14="http://schemas.microsoft.com/office/powerpoint/2010/main" val="111350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64DDCDE-EAB1-CA55-77C6-AEA908F70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8617" y="530128"/>
            <a:ext cx="3690084" cy="5780823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472373F-89C2-4033-AA95-FD9E7858D45D}"/>
              </a:ext>
            </a:extLst>
          </p:cNvPr>
          <p:cNvSpPr txBox="1"/>
          <p:nvPr/>
        </p:nvSpPr>
        <p:spPr>
          <a:xfrm>
            <a:off x="888187" y="636490"/>
            <a:ext cx="6715893" cy="166199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5080" indent="0">
              <a:spcBef>
                <a:spcPts val="0"/>
              </a:spcBef>
              <a:buNone/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spc="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spc="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spc="-2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spc="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spc="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spc="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spc="-8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spc="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8ED36C6-F9FA-ED25-C1E7-DF5AC2847D96}"/>
              </a:ext>
            </a:extLst>
          </p:cNvPr>
          <p:cNvSpPr txBox="1"/>
          <p:nvPr/>
        </p:nvSpPr>
        <p:spPr>
          <a:xfrm>
            <a:off x="888187" y="2572803"/>
            <a:ext cx="1097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5584180-B298-C52E-7CBF-0C42E2086DA2}"/>
              </a:ext>
            </a:extLst>
          </p:cNvPr>
          <p:cNvSpPr txBox="1"/>
          <p:nvPr/>
        </p:nvSpPr>
        <p:spPr>
          <a:xfrm>
            <a:off x="2597517" y="2572803"/>
            <a:ext cx="1097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9C53EA1-45CB-41DD-4D40-4EDF2921E55C}"/>
              </a:ext>
            </a:extLst>
          </p:cNvPr>
          <p:cNvSpPr txBox="1"/>
          <p:nvPr/>
        </p:nvSpPr>
        <p:spPr>
          <a:xfrm>
            <a:off x="4290492" y="2572803"/>
            <a:ext cx="1097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FF5CC85-B6EF-BFA3-68F6-FAC166C6B725}"/>
              </a:ext>
            </a:extLst>
          </p:cNvPr>
          <p:cNvSpPr txBox="1"/>
          <p:nvPr/>
        </p:nvSpPr>
        <p:spPr>
          <a:xfrm>
            <a:off x="5706248" y="2572803"/>
            <a:ext cx="1097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</a:p>
        </p:txBody>
      </p:sp>
    </p:spTree>
    <p:extLst>
      <p:ext uri="{BB962C8B-B14F-4D97-AF65-F5344CB8AC3E}">
        <p14:creationId xmlns:p14="http://schemas.microsoft.com/office/powerpoint/2010/main" val="1439871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4E0144-154E-D79E-D8D9-5B0573DD9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3400" b="1" spc="-5" dirty="0" err="1">
                <a:latin typeface="Times New Roman"/>
                <a:cs typeface="Times New Roman"/>
              </a:rPr>
              <a:t>Câu</a:t>
            </a:r>
            <a:r>
              <a:rPr lang="en-US" sz="3400" b="1" spc="-5" dirty="0">
                <a:latin typeface="Times New Roman"/>
                <a:cs typeface="Times New Roman"/>
              </a:rPr>
              <a:t> 2. </a:t>
            </a:r>
            <a:r>
              <a:rPr lang="en-US" sz="3400" spc="-5" dirty="0">
                <a:latin typeface="Times New Roman"/>
                <a:cs typeface="Times New Roman"/>
              </a:rPr>
              <a:t>Quan </a:t>
            </a:r>
            <a:r>
              <a:rPr lang="en-US" sz="3400" spc="-5" dirty="0" err="1">
                <a:latin typeface="Times New Roman"/>
                <a:cs typeface="Times New Roman"/>
              </a:rPr>
              <a:t>sát</a:t>
            </a:r>
            <a:r>
              <a:rPr lang="en-US" sz="3400" spc="-5" dirty="0">
                <a:latin typeface="Times New Roman"/>
                <a:cs typeface="Times New Roman"/>
              </a:rPr>
              <a:t> </a:t>
            </a:r>
            <a:r>
              <a:rPr lang="en-US" sz="3400" spc="-5" dirty="0" err="1">
                <a:latin typeface="Times New Roman"/>
                <a:cs typeface="Times New Roman"/>
              </a:rPr>
              <a:t>tế</a:t>
            </a:r>
            <a:r>
              <a:rPr lang="en-US" sz="3400" spc="-5" dirty="0">
                <a:latin typeface="Times New Roman"/>
                <a:cs typeface="Times New Roman"/>
              </a:rPr>
              <a:t> </a:t>
            </a:r>
            <a:r>
              <a:rPr lang="en-US" sz="3400" spc="-5" dirty="0" err="1">
                <a:latin typeface="Times New Roman"/>
                <a:cs typeface="Times New Roman"/>
              </a:rPr>
              <a:t>bào</a:t>
            </a:r>
            <a:r>
              <a:rPr lang="en-US" sz="3400" spc="-5" dirty="0">
                <a:latin typeface="Times New Roman"/>
                <a:cs typeface="Times New Roman"/>
              </a:rPr>
              <a:t> </a:t>
            </a:r>
            <a:r>
              <a:rPr lang="en-US" sz="3400" spc="-5" dirty="0" err="1">
                <a:latin typeface="Times New Roman"/>
                <a:cs typeface="Times New Roman"/>
              </a:rPr>
              <a:t>bên</a:t>
            </a:r>
            <a:r>
              <a:rPr lang="en-US" sz="3400" spc="-5" dirty="0">
                <a:latin typeface="Times New Roman"/>
                <a:cs typeface="Times New Roman"/>
              </a:rPr>
              <a:t> </a:t>
            </a:r>
            <a:r>
              <a:rPr lang="en-US" sz="3400" dirty="0" err="1">
                <a:latin typeface="Times New Roman"/>
                <a:cs typeface="Times New Roman"/>
              </a:rPr>
              <a:t>và</a:t>
            </a:r>
            <a:r>
              <a:rPr lang="en-US" sz="3400" dirty="0">
                <a:latin typeface="Times New Roman"/>
                <a:cs typeface="Times New Roman"/>
              </a:rPr>
              <a:t> </a:t>
            </a:r>
            <a:r>
              <a:rPr lang="en-US" sz="3400" spc="-5" dirty="0" err="1">
                <a:latin typeface="Times New Roman"/>
                <a:cs typeface="Times New Roman"/>
              </a:rPr>
              <a:t>cho</a:t>
            </a:r>
            <a:r>
              <a:rPr lang="en-US" sz="3400" spc="-5" dirty="0">
                <a:latin typeface="Times New Roman"/>
                <a:cs typeface="Times New Roman"/>
              </a:rPr>
              <a:t> </a:t>
            </a:r>
            <a:r>
              <a:rPr lang="en-US" sz="3400" spc="-5" dirty="0" err="1">
                <a:latin typeface="Times New Roman"/>
                <a:cs typeface="Times New Roman"/>
              </a:rPr>
              <a:t>biết</a:t>
            </a:r>
            <a:r>
              <a:rPr lang="en-US" sz="3400" spc="-5" dirty="0">
                <a:latin typeface="Times New Roman"/>
                <a:cs typeface="Times New Roman"/>
              </a:rPr>
              <a:t> </a:t>
            </a:r>
            <a:r>
              <a:rPr lang="en-US" sz="3400" spc="-10" dirty="0" err="1">
                <a:latin typeface="Times New Roman"/>
                <a:cs typeface="Times New Roman"/>
              </a:rPr>
              <a:t>mũi</a:t>
            </a:r>
            <a:r>
              <a:rPr lang="en-US" sz="3400" spc="-10" dirty="0">
                <a:latin typeface="Times New Roman"/>
                <a:cs typeface="Times New Roman"/>
              </a:rPr>
              <a:t> </a:t>
            </a:r>
            <a:r>
              <a:rPr lang="en-US" sz="3400" spc="-5" dirty="0" err="1">
                <a:latin typeface="Times New Roman"/>
                <a:cs typeface="Times New Roman"/>
              </a:rPr>
              <a:t>tên</a:t>
            </a:r>
            <a:r>
              <a:rPr lang="en-US" sz="3400" spc="-5" dirty="0">
                <a:latin typeface="Times New Roman"/>
                <a:cs typeface="Times New Roman"/>
              </a:rPr>
              <a:t>  </a:t>
            </a:r>
            <a:r>
              <a:rPr lang="en-US" sz="3400" spc="-5" dirty="0" err="1">
                <a:latin typeface="Times New Roman"/>
                <a:cs typeface="Times New Roman"/>
              </a:rPr>
              <a:t>đang</a:t>
            </a:r>
            <a:r>
              <a:rPr lang="en-US" sz="3400" spc="-5" dirty="0">
                <a:latin typeface="Times New Roman"/>
                <a:cs typeface="Times New Roman"/>
              </a:rPr>
              <a:t> </a:t>
            </a:r>
            <a:r>
              <a:rPr lang="en-US" sz="3400" spc="-5" dirty="0" err="1">
                <a:latin typeface="Times New Roman"/>
                <a:cs typeface="Times New Roman"/>
              </a:rPr>
              <a:t>chỉ</a:t>
            </a:r>
            <a:r>
              <a:rPr lang="en-US" sz="3400" spc="-5" dirty="0">
                <a:latin typeface="Times New Roman"/>
                <a:cs typeface="Times New Roman"/>
              </a:rPr>
              <a:t> </a:t>
            </a:r>
            <a:r>
              <a:rPr lang="en-US" sz="3400" spc="-5" dirty="0" err="1">
                <a:latin typeface="Times New Roman"/>
                <a:cs typeface="Times New Roman"/>
              </a:rPr>
              <a:t>vào</a:t>
            </a:r>
            <a:r>
              <a:rPr lang="en-US" sz="3400" spc="-5" dirty="0">
                <a:latin typeface="Times New Roman"/>
                <a:cs typeface="Times New Roman"/>
              </a:rPr>
              <a:t> </a:t>
            </a:r>
            <a:r>
              <a:rPr lang="en-US" sz="3400" spc="-5" dirty="0" err="1">
                <a:latin typeface="Times New Roman"/>
                <a:cs typeface="Times New Roman"/>
              </a:rPr>
              <a:t>thành</a:t>
            </a:r>
            <a:r>
              <a:rPr lang="en-US" sz="3400" spc="-5" dirty="0">
                <a:latin typeface="Times New Roman"/>
                <a:cs typeface="Times New Roman"/>
              </a:rPr>
              <a:t> </a:t>
            </a:r>
            <a:r>
              <a:rPr lang="en-US" sz="3400" spc="-5" dirty="0" err="1">
                <a:latin typeface="Times New Roman"/>
                <a:cs typeface="Times New Roman"/>
              </a:rPr>
              <a:t>phần</a:t>
            </a:r>
            <a:r>
              <a:rPr lang="en-US" sz="3400" spc="-5" dirty="0">
                <a:latin typeface="Times New Roman"/>
                <a:cs typeface="Times New Roman"/>
              </a:rPr>
              <a:t> </a:t>
            </a:r>
            <a:r>
              <a:rPr lang="en-US" sz="3400" spc="-5" dirty="0" err="1">
                <a:latin typeface="Times New Roman"/>
                <a:cs typeface="Times New Roman"/>
              </a:rPr>
              <a:t>nào</a:t>
            </a:r>
            <a:r>
              <a:rPr lang="en-US" sz="3400" spc="-5" dirty="0">
                <a:latin typeface="Times New Roman"/>
                <a:cs typeface="Times New Roman"/>
              </a:rPr>
              <a:t> </a:t>
            </a:r>
            <a:r>
              <a:rPr lang="en-US" sz="3400" spc="-5" dirty="0" err="1">
                <a:latin typeface="Times New Roman"/>
                <a:cs typeface="Times New Roman"/>
              </a:rPr>
              <a:t>của</a:t>
            </a:r>
            <a:r>
              <a:rPr lang="en-US" sz="3400" spc="-5" dirty="0">
                <a:latin typeface="Times New Roman"/>
                <a:cs typeface="Times New Roman"/>
              </a:rPr>
              <a:t> </a:t>
            </a:r>
            <a:r>
              <a:rPr lang="en-US" sz="3400" spc="-5" dirty="0" err="1">
                <a:latin typeface="Times New Roman"/>
                <a:cs typeface="Times New Roman"/>
              </a:rPr>
              <a:t>tế</a:t>
            </a:r>
            <a:r>
              <a:rPr lang="en-US" sz="3400" spc="5" dirty="0">
                <a:latin typeface="Times New Roman"/>
                <a:cs typeface="Times New Roman"/>
              </a:rPr>
              <a:t> </a:t>
            </a:r>
            <a:r>
              <a:rPr lang="en-US" sz="3400" spc="-5" dirty="0" err="1">
                <a:latin typeface="Times New Roman"/>
                <a:cs typeface="Times New Roman"/>
              </a:rPr>
              <a:t>bào</a:t>
            </a:r>
            <a:r>
              <a:rPr lang="en-US" sz="3400" spc="-5" dirty="0">
                <a:latin typeface="Times New Roman"/>
                <a:cs typeface="Times New Roman"/>
              </a:rPr>
              <a:t>.</a:t>
            </a:r>
            <a:endParaRPr lang="en-US" sz="3400" dirty="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698235-A85E-5707-5A60-3F215E34A7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515" b="-1"/>
          <a:stretch/>
        </p:blipFill>
        <p:spPr>
          <a:xfrm>
            <a:off x="4843242" y="257393"/>
            <a:ext cx="6878775" cy="5754556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9656944-112D-9936-2484-ACDCCD4B196C}"/>
              </a:ext>
            </a:extLst>
          </p:cNvPr>
          <p:cNvSpPr txBox="1"/>
          <p:nvPr/>
        </p:nvSpPr>
        <p:spPr>
          <a:xfrm>
            <a:off x="739951" y="2734562"/>
            <a:ext cx="363635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5" dirty="0">
                <a:latin typeface="Times New Roman"/>
                <a:cs typeface="Times New Roman"/>
              </a:rPr>
              <a:t>A. </a:t>
            </a:r>
            <a:r>
              <a:rPr lang="en-US" sz="2800" spc="-5" dirty="0" err="1">
                <a:latin typeface="Times New Roman"/>
                <a:cs typeface="Times New Roman"/>
              </a:rPr>
              <a:t>Màng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tế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bào</a:t>
            </a:r>
            <a:r>
              <a:rPr lang="en-US" sz="2800" spc="-5" dirty="0">
                <a:latin typeface="Times New Roman"/>
                <a:cs typeface="Times New Roman"/>
              </a:rPr>
              <a:t>.</a:t>
            </a:r>
            <a:endParaRPr lang="en-US" sz="28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2C9744A-EBBF-C873-4D86-3DDE075B10B3}"/>
              </a:ext>
            </a:extLst>
          </p:cNvPr>
          <p:cNvSpPr txBox="1"/>
          <p:nvPr/>
        </p:nvSpPr>
        <p:spPr>
          <a:xfrm>
            <a:off x="709069" y="3337576"/>
            <a:ext cx="35864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5" dirty="0">
                <a:latin typeface="Times New Roman"/>
                <a:cs typeface="Times New Roman"/>
              </a:rPr>
              <a:t>B. </a:t>
            </a:r>
            <a:r>
              <a:rPr lang="en-US" sz="2800" spc="-5" dirty="0" err="1">
                <a:latin typeface="Times New Roman"/>
                <a:cs typeface="Times New Roman"/>
              </a:rPr>
              <a:t>Chất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tế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bào</a:t>
            </a:r>
            <a:r>
              <a:rPr lang="en-US" sz="2800" spc="-5" dirty="0">
                <a:latin typeface="Times New Roman"/>
                <a:cs typeface="Times New Roman"/>
              </a:rPr>
              <a:t>.</a:t>
            </a:r>
            <a:endParaRPr lang="en-US" sz="2800" dirty="0">
              <a:latin typeface="Times New Roman"/>
              <a:cs typeface="Times New Roman"/>
            </a:endParaRPr>
          </a:p>
          <a:p>
            <a:r>
              <a:rPr lang="en-US" sz="2800" b="1" spc="-5" dirty="0">
                <a:latin typeface="Times New Roman"/>
                <a:cs typeface="Times New Roman"/>
              </a:rPr>
              <a:t> </a:t>
            </a:r>
            <a:endParaRPr lang="en-US" sz="28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CE54ECC-03E9-978E-86A7-879408573923}"/>
              </a:ext>
            </a:extLst>
          </p:cNvPr>
          <p:cNvSpPr txBox="1"/>
          <p:nvPr/>
        </p:nvSpPr>
        <p:spPr>
          <a:xfrm>
            <a:off x="739951" y="3931421"/>
            <a:ext cx="363635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5" dirty="0">
                <a:latin typeface="Times New Roman"/>
                <a:cs typeface="Times New Roman"/>
              </a:rPr>
              <a:t>C. </a:t>
            </a:r>
            <a:r>
              <a:rPr lang="en-US" sz="2800" spc="-5" dirty="0" err="1">
                <a:latin typeface="Times New Roman"/>
                <a:cs typeface="Times New Roman"/>
              </a:rPr>
              <a:t>Nhân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tế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bào</a:t>
            </a:r>
            <a:r>
              <a:rPr lang="en-US" sz="2800" spc="-5" dirty="0">
                <a:latin typeface="Times New Roman"/>
                <a:cs typeface="Times New Roman"/>
              </a:rPr>
              <a:t>.</a:t>
            </a:r>
            <a:endParaRPr lang="en-US" sz="28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7286CC8-A266-F167-9FEB-3729EC6C56F4}"/>
              </a:ext>
            </a:extLst>
          </p:cNvPr>
          <p:cNvSpPr txBox="1"/>
          <p:nvPr/>
        </p:nvSpPr>
        <p:spPr>
          <a:xfrm>
            <a:off x="789886" y="4631447"/>
            <a:ext cx="36363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5" dirty="0">
                <a:latin typeface="Times New Roman"/>
                <a:cs typeface="Times New Roman"/>
              </a:rPr>
              <a:t>D. </a:t>
            </a:r>
            <a:r>
              <a:rPr lang="en-US" sz="2800" spc="-5" dirty="0" err="1">
                <a:latin typeface="Times New Roman"/>
                <a:cs typeface="Times New Roman"/>
              </a:rPr>
              <a:t>Vùng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nhân</a:t>
            </a:r>
            <a:r>
              <a:rPr lang="en-US" sz="2800" spc="-5" dirty="0">
                <a:latin typeface="Times New Roman"/>
                <a:cs typeface="Times New Roman"/>
              </a:rPr>
              <a:t>.</a:t>
            </a:r>
            <a:endParaRPr lang="en-US" sz="2800" dirty="0">
              <a:latin typeface="Times New Roman"/>
              <a:cs typeface="Times New Roman"/>
            </a:endParaRPr>
          </a:p>
          <a:p>
            <a:r>
              <a:rPr lang="en-US" b="1" spc="-5" dirty="0">
                <a:latin typeface="Times New Roman"/>
                <a:cs typeface="Times New Roman"/>
              </a:rPr>
              <a:t> </a:t>
            </a:r>
            <a:endParaRPr lang="en-US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821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6C20F4-FDDE-6E73-199E-591A31004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Autofit/>
          </a:bodyPr>
          <a:lstStyle/>
          <a:p>
            <a:r>
              <a:rPr lang="en-US" sz="2800" b="1" spc="-5" dirty="0" err="1">
                <a:latin typeface="Times New Roman"/>
                <a:cs typeface="Times New Roman"/>
              </a:rPr>
              <a:t>Câu</a:t>
            </a:r>
            <a:r>
              <a:rPr lang="en-US" sz="2800" b="1" spc="-5" dirty="0">
                <a:latin typeface="Times New Roman"/>
                <a:cs typeface="Times New Roman"/>
              </a:rPr>
              <a:t> 3. </a:t>
            </a:r>
            <a:r>
              <a:rPr lang="en-US" sz="2800" spc="-5" dirty="0">
                <a:latin typeface="Times New Roman"/>
                <a:cs typeface="Times New Roman"/>
              </a:rPr>
              <a:t>Quan </a:t>
            </a:r>
            <a:r>
              <a:rPr lang="en-US" sz="2800" spc="-5" dirty="0" err="1">
                <a:latin typeface="Times New Roman"/>
                <a:cs typeface="Times New Roman"/>
              </a:rPr>
              <a:t>sát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tế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bào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bên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và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cho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biết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10" dirty="0" err="1">
                <a:latin typeface="Times New Roman"/>
                <a:cs typeface="Times New Roman"/>
              </a:rPr>
              <a:t>mũi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tên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đang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chỉ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vào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thành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phần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nào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của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tế</a:t>
            </a:r>
            <a:r>
              <a:rPr lang="en-US" sz="2800" spc="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bào</a:t>
            </a:r>
            <a:r>
              <a:rPr lang="en-US" sz="2800" spc="-5" dirty="0">
                <a:latin typeface="Times New Roman"/>
                <a:cs typeface="Times New Roman"/>
              </a:rPr>
              <a:t>.</a:t>
            </a:r>
            <a:endParaRPr lang="en-US" sz="28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35E9B0-2F44-3D8E-55EC-4BAFFA49A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712" y="2245951"/>
            <a:ext cx="4559425" cy="397958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spc="-5" dirty="0">
                <a:latin typeface="Times New Roman"/>
                <a:cs typeface="Times New Roman"/>
              </a:rPr>
              <a:t>A. </a:t>
            </a:r>
            <a:r>
              <a:rPr lang="en-US" spc="-5" dirty="0" err="1">
                <a:latin typeface="Times New Roman"/>
                <a:cs typeface="Times New Roman"/>
              </a:rPr>
              <a:t>Màng</a:t>
            </a:r>
            <a:r>
              <a:rPr lang="en-US" spc="-5" dirty="0">
                <a:latin typeface="Times New Roman"/>
                <a:cs typeface="Times New Roman"/>
              </a:rPr>
              <a:t> </a:t>
            </a:r>
            <a:r>
              <a:rPr lang="en-US" spc="-5" dirty="0" err="1">
                <a:latin typeface="Times New Roman"/>
                <a:cs typeface="Times New Roman"/>
              </a:rPr>
              <a:t>tế</a:t>
            </a:r>
            <a:r>
              <a:rPr lang="en-US" spc="-20" dirty="0">
                <a:latin typeface="Times New Roman"/>
                <a:cs typeface="Times New Roman"/>
              </a:rPr>
              <a:t> </a:t>
            </a:r>
            <a:r>
              <a:rPr lang="en-US" spc="-5" dirty="0" err="1">
                <a:latin typeface="Times New Roman"/>
                <a:cs typeface="Times New Roman"/>
              </a:rPr>
              <a:t>bào</a:t>
            </a:r>
            <a:r>
              <a:rPr lang="en-US" spc="-5" dirty="0">
                <a:latin typeface="Times New Roman"/>
                <a:cs typeface="Times New Roman"/>
              </a:rPr>
              <a:t>.</a:t>
            </a:r>
            <a:endParaRPr lang="en-US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b="1" spc="-5" dirty="0">
                <a:latin typeface="Times New Roman"/>
                <a:cs typeface="Times New Roman"/>
              </a:rPr>
              <a:t>B. </a:t>
            </a:r>
            <a:r>
              <a:rPr lang="en-US" spc="-5" dirty="0" err="1">
                <a:latin typeface="Times New Roman"/>
                <a:cs typeface="Times New Roman"/>
              </a:rPr>
              <a:t>Chất</a:t>
            </a:r>
            <a:r>
              <a:rPr lang="en-US" spc="-5" dirty="0">
                <a:latin typeface="Times New Roman"/>
                <a:cs typeface="Times New Roman"/>
              </a:rPr>
              <a:t> </a:t>
            </a:r>
            <a:r>
              <a:rPr lang="en-US" spc="-5" dirty="0" err="1">
                <a:latin typeface="Times New Roman"/>
                <a:cs typeface="Times New Roman"/>
              </a:rPr>
              <a:t>tế</a:t>
            </a:r>
            <a:r>
              <a:rPr lang="en-US" spc="-30" dirty="0">
                <a:latin typeface="Times New Roman"/>
                <a:cs typeface="Times New Roman"/>
              </a:rPr>
              <a:t> </a:t>
            </a:r>
            <a:r>
              <a:rPr lang="en-US" spc="-5" dirty="0" err="1">
                <a:latin typeface="Times New Roman"/>
                <a:cs typeface="Times New Roman"/>
              </a:rPr>
              <a:t>bào</a:t>
            </a:r>
            <a:r>
              <a:rPr lang="en-US" spc="-5" dirty="0">
                <a:latin typeface="Times New Roman"/>
                <a:cs typeface="Times New Roman"/>
              </a:rPr>
              <a:t>.</a:t>
            </a:r>
            <a:endParaRPr lang="en-US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b="1" spc="-5" dirty="0">
                <a:latin typeface="Times New Roman"/>
                <a:cs typeface="Times New Roman"/>
              </a:rPr>
              <a:t>C. </a:t>
            </a:r>
            <a:r>
              <a:rPr lang="en-US" spc="-5" dirty="0" err="1">
                <a:latin typeface="Times New Roman"/>
                <a:cs typeface="Times New Roman"/>
              </a:rPr>
              <a:t>Nhân</a:t>
            </a:r>
            <a:r>
              <a:rPr lang="en-US" spc="-5" dirty="0">
                <a:latin typeface="Times New Roman"/>
                <a:cs typeface="Times New Roman"/>
              </a:rPr>
              <a:t> </a:t>
            </a:r>
            <a:r>
              <a:rPr lang="en-US" spc="-5" dirty="0" err="1">
                <a:latin typeface="Times New Roman"/>
                <a:cs typeface="Times New Roman"/>
              </a:rPr>
              <a:t>tế</a:t>
            </a:r>
            <a:r>
              <a:rPr lang="en-US" spc="-30" dirty="0">
                <a:latin typeface="Times New Roman"/>
                <a:cs typeface="Times New Roman"/>
              </a:rPr>
              <a:t> </a:t>
            </a:r>
            <a:r>
              <a:rPr lang="en-US" spc="-5" dirty="0" err="1">
                <a:latin typeface="Times New Roman"/>
                <a:cs typeface="Times New Roman"/>
              </a:rPr>
              <a:t>bào</a:t>
            </a:r>
            <a:r>
              <a:rPr lang="en-US" spc="-5" dirty="0">
                <a:latin typeface="Times New Roman"/>
                <a:cs typeface="Times New Roman"/>
              </a:rPr>
              <a:t>.</a:t>
            </a:r>
            <a:endParaRPr lang="en-US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b="1" spc="-5" dirty="0">
                <a:latin typeface="Times New Roman"/>
                <a:cs typeface="Times New Roman"/>
              </a:rPr>
              <a:t>D. </a:t>
            </a:r>
            <a:r>
              <a:rPr lang="en-US" spc="-5" dirty="0" err="1">
                <a:latin typeface="Times New Roman"/>
                <a:cs typeface="Times New Roman"/>
              </a:rPr>
              <a:t>Vùng</a:t>
            </a:r>
            <a:r>
              <a:rPr lang="en-US" spc="-55" dirty="0">
                <a:latin typeface="Times New Roman"/>
                <a:cs typeface="Times New Roman"/>
              </a:rPr>
              <a:t> </a:t>
            </a:r>
            <a:r>
              <a:rPr lang="en-US" spc="-5" dirty="0" err="1">
                <a:latin typeface="Times New Roman"/>
                <a:cs typeface="Times New Roman"/>
              </a:rPr>
              <a:t>nhân</a:t>
            </a:r>
            <a:r>
              <a:rPr lang="en-US" spc="-5" dirty="0">
                <a:latin typeface="Times New Roman"/>
                <a:cs typeface="Times New Roman"/>
              </a:rPr>
              <a:t>.</a:t>
            </a:r>
            <a:endParaRPr lang="en-US" dirty="0">
              <a:latin typeface="Times New Roman"/>
              <a:cs typeface="Times New Roman"/>
            </a:endParaRPr>
          </a:p>
          <a:p>
            <a:endParaRPr lang="en-US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FEEF41D-88E7-58C4-B37A-5C01DF1D2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075" y="729465"/>
            <a:ext cx="6009366" cy="549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220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42 - BÀI 19: CẤU TẠO VÀ CHỨC NĂNG               CÁC THÀNH PHẦN CỦA TẾ BÀO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004552" y="1906073"/>
            <a:ext cx="9118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4552" y="2590118"/>
            <a:ext cx="9118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04552" y="3221443"/>
            <a:ext cx="9118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4552" y="1906073"/>
            <a:ext cx="9118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04552" y="2590118"/>
            <a:ext cx="9118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551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08229"/>
            <a:ext cx="9144000" cy="113795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42 - BÀI 19: CẤU TẠO VÀ CHỨC NĂNG CÁC THÀNH PHẦN CỦA TẾ BÀO</a:t>
            </a:r>
          </a:p>
        </p:txBody>
      </p:sp>
      <p:sp>
        <p:nvSpPr>
          <p:cNvPr id="3" name="Rectangle 2"/>
          <p:cNvSpPr/>
          <p:nvPr/>
        </p:nvSpPr>
        <p:spPr>
          <a:xfrm>
            <a:off x="266514" y="1279731"/>
            <a:ext cx="29876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81480" y="2292439"/>
            <a:ext cx="5250374" cy="4031088"/>
          </a:xfrm>
          <a:prstGeom prst="wedgeEllipseCallout">
            <a:avLst>
              <a:gd name="adj1" fmla="val 57123"/>
              <a:gd name="adj2" fmla="val 8113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19.1,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I, (tr.67),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95EE640-6FD4-191A-CFF2-0DDA770BD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481559"/>
            <a:ext cx="5865089" cy="485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9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C0E2237-F58B-BA7C-DF40-C0785527C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EA30A8-5DFB-24FB-1BDD-EEFC6BAD9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8229"/>
            <a:ext cx="9144000" cy="113795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42 - BÀI 19: CẤU TẠO VÀ CHỨC NĂNG CÁC THÀNH PHẦN CỦA TẾ BÀO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8F8A121-6C2D-B922-23DE-8DCD84F00319}"/>
              </a:ext>
            </a:extLst>
          </p:cNvPr>
          <p:cNvSpPr/>
          <p:nvPr/>
        </p:nvSpPr>
        <p:spPr>
          <a:xfrm>
            <a:off x="266514" y="1279731"/>
            <a:ext cx="29876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xmlns="" id="{7A7CBE76-2CD3-28E4-FB0B-ADDF8A3DF449}"/>
              </a:ext>
            </a:extLst>
          </p:cNvPr>
          <p:cNvSpPr/>
          <p:nvPr/>
        </p:nvSpPr>
        <p:spPr>
          <a:xfrm>
            <a:off x="81480" y="2292439"/>
            <a:ext cx="5250374" cy="4031088"/>
          </a:xfrm>
          <a:prstGeom prst="wedgeEllipseCallout">
            <a:avLst>
              <a:gd name="adj1" fmla="val 57123"/>
              <a:gd name="adj2" fmla="val 8113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5B26383-F897-0464-D679-C91C63A35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936" y="1542473"/>
            <a:ext cx="5765100" cy="493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5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66566"/>
            <a:ext cx="12032055" cy="113795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42 - BÀI 19: CẤU TẠO VÀ CHỨC NĂNG CÁC THÀNH PHẦN CỦA TẾ BÀO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037" t="29709" b="32726"/>
          <a:stretch/>
        </p:blipFill>
        <p:spPr>
          <a:xfrm>
            <a:off x="2446986" y="1199957"/>
            <a:ext cx="7804597" cy="4076331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54282" y="1022925"/>
            <a:ext cx="4286746" cy="2201003"/>
          </a:xfrm>
          <a:prstGeom prst="wedgeEllipseCallout">
            <a:avLst>
              <a:gd name="adj1" fmla="val 62129"/>
              <a:gd name="adj2" fmla="val 1758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938242" y="1092953"/>
            <a:ext cx="28504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-22517" y="2996024"/>
            <a:ext cx="3660118" cy="3096110"/>
          </a:xfrm>
          <a:prstGeom prst="wedgeEllipseCallout">
            <a:avLst>
              <a:gd name="adj1" fmla="val 86967"/>
              <a:gd name="adj2" fmla="val 154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7450974" y="925531"/>
            <a:ext cx="3911423" cy="3643026"/>
          </a:xfrm>
          <a:prstGeom prst="wedgeEllipseCallout">
            <a:avLst>
              <a:gd name="adj1" fmla="val -83905"/>
              <a:gd name="adj2" fmla="val 2199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Oval 14"/>
          <p:cNvSpPr/>
          <p:nvPr/>
        </p:nvSpPr>
        <p:spPr>
          <a:xfrm flipH="1" flipV="1">
            <a:off x="7974150" y="4075569"/>
            <a:ext cx="45719" cy="499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flipV="1">
            <a:off x="7031820" y="2978591"/>
            <a:ext cx="45719" cy="924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982135" y="4277921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725514" y="4430321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660621" y="4320179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668183" y="3929354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748152" y="3656253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036341" y="3247339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197803" y="3110026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458853" y="2972716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710850" y="2844442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999038" y="2779558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133313" y="2723736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412469" y="2667897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664462" y="2657354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689295" y="3805638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907395" y="2646793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484480" y="5488071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990790" y="5595210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002457" y="5747598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282553" y="5213321"/>
            <a:ext cx="6779531" cy="137078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504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3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66566"/>
            <a:ext cx="12032055" cy="113795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42 - BÀI 19: CẤU TẠO VÀ CHỨC NĂNG CÁC THÀNH PHẦN CỦA TẾ BÀO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037" t="29709" b="32726"/>
          <a:stretch/>
        </p:blipFill>
        <p:spPr>
          <a:xfrm>
            <a:off x="2789054" y="2250341"/>
            <a:ext cx="7804597" cy="4076331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583422" y="1231203"/>
            <a:ext cx="4725910" cy="2319569"/>
          </a:xfrm>
          <a:prstGeom prst="wedgeEllipseCallout">
            <a:avLst>
              <a:gd name="adj1" fmla="val 37332"/>
              <a:gd name="adj2" fmla="val 3991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938242" y="1092953"/>
            <a:ext cx="28504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-74207" y="3691377"/>
            <a:ext cx="3784349" cy="3440316"/>
          </a:xfrm>
          <a:prstGeom prst="wedgeEllipseCallout">
            <a:avLst>
              <a:gd name="adj1" fmla="val 55426"/>
              <a:gd name="adj2" fmla="val -731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8050924" y="1731728"/>
            <a:ext cx="4230688" cy="3833769"/>
          </a:xfrm>
          <a:prstGeom prst="wedgeEllipseCallout">
            <a:avLst>
              <a:gd name="adj1" fmla="val -45332"/>
              <a:gd name="adj2" fmla="val 351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Oval 14"/>
          <p:cNvSpPr/>
          <p:nvPr/>
        </p:nvSpPr>
        <p:spPr>
          <a:xfrm flipH="1" flipV="1">
            <a:off x="7974150" y="4075569"/>
            <a:ext cx="45719" cy="499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flipV="1">
            <a:off x="7031820" y="2978591"/>
            <a:ext cx="45719" cy="924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982135" y="4277921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725514" y="4430321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660621" y="4320179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668183" y="3929354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748152" y="3656253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036341" y="3247339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197803" y="3110026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458853" y="2972716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710850" y="2844442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999038" y="2779558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133313" y="2723736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412469" y="2667897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664462" y="2657354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689295" y="3805638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907395" y="2646793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484480" y="5488071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990790" y="5595210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002457" y="5747598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49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 noChangeArrowheads="1"/>
          </p:cNvSpPr>
          <p:nvPr>
            <p:ph type="title"/>
          </p:nvPr>
        </p:nvSpPr>
        <p:spPr>
          <a:xfrm>
            <a:off x="1124976" y="973988"/>
            <a:ext cx="9937976" cy="566738"/>
          </a:xfrm>
          <a:solidFill>
            <a:schemeClr val="bg1"/>
          </a:solidFill>
        </p:spPr>
        <p:txBody>
          <a:bodyPr/>
          <a:lstStyle/>
          <a:p>
            <a:pPr algn="l" eaLnBrk="1" hangingPunct="1"/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II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. T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ế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bào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nhân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sơ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tế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bào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nhân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endParaRPr lang="en-US" altLang="zh-CN" sz="3200" b="1" dirty="0">
              <a:solidFill>
                <a:srgbClr val="7030A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0242" name="Content Placeholder 2"/>
          <p:cNvSpPr>
            <a:spLocks noGrp="1" noChangeArrowheads="1"/>
          </p:cNvSpPr>
          <p:nvPr>
            <p:ph sz="half" idx="1"/>
          </p:nvPr>
        </p:nvSpPr>
        <p:spPr>
          <a:xfrm>
            <a:off x="1091879" y="1522647"/>
            <a:ext cx="10108448" cy="1066007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800" b="1" dirty="0">
                <a:solidFill>
                  <a:srgbClr val="F90101"/>
                </a:solidFill>
                <a:latin typeface="Times New Roman" panose="02020603050405020304" pitchFamily="18" charset="0"/>
              </a:rPr>
              <a:t>Quan </a:t>
            </a:r>
            <a:r>
              <a:rPr lang="en-US" altLang="en-US" sz="2800" b="1" dirty="0" err="1">
                <a:solidFill>
                  <a:srgbClr val="F90101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2800" b="1" dirty="0">
                <a:solidFill>
                  <a:srgbClr val="F9010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90101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F9010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90101"/>
                </a:solidFill>
                <a:latin typeface="Times New Roman" panose="02020603050405020304" pitchFamily="18" charset="0"/>
              </a:rPr>
              <a:t>c</a:t>
            </a:r>
            <a:r>
              <a:rPr lang="en-US" altLang="zh-CN" sz="2800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hỉ</a:t>
            </a:r>
            <a:r>
              <a:rPr lang="en-US" altLang="zh-CN" sz="2800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ra</a:t>
            </a:r>
            <a:r>
              <a:rPr lang="en-US" altLang="zh-CN" sz="2800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điểm</a:t>
            </a:r>
            <a:r>
              <a:rPr lang="en-US" altLang="zh-CN" sz="2800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giống</a:t>
            </a:r>
            <a:r>
              <a:rPr lang="en-US" altLang="zh-CN" sz="2800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altLang="zh-CN" sz="2800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khác</a:t>
            </a:r>
            <a:r>
              <a:rPr lang="en-US" altLang="zh-CN" sz="2800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nhau</a:t>
            </a:r>
            <a:r>
              <a:rPr lang="en-US" altLang="zh-CN" sz="2800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altLang="zh-CN" sz="2800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thành</a:t>
            </a:r>
            <a:r>
              <a:rPr lang="en-US" altLang="zh-CN" sz="2800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phần</a:t>
            </a:r>
            <a:r>
              <a:rPr lang="en-US" altLang="zh-CN" sz="2800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cấu</a:t>
            </a:r>
            <a:r>
              <a:rPr lang="en-US" altLang="zh-CN" sz="2800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tạo</a:t>
            </a:r>
            <a:r>
              <a:rPr lang="en-US" altLang="zh-CN" sz="2800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giữa</a:t>
            </a:r>
            <a:r>
              <a:rPr lang="en-US" altLang="zh-CN" sz="2800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tế</a:t>
            </a:r>
            <a:r>
              <a:rPr lang="en-US" altLang="zh-CN" sz="2800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bào</a:t>
            </a:r>
            <a:r>
              <a:rPr lang="en-US" altLang="zh-CN" sz="2800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nhân</a:t>
            </a:r>
            <a:r>
              <a:rPr lang="en-US" altLang="zh-CN" sz="2800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sơ</a:t>
            </a:r>
            <a:r>
              <a:rPr lang="en-US" altLang="zh-CN" sz="2800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altLang="zh-CN" sz="2800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nhân</a:t>
            </a:r>
            <a:r>
              <a:rPr lang="en-US" altLang="zh-CN" sz="2800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en-US" altLang="zh-CN" sz="2800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</p:txBody>
      </p:sp>
      <p:grpSp>
        <p:nvGrpSpPr>
          <p:cNvPr id="10244" name="Group 15"/>
          <p:cNvGrpSpPr>
            <a:grpSpLocks/>
          </p:cNvGrpSpPr>
          <p:nvPr/>
        </p:nvGrpSpPr>
        <p:grpSpPr bwMode="auto">
          <a:xfrm>
            <a:off x="437882" y="115910"/>
            <a:ext cx="11178861" cy="6742089"/>
            <a:chOff x="-36" y="0"/>
            <a:chExt cx="5847" cy="4320"/>
          </a:xfrm>
        </p:grpSpPr>
        <p:pic>
          <p:nvPicPr>
            <p:cNvPr id="10246" name="Picture 16" descr="BDRSC0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" y="0"/>
              <a:ext cx="62" cy="4320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7" name="Picture 17" descr="BDRSC0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858" y="-2858"/>
              <a:ext cx="96" cy="5811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8" descr="BDRSC0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4" y="0"/>
              <a:ext cx="62" cy="4320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9" name="Picture 19" descr="BDRSC0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822" y="1361"/>
              <a:ext cx="96" cy="5811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8" name="Picture 2" descr="IMG_25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673" y="2588654"/>
            <a:ext cx="9560441" cy="3945497"/>
          </a:xfrm>
        </p:spPr>
      </p:pic>
      <p:sp>
        <p:nvSpPr>
          <p:cNvPr id="10" name="Title 1"/>
          <p:cNvSpPr txBox="1">
            <a:spLocks noChangeArrowheads="1"/>
          </p:cNvSpPr>
          <p:nvPr/>
        </p:nvSpPr>
        <p:spPr bwMode="auto">
          <a:xfrm>
            <a:off x="1200531" y="406223"/>
            <a:ext cx="9353343" cy="6012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42 - BÀI 19: CẤU TẠO VÀ CHỨC NĂNG </a:t>
            </a:r>
          </a:p>
          <a:p>
            <a:pPr eaLnBrk="1" hangingPunct="1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altLang="zh-CN" sz="24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4486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20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 animBg="1"/>
      <p:bldP spid="10242" grpId="0" uiExpand="1" build="p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64709" y="1668780"/>
            <a:ext cx="8920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128" t="39235" r="8759" b="44018"/>
          <a:stretch/>
        </p:blipFill>
        <p:spPr>
          <a:xfrm>
            <a:off x="668068" y="1310696"/>
            <a:ext cx="10363304" cy="1660316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000110"/>
              </p:ext>
            </p:extLst>
          </p:nvPr>
        </p:nvGraphicFramePr>
        <p:xfrm>
          <a:off x="295564" y="2971012"/>
          <a:ext cx="11465905" cy="37452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851">
                  <a:extLst>
                    <a:ext uri="{9D8B030D-6E8A-4147-A177-3AD203B41FA5}">
                      <a16:colId xmlns:a16="http://schemas.microsoft.com/office/drawing/2014/main" xmlns="" val="2370457902"/>
                    </a:ext>
                  </a:extLst>
                </a:gridCol>
                <a:gridCol w="10168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807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514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27745">
                <a:tc gridSpan="2">
                  <a:txBody>
                    <a:bodyPr/>
                    <a:lstStyle/>
                    <a:p>
                      <a:pPr algn="ctr"/>
                      <a:endParaRPr lang="en-US" sz="27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7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7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7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7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7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7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372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endParaRPr lang="en-US" sz="27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7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95566">
                <a:tc rowSpan="2"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7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700" baseline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700" baseline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7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19031">
                <a:tc vMerge="1">
                  <a:txBody>
                    <a:bodyPr/>
                    <a:lstStyle/>
                    <a:p>
                      <a:endParaRPr lang="en-US" sz="27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27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338980" y="3359666"/>
            <a:ext cx="281038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7356388" y="3411040"/>
            <a:ext cx="418255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F74F11B5-8AD1-A850-84C4-798000029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516" y="244689"/>
            <a:ext cx="9900694" cy="1066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en-US" altLang="en-US" b="1" dirty="0">
                <a:solidFill>
                  <a:srgbClr val="F90101"/>
                </a:solidFill>
                <a:latin typeface="Times New Roman" panose="02020603050405020304" pitchFamily="18" charset="0"/>
              </a:rPr>
              <a:t>Quan </a:t>
            </a:r>
            <a:r>
              <a:rPr lang="en-US" altLang="en-US" b="1" dirty="0" err="1">
                <a:solidFill>
                  <a:srgbClr val="F90101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b="1" dirty="0">
                <a:solidFill>
                  <a:srgbClr val="F9010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90101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F90101"/>
                </a:solidFill>
                <a:latin typeface="Times New Roman" panose="02020603050405020304" pitchFamily="18" charset="0"/>
              </a:rPr>
              <a:t>,  </a:t>
            </a:r>
            <a:r>
              <a:rPr lang="en-US" altLang="en-US" b="1" dirty="0" err="1">
                <a:solidFill>
                  <a:srgbClr val="F90101"/>
                </a:solidFill>
                <a:latin typeface="Times New Roman" panose="02020603050405020304" pitchFamily="18" charset="0"/>
              </a:rPr>
              <a:t>c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hỉ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ra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điểm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giống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khác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nhau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thành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phần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cấu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tạo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giữa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tế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bào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nhân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sơ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nhân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3074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C705C74-70E5-F725-6FC2-5826C3FC3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ế bào đã cắt - Trim">
            <a:hlinkClick r:id="" action="ppaction://media"/>
            <a:extLst>
              <a:ext uri="{FF2B5EF4-FFF2-40B4-BE49-F238E27FC236}">
                <a16:creationId xmlns:a16="http://schemas.microsoft.com/office/drawing/2014/main" xmlns="" id="{E81FBE90-A891-3565-E015-7EFA0C11E7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C04580E-994F-DF95-288C-822AE29E3830}"/>
              </a:ext>
            </a:extLst>
          </p:cNvPr>
          <p:cNvSpPr/>
          <p:nvPr/>
        </p:nvSpPr>
        <p:spPr>
          <a:xfrm>
            <a:off x="10866120" y="5977890"/>
            <a:ext cx="1325880" cy="72009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hlinkClick r:id="rId5" action="ppaction://hlinksldjump"/>
              </a:rPr>
              <a:t>skip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19254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FD7F6"/>
        </a:accent5>
        <a:accent6>
          <a:srgbClr val="AE4845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FD7F6"/>
        </a:accent5>
        <a:accent6>
          <a:srgbClr val="AE4845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ình động trang trí bài giả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2394</TotalTime>
  <Words>855</Words>
  <Application>Microsoft Office PowerPoint</Application>
  <PresentationFormat>Widescreen</PresentationFormat>
  <Paragraphs>92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SimSun</vt:lpstr>
      <vt:lpstr>Arial</vt:lpstr>
      <vt:lpstr>Calibri</vt:lpstr>
      <vt:lpstr>Calibri Light</vt:lpstr>
      <vt:lpstr>Times New Roman</vt:lpstr>
      <vt:lpstr>Office Theme</vt:lpstr>
      <vt:lpstr>2_Default Design</vt:lpstr>
      <vt:lpstr>3_Default Design</vt:lpstr>
      <vt:lpstr>Hình động trang trí bài giảng</vt:lpstr>
      <vt:lpstr>PowerPoint Presentation</vt:lpstr>
      <vt:lpstr>TIẾT 42 - BÀI 19: CẤU TẠO VÀ CHỨC NĂNG               CÁC THÀNH PHẦN CỦA TẾ BÀO</vt:lpstr>
      <vt:lpstr>TIẾT 42 - BÀI 19: CẤU TẠO VÀ CHỨC NĂNG CÁC THÀNH PHẦN CỦA TẾ BÀO</vt:lpstr>
      <vt:lpstr>TIẾT 42 - BÀI 19: CẤU TẠO VÀ CHỨC NĂNG CÁC THÀNH PHẦN CỦA TẾ BÀO</vt:lpstr>
      <vt:lpstr>TIẾT 42 - BÀI 19: CẤU TẠO VÀ CHỨC NĂNG CÁC THÀNH PHẦN CỦA TẾ BÀO</vt:lpstr>
      <vt:lpstr>TIẾT 42 - BÀI 19: CẤU TẠO VÀ CHỨC NĂNG CÁC THÀNH PHẦN CỦA TẾ BÀO</vt:lpstr>
      <vt:lpstr>II. Tế bào nhân sơ và tế bào nhân thực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2. Quan sát tế bào bên và cho biết mũi tên  đang chỉ vào thành phần nào của tế bào.</vt:lpstr>
      <vt:lpstr>Câu 3. Quan sát tế bào bên và cho biết mũi tên đang chỉ vào thành phần nào của tế bào.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HP</cp:lastModifiedBy>
  <cp:revision>123</cp:revision>
  <dcterms:created xsi:type="dcterms:W3CDTF">2021-05-02T11:12:37Z</dcterms:created>
  <dcterms:modified xsi:type="dcterms:W3CDTF">2026-01-04T03:45:39Z</dcterms:modified>
</cp:coreProperties>
</file>