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93" r:id="rId4"/>
    <p:sldId id="256" r:id="rId5"/>
    <p:sldId id="267" r:id="rId6"/>
    <p:sldId id="262" r:id="rId7"/>
    <p:sldId id="259" r:id="rId8"/>
    <p:sldId id="272" r:id="rId9"/>
    <p:sldId id="273" r:id="rId10"/>
    <p:sldId id="261" r:id="rId11"/>
    <p:sldId id="274" r:id="rId12"/>
    <p:sldId id="276" r:id="rId13"/>
    <p:sldId id="275" r:id="rId14"/>
    <p:sldId id="277" r:id="rId15"/>
    <p:sldId id="296" r:id="rId16"/>
    <p:sldId id="265" r:id="rId17"/>
    <p:sldId id="279" r:id="rId18"/>
    <p:sldId id="280" r:id="rId19"/>
    <p:sldId id="295" r:id="rId20"/>
    <p:sldId id="281" r:id="rId21"/>
    <p:sldId id="297" r:id="rId22"/>
    <p:sldId id="299" r:id="rId23"/>
    <p:sldId id="298" r:id="rId24"/>
    <p:sldId id="282" r:id="rId25"/>
    <p:sldId id="278" r:id="rId26"/>
    <p:sldId id="283" r:id="rId27"/>
    <p:sldId id="301" r:id="rId28"/>
    <p:sldId id="288" r:id="rId29"/>
    <p:sldId id="302" r:id="rId30"/>
    <p:sldId id="303" r:id="rId31"/>
    <p:sldId id="304" r:id="rId32"/>
    <p:sldId id="284" r:id="rId33"/>
    <p:sldId id="286" r:id="rId34"/>
    <p:sldId id="260" r:id="rId35"/>
    <p:sldId id="289" r:id="rId36"/>
    <p:sldId id="290" r:id="rId37"/>
    <p:sldId id="291" r:id="rId38"/>
    <p:sldId id="264" r:id="rId39"/>
    <p:sldId id="266" r:id="rId40"/>
    <p:sldId id="268" r:id="rId41"/>
  </p:sldIdLst>
  <p:sldSz cx="18288000" cy="10287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ACD8E6"/>
    <a:srgbClr val="D7C09A"/>
    <a:srgbClr val="BDA37D"/>
    <a:srgbClr val="AFDEE3"/>
    <a:srgbClr val="CCCCFF"/>
    <a:srgbClr val="F6FFA3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57" autoAdjust="0"/>
    <p:restoredTop sz="94622" autoAdjust="0"/>
  </p:normalViewPr>
  <p:slideViewPr>
    <p:cSldViewPr>
      <p:cViewPr varScale="1">
        <p:scale>
          <a:sx n="50" d="100"/>
          <a:sy n="50" d="100"/>
        </p:scale>
        <p:origin x="2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4E69-CD6D-459F-8525-DF49F2087449}" type="datetimeFigureOut">
              <a:rPr lang="vi-VN" smtClean="0"/>
              <a:t>04/01/2026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A58AE-6262-424F-986F-79C973B2D7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47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svg"/><Relationship Id="rId7" Type="http://schemas.openxmlformats.org/officeDocument/2006/relationships/image" Target="../media/image44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5.svg"/><Relationship Id="rId10" Type="http://schemas.openxmlformats.org/officeDocument/2006/relationships/image" Target="../media/image70.sv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41.sv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7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7.svg"/><Relationship Id="rId10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1.svg"/><Relationship Id="rId10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41.png"/><Relationship Id="rId5" Type="http://schemas.openxmlformats.org/officeDocument/2006/relationships/image" Target="../media/image73.svg"/><Relationship Id="rId10" Type="http://schemas.openxmlformats.org/officeDocument/2006/relationships/image" Target="../media/image41.svg"/><Relationship Id="rId4" Type="http://schemas.openxmlformats.org/officeDocument/2006/relationships/image" Target="../media/image50.png"/><Relationship Id="rId9" Type="http://schemas.openxmlformats.org/officeDocument/2006/relationships/image" Target="../media/image21.png"/><Relationship Id="rId1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20.png"/><Relationship Id="rId3" Type="http://schemas.openxmlformats.org/officeDocument/2006/relationships/image" Target="../media/image84.svg"/><Relationship Id="rId7" Type="http://schemas.openxmlformats.org/officeDocument/2006/relationships/image" Target="../media/image2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6.svg"/><Relationship Id="rId4" Type="http://schemas.openxmlformats.org/officeDocument/2006/relationships/image" Target="../media/image52.png"/><Relationship Id="rId9" Type="http://schemas.openxmlformats.org/officeDocument/2006/relationships/image" Target="../media/image28.svg"/><Relationship Id="rId14" Type="http://schemas.openxmlformats.org/officeDocument/2006/relationships/image" Target="../media/image5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94.svg"/><Relationship Id="rId3" Type="http://schemas.openxmlformats.org/officeDocument/2006/relationships/image" Target="../media/image57.svg"/><Relationship Id="rId7" Type="http://schemas.openxmlformats.org/officeDocument/2006/relationships/image" Target="../media/image91.svg"/><Relationship Id="rId12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1.svg"/><Relationship Id="rId5" Type="http://schemas.openxmlformats.org/officeDocument/2006/relationships/image" Target="../media/image89.svg"/><Relationship Id="rId10" Type="http://schemas.openxmlformats.org/officeDocument/2006/relationships/image" Target="../media/image21.png"/><Relationship Id="rId4" Type="http://schemas.openxmlformats.org/officeDocument/2006/relationships/image" Target="../media/image55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0.svg"/><Relationship Id="rId4" Type="http://schemas.openxmlformats.org/officeDocument/2006/relationships/image" Target="../media/image37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41.png"/><Relationship Id="rId4" Type="http://schemas.openxmlformats.org/officeDocument/2006/relationships/image" Target="../media/image59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0.png"/><Relationship Id="rId3" Type="http://schemas.openxmlformats.org/officeDocument/2006/relationships/image" Target="../media/image84.svg"/><Relationship Id="rId7" Type="http://schemas.openxmlformats.org/officeDocument/2006/relationships/image" Target="../media/image2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86.svg"/><Relationship Id="rId4" Type="http://schemas.openxmlformats.org/officeDocument/2006/relationships/image" Target="../media/image52.png"/><Relationship Id="rId9" Type="http://schemas.openxmlformats.org/officeDocument/2006/relationships/image" Target="../media/image28.svg"/><Relationship Id="rId14" Type="http://schemas.openxmlformats.org/officeDocument/2006/relationships/image" Target="../media/image5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0.svg"/><Relationship Id="rId10" Type="http://schemas.openxmlformats.org/officeDocument/2006/relationships/image" Target="../media/image68.sv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1.svg"/><Relationship Id="rId10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5.svg"/><Relationship Id="rId7" Type="http://schemas.openxmlformats.org/officeDocument/2006/relationships/image" Target="../media/image7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3.svg"/><Relationship Id="rId10" Type="http://schemas.openxmlformats.org/officeDocument/2006/relationships/image" Target="../media/image62.jpeg"/><Relationship Id="rId4" Type="http://schemas.openxmlformats.org/officeDocument/2006/relationships/image" Target="../media/image60.png"/><Relationship Id="rId9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0.png"/><Relationship Id="rId3" Type="http://schemas.openxmlformats.org/officeDocument/2006/relationships/image" Target="../media/image75.svg"/><Relationship Id="rId7" Type="http://schemas.openxmlformats.org/officeDocument/2006/relationships/image" Target="../media/image2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77.sv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Relationship Id="rId9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svg"/><Relationship Id="rId18" Type="http://schemas.openxmlformats.org/officeDocument/2006/relationships/image" Target="../media/image691.png"/><Relationship Id="rId3" Type="http://schemas.openxmlformats.org/officeDocument/2006/relationships/image" Target="../media/image2.svg"/><Relationship Id="rId12" Type="http://schemas.openxmlformats.org/officeDocument/2006/relationships/image" Target="../media/image36.png"/><Relationship Id="rId17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60.png"/><Relationship Id="rId5" Type="http://schemas.openxmlformats.org/officeDocument/2006/relationships/image" Target="../media/image70.svg"/><Relationship Id="rId15" Type="http://schemas.openxmlformats.org/officeDocument/2006/relationships/image" Target="../media/image16.svg"/><Relationship Id="rId4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8" Type="http://schemas.openxmlformats.org/officeDocument/2006/relationships/image" Target="../media/image73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17" Type="http://schemas.openxmlformats.org/officeDocument/2006/relationships/image" Target="../media/image721.png"/><Relationship Id="rId2" Type="http://schemas.openxmlformats.org/officeDocument/2006/relationships/image" Target="../media/image40.png"/><Relationship Id="rId16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openxmlformats.org/officeDocument/2006/relationships/image" Target="../media/image79.sv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5.svg"/><Relationship Id="rId7" Type="http://schemas.openxmlformats.org/officeDocument/2006/relationships/image" Target="../media/image7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6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1.png"/><Relationship Id="rId5" Type="http://schemas.openxmlformats.org/officeDocument/2006/relationships/image" Target="../media/image73.svg"/><Relationship Id="rId15" Type="http://schemas.openxmlformats.org/officeDocument/2006/relationships/image" Target="../media/image75.png"/><Relationship Id="rId10" Type="http://schemas.openxmlformats.org/officeDocument/2006/relationships/image" Target="../media/image41.svg"/><Relationship Id="rId4" Type="http://schemas.openxmlformats.org/officeDocument/2006/relationships/image" Target="../media/image66.png"/><Relationship Id="rId9" Type="http://schemas.openxmlformats.org/officeDocument/2006/relationships/image" Target="../media/image21.png"/><Relationship Id="rId14" Type="http://schemas.openxmlformats.org/officeDocument/2006/relationships/image" Target="../media/image7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9.svg"/><Relationship Id="rId3" Type="http://schemas.openxmlformats.org/officeDocument/2006/relationships/image" Target="../media/image57.svg"/><Relationship Id="rId21" Type="http://schemas.openxmlformats.org/officeDocument/2006/relationships/image" Target="../media/image74.png"/><Relationship Id="rId7" Type="http://schemas.openxmlformats.org/officeDocument/2006/relationships/image" Target="../media/image97.svg"/><Relationship Id="rId12" Type="http://schemas.openxmlformats.org/officeDocument/2006/relationships/image" Target="../media/image71.png"/><Relationship Id="rId2" Type="http://schemas.openxmlformats.org/officeDocument/2006/relationships/image" Target="../media/image30.png"/><Relationship Id="rId20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23" Type="http://schemas.openxmlformats.org/officeDocument/2006/relationships/image" Target="../media/image61.svg"/><Relationship Id="rId10" Type="http://schemas.openxmlformats.org/officeDocument/2006/relationships/image" Target="../media/image34.png"/><Relationship Id="rId19" Type="http://schemas.openxmlformats.org/officeDocument/2006/relationships/image" Target="../media/image610.png"/><Relationship Id="rId4" Type="http://schemas.openxmlformats.org/officeDocument/2006/relationships/image" Target="../media/image31.png"/><Relationship Id="rId9" Type="http://schemas.openxmlformats.org/officeDocument/2006/relationships/image" Target="../media/image63.svg"/><Relationship Id="rId14" Type="http://schemas.openxmlformats.org/officeDocument/2006/relationships/image" Target="../media/image72.png"/><Relationship Id="rId2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svg"/><Relationship Id="rId7" Type="http://schemas.openxmlformats.org/officeDocument/2006/relationships/image" Target="../media/image4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5" Type="http://schemas.openxmlformats.org/officeDocument/2006/relationships/image" Target="../media/image830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77.svg"/><Relationship Id="rId14" Type="http://schemas.openxmlformats.org/officeDocument/2006/relationships/image" Target="../media/image8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1.svg"/><Relationship Id="rId4" Type="http://schemas.openxmlformats.org/officeDocument/2006/relationships/image" Target="../media/image21.png"/><Relationship Id="rId9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4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1.svg"/><Relationship Id="rId15" Type="http://schemas.openxmlformats.org/officeDocument/2006/relationships/image" Target="../media/image850.png"/><Relationship Id="rId4" Type="http://schemas.openxmlformats.org/officeDocument/2006/relationships/image" Target="../media/image21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8" Type="http://schemas.openxmlformats.org/officeDocument/2006/relationships/image" Target="../media/image72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7" Type="http://schemas.openxmlformats.org/officeDocument/2006/relationships/image" Target="../media/image710.png"/><Relationship Id="rId2" Type="http://schemas.openxmlformats.org/officeDocument/2006/relationships/image" Target="../media/image40.png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7.svg"/><Relationship Id="rId15" Type="http://schemas.openxmlformats.org/officeDocument/2006/relationships/image" Target="../media/image690.png"/><Relationship Id="rId4" Type="http://schemas.openxmlformats.org/officeDocument/2006/relationships/image" Target="../media/image41.png"/><Relationship Id="rId9" Type="http://schemas.openxmlformats.org/officeDocument/2006/relationships/image" Target="../media/image2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10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10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2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6.sv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20.png"/><Relationship Id="rId17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5.sv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0.svg"/><Relationship Id="rId5" Type="http://schemas.openxmlformats.org/officeDocument/2006/relationships/image" Target="../media/image111.svg"/><Relationship Id="rId10" Type="http://schemas.openxmlformats.org/officeDocument/2006/relationships/image" Target="../media/image5.png"/><Relationship Id="rId4" Type="http://schemas.openxmlformats.org/officeDocument/2006/relationships/image" Target="../media/image83.png"/><Relationship Id="rId9" Type="http://schemas.openxmlformats.org/officeDocument/2006/relationships/image" Target="../media/image1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8.svg"/><Relationship Id="rId4" Type="http://schemas.openxmlformats.org/officeDocument/2006/relationships/image" Target="../media/image36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98123" y="1130730"/>
            <a:ext cx="14782897" cy="80321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00713" y="2824224"/>
            <a:ext cx="12817847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2723">
            <a:off x="15923514" y="8000521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09969" y="-1244846"/>
            <a:ext cx="2668061" cy="28845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97473">
            <a:off x="-33923" y="21215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40615">
            <a:off x="3365566" y="80933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720983">
            <a:off x="-14920" y="7046108"/>
            <a:ext cx="1794567" cy="308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54641" y="3861307"/>
            <a:ext cx="14052612" cy="3125283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29479" y="0"/>
              <a:ext cx="17913303" cy="11727400"/>
              <a:chOff x="-4214" y="0"/>
              <a:chExt cx="10825343" cy="70870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4" y="0"/>
                <a:ext cx="10825343" cy="7087087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4850859" y="4207435"/>
                <a:ext cx="11513976" cy="25032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6600" dirty="0"/>
                  <a:t>x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6600" dirty="0"/>
                  <a:t> ƯC(a, b, c)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6600" dirty="0" err="1"/>
                  <a:t>nếu</a:t>
                </a:r>
                <a:r>
                  <a:rPr lang="en-US" sz="6600" dirty="0"/>
                  <a:t> a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x, b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 </a:t>
                </a:r>
                <a:r>
                  <a:rPr lang="en-US" sz="6600" dirty="0" err="1"/>
                  <a:t>và</a:t>
                </a:r>
                <a:r>
                  <a:rPr lang="en-US" sz="6600" dirty="0"/>
                  <a:t> c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 </a:t>
                </a: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859" y="4207435"/>
                <a:ext cx="11513976" cy="2503249"/>
              </a:xfrm>
              <a:prstGeom prst="rect">
                <a:avLst/>
              </a:prstGeom>
              <a:blipFill>
                <a:blip r:embed="rId6"/>
                <a:stretch>
                  <a:fillRect l="-4447" t="-3893" b="-192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53163">
            <a:off x="15544718" y="6670181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0999" y="-20521"/>
            <a:ext cx="6312200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0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6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6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07771" y="148413"/>
            <a:ext cx="9060830" cy="1580545"/>
            <a:chOff x="-3194" y="242459"/>
            <a:chExt cx="7752101" cy="4828441"/>
          </a:xfrm>
        </p:grpSpPr>
        <p:sp>
          <p:nvSpPr>
            <p:cNvPr id="6" name="Freeform 6"/>
            <p:cNvSpPr/>
            <p:nvPr/>
          </p:nvSpPr>
          <p:spPr>
            <a:xfrm>
              <a:off x="-3194" y="242459"/>
              <a:ext cx="7752101" cy="4828441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803772" y="6217139"/>
            <a:ext cx="16263964" cy="3906366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4800" dirty="0" err="1"/>
              <a:t>Độ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 </a:t>
            </a:r>
            <a:r>
              <a:rPr lang="en-US" sz="4800" dirty="0" err="1"/>
              <a:t>nhất</a:t>
            </a:r>
            <a:r>
              <a:rPr lang="en-US" sz="4800" dirty="0"/>
              <a:t> ( </a:t>
            </a:r>
            <a:r>
              <a:rPr lang="en-US" sz="4800" dirty="0" err="1"/>
              <a:t>đơn</a:t>
            </a:r>
            <a:r>
              <a:rPr lang="en-US" sz="4800" dirty="0"/>
              <a:t> 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dm</a:t>
            </a:r>
            <a:r>
              <a:rPr lang="en-US" sz="4800" dirty="0"/>
              <a:t>)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thanh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cắt</a:t>
            </a:r>
            <a:r>
              <a:rPr lang="en-US" sz="4800" dirty="0"/>
              <a:t> </a:t>
            </a:r>
            <a:r>
              <a:rPr lang="en-US" sz="4800" dirty="0" err="1"/>
              <a:t>chính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ƯCLN (18, 30) = 6.</a:t>
            </a:r>
          </a:p>
          <a:p>
            <a:pPr>
              <a:lnSpc>
                <a:spcPct val="130000"/>
              </a:lnSpc>
            </a:pPr>
            <a:r>
              <a:rPr lang="en-US" sz="4800" dirty="0" err="1"/>
              <a:t>Vậy</a:t>
            </a:r>
            <a:r>
              <a:rPr lang="en-US" sz="4800" dirty="0"/>
              <a:t>,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thợ</a:t>
            </a:r>
            <a:r>
              <a:rPr lang="en-US" sz="4800" dirty="0"/>
              <a:t> </a:t>
            </a:r>
            <a:r>
              <a:rPr lang="en-US" sz="4800" dirty="0" err="1"/>
              <a:t>mộc</a:t>
            </a:r>
            <a:r>
              <a:rPr lang="en-US" sz="4800" dirty="0"/>
              <a:t> </a:t>
            </a:r>
            <a:r>
              <a:rPr lang="en-US" sz="4800" dirty="0" err="1"/>
              <a:t>nên</a:t>
            </a:r>
            <a:r>
              <a:rPr lang="en-US" sz="4800" dirty="0"/>
              <a:t> </a:t>
            </a:r>
            <a:r>
              <a:rPr lang="en-US" sz="4800" dirty="0" err="1"/>
              <a:t>cắt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tấm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thanh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r>
              <a:rPr lang="en-US" sz="4800" dirty="0"/>
              <a:t> 6dm.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8460" y="621713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5029" y="384333"/>
            <a:ext cx="1113187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22" y="1809358"/>
            <a:ext cx="4244286" cy="4244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728934"/>
                <a:ext cx="17007383" cy="85438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i="1" u="sng" dirty="0">
                    <a:ea typeface="Calibri" panose="020F0502020204030204" pitchFamily="34" charset="0"/>
                  </a:rPr>
                  <a:t>*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Tìm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ƯCLN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trong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trường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hợp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đặc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biệt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:</a:t>
                </a:r>
                <a:endParaRPr lang="en-US" sz="4800" dirty="0"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+ </a:t>
                </a:r>
                <a:r>
                  <a:rPr lang="en-US" sz="4800" dirty="0" err="1">
                    <a:ea typeface="Calibri" panose="020F0502020204030204" pitchFamily="34" charset="0"/>
                  </a:rPr>
                  <a:t>Trong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đã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cho</a:t>
                </a:r>
                <a:r>
                  <a:rPr lang="en-US" sz="4800" dirty="0">
                    <a:ea typeface="Calibri" panose="020F0502020204030204" pitchFamily="34" charset="0"/>
                  </a:rPr>
                  <a:t>, </a:t>
                </a:r>
                <a:r>
                  <a:rPr lang="en-US" sz="4800" dirty="0" err="1">
                    <a:ea typeface="Calibri" panose="020F0502020204030204" pitchFamily="34" charset="0"/>
                  </a:rPr>
                  <a:t>nếu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nhỏ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nhất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ước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của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còn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lại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thì</a:t>
                </a:r>
                <a:r>
                  <a:rPr lang="en-US" sz="4800" dirty="0">
                    <a:ea typeface="Calibri" panose="020F0502020204030204" pitchFamily="34" charset="0"/>
                  </a:rPr>
                  <a:t> ƯCLN </a:t>
                </a:r>
                <a:r>
                  <a:rPr lang="en-US" sz="4800" dirty="0" err="1">
                    <a:ea typeface="Calibri" panose="020F0502020204030204" pitchFamily="34" charset="0"/>
                  </a:rPr>
                  <a:t>của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đã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cho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chính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nhỏ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nhất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ấy</a:t>
                </a:r>
                <a:r>
                  <a:rPr lang="en-US" sz="4800" dirty="0">
                    <a:ea typeface="Calibri" panose="020F050202020403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ea typeface="Calibri" panose="020F0502020204030204" pitchFamily="34" charset="0"/>
                  </a:rPr>
                  <a:t>Nếu</a:t>
                </a:r>
                <a:r>
                  <a:rPr lang="en-US" sz="4800" dirty="0">
                    <a:ea typeface="Calibri" panose="020F050202020403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ea typeface="Calibri" panose="020F0502020204030204" pitchFamily="34" charset="0"/>
                  </a:rPr>
                  <a:t> b </a:t>
                </a:r>
                <a:r>
                  <a:rPr lang="en-US" sz="4800" dirty="0" err="1">
                    <a:ea typeface="Calibri" panose="020F0502020204030204" pitchFamily="34" charset="0"/>
                  </a:rPr>
                  <a:t>thì</a:t>
                </a:r>
                <a:r>
                  <a:rPr lang="en-US" sz="4800" dirty="0">
                    <a:ea typeface="Calibri" panose="020F0502020204030204" pitchFamily="34" charset="0"/>
                  </a:rPr>
                  <a:t> ƯCLN ( a , b) = b.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VD: </a:t>
                </a:r>
                <a:r>
                  <a:rPr lang="en-US" sz="4800" dirty="0" err="1">
                    <a:ea typeface="Calibri" panose="020F0502020204030204" pitchFamily="34" charset="0"/>
                  </a:rPr>
                  <a:t>Vì</a:t>
                </a:r>
                <a:r>
                  <a:rPr lang="en-US" sz="4800" dirty="0">
                    <a:ea typeface="Calibri" panose="020F050202020403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ea typeface="Calibri" panose="020F0502020204030204" pitchFamily="34" charset="0"/>
                  </a:rPr>
                  <a:t> 6 </a:t>
                </a:r>
                <a:r>
                  <a:rPr lang="en-US" sz="4800" dirty="0" err="1">
                    <a:ea typeface="Calibri" panose="020F0502020204030204" pitchFamily="34" charset="0"/>
                  </a:rPr>
                  <a:t>nên</a:t>
                </a:r>
                <a:r>
                  <a:rPr lang="en-US" sz="4800" dirty="0">
                    <a:ea typeface="Calibri" panose="020F0502020204030204" pitchFamily="34" charset="0"/>
                  </a:rPr>
                  <a:t> ta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 ƯCLN (18, 6) = 6 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+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1 </a:t>
                </a:r>
                <a:r>
                  <a:rPr lang="en-US" sz="4800" dirty="0" err="1">
                    <a:ea typeface="Calibri" panose="020F0502020204030204" pitchFamily="34" charset="0"/>
                  </a:rPr>
                  <a:t>chỉ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một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ước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1. Do </a:t>
                </a:r>
                <a:r>
                  <a:rPr lang="en-US" sz="4800" dirty="0" err="1">
                    <a:ea typeface="Calibri" panose="020F0502020204030204" pitchFamily="34" charset="0"/>
                  </a:rPr>
                  <a:t>đó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với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mọi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tự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nhiên</a:t>
                </a:r>
                <a:r>
                  <a:rPr lang="en-US" sz="4800" dirty="0">
                    <a:ea typeface="Calibri" panose="020F0502020204030204" pitchFamily="34" charset="0"/>
                  </a:rPr>
                  <a:t> a </a:t>
                </a:r>
                <a:r>
                  <a:rPr lang="en-US" sz="4800" dirty="0" err="1">
                    <a:ea typeface="Calibri" panose="020F0502020204030204" pitchFamily="34" charset="0"/>
                  </a:rPr>
                  <a:t>và</a:t>
                </a:r>
                <a:r>
                  <a:rPr lang="en-US" sz="4800" dirty="0">
                    <a:ea typeface="Calibri" panose="020F0502020204030204" pitchFamily="34" charset="0"/>
                  </a:rPr>
                  <a:t> b, ta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: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ƯCLN ( a , 1) = 1; ƯCLN (a , b , 1) = 1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8934"/>
                <a:ext cx="17007383" cy="8543877"/>
              </a:xfrm>
              <a:prstGeom prst="rect">
                <a:avLst/>
              </a:prstGeom>
              <a:blipFill>
                <a:blip r:embed="rId8"/>
                <a:stretch>
                  <a:fillRect l="-1613" t="-286" r="-1613" b="-16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964" y="-114300"/>
            <a:ext cx="1371399" cy="1104244"/>
          </a:xfrm>
          <a:prstGeom prst="round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4583" y="-239214"/>
            <a:ext cx="2106146" cy="19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29000" y="71092"/>
            <a:ext cx="6952733" cy="1398351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09654" y="295798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58984" y="410900"/>
            <a:ext cx="620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(90, 10)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5555" y="2279725"/>
            <a:ext cx="1601044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Ư (90) = { 1; 2; 3; 5; 6; 9; 10; 15; 18; 30; 45; 90}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5554" y="5716310"/>
            <a:ext cx="81980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=&gt;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 ƯC(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90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10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) = {1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2; 5; 10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}.</a:t>
            </a:r>
            <a:endParaRPr lang="en-US" sz="4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6278" y="7680715"/>
            <a:ext cx="668804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ƯCLN(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5554" y="3858658"/>
            <a:ext cx="1601044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Ư (10) = { 1; 2; 5; 10}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419" y="35845"/>
            <a:ext cx="1517916" cy="14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12" grpId="0" animBg="1"/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36421" y="-20520"/>
            <a:ext cx="6432289" cy="1389290"/>
            <a:chOff x="-660626" y="-20521"/>
            <a:chExt cx="7781136" cy="16864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8" y="-20521"/>
              <a:ext cx="7243748" cy="168641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660626" y="1301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1321" y="1407628"/>
            <a:ext cx="18930823" cy="3906222"/>
            <a:chOff x="705038" y="164573"/>
            <a:chExt cx="7880404" cy="8146059"/>
          </a:xfrm>
        </p:grpSpPr>
        <p:sp>
          <p:nvSpPr>
            <p:cNvPr id="6" name="Freeform 6"/>
            <p:cNvSpPr/>
            <p:nvPr/>
          </p:nvSpPr>
          <p:spPr>
            <a:xfrm>
              <a:off x="705038" y="164573"/>
              <a:ext cx="7880404" cy="8146059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8"/>
              <p:cNvSpPr/>
              <p:nvPr/>
            </p:nvSpPr>
            <p:spPr>
              <a:xfrm>
                <a:off x="1382736" y="5906909"/>
                <a:ext cx="16828476" cy="3787032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Ư(12) = {1; 2; 3; 4; 6; 12}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lang="en-US" sz="4400" baseline="0" dirty="0">
                    <a:solidFill>
                      <a:prstClr val="black"/>
                    </a:solidFill>
                  </a:rPr>
                  <a:t>	</a:t>
                </a:r>
                <a:r>
                  <a:rPr lang="en-US" sz="4400" dirty="0">
                    <a:solidFill>
                      <a:prstClr val="black"/>
                    </a:solidFill>
                  </a:rPr>
                  <a:t>Ư(15) = {1; 3; 5; 15}</a:t>
                </a:r>
              </a:p>
              <a:p>
                <a:pPr marL="571500" lvl="0" indent="-571500" algn="ctr">
                  <a:lnSpc>
                    <a:spcPct val="130000"/>
                  </a:lnSpc>
                  <a:buFont typeface="Symbol" panose="05050102010706020507" pitchFamily="18" charset="2"/>
                  <a:buChar char="Þ"/>
                  <a:defRPr/>
                </a:pPr>
                <a:r>
                  <a:rPr lang="en-US" sz="4400" dirty="0">
                    <a:solidFill>
                      <a:prstClr val="black"/>
                    </a:solidFill>
                  </a:rPr>
                  <a:t> 3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</a:rPr>
                  <a:t> ƯC(12, 15)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Vậy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bố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thực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hiện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được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phé</a:t>
                </a:r>
                <a:r>
                  <a:rPr lang="en-US" sz="4400" dirty="0">
                    <a:solidFill>
                      <a:prstClr val="black"/>
                    </a:solidFill>
                  </a:rPr>
                  <a:t>p chia </a:t>
                </a:r>
                <a:r>
                  <a:rPr lang="en-US" sz="4400" dirty="0" err="1">
                    <a:solidFill>
                      <a:prstClr val="black"/>
                    </a:solidFill>
                  </a:rPr>
                  <a:t>này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36" y="5906909"/>
                <a:ext cx="16828476" cy="3787032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6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51321" y="1343273"/>
            <a:ext cx="885256" cy="8852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3935" y="1700553"/>
            <a:ext cx="17554065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0" y="1665507"/>
            <a:ext cx="15783966" cy="3959446"/>
          </a:xfrm>
          <a:custGeom>
            <a:avLst/>
            <a:gdLst/>
            <a:ahLst/>
            <a:cxnLst/>
            <a:rect l="l" t="t" r="r" b="b"/>
            <a:pathLst>
              <a:path w="8250011" h="5464765">
                <a:moveTo>
                  <a:pt x="278431" y="16918"/>
                </a:moveTo>
                <a:cubicBezTo>
                  <a:pt x="278431" y="16918"/>
                  <a:pt x="604014" y="12258"/>
                  <a:pt x="1016982" y="12454"/>
                </a:cubicBezTo>
                <a:cubicBezTo>
                  <a:pt x="6568136" y="12671"/>
                  <a:pt x="7975943" y="0"/>
                  <a:pt x="7975943" y="0"/>
                </a:cubicBezTo>
                <a:cubicBezTo>
                  <a:pt x="8043407" y="0"/>
                  <a:pt x="8119344" y="0"/>
                  <a:pt x="8198117" y="85073"/>
                </a:cubicBezTo>
                <a:cubicBezTo>
                  <a:pt x="8241095" y="131488"/>
                  <a:pt x="8242163" y="240224"/>
                  <a:pt x="8242568" y="320281"/>
                </a:cubicBezTo>
                <a:cubicBezTo>
                  <a:pt x="8242568" y="320281"/>
                  <a:pt x="8240864" y="3898986"/>
                  <a:pt x="8240864" y="4702181"/>
                </a:cubicBezTo>
                <a:cubicBezTo>
                  <a:pt x="8240864" y="4916340"/>
                  <a:pt x="8250011" y="5215519"/>
                  <a:pt x="8250011" y="5215519"/>
                </a:cubicBezTo>
                <a:cubicBezTo>
                  <a:pt x="8250011" y="5344188"/>
                  <a:pt x="8245842" y="5464765"/>
                  <a:pt x="7993004" y="5456631"/>
                </a:cubicBezTo>
                <a:cubicBezTo>
                  <a:pt x="7993004" y="5456631"/>
                  <a:pt x="7616532" y="5436333"/>
                  <a:pt x="6766938" y="5443931"/>
                </a:cubicBezTo>
                <a:cubicBezTo>
                  <a:pt x="2079974" y="5452065"/>
                  <a:pt x="304023" y="5464765"/>
                  <a:pt x="304023" y="5464765"/>
                </a:cubicBezTo>
                <a:cubicBezTo>
                  <a:pt x="132548" y="5464765"/>
                  <a:pt x="4213" y="5363696"/>
                  <a:pt x="8532" y="5161149"/>
                </a:cubicBezTo>
                <a:cubicBezTo>
                  <a:pt x="8532" y="5161149"/>
                  <a:pt x="9630" y="4662608"/>
                  <a:pt x="4815" y="1437739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Tuần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6A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6B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gồm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40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nữ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36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gom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rác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sạch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địa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phương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nữ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Có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thể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chia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thành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bao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nhiêu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nhóm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học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sinh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23999" y="30782"/>
            <a:ext cx="5234601" cy="1669696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47181" y="484002"/>
            <a:ext cx="7071841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09424" y="-884021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6761064" y="8772309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93209" y="30782"/>
            <a:ext cx="1833896" cy="18054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-312239" y="-85579"/>
            <a:ext cx="2482113" cy="2635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70168" y="4316618"/>
                <a:ext cx="173591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x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3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 &gt; 1)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0168" y="4316618"/>
                <a:ext cx="17359183" cy="646331"/>
              </a:xfrm>
              <a:prstGeom prst="rect">
                <a:avLst/>
              </a:prstGeom>
              <a:blipFill>
                <a:blip r:embed="rId1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63596" y="4962949"/>
                <a:ext cx="17359183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ƯC(36, 40)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Ư(36) ={1; 2; 3; 4; 6; 9; 12; 18; 36}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Ư(60) = { 1; 2; 4; 5; 8; 10; 20; 40}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&gt;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ƯC (36, 40)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{2; 4}.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596" y="4962949"/>
                <a:ext cx="17359183" cy="3693319"/>
              </a:xfrm>
              <a:prstGeom prst="rect">
                <a:avLst/>
              </a:prstGeom>
              <a:blipFill>
                <a:blip r:embed="rId14"/>
                <a:stretch>
                  <a:fillRect l="-1089" b="-33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631531" y="8545469"/>
            <a:ext cx="11067453" cy="696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600" i="1" dirty="0">
                <a:solidFill>
                  <a:srgbClr val="002060"/>
                </a:solidFill>
              </a:rPr>
              <a:t>b) </a:t>
            </a:r>
            <a:r>
              <a:rPr lang="en-US" sz="3600" i="1" dirty="0" err="1">
                <a:solidFill>
                  <a:srgbClr val="002060"/>
                </a:solidFill>
              </a:rPr>
              <a:t>Có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thể</a:t>
            </a:r>
            <a:r>
              <a:rPr lang="en-US" sz="3600" i="1" dirty="0">
                <a:solidFill>
                  <a:srgbClr val="002060"/>
                </a:solidFill>
              </a:rPr>
              <a:t> chia </a:t>
            </a:r>
            <a:r>
              <a:rPr lang="en-US" sz="3600" i="1" dirty="0" err="1">
                <a:solidFill>
                  <a:srgbClr val="002060"/>
                </a:solidFill>
              </a:rPr>
              <a:t>được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thành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bao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nhiêu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nhóm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học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sinh</a:t>
            </a:r>
            <a:r>
              <a:rPr lang="en-US" sz="3600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36352" y="9302599"/>
            <a:ext cx="160308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:  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x = ƯCLN (36, 40) = 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 build="allAtOnce"/>
      <p:bldP spid="20" grpId="0" uiExpand="1" build="allAtOnce"/>
      <p:bldP spid="1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46472" y="3009900"/>
            <a:ext cx="13055527" cy="5105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0" y="8904988"/>
            <a:ext cx="2605378" cy="1414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1484">
            <a:off x="15933944" y="218911"/>
            <a:ext cx="2741489" cy="14442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09600" y="8303817"/>
            <a:ext cx="2986993" cy="261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774087" y="498098"/>
            <a:ext cx="1061203" cy="1061203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4484896" y="3945991"/>
            <a:ext cx="10327212" cy="2880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rgbClr val="C00000"/>
                </a:solidFill>
              </a:rPr>
              <a:t>2. CÁCH TÌM ƯỚC CHUNG LỚN NHẤT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15936">
            <a:off x="-267712" y="-749298"/>
            <a:ext cx="2307514" cy="24947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4883" y="855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297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6105" y="2800704"/>
            <a:ext cx="1413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40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24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69004" y="5074029"/>
            <a:ext cx="1610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57" y="1733248"/>
            <a:ext cx="1343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ƯCLN(24, 60)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93500" y="3618159"/>
            <a:ext cx="625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=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2. 2.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.3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14452" y="4435614"/>
            <a:ext cx="562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=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2. 2. 3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5 =2</a:t>
            </a:r>
            <a:r>
              <a:rPr lang="en-US" sz="4000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.3. 5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69005" y="6412907"/>
            <a:ext cx="161040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ƯCLN(24, 60)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3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12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26" y="-10399"/>
            <a:ext cx="1558928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  <p:bldP spid="9" grpId="0"/>
      <p:bldP spid="46" grpId="0"/>
      <p:bldP spid="47" grpId="0"/>
      <p:bldP spid="4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5710" y="530561"/>
            <a:ext cx="17228891" cy="8759915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391661" y="1157740"/>
            <a:ext cx="16317476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106364" y="2458411"/>
            <a:ext cx="16282305" cy="88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kumimoji="0" lang="en-US" sz="4800" b="1" i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Bước</a:t>
            </a:r>
            <a:r>
              <a:rPr kumimoji="0" lang="en-US" sz="48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1. </a:t>
            </a:r>
            <a:r>
              <a:rPr lang="vi-VN" sz="4800" b="1" dirty="0">
                <a:solidFill>
                  <a:srgbClr val="002060"/>
                </a:solidFill>
              </a:rPr>
              <a:t>Phân tích mỗi số ra thừa số nguyên tố.</a:t>
            </a:r>
            <a:endParaRPr kumimoji="0" lang="en-US" sz="48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033638" y="4255288"/>
            <a:ext cx="16282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800" b="1" i="1" dirty="0">
                <a:solidFill>
                  <a:srgbClr val="FF0000"/>
                </a:solidFill>
              </a:rPr>
              <a:t>Bước 2</a:t>
            </a:r>
            <a:r>
              <a:rPr lang="en-US" sz="4800" b="1" i="1" dirty="0">
                <a:solidFill>
                  <a:srgbClr val="FF0000"/>
                </a:solidFill>
              </a:rPr>
              <a:t>.</a:t>
            </a:r>
            <a:r>
              <a:rPr lang="vi-VN" sz="4800" b="1" i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002060"/>
                </a:solidFill>
              </a:rPr>
              <a:t>Chọn ra các </a:t>
            </a:r>
            <a:r>
              <a:rPr lang="vi-VN" sz="4800" b="1" dirty="0">
                <a:solidFill>
                  <a:srgbClr val="00B0F0"/>
                </a:solidFill>
              </a:rPr>
              <a:t>thừa số nguyên tố chung</a:t>
            </a:r>
            <a:r>
              <a:rPr lang="vi-VN" sz="4800" b="1" dirty="0">
                <a:solidFill>
                  <a:srgbClr val="002060"/>
                </a:solidFill>
              </a:rPr>
              <a:t>.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1026711" y="5851301"/>
            <a:ext cx="16282305" cy="192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800" b="1" i="1" dirty="0">
                <a:solidFill>
                  <a:srgbClr val="FF0000"/>
                </a:solidFill>
              </a:rPr>
              <a:t>Bước 3</a:t>
            </a:r>
            <a:r>
              <a:rPr lang="en-US" sz="4800" b="1" i="1" dirty="0">
                <a:solidFill>
                  <a:srgbClr val="FF0000"/>
                </a:solidFill>
              </a:rPr>
              <a:t>.</a:t>
            </a:r>
            <a:r>
              <a:rPr lang="vi-VN" sz="4800" b="1" i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Lập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các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thừa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đã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chọn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mỗi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thừa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lấy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với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số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mũ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nhỏ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nhất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  <a:r>
              <a:rPr lang="en-US" sz="4800" b="1" dirty="0" err="1">
                <a:solidFill>
                  <a:srgbClr val="002060"/>
                </a:solidFill>
              </a:rPr>
              <a:t>Tích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ƯCLN </a:t>
            </a:r>
            <a:r>
              <a:rPr lang="en-US" sz="4800" b="1" dirty="0" err="1">
                <a:solidFill>
                  <a:srgbClr val="002060"/>
                </a:solidFill>
              </a:rPr>
              <a:t>phải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3429000" y="71092"/>
            <a:ext cx="14330054" cy="2481608"/>
            <a:chOff x="-3195" y="242459"/>
            <a:chExt cx="16586696" cy="10202312"/>
          </a:xfrm>
        </p:grpSpPr>
        <p:sp>
          <p:nvSpPr>
            <p:cNvPr id="3" name="Freeform 6"/>
            <p:cNvSpPr/>
            <p:nvPr/>
          </p:nvSpPr>
          <p:spPr>
            <a:xfrm>
              <a:off x="-3195" y="242459"/>
              <a:ext cx="16586696" cy="10202312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5392" y="379727"/>
            <a:ext cx="1061203" cy="106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592" y="219127"/>
            <a:ext cx="13400070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(45, 150),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45 = 3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150 = 2 . 3. 5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419" y="35845"/>
            <a:ext cx="1517916" cy="1493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30099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0054" y="5067300"/>
            <a:ext cx="14859000" cy="29731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: 45 = 3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5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	 150 = 2 . 3. 5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=&gt; ƯCLN(45,  150)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3 . 5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 15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16518" y="2344033"/>
            <a:ext cx="12366482" cy="5254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98082" y="-69094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124591" y="6765871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925800" y="7526906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16706">
            <a:off x="6017790" y="1574875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366495" y="-341994"/>
            <a:ext cx="2482113" cy="26354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94622" y="3620559"/>
            <a:ext cx="1062425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1000" y="-20521"/>
            <a:ext cx="7912401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9382" y="1941902"/>
            <a:ext cx="14931218" cy="1223778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13970" y="4500410"/>
            <a:ext cx="6001694" cy="999130"/>
            <a:chOff x="-1510704" y="-2608469"/>
            <a:chExt cx="14031500" cy="4886813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-1510704" y="-2608469"/>
              <a:ext cx="14031500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dirty="0"/>
                <a:t>36</a:t>
              </a:r>
              <a:r>
                <a:rPr lang="vi-VN" sz="4800" dirty="0"/>
                <a:t> = </a:t>
              </a:r>
              <a:r>
                <a:rPr lang="en-US" sz="4800" dirty="0"/>
                <a:t>2</a:t>
              </a:r>
              <a:r>
                <a:rPr lang="en-US" sz="4800" baseline="30000" dirty="0"/>
                <a:t>2</a:t>
              </a:r>
              <a:r>
                <a:rPr lang="en-US" sz="4800" dirty="0"/>
                <a:t>.</a:t>
              </a:r>
              <a:r>
                <a:rPr lang="vi-VN" sz="4800" dirty="0"/>
                <a:t>3</a:t>
              </a:r>
              <a:r>
                <a:rPr lang="vi-VN" sz="4800" baseline="30000" dirty="0"/>
                <a:t>2</a:t>
              </a:r>
              <a:r>
                <a:rPr lang="en-US" sz="4800" dirty="0"/>
                <a:t>.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6278" y="1973491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75936" y="2119373"/>
            <a:ext cx="926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(36, 84)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7"/>
          <p:cNvGrpSpPr/>
          <p:nvPr/>
        </p:nvGrpSpPr>
        <p:grpSpPr>
          <a:xfrm>
            <a:off x="6113970" y="6163724"/>
            <a:ext cx="5544359" cy="1005463"/>
            <a:chOff x="-1510704" y="-2608469"/>
            <a:chExt cx="10257332" cy="4886813"/>
          </a:xfrm>
          <a:solidFill>
            <a:schemeClr val="bg1"/>
          </a:solidFill>
        </p:grpSpPr>
        <p:sp>
          <p:nvSpPr>
            <p:cNvPr id="23" name="Freeform 8"/>
            <p:cNvSpPr/>
            <p:nvPr/>
          </p:nvSpPr>
          <p:spPr>
            <a:xfrm>
              <a:off x="-1510704" y="-2608469"/>
              <a:ext cx="10257332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dirty="0"/>
                <a:t>84</a:t>
              </a:r>
              <a:r>
                <a:rPr lang="vi-VN" sz="4800" dirty="0"/>
                <a:t> = 2</a:t>
              </a:r>
              <a:r>
                <a:rPr lang="en-US" sz="4800" baseline="30000" dirty="0"/>
                <a:t>2</a:t>
              </a:r>
              <a:r>
                <a:rPr lang="vi-VN" sz="4800" dirty="0"/>
                <a:t>. 3</a:t>
              </a:r>
              <a:r>
                <a:rPr lang="en-US" sz="4800" dirty="0"/>
                <a:t> . 7</a:t>
              </a:r>
            </a:p>
          </p:txBody>
        </p:sp>
      </p:grpSp>
      <p:grpSp>
        <p:nvGrpSpPr>
          <p:cNvPr id="26" name="Group 7"/>
          <p:cNvGrpSpPr/>
          <p:nvPr/>
        </p:nvGrpSpPr>
        <p:grpSpPr>
          <a:xfrm>
            <a:off x="3604772" y="8103178"/>
            <a:ext cx="11233269" cy="1231322"/>
            <a:chOff x="-1510704" y="-2608469"/>
            <a:chExt cx="10257332" cy="4886813"/>
          </a:xfrm>
          <a:solidFill>
            <a:schemeClr val="bg1"/>
          </a:solidFill>
        </p:grpSpPr>
        <p:sp>
          <p:nvSpPr>
            <p:cNvPr id="27" name="Freeform 8"/>
            <p:cNvSpPr/>
            <p:nvPr/>
          </p:nvSpPr>
          <p:spPr>
            <a:xfrm>
              <a:off x="-1510704" y="-2608469"/>
              <a:ext cx="10257332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vi-VN" sz="4800" dirty="0"/>
                <a:t>=&gt; ƯCLN (</a:t>
              </a:r>
              <a:r>
                <a:rPr lang="en-US" sz="4800" dirty="0"/>
                <a:t>36,</a:t>
              </a:r>
              <a:r>
                <a:rPr lang="vi-VN" sz="4800" dirty="0"/>
                <a:t> </a:t>
              </a:r>
              <a:r>
                <a:rPr lang="en-US" sz="4800" dirty="0"/>
                <a:t>84</a:t>
              </a:r>
              <a:r>
                <a:rPr lang="vi-VN" sz="4800" dirty="0"/>
                <a:t>) = </a:t>
              </a:r>
              <a:r>
                <a:rPr lang="en-US" sz="4800" dirty="0"/>
                <a:t>2</a:t>
              </a:r>
              <a:r>
                <a:rPr lang="vi-VN" sz="4800" baseline="30000" dirty="0"/>
                <a:t>2</a:t>
              </a:r>
              <a:r>
                <a:rPr lang="en-US" sz="4800" dirty="0"/>
                <a:t>. 3 </a:t>
              </a:r>
              <a:r>
                <a:rPr lang="vi-VN" sz="4800" dirty="0"/>
                <a:t>= 1</a:t>
              </a:r>
              <a:r>
                <a:rPr lang="en-US" sz="48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2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0" y="1665507"/>
            <a:ext cx="15783966" cy="3959446"/>
            <a:chOff x="126907" y="-723355"/>
            <a:chExt cx="16814305" cy="9595995"/>
          </a:xfrm>
        </p:grpSpPr>
        <p:sp>
          <p:nvSpPr>
            <p:cNvPr id="3" name="Freeform 3"/>
            <p:cNvSpPr/>
            <p:nvPr/>
          </p:nvSpPr>
          <p:spPr>
            <a:xfrm>
              <a:off x="126907" y="-723355"/>
              <a:ext cx="16814305" cy="959599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no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bộ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binh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24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28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III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36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cuộ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c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diễu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trung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đội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phải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xếp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mà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chiến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sĩ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trung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đội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lẻ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thể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xếp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được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nhiều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bao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nhiêu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423999" y="30782"/>
            <a:ext cx="5234601" cy="1669696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47181" y="484002"/>
            <a:ext cx="70718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09424" y="-884021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6761064" y="8772309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93209" y="30782"/>
            <a:ext cx="1833896" cy="18054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-312239" y="-85579"/>
            <a:ext cx="2482113" cy="2635449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8360385" y="5274629"/>
            <a:ext cx="1747356" cy="900280"/>
            <a:chOff x="7466002" y="-6553940"/>
            <a:chExt cx="1861419" cy="21818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Freeform 3"/>
            <p:cNvSpPr/>
            <p:nvPr/>
          </p:nvSpPr>
          <p:spPr>
            <a:xfrm>
              <a:off x="7466002" y="-6553940"/>
              <a:ext cx="1861419" cy="2181892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Giải</a:t>
              </a:r>
              <a:r>
                <a:rPr kumimoji="0" lang="en-US" sz="4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</a:t>
              </a:r>
              <a:endPara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19207" y="6122874"/>
                <a:ext cx="173591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x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dọc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nhiều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xếp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x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*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, x &gt; 1)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9207" y="6122874"/>
                <a:ext cx="17359183" cy="707886"/>
              </a:xfrm>
              <a:prstGeom prst="rect">
                <a:avLst/>
              </a:prstGeom>
              <a:blipFill>
                <a:blip r:embed="rId13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28149" y="6778067"/>
                <a:ext cx="17359183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ƯCLN(24, 28, 36)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24 = 2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3	;	</a:t>
                </a:r>
                <a:r>
                  <a:rPr lang="en-US" sz="4000" baseline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 = 2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 7	; 	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 = 2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 3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571500" indent="-571500" algn="just">
                  <a:lnSpc>
                    <a:spcPct val="130000"/>
                  </a:lnSpc>
                  <a:buFont typeface="Symbol" panose="05050102010706020507" pitchFamily="18" charset="2"/>
                  <a:buChar char="Þ"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ƯCLN(24, 28, 36) = 2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149" y="6778067"/>
                <a:ext cx="17359183" cy="3293209"/>
              </a:xfrm>
              <a:prstGeom prst="rect">
                <a:avLst/>
              </a:prstGeom>
              <a:blipFill>
                <a:blip r:embed="rId14"/>
                <a:stretch>
                  <a:fillRect l="-1264" t="-185" b="-4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0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5953" y="5185871"/>
            <a:ext cx="17228891" cy="4463391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760971" y="5485462"/>
            <a:ext cx="16317476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1475674" y="6786133"/>
            <a:ext cx="16282305" cy="96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402948" y="8583010"/>
            <a:ext cx="16282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935953" y="1086092"/>
            <a:ext cx="17228891" cy="3575542"/>
          </a:xfrm>
          <a:prstGeom prst="round2DiagRect">
            <a:avLst/>
          </a:prstGeom>
          <a:solidFill>
            <a:srgbClr val="65C1C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024" y="1227530"/>
            <a:ext cx="1405266" cy="1181100"/>
          </a:xfrm>
          <a:prstGeom prst="round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70106" y="1336037"/>
            <a:ext cx="1378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từ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lớn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endParaRPr lang="vi-VN" sz="48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6918" y="2432341"/>
            <a:ext cx="16723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828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Ta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đã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biết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ƯC (24, 28) = {1; 2; 4}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ƯCLN (24, 28) =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80987" y="3493467"/>
            <a:ext cx="170446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defTabSz="18288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Ta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thấy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1; 2; 4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tất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cả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ước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4.</a:t>
            </a:r>
            <a:endParaRPr lang="en-US" sz="4800" b="1" kern="0" dirty="0">
              <a:solidFill>
                <a:srgbClr val="000000"/>
              </a:solidFill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6" grpId="0" animBg="1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56278" y="117298"/>
            <a:ext cx="14096999" cy="1398351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6933" y="34200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86262" y="457106"/>
            <a:ext cx="1324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ƯCLN (75, 105)= 15.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ƯC(75,  105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17" y="123942"/>
            <a:ext cx="1517916" cy="1493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4642" y="2568013"/>
            <a:ext cx="9144000" cy="2873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dirty="0" err="1"/>
              <a:t>Có</a:t>
            </a:r>
            <a:r>
              <a:rPr lang="en-US" sz="4800" dirty="0"/>
              <a:t>: 75</a:t>
            </a:r>
            <a:r>
              <a:rPr lang="vi-VN" sz="4800" dirty="0"/>
              <a:t> = </a:t>
            </a:r>
            <a:r>
              <a:rPr lang="en-US" sz="4800" dirty="0"/>
              <a:t>3.5</a:t>
            </a:r>
            <a:r>
              <a:rPr lang="vi-VN" sz="4800" baseline="30000" dirty="0"/>
              <a:t>2</a:t>
            </a:r>
            <a:r>
              <a:rPr lang="en-US" sz="4800" dirty="0"/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4800" dirty="0"/>
              <a:t>	 105</a:t>
            </a:r>
            <a:r>
              <a:rPr lang="vi-VN" sz="4800" dirty="0"/>
              <a:t> =</a:t>
            </a:r>
            <a:r>
              <a:rPr lang="en-US" sz="4800" dirty="0"/>
              <a:t> 3. 5. 7</a:t>
            </a:r>
          </a:p>
          <a:p>
            <a:pPr algn="just">
              <a:lnSpc>
                <a:spcPct val="130000"/>
              </a:lnSpc>
            </a:pPr>
            <a:r>
              <a:rPr lang="vi-VN" sz="4800" dirty="0"/>
              <a:t>=&gt; ƯCLN (</a:t>
            </a:r>
            <a:r>
              <a:rPr lang="en-US" sz="4800" dirty="0"/>
              <a:t>75, 105</a:t>
            </a:r>
            <a:r>
              <a:rPr lang="vi-VN" sz="4800" dirty="0"/>
              <a:t>) = </a:t>
            </a:r>
            <a:r>
              <a:rPr lang="en-US" sz="4800" dirty="0"/>
              <a:t>3 . 5 </a:t>
            </a:r>
            <a:r>
              <a:rPr lang="vi-VN" sz="4800" dirty="0"/>
              <a:t>= 1</a:t>
            </a:r>
            <a:r>
              <a:rPr lang="en-US" sz="4800" dirty="0"/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4912" y="5919179"/>
            <a:ext cx="11347978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ea typeface="Calibri" panose="020F0502020204030204" pitchFamily="34" charset="0"/>
              </a:rPr>
              <a:t>=&gt; ƯC ( 75, 105) = Ư (15) = {1; 3; 5; 15}</a:t>
            </a:r>
          </a:p>
        </p:txBody>
      </p:sp>
    </p:spTree>
    <p:extLst>
      <p:ext uri="{BB962C8B-B14F-4D97-AF65-F5344CB8AC3E}">
        <p14:creationId xmlns:p14="http://schemas.microsoft.com/office/powerpoint/2010/main" val="13922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uiExpand="1" build="allAtOnce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81401" y="2633189"/>
            <a:ext cx="14052612" cy="670131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37033" y="3439208"/>
            <a:ext cx="11513976" cy="192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dirty="0"/>
              <a:t>- </a:t>
            </a:r>
            <a:r>
              <a:rPr lang="en-US" sz="4800" dirty="0" err="1"/>
              <a:t>Khi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chung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, </a:t>
            </a:r>
            <a:r>
              <a:rPr lang="en-US" sz="4800" dirty="0" err="1"/>
              <a:t>người</a:t>
            </a:r>
            <a:r>
              <a:rPr lang="en-US" sz="4800" dirty="0"/>
              <a:t> ta </a:t>
            </a:r>
            <a:r>
              <a:rPr lang="en-US" sz="4800" dirty="0" err="1"/>
              <a:t>thường</a:t>
            </a:r>
            <a:r>
              <a:rPr lang="en-US" sz="4800" dirty="0"/>
              <a:t> </a:t>
            </a:r>
            <a:r>
              <a:rPr lang="en-US" sz="4800" dirty="0" err="1"/>
              <a:t>dựa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ƯCLN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chúng</a:t>
            </a:r>
            <a:r>
              <a:rPr lang="en-US" sz="4800" dirty="0"/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3163">
            <a:off x="16430949" y="8578263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5137033" y="5284460"/>
            <a:ext cx="11513976" cy="18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dirty="0">
                <a:cs typeface="Arial" panose="020B0604020202020204" pitchFamily="34" charset="0"/>
              </a:rPr>
              <a:t>Chẳng hạn: </a:t>
            </a:r>
            <a:endParaRPr lang="en-US" sz="4800" dirty="0"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4800" b="1" dirty="0">
                <a:cs typeface="Arial" panose="020B0604020202020204" pitchFamily="34" charset="0"/>
              </a:rPr>
              <a:t>ƯCLN (168, 180) = 2</a:t>
            </a:r>
            <a:r>
              <a:rPr lang="vi-VN" sz="4800" b="1" baseline="30000" dirty="0">
                <a:cs typeface="Arial" panose="020B0604020202020204" pitchFamily="34" charset="0"/>
              </a:rPr>
              <a:t>2</a:t>
            </a:r>
            <a:r>
              <a:rPr lang="vi-VN" sz="4800" b="1" dirty="0">
                <a:cs typeface="Arial" panose="020B0604020202020204" pitchFamily="34" charset="0"/>
              </a:rPr>
              <a:t>.3</a:t>
            </a:r>
            <a:r>
              <a:rPr lang="vi-VN" sz="4800" b="1" baseline="30000" dirty="0">
                <a:cs typeface="Arial" panose="020B0604020202020204" pitchFamily="34" charset="0"/>
              </a:rPr>
              <a:t>1</a:t>
            </a:r>
            <a:r>
              <a:rPr lang="vi-VN" sz="4800" b="1" dirty="0">
                <a:cs typeface="Arial" panose="020B0604020202020204" pitchFamily="34" charset="0"/>
              </a:rPr>
              <a:t> = 4.3 = 12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4074531" y="7227355"/>
            <a:ext cx="12815805" cy="96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=&gt; ƯC (168, 180) = Ư(12) = {1; 2; 3; 4; 6; 12}</a:t>
            </a:r>
          </a:p>
        </p:txBody>
      </p:sp>
    </p:spTree>
    <p:extLst>
      <p:ext uri="{BB962C8B-B14F-4D97-AF65-F5344CB8AC3E}">
        <p14:creationId xmlns:p14="http://schemas.microsoft.com/office/powerpoint/2010/main" val="17044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12" y="342353"/>
            <a:ext cx="18419495" cy="9797684"/>
            <a:chOff x="-4213" y="0"/>
            <a:chExt cx="10825342" cy="598992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989925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46553" y="233495"/>
            <a:ext cx="6935412" cy="115556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4052" y="-201270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49913" y="236954"/>
            <a:ext cx="7928692" cy="101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3959">
            <a:off x="16424417" y="8532278"/>
            <a:ext cx="1703842" cy="15787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-342780" y="9695082"/>
            <a:ext cx="1111383" cy="8914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478343" y="-315278"/>
            <a:ext cx="947383" cy="2122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912" y="2260729"/>
            <a:ext cx="1112169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2 000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lnSpc>
                <a:spcPct val="12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381577"/>
              </p:ext>
            </p:extLst>
          </p:nvPr>
        </p:nvGraphicFramePr>
        <p:xfrm>
          <a:off x="11618308" y="2950258"/>
          <a:ext cx="6153167" cy="56308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7969">
                  <a:extLst>
                    <a:ext uri="{9D8B030D-6E8A-4147-A177-3AD203B41FA5}">
                      <a16:colId xmlns:a16="http://schemas.microsoft.com/office/drawing/2014/main" xmlns="" val="344238"/>
                    </a:ext>
                  </a:extLst>
                </a:gridCol>
                <a:gridCol w="3505198">
                  <a:extLst>
                    <a:ext uri="{9D8B030D-6E8A-4147-A177-3AD203B41FA5}">
                      <a16:colId xmlns:a16="http://schemas.microsoft.com/office/drawing/2014/main" xmlns="" val="3387372247"/>
                    </a:ext>
                  </a:extLst>
                </a:gridCol>
              </a:tblGrid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Ngày</a:t>
                      </a:r>
                      <a:r>
                        <a:rPr lang="en-US" sz="4000" baseline="0" dirty="0"/>
                        <a:t> </a:t>
                      </a:r>
                      <a:endParaRPr lang="vi-VN" sz="4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đóng</a:t>
                      </a:r>
                      <a:r>
                        <a:rPr lang="en-US" sz="4000" baseline="0" dirty="0"/>
                        <a:t> </a:t>
                      </a:r>
                    </a:p>
                    <a:p>
                      <a:pPr algn="ctr"/>
                      <a:r>
                        <a:rPr lang="en-US" sz="4000" baseline="0" dirty="0"/>
                        <a:t>(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)</a:t>
                      </a:r>
                      <a:endParaRPr lang="vi-VN" sz="4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529607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Hai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56 000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6020482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dirty="0"/>
                        <a:t> Ba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28 000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0779233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Tư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0751403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Năm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98</a:t>
                      </a:r>
                      <a:r>
                        <a:rPr lang="en-US" sz="4000" baseline="0" dirty="0"/>
                        <a:t>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288418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18461" y="1540951"/>
            <a:ext cx="83601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  <a:endParaRPr lang="vi-VN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Quy trình dạy học vần, tập đọc lớp 1 - Tin Tức Giáo Dục Học Tập Tin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167" y="280544"/>
            <a:ext cx="4133624" cy="21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741572" y="24971"/>
            <a:ext cx="2348424" cy="7685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11526" y="-256431"/>
            <a:ext cx="1248995" cy="1229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0" y="55315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16019" y="1004386"/>
                <a:ext cx="16310411" cy="903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20000"/>
                  </a:lnSpc>
                  <a:buAutoNum type="alphaLcParenR"/>
                </a:pPr>
                <a:r>
                  <a:rPr lang="en-US" sz="4400" dirty="0" err="1"/>
                  <a:t>Gọi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tiền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mua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vé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: x (</a:t>
                </a:r>
                <a:r>
                  <a:rPr lang="en-US" sz="4400" dirty="0" err="1"/>
                  <a:t>nghìn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, x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N</a:t>
                </a:r>
                <a:r>
                  <a:rPr lang="en-US" sz="4400" baseline="30000" dirty="0"/>
                  <a:t>*</a:t>
                </a:r>
                <a:r>
                  <a:rPr lang="en-US" sz="4400" dirty="0"/>
                  <a:t>, x &gt; 2).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/>
                  <a:t>=&gt; x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ƯC ( 56, 28, 42, 98)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56 = 2</a:t>
                </a:r>
                <a:r>
                  <a:rPr lang="en-US" sz="4400" baseline="30000" dirty="0"/>
                  <a:t>3</a:t>
                </a:r>
                <a:r>
                  <a:rPr lang="en-US" sz="4400" dirty="0"/>
                  <a:t>.7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28 = 2</a:t>
                </a:r>
                <a:r>
                  <a:rPr lang="en-US" sz="4400" baseline="30000" dirty="0"/>
                  <a:t>2</a:t>
                </a:r>
                <a:r>
                  <a:rPr lang="en-US" sz="4400" dirty="0"/>
                  <a:t>.7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42 = 2.3.7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98 = 2.7</a:t>
                </a:r>
                <a:r>
                  <a:rPr lang="en-US" sz="4400" baseline="30000" dirty="0"/>
                  <a:t>2</a:t>
                </a:r>
                <a:endParaRPr lang="en-US" sz="4400" dirty="0"/>
              </a:p>
              <a:p>
                <a:pPr marL="571500" indent="-571500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en-US" sz="4400" dirty="0"/>
                  <a:t>ƯCLN (56, 28, 42, 98) = 2.7 = 14</a:t>
                </a:r>
              </a:p>
              <a:p>
                <a:pPr marL="571500" indent="-571500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en-US" sz="4400" dirty="0"/>
                  <a:t>ƯC ( 56, 28, 42, 98) = Ư (14)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/>
                  <a:t>					    = {1; 2; 7; 14}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 err="1"/>
                  <a:t>Vì</a:t>
                </a:r>
                <a:r>
                  <a:rPr lang="en-US" sz="4400" dirty="0"/>
                  <a:t> x &gt; 2 =&gt; x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{7; 14}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 err="1"/>
                  <a:t>Vậy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tiền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vé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có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thể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7000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 </a:t>
                </a:r>
                <a:r>
                  <a:rPr lang="en-US" sz="4400" dirty="0" err="1"/>
                  <a:t>hoặc</a:t>
                </a:r>
                <a:r>
                  <a:rPr lang="en-US" sz="4400" dirty="0"/>
                  <a:t> 10 000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019" y="1004386"/>
                <a:ext cx="16310411" cy="9030164"/>
              </a:xfrm>
              <a:prstGeom prst="rect">
                <a:avLst/>
              </a:prstGeom>
              <a:blipFill>
                <a:blip r:embed="rId13"/>
                <a:stretch>
                  <a:fillRect l="-1532" t="-810" b="-14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3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714" y="-78842"/>
            <a:ext cx="8610600" cy="897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b)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TH1: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vé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: 7000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Hai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56 000 : 7000  = 8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Ba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28 000 : 7000 = 4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Tư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42 000 : 7000 =6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Năm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98 000 : 7000 = 14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Tổng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8 + 4 + 6 + 14= 32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ea typeface="Calibri" panose="020F0502020204030204" pitchFamily="34" charset="0"/>
              </a:rPr>
              <a:t>Vậy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có</a:t>
            </a:r>
            <a:r>
              <a:rPr lang="en-US" sz="3600" dirty="0">
                <a:ea typeface="Calibri" panose="020F0502020204030204" pitchFamily="34" charset="0"/>
              </a:rPr>
              <a:t> 32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.</a:t>
            </a:r>
            <a:endParaRPr lang="vi-VN" sz="3600" dirty="0"/>
          </a:p>
        </p:txBody>
      </p:sp>
      <p:pic>
        <p:nvPicPr>
          <p:cNvPr id="3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7800" y="8815848"/>
            <a:ext cx="1981200" cy="147115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541327" y="228600"/>
            <a:ext cx="0" cy="8778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877300" y="0"/>
            <a:ext cx="8610600" cy="897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TH2: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vé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: 14 000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Hai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56 000 : 14000  = 4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Ba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28 000 : 14000 = 2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Tư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42 000 : 14000 =3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Năm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98 000 : 14000 = 7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Tổng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 + 2 + 3 + 7= 16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ea typeface="Calibri" panose="020F0502020204030204" pitchFamily="34" charset="0"/>
              </a:rPr>
              <a:t>Vậy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có</a:t>
            </a:r>
            <a:r>
              <a:rPr lang="en-US" sz="3600" dirty="0">
                <a:ea typeface="Calibri" panose="020F0502020204030204" pitchFamily="34" charset="0"/>
              </a:rPr>
              <a:t> 16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.</a:t>
            </a:r>
            <a:endParaRPr lang="vi-V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8714" y="8973675"/>
            <a:ext cx="16589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6" grpId="0" uiExpand="1" build="allAtOnce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95301"/>
            <a:ext cx="16916399" cy="9448799"/>
            <a:chOff x="0" y="0"/>
            <a:chExt cx="10821129" cy="57766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43599" y="1028700"/>
            <a:ext cx="6584717" cy="30677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0708" y="2511319"/>
            <a:ext cx="5941248" cy="116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3959">
            <a:off x="16084212" y="7729382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56598" y="8098640"/>
            <a:ext cx="1803012" cy="14461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478343" y="-315278"/>
            <a:ext cx="947383" cy="2122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6313" y="4624390"/>
            <a:ext cx="176087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VỀ PHẦN SỐ TỐI GIẢN</a:t>
            </a:r>
            <a:endParaRPr kumimoji="0" lang="en-US" sz="7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525709" y="6607"/>
            <a:ext cx="17699928" cy="1031087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914" y="133893"/>
            <a:ext cx="1405266" cy="1181100"/>
          </a:xfrm>
          <a:prstGeom prst="round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46996" y="242400"/>
            <a:ext cx="13789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Vận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dụng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ƯCLN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để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rút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gọn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về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tối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giản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3278" y="1268321"/>
            <a:ext cx="16723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rút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gọn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bằng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tử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mẫu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của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đó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ước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chung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khác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1 (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nếu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có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).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153278" y="2576707"/>
                <a:ext cx="17044650" cy="1917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marR="0" lvl="0" indent="-685800" algn="just" defTabSz="1828800" rtl="0" eaLnBrk="1" fontAlgn="auto" latinLnBrk="0" hangingPunct="1">
                  <a:lnSpc>
                    <a:spcPct val="12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Phân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số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được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gọi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là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phân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số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tối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giản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nếu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a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và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b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không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có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ước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chung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nào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khác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1,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nghĩa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là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ƯCLN(a, b) = 1.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78" y="2576707"/>
                <a:ext cx="17044650" cy="1917384"/>
              </a:xfrm>
              <a:prstGeom prst="rect">
                <a:avLst/>
              </a:prstGeom>
              <a:blipFill>
                <a:blip r:embed="rId11"/>
                <a:stretch>
                  <a:fillRect l="-1288" r="-1466" b="-13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79325" y="4649793"/>
                <a:ext cx="11682958" cy="1070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/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325" y="4649793"/>
                <a:ext cx="11682958" cy="1070358"/>
              </a:xfrm>
              <a:prstGeom prst="rect">
                <a:avLst/>
              </a:prstGeom>
              <a:blipFill>
                <a:blip r:embed="rId16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2169" y="5570006"/>
                <a:ext cx="17044650" cy="166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4400" dirty="0" err="1"/>
                  <a:t>Để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chưa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về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, ta chia </a:t>
                </a:r>
                <a:r>
                  <a:rPr lang="en-US" sz="4400" dirty="0" err="1"/>
                  <a:t>cả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tử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mẫu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cho</a:t>
                </a:r>
                <a:r>
                  <a:rPr lang="en-US" sz="4400" dirty="0"/>
                  <a:t> ƯCLN(</a:t>
                </a:r>
                <a:r>
                  <a:rPr lang="en-US" sz="4400" dirty="0" err="1"/>
                  <a:t>a,b</a:t>
                </a:r>
                <a:r>
                  <a:rPr lang="en-US" sz="4400" dirty="0"/>
                  <a:t>).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169" y="5570006"/>
                <a:ext cx="17044650" cy="1665392"/>
              </a:xfrm>
              <a:prstGeom prst="rect">
                <a:avLst/>
              </a:prstGeom>
              <a:blipFill>
                <a:blip r:embed="rId17"/>
                <a:stretch>
                  <a:fillRect l="-1323" t="-4396" b="-164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329213" y="7075576"/>
                <a:ext cx="12371736" cy="3319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400" b="1" dirty="0"/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chưa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ƯCLN(18, 30) = 6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4400" dirty="0"/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  : 6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  : 6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/>
              </a:p>
              <a:p>
                <a:pPr algn="ctr">
                  <a:lnSpc>
                    <a:spcPct val="110000"/>
                  </a:lnSpc>
                </a:pPr>
                <a:r>
                  <a:rPr lang="en-US" sz="4400" dirty="0"/>
                  <a:t>Ta </a:t>
                </a:r>
                <a:r>
                  <a:rPr lang="en-US" sz="4400" dirty="0" err="1"/>
                  <a:t>có</a:t>
                </a:r>
                <a:r>
                  <a:rPr lang="en-US" sz="44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.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13" y="7075576"/>
                <a:ext cx="12371736" cy="3319755"/>
              </a:xfrm>
              <a:prstGeom prst="rect">
                <a:avLst/>
              </a:prstGeom>
              <a:blipFill>
                <a:blip r:embed="rId1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2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0" grpId="0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5237"/>
            <a:ext cx="5486400" cy="2057400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0" y="3313375"/>
            <a:ext cx="8200739" cy="2057400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4" name="Picture 10" descr="Kệ Sách Gỗ Treo Tường 4 Tầng 120x82x15cm KT06-120 » SIB DEC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03" y="5898653"/>
            <a:ext cx="4560511" cy="45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-2649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5683195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75159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11255829" y="2221677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 rot="5400000">
            <a:off x="13039028" y="2221678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 rot="5400000">
            <a:off x="14898365" y="2221678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12902859" y="0"/>
            <a:ext cx="365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4181055" y="1079649"/>
            <a:ext cx="10972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22314" y="3771900"/>
            <a:ext cx="154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10318522" y="6781834"/>
            <a:ext cx="8350478" cy="2794148"/>
          </a:xfrm>
          <a:prstGeom prst="cloudCallout">
            <a:avLst>
              <a:gd name="adj1" fmla="val 9820"/>
              <a:gd name="adj2" fmla="val -12658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rgbClr val="002060"/>
                </a:solidFill>
              </a:rPr>
              <a:t>Độ dài lớn nhất có thể của mỗi thanh gỗ được cắt?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200739" y="1562100"/>
            <a:ext cx="3534061" cy="2209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712185" y="349749"/>
            <a:ext cx="34787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2000" b="1" dirty="0">
                <a:solidFill>
                  <a:srgbClr val="C00000"/>
                </a:solidFill>
              </a:rPr>
              <a:t>Cắt thành các thanh gỗ có độ dài như nhau mà không để thừa mẫu gỗ nào?</a:t>
            </a:r>
            <a:endParaRPr lang="vi-V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6" grpId="0"/>
      <p:bldP spid="4" grpId="0"/>
      <p:bldP spid="10" grpId="0" animBg="1"/>
      <p:bldP spid="11" grpId="0" animBg="1"/>
      <p:bldP spid="12" grpId="0" animBg="1"/>
      <p:bldP spid="8" grpId="0"/>
      <p:bldP spid="16" grpId="0"/>
      <p:bldP spid="17" grpId="0" animBg="1"/>
      <p:bldP spid="19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56278" y="117298"/>
            <a:ext cx="17223225" cy="2450715"/>
            <a:chOff x="-3195" y="242459"/>
            <a:chExt cx="8047623" cy="10075305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1007530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6933" y="34200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86262" y="457106"/>
                <a:ext cx="14658738" cy="1880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đã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tối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Nếu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hay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262" y="457106"/>
                <a:ext cx="14658738" cy="1880130"/>
              </a:xfrm>
              <a:prstGeom prst="rect">
                <a:avLst/>
              </a:prstGeom>
              <a:blipFill>
                <a:blip r:embed="rId14"/>
                <a:stretch>
                  <a:fillRect l="-1913" t="-649" r="-1830" b="-162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17" y="123942"/>
            <a:ext cx="1517916" cy="1493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89520" y="3946776"/>
                <a:ext cx="13575358" cy="1897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/>
                  <a:t> </a:t>
                </a:r>
                <a:r>
                  <a:rPr lang="en-US" sz="4800" dirty="0" err="1"/>
                  <a:t>chưa</a:t>
                </a:r>
                <a:r>
                  <a:rPr lang="en-US" sz="4800" dirty="0"/>
                  <a:t> </a:t>
                </a:r>
                <a:r>
                  <a:rPr lang="en-US" sz="4800" dirty="0" err="1"/>
                  <a:t>là</a:t>
                </a:r>
                <a:r>
                  <a:rPr lang="en-US" sz="4800" dirty="0"/>
                  <a:t> </a:t>
                </a:r>
                <a:r>
                  <a:rPr lang="en-US" sz="4800" dirty="0" err="1"/>
                  <a:t>phân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số</a:t>
                </a:r>
                <a:r>
                  <a:rPr lang="en-US" sz="4800" dirty="0"/>
                  <a:t> </a:t>
                </a:r>
                <a:r>
                  <a:rPr lang="en-US" sz="4800" dirty="0" err="1"/>
                  <a:t>tối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giản</a:t>
                </a:r>
                <a:r>
                  <a:rPr lang="en-US" sz="4800" dirty="0"/>
                  <a:t> </a:t>
                </a:r>
                <a:r>
                  <a:rPr lang="en-US" sz="4800" dirty="0" err="1">
                    <a:solidFill>
                      <a:prstClr val="black"/>
                    </a:solidFill>
                  </a:rPr>
                  <a:t>v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ì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ƯCLN(16, 10) = 2</a:t>
                </a:r>
              </a:p>
              <a:p>
                <a:r>
                  <a:rPr lang="en-US" sz="48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20" y="3946776"/>
                <a:ext cx="13575358" cy="1897892"/>
              </a:xfrm>
              <a:prstGeom prst="rect">
                <a:avLst/>
              </a:prstGeom>
              <a:blipFill>
                <a:blip r:embed="rId16"/>
                <a:stretch>
                  <a:fillRect l="-2066" t="-641" b="-147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310922" y="2647961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36933" y="5844668"/>
                <a:ext cx="10402667" cy="142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/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933" y="5844668"/>
                <a:ext cx="10402667" cy="1425968"/>
              </a:xfrm>
              <a:prstGeom prst="rect">
                <a:avLst/>
              </a:prstGeom>
              <a:blipFill>
                <a:blip r:embed="rId17"/>
                <a:stretch>
                  <a:fillRect l="-3576" b="-12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411526" y="8151549"/>
                <a:ext cx="8628074" cy="1692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 err="1">
                    <a:solidFill>
                      <a:prstClr val="black"/>
                    </a:solidFill>
                    <a:latin typeface="Arial" panose="020B0604020202020204"/>
                    <a:ea typeface="Calibri" panose="020F0502020204030204" pitchFamily="34" charset="0"/>
                  </a:rPr>
                  <a:t>Vậy</a:t>
                </a:r>
                <a:r>
                  <a:rPr lang="en-US" sz="4800" b="1" dirty="0">
                    <a:solidFill>
                      <a:prstClr val="black"/>
                    </a:solidFill>
                    <a:latin typeface="Arial" panose="020B0604020202020204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tối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giản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526" y="8151549"/>
                <a:ext cx="8628074" cy="1692707"/>
              </a:xfrm>
              <a:prstGeom prst="rect">
                <a:avLst/>
              </a:prstGeom>
              <a:blipFill>
                <a:blip r:embed="rId18"/>
                <a:stretch>
                  <a:fillRect l="-32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4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uiExpand="1" build="allAtOnce"/>
      <p:bldP spid="14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81401" y="2633189"/>
            <a:ext cx="14052612" cy="577298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2895" y="3834108"/>
            <a:ext cx="11742318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6000" dirty="0" err="1"/>
              <a:t>Nếu</a:t>
            </a:r>
            <a:r>
              <a:rPr lang="en-US" sz="6000" dirty="0"/>
              <a:t> ƯCLN( a, b) = 1 </a:t>
            </a:r>
            <a:r>
              <a:rPr lang="en-US" sz="6000" dirty="0" err="1"/>
              <a:t>thì</a:t>
            </a:r>
            <a:r>
              <a:rPr lang="en-US" sz="6000" dirty="0"/>
              <a:t> </a:t>
            </a:r>
            <a:r>
              <a:rPr lang="en-US" sz="6000" dirty="0" err="1"/>
              <a:t>hai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 a, b </a:t>
            </a:r>
            <a:r>
              <a:rPr lang="en-US" sz="6000" dirty="0" err="1"/>
              <a:t>được</a:t>
            </a:r>
            <a:r>
              <a:rPr lang="en-US" sz="6000" dirty="0"/>
              <a:t> </a:t>
            </a:r>
            <a:r>
              <a:rPr lang="en-US" sz="6000" dirty="0" err="1"/>
              <a:t>gọi</a:t>
            </a:r>
            <a:r>
              <a:rPr lang="en-US" sz="6000" dirty="0"/>
              <a:t> </a:t>
            </a:r>
            <a:r>
              <a:rPr lang="en-US" sz="6000" dirty="0" err="1"/>
              <a:t>là</a:t>
            </a:r>
            <a:r>
              <a:rPr lang="en-US" sz="6000" dirty="0"/>
              <a:t> </a:t>
            </a:r>
            <a:r>
              <a:rPr lang="en-US" sz="6000" dirty="0" err="1"/>
              <a:t>hai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 </a:t>
            </a:r>
            <a:r>
              <a:rPr lang="en-US" sz="6000" dirty="0" err="1"/>
              <a:t>nguyên</a:t>
            </a:r>
            <a:r>
              <a:rPr lang="en-US" sz="6000" dirty="0"/>
              <a:t> </a:t>
            </a:r>
            <a:r>
              <a:rPr lang="en-US" sz="6000" dirty="0" err="1"/>
              <a:t>tố</a:t>
            </a:r>
            <a:r>
              <a:rPr lang="en-US" sz="6000" dirty="0"/>
              <a:t> </a:t>
            </a:r>
            <a:r>
              <a:rPr lang="en-US" sz="6000" dirty="0" err="1"/>
              <a:t>cùng</a:t>
            </a:r>
            <a:r>
              <a:rPr lang="en-US" sz="6000" dirty="0"/>
              <a:t> </a:t>
            </a:r>
            <a:r>
              <a:rPr lang="en-US" sz="6000" dirty="0" err="1"/>
              <a:t>nhau</a:t>
            </a:r>
            <a:r>
              <a:rPr lang="en-US" sz="6000" dirty="0"/>
              <a:t>.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3163">
            <a:off x="16430949" y="8578263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0999" y="-20521"/>
            <a:ext cx="5931200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9382" y="1941901"/>
            <a:ext cx="15987644" cy="2453593"/>
            <a:chOff x="-3195" y="242459"/>
            <a:chExt cx="8047623" cy="4490503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449050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37732" y="5183156"/>
            <a:ext cx="7206267" cy="1861841"/>
            <a:chOff x="-1607434" y="-916708"/>
            <a:chExt cx="11180424" cy="8603070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reeform 8"/>
                <p:cNvSpPr/>
                <p:nvPr/>
              </p:nvSpPr>
              <p:spPr>
                <a:xfrm>
                  <a:off x="-1607434" y="-916708"/>
                  <a:ext cx="11180424" cy="860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algn="just"/>
                  <a:r>
                    <a:rPr lang="en-US" sz="6000" dirty="0"/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90  : 9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27  : 9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6000" dirty="0"/>
                    <a:t> </a:t>
                  </a:r>
                </a:p>
              </p:txBody>
            </p:sp>
          </mc:Choice>
          <mc:Fallback xmlns="">
            <p:sp>
              <p:nvSpPr>
                <p:cNvPr id="8" name="Freeform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07434" y="-916708"/>
                  <a:ext cx="11180424" cy="860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 l="-516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6278" y="1973491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74378" y="2119373"/>
                <a:ext cx="13798980" cy="225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Rút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tối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defRPr/>
                </a:pP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		;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378" y="2119373"/>
                <a:ext cx="13798980" cy="2250296"/>
              </a:xfrm>
              <a:prstGeom prst="rect">
                <a:avLst/>
              </a:prstGeom>
              <a:blipFill>
                <a:blip r:embed="rId15"/>
                <a:stretch>
                  <a:fillRect l="-2033" t="-3523" b="-32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7"/>
          <p:cNvGrpSpPr/>
          <p:nvPr/>
        </p:nvGrpSpPr>
        <p:grpSpPr>
          <a:xfrm>
            <a:off x="1807067" y="7822268"/>
            <a:ext cx="6955933" cy="2045632"/>
            <a:chOff x="-1696693" y="-1945114"/>
            <a:chExt cx="9901009" cy="6233462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Freeform 8"/>
                <p:cNvSpPr/>
                <p:nvPr/>
              </p:nvSpPr>
              <p:spPr>
                <a:xfrm>
                  <a:off x="-1696693" y="-1945114"/>
                  <a:ext cx="9901009" cy="623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6000" dirty="0"/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50  : 25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125  : 25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16600" dirty="0"/>
                </a:p>
              </p:txBody>
            </p:sp>
          </mc:Choice>
          <mc:Fallback xmlns="">
            <p:sp>
              <p:nvSpPr>
                <p:cNvPr id="27" name="Freeform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96693" y="-1945114"/>
                  <a:ext cx="9901009" cy="623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blipFill>
                  <a:blip r:embed="rId16"/>
                  <a:stretch>
                    <a:fillRect l="-52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48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134" y="534936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52987">
            <a:off x="16045447" y="-244685"/>
            <a:ext cx="2881295" cy="29620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91348" y="750203"/>
            <a:ext cx="2574510" cy="200322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9787" y="589422"/>
            <a:ext cx="6670051" cy="12938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Phân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r>
              <a:rPr lang="en-US" sz="5400" b="1" dirty="0"/>
              <a:t> </a:t>
            </a:r>
            <a:r>
              <a:rPr lang="en-US" sz="5400" b="1" dirty="0" err="1"/>
              <a:t>giản</a:t>
            </a:r>
            <a:endParaRPr lang="vi-VN" sz="5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049027"/>
            <a:ext cx="1682082" cy="844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46292" y="211749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ƯCLN(4, 9)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19712" y="2893839"/>
            <a:ext cx="12196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</a:rPr>
              <a:t>Có: </a:t>
            </a:r>
            <a:r>
              <a:rPr lang="vi-VN" sz="4000" b="1" dirty="0">
                <a:solidFill>
                  <a:srgbClr val="000000"/>
                </a:solidFill>
                <a:ea typeface="Calibri" panose="020F0502020204030204" pitchFamily="34" charset="0"/>
              </a:rPr>
              <a:t>ƯCLN(4,9) = 1.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</a:rPr>
              <a:t>=&gt; Hai số 4 và 9 là hai số nguyên tố cùng nhau.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140430" y="4853243"/>
                <a:ext cx="11934488" cy="96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430" y="4853243"/>
                <a:ext cx="11934488" cy="960263"/>
              </a:xfrm>
              <a:prstGeom prst="rect">
                <a:avLst/>
              </a:prstGeom>
              <a:blipFill>
                <a:blip r:embed="rId19"/>
                <a:stretch>
                  <a:fillRect l="-1788" b="-113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887941" y="5691939"/>
                <a:ext cx="11434605" cy="2017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ƯCLN(4, 9) = 1.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=&gt;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941" y="5691939"/>
                <a:ext cx="11434605" cy="2017540"/>
              </a:xfrm>
              <a:prstGeom prst="rect">
                <a:avLst/>
              </a:prstGeom>
              <a:blipFill>
                <a:blip r:embed="rId20"/>
                <a:stretch>
                  <a:fillRect l="-1920" b="-48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969005" y="7652701"/>
            <a:ext cx="15878957" cy="2003965"/>
            <a:chOff x="-1572049" y="546222"/>
            <a:chExt cx="22321177" cy="2419087"/>
          </a:xfrm>
          <a:solidFill>
            <a:srgbClr val="CCFF66"/>
          </a:solidFill>
        </p:grpSpPr>
        <p:grpSp>
          <p:nvGrpSpPr>
            <p:cNvPr id="31" name="Group 3"/>
            <p:cNvGrpSpPr/>
            <p:nvPr/>
          </p:nvGrpSpPr>
          <p:grpSpPr>
            <a:xfrm>
              <a:off x="-1427582" y="546222"/>
              <a:ext cx="22176710" cy="2419087"/>
              <a:chOff x="-3959571" y="-380835"/>
              <a:chExt cx="27947829" cy="6188218"/>
            </a:xfrm>
            <a:grpFill/>
          </p:grpSpPr>
          <p:grpSp>
            <p:nvGrpSpPr>
              <p:cNvPr id="33" name="Group 4"/>
              <p:cNvGrpSpPr/>
              <p:nvPr/>
            </p:nvGrpSpPr>
            <p:grpSpPr>
              <a:xfrm>
                <a:off x="1108646" y="281638"/>
                <a:ext cx="17134134" cy="5525745"/>
                <a:chOff x="668340" y="0"/>
                <a:chExt cx="10329192" cy="3331157"/>
              </a:xfrm>
              <a:grpFill/>
            </p:grpSpPr>
            <p:sp>
              <p:nvSpPr>
                <p:cNvPr id="36" name="Freeform 5"/>
                <p:cNvSpPr/>
                <p:nvPr/>
              </p:nvSpPr>
              <p:spPr>
                <a:xfrm>
                  <a:off x="668340" y="0"/>
                  <a:ext cx="10329192" cy="3331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6"/>
              <p:cNvGrpSpPr/>
              <p:nvPr/>
            </p:nvGrpSpPr>
            <p:grpSpPr>
              <a:xfrm>
                <a:off x="-3959571" y="-380835"/>
                <a:ext cx="27947829" cy="5969084"/>
                <a:chOff x="-2596167" y="-230146"/>
                <a:chExt cx="16889394" cy="3607229"/>
              </a:xfrm>
              <a:grpFill/>
            </p:grpSpPr>
            <p:sp>
              <p:nvSpPr>
                <p:cNvPr id="35" name="Freeform 7"/>
                <p:cNvSpPr/>
                <p:nvPr/>
              </p:nvSpPr>
              <p:spPr>
                <a:xfrm>
                  <a:off x="-2596167" y="-230146"/>
                  <a:ext cx="16889394" cy="360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-1572049" y="576555"/>
              <a:ext cx="1365591" cy="1050638"/>
            </a:xfrm>
            <a:prstGeom prst="ellipse">
              <a:avLst/>
            </a:prstGeom>
            <a:grpFill/>
          </p:spPr>
        </p:pic>
      </p:grpSp>
      <p:sp>
        <p:nvSpPr>
          <p:cNvPr id="19" name="TextBox 18"/>
          <p:cNvSpPr txBox="1"/>
          <p:nvPr/>
        </p:nvSpPr>
        <p:spPr>
          <a:xfrm>
            <a:off x="3043238" y="8027568"/>
            <a:ext cx="14804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8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71348"/>
            <a:ext cx="7589068" cy="19466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137609" y="438128"/>
            <a:ext cx="7589068" cy="110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800" b="1" dirty="0">
                <a:solidFill>
                  <a:srgbClr val="FF0000"/>
                </a:solidFill>
              </a:rPr>
              <a:t>LUYỆN TẬP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29491" y="2098137"/>
            <a:ext cx="17593614" cy="8142839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89611" y="37137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90545" y="2113889"/>
            <a:ext cx="15599066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 30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45			;			b) 42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70		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82" y="3664328"/>
            <a:ext cx="255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545" y="4773417"/>
                <a:ext cx="933882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a) ƯC (30 ,45) 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30 = 2.3.5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45 = 3</a:t>
                </a:r>
                <a:r>
                  <a:rPr lang="fr-FR" sz="4000" baseline="30000" dirty="0"/>
                  <a:t>2</a:t>
                </a:r>
                <a:r>
                  <a:rPr lang="fr-FR" sz="4000" dirty="0"/>
                  <a:t>.5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=&gt;</m:t>
                    </m:r>
                  </m:oMath>
                </a14:m>
                <a:r>
                  <a:rPr lang="fr-FR" sz="4000" dirty="0"/>
                  <a:t>ƯCLN (30 , 45) = 3.5 = 15</a:t>
                </a:r>
                <a:endParaRPr lang="en-US" sz="4000" dirty="0"/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fr-FR" sz="4000" dirty="0"/>
                  <a:t>ƯC (30,45) = Ư (15)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			    = {1 ; 3 ; 5 ; 15}</a:t>
                </a:r>
                <a:endParaRPr lang="en-US" sz="4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545" y="4773417"/>
                <a:ext cx="9338827" cy="4524315"/>
              </a:xfrm>
              <a:prstGeom prst="rect">
                <a:avLst/>
              </a:prstGeom>
              <a:blipFill>
                <a:blip r:embed="rId14"/>
                <a:stretch>
                  <a:fillRect l="-2350" t="-1213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8763000" y="4294346"/>
            <a:ext cx="0" cy="5482456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90078" y="4815506"/>
                <a:ext cx="933882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b) ƯC (42, 70) 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40 = 2.3.7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70 = </a:t>
                </a:r>
                <a:r>
                  <a:rPr lang="en-US" sz="4000" dirty="0"/>
                  <a:t>2 . 5. 7</a:t>
                </a:r>
              </a:p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=&gt;</m:t>
                    </m:r>
                  </m:oMath>
                </a14:m>
                <a:r>
                  <a:rPr lang="fr-FR" sz="4000" dirty="0"/>
                  <a:t>ƯCLN (42 , 70) = 2.7 = 14</a:t>
                </a:r>
                <a:endParaRPr lang="en-US" sz="4000" dirty="0"/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fr-FR" sz="4000" dirty="0"/>
                  <a:t>ƯC (42, 70) = Ư (14)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			    = {1 ; 2 ; 7 ; 14}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078" y="4815506"/>
                <a:ext cx="9338827" cy="4524315"/>
              </a:xfrm>
              <a:prstGeom prst="rect">
                <a:avLst/>
              </a:prstGeom>
              <a:blipFill>
                <a:blip r:embed="rId15"/>
                <a:stretch>
                  <a:fillRect l="-2350" t="-1213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uiExpand="1" build="allAtOnce"/>
      <p:bldP spid="20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18516600" cy="1012146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184614" y="124827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55463" y="50480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= 72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= 96.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5943" y="874153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5462" y="1826786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ƯCLN(a, b),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ƯC(a, b).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9441" y="2799180"/>
            <a:ext cx="2662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4426" y="3688613"/>
            <a:ext cx="4473866" cy="225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a) a = 72 = 2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3</a:t>
            </a: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.3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endParaRPr lang="en-US" sz="440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    b = 96 = 2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5</a:t>
            </a: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.3</a:t>
            </a:r>
            <a:endParaRPr lang="en-US" sz="4400" dirty="0"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74426" y="6355876"/>
            <a:ext cx="14418596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dirty="0"/>
              <a:t>b) ƯCLN (</a:t>
            </a:r>
            <a:r>
              <a:rPr lang="fr-FR" sz="4400" dirty="0" err="1"/>
              <a:t>a,b</a:t>
            </a:r>
            <a:r>
              <a:rPr lang="fr-FR" sz="4400" dirty="0"/>
              <a:t>) = 2</a:t>
            </a:r>
            <a:r>
              <a:rPr lang="fr-FR" sz="4400" baseline="30000" dirty="0"/>
              <a:t>3</a:t>
            </a:r>
            <a:r>
              <a:rPr lang="fr-FR" sz="4400" dirty="0"/>
              <a:t>.3=24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fr-FR" sz="4400" dirty="0"/>
              <a:t>=&gt; ƯC (a, b) = Ư (24) = {1 ; 2 ; 3 ; 4 ; 6 ; 8 ; 12 ; 24}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90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3" grpId="0"/>
      <p:bldP spid="4" grpId="0" uiExpand="1" build="allAtOnce"/>
      <p:bldP spid="25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89611" y="37137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5139" y="371379"/>
                <a:ext cx="16688799" cy="476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0" indent="0">
                  <a:lnSpc>
                    <a:spcPct val="115000"/>
                  </a:lnSpc>
                  <a:buNone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2.34.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đã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tối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giản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chưa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?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Nếu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chưa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hãy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rút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gọn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về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tối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giản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marL="127000" lvl="0">
                  <a:lnSpc>
                    <a:spcPct val="115000"/>
                  </a:lnSpc>
                </a:pP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;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0" indent="0">
                  <a:lnSpc>
                    <a:spcPct val="115000"/>
                  </a:lnSpc>
                  <a:buNone/>
                </a:pPr>
                <a:endParaRPr lang="en-US" sz="48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marL="127000" indent="0">
                  <a:lnSpc>
                    <a:spcPct val="115000"/>
                  </a:lnSpc>
                  <a:buNone/>
                </a:pPr>
                <a:endParaRPr lang="en-US" sz="48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39" y="371379"/>
                <a:ext cx="16688799" cy="4761753"/>
              </a:xfrm>
              <a:prstGeom prst="rect">
                <a:avLst/>
              </a:prstGeom>
              <a:blipFill>
                <a:blip r:embed="rId14"/>
                <a:stretch>
                  <a:fillRect l="-913" t="-21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821222" y="3377790"/>
            <a:ext cx="255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800" y="4397756"/>
                <a:ext cx="12549371" cy="1668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fr-FR" sz="48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50  : 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85 :5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5400" dirty="0"/>
                  <a:t> </a:t>
                </a:r>
                <a:endParaRPr lang="en-US" sz="13800" b="1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397756"/>
                <a:ext cx="12549371" cy="1668855"/>
              </a:xfrm>
              <a:prstGeom prst="rect">
                <a:avLst/>
              </a:prstGeom>
              <a:blipFill>
                <a:blip r:embed="rId15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66799" y="6983860"/>
                <a:ext cx="15216426" cy="1378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8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r>
                  <a:rPr lang="en-US" sz="4800" dirty="0"/>
                  <a:t> </a:t>
                </a:r>
                <a:r>
                  <a:rPr lang="en-US" sz="4800" dirty="0" err="1"/>
                  <a:t>là</a:t>
                </a:r>
                <a:r>
                  <a:rPr lang="en-US" sz="4800" dirty="0"/>
                  <a:t> </a:t>
                </a:r>
                <a:r>
                  <a:rPr lang="en-US" sz="4800" dirty="0" err="1"/>
                  <a:t>phân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số</a:t>
                </a:r>
                <a:r>
                  <a:rPr lang="en-US" sz="4800" dirty="0"/>
                  <a:t> </a:t>
                </a:r>
                <a:r>
                  <a:rPr lang="en-US" sz="4800" dirty="0" err="1"/>
                  <a:t>tối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giản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vì</a:t>
                </a:r>
                <a:r>
                  <a:rPr lang="en-US" sz="4800" dirty="0"/>
                  <a:t> </a:t>
                </a:r>
                <a:r>
                  <a:rPr lang="en-US" sz="4800" b="1" dirty="0"/>
                  <a:t>ƯCLN ( 23, 81)  = 1</a:t>
                </a:r>
                <a:endParaRPr lang="en-US" sz="11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6983860"/>
                <a:ext cx="15216426" cy="1378134"/>
              </a:xfrm>
              <a:prstGeom prst="rect">
                <a:avLst/>
              </a:prstGeom>
              <a:blipFill>
                <a:blip r:embed="rId16"/>
                <a:stretch>
                  <a:fillRect l="-1803" b="-110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12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7294">
            <a:off x="16062040" y="8869562"/>
            <a:ext cx="2348424" cy="7685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7060" y="0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04090" y="-870735"/>
            <a:ext cx="1882706" cy="1853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4863" y="630470"/>
                <a:ext cx="15986948" cy="2633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Rút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gọn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các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sô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́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vê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̀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sô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́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tối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giản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95</m:t>
                        </m:r>
                      </m:den>
                    </m:f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863" y="630470"/>
                <a:ext cx="15986948" cy="2633093"/>
              </a:xfrm>
              <a:prstGeom prst="rect">
                <a:avLst/>
              </a:prstGeom>
              <a:blipFill>
                <a:blip r:embed="rId15"/>
                <a:stretch>
                  <a:fillRect t="-1157" r="-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924800" y="3691157"/>
            <a:ext cx="255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54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54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4600" y="5464237"/>
                <a:ext cx="3120270" cy="2278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60</m:t>
                        </m:r>
                      </m:num>
                      <m:den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72</m:t>
                        </m:r>
                      </m:den>
                    </m:f>
                  </m:oMath>
                </a14:m>
                <a:r>
                  <a:rPr lang="vi-VN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464237"/>
                <a:ext cx="3120270" cy="2278060"/>
              </a:xfrm>
              <a:prstGeom prst="rect">
                <a:avLst/>
              </a:prstGeom>
              <a:blipFill>
                <a:blip r:embed="rId16"/>
                <a:stretch>
                  <a:fillRect b="-8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279274" y="5988638"/>
                <a:ext cx="3120270" cy="1534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70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95</m:t>
                        </m:r>
                      </m:den>
                    </m:f>
                  </m:oMath>
                </a14:m>
                <a:r>
                  <a:rPr lang="vi-VN" sz="66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</m:oMath>
                </a14:m>
                <a:r>
                  <a:rPr lang="en-US" sz="6600" dirty="0"/>
                  <a:t>;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74" y="5988638"/>
                <a:ext cx="3120270" cy="1534972"/>
              </a:xfrm>
              <a:prstGeom prst="rect">
                <a:avLst/>
              </a:prstGeom>
              <a:blipFill>
                <a:blip r:embed="rId17"/>
                <a:stretch>
                  <a:fillRect t="-397" r="-8203" b="-15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3080078" y="6006612"/>
                <a:ext cx="4338676" cy="1549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vi-VN" sz="66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66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0078" y="6006612"/>
                <a:ext cx="4338676" cy="1549463"/>
              </a:xfrm>
              <a:prstGeom prst="rect">
                <a:avLst/>
              </a:prstGeom>
              <a:blipFill>
                <a:blip r:embed="rId18"/>
                <a:stretch>
                  <a:fillRect b="-149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4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15000" y="71300"/>
            <a:ext cx="7668064" cy="1860119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algn="ctr"/>
              <a:r>
                <a:rPr lang="en-US" sz="8000" b="1" dirty="0" err="1">
                  <a:solidFill>
                    <a:srgbClr val="C00000"/>
                  </a:solidFill>
                </a:rPr>
                <a:t>Vận</a:t>
              </a:r>
              <a:r>
                <a:rPr lang="en-US" sz="8000" b="1" dirty="0">
                  <a:solidFill>
                    <a:srgbClr val="C00000"/>
                  </a:solidFill>
                </a:rPr>
                <a:t> </a:t>
              </a:r>
              <a:r>
                <a:rPr lang="en-US" sz="8000" b="1" dirty="0" err="1">
                  <a:solidFill>
                    <a:srgbClr val="C00000"/>
                  </a:solidFill>
                </a:rPr>
                <a:t>dụng</a:t>
              </a:r>
              <a:endParaRPr lang="vi-VN" sz="8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680534">
            <a:off x="11756218" y="278380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80424">
            <a:off x="16791465" y="-1327723"/>
            <a:ext cx="1166687" cy="3431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08057">
            <a:off x="4610156" y="-16193"/>
            <a:ext cx="2625654" cy="6725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52723">
            <a:off x="-148232" y="7585223"/>
            <a:ext cx="2071506" cy="27217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054" y="2103238"/>
            <a:ext cx="17716500" cy="185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2.35.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3508" y="4172434"/>
            <a:ext cx="255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00" y="5213331"/>
            <a:ext cx="15925799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/>
              <a:t>+18 </a:t>
            </a:r>
            <a:r>
              <a:rPr lang="fr-FR" sz="4400" dirty="0" err="1"/>
              <a:t>và</a:t>
            </a:r>
            <a:r>
              <a:rPr lang="fr-FR" sz="4400" dirty="0"/>
              <a:t> 35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nhưng</a:t>
            </a:r>
            <a:r>
              <a:rPr lang="fr-FR" sz="4400" dirty="0"/>
              <a:t> ƯCLN(18,35) = 1</a:t>
            </a:r>
            <a:endParaRPr lang="en-US" sz="4400" dirty="0"/>
          </a:p>
          <a:p>
            <a:pPr algn="just">
              <a:lnSpc>
                <a:spcPct val="150000"/>
              </a:lnSpc>
            </a:pPr>
            <a:r>
              <a:rPr lang="fr-FR" sz="4400" dirty="0"/>
              <a:t>+ 27 </a:t>
            </a:r>
            <a:r>
              <a:rPr lang="fr-FR" sz="4400" dirty="0" err="1"/>
              <a:t>và</a:t>
            </a:r>
            <a:r>
              <a:rPr lang="fr-FR" sz="4400" dirty="0"/>
              <a:t> 16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những</a:t>
            </a:r>
            <a:r>
              <a:rPr lang="fr-FR" sz="4400" dirty="0"/>
              <a:t> ƯCLN ( 27,16) = 1</a:t>
            </a:r>
            <a:endParaRPr lang="en-US" sz="4400" dirty="0"/>
          </a:p>
          <a:p>
            <a:pPr algn="just">
              <a:lnSpc>
                <a:spcPct val="150000"/>
              </a:lnSpc>
            </a:pPr>
            <a:r>
              <a:rPr lang="fr-FR" sz="4400" dirty="0"/>
              <a:t>+ 15 </a:t>
            </a:r>
            <a:r>
              <a:rPr lang="fr-FR" sz="4400" dirty="0" err="1"/>
              <a:t>và</a:t>
            </a:r>
            <a:r>
              <a:rPr lang="fr-FR" sz="4400" dirty="0"/>
              <a:t> 49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nhưng</a:t>
            </a:r>
            <a:r>
              <a:rPr lang="fr-FR" sz="4400" dirty="0"/>
              <a:t> ƯCLN (15, 49) = 1</a:t>
            </a:r>
          </a:p>
          <a:p>
            <a:pPr algn="just">
              <a:lnSpc>
                <a:spcPct val="150000"/>
              </a:lnSpc>
            </a:pPr>
            <a:r>
              <a:rPr lang="fr-FR" sz="4400" dirty="0"/>
              <a:t>…………………………………………………………………………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4" grpId="0" uiExpand="1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0923" y="3166227"/>
            <a:ext cx="16319619" cy="1107442"/>
            <a:chOff x="232821" y="201221"/>
            <a:chExt cx="7853925" cy="1502285"/>
          </a:xfrm>
        </p:grpSpPr>
        <p:sp>
          <p:nvSpPr>
            <p:cNvPr id="3" name="Freeform 3"/>
            <p:cNvSpPr/>
            <p:nvPr/>
          </p:nvSpPr>
          <p:spPr>
            <a:xfrm>
              <a:off x="232821" y="201221"/>
              <a:ext cx="7853925" cy="150228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pt-BR" sz="4400" dirty="0"/>
                <a:t>- Đọc và ghi nhớ nội dung chính của bài.</a:t>
              </a:r>
              <a:endParaRPr lang="en-US" sz="440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24200" y="397079"/>
            <a:ext cx="12767876" cy="2313573"/>
            <a:chOff x="0" y="0"/>
            <a:chExt cx="3435356" cy="1138475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1938" y="896746"/>
            <a:ext cx="10528493" cy="13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rgbClr val="000000"/>
                </a:solidFill>
              </a:rPr>
              <a:t>HƯỚNG DẪN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35127" y="-884545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5984500" y="-11248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0677" y="-139010"/>
            <a:ext cx="2122534" cy="2089649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1230373" y="4724724"/>
            <a:ext cx="16371827" cy="1714176"/>
            <a:chOff x="300142" y="293891"/>
            <a:chExt cx="12920439" cy="1506664"/>
          </a:xfrm>
        </p:grpSpPr>
        <p:sp>
          <p:nvSpPr>
            <p:cNvPr id="19" name="Freeform 3"/>
            <p:cNvSpPr/>
            <p:nvPr/>
          </p:nvSpPr>
          <p:spPr>
            <a:xfrm>
              <a:off x="300142" y="293891"/>
              <a:ext cx="12920439" cy="1506664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pt-BR" sz="4400" dirty="0"/>
                <a:t>-</a:t>
              </a:r>
              <a:r>
                <a:rPr lang="vi-VN" sz="4400" dirty="0"/>
                <a:t> </a:t>
              </a:r>
              <a:r>
                <a:rPr lang="pt-BR" sz="4400" dirty="0"/>
                <a:t>Vận dụng kiến thức để Phát triển năng lực số để làm phiếu Bài tập theo đường link:</a:t>
              </a:r>
              <a:r>
                <a:rPr lang="vi-VN" sz="4400"/>
                <a:t> https://zalo.me/g/jxcawa515</a:t>
              </a:r>
              <a:endParaRPr lang="pt-BR" sz="4400" dirty="0"/>
            </a:p>
            <a:p>
              <a:endParaRPr lang="en-US" sz="4400" dirty="0"/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1230373" y="6737717"/>
            <a:ext cx="16401323" cy="2811297"/>
            <a:chOff x="300142" y="768384"/>
            <a:chExt cx="13226435" cy="3557010"/>
          </a:xfrm>
        </p:grpSpPr>
        <p:sp>
          <p:nvSpPr>
            <p:cNvPr id="21" name="Freeform 3"/>
            <p:cNvSpPr/>
            <p:nvPr/>
          </p:nvSpPr>
          <p:spPr>
            <a:xfrm>
              <a:off x="323929" y="768384"/>
              <a:ext cx="13202648" cy="1542600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en-US" sz="4400" dirty="0"/>
                <a:t>- </a:t>
              </a:r>
              <a:r>
                <a:rPr lang="en-US" sz="4400" dirty="0" err="1"/>
                <a:t>Đọc</a:t>
              </a:r>
              <a:r>
                <a:rPr lang="en-US" sz="4400" dirty="0"/>
                <a:t>, </a:t>
              </a:r>
              <a:r>
                <a:rPr lang="en-US" sz="4400" dirty="0" err="1"/>
                <a:t>tìm</a:t>
              </a:r>
              <a:r>
                <a:rPr lang="en-US" sz="4400" dirty="0"/>
                <a:t> </a:t>
              </a:r>
              <a:r>
                <a:rPr lang="en-US" sz="4400" dirty="0" err="1"/>
                <a:t>hiểu</a:t>
              </a:r>
              <a:r>
                <a:rPr lang="en-US" sz="4400" dirty="0"/>
                <a:t> </a:t>
              </a:r>
              <a:r>
                <a:rPr lang="en-US" sz="4400" dirty="0" err="1"/>
                <a:t>thêm</a:t>
              </a:r>
              <a:r>
                <a:rPr lang="en-US" sz="4400" dirty="0"/>
                <a:t> </a:t>
              </a:r>
              <a:r>
                <a:rPr lang="en-US" sz="4400" dirty="0" err="1"/>
                <a:t>mục</a:t>
              </a:r>
              <a:r>
                <a:rPr lang="en-US" sz="4400" dirty="0"/>
                <a:t> “</a:t>
              </a:r>
              <a:r>
                <a:rPr lang="en-US" sz="4400" b="1" dirty="0" err="1"/>
                <a:t>Em</a:t>
              </a:r>
              <a:r>
                <a:rPr lang="en-US" sz="4400" b="1" dirty="0"/>
                <a:t> </a:t>
              </a:r>
              <a:r>
                <a:rPr lang="en-US" sz="4400" b="1" dirty="0" err="1"/>
                <a:t>có</a:t>
              </a:r>
              <a:r>
                <a:rPr lang="en-US" sz="4400" b="1" dirty="0"/>
                <a:t> </a:t>
              </a:r>
              <a:r>
                <a:rPr lang="en-US" sz="4400" b="1" dirty="0" err="1"/>
                <a:t>biết</a:t>
              </a:r>
              <a:r>
                <a:rPr lang="en-US" sz="4400" dirty="0"/>
                <a:t>”</a:t>
              </a:r>
            </a:p>
          </p:txBody>
        </p:sp>
        <p:sp>
          <p:nvSpPr>
            <p:cNvPr id="22" name="Freeform 3"/>
            <p:cNvSpPr/>
            <p:nvPr/>
          </p:nvSpPr>
          <p:spPr>
            <a:xfrm>
              <a:off x="300142" y="2551400"/>
              <a:ext cx="13181375" cy="1773994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>
                <a:lnSpc>
                  <a:spcPct val="120000"/>
                </a:lnSpc>
              </a:pPr>
              <a:r>
                <a:rPr lang="vi-VN" sz="4400" dirty="0"/>
                <a:t>- </a:t>
              </a:r>
              <a:r>
                <a:rPr lang="en-US" sz="4400" dirty="0" err="1"/>
                <a:t>Đọc</a:t>
              </a:r>
              <a:r>
                <a:rPr lang="vi-VN" sz="4400" dirty="0"/>
                <a:t> trước bài  “</a:t>
              </a:r>
              <a:r>
                <a:rPr lang="vi-VN" sz="4400" b="1" dirty="0"/>
                <a:t>Bội chung</a:t>
              </a:r>
              <a:r>
                <a:rPr lang="en-US" sz="4400" b="1" dirty="0"/>
                <a:t>. B</a:t>
              </a:r>
              <a:r>
                <a:rPr lang="vi-VN" sz="4400" b="1" dirty="0"/>
                <a:t>ội chung nhỏ nhất</a:t>
              </a:r>
              <a:r>
                <a:rPr lang="vi-VN" sz="4400" dirty="0"/>
                <a:t>”</a:t>
              </a:r>
              <a:endParaRPr lang="en-US" sz="4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6509" y="2150648"/>
            <a:ext cx="15344164" cy="558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6981">
            <a:off x="16582049" y="-196454"/>
            <a:ext cx="1978164" cy="18446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2345">
            <a:off x="676594" y="5138223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40615">
            <a:off x="14516176" y="1659544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881088" y="7034880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11161">
            <a:off x="1590525" y="1237726"/>
            <a:ext cx="862233" cy="1931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72892" y="2937140"/>
            <a:ext cx="1231759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11: ƯỚC CHUNG. ƯỚC CHUNG LỚN NHẤT</a:t>
            </a:r>
          </a:p>
          <a:p>
            <a:pPr algn="ctr">
              <a:lnSpc>
                <a:spcPct val="120000"/>
              </a:lnSpc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5351" y="802817"/>
            <a:ext cx="16297298" cy="83451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00776" y="3029825"/>
            <a:ext cx="13096522" cy="3545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</a:rPr>
              <a:t>CẢM ƠN CÁC EM ĐÃ CHÚ Ý BÀI GIẢNG!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297298" y="720819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9396">
            <a:off x="-145601" y="7383476"/>
            <a:ext cx="1852457" cy="27077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97473">
            <a:off x="16152034" y="665899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40615">
            <a:off x="93921" y="1217356"/>
            <a:ext cx="2348424" cy="7685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057909" y="-689643"/>
            <a:ext cx="9689995" cy="5402868"/>
            <a:chOff x="-3156596" y="2077354"/>
            <a:chExt cx="15802564" cy="80569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-3156596" y="2077354"/>
              <a:ext cx="15802564" cy="805694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06992" y="2621239"/>
              <a:ext cx="8862834" cy="21382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03099" y="1026455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3172295" y="2182547"/>
            <a:ext cx="11574000" cy="1080296"/>
          </a:xfrm>
          <a:prstGeom prst="rect">
            <a:avLst/>
          </a:prstGeom>
          <a:solidFill>
            <a:srgbClr val="CCCC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6131" y="4855276"/>
            <a:ext cx="11413550" cy="967894"/>
          </a:xfrm>
          <a:prstGeom prst="rect">
            <a:avLst/>
          </a:prstGeom>
          <a:solidFill>
            <a:srgbClr val="AFDEE3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76707" y="7675510"/>
            <a:ext cx="8930494" cy="123489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8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823672" y="2182547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5081" y="4855276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22224" y="7647755"/>
            <a:ext cx="970642" cy="969366"/>
            <a:chOff x="0" y="0"/>
            <a:chExt cx="1294189" cy="1292488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12577" y="188577"/>
              <a:ext cx="915750" cy="957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43599" y="1028700"/>
            <a:ext cx="6584717" cy="30677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0708" y="2511319"/>
            <a:ext cx="5941248" cy="1229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3959">
            <a:off x="14814656" y="551627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166453" y="5347353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9960" y="4646510"/>
            <a:ext cx="12596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ƯỚC CHUNG VÀ ƯỚC CHUNG LỚN NHẤT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0861" y="6475745"/>
            <a:ext cx="1173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CÁCH TÌM ƯỚC CHUNG LỚN NHẤT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4883" y="855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9787" y="82000"/>
            <a:ext cx="1357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ƯỚC CHUNG VÀ ƯỚC CHUNG LỚN NHẤT</a:t>
            </a:r>
            <a:endParaRPr lang="vi-VN" sz="4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685" y="1711139"/>
            <a:ext cx="1479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Ư(24)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Ư(28)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34280"/>
              </p:ext>
            </p:extLst>
          </p:nvPr>
        </p:nvGraphicFramePr>
        <p:xfrm>
          <a:off x="3524260" y="2571739"/>
          <a:ext cx="12166549" cy="2336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2526">
                  <a:extLst>
                    <a:ext uri="{9D8B030D-6E8A-4147-A177-3AD203B41FA5}">
                      <a16:colId xmlns:a16="http://schemas.microsoft.com/office/drawing/2014/main" xmlns="" val="571246465"/>
                    </a:ext>
                  </a:extLst>
                </a:gridCol>
                <a:gridCol w="1262070">
                  <a:extLst>
                    <a:ext uri="{9D8B030D-6E8A-4147-A177-3AD203B41FA5}">
                      <a16:colId xmlns:a16="http://schemas.microsoft.com/office/drawing/2014/main" xmlns="" val="1123958686"/>
                    </a:ext>
                  </a:extLst>
                </a:gridCol>
                <a:gridCol w="1154748">
                  <a:extLst>
                    <a:ext uri="{9D8B030D-6E8A-4147-A177-3AD203B41FA5}">
                      <a16:colId xmlns:a16="http://schemas.microsoft.com/office/drawing/2014/main" xmlns="" val="2337565843"/>
                    </a:ext>
                  </a:extLst>
                </a:gridCol>
                <a:gridCol w="1137326">
                  <a:extLst>
                    <a:ext uri="{9D8B030D-6E8A-4147-A177-3AD203B41FA5}">
                      <a16:colId xmlns:a16="http://schemas.microsoft.com/office/drawing/2014/main" xmlns="" val="3251101030"/>
                    </a:ext>
                  </a:extLst>
                </a:gridCol>
                <a:gridCol w="1208409">
                  <a:extLst>
                    <a:ext uri="{9D8B030D-6E8A-4147-A177-3AD203B41FA5}">
                      <a16:colId xmlns:a16="http://schemas.microsoft.com/office/drawing/2014/main" xmlns="" val="4248703735"/>
                    </a:ext>
                  </a:extLst>
                </a:gridCol>
                <a:gridCol w="1208409">
                  <a:extLst>
                    <a:ext uri="{9D8B030D-6E8A-4147-A177-3AD203B41FA5}">
                      <a16:colId xmlns:a16="http://schemas.microsoft.com/office/drawing/2014/main" xmlns="" val="2748376937"/>
                    </a:ext>
                  </a:extLst>
                </a:gridCol>
                <a:gridCol w="1137326">
                  <a:extLst>
                    <a:ext uri="{9D8B030D-6E8A-4147-A177-3AD203B41FA5}">
                      <a16:colId xmlns:a16="http://schemas.microsoft.com/office/drawing/2014/main" xmlns="" val="2912031400"/>
                    </a:ext>
                  </a:extLst>
                </a:gridCol>
                <a:gridCol w="1240382">
                  <a:extLst>
                    <a:ext uri="{9D8B030D-6E8A-4147-A177-3AD203B41FA5}">
                      <a16:colId xmlns:a16="http://schemas.microsoft.com/office/drawing/2014/main" xmlns="" val="443381412"/>
                    </a:ext>
                  </a:extLst>
                </a:gridCol>
                <a:gridCol w="1105353">
                  <a:extLst>
                    <a:ext uri="{9D8B030D-6E8A-4147-A177-3AD203B41FA5}">
                      <a16:colId xmlns:a16="http://schemas.microsoft.com/office/drawing/2014/main" xmlns="" val="820551353"/>
                    </a:ext>
                  </a:extLst>
                </a:gridCol>
              </a:tblGrid>
              <a:tr h="11683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Ư(24)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3511594"/>
                  </a:ext>
                </a:extLst>
              </a:tr>
              <a:tr h="11683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Ư(28)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059166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794256" y="2593768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4256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26376" y="2593768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51416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93627" y="263521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78081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46352" y="263521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46352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14623" y="2622446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642856" y="2675923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19319" y="5126151"/>
            <a:ext cx="139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 28)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28.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ƯC(24,28).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275264" y="6720711"/>
            <a:ext cx="1607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ƯC (24, 28) = { 1; 2; 4}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4358" y="7699718"/>
            <a:ext cx="11026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 28).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62089" y="8532977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5019">
            <a:off x="2324870" y="786933"/>
            <a:ext cx="1003865" cy="1104251"/>
          </a:xfrm>
          <a:prstGeom prst="rect">
            <a:avLst/>
          </a:prstGeom>
        </p:spPr>
      </p:pic>
      <p:sp>
        <p:nvSpPr>
          <p:cNvPr id="47" name="Title 2"/>
          <p:cNvSpPr txBox="1">
            <a:spLocks/>
          </p:cNvSpPr>
          <p:nvPr/>
        </p:nvSpPr>
        <p:spPr>
          <a:xfrm>
            <a:off x="3398802" y="964194"/>
            <a:ext cx="13944593" cy="858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 err="1"/>
              <a:t>Ước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ước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hai</a:t>
            </a:r>
            <a:r>
              <a:rPr lang="en-US" sz="4000" b="1" dirty="0"/>
              <a:t> hay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số</a:t>
            </a:r>
            <a:endParaRPr lang="vi-VN" sz="40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2302025" y="1737978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238833" y="5380130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244112" y="7793056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HĐ3</a:t>
            </a:r>
            <a:endParaRPr lang="vi-VN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0" grpId="0"/>
      <p:bldP spid="21" grpId="0"/>
      <p:bldP spid="32" grpId="0"/>
      <p:bldP spid="37" grpId="0"/>
      <p:bldP spid="42" grpId="0"/>
      <p:bldP spid="43" grpId="0"/>
      <p:bldP spid="44" grpId="0"/>
      <p:bldP spid="47" grpId="0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3163">
            <a:off x="17022056" y="-342766"/>
            <a:ext cx="1561645" cy="2075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7185" y="5217904"/>
            <a:ext cx="16037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ƯC(a,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b;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1580" y="6304643"/>
            <a:ext cx="1204382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ƯCLN(a,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6475" y="7625601"/>
            <a:ext cx="10552111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ƯCLN(a, b)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2077" y="50132"/>
            <a:ext cx="14883784" cy="4857162"/>
          </a:xfrm>
          <a:prstGeom prst="roundRect">
            <a:avLst/>
          </a:prstGeom>
          <a:solidFill>
            <a:srgbClr val="FBF8C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hay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.</a:t>
            </a:r>
          </a:p>
          <a:p>
            <a:pPr algn="just" defTabSz="1828800">
              <a:lnSpc>
                <a:spcPct val="130000"/>
              </a:lnSpc>
              <a:defRPr/>
            </a:pP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lớn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nhất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hay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 </a:t>
            </a:r>
            <a:r>
              <a:rPr lang="en-US" sz="4800" dirty="0" err="1"/>
              <a:t>nhất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chung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.</a:t>
            </a:r>
          </a:p>
          <a:p>
            <a:pPr algn="just" defTabSz="1828800">
              <a:lnSpc>
                <a:spcPct val="130000"/>
              </a:lnSpc>
              <a:defRPr/>
            </a:pPr>
            <a:endParaRPr lang="en-US" sz="4800" kern="0" dirty="0">
              <a:solidFill>
                <a:srgbClr val="000E3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1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uiExpand="1" build="allAtOnce" animBg="1"/>
      <p:bldP spid="22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1000" y="-20521"/>
            <a:ext cx="5855000" cy="1749479"/>
            <a:chOff x="-521000" y="-20521"/>
            <a:chExt cx="5855000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4771439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5855000" cy="1002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23722" y="156666"/>
            <a:ext cx="6407280" cy="1579715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 sz="440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53664" y="2758165"/>
            <a:ext cx="8684717" cy="1055200"/>
            <a:chOff x="-1131619" y="-3445805"/>
            <a:chExt cx="6438345" cy="1522777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-1131619" y="-3445805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just">
                <a:lnSpc>
                  <a:spcPct val="13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Ư(18) =  {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9; 18}</a:t>
              </a:r>
            </a:p>
            <a:p>
              <a:pPr algn="just">
                <a:lnSpc>
                  <a:spcPct val="130000"/>
                </a:lnSpc>
              </a:pP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50487" y="7109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5156" y="448121"/>
            <a:ext cx="6190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ƯCLN(18, 30)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7"/>
          <p:cNvGrpSpPr/>
          <p:nvPr/>
        </p:nvGrpSpPr>
        <p:grpSpPr>
          <a:xfrm>
            <a:off x="2832881" y="6347685"/>
            <a:ext cx="8999121" cy="987297"/>
            <a:chOff x="-1069174" y="-7461279"/>
            <a:chExt cx="6671426" cy="1424785"/>
          </a:xfrm>
          <a:solidFill>
            <a:schemeClr val="bg1"/>
          </a:solidFill>
        </p:grpSpPr>
        <p:sp>
          <p:nvSpPr>
            <p:cNvPr id="30" name="Freeform 8"/>
            <p:cNvSpPr/>
            <p:nvPr/>
          </p:nvSpPr>
          <p:spPr>
            <a:xfrm>
              <a:off x="-1069174" y="-7461279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indent="-571500">
                <a:lnSpc>
                  <a:spcPct val="130000"/>
                </a:lnSpc>
                <a:buFont typeface="Symbol" panose="05050102010706020507" pitchFamily="18" charset="2"/>
                <a:buChar char="Þ"/>
              </a:pPr>
              <a:r>
                <a:rPr lang="en-US" sz="4000" dirty="0"/>
                <a:t>ƯC(18, 30) = {</a:t>
              </a:r>
              <a:r>
                <a:rPr lang="en-US" sz="4000" b="1" dirty="0">
                  <a:solidFill>
                    <a:srgbClr val="002060"/>
                  </a:solidFill>
                </a:rPr>
                <a:t>1; 2; 3; 6</a:t>
              </a:r>
              <a:r>
                <a:rPr lang="en-US" sz="4000" dirty="0"/>
                <a:t>}.</a:t>
              </a:r>
            </a:p>
          </p:txBody>
        </p:sp>
      </p:grpSp>
      <p:grpSp>
        <p:nvGrpSpPr>
          <p:cNvPr id="21" name="Group 7"/>
          <p:cNvGrpSpPr/>
          <p:nvPr/>
        </p:nvGrpSpPr>
        <p:grpSpPr>
          <a:xfrm>
            <a:off x="2946284" y="4618008"/>
            <a:ext cx="8684717" cy="1055200"/>
            <a:chOff x="-1131619" y="-2076137"/>
            <a:chExt cx="6438345" cy="1522777"/>
          </a:xfrm>
          <a:solidFill>
            <a:schemeClr val="bg1"/>
          </a:solidFill>
        </p:grpSpPr>
        <p:sp>
          <p:nvSpPr>
            <p:cNvPr id="22" name="Freeform 8"/>
            <p:cNvSpPr/>
            <p:nvPr/>
          </p:nvSpPr>
          <p:spPr>
            <a:xfrm>
              <a:off x="-1131619" y="-2076137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just">
                <a:lnSpc>
                  <a:spcPct val="13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Ư(30) =  {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5;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10; 15; 30}</a:t>
              </a:r>
              <a:endParaRPr lang="vi-VN" sz="4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2853664" y="7886700"/>
            <a:ext cx="8999121" cy="987297"/>
            <a:chOff x="-1069174" y="-7461279"/>
            <a:chExt cx="6671426" cy="1424785"/>
          </a:xfrm>
          <a:solidFill>
            <a:schemeClr val="bg1"/>
          </a:solidFill>
        </p:grpSpPr>
        <p:sp>
          <p:nvSpPr>
            <p:cNvPr id="32" name="Freeform 8"/>
            <p:cNvSpPr/>
            <p:nvPr/>
          </p:nvSpPr>
          <p:spPr>
            <a:xfrm>
              <a:off x="-1069174" y="-7461279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indent="-571500">
                <a:lnSpc>
                  <a:spcPct val="130000"/>
                </a:lnSpc>
                <a:buFont typeface="Symbol" panose="05050102010706020507" pitchFamily="18" charset="2"/>
                <a:buChar char="Þ"/>
              </a:pPr>
              <a:r>
                <a:rPr lang="en-US" sz="4000" dirty="0"/>
                <a:t>ƯCLN(18, 30) = </a:t>
              </a:r>
              <a:r>
                <a:rPr lang="en-US" sz="4000" b="1" dirty="0">
                  <a:solidFill>
                    <a:srgbClr val="00206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2514</Words>
  <Application>Microsoft Office PowerPoint</Application>
  <PresentationFormat>Custom</PresentationFormat>
  <Paragraphs>276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Times New Roman</vt:lpstr>
      <vt:lpstr>Arial</vt:lpstr>
      <vt:lpstr>Cambria Math</vt:lpstr>
      <vt:lpstr>Symbol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2006-08-16T00:00:00Z</dcterms:created>
  <dcterms:modified xsi:type="dcterms:W3CDTF">2026-01-04T03:39:55Z</dcterms:modified>
  <dc:identifier>DAEoZ-n91lM</dc:identifier>
</cp:coreProperties>
</file>