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7" r:id="rId4"/>
    <p:sldId id="257" r:id="rId5"/>
    <p:sldId id="258" r:id="rId6"/>
    <p:sldId id="266" r:id="rId7"/>
    <p:sldId id="269" r:id="rId8"/>
    <p:sldId id="270" r:id="rId9"/>
    <p:sldId id="284" r:id="rId10"/>
    <p:sldId id="285" r:id="rId11"/>
    <p:sldId id="260" r:id="rId12"/>
    <p:sldId id="286" r:id="rId13"/>
    <p:sldId id="273" r:id="rId14"/>
    <p:sldId id="274" r:id="rId15"/>
    <p:sldId id="261" r:id="rId16"/>
    <p:sldId id="288" r:id="rId17"/>
    <p:sldId id="276" r:id="rId18"/>
    <p:sldId id="282" r:id="rId19"/>
    <p:sldId id="287" r:id="rId20"/>
    <p:sldId id="277" r:id="rId21"/>
    <p:sldId id="278" r:id="rId22"/>
    <p:sldId id="279" r:id="rId23"/>
    <p:sldId id="280" r:id="rId24"/>
    <p:sldId id="289" r:id="rId25"/>
    <p:sldId id="281" r:id="rId26"/>
    <p:sldId id="263" r:id="rId27"/>
    <p:sldId id="265" r:id="rId28"/>
  </p:sldIdLst>
  <p:sldSz cx="18288000" cy="10287000"/>
  <p:notesSz cx="6858000" cy="9144000"/>
  <p:embeddedFontLst>
    <p:embeddedFont>
      <p:font typeface="Fredoka One" panose="020B0604020202020204" charset="0"/>
      <p:regular r:id="rId30"/>
    </p:embeddedFont>
    <p:embeddedFont>
      <p:font typeface="Cambria Math" panose="02040503050406030204" pitchFamily="18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6B"/>
    <a:srgbClr val="DEBCAC"/>
    <a:srgbClr val="FFD2B3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svg"/><Relationship Id="rId7" Type="http://schemas.openxmlformats.org/officeDocument/2006/relationships/image" Target="../media/image3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sv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2.sv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12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12.sv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svg"/><Relationship Id="rId7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2.sv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12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67.png"/><Relationship Id="rId5" Type="http://schemas.openxmlformats.org/officeDocument/2006/relationships/image" Target="../media/image6.png"/><Relationship Id="rId10" Type="http://schemas.openxmlformats.org/officeDocument/2006/relationships/image" Target="../media/image66.png"/><Relationship Id="rId4" Type="http://schemas.openxmlformats.org/officeDocument/2006/relationships/image" Target="../media/image10.sv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0.svg"/><Relationship Id="rId7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5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10.sv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30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0.sv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0.sv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image" Target="../media/image12.sv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54814" y="6326400"/>
            <a:ext cx="4327105" cy="45679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8974" y="-130380"/>
            <a:ext cx="3054595" cy="3559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28473" y="1028700"/>
            <a:ext cx="697860" cy="7203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303185" y="8025088"/>
            <a:ext cx="522653" cy="52265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0446610" y="8212887"/>
            <a:ext cx="235804" cy="1470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48788" y="-490503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886782" y="7739038"/>
            <a:ext cx="3830964" cy="31553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sp>
        <p:nvSpPr>
          <p:cNvPr id="16" name="Google Shape;169;p28">
            <a:extLst>
              <a:ext uri="{FF2B5EF4-FFF2-40B4-BE49-F238E27FC236}">
                <a16:creationId xmlns:a16="http://schemas.microsoft.com/office/drawing/2014/main" xmlns="" id="{878FF945-FB30-4F0A-698D-7BCEEFCA7910}"/>
              </a:ext>
            </a:extLst>
          </p:cNvPr>
          <p:cNvSpPr txBox="1">
            <a:spLocks/>
          </p:cNvSpPr>
          <p:nvPr/>
        </p:nvSpPr>
        <p:spPr>
          <a:xfrm>
            <a:off x="1519650" y="2697321"/>
            <a:ext cx="15248699" cy="4160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CHÀO MỪNG CÁC EM </a:t>
            </a:r>
            <a:br>
              <a:rPr lang="en-US" sz="8000" b="1" dirty="0">
                <a:solidFill>
                  <a:srgbClr val="00B050"/>
                </a:solidFill>
              </a:rPr>
            </a:br>
            <a:r>
              <a:rPr lang="en-US" sz="8000" b="1" dirty="0">
                <a:solidFill>
                  <a:srgbClr val="00B050"/>
                </a:solidFill>
              </a:rPr>
              <a:t>ĐẾN VỚI BÀI HỌC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17367" y="415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45326" y="3087303"/>
            <a:ext cx="3799120" cy="3390715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FC596C93-8113-BD20-A993-F19A3A22CDAC}"/>
              </a:ext>
            </a:extLst>
          </p:cNvPr>
          <p:cNvGrpSpPr/>
          <p:nvPr/>
        </p:nvGrpSpPr>
        <p:grpSpPr>
          <a:xfrm>
            <a:off x="1240307" y="670904"/>
            <a:ext cx="1365986" cy="1464107"/>
            <a:chOff x="796552" y="413592"/>
            <a:chExt cx="1365986" cy="1464107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796552" y="413592"/>
              <a:ext cx="1365986" cy="1464107"/>
              <a:chOff x="-11935" y="-2635947"/>
              <a:chExt cx="6321663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-11935" y="-2635947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5" name="Graphic 4" descr="Badge Question Mark with solid fill">
              <a:extLst>
                <a:ext uri="{FF2B5EF4-FFF2-40B4-BE49-F238E27FC236}">
                  <a16:creationId xmlns:a16="http://schemas.microsoft.com/office/drawing/2014/main" xmlns="" id="{73A9A115-3572-C816-2A9E-E60779E2D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2345" y="692842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xmlns="" id="{77538B83-34AB-8824-9E1D-D39A6E8A927F}"/>
                  </a:ext>
                </a:extLst>
              </p:cNvPr>
              <p:cNvSpPr txBox="1"/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rả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7538B83-34AB-8824-9E1D-D39A6E8A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  <a:blipFill>
                <a:blip r:embed="rId8"/>
                <a:stretch>
                  <a:fillRect l="-2385" r="-1150" b="-10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D194F485-A7DC-91D1-63E7-8B56BC907163}"/>
                  </a:ext>
                </a:extLst>
              </p:cNvPr>
              <p:cNvSpPr txBox="1"/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Tổng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mỗi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đỉnh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Ba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blipFill>
                <a:blip r:embed="rId9"/>
                <a:stretch>
                  <a:fillRect l="-1964" r="-2013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539AD298-0692-9CBF-6ABC-83E6D9519D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344" y="3535654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385116" y="9734384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8787" y="-459919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20600" y="-1136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5960" y="791717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4EA19373-521D-E186-6082-FBA9C72EBF9A}"/>
                  </a:ext>
                </a:extLst>
              </p:cNvPr>
              <p:cNvSpPr txBox="1"/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latin typeface="+mj-lt"/>
                  </a:rPr>
                  <a:t>Tính</a:t>
                </a:r>
                <a:r>
                  <a:rPr lang="en-US" sz="4800" dirty="0">
                    <a:latin typeface="+mj-lt"/>
                  </a:rPr>
                  <a:t> số </a:t>
                </a:r>
                <a:r>
                  <a:rPr lang="en-US" sz="4800" dirty="0" err="1">
                    <a:latin typeface="+mj-lt"/>
                  </a:rPr>
                  <a:t>đo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các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góc</a:t>
                </a:r>
                <a:r>
                  <a:rPr lang="en-US" sz="4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trong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hình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sau</a:t>
                </a:r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blipFill>
                <a:blip r:embed="rId6"/>
                <a:stretch>
                  <a:fillRect l="-2368" r="-1158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F8E2AC5-2ACA-4EDB-85AB-B7FE020348E7}"/>
              </a:ext>
            </a:extLst>
          </p:cNvPr>
          <p:cNvGrpSpPr/>
          <p:nvPr/>
        </p:nvGrpSpPr>
        <p:grpSpPr>
          <a:xfrm>
            <a:off x="160280" y="3308953"/>
            <a:ext cx="18127720" cy="4242200"/>
            <a:chOff x="98201" y="2735848"/>
            <a:chExt cx="18127720" cy="42422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3F9566B4-9AC9-20B1-4597-DA8F928D2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567"/>
            <a:stretch/>
          </p:blipFill>
          <p:spPr>
            <a:xfrm>
              <a:off x="5564760" y="2868396"/>
              <a:ext cx="6079909" cy="367658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3594A2B-3E71-2C97-7340-17DE55032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944"/>
            <a:stretch/>
          </p:blipFill>
          <p:spPr>
            <a:xfrm>
              <a:off x="11963399" y="3371971"/>
              <a:ext cx="6262522" cy="3155321"/>
            </a:xfrm>
            <a:prstGeom prst="rect">
              <a:avLst/>
            </a:prstGeom>
          </p:spPr>
        </p:pic>
        <p:pic>
          <p:nvPicPr>
            <p:cNvPr id="40" name="Picture 39" descr="Chart, line chart&#10;&#10;Description automatically generated">
              <a:extLst>
                <a:ext uri="{FF2B5EF4-FFF2-40B4-BE49-F238E27FC236}">
                  <a16:creationId xmlns:a16="http://schemas.microsoft.com/office/drawing/2014/main" xmlns="" id="{428C39D2-4F63-A173-AEE9-290494DD1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7" t="22576" r="40316" b="34181"/>
            <a:stretch/>
          </p:blipFill>
          <p:spPr>
            <a:xfrm>
              <a:off x="98201" y="2735848"/>
              <a:ext cx="5147829" cy="4242200"/>
            </a:xfrm>
            <a:prstGeom prst="rect">
              <a:avLst/>
            </a:prstGeom>
          </p:spPr>
        </p:pic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xmlns="" id="{91CA4731-93F6-9538-00AD-B119BF172E6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763" r="1763"/>
          <a:stretch>
            <a:fillRect/>
          </a:stretch>
        </p:blipFill>
        <p:spPr>
          <a:xfrm>
            <a:off x="14391347" y="6760323"/>
            <a:ext cx="2521972" cy="352667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xmlns="" id="{A2374291-72E8-8FD1-3161-344C3235BFCB}"/>
              </a:ext>
            </a:extLst>
          </p:cNvPr>
          <p:cNvSpPr/>
          <p:nvPr/>
        </p:nvSpPr>
        <p:spPr>
          <a:xfrm>
            <a:off x="4386266" y="330429"/>
            <a:ext cx="3799120" cy="1574626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endParaRPr lang="en-US" sz="48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xmlns="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838200" y="3652660"/>
            <a:ext cx="5315180" cy="438011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59023" y="-1298428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317966" y="731718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11400" y="-76726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90000" y="469095"/>
            <a:ext cx="3799120" cy="33907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 Do đó: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blipFill>
                <a:blip r:embed="rId9"/>
                <a:stretch>
                  <a:fillRect l="-2514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xmlns="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3" t="3377" r="-2717" b="1190"/>
          <a:stretch/>
        </p:blipFill>
        <p:spPr>
          <a:xfrm>
            <a:off x="1423956" y="2881843"/>
            <a:ext cx="7175163" cy="45233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73655" y="-103569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344684" y="4839582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199496" y="-899003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516040" y="3631950"/>
            <a:ext cx="3799120" cy="33907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44"/>
          <a:stretch/>
        </p:blipFill>
        <p:spPr>
          <a:xfrm>
            <a:off x="16537843" y="11399397"/>
            <a:ext cx="5992675" cy="3019361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xmlns="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4295169" y="10879214"/>
            <a:ext cx="4295169" cy="353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AFEAD2B3-5452-D65C-10B0-2870F3BA1EDD}"/>
                  </a:ext>
                </a:extLst>
              </p:cNvPr>
              <p:cNvSpPr txBox="1"/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blipFill>
                <a:blip r:embed="rId9"/>
                <a:stretch>
                  <a:fillRect l="-3802" r="-2231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213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4"/>
          <a:stretch/>
        </p:blipFill>
        <p:spPr>
          <a:xfrm>
            <a:off x="685800" y="3088874"/>
            <a:ext cx="7167422" cy="361124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461785" y="6951287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78419" y="-983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4982" y="7453617"/>
            <a:ext cx="3799120" cy="3390715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xmlns="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3609369" y="11391900"/>
            <a:ext cx="4295169" cy="35395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567"/>
          <a:stretch/>
        </p:blipFill>
        <p:spPr>
          <a:xfrm>
            <a:off x="8382000" y="12553528"/>
            <a:ext cx="5607166" cy="3390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ECA25AC6-12B0-037F-6A89-44594233EAB8}"/>
                  </a:ext>
                </a:extLst>
              </p:cNvPr>
              <p:cNvSpPr txBox="1"/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blipFill>
                <a:blip r:embed="rId9"/>
                <a:stretch>
                  <a:fillRect l="-3670" r="-3100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210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40697" y="-1637324"/>
            <a:ext cx="3799120" cy="3390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13400" y="-12809"/>
            <a:ext cx="3113316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ý: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3002173" y="494523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56600" y="3249875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625804" y="5725578"/>
            <a:ext cx="250040" cy="155934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xmlns="" id="{01EEF96E-1FAE-41E3-1C74-09BAD054BE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74018" y="4882559"/>
            <a:ext cx="884834" cy="60167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95CC00B-345C-419A-5955-47E0854D4DF6}"/>
              </a:ext>
            </a:extLst>
          </p:cNvPr>
          <p:cNvGrpSpPr/>
          <p:nvPr/>
        </p:nvGrpSpPr>
        <p:grpSpPr>
          <a:xfrm>
            <a:off x="-104530" y="610815"/>
            <a:ext cx="16044787" cy="3607162"/>
            <a:chOff x="-220143" y="881128"/>
            <a:chExt cx="16044787" cy="3607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0EC57DB-A0E1-042F-C9E5-2D25CFA08A43}"/>
                </a:ext>
              </a:extLst>
            </p:cNvPr>
            <p:cNvGrpSpPr/>
            <p:nvPr/>
          </p:nvGrpSpPr>
          <p:grpSpPr>
            <a:xfrm>
              <a:off x="-220143" y="1959554"/>
              <a:ext cx="10629055" cy="1905843"/>
              <a:chOff x="5113796" y="1606453"/>
              <a:chExt cx="6250975" cy="1705888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5113796" y="1779669"/>
                <a:ext cx="520373" cy="538549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5745889" y="1606453"/>
                <a:ext cx="5618882" cy="1705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3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đều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</p:grpSp>
        <p:pic>
          <p:nvPicPr>
            <p:cNvPr id="32" name="Picture 31" descr="Shape&#10;&#10;Description automatically generated">
              <a:extLst>
                <a:ext uri="{FF2B5EF4-FFF2-40B4-BE49-F238E27FC236}">
                  <a16:creationId xmlns:a16="http://schemas.microsoft.com/office/drawing/2014/main" xmlns="" id="{09FE41B5-32D7-E965-3311-715AD17E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966" y="881128"/>
              <a:ext cx="5506678" cy="360716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0804562-642B-C80B-2ABC-DECB029D0D1F}"/>
              </a:ext>
            </a:extLst>
          </p:cNvPr>
          <p:cNvGrpSpPr/>
          <p:nvPr/>
        </p:nvGrpSpPr>
        <p:grpSpPr>
          <a:xfrm>
            <a:off x="1163936" y="3701414"/>
            <a:ext cx="15220911" cy="3415860"/>
            <a:chOff x="1163936" y="4199028"/>
            <a:chExt cx="15220911" cy="3415860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xmlns="" id="{36020BAE-A20E-1243-EF09-ADE7CA864A5A}"/>
                </a:ext>
              </a:extLst>
            </p:cNvPr>
            <p:cNvSpPr txBox="1"/>
            <p:nvPr/>
          </p:nvSpPr>
          <p:spPr>
            <a:xfrm>
              <a:off x="8689384" y="5051070"/>
              <a:ext cx="7695463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843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1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.</a:t>
              </a:r>
            </a:p>
          </p:txBody>
        </p:sp>
        <p:pic>
          <p:nvPicPr>
            <p:cNvPr id="35" name="Picture 3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xmlns="" id="{3F58EEE7-C3F2-FDAB-EB05-B7C4FE08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36" y="4199028"/>
              <a:ext cx="7914796" cy="341586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E7EAA66-534A-1BE0-BBBF-599F41BA458C}"/>
              </a:ext>
            </a:extLst>
          </p:cNvPr>
          <p:cNvGrpSpPr/>
          <p:nvPr/>
        </p:nvGrpSpPr>
        <p:grpSpPr>
          <a:xfrm>
            <a:off x="1163936" y="7103768"/>
            <a:ext cx="15220911" cy="3183232"/>
            <a:chOff x="1163936" y="7212737"/>
            <a:chExt cx="15220911" cy="3183232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xmlns="" id="{82501404-F026-E177-B9C5-626D588F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163936" y="7799717"/>
              <a:ext cx="884834" cy="601675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5E7E261C-CD32-7E48-6430-901D46652028}"/>
                </a:ext>
              </a:extLst>
            </p:cNvPr>
            <p:cNvGrpSpPr/>
            <p:nvPr/>
          </p:nvGrpSpPr>
          <p:grpSpPr>
            <a:xfrm>
              <a:off x="2313202" y="7212737"/>
              <a:ext cx="14071645" cy="3183232"/>
              <a:chOff x="2313202" y="7212737"/>
              <a:chExt cx="14071645" cy="3183232"/>
            </a:xfrm>
          </p:grpSpPr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xmlns="" id="{CF383821-2ED5-C2C9-08B8-34A514620297}"/>
                  </a:ext>
                </a:extLst>
              </p:cNvPr>
              <p:cNvSpPr txBox="1"/>
              <p:nvPr/>
            </p:nvSpPr>
            <p:spPr>
              <a:xfrm>
                <a:off x="2313202" y="7847639"/>
                <a:ext cx="791479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1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  <p:pic>
            <p:nvPicPr>
              <p:cNvPr id="38" name="Picture 37" descr="Background pattern&#10;&#10;Description automatically generated">
                <a:extLst>
                  <a:ext uri="{FF2B5EF4-FFF2-40B4-BE49-F238E27FC236}">
                    <a16:creationId xmlns:a16="http://schemas.microsoft.com/office/drawing/2014/main" xmlns="" id="{575AF877-EBDD-557D-0E39-EF08335C0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6716" y="7212737"/>
                <a:ext cx="5658131" cy="31832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5867400" y="599908"/>
            <a:ext cx="5638800" cy="1034522"/>
            <a:chOff x="895029" y="2355727"/>
            <a:chExt cx="3690821" cy="11776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0791798-4674-DEDA-3D70-A5FCFC06916D}"/>
                </a:ext>
              </a:extLst>
            </p:cNvPr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r>
                <a:rPr lang="en-US" sz="40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0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36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xmlns="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  <a:blipFill>
                <a:blip r:embed="rId8"/>
                <a:stretch>
                  <a:fillRect l="-4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  <a:blipFill>
                <a:blip r:embed="rId9"/>
                <a:stretch>
                  <a:fillRect l="-2348" r="-811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B7CB1F5-2C6E-632B-1765-741D0700ED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9541" y="5174859"/>
            <a:ext cx="7479158" cy="339071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DDC5697-4C6A-662D-25E3-7CA2CDEC99EB}"/>
              </a:ext>
            </a:extLst>
          </p:cNvPr>
          <p:cNvSpPr txBox="1"/>
          <p:nvPr/>
        </p:nvSpPr>
        <p:spPr>
          <a:xfrm>
            <a:off x="7467600" y="3681278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450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xmlns="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Hai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có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bằng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vuông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nhọn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6D53BE-32E8-2C88-6B18-C5AC77D7BB03}"/>
              </a:ext>
            </a:extLst>
          </p:cNvPr>
          <p:cNvGrpSpPr/>
          <p:nvPr/>
        </p:nvGrpSpPr>
        <p:grpSpPr>
          <a:xfrm>
            <a:off x="2821967" y="357512"/>
            <a:ext cx="12227871" cy="1342435"/>
            <a:chOff x="577157" y="643052"/>
            <a:chExt cx="11566014" cy="256441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FFB6AA57-8B5D-0054-270B-D2023627D1BB}"/>
                </a:ext>
              </a:extLst>
            </p:cNvPr>
            <p:cNvSpPr/>
            <p:nvPr/>
          </p:nvSpPr>
          <p:spPr>
            <a:xfrm>
              <a:off x="577157" y="643052"/>
              <a:ext cx="11071869" cy="256441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71302" y="806717"/>
              <a:ext cx="11071869" cy="18550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đối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mình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𝐴𝐶𝑥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  <a:blipFill>
                <a:blip r:embed="rId2"/>
                <a:stretch>
                  <a:fillRect l="-3011" r="-1481" b="-1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2966403" y="2195595"/>
            <a:ext cx="5591270" cy="1253033"/>
            <a:chOff x="892401" y="2355728"/>
            <a:chExt cx="3481549" cy="10084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0791798-4674-DEDA-3D70-A5FCFC06916D}"/>
                </a:ext>
              </a:extLst>
            </p:cNvPr>
            <p:cNvSpPr/>
            <p:nvPr/>
          </p:nvSpPr>
          <p:spPr>
            <a:xfrm>
              <a:off x="1816589" y="2355728"/>
              <a:ext cx="2557361" cy="100358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VẬN DỤNG</a:t>
              </a:r>
              <a:r>
                <a:rPr lang="en-US" sz="48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8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54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92401" y="2360568"/>
              <a:ext cx="1075805" cy="1003588"/>
              <a:chOff x="0" y="26104"/>
              <a:chExt cx="5800924" cy="5411521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0" y="26104"/>
                <a:ext cx="5800924" cy="5411521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06322" y="2454992"/>
              <a:ext cx="537433" cy="695696"/>
            </a:xfrm>
            <a:prstGeom prst="rect">
              <a:avLst/>
            </a:prstGeom>
          </p:spPr>
        </p:pic>
      </p:grpSp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E6D760DA-E3D7-BBEC-B395-07DC0CCA8A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5089" b="14388"/>
          <a:stretch/>
        </p:blipFill>
        <p:spPr>
          <a:xfrm>
            <a:off x="5257800" y="6160994"/>
            <a:ext cx="9308917" cy="38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2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667000" y="62865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77360" y="6919145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xmlns="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tia đối của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hai góc kề bù.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(1)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(2)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Từ (1) và (2) suy ra: </a:t>
                </a:r>
                <a:r>
                  <a:rPr lang="en-US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  <a:blipFill>
                <a:blip r:embed="rId6"/>
                <a:stretch>
                  <a:fillRect l="-2165" r="-551" b="-7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329C0B3-D022-11C1-7666-228D0EE2D542}"/>
              </a:ext>
            </a:extLst>
          </p:cNvPr>
          <p:cNvSpPr/>
          <p:nvPr/>
        </p:nvSpPr>
        <p:spPr>
          <a:xfrm>
            <a:off x="1402883" y="526127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7F7BDC3F-07D4-09CB-68E7-1043969B0F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64" r="1944" b="14668"/>
          <a:stretch/>
        </p:blipFill>
        <p:spPr>
          <a:xfrm>
            <a:off x="5344528" y="1784096"/>
            <a:ext cx="9106238" cy="38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7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384319" y="285697"/>
            <a:ext cx="5519361" cy="1220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Người ta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  <a:blipFill>
                <a:blip r:embed="rId2"/>
                <a:stretch>
                  <a:fillRect l="-2174" r="-2299" b="-5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963266" y="687504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201470" y="5372100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53B66771-F5EE-8A3B-C442-3F5132833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310" y="1657668"/>
            <a:ext cx="12768907" cy="29347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  <a:blipFill>
                <a:blip r:embed="rId2"/>
                <a:stretch>
                  <a:fillRect l="-1964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488880" y="-1143635"/>
            <a:ext cx="3799120" cy="3390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51C181D-8EBD-F3DA-3532-3CBCA3A470A7}"/>
              </a:ext>
            </a:extLst>
          </p:cNvPr>
          <p:cNvGrpSpPr/>
          <p:nvPr/>
        </p:nvGrpSpPr>
        <p:grpSpPr>
          <a:xfrm>
            <a:off x="1222859" y="5604525"/>
            <a:ext cx="15392400" cy="2668936"/>
            <a:chOff x="0" y="7365640"/>
            <a:chExt cx="15392400" cy="2668936"/>
          </a:xfrm>
        </p:grpSpPr>
        <p:sp>
          <p:nvSpPr>
            <p:cNvPr id="5" name="TextBox 9">
              <a:extLst>
                <a:ext uri="{FF2B5EF4-FFF2-40B4-BE49-F238E27FC236}">
                  <a16:creationId xmlns:a16="http://schemas.microsoft.com/office/drawing/2014/main" xmlns="" id="{E2E2984C-EA91-5B29-2D48-37B79B8EA966}"/>
                </a:ext>
              </a:extLst>
            </p:cNvPr>
            <p:cNvSpPr txBox="1"/>
            <p:nvPr/>
          </p:nvSpPr>
          <p:spPr>
            <a:xfrm>
              <a:off x="2377203" y="7734300"/>
              <a:ext cx="13015197" cy="23002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Mỗi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ngoài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của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một tam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có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bằng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hai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trong không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kề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với nó.</a:t>
              </a:r>
              <a:endPara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Cartoon bee with pointer">
              <a:extLst>
                <a:ext uri="{FF2B5EF4-FFF2-40B4-BE49-F238E27FC236}">
                  <a16:creationId xmlns:a16="http://schemas.microsoft.com/office/drawing/2014/main" xmlns="" id="{F0FE4A51-4985-DA06-0D8A-CC1C9EC8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65640"/>
              <a:ext cx="2016092" cy="2273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1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 (SGK – tr.62)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  <a:blipFill>
                <a:blip r:embed="rId2"/>
                <a:stretch>
                  <a:fillRect l="-2149" r="-78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72948" y="-196004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692486" y="4943590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295513" y="3131522"/>
            <a:ext cx="3799120" cy="33907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FDE16AD-5440-1D86-CF4C-C59AAA77DA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3" t="5992"/>
          <a:stretch/>
        </p:blipFill>
        <p:spPr>
          <a:xfrm>
            <a:off x="11995666" y="3984509"/>
            <a:ext cx="6292334" cy="29862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5A774EE-A7C5-AB91-A959-4755687E8A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487" y="3863844"/>
            <a:ext cx="5660653" cy="347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1392D07-85D7-196A-33DA-C67620904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257409"/>
            <a:ext cx="4373928" cy="4046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xmlns="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=180°−120°−35°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=180°−70°−60°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  <a:blipFill>
                <a:blip r:embed="rId11"/>
                <a:stretch>
                  <a:fillRect l="-116"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xmlns="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=180°−90°−55°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  <a:blipFill>
                <a:blip r:embed="rId12"/>
                <a:stretch>
                  <a:fillRect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9710568-FEE5-5A55-2187-F0834125D876}"/>
              </a:ext>
            </a:extLst>
          </p:cNvPr>
          <p:cNvSpPr txBox="1"/>
          <p:nvPr/>
        </p:nvSpPr>
        <p:spPr>
          <a:xfrm>
            <a:off x="5732582" y="532133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LUYỆN TẬP</a:t>
            </a:r>
          </a:p>
        </p:txBody>
      </p:sp>
      <p:sp>
        <p:nvSpPr>
          <p:cNvPr id="4" name="Mũi tên: Xuống 3">
            <a:extLst>
              <a:ext uri="{FF2B5EF4-FFF2-40B4-BE49-F238E27FC236}">
                <a16:creationId xmlns:a16="http://schemas.microsoft.com/office/drawing/2014/main" xmlns="" id="{92E1A9FF-A4CD-F62F-8E7A-2CAFBA26993B}"/>
              </a:ext>
            </a:extLst>
          </p:cNvPr>
          <p:cNvSpPr/>
          <p:nvPr/>
        </p:nvSpPr>
        <p:spPr>
          <a:xfrm>
            <a:off x="2514600" y="7340466"/>
            <a:ext cx="685800" cy="853449"/>
          </a:xfrm>
          <a:prstGeom prst="downArrow">
            <a:avLst/>
          </a:prstGeom>
          <a:solidFill>
            <a:srgbClr val="FFD2B3"/>
          </a:solidFill>
          <a:ln>
            <a:solidFill>
              <a:srgbClr val="FFD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̃i tên: Xuống 4">
            <a:extLst>
              <a:ext uri="{FF2B5EF4-FFF2-40B4-BE49-F238E27FC236}">
                <a16:creationId xmlns:a16="http://schemas.microsoft.com/office/drawing/2014/main" xmlns="" id="{F7CCC013-264A-A6CC-2BE8-2252CA54C112}"/>
              </a:ext>
            </a:extLst>
          </p:cNvPr>
          <p:cNvSpPr/>
          <p:nvPr/>
        </p:nvSpPr>
        <p:spPr>
          <a:xfrm>
            <a:off x="8751699" y="7340466"/>
            <a:ext cx="685800" cy="853449"/>
          </a:xfrm>
          <a:prstGeom prst="downArrow">
            <a:avLst/>
          </a:prstGeom>
          <a:solidFill>
            <a:srgbClr val="DEBCAC"/>
          </a:solidFill>
          <a:ln>
            <a:solidFill>
              <a:srgbClr val="DEB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̃i tên: Xuống 5">
            <a:extLst>
              <a:ext uri="{FF2B5EF4-FFF2-40B4-BE49-F238E27FC236}">
                <a16:creationId xmlns:a16="http://schemas.microsoft.com/office/drawing/2014/main" xmlns="" id="{AB1A6BBB-2E6F-F214-F6A4-A98BA25BDAC0}"/>
              </a:ext>
            </a:extLst>
          </p:cNvPr>
          <p:cNvSpPr/>
          <p:nvPr/>
        </p:nvSpPr>
        <p:spPr>
          <a:xfrm>
            <a:off x="14798933" y="7220276"/>
            <a:ext cx="685800" cy="853449"/>
          </a:xfrm>
          <a:prstGeom prst="downArrow">
            <a:avLst/>
          </a:prstGeom>
          <a:solidFill>
            <a:srgbClr val="FFA66B"/>
          </a:solidFill>
          <a:ln>
            <a:solidFill>
              <a:srgbClr val="FFA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2" grpId="0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598335" y="1691801"/>
            <a:ext cx="13091329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4.2 (SGK – tr.62)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-29287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198920" y="4074614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98920" y="3001344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7E063657-FF76-6F10-2CC3-FCF09CD17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47" y="5107148"/>
            <a:ext cx="17150103" cy="39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5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43227" y="-11744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1476" y="158672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39800" y="-9525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xmlns="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  <a:blipFill>
                <a:blip r:embed="rId6"/>
                <a:stretch>
                  <a:fillRect l="-3841" b="-16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D76AD2E-6A22-95BB-8D0C-AEF4BF5EBC5E}"/>
              </a:ext>
            </a:extLst>
          </p:cNvPr>
          <p:cNvSpPr/>
          <p:nvPr/>
        </p:nvSpPr>
        <p:spPr>
          <a:xfrm>
            <a:off x="8382000" y="1545798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16A395F8-79C1-EAA0-4663-44CFCD8C8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129" y="2857500"/>
            <a:ext cx="4648200" cy="4496793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xmlns="" id="{EDFAAC8F-0D8D-C4DA-23DC-BFDF37F0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8200" y="7429500"/>
            <a:ext cx="3830964" cy="3155322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xmlns="" id="{B1921021-989E-50F1-3544-87DF1CA6A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73835" y="6858185"/>
            <a:ext cx="3799120" cy="339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8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72518" y="-34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62275" y="131965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33759" y="-158712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−55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−63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62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  <a:blipFill>
                <a:blip r:embed="rId6"/>
                <a:stretch>
                  <a:fillRect l="-4189" r="-3046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xmlns="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  <a:blipFill>
                <a:blip r:embed="rId7"/>
                <a:stretch>
                  <a:fillRect l="-4571" r="-1959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1">
            <a:extLst>
              <a:ext uri="{FF2B5EF4-FFF2-40B4-BE49-F238E27FC236}">
                <a16:creationId xmlns:a16="http://schemas.microsoft.com/office/drawing/2014/main" xmlns="" id="{1E08E3F2-1B30-4C3A-E70C-989446A2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001084" y="7505700"/>
            <a:ext cx="3830964" cy="3155322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xmlns="" id="{A6CEE99F-7CF9-2488-9DC3-850BBA58E0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01084" y="6432430"/>
            <a:ext cx="3799120" cy="339071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05264D0-884C-CFA2-31FF-B9EABDA9F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66700"/>
            <a:ext cx="4876800" cy="4248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CBAED9C-7E91-F037-1938-BC31C5F4F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0519" y="5521693"/>
            <a:ext cx="6179197" cy="39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3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208D1BC0-9539-EA6F-8444-27C09DC6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4251478"/>
            <a:ext cx="7484099" cy="4276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5895567" y="8364472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xmlns="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08014" y="88773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=40°+70°=110°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góc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ngoài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tam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giác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  <a:blipFill>
                <a:blip r:embed="rId8"/>
                <a:stretch>
                  <a:fillRect l="-3299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xmlns="" id="{BFDED64A-7C07-5BD7-47A7-496E61B23E10}"/>
                  </a:ext>
                </a:extLst>
              </p:cNvPr>
              <p:cNvSpPr txBox="1"/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4.3 (SGK – tr.62)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4.8.</a:t>
                </a:r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  <a:blipFill>
                <a:blip r:embed="rId9"/>
                <a:stretch>
                  <a:fillRect l="-2314" r="-37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8707A64-074D-9F3B-5D82-0BA2B444E80D}"/>
              </a:ext>
            </a:extLst>
          </p:cNvPr>
          <p:cNvSpPr txBox="1"/>
          <p:nvPr/>
        </p:nvSpPr>
        <p:spPr>
          <a:xfrm>
            <a:off x="5732583" y="491284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E5B45AE5-1F1D-CB32-CECA-0C0275E45ECB}"/>
              </a:ext>
            </a:extLst>
          </p:cNvPr>
          <p:cNvSpPr txBox="1"/>
          <p:nvPr/>
        </p:nvSpPr>
        <p:spPr>
          <a:xfrm>
            <a:off x="8382000" y="31623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612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33404" y="-784324"/>
            <a:ext cx="3799120" cy="3390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741033" y="1221534"/>
            <a:ext cx="3830964" cy="31553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1827" y="-626507"/>
            <a:ext cx="3799120" cy="339071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973646" y="886594"/>
            <a:ext cx="10265633" cy="110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89931" y="2364534"/>
            <a:ext cx="15978870" cy="71985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dirty="0" smtClean="0"/>
              <a:t> </a:t>
            </a:r>
            <a:r>
              <a:rPr lang="en-US" sz="4800" dirty="0" err="1" smtClean="0"/>
              <a:t>Ôn</a:t>
            </a:r>
            <a:r>
              <a:rPr lang="en-US" sz="4800" dirty="0" smtClean="0"/>
              <a:t> </a:t>
            </a:r>
            <a:r>
              <a:rPr lang="en-US" sz="4800" dirty="0" err="1" smtClean="0"/>
              <a:t>lại</a:t>
            </a:r>
            <a:r>
              <a:rPr lang="en-US" sz="4800" dirty="0" smtClean="0"/>
              <a:t> </a:t>
            </a:r>
            <a:r>
              <a:rPr lang="en-US" sz="4800" dirty="0" err="1" smtClean="0"/>
              <a:t>kiến</a:t>
            </a:r>
            <a:r>
              <a:rPr lang="en-US" sz="4800" dirty="0" smtClean="0"/>
              <a:t> </a:t>
            </a:r>
            <a:r>
              <a:rPr lang="en-US" sz="4800" dirty="0" err="1" smtClean="0"/>
              <a:t>thức</a:t>
            </a:r>
            <a:r>
              <a:rPr lang="en-US" sz="4800" dirty="0" smtClean="0"/>
              <a:t> </a:t>
            </a:r>
            <a:r>
              <a:rPr lang="en-US" sz="4800" dirty="0" err="1" smtClean="0"/>
              <a:t>đã</a:t>
            </a:r>
            <a:r>
              <a:rPr lang="en-US" sz="4800" dirty="0" smtClean="0"/>
              <a:t> </a:t>
            </a:r>
            <a:r>
              <a:rPr lang="en-US" sz="4800" dirty="0" err="1" smtClean="0"/>
              <a:t>học</a:t>
            </a:r>
            <a:endParaRPr lang="en-US" sz="4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 smtClean="0"/>
              <a:t> </a:t>
            </a:r>
            <a:r>
              <a:rPr lang="en-US" sz="4800" dirty="0" err="1" smtClean="0"/>
              <a:t>Chuẩn</a:t>
            </a:r>
            <a:r>
              <a:rPr lang="en-US" sz="4800" dirty="0" smtClean="0"/>
              <a:t> </a:t>
            </a:r>
            <a:r>
              <a:rPr lang="en-US" sz="4800" dirty="0" err="1" smtClean="0"/>
              <a:t>bị</a:t>
            </a:r>
            <a:r>
              <a:rPr lang="en-US" sz="4800" dirty="0" smtClean="0"/>
              <a:t> </a:t>
            </a:r>
            <a:r>
              <a:rPr lang="en-US" sz="4800" dirty="0" err="1" smtClean="0"/>
              <a:t>bài</a:t>
            </a:r>
            <a:r>
              <a:rPr lang="en-US" sz="4800" dirty="0" smtClean="0"/>
              <a:t> </a:t>
            </a:r>
            <a:r>
              <a:rPr lang="en-US" sz="4800" dirty="0" err="1" smtClean="0"/>
              <a:t>mới</a:t>
            </a:r>
            <a:endParaRPr lang="en-US" sz="4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/>
              <a:t> </a:t>
            </a:r>
            <a:r>
              <a:rPr lang="pt-BR" sz="4800" dirty="0"/>
              <a:t>Vận dụng </a:t>
            </a:r>
            <a:r>
              <a:rPr lang="pt-BR" sz="4800"/>
              <a:t>kiến </a:t>
            </a:r>
            <a:r>
              <a:rPr lang="pt-BR" sz="4800" smtClean="0"/>
              <a:t>thức </a:t>
            </a:r>
            <a:r>
              <a:rPr lang="pt-BR" sz="4800" dirty="0"/>
              <a:t>Phát triển năng lực số để làm phiếu Bài tập theo đường link:</a:t>
            </a:r>
          </a:p>
          <a:p>
            <a:pPr marL="0" indent="0" algn="ctr">
              <a:buNone/>
            </a:pPr>
            <a:r>
              <a:rPr lang="en-US" sz="4800" dirty="0"/>
              <a:t>https://zalo.me/g/kurikw009</a:t>
            </a:r>
          </a:p>
          <a:p>
            <a:pPr marL="0" indent="0">
              <a:buNone/>
            </a:pPr>
            <a:endParaRPr lang="en-US" sz="4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834025" y="7166957"/>
            <a:ext cx="2619950" cy="51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Fredoka One"/>
              </a:rPr>
              <a:t>Join Now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542" y="-63763"/>
            <a:ext cx="3830964" cy="3155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58304" y="723900"/>
            <a:ext cx="3799120" cy="33907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85800" y="7139298"/>
            <a:ext cx="3830964" cy="31553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356957"/>
            <a:ext cx="3799120" cy="3390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FB7B3-4AC4-E3FF-BCC6-719BB9372684}"/>
              </a:ext>
            </a:extLst>
          </p:cNvPr>
          <p:cNvSpPr txBox="1"/>
          <p:nvPr/>
        </p:nvSpPr>
        <p:spPr>
          <a:xfrm>
            <a:off x="1630136" y="2702918"/>
            <a:ext cx="15027728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180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  <a:blipFill>
                <a:blip r:embed="rId2"/>
                <a:stretch>
                  <a:fillRect l="-3160" r="-3109" b="-7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224021" y="8208243"/>
            <a:ext cx="2922023" cy="2406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931422" y="7705163"/>
            <a:ext cx="2922022" cy="260790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E98340B-B977-8AFD-7E42-3F26C34DBE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546" y="6237791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7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11674" y="571500"/>
            <a:ext cx="1166465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IV. TAM GIÁC BẰNG NHAU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5584" y="434448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12: TỔNG CÁC GÓC TRONG MỘT TAM GIÁC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xmlns="" id="{442352C3-A37C-4D85-8CC6-91BFE6D0B618}"/>
              </a:ext>
            </a:extLst>
          </p:cNvPr>
          <p:cNvGrpSpPr/>
          <p:nvPr/>
        </p:nvGrpSpPr>
        <p:grpSpPr>
          <a:xfrm rot="3656826">
            <a:off x="-144" y="5090338"/>
            <a:ext cx="1675805" cy="2554780"/>
            <a:chOff x="0" y="0"/>
            <a:chExt cx="2234407" cy="3406373"/>
          </a:xfrm>
        </p:grpSpPr>
        <p:sp>
          <p:nvSpPr>
            <p:cNvPr id="10" name="AutoShape 14">
              <a:extLst>
                <a:ext uri="{FF2B5EF4-FFF2-40B4-BE49-F238E27FC236}">
                  <a16:creationId xmlns:a16="http://schemas.microsoft.com/office/drawing/2014/main" xmlns="" id="{90C27B8A-79B9-2C31-FF69-FD08044ECAD6}"/>
                </a:ext>
              </a:extLst>
            </p:cNvPr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xmlns="" id="{921AC8C7-311A-92DE-0F1E-79F8B2B09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2" name="Picture 16">
            <a:extLst>
              <a:ext uri="{FF2B5EF4-FFF2-40B4-BE49-F238E27FC236}">
                <a16:creationId xmlns:a16="http://schemas.microsoft.com/office/drawing/2014/main" xmlns="" id="{773E74A0-35B6-25D4-EAD6-6477489C9B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8763">
            <a:off x="2005632" y="8871607"/>
            <a:ext cx="2480634" cy="1479409"/>
          </a:xfrm>
          <a:prstGeom prst="rect">
            <a:avLst/>
          </a:prstGeom>
        </p:spPr>
      </p:pic>
      <p:grpSp>
        <p:nvGrpSpPr>
          <p:cNvPr id="13" name="Group 19">
            <a:extLst>
              <a:ext uri="{FF2B5EF4-FFF2-40B4-BE49-F238E27FC236}">
                <a16:creationId xmlns:a16="http://schemas.microsoft.com/office/drawing/2014/main" xmlns="" id="{54BEC037-0BE8-5D5D-7657-14A12D1342EC}"/>
              </a:ext>
            </a:extLst>
          </p:cNvPr>
          <p:cNvGrpSpPr/>
          <p:nvPr/>
        </p:nvGrpSpPr>
        <p:grpSpPr>
          <a:xfrm rot="-1386098">
            <a:off x="14150601" y="190038"/>
            <a:ext cx="2165395" cy="1104197"/>
            <a:chOff x="0" y="0"/>
            <a:chExt cx="2887194" cy="1472263"/>
          </a:xfrm>
        </p:grpSpPr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xmlns="" id="{E3194EF7-8FFD-2E99-94EA-47B8B9868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xmlns="" id="{36458908-EC71-E3E2-72DB-B58C5BD75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9936" y="1292403"/>
            <a:ext cx="10228127" cy="117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C81A0E3-357C-EB9F-F9F8-D5A2DB29A604}"/>
              </a:ext>
            </a:extLst>
          </p:cNvPr>
          <p:cNvGrpSpPr/>
          <p:nvPr/>
        </p:nvGrpSpPr>
        <p:grpSpPr>
          <a:xfrm>
            <a:off x="1523654" y="3582942"/>
            <a:ext cx="16095045" cy="2229815"/>
            <a:chOff x="3335806" y="3518945"/>
            <a:chExt cx="10608794" cy="1776955"/>
          </a:xfrm>
        </p:grpSpPr>
        <p:grpSp>
          <p:nvGrpSpPr>
            <p:cNvPr id="3" name="Group 3"/>
            <p:cNvGrpSpPr/>
            <p:nvPr/>
          </p:nvGrpSpPr>
          <p:grpSpPr>
            <a:xfrm>
              <a:off x="4178922" y="3590004"/>
              <a:ext cx="9765678" cy="1705896"/>
              <a:chOff x="0" y="0"/>
              <a:chExt cx="3891796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3335806" y="3518945"/>
              <a:ext cx="1474226" cy="1705896"/>
              <a:chOff x="-1161996" y="-1662691"/>
              <a:chExt cx="7576776" cy="87674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61996" y="-1662691"/>
                <a:ext cx="7576776" cy="8767436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810032" y="4221987"/>
              <a:ext cx="9134568" cy="515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32277" y="4251879"/>
              <a:ext cx="962200" cy="515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01</a:t>
              </a:r>
              <a:endParaRPr lang="en-US" sz="5400" b="1" dirty="0">
                <a:solidFill>
                  <a:srgbClr val="F2DA66"/>
                </a:solidFill>
                <a:latin typeface="+mj-l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-1105456"/>
            <a:ext cx="3830964" cy="31553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-190815"/>
            <a:ext cx="3799120" cy="33907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45DC059-46EB-CC76-E5C4-F0D663784544}"/>
              </a:ext>
            </a:extLst>
          </p:cNvPr>
          <p:cNvGrpSpPr/>
          <p:nvPr/>
        </p:nvGrpSpPr>
        <p:grpSpPr>
          <a:xfrm>
            <a:off x="1621807" y="6472037"/>
            <a:ext cx="15996892" cy="2377551"/>
            <a:chOff x="4118535" y="6495422"/>
            <a:chExt cx="10212801" cy="1823272"/>
          </a:xfrm>
        </p:grpSpPr>
        <p:grpSp>
          <p:nvGrpSpPr>
            <p:cNvPr id="13" name="Group 13"/>
            <p:cNvGrpSpPr/>
            <p:nvPr/>
          </p:nvGrpSpPr>
          <p:grpSpPr>
            <a:xfrm>
              <a:off x="4806336" y="6612798"/>
              <a:ext cx="9525000" cy="1705896"/>
              <a:chOff x="-13821" y="24119"/>
              <a:chExt cx="3891796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3821" y="24119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118535" y="6495422"/>
              <a:ext cx="1466118" cy="1778305"/>
              <a:chOff x="-537608" y="-1719222"/>
              <a:chExt cx="7535100" cy="91395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537608" y="-1719222"/>
                <a:ext cx="7535100" cy="9139582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145466" y="7201939"/>
              <a:ext cx="1262218" cy="49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02</a:t>
              </a: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xmlns="" id="{F48C5721-0275-A9AF-C223-A0C9B082D77B}"/>
                </a:ext>
              </a:extLst>
            </p:cNvPr>
            <p:cNvSpPr txBox="1"/>
            <p:nvPr/>
          </p:nvSpPr>
          <p:spPr>
            <a:xfrm>
              <a:off x="5584653" y="7233891"/>
              <a:ext cx="8494294" cy="495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990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  <a:blipFill>
                <a:blip r:embed="rId2"/>
                <a:stretch>
                  <a:fillRect l="-3219" r="-3162" b="-7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600200" y="8709339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1624" y="-982439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02001" y="8103002"/>
            <a:ext cx="3071230" cy="27410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542644" y="2701067"/>
            <a:ext cx="1243893" cy="1234306"/>
            <a:chOff x="829265" y="2740648"/>
            <a:chExt cx="874987" cy="104915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29265" y="2740648"/>
              <a:ext cx="874987" cy="1049153"/>
              <a:chOff x="-340444" y="2075555"/>
              <a:chExt cx="4718083" cy="5657214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-340444" y="2075555"/>
                <a:ext cx="4718083" cy="565721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028356" y="3021266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B1805708-861C-7317-1B9B-96790B27D993}"/>
                  </a:ext>
                </a:extLst>
              </p:cNvPr>
              <p:cNvSpPr/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805708-861C-7317-1B9B-96790B27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blipFill>
                <a:blip r:embed="rId10"/>
                <a:stretch>
                  <a:fillRect l="-546" b="-821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xmlns="" id="{110C523B-D5D2-5414-7AD6-048346D294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71" y="3720557"/>
            <a:ext cx="6208857" cy="4857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blipFill>
                <a:blip r:embed="rId12"/>
                <a:stretch>
                  <a:fillRect l="-1701" r="-498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một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đoạn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  <a:blipFill>
                <a:blip r:embed="rId2"/>
                <a:stretch>
                  <a:fillRect l="-2036" r="-2000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21043" y="178127"/>
            <a:ext cx="2764300" cy="22767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7400" y="1949650"/>
            <a:ext cx="2741322" cy="24466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7901804" y="610911"/>
            <a:ext cx="1177633" cy="1177633"/>
            <a:chOff x="892401" y="2355727"/>
            <a:chExt cx="1177633" cy="117763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92401" y="235572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239575" y="2700584"/>
              <a:ext cx="577015" cy="487917"/>
            </a:xfrm>
            <a:prstGeom prst="rect">
              <a:avLst/>
            </a:prstGeom>
          </p:spPr>
        </p:pic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73BB5FB-C915-905F-8941-1143E5986827}"/>
              </a:ext>
            </a:extLst>
          </p:cNvPr>
          <p:cNvSpPr txBox="1"/>
          <p:nvPr/>
        </p:nvSpPr>
        <p:spPr>
          <a:xfrm>
            <a:off x="9144000" y="806473"/>
            <a:ext cx="1489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88CBA92E-4DB6-D8D1-6F4B-CE7490C601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200" y="5535682"/>
            <a:ext cx="8785438" cy="4708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xmlns="" id="{C475F992-E6C3-58DD-D855-2B488DA4EC3F}"/>
                  </a:ext>
                </a:extLst>
              </p:cNvPr>
              <p:cNvSpPr txBox="1"/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475F992-E6C3-58DD-D855-2B488DA4E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  <a:blipFill>
                <a:blip r:embed="rId11"/>
                <a:stretch>
                  <a:fillRect l="-6215" r="-621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̃i tên: Xuống 7">
            <a:extLst>
              <a:ext uri="{FF2B5EF4-FFF2-40B4-BE49-F238E27FC236}">
                <a16:creationId xmlns:a16="http://schemas.microsoft.com/office/drawing/2014/main" xmlns="" id="{027E0FF4-01FA-45CB-0098-BE1CE05EAE76}"/>
              </a:ext>
            </a:extLst>
          </p:cNvPr>
          <p:cNvSpPr/>
          <p:nvPr/>
        </p:nvSpPr>
        <p:spPr>
          <a:xfrm>
            <a:off x="14279337" y="5143500"/>
            <a:ext cx="685800" cy="1044660"/>
          </a:xfrm>
          <a:prstGeom prst="downArrow">
            <a:avLst/>
          </a:prstGeom>
          <a:solidFill>
            <a:srgbClr val="F2DA66"/>
          </a:solidFill>
          <a:ln>
            <a:solidFill>
              <a:srgbClr val="F2D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5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92268" y="618249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59545" y="5372100"/>
            <a:ext cx="3799120" cy="33907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556B076-F015-26A3-DFE0-E4FED775EC29}"/>
              </a:ext>
            </a:extLst>
          </p:cNvPr>
          <p:cNvGrpSpPr/>
          <p:nvPr/>
        </p:nvGrpSpPr>
        <p:grpSpPr>
          <a:xfrm>
            <a:off x="96222" y="783360"/>
            <a:ext cx="16184276" cy="1466688"/>
            <a:chOff x="752211" y="1505641"/>
            <a:chExt cx="13890399" cy="1179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xmlns="" id="{C0791798-4674-DEDA-3D70-A5FCFC06916D}"/>
                    </a:ext>
                  </a:extLst>
                </p:cNvPr>
                <p:cNvSpPr/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n-US" sz="36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3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trong một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800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3600" dirty="0"/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752211" y="150771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99385" y="1792563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xmlns="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xmlns="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xmlns="" val="1886027217"/>
                        </a:ext>
                      </a:extLst>
                    </a:gridCol>
                  </a:tblGrid>
                  <a:tr h="690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 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180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4400" b="0" i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75075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16667" r="-262" b="-16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72414" r="-262" b="-3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FF444DBE-8D11-9BFD-1C8E-E8725536809A}"/>
                  </a:ext>
                </a:extLst>
              </p:cNvPr>
              <p:cNvSpPr txBox="1"/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(các cặp góc so le trong)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blipFill>
                <a:blip r:embed="rId10"/>
                <a:stretch>
                  <a:fillRect l="-1751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xmlns="" id="{ECEB10BE-57C4-A476-A338-6E57585398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18" y="2586222"/>
            <a:ext cx="7848599" cy="40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465863" y="737845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8600" y="6426914"/>
            <a:ext cx="3799120" cy="3390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7AA362-6992-BC3B-DE1B-DA18A79741A4}"/>
              </a:ext>
            </a:extLst>
          </p:cNvPr>
          <p:cNvGrpSpPr/>
          <p:nvPr/>
        </p:nvGrpSpPr>
        <p:grpSpPr>
          <a:xfrm>
            <a:off x="8001000" y="2324100"/>
            <a:ext cx="8254631" cy="7292826"/>
            <a:chOff x="8718918" y="2703708"/>
            <a:chExt cx="8254631" cy="7292826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xmlns="" id="{9764AE88-A894-F74C-34AF-3A166A34555F}"/>
                </a:ext>
              </a:extLst>
            </p:cNvPr>
            <p:cNvSpPr/>
            <p:nvPr/>
          </p:nvSpPr>
          <p:spPr>
            <a:xfrm>
              <a:off x="8718918" y="2703708"/>
              <a:ext cx="8254631" cy="4573392"/>
            </a:xfrm>
            <a:prstGeom prst="wedgeEllipseCallout">
              <a:avLst>
                <a:gd name="adj1" fmla="val 14404"/>
                <a:gd name="adj2" fmla="val 6808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một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đó.</a:t>
              </a:r>
            </a:p>
          </p:txBody>
        </p:sp>
        <p:pic>
          <p:nvPicPr>
            <p:cNvPr id="2" name="Picture 25">
              <a:extLst>
                <a:ext uri="{FF2B5EF4-FFF2-40B4-BE49-F238E27FC236}">
                  <a16:creationId xmlns:a16="http://schemas.microsoft.com/office/drawing/2014/main" xmlns="" id="{1CFE8C6B-FE54-A4A8-1ACB-C666796F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763" r="1763"/>
            <a:stretch>
              <a:fillRect/>
            </a:stretch>
          </p:blipFill>
          <p:spPr>
            <a:xfrm>
              <a:off x="13680020" y="6182493"/>
              <a:ext cx="2727470" cy="3814041"/>
            </a:xfrm>
            <a:prstGeom prst="rect">
              <a:avLst/>
            </a:prstGeom>
          </p:spPr>
        </p:pic>
      </p:grpSp>
      <p:pic>
        <p:nvPicPr>
          <p:cNvPr id="4" name="Picture 19" descr="Shape, polygon&#10;&#10;Description automatically generated">
            <a:extLst>
              <a:ext uri="{FF2B5EF4-FFF2-40B4-BE49-F238E27FC236}">
                <a16:creationId xmlns:a16="http://schemas.microsoft.com/office/drawing/2014/main" xmlns="" id="{47121102-D0BD-8AE5-A268-07EA1BB01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2100"/>
            <a:ext cx="6208857" cy="4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6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ute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813</Words>
  <Application>Microsoft Office PowerPoint</Application>
  <PresentationFormat>Custom</PresentationFormat>
  <Paragraphs>122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Times New Roman</vt:lpstr>
      <vt:lpstr>Fredoka One</vt:lpstr>
      <vt:lpstr>Arial</vt:lpstr>
      <vt:lpstr>Symbol</vt:lpstr>
      <vt:lpstr>Cambria Math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Thảo</dc:creator>
  <cp:lastModifiedBy>HP</cp:lastModifiedBy>
  <cp:revision>30</cp:revision>
  <dcterms:created xsi:type="dcterms:W3CDTF">2006-08-16T00:00:00Z</dcterms:created>
  <dcterms:modified xsi:type="dcterms:W3CDTF">2026-01-04T03:25:52Z</dcterms:modified>
  <dc:identifier>DAFOoZpgCq0</dc:identifier>
</cp:coreProperties>
</file>