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68" r:id="rId5"/>
    <p:sldId id="259" r:id="rId6"/>
    <p:sldId id="336" r:id="rId7"/>
    <p:sldId id="284" r:id="rId8"/>
    <p:sldId id="337" r:id="rId9"/>
    <p:sldId id="286" r:id="rId10"/>
    <p:sldId id="285" r:id="rId11"/>
    <p:sldId id="287" r:id="rId12"/>
    <p:sldId id="288" r:id="rId13"/>
    <p:sldId id="289" r:id="rId14"/>
    <p:sldId id="291" r:id="rId15"/>
    <p:sldId id="293" r:id="rId16"/>
    <p:sldId id="294" r:id="rId17"/>
    <p:sldId id="295" r:id="rId18"/>
    <p:sldId id="296" r:id="rId19"/>
    <p:sldId id="265" r:id="rId20"/>
    <p:sldId id="266" r:id="rId21"/>
    <p:sldId id="273" r:id="rId22"/>
    <p:sldId id="267" r:id="rId23"/>
  </p:sldIdLst>
  <p:sldSz cx="18288000" cy="10287000"/>
  <p:notesSz cx="6858000" cy="9144000"/>
  <p:embeddedFontLst>
    <p:embeddedFont>
      <p:font typeface="Roboto Condensed Light" panose="020B0604020202020204" charset="0"/>
      <p:regular r:id="rId25"/>
      <p:italic r:id="rId26"/>
    </p:embeddedFont>
    <p:embeddedFont>
      <p:font typeface="Bobby Jones Condensed Soft" panose="020B0604020202020204" charset="0"/>
      <p:regular r:id="rId27"/>
    </p:embeddedFont>
    <p:embeddedFont>
      <p:font typeface="Lato" panose="020B0604020202020204" charset="0"/>
      <p:regular r:id="rId28"/>
      <p:bold r:id="rId29"/>
      <p:italic r:id="rId30"/>
      <p:boldItalic r:id="rId31"/>
    </p:embeddedFont>
    <p:embeddedFont>
      <p:font typeface="Bobby Jones Condensed" panose="020B0604020202020204" charset="0"/>
      <p:regular r:id="rId32"/>
    </p:embeddedFont>
    <p:embeddedFont>
      <p:font typeface="Calibri" panose="020F0502020204030204" pitchFamily="34" charset="0"/>
      <p:regular r:id="rId33"/>
      <p:bold r:id="rId34"/>
      <p:italic r:id="rId35"/>
      <p:boldItalic r:id="rId36"/>
    </p:embeddedFont>
    <p:embeddedFont>
      <p:font typeface="One Little Font" panose="020B0604020202020204" charset="0"/>
      <p:regular r:id="rId37"/>
    </p:embeddedFont>
    <p:embeddedFont>
      <p:font typeface="Jingleberry" panose="02000A03000000000000"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2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C8BC4-9CC7-4109-A5BA-BA819EFC1421}" type="datetimeFigureOut">
              <a:rPr lang="en-US" smtClean="0"/>
              <a:t>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4831E-EC00-4DFA-893C-860E9DA4CE01}" type="slidenum">
              <a:rPr lang="en-US" smtClean="0"/>
              <a:t>‹#›</a:t>
            </a:fld>
            <a:endParaRPr lang="en-US"/>
          </a:p>
        </p:txBody>
      </p:sp>
    </p:spTree>
    <p:extLst>
      <p:ext uri="{BB962C8B-B14F-4D97-AF65-F5344CB8AC3E}">
        <p14:creationId xmlns:p14="http://schemas.microsoft.com/office/powerpoint/2010/main" val="150289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52a7caf94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52a7caf9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394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4831E-EC00-4DFA-893C-860E9DA4CE01}" type="slidenum">
              <a:rPr lang="en-US" smtClean="0"/>
              <a:t>20</a:t>
            </a:fld>
            <a:endParaRPr lang="en-US"/>
          </a:p>
        </p:txBody>
      </p:sp>
    </p:spTree>
    <p:extLst>
      <p:ext uri="{BB962C8B-B14F-4D97-AF65-F5344CB8AC3E}">
        <p14:creationId xmlns:p14="http://schemas.microsoft.com/office/powerpoint/2010/main" val="162879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4831E-EC00-4DFA-893C-860E9DA4CE01}" type="slidenum">
              <a:rPr lang="en-US" smtClean="0"/>
              <a:t>21</a:t>
            </a:fld>
            <a:endParaRPr lang="en-US"/>
          </a:p>
        </p:txBody>
      </p:sp>
    </p:spTree>
    <p:extLst>
      <p:ext uri="{BB962C8B-B14F-4D97-AF65-F5344CB8AC3E}">
        <p14:creationId xmlns:p14="http://schemas.microsoft.com/office/powerpoint/2010/main" val="1541701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29" name="Google Shape;29;p4"/>
          <p:cNvSpPr txBox="1">
            <a:spLocks noGrp="1"/>
          </p:cNvSpPr>
          <p:nvPr>
            <p:ph type="title"/>
          </p:nvPr>
        </p:nvSpPr>
        <p:spPr>
          <a:xfrm>
            <a:off x="2143800" y="1473626"/>
            <a:ext cx="7684200" cy="204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2143800" y="3991776"/>
            <a:ext cx="7684200" cy="4050600"/>
          </a:xfrm>
          <a:prstGeom prst="rect">
            <a:avLst/>
          </a:prstGeom>
        </p:spPr>
        <p:txBody>
          <a:bodyPr spcFirstLastPara="1" wrap="square" lIns="91425" tIns="91425" rIns="91425" bIns="91425" anchor="t" anchorCtr="0">
            <a:noAutofit/>
          </a:bodyPr>
          <a:lstStyle>
            <a:lvl1pPr marL="914400" lvl="0" indent="-647700">
              <a:spcBef>
                <a:spcPts val="0"/>
              </a:spcBef>
              <a:spcAft>
                <a:spcPts val="0"/>
              </a:spcAft>
              <a:buSzPts val="1500"/>
              <a:buFont typeface="Chivo"/>
              <a:buChar char="●"/>
              <a:defRPr sz="2800"/>
            </a:lvl1pPr>
            <a:lvl2pPr marL="1828800" lvl="1" indent="-647700">
              <a:spcBef>
                <a:spcPts val="0"/>
              </a:spcBef>
              <a:spcAft>
                <a:spcPts val="0"/>
              </a:spcAft>
              <a:buClr>
                <a:srgbClr val="434343"/>
              </a:buClr>
              <a:buSzPts val="1500"/>
              <a:buFont typeface="Roboto Condensed Light" panose="02000000000000000000"/>
              <a:buChar char="○"/>
              <a:defRPr/>
            </a:lvl2pPr>
            <a:lvl3pPr marL="2743200" lvl="2" indent="-647700">
              <a:spcBef>
                <a:spcPts val="0"/>
              </a:spcBef>
              <a:spcAft>
                <a:spcPts val="0"/>
              </a:spcAft>
              <a:buClr>
                <a:srgbClr val="434343"/>
              </a:buClr>
              <a:buSzPts val="1500"/>
              <a:buFont typeface="Roboto Condensed Light" panose="02000000000000000000"/>
              <a:buChar char="■"/>
              <a:defRPr/>
            </a:lvl3pPr>
            <a:lvl4pPr marL="3657600" lvl="3" indent="-647700">
              <a:spcBef>
                <a:spcPts val="0"/>
              </a:spcBef>
              <a:spcAft>
                <a:spcPts val="0"/>
              </a:spcAft>
              <a:buClr>
                <a:srgbClr val="434343"/>
              </a:buClr>
              <a:buSzPts val="1500"/>
              <a:buFont typeface="Roboto Condensed Light" panose="02000000000000000000"/>
              <a:buChar char="●"/>
              <a:defRPr/>
            </a:lvl4pPr>
            <a:lvl5pPr marL="4572000" lvl="4" indent="-647700">
              <a:spcBef>
                <a:spcPts val="0"/>
              </a:spcBef>
              <a:spcAft>
                <a:spcPts val="0"/>
              </a:spcAft>
              <a:buClr>
                <a:srgbClr val="434343"/>
              </a:buClr>
              <a:buSzPts val="1500"/>
              <a:buFont typeface="Roboto Condensed Light" panose="02000000000000000000"/>
              <a:buChar char="○"/>
              <a:defRPr/>
            </a:lvl5pPr>
            <a:lvl6pPr marL="5486400" lvl="5" indent="-647700">
              <a:spcBef>
                <a:spcPts val="0"/>
              </a:spcBef>
              <a:spcAft>
                <a:spcPts val="0"/>
              </a:spcAft>
              <a:buClr>
                <a:srgbClr val="434343"/>
              </a:buClr>
              <a:buSzPts val="1500"/>
              <a:buFont typeface="Roboto Condensed Light" panose="02000000000000000000"/>
              <a:buChar char="■"/>
              <a:defRPr/>
            </a:lvl6pPr>
            <a:lvl7pPr marL="6400800" lvl="6" indent="-647700">
              <a:spcBef>
                <a:spcPts val="0"/>
              </a:spcBef>
              <a:spcAft>
                <a:spcPts val="0"/>
              </a:spcAft>
              <a:buClr>
                <a:srgbClr val="434343"/>
              </a:buClr>
              <a:buSzPts val="1500"/>
              <a:buFont typeface="Roboto Condensed Light" panose="02000000000000000000"/>
              <a:buChar char="●"/>
              <a:defRPr/>
            </a:lvl7pPr>
            <a:lvl8pPr marL="7315200" lvl="7" indent="-647700">
              <a:spcBef>
                <a:spcPts val="0"/>
              </a:spcBef>
              <a:spcAft>
                <a:spcPts val="0"/>
              </a:spcAft>
              <a:buClr>
                <a:srgbClr val="434343"/>
              </a:buClr>
              <a:buSzPts val="1500"/>
              <a:buFont typeface="Roboto Condensed Light" panose="02000000000000000000"/>
              <a:buChar char="○"/>
              <a:defRPr/>
            </a:lvl8pPr>
            <a:lvl9pPr marL="8229600" lvl="8" indent="-647700">
              <a:spcBef>
                <a:spcPts val="0"/>
              </a:spcBef>
              <a:spcAft>
                <a:spcPts val="0"/>
              </a:spcAft>
              <a:buClr>
                <a:srgbClr val="434343"/>
              </a:buClr>
              <a:buSzPts val="1500"/>
              <a:buFont typeface="Roboto Condensed Light" panose="02000000000000000000"/>
              <a:buChar char="■"/>
              <a:defRPr/>
            </a:lvl9pPr>
          </a:lstStyle>
          <a:p>
            <a:endParaRPr/>
          </a:p>
        </p:txBody>
      </p:sp>
      <p:sp>
        <p:nvSpPr>
          <p:cNvPr id="31" name="Google Shape;31;p4"/>
          <p:cNvSpPr/>
          <p:nvPr/>
        </p:nvSpPr>
        <p:spPr>
          <a:xfrm rot="-9033220" flipH="1">
            <a:off x="6419554" y="-2893301"/>
            <a:ext cx="15023872" cy="6240838"/>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 name="Google Shape;32;p4"/>
          <p:cNvSpPr/>
          <p:nvPr/>
        </p:nvSpPr>
        <p:spPr>
          <a:xfrm rot="-9033220" flipH="1">
            <a:off x="6023254" y="-2640151"/>
            <a:ext cx="15023872" cy="6240838"/>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22506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278"/>
        <p:cNvGrpSpPr/>
        <p:nvPr/>
      </p:nvGrpSpPr>
      <p:grpSpPr>
        <a:xfrm>
          <a:off x="0" y="0"/>
          <a:ext cx="0" cy="0"/>
          <a:chOff x="0" y="0"/>
          <a:chExt cx="0" cy="0"/>
        </a:xfrm>
      </p:grpSpPr>
      <p:sp>
        <p:nvSpPr>
          <p:cNvPr id="279" name="Google Shape;279;p37"/>
          <p:cNvSpPr/>
          <p:nvPr/>
        </p:nvSpPr>
        <p:spPr>
          <a:xfrm>
            <a:off x="347100" y="351600"/>
            <a:ext cx="17620800" cy="9583800"/>
          </a:xfrm>
          <a:prstGeom prst="roundRect">
            <a:avLst>
              <a:gd name="adj" fmla="val 12601"/>
            </a:avLst>
          </a:prstGeom>
          <a:solidFill>
            <a:schemeClr val="lt2"/>
          </a:solidFill>
          <a:ln>
            <a:noFill/>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latin typeface="Lato" panose="020F0502020204030203"/>
              <a:ea typeface="Lato" panose="020F0502020204030203"/>
              <a:cs typeface="Lato" panose="020F0502020204030203"/>
              <a:sym typeface="Lato" panose="020F0502020204030203"/>
            </a:endParaRPr>
          </a:p>
        </p:txBody>
      </p:sp>
      <p:sp>
        <p:nvSpPr>
          <p:cNvPr id="280" name="Google Shape;280;p37"/>
          <p:cNvSpPr txBox="1">
            <a:spLocks noGrp="1"/>
          </p:cNvSpPr>
          <p:nvPr>
            <p:ph type="title"/>
          </p:nvPr>
        </p:nvSpPr>
        <p:spPr>
          <a:xfrm>
            <a:off x="1426450" y="1103450"/>
            <a:ext cx="154350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1" name="Google Shape;281;p37"/>
          <p:cNvSpPr/>
          <p:nvPr/>
        </p:nvSpPr>
        <p:spPr>
          <a:xfrm rot="-457579" flipH="1">
            <a:off x="-7013409" y="9339740"/>
            <a:ext cx="10969842" cy="564469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2" name="Google Shape;282;p37"/>
          <p:cNvSpPr/>
          <p:nvPr/>
        </p:nvSpPr>
        <p:spPr>
          <a:xfrm rot="-457579" flipH="1">
            <a:off x="-6886705" y="9093376"/>
            <a:ext cx="10969842" cy="564469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37"/>
          <p:cNvSpPr/>
          <p:nvPr/>
        </p:nvSpPr>
        <p:spPr>
          <a:xfrm rot="9465600" flipH="1">
            <a:off x="12046803" y="-3462106"/>
            <a:ext cx="8624858" cy="6505184"/>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4" name="Google Shape;284;p37"/>
          <p:cNvSpPr/>
          <p:nvPr/>
        </p:nvSpPr>
        <p:spPr>
          <a:xfrm rot="9465600" flipH="1">
            <a:off x="12030417" y="-3138316"/>
            <a:ext cx="8624858" cy="6505184"/>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180000" tIns="90000" rIns="180000" bIns="90000" anchor="ctr" anchorCtr="1">
            <a:noAutofit/>
          </a:bodyPr>
          <a:lstStyle/>
          <a:p>
            <a:pPr marL="0" marR="0" lvl="0" indent="0" algn="l" rtl="0">
              <a:spcBef>
                <a:spcPts val="0"/>
              </a:spcBef>
              <a:spcAft>
                <a:spcPts val="0"/>
              </a:spcAft>
              <a:buNone/>
            </a:pPr>
            <a:endParaRPr sz="36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55404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8.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2.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35.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27.png"/><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0.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2.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grpSp>
        <p:nvGrpSpPr>
          <p:cNvPr id="3" name="Group 3"/>
          <p:cNvGrpSpPr/>
          <p:nvPr/>
        </p:nvGrpSpPr>
        <p:grpSpPr>
          <a:xfrm>
            <a:off x="2233910" y="1645561"/>
            <a:ext cx="13820180" cy="6995877"/>
            <a:chOff x="0" y="0"/>
            <a:chExt cx="2982956" cy="1509994"/>
          </a:xfrm>
        </p:grpSpPr>
        <p:sp>
          <p:nvSpPr>
            <p:cNvPr id="4" name="Freeform 4"/>
            <p:cNvSpPr/>
            <p:nvPr/>
          </p:nvSpPr>
          <p:spPr>
            <a:xfrm>
              <a:off x="0" y="0"/>
              <a:ext cx="2982956" cy="1509994"/>
            </a:xfrm>
            <a:custGeom>
              <a:avLst/>
              <a:gdLst/>
              <a:ahLst/>
              <a:cxnLst/>
              <a:rect l="l" t="t" r="r" b="b"/>
              <a:pathLst>
                <a:path w="2982956" h="1509994">
                  <a:moveTo>
                    <a:pt x="28570" y="0"/>
                  </a:moveTo>
                  <a:lnTo>
                    <a:pt x="2954386" y="0"/>
                  </a:lnTo>
                  <a:cubicBezTo>
                    <a:pt x="2970164" y="0"/>
                    <a:pt x="2982956" y="12791"/>
                    <a:pt x="2982956" y="28570"/>
                  </a:cubicBezTo>
                  <a:lnTo>
                    <a:pt x="2982956" y="1481424"/>
                  </a:lnTo>
                  <a:cubicBezTo>
                    <a:pt x="2982956" y="1497203"/>
                    <a:pt x="2970164" y="1509994"/>
                    <a:pt x="2954386" y="1509994"/>
                  </a:cubicBezTo>
                  <a:lnTo>
                    <a:pt x="28570" y="1509994"/>
                  </a:lnTo>
                  <a:cubicBezTo>
                    <a:pt x="12791" y="1509994"/>
                    <a:pt x="0" y="1497203"/>
                    <a:pt x="0" y="1481424"/>
                  </a:cubicBezTo>
                  <a:lnTo>
                    <a:pt x="0" y="28570"/>
                  </a:lnTo>
                  <a:cubicBezTo>
                    <a:pt x="0" y="12791"/>
                    <a:pt x="12791" y="0"/>
                    <a:pt x="28570" y="0"/>
                  </a:cubicBezTo>
                  <a:close/>
                </a:path>
              </a:pathLst>
            </a:custGeom>
            <a:solidFill>
              <a:srgbClr val="FFFFFF"/>
            </a:solidFill>
          </p:spPr>
        </p:sp>
        <p:sp>
          <p:nvSpPr>
            <p:cNvPr id="5" name="TextBox 5"/>
            <p:cNvSpPr txBox="1"/>
            <p:nvPr/>
          </p:nvSpPr>
          <p:spPr>
            <a:xfrm>
              <a:off x="0" y="-38100"/>
              <a:ext cx="2982956" cy="1548094"/>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778939" y="3216878"/>
            <a:ext cx="11297641" cy="4052391"/>
          </a:xfrm>
          <a:prstGeom prst="rect">
            <a:avLst/>
          </a:prstGeom>
        </p:spPr>
        <p:txBody>
          <a:bodyPr lIns="0" tIns="0" rIns="0" bIns="0" rtlCol="0" anchor="t">
            <a:spAutoFit/>
          </a:bodyPr>
          <a:lstStyle/>
          <a:p>
            <a:pPr algn="ctr">
              <a:lnSpc>
                <a:spcPts val="15792"/>
              </a:lnSpc>
            </a:pPr>
            <a:r>
              <a:rPr lang="en-US" sz="11800" spc="1085" dirty="0" err="1">
                <a:solidFill>
                  <a:srgbClr val="543855"/>
                </a:solidFill>
                <a:latin typeface="Times New Roman" panose="02020603050405020304" pitchFamily="18" charset="0"/>
                <a:ea typeface="Jingleberry"/>
                <a:cs typeface="Times New Roman" panose="02020603050405020304" pitchFamily="18" charset="0"/>
                <a:sym typeface="Jingleberry"/>
              </a:rPr>
              <a:t>Tiết</a:t>
            </a:r>
            <a:r>
              <a:rPr lang="en-US" sz="11800" spc="1085" dirty="0">
                <a:solidFill>
                  <a:srgbClr val="543855"/>
                </a:solidFill>
                <a:latin typeface="Times New Roman" panose="02020603050405020304" pitchFamily="18" charset="0"/>
                <a:ea typeface="Jingleberry"/>
                <a:cs typeface="Times New Roman" panose="02020603050405020304" pitchFamily="18" charset="0"/>
                <a:sym typeface="Jingleberry"/>
              </a:rPr>
              <a:t> 20 BÀI 8: </a:t>
            </a:r>
          </a:p>
          <a:p>
            <a:pPr algn="ctr">
              <a:lnSpc>
                <a:spcPts val="15792"/>
              </a:lnSpc>
            </a:pPr>
            <a:r>
              <a:rPr lang="en-US" sz="11800" spc="1085" dirty="0">
                <a:solidFill>
                  <a:srgbClr val="543855"/>
                </a:solidFill>
                <a:latin typeface="Times New Roman" panose="02020603050405020304" pitchFamily="18" charset="0"/>
                <a:ea typeface="Jingleberry"/>
                <a:cs typeface="Times New Roman" panose="02020603050405020304" pitchFamily="18" charset="0"/>
                <a:sym typeface="Jingleberry"/>
              </a:rPr>
              <a:t>THẤU KÍNH</a:t>
            </a:r>
          </a:p>
        </p:txBody>
      </p:sp>
      <p:sp>
        <p:nvSpPr>
          <p:cNvPr id="7" name="Freeform 7"/>
          <p:cNvSpPr/>
          <p:nvPr/>
        </p:nvSpPr>
        <p:spPr>
          <a:xfrm>
            <a:off x="510230" y="3697195"/>
            <a:ext cx="5231632" cy="11122211"/>
          </a:xfrm>
          <a:custGeom>
            <a:avLst/>
            <a:gdLst/>
            <a:ahLst/>
            <a:cxnLst/>
            <a:rect l="l" t="t" r="r" b="b"/>
            <a:pathLst>
              <a:path w="5231632" h="11122211">
                <a:moveTo>
                  <a:pt x="0" y="0"/>
                </a:moveTo>
                <a:lnTo>
                  <a:pt x="5231632" y="0"/>
                </a:lnTo>
                <a:lnTo>
                  <a:pt x="5231632" y="11122210"/>
                </a:lnTo>
                <a:lnTo>
                  <a:pt x="0" y="111222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TextBox 8"/>
          <p:cNvSpPr txBox="1"/>
          <p:nvPr/>
        </p:nvSpPr>
        <p:spPr>
          <a:xfrm>
            <a:off x="4059977" y="2533514"/>
            <a:ext cx="10735564" cy="385952"/>
          </a:xfrm>
          <a:prstGeom prst="rect">
            <a:avLst/>
          </a:prstGeom>
        </p:spPr>
        <p:txBody>
          <a:bodyPr lIns="0" tIns="0" rIns="0" bIns="0" rtlCol="0" anchor="t">
            <a:spAutoFit/>
          </a:bodyPr>
          <a:lstStyle/>
          <a:p>
            <a:pPr algn="ctr">
              <a:lnSpc>
                <a:spcPts val="3081"/>
              </a:lnSpc>
            </a:pPr>
            <a:r>
              <a:rPr lang="en-US" sz="2679" spc="166">
                <a:solidFill>
                  <a:srgbClr val="FFFFFF"/>
                </a:solidFill>
                <a:latin typeface="Bobby Jones Condensed Soft"/>
                <a:ea typeface="Bobby Jones Condensed Soft"/>
                <a:cs typeface="Bobby Jones Condensed Soft"/>
                <a:sym typeface="Bobby Jones Condensed Soft"/>
              </a:rPr>
              <a:t>2024-2025</a:t>
            </a:r>
          </a:p>
        </p:txBody>
      </p:sp>
      <p:sp>
        <p:nvSpPr>
          <p:cNvPr id="9" name="TextBox 9"/>
          <p:cNvSpPr txBox="1"/>
          <p:nvPr/>
        </p:nvSpPr>
        <p:spPr>
          <a:xfrm>
            <a:off x="5474037" y="7455884"/>
            <a:ext cx="7907445" cy="598623"/>
          </a:xfrm>
          <a:prstGeom prst="rect">
            <a:avLst/>
          </a:prstGeom>
        </p:spPr>
        <p:txBody>
          <a:bodyPr lIns="0" tIns="0" rIns="0" bIns="0" rtlCol="0" anchor="t">
            <a:spAutoFit/>
          </a:bodyPr>
          <a:lstStyle/>
          <a:p>
            <a:pPr algn="ctr">
              <a:lnSpc>
                <a:spcPts val="4459"/>
              </a:lnSpc>
            </a:pPr>
            <a:r>
              <a:rPr lang="en-US" sz="4459" spc="405">
                <a:solidFill>
                  <a:srgbClr val="543855"/>
                </a:solidFill>
                <a:latin typeface="Bobby Jones Condensed"/>
                <a:ea typeface="Bobby Jones Condensed"/>
                <a:cs typeface="Bobby Jones Condensed"/>
                <a:sym typeface="Bobby Jones Condensed"/>
              </a:rPr>
              <a:t>KHTN 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sp>
        <p:nvSpPr>
          <p:cNvPr id="8" name="TextBox 8"/>
          <p:cNvSpPr txBox="1"/>
          <p:nvPr/>
        </p:nvSpPr>
        <p:spPr>
          <a:xfrm>
            <a:off x="1038524" y="-250439"/>
            <a:ext cx="16751604" cy="1577355"/>
          </a:xfrm>
          <a:prstGeom prst="rect">
            <a:avLst/>
          </a:prstGeom>
        </p:spPr>
        <p:txBody>
          <a:bodyPr wrap="square" lIns="0" tIns="0" rIns="0" bIns="0" rtlCol="0" anchor="t">
            <a:spAutoFit/>
          </a:bodyPr>
          <a:lstStyle/>
          <a:p>
            <a:pPr algn="ctr">
              <a:lnSpc>
                <a:spcPts val="12322"/>
              </a:lnSpc>
            </a:pPr>
            <a:r>
              <a:rPr lang="en-US" sz="6600" b="1" spc="555">
                <a:solidFill>
                  <a:srgbClr val="543855"/>
                </a:solidFill>
                <a:latin typeface="Times New Roman" panose="02020603050405020304" pitchFamily="18" charset="0"/>
                <a:ea typeface="Jingleberry"/>
                <a:cs typeface="Times New Roman" panose="02020603050405020304" pitchFamily="18" charset="0"/>
                <a:sym typeface="Jingleberry"/>
              </a:rPr>
              <a:t>I. Cấu Tạo Thấu Kính Và Phân Loại</a:t>
            </a:r>
          </a:p>
        </p:txBody>
      </p:sp>
      <p:sp>
        <p:nvSpPr>
          <p:cNvPr id="13" name="Google Shape;363;p48"/>
          <p:cNvSpPr txBox="1"/>
          <p:nvPr/>
        </p:nvSpPr>
        <p:spPr>
          <a:xfrm>
            <a:off x="401336" y="1604569"/>
            <a:ext cx="17485328" cy="91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4000" b="1" dirty="0">
                <a:solidFill>
                  <a:schemeClr val="bg1"/>
                </a:solidFill>
                <a:latin typeface="Times New Roman" panose="02020603050405020304" pitchFamily="18" charset="0"/>
                <a:cs typeface="Times New Roman" panose="02020603050405020304" pitchFamily="18" charset="0"/>
              </a:rPr>
              <a:t>Quan </a:t>
            </a:r>
            <a:r>
              <a:rPr lang="en-US" sz="4000" b="1" dirty="0" err="1">
                <a:solidFill>
                  <a:schemeClr val="bg1"/>
                </a:solidFill>
                <a:latin typeface="Times New Roman" panose="02020603050405020304" pitchFamily="18" charset="0"/>
                <a:cs typeface="Times New Roman" panose="02020603050405020304" pitchFamily="18" charset="0"/>
              </a:rPr>
              <a:t>sát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hình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ảnh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nhận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xét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tia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ló</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của</a:t>
            </a:r>
            <a:r>
              <a:rPr lang="en-US" sz="4000" b="1" dirty="0">
                <a:solidFill>
                  <a:schemeClr val="bg1"/>
                </a:solidFill>
                <a:latin typeface="Times New Roman" panose="02020603050405020304" pitchFamily="18" charset="0"/>
                <a:cs typeface="Times New Roman" panose="02020603050405020304" pitchFamily="18" charset="0"/>
              </a:rPr>
              <a:t> 2 </a:t>
            </a:r>
            <a:r>
              <a:rPr lang="en-US" sz="4000" b="1" dirty="0" err="1">
                <a:solidFill>
                  <a:schemeClr val="bg1"/>
                </a:solidFill>
                <a:latin typeface="Times New Roman" panose="02020603050405020304" pitchFamily="18" charset="0"/>
                <a:cs typeface="Times New Roman" panose="02020603050405020304" pitchFamily="18" charset="0"/>
              </a:rPr>
              <a:t>thấu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kính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rìa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mỏng</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và</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rìa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dày</a:t>
            </a:r>
            <a:r>
              <a:rPr lang="en-US" sz="4000" b="1" dirty="0">
                <a:solidFill>
                  <a:schemeClr val="bg1"/>
                </a:solidFill>
                <a:latin typeface="Times New Roman" panose="02020603050405020304" pitchFamily="18" charset="0"/>
                <a:cs typeface="Times New Roman" panose="02020603050405020304" pitchFamily="18" charset="0"/>
              </a:rPr>
              <a:t>.</a:t>
            </a:r>
          </a:p>
        </p:txBody>
      </p:sp>
      <p:pic>
        <p:nvPicPr>
          <p:cNvPr id="53" name="Picture 52"/>
          <p:cNvPicPr>
            <a:picLocks noChangeAspect="1"/>
          </p:cNvPicPr>
          <p:nvPr/>
        </p:nvPicPr>
        <p:blipFill>
          <a:blip r:embed="rId3"/>
          <a:stretch>
            <a:fillRect/>
          </a:stretch>
        </p:blipFill>
        <p:spPr>
          <a:xfrm>
            <a:off x="401335" y="2670362"/>
            <a:ext cx="7984551" cy="3311338"/>
          </a:xfrm>
          <a:prstGeom prst="rect">
            <a:avLst/>
          </a:prstGeom>
        </p:spPr>
      </p:pic>
      <p:sp>
        <p:nvSpPr>
          <p:cNvPr id="60" name="Google Shape;363;p48"/>
          <p:cNvSpPr txBox="1"/>
          <p:nvPr/>
        </p:nvSpPr>
        <p:spPr>
          <a:xfrm>
            <a:off x="8881364" y="3239860"/>
            <a:ext cx="3310636" cy="9141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3600" dirty="0">
                <a:latin typeface="Times New Roman" panose="02020603050405020304" pitchFamily="18" charset="0"/>
                <a:cs typeface="Times New Roman" panose="02020603050405020304" pitchFamily="18" charset="0"/>
              </a:rPr>
              <a:t>C</a:t>
            </a:r>
            <a:r>
              <a:rPr lang="vi-VN" sz="3600" dirty="0">
                <a:latin typeface="Times New Roman" panose="02020603050405020304" pitchFamily="18" charset="0"/>
                <a:cs typeface="Times New Roman" panose="02020603050405020304" pitchFamily="18" charset="0"/>
              </a:rPr>
              <a:t>hùm sáng hẹp song song </a:t>
            </a:r>
            <a:endParaRPr lang="en-US" sz="3600" dirty="0">
              <a:latin typeface="Times New Roman" panose="02020603050405020304" pitchFamily="18" charset="0"/>
              <a:cs typeface="Times New Roman" panose="02020603050405020304" pitchFamily="18" charset="0"/>
            </a:endParaRPr>
          </a:p>
        </p:txBody>
      </p:sp>
      <p:sp>
        <p:nvSpPr>
          <p:cNvPr id="61" name="Google Shape;363;p48"/>
          <p:cNvSpPr txBox="1"/>
          <p:nvPr/>
        </p:nvSpPr>
        <p:spPr>
          <a:xfrm>
            <a:off x="9655722" y="5053686"/>
            <a:ext cx="4136478" cy="8428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sz="3600" dirty="0">
                <a:solidFill>
                  <a:srgbClr val="002060"/>
                </a:solidFill>
                <a:latin typeface="Times New Roman" panose="02020603050405020304" pitchFamily="18" charset="0"/>
                <a:cs typeface="Times New Roman" panose="02020603050405020304" pitchFamily="18" charset="0"/>
              </a:rPr>
              <a:t>T</a:t>
            </a:r>
            <a:r>
              <a:rPr lang="vi-VN" sz="3600" dirty="0">
                <a:solidFill>
                  <a:srgbClr val="002060"/>
                </a:solidFill>
                <a:latin typeface="Times New Roman" panose="02020603050405020304" pitchFamily="18" charset="0"/>
                <a:cs typeface="Times New Roman" panose="02020603050405020304" pitchFamily="18" charset="0"/>
              </a:rPr>
              <a:t>hấu kính hội tụ</a:t>
            </a:r>
            <a:r>
              <a:rPr lang="en-US" sz="3600" dirty="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 </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62" name="Graphic 29" descr="Arrow Slight curve"/>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312676" y="4668919"/>
            <a:ext cx="1343046" cy="1142487"/>
          </a:xfrm>
          <a:prstGeom prst="rect">
            <a:avLst/>
          </a:prstGeom>
        </p:spPr>
      </p:pic>
      <p:sp>
        <p:nvSpPr>
          <p:cNvPr id="63" name="Google Shape;363;p48"/>
          <p:cNvSpPr txBox="1"/>
          <p:nvPr/>
        </p:nvSpPr>
        <p:spPr>
          <a:xfrm>
            <a:off x="12638441" y="2811975"/>
            <a:ext cx="2492931" cy="8557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vi-VN" sz="3600" b="1" dirty="0">
                <a:latin typeface="Times New Roman" panose="02020603050405020304" pitchFamily="18" charset="0"/>
                <a:cs typeface="Times New Roman" panose="02020603050405020304" pitchFamily="18" charset="0"/>
              </a:rPr>
              <a:t>Th</a:t>
            </a:r>
            <a:r>
              <a:rPr lang="en-US" sz="3600" b="1" dirty="0">
                <a:latin typeface="Times New Roman" panose="02020603050405020304" pitchFamily="18" charset="0"/>
                <a:cs typeface="Times New Roman" panose="02020603050405020304" pitchFamily="18" charset="0"/>
              </a:rPr>
              <a:t>ấ</a:t>
            </a:r>
            <a:r>
              <a:rPr lang="vi-VN" sz="3600" b="1" dirty="0">
                <a:latin typeface="Times New Roman" panose="02020603050405020304" pitchFamily="18" charset="0"/>
                <a:cs typeface="Times New Roman" panose="02020603050405020304" pitchFamily="18" charset="0"/>
              </a:rPr>
              <a:t>u kính rìa mỏng </a:t>
            </a:r>
            <a:endParaRPr lang="en-US" sz="3600" b="1" dirty="0">
              <a:latin typeface="Times New Roman" panose="02020603050405020304" pitchFamily="18" charset="0"/>
              <a:cs typeface="Times New Roman" panose="02020603050405020304" pitchFamily="18" charset="0"/>
            </a:endParaRPr>
          </a:p>
        </p:txBody>
      </p:sp>
      <p:cxnSp>
        <p:nvCxnSpPr>
          <p:cNvPr id="64" name="Straight Arrow Connector 63"/>
          <p:cNvCxnSpPr/>
          <p:nvPr/>
        </p:nvCxnSpPr>
        <p:spPr>
          <a:xfrm>
            <a:off x="12367995" y="4096765"/>
            <a:ext cx="3100605" cy="0"/>
          </a:xfrm>
          <a:prstGeom prst="straightConnector1">
            <a:avLst/>
          </a:prstGeom>
          <a:ln w="57150">
            <a:solidFill>
              <a:srgbClr val="E36414"/>
            </a:solidFill>
            <a:tailEnd type="triangle"/>
          </a:ln>
        </p:spPr>
        <p:style>
          <a:lnRef idx="1">
            <a:schemeClr val="accent1"/>
          </a:lnRef>
          <a:fillRef idx="0">
            <a:schemeClr val="accent1"/>
          </a:fillRef>
          <a:effectRef idx="0">
            <a:schemeClr val="accent1"/>
          </a:effectRef>
          <a:fontRef idx="minor">
            <a:schemeClr val="tx1"/>
          </a:fontRef>
        </p:style>
      </p:cxnSp>
      <p:sp>
        <p:nvSpPr>
          <p:cNvPr id="65" name="Google Shape;363;p48"/>
          <p:cNvSpPr txBox="1"/>
          <p:nvPr/>
        </p:nvSpPr>
        <p:spPr>
          <a:xfrm>
            <a:off x="15577813" y="3239860"/>
            <a:ext cx="2308851" cy="7062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3600" dirty="0">
                <a:latin typeface="Times New Roman" panose="02020603050405020304" pitchFamily="18" charset="0"/>
                <a:cs typeface="Times New Roman" panose="02020603050405020304" pitchFamily="18" charset="0"/>
              </a:rPr>
              <a:t>C</a:t>
            </a:r>
            <a:r>
              <a:rPr lang="vi-VN" sz="3600" dirty="0">
                <a:latin typeface="Times New Roman" panose="02020603050405020304" pitchFamily="18" charset="0"/>
                <a:cs typeface="Times New Roman" panose="02020603050405020304" pitchFamily="18" charset="0"/>
              </a:rPr>
              <a:t>hùm tia ló hội tụ</a:t>
            </a:r>
            <a:endParaRPr lang="en-US" sz="3600" dirty="0">
              <a:latin typeface="Times New Roman" panose="02020603050405020304" pitchFamily="18" charset="0"/>
              <a:cs typeface="Times New Roman" panose="02020603050405020304" pitchFamily="18" charset="0"/>
            </a:endParaRPr>
          </a:p>
        </p:txBody>
      </p:sp>
      <p:pic>
        <p:nvPicPr>
          <p:cNvPr id="66" name="Picture 65"/>
          <p:cNvPicPr>
            <a:picLocks noChangeAspect="1"/>
          </p:cNvPicPr>
          <p:nvPr/>
        </p:nvPicPr>
        <p:blipFill>
          <a:blip r:embed="rId6"/>
          <a:stretch>
            <a:fillRect/>
          </a:stretch>
        </p:blipFill>
        <p:spPr>
          <a:xfrm>
            <a:off x="9886985" y="6286763"/>
            <a:ext cx="8062624" cy="3728940"/>
          </a:xfrm>
          <a:prstGeom prst="rect">
            <a:avLst/>
          </a:prstGeom>
        </p:spPr>
      </p:pic>
      <p:sp>
        <p:nvSpPr>
          <p:cNvPr id="67" name="Google Shape;363;p48"/>
          <p:cNvSpPr txBox="1"/>
          <p:nvPr/>
        </p:nvSpPr>
        <p:spPr>
          <a:xfrm>
            <a:off x="510637" y="7057504"/>
            <a:ext cx="3310636" cy="9141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3600" dirty="0">
                <a:latin typeface="Times New Roman" panose="02020603050405020304" pitchFamily="18" charset="0"/>
                <a:cs typeface="Times New Roman" panose="02020603050405020304" pitchFamily="18" charset="0"/>
              </a:rPr>
              <a:t>C</a:t>
            </a:r>
            <a:r>
              <a:rPr lang="vi-VN" sz="3600" dirty="0">
                <a:latin typeface="Times New Roman" panose="02020603050405020304" pitchFamily="18" charset="0"/>
                <a:cs typeface="Times New Roman" panose="02020603050405020304" pitchFamily="18" charset="0"/>
              </a:rPr>
              <a:t>hùm sáng hẹp song song </a:t>
            </a:r>
            <a:endParaRPr lang="en-US" sz="3600" dirty="0">
              <a:latin typeface="Times New Roman" panose="02020603050405020304" pitchFamily="18" charset="0"/>
              <a:cs typeface="Times New Roman" panose="02020603050405020304" pitchFamily="18" charset="0"/>
            </a:endParaRPr>
          </a:p>
        </p:txBody>
      </p:sp>
      <p:sp>
        <p:nvSpPr>
          <p:cNvPr id="68" name="Google Shape;363;p48"/>
          <p:cNvSpPr txBox="1"/>
          <p:nvPr/>
        </p:nvSpPr>
        <p:spPr>
          <a:xfrm>
            <a:off x="1284994" y="8871330"/>
            <a:ext cx="5268205" cy="8428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sz="3600" dirty="0">
                <a:solidFill>
                  <a:srgbClr val="002060"/>
                </a:solidFill>
                <a:latin typeface="Times New Roman" panose="02020603050405020304" pitchFamily="18" charset="0"/>
                <a:cs typeface="Times New Roman" panose="02020603050405020304" pitchFamily="18" charset="0"/>
              </a:rPr>
              <a:t>T</a:t>
            </a:r>
            <a:r>
              <a:rPr lang="vi-VN" sz="3600" dirty="0">
                <a:solidFill>
                  <a:srgbClr val="002060"/>
                </a:solidFill>
                <a:latin typeface="Times New Roman" panose="02020603050405020304" pitchFamily="18" charset="0"/>
                <a:cs typeface="Times New Roman" panose="02020603050405020304" pitchFamily="18" charset="0"/>
              </a:rPr>
              <a:t>hấu </a:t>
            </a:r>
            <a:r>
              <a:rPr lang="vi-VN" sz="3600">
                <a:solidFill>
                  <a:srgbClr val="002060"/>
                </a:solidFill>
                <a:latin typeface="Times New Roman" panose="02020603050405020304" pitchFamily="18" charset="0"/>
                <a:cs typeface="Times New Roman" panose="02020603050405020304" pitchFamily="18" charset="0"/>
              </a:rPr>
              <a:t>kính </a:t>
            </a:r>
            <a:r>
              <a:rPr lang="en-US" sz="3600">
                <a:solidFill>
                  <a:srgbClr val="002060"/>
                </a:solidFill>
                <a:latin typeface="Times New Roman" panose="02020603050405020304" pitchFamily="18" charset="0"/>
                <a:cs typeface="Times New Roman" panose="02020603050405020304" pitchFamily="18" charset="0"/>
              </a:rPr>
              <a:t>phân kỳ</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69" name="Graphic 29" descr="Arrow Slight curve"/>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8051" y="8486563"/>
            <a:ext cx="1343046" cy="1142487"/>
          </a:xfrm>
          <a:prstGeom prst="rect">
            <a:avLst/>
          </a:prstGeom>
        </p:spPr>
      </p:pic>
      <p:sp>
        <p:nvSpPr>
          <p:cNvPr id="70" name="Google Shape;363;p48"/>
          <p:cNvSpPr txBox="1"/>
          <p:nvPr/>
        </p:nvSpPr>
        <p:spPr>
          <a:xfrm>
            <a:off x="4267714" y="6629619"/>
            <a:ext cx="2492931" cy="12847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vi-VN" sz="3600" b="1" dirty="0">
                <a:latin typeface="Times New Roman" panose="02020603050405020304" pitchFamily="18" charset="0"/>
                <a:cs typeface="Times New Roman" panose="02020603050405020304" pitchFamily="18" charset="0"/>
              </a:rPr>
              <a:t>Th</a:t>
            </a:r>
            <a:r>
              <a:rPr lang="en-US" sz="3600" b="1" dirty="0">
                <a:latin typeface="Times New Roman" panose="02020603050405020304" pitchFamily="18" charset="0"/>
                <a:cs typeface="Times New Roman" panose="02020603050405020304" pitchFamily="18" charset="0"/>
              </a:rPr>
              <a:t>ấ</a:t>
            </a:r>
            <a:r>
              <a:rPr lang="vi-VN" sz="3600" b="1" dirty="0">
                <a:latin typeface="Times New Roman" panose="02020603050405020304" pitchFamily="18" charset="0"/>
                <a:cs typeface="Times New Roman" panose="02020603050405020304" pitchFamily="18" charset="0"/>
              </a:rPr>
              <a:t>u kính </a:t>
            </a:r>
            <a:r>
              <a:rPr lang="vi-VN" sz="3600" b="1">
                <a:latin typeface="Times New Roman" panose="02020603050405020304" pitchFamily="18" charset="0"/>
                <a:cs typeface="Times New Roman" panose="02020603050405020304" pitchFamily="18" charset="0"/>
              </a:rPr>
              <a:t>rìa </a:t>
            </a:r>
            <a:r>
              <a:rPr lang="en-US" sz="3600" b="1">
                <a:latin typeface="Times New Roman" panose="02020603050405020304" pitchFamily="18" charset="0"/>
                <a:cs typeface="Times New Roman" panose="02020603050405020304" pitchFamily="18" charset="0"/>
              </a:rPr>
              <a:t>dày</a:t>
            </a:r>
            <a:r>
              <a:rPr lang="vi-VN" sz="3600" b="1">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cxnSp>
        <p:nvCxnSpPr>
          <p:cNvPr id="71" name="Straight Arrow Connector 70"/>
          <p:cNvCxnSpPr/>
          <p:nvPr/>
        </p:nvCxnSpPr>
        <p:spPr>
          <a:xfrm>
            <a:off x="3997268" y="7914409"/>
            <a:ext cx="3100605" cy="0"/>
          </a:xfrm>
          <a:prstGeom prst="straightConnector1">
            <a:avLst/>
          </a:prstGeom>
          <a:ln w="57150">
            <a:solidFill>
              <a:srgbClr val="E36414"/>
            </a:solidFill>
            <a:tailEnd type="triangle"/>
          </a:ln>
        </p:spPr>
        <p:style>
          <a:lnRef idx="1">
            <a:schemeClr val="accent1"/>
          </a:lnRef>
          <a:fillRef idx="0">
            <a:schemeClr val="accent1"/>
          </a:fillRef>
          <a:effectRef idx="0">
            <a:schemeClr val="accent1"/>
          </a:effectRef>
          <a:fontRef idx="minor">
            <a:schemeClr val="tx1"/>
          </a:fontRef>
        </p:style>
      </p:cxnSp>
      <p:sp>
        <p:nvSpPr>
          <p:cNvPr id="72" name="Google Shape;363;p48"/>
          <p:cNvSpPr txBox="1"/>
          <p:nvPr/>
        </p:nvSpPr>
        <p:spPr>
          <a:xfrm>
            <a:off x="7207086" y="7057504"/>
            <a:ext cx="2308851" cy="7062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3600" dirty="0">
                <a:latin typeface="Times New Roman" panose="02020603050405020304" pitchFamily="18" charset="0"/>
                <a:cs typeface="Times New Roman" panose="02020603050405020304" pitchFamily="18" charset="0"/>
              </a:rPr>
              <a:t>C</a:t>
            </a:r>
            <a:r>
              <a:rPr lang="vi-VN" sz="3600" dirty="0">
                <a:latin typeface="Times New Roman" panose="02020603050405020304" pitchFamily="18" charset="0"/>
                <a:cs typeface="Times New Roman" panose="02020603050405020304" pitchFamily="18" charset="0"/>
              </a:rPr>
              <a:t>hùm tia </a:t>
            </a:r>
            <a:r>
              <a:rPr lang="vi-VN" sz="3600">
                <a:latin typeface="Times New Roman" panose="02020603050405020304" pitchFamily="18" charset="0"/>
                <a:cs typeface="Times New Roman" panose="02020603050405020304" pitchFamily="18" charset="0"/>
              </a:rPr>
              <a:t>ló </a:t>
            </a:r>
            <a:r>
              <a:rPr lang="en-US" sz="3600">
                <a:latin typeface="Times New Roman" panose="02020603050405020304" pitchFamily="18" charset="0"/>
                <a:cs typeface="Times New Roman" panose="02020603050405020304" pitchFamily="18" charset="0"/>
              </a:rPr>
              <a:t>phân kỳ</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36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wipe(up)">
                                      <p:cBhvr>
                                        <p:cTn id="13" dur="500"/>
                                        <p:tgtEl>
                                          <p:spTgt spid="6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left)">
                                      <p:cBhvr>
                                        <p:cTn id="17" dur="500"/>
                                        <p:tgtEl>
                                          <p:spTgt spid="69"/>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up)">
                                      <p:cBhvr>
                                        <p:cTn id="21" dur="500"/>
                                        <p:tgtEl>
                                          <p:spTgt spid="6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500"/>
                                        <p:tgtEl>
                                          <p:spTgt spid="71"/>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randombar(horizontal)">
                                      <p:cBhvr>
                                        <p:cTn id="29" dur="500"/>
                                        <p:tgtEl>
                                          <p:spTgt spid="70"/>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up)">
                                      <p:cBhvr>
                                        <p:cTn id="3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70"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657" y="-88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sp>
        <p:nvSpPr>
          <p:cNvPr id="3" name="Freeform 3"/>
          <p:cNvSpPr/>
          <p:nvPr/>
        </p:nvSpPr>
        <p:spPr>
          <a:xfrm>
            <a:off x="1038524" y="1642344"/>
            <a:ext cx="16751604" cy="2362401"/>
          </a:xfrm>
          <a:custGeom>
            <a:avLst/>
            <a:gdLst/>
            <a:ahLst/>
            <a:cxnLst/>
            <a:rect l="l" t="t" r="r" b="b"/>
            <a:pathLst>
              <a:path w="4141100" h="3952868">
                <a:moveTo>
                  <a:pt x="0" y="0"/>
                </a:moveTo>
                <a:lnTo>
                  <a:pt x="4141099" y="0"/>
                </a:lnTo>
                <a:lnTo>
                  <a:pt x="4141099" y="3952867"/>
                </a:lnTo>
                <a:lnTo>
                  <a:pt x="0" y="3952867"/>
                </a:lnTo>
                <a:lnTo>
                  <a:pt x="0" y="0"/>
                </a:lnTo>
                <a:close/>
              </a:path>
            </a:pathLst>
          </a:custGeom>
        </p:spPr>
        <p:style>
          <a:lnRef idx="2">
            <a:schemeClr val="accent4"/>
          </a:lnRef>
          <a:fillRef idx="1">
            <a:schemeClr val="lt1"/>
          </a:fillRef>
          <a:effectRef idx="0">
            <a:schemeClr val="accent4"/>
          </a:effectRef>
          <a:fontRef idx="minor">
            <a:schemeClr val="dk1"/>
          </a:fontRef>
        </p:style>
      </p:sp>
      <p:sp>
        <p:nvSpPr>
          <p:cNvPr id="7" name="Freeform 7"/>
          <p:cNvSpPr/>
          <p:nvPr/>
        </p:nvSpPr>
        <p:spPr>
          <a:xfrm>
            <a:off x="-32657" y="6159853"/>
            <a:ext cx="4368043" cy="7337779"/>
          </a:xfrm>
          <a:custGeom>
            <a:avLst/>
            <a:gdLst/>
            <a:ahLst/>
            <a:cxnLst/>
            <a:rect l="l" t="t" r="r" b="b"/>
            <a:pathLst>
              <a:path w="6192385" h="10402451">
                <a:moveTo>
                  <a:pt x="0" y="0"/>
                </a:moveTo>
                <a:lnTo>
                  <a:pt x="6192385" y="0"/>
                </a:lnTo>
                <a:lnTo>
                  <a:pt x="6192385" y="10402451"/>
                </a:lnTo>
                <a:lnTo>
                  <a:pt x="0" y="1040245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TextBox 8"/>
          <p:cNvSpPr txBox="1"/>
          <p:nvPr/>
        </p:nvSpPr>
        <p:spPr>
          <a:xfrm>
            <a:off x="1038524" y="-250439"/>
            <a:ext cx="16751604" cy="1577355"/>
          </a:xfrm>
          <a:prstGeom prst="rect">
            <a:avLst/>
          </a:prstGeom>
        </p:spPr>
        <p:txBody>
          <a:bodyPr wrap="square" lIns="0" tIns="0" rIns="0" bIns="0" rtlCol="0" anchor="t">
            <a:spAutoFit/>
          </a:bodyPr>
          <a:lstStyle/>
          <a:p>
            <a:pPr algn="ctr">
              <a:lnSpc>
                <a:spcPts val="12322"/>
              </a:lnSpc>
            </a:pPr>
            <a:r>
              <a:rPr lang="en-US" sz="6600" b="1" spc="555">
                <a:solidFill>
                  <a:srgbClr val="543855"/>
                </a:solidFill>
                <a:latin typeface="Times New Roman" panose="02020603050405020304" pitchFamily="18" charset="0"/>
                <a:ea typeface="Jingleberry"/>
                <a:cs typeface="Times New Roman" panose="02020603050405020304" pitchFamily="18" charset="0"/>
                <a:sym typeface="Jingleberry"/>
              </a:rPr>
              <a:t>I. Cấu Tạo Thấu Kính Và Phân Loại</a:t>
            </a:r>
          </a:p>
        </p:txBody>
      </p:sp>
      <p:sp>
        <p:nvSpPr>
          <p:cNvPr id="13" name="TextBox 13"/>
          <p:cNvSpPr txBox="1"/>
          <p:nvPr/>
        </p:nvSpPr>
        <p:spPr>
          <a:xfrm>
            <a:off x="1295400" y="1917340"/>
            <a:ext cx="16494728" cy="1846659"/>
          </a:xfrm>
          <a:prstGeom prst="rect">
            <a:avLst/>
          </a:prstGeom>
        </p:spPr>
        <p:txBody>
          <a:bodyPr wrap="square" lIns="0" tIns="0" rIns="0" bIns="0" rtlCol="0" anchor="t">
            <a:spAutoFit/>
          </a:bodyPr>
          <a:lstStyle/>
          <a:p>
            <a:pPr algn="just"/>
            <a:r>
              <a:rPr lang="en-US" sz="4000" b="1" dirty="0">
                <a:latin typeface="Times New Roman" panose="02020603050405020304" pitchFamily="18" charset="0"/>
                <a:cs typeface="Times New Roman" panose="02020603050405020304" pitchFamily="18" charset="0"/>
              </a:rPr>
              <a:t>b) </a:t>
            </a:r>
            <a:r>
              <a:rPr lang="en-US" sz="4000" b="1" dirty="0" err="1">
                <a:latin typeface="Times New Roman" panose="02020603050405020304" pitchFamily="18" charset="0"/>
                <a:cs typeface="Times New Roman" panose="02020603050405020304" pitchFamily="18" charset="0"/>
              </a:rPr>
              <a:t>Thấu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kính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kì</a:t>
            </a:r>
            <a:endParaRPr lang="en-US" sz="4000" b="1"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vi-VN" sz="4000" dirty="0">
                <a:latin typeface="Times New Roman" panose="02020603050405020304" pitchFamily="18" charset="0"/>
                <a:cs typeface="Times New Roman" panose="02020603050405020304" pitchFamily="18" charset="0"/>
              </a:rPr>
              <a:t>Có phần rìa dày hơn phần ở giữa</a:t>
            </a:r>
          </a:p>
          <a:p>
            <a:pPr marL="571500" indent="-571500" algn="just">
              <a:buFont typeface="Arial" panose="020B0604020202020204" pitchFamily="34" charset="0"/>
              <a:buChar char="•"/>
            </a:pPr>
            <a:r>
              <a:rPr lang="en-US" sz="4000" dirty="0" err="1">
                <a:latin typeface="Times New Roman" panose="02020603050405020304" pitchFamily="18" charset="0"/>
                <a:cs typeface="Times New Roman" panose="02020603050405020304" pitchFamily="18" charset="0"/>
              </a:rPr>
              <a:t>Chùm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hẹp</a:t>
            </a:r>
            <a:r>
              <a:rPr lang="en-US" sz="4000" dirty="0">
                <a:latin typeface="Times New Roman" panose="02020603050405020304" pitchFamily="18" charset="0"/>
                <a:cs typeface="Times New Roman" panose="02020603050405020304" pitchFamily="18" charset="0"/>
              </a:rPr>
              <a:t> song </a:t>
            </a:r>
            <a:r>
              <a:rPr lang="en-US" sz="4000" dirty="0" err="1">
                <a:latin typeface="Times New Roman" panose="02020603050405020304" pitchFamily="18" charset="0"/>
                <a:cs typeface="Times New Roman" panose="02020603050405020304" pitchFamily="18" charset="0"/>
              </a:rPr>
              <a:t>song</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thấu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chùm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kì</a:t>
            </a:r>
            <a:endParaRPr lang="en-US" sz="4000" dirty="0">
              <a:latin typeface="Times New Roman" panose="02020603050405020304" pitchFamily="18" charset="0"/>
              <a:cs typeface="Times New Roman" panose="02020603050405020304" pitchFamily="18" charset="0"/>
            </a:endParaRPr>
          </a:p>
        </p:txBody>
      </p:sp>
      <p:sp>
        <p:nvSpPr>
          <p:cNvPr id="23" name="Google Shape;363;p48"/>
          <p:cNvSpPr txBox="1"/>
          <p:nvPr/>
        </p:nvSpPr>
        <p:spPr>
          <a:xfrm>
            <a:off x="12954000" y="5469119"/>
            <a:ext cx="2286000" cy="99060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b="1" dirty="0" err="1">
                <a:latin typeface="Times New Roman" panose="02020603050405020304" pitchFamily="18" charset="0"/>
                <a:cs typeface="Times New Roman" panose="02020603050405020304" pitchFamily="18" charset="0"/>
              </a:rPr>
              <a:t>Kí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hiệu</a:t>
            </a:r>
            <a:r>
              <a:rPr lang="en-US" sz="4000" b="1" dirty="0">
                <a:latin typeface="Times New Roman" panose="02020603050405020304" pitchFamily="18" charset="0"/>
                <a:cs typeface="Times New Roman" panose="02020603050405020304" pitchFamily="18" charset="0"/>
              </a:rPr>
              <a:t>:</a:t>
            </a:r>
          </a:p>
        </p:txBody>
      </p:sp>
      <p:grpSp>
        <p:nvGrpSpPr>
          <p:cNvPr id="25" name="Group 110"/>
          <p:cNvGrpSpPr/>
          <p:nvPr/>
        </p:nvGrpSpPr>
        <p:grpSpPr bwMode="auto">
          <a:xfrm rot="10800000" flipV="1">
            <a:off x="15621000" y="5139447"/>
            <a:ext cx="314084" cy="1801586"/>
            <a:chOff x="2733" y="2691"/>
            <a:chExt cx="103" cy="794"/>
          </a:xfrm>
        </p:grpSpPr>
        <p:sp>
          <p:nvSpPr>
            <p:cNvPr id="26" name="Line 111"/>
            <p:cNvSpPr>
              <a:spLocks noChangeShapeType="1"/>
            </p:cNvSpPr>
            <p:nvPr/>
          </p:nvSpPr>
          <p:spPr bwMode="auto">
            <a:xfrm>
              <a:off x="2784" y="2784"/>
              <a:ext cx="0" cy="624"/>
            </a:xfrm>
            <a:prstGeom prst="line">
              <a:avLst/>
            </a:prstGeom>
            <a:noFill/>
            <a:ln w="762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27" name="Line 112"/>
            <p:cNvSpPr>
              <a:spLocks noChangeShapeType="1"/>
            </p:cNvSpPr>
            <p:nvPr/>
          </p:nvSpPr>
          <p:spPr bwMode="auto">
            <a:xfrm>
              <a:off x="2733" y="2694"/>
              <a:ext cx="48" cy="96"/>
            </a:xfrm>
            <a:prstGeom prst="line">
              <a:avLst/>
            </a:prstGeom>
            <a:noFill/>
            <a:ln w="762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28" name="Line 113"/>
            <p:cNvSpPr>
              <a:spLocks noChangeShapeType="1"/>
            </p:cNvSpPr>
            <p:nvPr/>
          </p:nvSpPr>
          <p:spPr bwMode="auto">
            <a:xfrm flipV="1">
              <a:off x="2787" y="2691"/>
              <a:ext cx="48" cy="96"/>
            </a:xfrm>
            <a:prstGeom prst="line">
              <a:avLst/>
            </a:prstGeom>
            <a:noFill/>
            <a:ln w="762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29" name="Line 118"/>
            <p:cNvSpPr>
              <a:spLocks noChangeShapeType="1"/>
            </p:cNvSpPr>
            <p:nvPr/>
          </p:nvSpPr>
          <p:spPr bwMode="auto">
            <a:xfrm flipV="1">
              <a:off x="2733" y="3389"/>
              <a:ext cx="48" cy="96"/>
            </a:xfrm>
            <a:prstGeom prst="line">
              <a:avLst/>
            </a:prstGeom>
            <a:noFill/>
            <a:ln w="762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30" name="Line 118"/>
            <p:cNvSpPr>
              <a:spLocks noChangeShapeType="1"/>
            </p:cNvSpPr>
            <p:nvPr/>
          </p:nvSpPr>
          <p:spPr bwMode="auto">
            <a:xfrm flipH="1" flipV="1">
              <a:off x="2788" y="3389"/>
              <a:ext cx="48" cy="96"/>
            </a:xfrm>
            <a:prstGeom prst="line">
              <a:avLst/>
            </a:prstGeom>
            <a:noFill/>
            <a:ln w="762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grpSp>
      <p:pic>
        <p:nvPicPr>
          <p:cNvPr id="5" name="Picture 4"/>
          <p:cNvPicPr>
            <a:picLocks noChangeAspect="1"/>
          </p:cNvPicPr>
          <p:nvPr/>
        </p:nvPicPr>
        <p:blipFill>
          <a:blip r:embed="rId5"/>
          <a:stretch>
            <a:fillRect/>
          </a:stretch>
        </p:blipFill>
        <p:spPr>
          <a:xfrm>
            <a:off x="6616972" y="4442761"/>
            <a:ext cx="5851584" cy="3109933"/>
          </a:xfrm>
          <a:prstGeom prst="rect">
            <a:avLst/>
          </a:prstGeom>
        </p:spPr>
      </p:pic>
    </p:spTree>
    <p:extLst>
      <p:ext uri="{BB962C8B-B14F-4D97-AF65-F5344CB8AC3E}">
        <p14:creationId xmlns:p14="http://schemas.microsoft.com/office/powerpoint/2010/main" val="164090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657" y="-88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sp>
        <p:nvSpPr>
          <p:cNvPr id="3" name="Freeform 3"/>
          <p:cNvSpPr/>
          <p:nvPr/>
        </p:nvSpPr>
        <p:spPr>
          <a:xfrm>
            <a:off x="1038524" y="5448300"/>
            <a:ext cx="10315276" cy="4155395"/>
          </a:xfrm>
          <a:custGeom>
            <a:avLst/>
            <a:gdLst/>
            <a:ahLst/>
            <a:cxnLst/>
            <a:rect l="l" t="t" r="r" b="b"/>
            <a:pathLst>
              <a:path w="4141100" h="3952868">
                <a:moveTo>
                  <a:pt x="0" y="0"/>
                </a:moveTo>
                <a:lnTo>
                  <a:pt x="4141099" y="0"/>
                </a:lnTo>
                <a:lnTo>
                  <a:pt x="4141099" y="3952867"/>
                </a:lnTo>
                <a:lnTo>
                  <a:pt x="0" y="3952867"/>
                </a:lnTo>
                <a:lnTo>
                  <a:pt x="0" y="0"/>
                </a:lnTo>
                <a:close/>
              </a:path>
            </a:pathLst>
          </a:custGeom>
        </p:spPr>
        <p:style>
          <a:lnRef idx="2">
            <a:schemeClr val="accent4"/>
          </a:lnRef>
          <a:fillRef idx="1">
            <a:schemeClr val="lt1"/>
          </a:fillRef>
          <a:effectRef idx="0">
            <a:schemeClr val="accent4"/>
          </a:effectRef>
          <a:fontRef idx="minor">
            <a:schemeClr val="dk1"/>
          </a:fontRef>
        </p:style>
      </p:sp>
      <p:sp>
        <p:nvSpPr>
          <p:cNvPr id="8" name="TextBox 8"/>
          <p:cNvSpPr txBox="1"/>
          <p:nvPr/>
        </p:nvSpPr>
        <p:spPr>
          <a:xfrm>
            <a:off x="1038524" y="-250439"/>
            <a:ext cx="16751604" cy="1381404"/>
          </a:xfrm>
          <a:prstGeom prst="rect">
            <a:avLst/>
          </a:prstGeom>
        </p:spPr>
        <p:txBody>
          <a:bodyPr wrap="square" lIns="0" tIns="0" rIns="0" bIns="0" rtlCol="0" anchor="t">
            <a:spAutoFit/>
          </a:bodyPr>
          <a:lstStyle/>
          <a:p>
            <a:pPr algn="ctr">
              <a:lnSpc>
                <a:spcPts val="12322"/>
              </a:lnSpc>
            </a:pPr>
            <a:r>
              <a:rPr lang="en-US" sz="6600" b="1" spc="555" dirty="0" err="1">
                <a:solidFill>
                  <a:srgbClr val="543855"/>
                </a:solidFill>
                <a:latin typeface="Times New Roman" panose="02020603050405020304" pitchFamily="18" charset="0"/>
                <a:ea typeface="Jingleberry"/>
                <a:cs typeface="Times New Roman" panose="02020603050405020304" pitchFamily="18" charset="0"/>
                <a:sym typeface="Jingleberry"/>
              </a:rPr>
              <a:t>Hoạt</a:t>
            </a:r>
            <a:r>
              <a:rPr lang="en-US" sz="6600" b="1" spc="555" dirty="0">
                <a:solidFill>
                  <a:srgbClr val="543855"/>
                </a:solidFill>
                <a:latin typeface="Times New Roman" panose="02020603050405020304" pitchFamily="18" charset="0"/>
                <a:ea typeface="Jingleberry"/>
                <a:cs typeface="Times New Roman" panose="02020603050405020304" pitchFamily="18" charset="0"/>
                <a:sym typeface="Jingleberry"/>
              </a:rPr>
              <a:t> </a:t>
            </a:r>
            <a:r>
              <a:rPr lang="en-US" sz="6600" b="1" spc="555" dirty="0" err="1">
                <a:solidFill>
                  <a:srgbClr val="543855"/>
                </a:solidFill>
                <a:latin typeface="Times New Roman" panose="02020603050405020304" pitchFamily="18" charset="0"/>
                <a:ea typeface="Jingleberry"/>
                <a:cs typeface="Times New Roman" panose="02020603050405020304" pitchFamily="18" charset="0"/>
                <a:sym typeface="Jingleberry"/>
              </a:rPr>
              <a:t>động</a:t>
            </a:r>
            <a:r>
              <a:rPr lang="en-US" sz="6600" b="1" spc="555" dirty="0">
                <a:solidFill>
                  <a:srgbClr val="543855"/>
                </a:solidFill>
                <a:latin typeface="Times New Roman" panose="02020603050405020304" pitchFamily="18" charset="0"/>
                <a:ea typeface="Jingleberry"/>
                <a:cs typeface="Times New Roman" panose="02020603050405020304" pitchFamily="18" charset="0"/>
                <a:sym typeface="Jingleberry"/>
              </a:rPr>
              <a:t> </a:t>
            </a:r>
            <a:r>
              <a:rPr lang="en-US" sz="6600" b="1" spc="555" dirty="0" err="1">
                <a:solidFill>
                  <a:srgbClr val="543855"/>
                </a:solidFill>
                <a:latin typeface="Times New Roman" panose="02020603050405020304" pitchFamily="18" charset="0"/>
                <a:ea typeface="Jingleberry"/>
                <a:cs typeface="Times New Roman" panose="02020603050405020304" pitchFamily="18" charset="0"/>
                <a:sym typeface="Jingleberry"/>
              </a:rPr>
              <a:t>nhận</a:t>
            </a:r>
            <a:r>
              <a:rPr lang="en-US" sz="6600" b="1" spc="555" dirty="0">
                <a:solidFill>
                  <a:srgbClr val="543855"/>
                </a:solidFill>
                <a:latin typeface="Times New Roman" panose="02020603050405020304" pitchFamily="18" charset="0"/>
                <a:ea typeface="Jingleberry"/>
                <a:cs typeface="Times New Roman" panose="02020603050405020304" pitchFamily="18" charset="0"/>
                <a:sym typeface="Jingleberry"/>
              </a:rPr>
              <a:t> </a:t>
            </a:r>
            <a:r>
              <a:rPr lang="en-US" sz="6600" b="1" spc="555" dirty="0" err="1">
                <a:solidFill>
                  <a:srgbClr val="543855"/>
                </a:solidFill>
                <a:latin typeface="Times New Roman" panose="02020603050405020304" pitchFamily="18" charset="0"/>
                <a:ea typeface="Jingleberry"/>
                <a:cs typeface="Times New Roman" panose="02020603050405020304" pitchFamily="18" charset="0"/>
                <a:sym typeface="Jingleberry"/>
              </a:rPr>
              <a:t>biết</a:t>
            </a:r>
            <a:endParaRPr lang="en-US" sz="6600" b="1" spc="555" dirty="0">
              <a:solidFill>
                <a:srgbClr val="543855"/>
              </a:solidFill>
              <a:latin typeface="Times New Roman" panose="02020603050405020304" pitchFamily="18" charset="0"/>
              <a:ea typeface="Jingleberry"/>
              <a:cs typeface="Times New Roman" panose="02020603050405020304" pitchFamily="18" charset="0"/>
              <a:sym typeface="Jingleberry"/>
            </a:endParaRPr>
          </a:p>
        </p:txBody>
      </p:sp>
      <p:sp>
        <p:nvSpPr>
          <p:cNvPr id="13" name="TextBox 13"/>
          <p:cNvSpPr txBox="1"/>
          <p:nvPr/>
        </p:nvSpPr>
        <p:spPr>
          <a:xfrm>
            <a:off x="1295400" y="5723296"/>
            <a:ext cx="9677400" cy="1846659"/>
          </a:xfrm>
          <a:prstGeom prst="rect">
            <a:avLst/>
          </a:prstGeom>
        </p:spPr>
        <p:txBody>
          <a:bodyPr wrap="square" lIns="0" tIns="0" rIns="0" bIns="0" rtlCol="0" anchor="t">
            <a:spAutoFit/>
          </a:bodyPr>
          <a:lstStyle/>
          <a:p>
            <a:pPr algn="ctr"/>
            <a:r>
              <a:rPr lang="en-US" sz="4000" b="1">
                <a:latin typeface="Times New Roman" panose="02020603050405020304" pitchFamily="18" charset="0"/>
                <a:cs typeface="Times New Roman" panose="02020603050405020304" pitchFamily="18" charset="0"/>
              </a:rPr>
              <a:t>Giải</a:t>
            </a:r>
          </a:p>
          <a:p>
            <a:r>
              <a:rPr lang="en-US" sz="4000">
                <a:latin typeface="Times New Roman" panose="02020603050405020304" pitchFamily="18" charset="0"/>
                <a:cs typeface="Times New Roman" panose="02020603050405020304" pitchFamily="18" charset="0"/>
              </a:rPr>
              <a:t>- Thấu kính hội tụ: thấu kính có phần rìa mỏng.</a:t>
            </a:r>
          </a:p>
          <a:p>
            <a:r>
              <a:rPr lang="en-US" sz="4000">
                <a:latin typeface="Times New Roman" panose="02020603050405020304" pitchFamily="18" charset="0"/>
                <a:cs typeface="Times New Roman" panose="02020603050405020304" pitchFamily="18" charset="0"/>
              </a:rPr>
              <a:t>- Thấu kính phân kì: thấu kính có phần rìa dày.</a:t>
            </a:r>
          </a:p>
        </p:txBody>
      </p:sp>
      <p:sp>
        <p:nvSpPr>
          <p:cNvPr id="16" name="TextBox 15"/>
          <p:cNvSpPr txBox="1"/>
          <p:nvPr/>
        </p:nvSpPr>
        <p:spPr>
          <a:xfrm>
            <a:off x="1038524" y="1329507"/>
            <a:ext cx="16443933" cy="26773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just"/>
            <a:r>
              <a:rPr lang="en-US" sz="4000" b="1" dirty="0">
                <a:solidFill>
                  <a:schemeClr val="bg1"/>
                </a:solidFill>
                <a:latin typeface="+mj-lt"/>
              </a:rPr>
              <a:t>2 </a:t>
            </a:r>
            <a:r>
              <a:rPr lang="vi-VN" sz="4000" b="1" dirty="0">
                <a:solidFill>
                  <a:schemeClr val="bg1"/>
                </a:solidFill>
                <a:latin typeface="+mj-lt"/>
              </a:rPr>
              <a:t>Ống kính máy ảnh có cấu tạo gồm nhiều thấu kính nhằm mục đích để thu được hình ảnh chất lượng rõ nét. Hình 8.4 mô tả hệ thống gồm các thấu kính ((1), (2), (3), (4)) trong ống kính của một máy ảnh. Hãy chỉ rõ đâu là thấu kính hội tụ và đâu là thấu kính phân kì trong hệ thống này.</a:t>
            </a:r>
            <a:r>
              <a:rPr lang="en-US" sz="4000" b="1" dirty="0">
                <a:solidFill>
                  <a:schemeClr val="bg1"/>
                </a:solidFill>
                <a:latin typeface="+mj-lt"/>
              </a:rPr>
              <a:t> </a:t>
            </a:r>
          </a:p>
        </p:txBody>
      </p:sp>
      <p:pic>
        <p:nvPicPr>
          <p:cNvPr id="6" name="Picture 5"/>
          <p:cNvPicPr>
            <a:picLocks noChangeAspect="1"/>
          </p:cNvPicPr>
          <p:nvPr/>
        </p:nvPicPr>
        <p:blipFill>
          <a:blip r:embed="rId3"/>
          <a:stretch>
            <a:fillRect/>
          </a:stretch>
        </p:blipFill>
        <p:spPr>
          <a:xfrm>
            <a:off x="11974286" y="4762500"/>
            <a:ext cx="6146212" cy="4841195"/>
          </a:xfrm>
          <a:prstGeom prst="rect">
            <a:avLst/>
          </a:prstGeom>
        </p:spPr>
      </p:pic>
      <p:sp>
        <p:nvSpPr>
          <p:cNvPr id="18" name="Google Shape;363;p48"/>
          <p:cNvSpPr txBox="1"/>
          <p:nvPr/>
        </p:nvSpPr>
        <p:spPr>
          <a:xfrm>
            <a:off x="2705650" y="7909563"/>
            <a:ext cx="7086601" cy="3114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sz="3600" dirty="0">
                <a:solidFill>
                  <a:srgbClr val="002060"/>
                </a:solidFill>
                <a:latin typeface="Times New Roman" panose="02020603050405020304" pitchFamily="18" charset="0"/>
                <a:cs typeface="Times New Roman" panose="02020603050405020304" pitchFamily="18" charset="0"/>
              </a:rPr>
              <a:t>T</a:t>
            </a:r>
            <a:r>
              <a:rPr lang="vi-VN" sz="3600" dirty="0">
                <a:solidFill>
                  <a:srgbClr val="002060"/>
                </a:solidFill>
                <a:latin typeface="Times New Roman" panose="02020603050405020304" pitchFamily="18" charset="0"/>
                <a:cs typeface="Times New Roman" panose="02020603050405020304" pitchFamily="18" charset="0"/>
              </a:rPr>
              <a:t>hấu kính </a:t>
            </a:r>
            <a:r>
              <a:rPr lang="en-US" sz="3600" dirty="0" err="1">
                <a:solidFill>
                  <a:srgbClr val="002060"/>
                </a:solidFill>
                <a:latin typeface="Times New Roman" panose="02020603050405020304" pitchFamily="18" charset="0"/>
                <a:cs typeface="Times New Roman" panose="02020603050405020304" pitchFamily="18" charset="0"/>
              </a:rPr>
              <a:t>hội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tụ</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kính</a:t>
            </a:r>
            <a:r>
              <a:rPr lang="en-US" sz="3600" dirty="0">
                <a:solidFill>
                  <a:srgbClr val="002060"/>
                </a:solidFill>
                <a:latin typeface="Times New Roman" panose="02020603050405020304" pitchFamily="18" charset="0"/>
                <a:cs typeface="Times New Roman" panose="02020603050405020304" pitchFamily="18" charset="0"/>
              </a:rPr>
              <a:t> 1, 4</a:t>
            </a:r>
          </a:p>
        </p:txBody>
      </p:sp>
      <p:pic>
        <p:nvPicPr>
          <p:cNvPr id="19" name="Graphic 18" descr="Arrow Slight curve"/>
          <p:cNvPicPr>
            <a:picLocks noChangeAspect="1"/>
          </p:cNvPicPr>
          <p:nvPr/>
        </p:nvPicPr>
        <p:blipFill>
          <a:blip r:embed="rId4"/>
          <a:stretch>
            <a:fillRect/>
          </a:stretch>
        </p:blipFill>
        <p:spPr>
          <a:xfrm>
            <a:off x="1776497" y="7909563"/>
            <a:ext cx="929153" cy="790401"/>
          </a:xfrm>
          <a:prstGeom prst="rect">
            <a:avLst/>
          </a:prstGeom>
        </p:spPr>
      </p:pic>
      <p:sp>
        <p:nvSpPr>
          <p:cNvPr id="20" name="Google Shape;363;p48"/>
          <p:cNvSpPr txBox="1"/>
          <p:nvPr/>
        </p:nvSpPr>
        <p:spPr>
          <a:xfrm>
            <a:off x="2652861" y="8594152"/>
            <a:ext cx="7086601" cy="3114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sz="3600" dirty="0">
                <a:solidFill>
                  <a:srgbClr val="002060"/>
                </a:solidFill>
                <a:latin typeface="Times New Roman" panose="02020603050405020304" pitchFamily="18" charset="0"/>
                <a:cs typeface="Times New Roman" panose="02020603050405020304" pitchFamily="18" charset="0"/>
              </a:rPr>
              <a:t>T</a:t>
            </a:r>
            <a:r>
              <a:rPr lang="vi-VN" sz="3600" dirty="0">
                <a:solidFill>
                  <a:srgbClr val="002060"/>
                </a:solidFill>
                <a:latin typeface="Times New Roman" panose="02020603050405020304" pitchFamily="18" charset="0"/>
                <a:cs typeface="Times New Roman" panose="02020603050405020304" pitchFamily="18" charset="0"/>
              </a:rPr>
              <a:t>hấu kính </a:t>
            </a:r>
            <a:r>
              <a:rPr lang="en-US" sz="3600" dirty="0" err="1">
                <a:solidFill>
                  <a:srgbClr val="002060"/>
                </a:solidFill>
                <a:latin typeface="Times New Roman" panose="02020603050405020304" pitchFamily="18" charset="0"/>
                <a:cs typeface="Times New Roman" panose="02020603050405020304" pitchFamily="18" charset="0"/>
              </a:rPr>
              <a:t>phân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kì</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kính</a:t>
            </a:r>
            <a:r>
              <a:rPr lang="en-US" sz="3600" dirty="0">
                <a:solidFill>
                  <a:srgbClr val="002060"/>
                </a:solidFill>
                <a:latin typeface="Times New Roman" panose="02020603050405020304" pitchFamily="18" charset="0"/>
                <a:cs typeface="Times New Roman" panose="02020603050405020304" pitchFamily="18" charset="0"/>
              </a:rPr>
              <a:t> 2, 3</a:t>
            </a:r>
          </a:p>
        </p:txBody>
      </p:sp>
    </p:spTree>
    <p:extLst>
      <p:ext uri="{BB962C8B-B14F-4D97-AF65-F5344CB8AC3E}">
        <p14:creationId xmlns:p14="http://schemas.microsoft.com/office/powerpoint/2010/main" val="9558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Freeform 3"/>
          <p:cNvSpPr/>
          <p:nvPr/>
        </p:nvSpPr>
        <p:spPr>
          <a:xfrm>
            <a:off x="3775064" y="2503280"/>
            <a:ext cx="10331030" cy="5217161"/>
          </a:xfrm>
          <a:custGeom>
            <a:avLst/>
            <a:gdLst/>
            <a:ahLst/>
            <a:cxnLst/>
            <a:rect l="l" t="t" r="r" b="b"/>
            <a:pathLst>
              <a:path w="10331030" h="5217161">
                <a:moveTo>
                  <a:pt x="0" y="0"/>
                </a:moveTo>
                <a:lnTo>
                  <a:pt x="10331030" y="0"/>
                </a:lnTo>
                <a:lnTo>
                  <a:pt x="10331030" y="5217162"/>
                </a:lnTo>
                <a:lnTo>
                  <a:pt x="0" y="5217162"/>
                </a:lnTo>
                <a:lnTo>
                  <a:pt x="0" y="0"/>
                </a:lnTo>
                <a:close/>
              </a:path>
            </a:pathLst>
          </a:custGeom>
          <a:blipFill>
            <a:blip r:embed="rId3">
              <a:extLst>
                <a:ext uri="{96DAC541-7B7A-43D3-8B79-37D633B846F1}">
                  <asvg:svgBlip xmlns:asvg="http://schemas.microsoft.com/office/drawing/2016/SVG/main" xmlns="" r:embed="rId4"/>
                </a:ext>
              </a:extLst>
            </a:blip>
            <a:stretch>
              <a:fillRect l="-3467" r="-3380" b="-111580"/>
            </a:stretch>
          </a:blipFill>
        </p:spPr>
      </p:sp>
      <p:sp>
        <p:nvSpPr>
          <p:cNvPr id="4" name="Freeform 4"/>
          <p:cNvSpPr/>
          <p:nvPr/>
        </p:nvSpPr>
        <p:spPr>
          <a:xfrm>
            <a:off x="3978485" y="2341355"/>
            <a:ext cx="10331030" cy="5217161"/>
          </a:xfrm>
          <a:custGeom>
            <a:avLst/>
            <a:gdLst/>
            <a:ahLst/>
            <a:cxnLst/>
            <a:rect l="l" t="t" r="r" b="b"/>
            <a:pathLst>
              <a:path w="10331030" h="5217161">
                <a:moveTo>
                  <a:pt x="0" y="0"/>
                </a:moveTo>
                <a:lnTo>
                  <a:pt x="10331030" y="0"/>
                </a:lnTo>
                <a:lnTo>
                  <a:pt x="10331030" y="5217162"/>
                </a:lnTo>
                <a:lnTo>
                  <a:pt x="0" y="5217162"/>
                </a:lnTo>
                <a:lnTo>
                  <a:pt x="0" y="0"/>
                </a:lnTo>
                <a:close/>
              </a:path>
            </a:pathLst>
          </a:custGeom>
          <a:blipFill>
            <a:blip r:embed="rId5">
              <a:extLst>
                <a:ext uri="{96DAC541-7B7A-43D3-8B79-37D633B846F1}">
                  <asvg:svgBlip xmlns:asvg="http://schemas.microsoft.com/office/drawing/2016/SVG/main" xmlns="" r:embed="rId6"/>
                </a:ext>
              </a:extLst>
            </a:blip>
            <a:stretch>
              <a:fillRect l="-3467" r="-3380" b="-111580"/>
            </a:stretch>
          </a:blipFill>
        </p:spPr>
      </p:sp>
      <p:sp>
        <p:nvSpPr>
          <p:cNvPr id="5" name="TextBox 5"/>
          <p:cNvSpPr txBox="1"/>
          <p:nvPr/>
        </p:nvSpPr>
        <p:spPr>
          <a:xfrm>
            <a:off x="4369811" y="2799237"/>
            <a:ext cx="9141535" cy="4732065"/>
          </a:xfrm>
          <a:prstGeom prst="rect">
            <a:avLst/>
          </a:prstGeom>
        </p:spPr>
        <p:txBody>
          <a:bodyPr lIns="0" tIns="0" rIns="0" bIns="0" rtlCol="0" anchor="t">
            <a:spAutoFit/>
          </a:bodyPr>
          <a:lstStyle/>
          <a:p>
            <a:pPr algn="ctr">
              <a:lnSpc>
                <a:spcPts val="12322"/>
              </a:lnSpc>
            </a:pPr>
            <a:r>
              <a:rPr lang="en-US" sz="6000" b="1" spc="555">
                <a:solidFill>
                  <a:srgbClr val="543855"/>
                </a:solidFill>
                <a:latin typeface="Times New Roman" panose="02020603050405020304" pitchFamily="18" charset="0"/>
                <a:ea typeface="Jingleberry"/>
                <a:cs typeface="Times New Roman" panose="02020603050405020304" pitchFamily="18" charset="0"/>
                <a:sym typeface="Jingleberry"/>
              </a:rPr>
              <a:t>II. Trục Chính, Quang Tâm, Tiêu Điểm Chính Và Tiêu Cự</a:t>
            </a:r>
          </a:p>
        </p:txBody>
      </p:sp>
      <p:sp>
        <p:nvSpPr>
          <p:cNvPr id="6" name="Freeform 6"/>
          <p:cNvSpPr/>
          <p:nvPr/>
        </p:nvSpPr>
        <p:spPr>
          <a:xfrm>
            <a:off x="12003366" y="4678042"/>
            <a:ext cx="5570131" cy="11808677"/>
          </a:xfrm>
          <a:custGeom>
            <a:avLst/>
            <a:gdLst/>
            <a:ahLst/>
            <a:cxnLst/>
            <a:rect l="l" t="t" r="r" b="b"/>
            <a:pathLst>
              <a:path w="5570131" h="11808677">
                <a:moveTo>
                  <a:pt x="0" y="0"/>
                </a:moveTo>
                <a:lnTo>
                  <a:pt x="5570131" y="0"/>
                </a:lnTo>
                <a:lnTo>
                  <a:pt x="5570131" y="11808677"/>
                </a:lnTo>
                <a:lnTo>
                  <a:pt x="0" y="1180867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522553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2" name="Group 1"/>
          <p:cNvGrpSpPr/>
          <p:nvPr/>
        </p:nvGrpSpPr>
        <p:grpSpPr>
          <a:xfrm>
            <a:off x="4641906" y="2497740"/>
            <a:ext cx="887172" cy="4223352"/>
            <a:chOff x="2320953" y="1174337"/>
            <a:chExt cx="443586" cy="2111676"/>
          </a:xfrm>
        </p:grpSpPr>
        <p:sp>
          <p:nvSpPr>
            <p:cNvPr id="400" name="Line 34"/>
            <p:cNvSpPr>
              <a:spLocks noChangeShapeType="1"/>
            </p:cNvSpPr>
            <p:nvPr/>
          </p:nvSpPr>
          <p:spPr bwMode="auto">
            <a:xfrm>
              <a:off x="2558462" y="1174337"/>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502" name="Text Box 56"/>
            <p:cNvSpPr txBox="1">
              <a:spLocks noChangeArrowheads="1"/>
            </p:cNvSpPr>
            <p:nvPr/>
          </p:nvSpPr>
          <p:spPr bwMode="auto">
            <a:xfrm>
              <a:off x="2320953" y="2962847"/>
              <a:ext cx="443586" cy="32316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sym typeface="Arial" panose="020B0604020202020204"/>
                </a:rPr>
                <a:t>(a)</a:t>
              </a:r>
            </a:p>
          </p:txBody>
        </p:sp>
      </p:grpSp>
      <p:grpSp>
        <p:nvGrpSpPr>
          <p:cNvPr id="3" name="Group 2"/>
          <p:cNvGrpSpPr/>
          <p:nvPr/>
        </p:nvGrpSpPr>
        <p:grpSpPr>
          <a:xfrm>
            <a:off x="13471800" y="2654791"/>
            <a:ext cx="887172" cy="4069414"/>
            <a:chOff x="7140832" y="1252862"/>
            <a:chExt cx="443586" cy="2034707"/>
          </a:xfrm>
        </p:grpSpPr>
        <p:grpSp>
          <p:nvGrpSpPr>
            <p:cNvPr id="478" name="Group 110"/>
            <p:cNvGrpSpPr/>
            <p:nvPr/>
          </p:nvGrpSpPr>
          <p:grpSpPr bwMode="auto">
            <a:xfrm rot="10800000" flipV="1">
              <a:off x="7269812" y="1252862"/>
              <a:ext cx="223270" cy="1677679"/>
              <a:chOff x="2739" y="2701"/>
              <a:chExt cx="94" cy="781"/>
            </a:xfrm>
          </p:grpSpPr>
          <p:sp>
            <p:nvSpPr>
              <p:cNvPr id="479" name="Line 111"/>
              <p:cNvSpPr>
                <a:spLocks noChangeShapeType="1"/>
              </p:cNvSpPr>
              <p:nvPr/>
            </p:nvSpPr>
            <p:spPr bwMode="auto">
              <a:xfrm>
                <a:off x="2784" y="2784"/>
                <a:ext cx="0" cy="624"/>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a:solidFill>
                    <a:sysClr val="windowText" lastClr="000000"/>
                  </a:solidFill>
                  <a:latin typeface="Times New Roman" panose="02020603050405020304" pitchFamily="18" charset="0"/>
                  <a:cs typeface="Times New Roman" panose="02020603050405020304" pitchFamily="18" charset="0"/>
                  <a:sym typeface="Arial" panose="020B0604020202020204"/>
                </a:endParaRPr>
              </a:p>
            </p:txBody>
          </p:sp>
          <p:sp>
            <p:nvSpPr>
              <p:cNvPr id="480" name="Line 112"/>
              <p:cNvSpPr>
                <a:spLocks noChangeShapeType="1"/>
              </p:cNvSpPr>
              <p:nvPr/>
            </p:nvSpPr>
            <p:spPr bwMode="auto">
              <a:xfrm>
                <a:off x="2739"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sym typeface="Arial" panose="020B0604020202020204"/>
                </a:endParaRPr>
              </a:p>
            </p:txBody>
          </p:sp>
          <p:sp>
            <p:nvSpPr>
              <p:cNvPr id="481" name="Line 113"/>
              <p:cNvSpPr>
                <a:spLocks noChangeShapeType="1"/>
              </p:cNvSpPr>
              <p:nvPr/>
            </p:nvSpPr>
            <p:spPr bwMode="auto">
              <a:xfrm flipV="1">
                <a:off x="2785"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sym typeface="Arial" panose="020B0604020202020204"/>
                </a:endParaRPr>
              </a:p>
            </p:txBody>
          </p:sp>
          <p:sp>
            <p:nvSpPr>
              <p:cNvPr id="482" name="Line 118"/>
              <p:cNvSpPr>
                <a:spLocks noChangeShapeType="1"/>
              </p:cNvSpPr>
              <p:nvPr/>
            </p:nvSpPr>
            <p:spPr bwMode="auto">
              <a:xfrm flipV="1">
                <a:off x="2739" y="3380"/>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sym typeface="Arial" panose="020B0604020202020204"/>
                </a:endParaRPr>
              </a:p>
            </p:txBody>
          </p:sp>
          <p:sp>
            <p:nvSpPr>
              <p:cNvPr id="483" name="Line 118"/>
              <p:cNvSpPr>
                <a:spLocks noChangeShapeType="1"/>
              </p:cNvSpPr>
              <p:nvPr/>
            </p:nvSpPr>
            <p:spPr bwMode="auto">
              <a:xfrm flipH="1" flipV="1">
                <a:off x="2785" y="3386"/>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sym typeface="Arial" panose="020B0604020202020204"/>
                </a:endParaRPr>
              </a:p>
            </p:txBody>
          </p:sp>
        </p:grpSp>
        <p:sp>
          <p:nvSpPr>
            <p:cNvPr id="503" name="Text Box 56"/>
            <p:cNvSpPr txBox="1">
              <a:spLocks noChangeArrowheads="1"/>
            </p:cNvSpPr>
            <p:nvPr/>
          </p:nvSpPr>
          <p:spPr bwMode="auto">
            <a:xfrm>
              <a:off x="7140832" y="2964403"/>
              <a:ext cx="443586" cy="32316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sym typeface="Arial" panose="020B0604020202020204"/>
                </a:rPr>
                <a:t>(b)</a:t>
              </a:r>
            </a:p>
          </p:txBody>
        </p:sp>
      </p:grpSp>
      <p:grpSp>
        <p:nvGrpSpPr>
          <p:cNvPr id="433" name="Group 40"/>
          <p:cNvGrpSpPr/>
          <p:nvPr/>
        </p:nvGrpSpPr>
        <p:grpSpPr bwMode="auto">
          <a:xfrm>
            <a:off x="5117229" y="4284754"/>
            <a:ext cx="3408978" cy="0"/>
            <a:chOff x="549" y="2064"/>
            <a:chExt cx="971" cy="0"/>
          </a:xfrm>
        </p:grpSpPr>
        <p:sp>
          <p:nvSpPr>
            <p:cNvPr id="434" name="Line 41"/>
            <p:cNvSpPr>
              <a:spLocks noChangeShapeType="1"/>
            </p:cNvSpPr>
            <p:nvPr/>
          </p:nvSpPr>
          <p:spPr bwMode="auto">
            <a:xfrm flipV="1">
              <a:off x="861" y="2064"/>
              <a:ext cx="65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435"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grpSp>
        <p:nvGrpSpPr>
          <p:cNvPr id="436" name="Group 40"/>
          <p:cNvGrpSpPr/>
          <p:nvPr/>
        </p:nvGrpSpPr>
        <p:grpSpPr bwMode="auto">
          <a:xfrm>
            <a:off x="965784" y="4280600"/>
            <a:ext cx="4174328" cy="0"/>
            <a:chOff x="991" y="2064"/>
            <a:chExt cx="1189" cy="0"/>
          </a:xfrm>
        </p:grpSpPr>
        <p:sp>
          <p:nvSpPr>
            <p:cNvPr id="437"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438"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grpSp>
        <p:nvGrpSpPr>
          <p:cNvPr id="459" name="Group 40"/>
          <p:cNvGrpSpPr/>
          <p:nvPr/>
        </p:nvGrpSpPr>
        <p:grpSpPr bwMode="auto">
          <a:xfrm>
            <a:off x="13958043" y="4316430"/>
            <a:ext cx="2857782" cy="0"/>
            <a:chOff x="549" y="2064"/>
            <a:chExt cx="814" cy="0"/>
          </a:xfrm>
        </p:grpSpPr>
        <p:sp>
          <p:nvSpPr>
            <p:cNvPr id="472" name="Line 41"/>
            <p:cNvSpPr>
              <a:spLocks noChangeShapeType="1"/>
            </p:cNvSpPr>
            <p:nvPr/>
          </p:nvSpPr>
          <p:spPr bwMode="auto">
            <a:xfrm flipV="1">
              <a:off x="861" y="2064"/>
              <a:ext cx="50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473"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grpSp>
        <p:nvGrpSpPr>
          <p:cNvPr id="460" name="Group 40"/>
          <p:cNvGrpSpPr/>
          <p:nvPr/>
        </p:nvGrpSpPr>
        <p:grpSpPr bwMode="auto">
          <a:xfrm>
            <a:off x="9950543" y="4317432"/>
            <a:ext cx="4030386" cy="0"/>
            <a:chOff x="1032" y="2064"/>
            <a:chExt cx="1148" cy="0"/>
          </a:xfrm>
        </p:grpSpPr>
        <p:sp>
          <p:nvSpPr>
            <p:cNvPr id="47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471"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sp>
        <p:nvSpPr>
          <p:cNvPr id="406" name="Rectangle 51"/>
          <p:cNvSpPr>
            <a:spLocks noChangeArrowheads="1"/>
          </p:cNvSpPr>
          <p:nvPr/>
        </p:nvSpPr>
        <p:spPr bwMode="auto">
          <a:xfrm>
            <a:off x="4356385" y="4472322"/>
            <a:ext cx="887174" cy="44510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sym typeface="Arial" panose="020B0604020202020204"/>
              </a:rPr>
              <a:t>O</a:t>
            </a:r>
          </a:p>
        </p:txBody>
      </p:sp>
      <p:graphicFrame>
        <p:nvGraphicFramePr>
          <p:cNvPr id="412" name="Object 9"/>
          <p:cNvGraphicFramePr>
            <a:graphicFrameLocks noChangeAspect="1"/>
          </p:cNvGraphicFramePr>
          <p:nvPr>
            <p:extLst>
              <p:ext uri="{D42A27DB-BD31-4B8C-83A1-F6EECF244321}">
                <p14:modId xmlns:p14="http://schemas.microsoft.com/office/powerpoint/2010/main" val="319676806"/>
              </p:ext>
            </p:extLst>
          </p:nvPr>
        </p:nvGraphicFramePr>
        <p:xfrm>
          <a:off x="372320" y="4315200"/>
          <a:ext cx="925872" cy="587068"/>
        </p:xfrm>
        <a:graphic>
          <a:graphicData uri="http://schemas.openxmlformats.org/presentationml/2006/ole">
            <mc:AlternateContent xmlns:mc="http://schemas.openxmlformats.org/markup-compatibility/2006">
              <mc:Choice xmlns:v="urn:schemas-microsoft-com:vml" Requires="v">
                <p:oleObj spid="_x0000_s1026" name="Equation" r:id="rId4" imgW="139700" imgH="165100" progId="Equation.DSMT4">
                  <p:embed/>
                </p:oleObj>
              </mc:Choice>
              <mc:Fallback>
                <p:oleObj name="Equation" r:id="rId4" imgW="139700" imgH="165100" progId="Equation.DSMT4">
                  <p:embed/>
                  <p:pic>
                    <p:nvPicPr>
                      <p:cNvPr id="412"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20" y="4315200"/>
                        <a:ext cx="925872" cy="587068"/>
                      </a:xfrm>
                      <a:prstGeom prst="rect">
                        <a:avLst/>
                      </a:prstGeom>
                      <a:noFill/>
                      <a:ln>
                        <a:noFill/>
                      </a:ln>
                    </p:spPr>
                  </p:pic>
                </p:oleObj>
              </mc:Fallback>
            </mc:AlternateContent>
          </a:graphicData>
        </a:graphic>
      </p:graphicFrame>
      <p:sp>
        <p:nvSpPr>
          <p:cNvPr id="448" name="Oval 447"/>
          <p:cNvSpPr/>
          <p:nvPr/>
        </p:nvSpPr>
        <p:spPr>
          <a:xfrm>
            <a:off x="5030787" y="4202417"/>
            <a:ext cx="172582" cy="172582"/>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455" name="Rectangle 51"/>
          <p:cNvSpPr>
            <a:spLocks noChangeArrowheads="1"/>
          </p:cNvSpPr>
          <p:nvPr/>
        </p:nvSpPr>
        <p:spPr bwMode="auto">
          <a:xfrm>
            <a:off x="13263441" y="4490072"/>
            <a:ext cx="887174" cy="44510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sym typeface="Arial" panose="020B0604020202020204"/>
              </a:rPr>
              <a:t>O</a:t>
            </a:r>
          </a:p>
        </p:txBody>
      </p:sp>
      <p:graphicFrame>
        <p:nvGraphicFramePr>
          <p:cNvPr id="458" name="Object 9"/>
          <p:cNvGraphicFramePr>
            <a:graphicFrameLocks noChangeAspect="1"/>
          </p:cNvGraphicFramePr>
          <p:nvPr>
            <p:extLst>
              <p:ext uri="{D42A27DB-BD31-4B8C-83A1-F6EECF244321}">
                <p14:modId xmlns:p14="http://schemas.microsoft.com/office/powerpoint/2010/main" val="2731522918"/>
              </p:ext>
            </p:extLst>
          </p:nvPr>
        </p:nvGraphicFramePr>
        <p:xfrm>
          <a:off x="9283444" y="4366968"/>
          <a:ext cx="926224" cy="587292"/>
        </p:xfrm>
        <a:graphic>
          <a:graphicData uri="http://schemas.openxmlformats.org/presentationml/2006/ole">
            <mc:AlternateContent xmlns:mc="http://schemas.openxmlformats.org/markup-compatibility/2006">
              <mc:Choice xmlns:v="urn:schemas-microsoft-com:vml" Requires="v">
                <p:oleObj spid="_x0000_s1027" name="Equation" r:id="rId6" imgW="139700" imgH="165100" progId="Equation.DSMT4">
                  <p:embed/>
                </p:oleObj>
              </mc:Choice>
              <mc:Fallback>
                <p:oleObj name="Equation" r:id="rId6" imgW="139700" imgH="165100" progId="Equation.DSMT4">
                  <p:embed/>
                  <p:pic>
                    <p:nvPicPr>
                      <p:cNvPr id="458"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3444" y="4366968"/>
                        <a:ext cx="926224" cy="587292"/>
                      </a:xfrm>
                      <a:prstGeom prst="rect">
                        <a:avLst/>
                      </a:prstGeom>
                      <a:noFill/>
                      <a:ln>
                        <a:noFill/>
                      </a:ln>
                    </p:spPr>
                  </p:pic>
                </p:oleObj>
              </mc:Fallback>
            </mc:AlternateContent>
          </a:graphicData>
        </a:graphic>
      </p:graphicFrame>
      <p:sp>
        <p:nvSpPr>
          <p:cNvPr id="464" name="Oval 463"/>
          <p:cNvSpPr/>
          <p:nvPr/>
        </p:nvSpPr>
        <p:spPr>
          <a:xfrm>
            <a:off x="13873755" y="4239251"/>
            <a:ext cx="172582" cy="172582"/>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828800">
              <a:buClr>
                <a:srgbClr val="000000"/>
              </a:buClr>
              <a:defRPr/>
            </a:pPr>
            <a:endParaRPr lang="en-US" sz="3200" kern="0">
              <a:solidFill>
                <a:srgbClr val="D9D9D9"/>
              </a:solidFill>
              <a:latin typeface="Times New Roman" panose="02020603050405020304" pitchFamily="18" charset="0"/>
              <a:cs typeface="Times New Roman" panose="02020603050405020304" pitchFamily="18" charset="0"/>
              <a:sym typeface="Arial" panose="020B0604020202020204"/>
            </a:endParaRPr>
          </a:p>
        </p:txBody>
      </p:sp>
      <p:sp>
        <p:nvSpPr>
          <p:cNvPr id="494" name="Google Shape;356;p47"/>
          <p:cNvSpPr txBox="1"/>
          <p:nvPr/>
        </p:nvSpPr>
        <p:spPr>
          <a:xfrm>
            <a:off x="536441" y="1627953"/>
            <a:ext cx="16952382" cy="530522"/>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panose="00000500000000000000"/>
              <a:buNone/>
              <a:defRPr sz="1600" b="1">
                <a:solidFill>
                  <a:srgbClr val="2E2723"/>
                </a:solidFill>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pPr defTabSz="1828800">
              <a:buClr>
                <a:srgbClr val="2E2723"/>
              </a:buClr>
              <a:defRPr/>
            </a:pP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T</a:t>
            </a:r>
            <a:r>
              <a:rPr lang="vi-VN" sz="3600" kern="0" dirty="0">
                <a:solidFill>
                  <a:srgbClr val="002060"/>
                </a:solidFill>
                <a:latin typeface="Times New Roman" panose="02020603050405020304" pitchFamily="18" charset="0"/>
                <a:cs typeface="Times New Roman" panose="02020603050405020304" pitchFamily="18" charset="0"/>
                <a:sym typeface="Arial" panose="020B0604020202020204"/>
              </a:rPr>
              <a:t>hấu kính hội tụ</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và</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thấu</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kính</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phân</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kì</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(b)</a:t>
            </a:r>
            <a:r>
              <a:rPr lang="vi-VN"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endPar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endParaRPr>
          </a:p>
        </p:txBody>
      </p:sp>
      <p:sp>
        <p:nvSpPr>
          <p:cNvPr id="512" name="Google Shape;363;p48"/>
          <p:cNvSpPr txBox="1"/>
          <p:nvPr/>
        </p:nvSpPr>
        <p:spPr>
          <a:xfrm>
            <a:off x="640982" y="8469112"/>
            <a:ext cx="17429270" cy="102757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defTabSz="1828800">
              <a:buClr>
                <a:srgbClr val="9AB5BE"/>
              </a:buClr>
              <a:defRPr/>
            </a:pP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Đ</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ường</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thẳng</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đi</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qua O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và</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vuông</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góc</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với</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thấu</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kính</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là</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b="1" kern="0" dirty="0">
                <a:solidFill>
                  <a:srgbClr val="C00000"/>
                </a:solidFill>
                <a:latin typeface="Times New Roman" panose="02020603050405020304" pitchFamily="18" charset="0"/>
                <a:cs typeface="Times New Roman" panose="02020603050405020304" pitchFamily="18" charset="0"/>
                <a:sym typeface="Arial" panose="020B0604020202020204"/>
              </a:rPr>
              <a:t>△</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là</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b="1" kern="0" dirty="0" err="1">
                <a:solidFill>
                  <a:srgbClr val="C00000"/>
                </a:solidFill>
                <a:latin typeface="Times New Roman" panose="02020603050405020304" pitchFamily="18" charset="0"/>
                <a:cs typeface="Times New Roman" panose="02020603050405020304" pitchFamily="18" charset="0"/>
                <a:sym typeface="Arial" panose="020B0604020202020204"/>
              </a:rPr>
              <a:t>trục</a:t>
            </a:r>
            <a:r>
              <a:rPr lang="en-US" sz="40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4000" b="1" kern="0" dirty="0" err="1">
                <a:solidFill>
                  <a:srgbClr val="C00000"/>
                </a:solidFill>
                <a:latin typeface="Times New Roman" panose="02020603050405020304" pitchFamily="18" charset="0"/>
                <a:cs typeface="Times New Roman" panose="02020603050405020304" pitchFamily="18" charset="0"/>
                <a:sym typeface="Arial" panose="020B0604020202020204"/>
              </a:rPr>
              <a:t>chính</a:t>
            </a:r>
            <a:r>
              <a:rPr lang="en-US" sz="40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của</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thấu</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kính</a:t>
            </a:r>
            <a:endPar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endParaRPr>
          </a:p>
        </p:txBody>
      </p:sp>
      <p:sp>
        <p:nvSpPr>
          <p:cNvPr id="516" name="Google Shape;363;p48"/>
          <p:cNvSpPr txBox="1"/>
          <p:nvPr/>
        </p:nvSpPr>
        <p:spPr>
          <a:xfrm>
            <a:off x="640982" y="6821422"/>
            <a:ext cx="17175014" cy="1499172"/>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defTabSz="1828800">
              <a:buClr>
                <a:srgbClr val="9AB5BE"/>
              </a:buClr>
              <a:defRPr/>
            </a:pP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Thấu</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kính</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có</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1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điểm</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O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mà</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mọi</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tia</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tới</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O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đều</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truyền</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thẳng</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và</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là</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điểm</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chính</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giữa</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thấu</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a:t>
            </a:r>
            <a:r>
              <a:rPr lang="en-US" sz="4000" kern="0" dirty="0" err="1">
                <a:solidFill>
                  <a:srgbClr val="2E2723"/>
                </a:solidFill>
                <a:latin typeface="Times New Roman" panose="02020603050405020304" pitchFamily="18" charset="0"/>
                <a:cs typeface="Times New Roman" panose="02020603050405020304" pitchFamily="18" charset="0"/>
                <a:sym typeface="Arial" panose="020B0604020202020204"/>
              </a:rPr>
              <a:t>kính</a:t>
            </a:r>
            <a:r>
              <a:rPr lang="en-US" sz="4000" kern="0" dirty="0">
                <a:solidFill>
                  <a:srgbClr val="2E2723"/>
                </a:solidFill>
                <a:latin typeface="Times New Roman" panose="02020603050405020304" pitchFamily="18" charset="0"/>
                <a:cs typeface="Times New Roman" panose="02020603050405020304" pitchFamily="18" charset="0"/>
                <a:sym typeface="Arial" panose="020B0604020202020204"/>
              </a:rPr>
              <a:t> → </a:t>
            </a:r>
            <a:r>
              <a:rPr lang="en-US" sz="4000" b="1" kern="0" dirty="0">
                <a:solidFill>
                  <a:srgbClr val="C00000"/>
                </a:solidFill>
                <a:latin typeface="Times New Roman" panose="02020603050405020304" pitchFamily="18" charset="0"/>
                <a:cs typeface="Times New Roman" panose="02020603050405020304" pitchFamily="18" charset="0"/>
                <a:sym typeface="Arial" panose="020B0604020202020204"/>
              </a:rPr>
              <a:t>O </a:t>
            </a:r>
            <a:r>
              <a:rPr lang="en-US" sz="4000" b="1" kern="0" dirty="0" err="1">
                <a:solidFill>
                  <a:srgbClr val="C00000"/>
                </a:solidFill>
                <a:latin typeface="Times New Roman" panose="02020603050405020304" pitchFamily="18" charset="0"/>
                <a:cs typeface="Times New Roman" panose="02020603050405020304" pitchFamily="18" charset="0"/>
                <a:sym typeface="Arial" panose="020B0604020202020204"/>
              </a:rPr>
              <a:t>là</a:t>
            </a:r>
            <a:r>
              <a:rPr lang="en-US" sz="40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4000" b="1" kern="0" dirty="0" err="1">
                <a:solidFill>
                  <a:srgbClr val="C00000"/>
                </a:solidFill>
                <a:latin typeface="Times New Roman" panose="02020603050405020304" pitchFamily="18" charset="0"/>
                <a:cs typeface="Times New Roman" panose="02020603050405020304" pitchFamily="18" charset="0"/>
                <a:sym typeface="Arial" panose="020B0604020202020204"/>
              </a:rPr>
              <a:t>quang</a:t>
            </a:r>
            <a:r>
              <a:rPr lang="en-US" sz="4000" b="1" kern="0"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4000" b="1" kern="0" dirty="0" err="1">
                <a:solidFill>
                  <a:srgbClr val="C00000"/>
                </a:solidFill>
                <a:latin typeface="Times New Roman" panose="02020603050405020304" pitchFamily="18" charset="0"/>
                <a:cs typeface="Times New Roman" panose="02020603050405020304" pitchFamily="18" charset="0"/>
                <a:sym typeface="Arial" panose="020B0604020202020204"/>
              </a:rPr>
              <a:t>tâm</a:t>
            </a:r>
            <a:endParaRPr lang="en-US" sz="4000" b="1" kern="0" dirty="0">
              <a:solidFill>
                <a:srgbClr val="C00000"/>
              </a:solidFill>
              <a:latin typeface="Times New Roman" panose="02020603050405020304" pitchFamily="18" charset="0"/>
              <a:cs typeface="Times New Roman" panose="02020603050405020304" pitchFamily="18" charset="0"/>
              <a:sym typeface="Arial" panose="020B0604020202020204"/>
            </a:endParaRPr>
          </a:p>
        </p:txBody>
      </p:sp>
      <p:sp>
        <p:nvSpPr>
          <p:cNvPr id="509" name="Line 41"/>
          <p:cNvSpPr>
            <a:spLocks noChangeShapeType="1"/>
          </p:cNvSpPr>
          <p:nvPr/>
        </p:nvSpPr>
        <p:spPr bwMode="auto">
          <a:xfrm flipV="1">
            <a:off x="551514" y="4282882"/>
            <a:ext cx="843250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508" name="Line 41"/>
          <p:cNvSpPr>
            <a:spLocks noChangeShapeType="1"/>
          </p:cNvSpPr>
          <p:nvPr/>
        </p:nvSpPr>
        <p:spPr bwMode="auto">
          <a:xfrm flipV="1">
            <a:off x="9428183" y="4318498"/>
            <a:ext cx="8049954"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5" name="Google Shape;356;p47"/>
          <p:cNvSpPr txBox="1"/>
          <p:nvPr/>
        </p:nvSpPr>
        <p:spPr>
          <a:xfrm>
            <a:off x="965784" y="503316"/>
            <a:ext cx="12733724" cy="1015803"/>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4000" dirty="0">
                <a:solidFill>
                  <a:srgbClr val="2E2723"/>
                </a:solidFill>
                <a:latin typeface="Times New Roman" panose="02020603050405020304" pitchFamily="18" charset="0"/>
                <a:cs typeface="Times New Roman" panose="02020603050405020304" pitchFamily="18" charset="0"/>
              </a:rPr>
              <a:t>II. T</a:t>
            </a:r>
            <a:r>
              <a:rPr lang="vi-VN" sz="4000" dirty="0">
                <a:solidFill>
                  <a:srgbClr val="2E2723"/>
                </a:solidFill>
                <a:latin typeface="Times New Roman" panose="02020603050405020304" pitchFamily="18" charset="0"/>
                <a:cs typeface="Times New Roman" panose="02020603050405020304" pitchFamily="18" charset="0"/>
              </a:rPr>
              <a:t>rục chính, quang tâm, tiêu điểm chính và tiêu cự của th</a:t>
            </a:r>
            <a:r>
              <a:rPr lang="en-US" sz="4000" dirty="0">
                <a:solidFill>
                  <a:srgbClr val="2E2723"/>
                </a:solidFill>
                <a:latin typeface="Times New Roman" panose="02020603050405020304" pitchFamily="18" charset="0"/>
                <a:cs typeface="Times New Roman" panose="02020603050405020304" pitchFamily="18" charset="0"/>
              </a:rPr>
              <a:t>ấ</a:t>
            </a:r>
            <a:r>
              <a:rPr lang="vi-VN" sz="4000" dirty="0">
                <a:solidFill>
                  <a:srgbClr val="2E2723"/>
                </a:solidFill>
                <a:latin typeface="Times New Roman" panose="02020603050405020304" pitchFamily="18" charset="0"/>
                <a:cs typeface="Times New Roman" panose="02020603050405020304" pitchFamily="18" charset="0"/>
              </a:rPr>
              <a:t>u kính</a:t>
            </a:r>
            <a:endParaRPr lang="en-US" sz="4000" dirty="0">
              <a:solidFill>
                <a:srgbClr val="2E272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34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500"/>
                                        <p:tgtEl>
                                          <p:spTgt spid="494"/>
                                        </p:tgtEl>
                                      </p:cBhvr>
                                    </p:animEffect>
                                    <p:anim calcmode="lin" valueType="num">
                                      <p:cBhvr>
                                        <p:cTn id="8" dur="500" fill="hold"/>
                                        <p:tgtEl>
                                          <p:spTgt spid="494"/>
                                        </p:tgtEl>
                                        <p:attrNameLst>
                                          <p:attrName>ppt_x</p:attrName>
                                        </p:attrNameLst>
                                      </p:cBhvr>
                                      <p:tavLst>
                                        <p:tav tm="0">
                                          <p:val>
                                            <p:strVal val="#ppt_x"/>
                                          </p:val>
                                        </p:tav>
                                        <p:tav tm="100000">
                                          <p:val>
                                            <p:strVal val="#ppt_x"/>
                                          </p:val>
                                        </p:tav>
                                      </p:tavLst>
                                    </p:anim>
                                    <p:anim calcmode="lin" valueType="num">
                                      <p:cBhvr>
                                        <p:cTn id="9" dur="500" fill="hold"/>
                                        <p:tgtEl>
                                          <p:spTgt spid="49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6"/>
                                        </p:tgtEl>
                                        <p:attrNameLst>
                                          <p:attrName>style.visibility</p:attrName>
                                        </p:attrNameLst>
                                      </p:cBhvr>
                                      <p:to>
                                        <p:strVal val="visible"/>
                                      </p:to>
                                    </p:set>
                                    <p:animEffect transition="in" filter="wipe(left)">
                                      <p:cBhvr>
                                        <p:cTn id="21" dur="500"/>
                                        <p:tgtEl>
                                          <p:spTgt spid="5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36"/>
                                        </p:tgtEl>
                                        <p:attrNameLst>
                                          <p:attrName>style.visibility</p:attrName>
                                        </p:attrNameLst>
                                      </p:cBhvr>
                                      <p:to>
                                        <p:strVal val="visible"/>
                                      </p:to>
                                    </p:set>
                                    <p:animEffect transition="in" filter="wipe(left)">
                                      <p:cBhvr>
                                        <p:cTn id="26" dur="500"/>
                                        <p:tgtEl>
                                          <p:spTgt spid="43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33"/>
                                        </p:tgtEl>
                                        <p:attrNameLst>
                                          <p:attrName>style.visibility</p:attrName>
                                        </p:attrNameLst>
                                      </p:cBhvr>
                                      <p:to>
                                        <p:strVal val="visible"/>
                                      </p:to>
                                    </p:set>
                                    <p:animEffect transition="in" filter="wipe(left)">
                                      <p:cBhvr>
                                        <p:cTn id="30" dur="500"/>
                                        <p:tgtEl>
                                          <p:spTgt spid="433"/>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460"/>
                                        </p:tgtEl>
                                        <p:attrNameLst>
                                          <p:attrName>style.visibility</p:attrName>
                                        </p:attrNameLst>
                                      </p:cBhvr>
                                      <p:to>
                                        <p:strVal val="visible"/>
                                      </p:to>
                                    </p:set>
                                    <p:animEffect transition="in" filter="wipe(left)">
                                      <p:cBhvr>
                                        <p:cTn id="34" dur="500"/>
                                        <p:tgtEl>
                                          <p:spTgt spid="460"/>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459"/>
                                        </p:tgtEl>
                                        <p:attrNameLst>
                                          <p:attrName>style.visibility</p:attrName>
                                        </p:attrNameLst>
                                      </p:cBhvr>
                                      <p:to>
                                        <p:strVal val="visible"/>
                                      </p:to>
                                    </p:set>
                                    <p:animEffect transition="in" filter="wipe(left)">
                                      <p:cBhvr>
                                        <p:cTn id="38" dur="500"/>
                                        <p:tgtEl>
                                          <p:spTgt spid="45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448"/>
                                        </p:tgtEl>
                                        <p:attrNameLst>
                                          <p:attrName>style.visibility</p:attrName>
                                        </p:attrNameLst>
                                      </p:cBhvr>
                                      <p:to>
                                        <p:strVal val="visible"/>
                                      </p:to>
                                    </p:set>
                                    <p:anim calcmode="lin" valueType="num">
                                      <p:cBhvr>
                                        <p:cTn id="42" dur="500" fill="hold"/>
                                        <p:tgtEl>
                                          <p:spTgt spid="448"/>
                                        </p:tgtEl>
                                        <p:attrNameLst>
                                          <p:attrName>ppt_w</p:attrName>
                                        </p:attrNameLst>
                                      </p:cBhvr>
                                      <p:tavLst>
                                        <p:tav tm="0">
                                          <p:val>
                                            <p:fltVal val="0"/>
                                          </p:val>
                                        </p:tav>
                                        <p:tav tm="100000">
                                          <p:val>
                                            <p:strVal val="#ppt_w"/>
                                          </p:val>
                                        </p:tav>
                                      </p:tavLst>
                                    </p:anim>
                                    <p:anim calcmode="lin" valueType="num">
                                      <p:cBhvr>
                                        <p:cTn id="43" dur="500" fill="hold"/>
                                        <p:tgtEl>
                                          <p:spTgt spid="448"/>
                                        </p:tgtEl>
                                        <p:attrNameLst>
                                          <p:attrName>ppt_h</p:attrName>
                                        </p:attrNameLst>
                                      </p:cBhvr>
                                      <p:tavLst>
                                        <p:tav tm="0">
                                          <p:val>
                                            <p:fltVal val="0"/>
                                          </p:val>
                                        </p:tav>
                                        <p:tav tm="100000">
                                          <p:val>
                                            <p:strVal val="#ppt_h"/>
                                          </p:val>
                                        </p:tav>
                                      </p:tavLst>
                                    </p:anim>
                                    <p:animEffect transition="in" filter="fade">
                                      <p:cBhvr>
                                        <p:cTn id="44" dur="500"/>
                                        <p:tgtEl>
                                          <p:spTgt spid="448"/>
                                        </p:tgtEl>
                                      </p:cBhvr>
                                    </p:animEffect>
                                  </p:childTnLst>
                                </p:cTn>
                              </p:par>
                            </p:childTnLst>
                          </p:cTn>
                        </p:par>
                        <p:par>
                          <p:cTn id="45" fill="hold">
                            <p:stCondLst>
                              <p:cond delay="2500"/>
                            </p:stCondLst>
                            <p:childTnLst>
                              <p:par>
                                <p:cTn id="46" presetID="10" presetClass="entr" presetSubtype="0" fill="hold" grpId="1" nodeType="afterEffect">
                                  <p:stCondLst>
                                    <p:cond delay="0"/>
                                  </p:stCondLst>
                                  <p:childTnLst>
                                    <p:set>
                                      <p:cBhvr>
                                        <p:cTn id="47" dur="1" fill="hold">
                                          <p:stCondLst>
                                            <p:cond delay="0"/>
                                          </p:stCondLst>
                                        </p:cTn>
                                        <p:tgtEl>
                                          <p:spTgt spid="406"/>
                                        </p:tgtEl>
                                        <p:attrNameLst>
                                          <p:attrName>style.visibility</p:attrName>
                                        </p:attrNameLst>
                                      </p:cBhvr>
                                      <p:to>
                                        <p:strVal val="visible"/>
                                      </p:to>
                                    </p:set>
                                    <p:animEffect transition="in" filter="fade">
                                      <p:cBhvr>
                                        <p:cTn id="48" dur="500"/>
                                        <p:tgtEl>
                                          <p:spTgt spid="406"/>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464"/>
                                        </p:tgtEl>
                                        <p:attrNameLst>
                                          <p:attrName>style.visibility</p:attrName>
                                        </p:attrNameLst>
                                      </p:cBhvr>
                                      <p:to>
                                        <p:strVal val="visible"/>
                                      </p:to>
                                    </p:set>
                                    <p:anim calcmode="lin" valueType="num">
                                      <p:cBhvr>
                                        <p:cTn id="52" dur="500" fill="hold"/>
                                        <p:tgtEl>
                                          <p:spTgt spid="464"/>
                                        </p:tgtEl>
                                        <p:attrNameLst>
                                          <p:attrName>ppt_w</p:attrName>
                                        </p:attrNameLst>
                                      </p:cBhvr>
                                      <p:tavLst>
                                        <p:tav tm="0">
                                          <p:val>
                                            <p:fltVal val="0"/>
                                          </p:val>
                                        </p:tav>
                                        <p:tav tm="100000">
                                          <p:val>
                                            <p:strVal val="#ppt_w"/>
                                          </p:val>
                                        </p:tav>
                                      </p:tavLst>
                                    </p:anim>
                                    <p:anim calcmode="lin" valueType="num">
                                      <p:cBhvr>
                                        <p:cTn id="53" dur="500" fill="hold"/>
                                        <p:tgtEl>
                                          <p:spTgt spid="464"/>
                                        </p:tgtEl>
                                        <p:attrNameLst>
                                          <p:attrName>ppt_h</p:attrName>
                                        </p:attrNameLst>
                                      </p:cBhvr>
                                      <p:tavLst>
                                        <p:tav tm="0">
                                          <p:val>
                                            <p:fltVal val="0"/>
                                          </p:val>
                                        </p:tav>
                                        <p:tav tm="100000">
                                          <p:val>
                                            <p:strVal val="#ppt_h"/>
                                          </p:val>
                                        </p:tav>
                                      </p:tavLst>
                                    </p:anim>
                                    <p:animEffect transition="in" filter="fade">
                                      <p:cBhvr>
                                        <p:cTn id="54" dur="500"/>
                                        <p:tgtEl>
                                          <p:spTgt spid="464"/>
                                        </p:tgtEl>
                                      </p:cBhvr>
                                    </p:animEffect>
                                  </p:childTnLst>
                                </p:cTn>
                              </p:par>
                            </p:childTnLst>
                          </p:cTn>
                        </p:par>
                        <p:par>
                          <p:cTn id="55" fill="hold">
                            <p:stCondLst>
                              <p:cond delay="3500"/>
                            </p:stCondLst>
                            <p:childTnLst>
                              <p:par>
                                <p:cTn id="56" presetID="10" presetClass="entr" presetSubtype="0" fill="hold" grpId="1" nodeType="afterEffect">
                                  <p:stCondLst>
                                    <p:cond delay="0"/>
                                  </p:stCondLst>
                                  <p:childTnLst>
                                    <p:set>
                                      <p:cBhvr>
                                        <p:cTn id="57" dur="1" fill="hold">
                                          <p:stCondLst>
                                            <p:cond delay="0"/>
                                          </p:stCondLst>
                                        </p:cTn>
                                        <p:tgtEl>
                                          <p:spTgt spid="455"/>
                                        </p:tgtEl>
                                        <p:attrNameLst>
                                          <p:attrName>style.visibility</p:attrName>
                                        </p:attrNameLst>
                                      </p:cBhvr>
                                      <p:to>
                                        <p:strVal val="visible"/>
                                      </p:to>
                                    </p:set>
                                    <p:animEffect transition="in" filter="fade">
                                      <p:cBhvr>
                                        <p:cTn id="58" dur="500"/>
                                        <p:tgtEl>
                                          <p:spTgt spid="45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12"/>
                                        </p:tgtEl>
                                        <p:attrNameLst>
                                          <p:attrName>style.visibility</p:attrName>
                                        </p:attrNameLst>
                                      </p:cBhvr>
                                      <p:to>
                                        <p:strVal val="visible"/>
                                      </p:to>
                                    </p:set>
                                    <p:animEffect transition="in" filter="wipe(left)">
                                      <p:cBhvr>
                                        <p:cTn id="63" dur="500"/>
                                        <p:tgtEl>
                                          <p:spTgt spid="512"/>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509"/>
                                        </p:tgtEl>
                                        <p:attrNameLst>
                                          <p:attrName>style.visibility</p:attrName>
                                        </p:attrNameLst>
                                      </p:cBhvr>
                                      <p:to>
                                        <p:strVal val="visible"/>
                                      </p:to>
                                    </p:set>
                                    <p:animEffect transition="in" filter="wipe(left)">
                                      <p:cBhvr>
                                        <p:cTn id="67" dur="500"/>
                                        <p:tgtEl>
                                          <p:spTgt spid="50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08"/>
                                        </p:tgtEl>
                                        <p:attrNameLst>
                                          <p:attrName>style.visibility</p:attrName>
                                        </p:attrNameLst>
                                      </p:cBhvr>
                                      <p:to>
                                        <p:strVal val="visible"/>
                                      </p:to>
                                    </p:set>
                                    <p:animEffect transition="in" filter="wipe(left)">
                                      <p:cBhvr>
                                        <p:cTn id="70" dur="500"/>
                                        <p:tgtEl>
                                          <p:spTgt spid="508"/>
                                        </p:tgtEl>
                                      </p:cBhvr>
                                    </p:animEffect>
                                  </p:childTnLst>
                                </p:cTn>
                              </p:par>
                            </p:childTnLst>
                          </p:cTn>
                        </p:par>
                        <p:par>
                          <p:cTn id="71" fill="hold">
                            <p:stCondLst>
                              <p:cond delay="1000"/>
                            </p:stCondLst>
                            <p:childTnLst>
                              <p:par>
                                <p:cTn id="72" presetID="53" presetClass="entr" presetSubtype="16" fill="hold" nodeType="afterEffect">
                                  <p:stCondLst>
                                    <p:cond delay="0"/>
                                  </p:stCondLst>
                                  <p:childTnLst>
                                    <p:set>
                                      <p:cBhvr>
                                        <p:cTn id="73" dur="1" fill="hold">
                                          <p:stCondLst>
                                            <p:cond delay="0"/>
                                          </p:stCondLst>
                                        </p:cTn>
                                        <p:tgtEl>
                                          <p:spTgt spid="412"/>
                                        </p:tgtEl>
                                        <p:attrNameLst>
                                          <p:attrName>style.visibility</p:attrName>
                                        </p:attrNameLst>
                                      </p:cBhvr>
                                      <p:to>
                                        <p:strVal val="visible"/>
                                      </p:to>
                                    </p:set>
                                    <p:anim calcmode="lin" valueType="num">
                                      <p:cBhvr>
                                        <p:cTn id="74" dur="500" fill="hold"/>
                                        <p:tgtEl>
                                          <p:spTgt spid="412"/>
                                        </p:tgtEl>
                                        <p:attrNameLst>
                                          <p:attrName>ppt_w</p:attrName>
                                        </p:attrNameLst>
                                      </p:cBhvr>
                                      <p:tavLst>
                                        <p:tav tm="0">
                                          <p:val>
                                            <p:fltVal val="0"/>
                                          </p:val>
                                        </p:tav>
                                        <p:tav tm="100000">
                                          <p:val>
                                            <p:strVal val="#ppt_w"/>
                                          </p:val>
                                        </p:tav>
                                      </p:tavLst>
                                    </p:anim>
                                    <p:anim calcmode="lin" valueType="num">
                                      <p:cBhvr>
                                        <p:cTn id="75" dur="500" fill="hold"/>
                                        <p:tgtEl>
                                          <p:spTgt spid="412"/>
                                        </p:tgtEl>
                                        <p:attrNameLst>
                                          <p:attrName>ppt_h</p:attrName>
                                        </p:attrNameLst>
                                      </p:cBhvr>
                                      <p:tavLst>
                                        <p:tav tm="0">
                                          <p:val>
                                            <p:fltVal val="0"/>
                                          </p:val>
                                        </p:tav>
                                        <p:tav tm="100000">
                                          <p:val>
                                            <p:strVal val="#ppt_h"/>
                                          </p:val>
                                        </p:tav>
                                      </p:tavLst>
                                    </p:anim>
                                    <p:animEffect transition="in" filter="fade">
                                      <p:cBhvr>
                                        <p:cTn id="76" dur="500"/>
                                        <p:tgtEl>
                                          <p:spTgt spid="412"/>
                                        </p:tgtEl>
                                      </p:cBhvr>
                                    </p:animEffect>
                                  </p:childTnLst>
                                </p:cTn>
                              </p:par>
                            </p:childTnLst>
                          </p:cTn>
                        </p:par>
                        <p:par>
                          <p:cTn id="77" fill="hold">
                            <p:stCondLst>
                              <p:cond delay="1500"/>
                            </p:stCondLst>
                            <p:childTnLst>
                              <p:par>
                                <p:cTn id="78" presetID="53" presetClass="entr" presetSubtype="16" fill="hold" nodeType="afterEffect">
                                  <p:stCondLst>
                                    <p:cond delay="0"/>
                                  </p:stCondLst>
                                  <p:childTnLst>
                                    <p:set>
                                      <p:cBhvr>
                                        <p:cTn id="79" dur="1" fill="hold">
                                          <p:stCondLst>
                                            <p:cond delay="0"/>
                                          </p:stCondLst>
                                        </p:cTn>
                                        <p:tgtEl>
                                          <p:spTgt spid="458"/>
                                        </p:tgtEl>
                                        <p:attrNameLst>
                                          <p:attrName>style.visibility</p:attrName>
                                        </p:attrNameLst>
                                      </p:cBhvr>
                                      <p:to>
                                        <p:strVal val="visible"/>
                                      </p:to>
                                    </p:set>
                                    <p:anim calcmode="lin" valueType="num">
                                      <p:cBhvr>
                                        <p:cTn id="80" dur="500" fill="hold"/>
                                        <p:tgtEl>
                                          <p:spTgt spid="458"/>
                                        </p:tgtEl>
                                        <p:attrNameLst>
                                          <p:attrName>ppt_w</p:attrName>
                                        </p:attrNameLst>
                                      </p:cBhvr>
                                      <p:tavLst>
                                        <p:tav tm="0">
                                          <p:val>
                                            <p:fltVal val="0"/>
                                          </p:val>
                                        </p:tav>
                                        <p:tav tm="100000">
                                          <p:val>
                                            <p:strVal val="#ppt_w"/>
                                          </p:val>
                                        </p:tav>
                                      </p:tavLst>
                                    </p:anim>
                                    <p:anim calcmode="lin" valueType="num">
                                      <p:cBhvr>
                                        <p:cTn id="81" dur="500" fill="hold"/>
                                        <p:tgtEl>
                                          <p:spTgt spid="458"/>
                                        </p:tgtEl>
                                        <p:attrNameLst>
                                          <p:attrName>ppt_h</p:attrName>
                                        </p:attrNameLst>
                                      </p:cBhvr>
                                      <p:tavLst>
                                        <p:tav tm="0">
                                          <p:val>
                                            <p:fltVal val="0"/>
                                          </p:val>
                                        </p:tav>
                                        <p:tav tm="100000">
                                          <p:val>
                                            <p:strVal val="#ppt_h"/>
                                          </p:val>
                                        </p:tav>
                                      </p:tavLst>
                                    </p:anim>
                                    <p:animEffect transition="in" filter="fade">
                                      <p:cBhvr>
                                        <p:cTn id="82"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0"/>
      <p:bldP spid="406" grpId="1"/>
      <p:bldP spid="448" grpId="0" animBg="1"/>
      <p:bldP spid="455" grpId="0"/>
      <p:bldP spid="455" grpId="1"/>
      <p:bldP spid="464" grpId="0" animBg="1"/>
      <p:bldP spid="494" grpId="0"/>
      <p:bldP spid="512" grpId="0"/>
      <p:bldP spid="516" grpId="0"/>
      <p:bldP spid="509" grpId="0" animBg="1"/>
      <p:bldP spid="5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551514" y="2348674"/>
            <a:ext cx="8432500" cy="4223352"/>
            <a:chOff x="219897" y="1013916"/>
            <a:chExt cx="4216250" cy="2111676"/>
          </a:xfrm>
        </p:grpSpPr>
        <p:sp>
          <p:nvSpPr>
            <p:cNvPr id="76" name="Line 41"/>
            <p:cNvSpPr>
              <a:spLocks noChangeShapeType="1"/>
            </p:cNvSpPr>
            <p:nvPr/>
          </p:nvSpPr>
          <p:spPr bwMode="auto">
            <a:xfrm flipV="1">
              <a:off x="219897" y="1906487"/>
              <a:ext cx="421625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77" name="Line 34"/>
            <p:cNvSpPr>
              <a:spLocks noChangeShapeType="1"/>
            </p:cNvSpPr>
            <p:nvPr/>
          </p:nvSpPr>
          <p:spPr bwMode="auto">
            <a:xfrm>
              <a:off x="2502602" y="1013916"/>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78" name="Text Box 56"/>
            <p:cNvSpPr txBox="1">
              <a:spLocks noChangeArrowheads="1"/>
            </p:cNvSpPr>
            <p:nvPr/>
          </p:nvSpPr>
          <p:spPr bwMode="auto">
            <a:xfrm>
              <a:off x="2265093" y="2802426"/>
              <a:ext cx="443586" cy="32316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(a)</a:t>
              </a:r>
            </a:p>
          </p:txBody>
        </p:sp>
      </p:grpSp>
      <p:grpSp>
        <p:nvGrpSpPr>
          <p:cNvPr id="80" name="Group 79"/>
          <p:cNvGrpSpPr/>
          <p:nvPr/>
        </p:nvGrpSpPr>
        <p:grpSpPr>
          <a:xfrm>
            <a:off x="10238047" y="2505725"/>
            <a:ext cx="8049954" cy="4069414"/>
            <a:chOff x="5063163" y="1092441"/>
            <a:chExt cx="4024977" cy="2034707"/>
          </a:xfrm>
        </p:grpSpPr>
        <p:sp>
          <p:nvSpPr>
            <p:cNvPr id="81" name="Line 41"/>
            <p:cNvSpPr>
              <a:spLocks noChangeShapeType="1"/>
            </p:cNvSpPr>
            <p:nvPr/>
          </p:nvSpPr>
          <p:spPr bwMode="auto">
            <a:xfrm flipV="1">
              <a:off x="5063163" y="1924295"/>
              <a:ext cx="4024977"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nvGrpSpPr>
            <p:cNvPr id="82" name="Group 110"/>
            <p:cNvGrpSpPr/>
            <p:nvPr/>
          </p:nvGrpSpPr>
          <p:grpSpPr bwMode="auto">
            <a:xfrm rot="10800000" flipV="1">
              <a:off x="7213952" y="1092441"/>
              <a:ext cx="223270" cy="1677679"/>
              <a:chOff x="2739" y="2701"/>
              <a:chExt cx="94" cy="781"/>
            </a:xfrm>
          </p:grpSpPr>
          <p:sp>
            <p:nvSpPr>
              <p:cNvPr id="84" name="Line 111"/>
              <p:cNvSpPr>
                <a:spLocks noChangeShapeType="1"/>
              </p:cNvSpPr>
              <p:nvPr/>
            </p:nvSpPr>
            <p:spPr bwMode="auto">
              <a:xfrm>
                <a:off x="2784" y="2784"/>
                <a:ext cx="0" cy="624"/>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a:solidFill>
                    <a:sysClr val="windowText" lastClr="000000"/>
                  </a:solidFill>
                  <a:latin typeface="Times New Roman" panose="02020603050405020304" pitchFamily="18" charset="0"/>
                  <a:cs typeface="Times New Roman" panose="02020603050405020304" pitchFamily="18" charset="0"/>
                </a:endParaRPr>
              </a:p>
            </p:txBody>
          </p:sp>
          <p:sp>
            <p:nvSpPr>
              <p:cNvPr id="85" name="Line 112"/>
              <p:cNvSpPr>
                <a:spLocks noChangeShapeType="1"/>
              </p:cNvSpPr>
              <p:nvPr/>
            </p:nvSpPr>
            <p:spPr bwMode="auto">
              <a:xfrm>
                <a:off x="2739"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86" name="Line 113"/>
              <p:cNvSpPr>
                <a:spLocks noChangeShapeType="1"/>
              </p:cNvSpPr>
              <p:nvPr/>
            </p:nvSpPr>
            <p:spPr bwMode="auto">
              <a:xfrm flipV="1">
                <a:off x="2785"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87" name="Line 118"/>
              <p:cNvSpPr>
                <a:spLocks noChangeShapeType="1"/>
              </p:cNvSpPr>
              <p:nvPr/>
            </p:nvSpPr>
            <p:spPr bwMode="auto">
              <a:xfrm flipV="1">
                <a:off x="2739" y="3380"/>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88" name="Line 118"/>
              <p:cNvSpPr>
                <a:spLocks noChangeShapeType="1"/>
              </p:cNvSpPr>
              <p:nvPr/>
            </p:nvSpPr>
            <p:spPr bwMode="auto">
              <a:xfrm flipH="1" flipV="1">
                <a:off x="2785" y="3386"/>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grpSp>
        <p:sp>
          <p:nvSpPr>
            <p:cNvPr id="83" name="Text Box 56"/>
            <p:cNvSpPr txBox="1">
              <a:spLocks noChangeArrowheads="1"/>
            </p:cNvSpPr>
            <p:nvPr/>
          </p:nvSpPr>
          <p:spPr bwMode="auto">
            <a:xfrm>
              <a:off x="7084972" y="2803982"/>
              <a:ext cx="443586" cy="32316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(b)</a:t>
              </a:r>
            </a:p>
          </p:txBody>
        </p:sp>
      </p:grpSp>
      <p:grpSp>
        <p:nvGrpSpPr>
          <p:cNvPr id="89" name="Group 40"/>
          <p:cNvGrpSpPr/>
          <p:nvPr/>
        </p:nvGrpSpPr>
        <p:grpSpPr bwMode="auto">
          <a:xfrm>
            <a:off x="965787" y="3229582"/>
            <a:ext cx="4174330" cy="0"/>
            <a:chOff x="991" y="2064"/>
            <a:chExt cx="1189" cy="0"/>
          </a:xfrm>
        </p:grpSpPr>
        <p:sp>
          <p:nvSpPr>
            <p:cNvPr id="9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91"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grpSp>
      <p:grpSp>
        <p:nvGrpSpPr>
          <p:cNvPr id="92" name="Group 91"/>
          <p:cNvGrpSpPr/>
          <p:nvPr/>
        </p:nvGrpSpPr>
        <p:grpSpPr>
          <a:xfrm>
            <a:off x="5078110" y="3440008"/>
            <a:ext cx="3497780" cy="621728"/>
            <a:chOff x="4945749" y="2621206"/>
            <a:chExt cx="2495273" cy="443534"/>
          </a:xfrm>
        </p:grpSpPr>
        <p:sp>
          <p:nvSpPr>
            <p:cNvPr id="93" name="Line 49"/>
            <p:cNvSpPr>
              <a:spLocks noChangeShapeType="1"/>
            </p:cNvSpPr>
            <p:nvPr/>
          </p:nvSpPr>
          <p:spPr bwMode="auto">
            <a:xfrm rot="1237224" flipV="1">
              <a:off x="5722989" y="3041036"/>
              <a:ext cx="1718033" cy="23704"/>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94" name="Line 50"/>
            <p:cNvSpPr>
              <a:spLocks noChangeShapeType="1"/>
            </p:cNvSpPr>
            <p:nvPr/>
          </p:nvSpPr>
          <p:spPr bwMode="auto">
            <a:xfrm rot="1237224" flipV="1">
              <a:off x="4945749" y="2621206"/>
              <a:ext cx="929752" cy="11877"/>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95" name="Group 40"/>
          <p:cNvGrpSpPr/>
          <p:nvPr/>
        </p:nvGrpSpPr>
        <p:grpSpPr bwMode="auto">
          <a:xfrm>
            <a:off x="5117229" y="4130530"/>
            <a:ext cx="3408978" cy="0"/>
            <a:chOff x="549" y="2064"/>
            <a:chExt cx="971" cy="0"/>
          </a:xfrm>
        </p:grpSpPr>
        <p:sp>
          <p:nvSpPr>
            <p:cNvPr id="96" name="Line 41"/>
            <p:cNvSpPr>
              <a:spLocks noChangeShapeType="1"/>
            </p:cNvSpPr>
            <p:nvPr/>
          </p:nvSpPr>
          <p:spPr bwMode="auto">
            <a:xfrm flipV="1">
              <a:off x="861" y="2064"/>
              <a:ext cx="65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97"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98" name="Group 40"/>
          <p:cNvGrpSpPr/>
          <p:nvPr/>
        </p:nvGrpSpPr>
        <p:grpSpPr bwMode="auto">
          <a:xfrm>
            <a:off x="965784" y="4131534"/>
            <a:ext cx="4174328" cy="0"/>
            <a:chOff x="991" y="2064"/>
            <a:chExt cx="1189" cy="0"/>
          </a:xfrm>
        </p:grpSpPr>
        <p:sp>
          <p:nvSpPr>
            <p:cNvPr id="99"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00"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01" name="Group 40"/>
          <p:cNvGrpSpPr/>
          <p:nvPr/>
        </p:nvGrpSpPr>
        <p:grpSpPr bwMode="auto">
          <a:xfrm>
            <a:off x="965787" y="5029074"/>
            <a:ext cx="4174330" cy="0"/>
            <a:chOff x="991" y="2064"/>
            <a:chExt cx="1189" cy="0"/>
          </a:xfrm>
        </p:grpSpPr>
        <p:sp>
          <p:nvSpPr>
            <p:cNvPr id="102"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03"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flipV="1">
            <a:off x="5081469" y="4202934"/>
            <a:ext cx="3516722" cy="625168"/>
            <a:chOff x="4967501" y="2625163"/>
            <a:chExt cx="2508786" cy="445988"/>
          </a:xfrm>
        </p:grpSpPr>
        <p:sp>
          <p:nvSpPr>
            <p:cNvPr id="105" name="Line 49"/>
            <p:cNvSpPr>
              <a:spLocks noChangeShapeType="1"/>
            </p:cNvSpPr>
            <p:nvPr/>
          </p:nvSpPr>
          <p:spPr bwMode="auto">
            <a:xfrm rot="1237224" flipV="1">
              <a:off x="5721914" y="3046944"/>
              <a:ext cx="1754373" cy="24207"/>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06" name="Line 50"/>
            <p:cNvSpPr>
              <a:spLocks noChangeShapeType="1"/>
            </p:cNvSpPr>
            <p:nvPr/>
          </p:nvSpPr>
          <p:spPr bwMode="auto">
            <a:xfrm rot="1237224" flipV="1">
              <a:off x="4967501" y="2625163"/>
              <a:ext cx="907331" cy="11591"/>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07" name="Group 40"/>
          <p:cNvGrpSpPr/>
          <p:nvPr/>
        </p:nvGrpSpPr>
        <p:grpSpPr bwMode="auto">
          <a:xfrm>
            <a:off x="10760407" y="3266416"/>
            <a:ext cx="4030386" cy="0"/>
            <a:chOff x="1032" y="2064"/>
            <a:chExt cx="1148" cy="0"/>
          </a:xfrm>
        </p:grpSpPr>
        <p:sp>
          <p:nvSpPr>
            <p:cNvPr id="108"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09"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grpSp>
      <p:grpSp>
        <p:nvGrpSpPr>
          <p:cNvPr id="110" name="Group 109"/>
          <p:cNvGrpSpPr/>
          <p:nvPr/>
        </p:nvGrpSpPr>
        <p:grpSpPr>
          <a:xfrm>
            <a:off x="14681462" y="5261674"/>
            <a:ext cx="2930900" cy="518588"/>
            <a:chOff x="4945749" y="2621206"/>
            <a:chExt cx="2090870" cy="369953"/>
          </a:xfrm>
        </p:grpSpPr>
        <p:sp>
          <p:nvSpPr>
            <p:cNvPr id="111" name="Line 49"/>
            <p:cNvSpPr>
              <a:spLocks noChangeShapeType="1"/>
            </p:cNvSpPr>
            <p:nvPr/>
          </p:nvSpPr>
          <p:spPr bwMode="auto">
            <a:xfrm rot="1237224" flipV="1">
              <a:off x="5735329" y="2973204"/>
              <a:ext cx="1301290" cy="17955"/>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12" name="Line 50"/>
            <p:cNvSpPr>
              <a:spLocks noChangeShapeType="1"/>
            </p:cNvSpPr>
            <p:nvPr/>
          </p:nvSpPr>
          <p:spPr bwMode="auto">
            <a:xfrm rot="1237224" flipV="1">
              <a:off x="4945749" y="2621206"/>
              <a:ext cx="929752" cy="11877"/>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13" name="Group 40"/>
          <p:cNvGrpSpPr/>
          <p:nvPr/>
        </p:nvGrpSpPr>
        <p:grpSpPr bwMode="auto">
          <a:xfrm>
            <a:off x="14767907" y="4167364"/>
            <a:ext cx="2857782" cy="0"/>
            <a:chOff x="549" y="2064"/>
            <a:chExt cx="814" cy="0"/>
          </a:xfrm>
        </p:grpSpPr>
        <p:sp>
          <p:nvSpPr>
            <p:cNvPr id="114" name="Line 41"/>
            <p:cNvSpPr>
              <a:spLocks noChangeShapeType="1"/>
            </p:cNvSpPr>
            <p:nvPr/>
          </p:nvSpPr>
          <p:spPr bwMode="auto">
            <a:xfrm flipV="1">
              <a:off x="861" y="2064"/>
              <a:ext cx="50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15"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16" name="Group 40"/>
          <p:cNvGrpSpPr/>
          <p:nvPr/>
        </p:nvGrpSpPr>
        <p:grpSpPr bwMode="auto">
          <a:xfrm>
            <a:off x="10760407" y="4168366"/>
            <a:ext cx="4030386" cy="0"/>
            <a:chOff x="1032" y="2064"/>
            <a:chExt cx="1148" cy="0"/>
          </a:xfrm>
        </p:grpSpPr>
        <p:sp>
          <p:nvSpPr>
            <p:cNvPr id="117"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18"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19" name="Group 40"/>
          <p:cNvGrpSpPr/>
          <p:nvPr/>
        </p:nvGrpSpPr>
        <p:grpSpPr bwMode="auto">
          <a:xfrm>
            <a:off x="10844665" y="5065908"/>
            <a:ext cx="3946126" cy="0"/>
            <a:chOff x="1056" y="2064"/>
            <a:chExt cx="1124" cy="0"/>
          </a:xfrm>
        </p:grpSpPr>
        <p:sp>
          <p:nvSpPr>
            <p:cNvPr id="12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21" name="Line 42"/>
            <p:cNvSpPr>
              <a:spLocks noChangeShapeType="1"/>
            </p:cNvSpPr>
            <p:nvPr/>
          </p:nvSpPr>
          <p:spPr bwMode="auto">
            <a:xfrm>
              <a:off x="1056" y="2064"/>
              <a:ext cx="229"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22" name="Group 121"/>
          <p:cNvGrpSpPr/>
          <p:nvPr/>
        </p:nvGrpSpPr>
        <p:grpSpPr>
          <a:xfrm flipV="1">
            <a:off x="14732400" y="2583961"/>
            <a:ext cx="2663560" cy="469958"/>
            <a:chOff x="4967501" y="2625163"/>
            <a:chExt cx="1900150" cy="335263"/>
          </a:xfrm>
        </p:grpSpPr>
        <p:sp>
          <p:nvSpPr>
            <p:cNvPr id="123" name="Line 49"/>
            <p:cNvSpPr>
              <a:spLocks noChangeShapeType="1"/>
            </p:cNvSpPr>
            <p:nvPr/>
          </p:nvSpPr>
          <p:spPr bwMode="auto">
            <a:xfrm rot="1237224" flipV="1">
              <a:off x="5740475" y="2944874"/>
              <a:ext cx="1127176" cy="15552"/>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24" name="Line 50"/>
            <p:cNvSpPr>
              <a:spLocks noChangeShapeType="1"/>
            </p:cNvSpPr>
            <p:nvPr/>
          </p:nvSpPr>
          <p:spPr bwMode="auto">
            <a:xfrm rot="1237224" flipV="1">
              <a:off x="4967501" y="2625163"/>
              <a:ext cx="907331" cy="11591"/>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sp>
        <p:nvSpPr>
          <p:cNvPr id="125" name="Line 49"/>
          <p:cNvSpPr>
            <a:spLocks noChangeShapeType="1"/>
          </p:cNvSpPr>
          <p:nvPr/>
        </p:nvSpPr>
        <p:spPr bwMode="auto">
          <a:xfrm rot="20362776">
            <a:off x="12301283" y="3720172"/>
            <a:ext cx="2600698" cy="0"/>
          </a:xfrm>
          <a:prstGeom prst="line">
            <a:avLst/>
          </a:prstGeom>
          <a:noFill/>
          <a:ln w="28575">
            <a:solidFill>
              <a:srgbClr val="0B539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26" name="Line 49"/>
          <p:cNvSpPr>
            <a:spLocks noChangeShapeType="1"/>
          </p:cNvSpPr>
          <p:nvPr/>
        </p:nvSpPr>
        <p:spPr bwMode="auto">
          <a:xfrm rot="1237224" flipH="1">
            <a:off x="12278865" y="4591352"/>
            <a:ext cx="2600698" cy="0"/>
          </a:xfrm>
          <a:prstGeom prst="line">
            <a:avLst/>
          </a:prstGeom>
          <a:noFill/>
          <a:ln w="28575">
            <a:solidFill>
              <a:srgbClr val="0B539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35" name="Rectangle 51"/>
          <p:cNvSpPr>
            <a:spLocks noChangeArrowheads="1"/>
          </p:cNvSpPr>
          <p:nvPr/>
        </p:nvSpPr>
        <p:spPr bwMode="auto">
          <a:xfrm>
            <a:off x="4356385" y="4323256"/>
            <a:ext cx="887174" cy="44510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O</a:t>
            </a:r>
          </a:p>
        </p:txBody>
      </p:sp>
      <p:sp>
        <p:nvSpPr>
          <p:cNvPr id="136" name="Text Box 53"/>
          <p:cNvSpPr txBox="1">
            <a:spLocks noChangeArrowheads="1"/>
          </p:cNvSpPr>
          <p:nvPr/>
        </p:nvSpPr>
        <p:spPr bwMode="auto">
          <a:xfrm>
            <a:off x="7306773" y="4302051"/>
            <a:ext cx="984318" cy="64633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F</a:t>
            </a:r>
          </a:p>
        </p:txBody>
      </p:sp>
      <p:graphicFrame>
        <p:nvGraphicFramePr>
          <p:cNvPr id="138" name="Object 9"/>
          <p:cNvGraphicFramePr>
            <a:graphicFrameLocks noChangeAspect="1"/>
          </p:cNvGraphicFramePr>
          <p:nvPr>
            <p:extLst>
              <p:ext uri="{D42A27DB-BD31-4B8C-83A1-F6EECF244321}">
                <p14:modId xmlns:p14="http://schemas.microsoft.com/office/powerpoint/2010/main" val="1710919458"/>
              </p:ext>
            </p:extLst>
          </p:nvPr>
        </p:nvGraphicFramePr>
        <p:xfrm>
          <a:off x="372320" y="4166134"/>
          <a:ext cx="925872" cy="587068"/>
        </p:xfrm>
        <a:graphic>
          <a:graphicData uri="http://schemas.openxmlformats.org/presentationml/2006/ole">
            <mc:AlternateContent xmlns:mc="http://schemas.openxmlformats.org/markup-compatibility/2006">
              <mc:Choice xmlns:v="urn:schemas-microsoft-com:vml" Requires="v">
                <p:oleObj spid="_x0000_s2050" name="Equation" r:id="rId3" imgW="139700" imgH="165100" progId="Equation.DSMT4">
                  <p:embed/>
                </p:oleObj>
              </mc:Choice>
              <mc:Fallback>
                <p:oleObj name="Equation" r:id="rId3" imgW="139700" imgH="165100" progId="Equation.DSMT4">
                  <p:embed/>
                  <p:pic>
                    <p:nvPicPr>
                      <p:cNvPr id="138"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20" y="4166134"/>
                        <a:ext cx="925872" cy="587068"/>
                      </a:xfrm>
                      <a:prstGeom prst="rect">
                        <a:avLst/>
                      </a:prstGeom>
                      <a:noFill/>
                      <a:ln>
                        <a:noFill/>
                      </a:ln>
                    </p:spPr>
                  </p:pic>
                </p:oleObj>
              </mc:Fallback>
            </mc:AlternateContent>
          </a:graphicData>
        </a:graphic>
      </p:graphicFrame>
      <p:sp>
        <p:nvSpPr>
          <p:cNvPr id="139" name="Oval 138"/>
          <p:cNvSpPr/>
          <p:nvPr/>
        </p:nvSpPr>
        <p:spPr>
          <a:xfrm>
            <a:off x="7535914" y="4043010"/>
            <a:ext cx="172580" cy="172580"/>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40" name="Oval 139"/>
          <p:cNvSpPr/>
          <p:nvPr/>
        </p:nvSpPr>
        <p:spPr>
          <a:xfrm>
            <a:off x="5030787" y="4053351"/>
            <a:ext cx="172582" cy="172582"/>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42" name="Rectangle 51"/>
          <p:cNvSpPr>
            <a:spLocks noChangeArrowheads="1"/>
          </p:cNvSpPr>
          <p:nvPr/>
        </p:nvSpPr>
        <p:spPr bwMode="auto">
          <a:xfrm>
            <a:off x="14073305" y="4341006"/>
            <a:ext cx="887174" cy="44510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O</a:t>
            </a:r>
          </a:p>
        </p:txBody>
      </p:sp>
      <p:sp>
        <p:nvSpPr>
          <p:cNvPr id="144" name="Text Box 56"/>
          <p:cNvSpPr txBox="1">
            <a:spLocks noChangeArrowheads="1"/>
          </p:cNvSpPr>
          <p:nvPr/>
        </p:nvSpPr>
        <p:spPr bwMode="auto">
          <a:xfrm>
            <a:off x="12171535" y="4351967"/>
            <a:ext cx="887174" cy="64633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F</a:t>
            </a:r>
          </a:p>
        </p:txBody>
      </p:sp>
      <p:graphicFrame>
        <p:nvGraphicFramePr>
          <p:cNvPr id="145" name="Object 9"/>
          <p:cNvGraphicFramePr>
            <a:graphicFrameLocks noChangeAspect="1"/>
          </p:cNvGraphicFramePr>
          <p:nvPr>
            <p:extLst>
              <p:ext uri="{D42A27DB-BD31-4B8C-83A1-F6EECF244321}">
                <p14:modId xmlns:p14="http://schemas.microsoft.com/office/powerpoint/2010/main" val="2821645782"/>
              </p:ext>
            </p:extLst>
          </p:nvPr>
        </p:nvGraphicFramePr>
        <p:xfrm>
          <a:off x="10093308" y="4217902"/>
          <a:ext cx="926224" cy="587292"/>
        </p:xfrm>
        <a:graphic>
          <a:graphicData uri="http://schemas.openxmlformats.org/presentationml/2006/ole">
            <mc:AlternateContent xmlns:mc="http://schemas.openxmlformats.org/markup-compatibility/2006">
              <mc:Choice xmlns:v="urn:schemas-microsoft-com:vml" Requires="v">
                <p:oleObj spid="_x0000_s2051" name="Equation" r:id="rId5" imgW="139700" imgH="165100" progId="Equation.DSMT4">
                  <p:embed/>
                </p:oleObj>
              </mc:Choice>
              <mc:Fallback>
                <p:oleObj name="Equation" r:id="rId5" imgW="139700" imgH="165100" progId="Equation.DSMT4">
                  <p:embed/>
                  <p:pic>
                    <p:nvPicPr>
                      <p:cNvPr id="145"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3308" y="4217902"/>
                        <a:ext cx="926224" cy="587292"/>
                      </a:xfrm>
                      <a:prstGeom prst="rect">
                        <a:avLst/>
                      </a:prstGeom>
                      <a:noFill/>
                      <a:ln>
                        <a:noFill/>
                      </a:ln>
                    </p:spPr>
                  </p:pic>
                </p:oleObj>
              </mc:Fallback>
            </mc:AlternateContent>
          </a:graphicData>
        </a:graphic>
      </p:graphicFrame>
      <p:sp>
        <p:nvSpPr>
          <p:cNvPr id="147" name="Oval 146"/>
          <p:cNvSpPr/>
          <p:nvPr/>
        </p:nvSpPr>
        <p:spPr>
          <a:xfrm>
            <a:off x="14683619" y="4090185"/>
            <a:ext cx="172582" cy="172582"/>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48" name="Oval 147"/>
          <p:cNvSpPr/>
          <p:nvPr/>
        </p:nvSpPr>
        <p:spPr>
          <a:xfrm>
            <a:off x="12374155" y="4096105"/>
            <a:ext cx="172582" cy="172582"/>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50" name="Text Box 56"/>
          <p:cNvSpPr txBox="1">
            <a:spLocks noChangeArrowheads="1"/>
          </p:cNvSpPr>
          <p:nvPr/>
        </p:nvSpPr>
        <p:spPr bwMode="auto">
          <a:xfrm>
            <a:off x="6059944" y="3121449"/>
            <a:ext cx="887172" cy="64633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f</a:t>
            </a:r>
          </a:p>
        </p:txBody>
      </p:sp>
      <p:cxnSp>
        <p:nvCxnSpPr>
          <p:cNvPr id="151" name="Straight Arrow Connector 150"/>
          <p:cNvCxnSpPr/>
          <p:nvPr/>
        </p:nvCxnSpPr>
        <p:spPr>
          <a:xfrm>
            <a:off x="12384589" y="3737422"/>
            <a:ext cx="237461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Text Box 56"/>
          <p:cNvSpPr txBox="1">
            <a:spLocks noChangeArrowheads="1"/>
          </p:cNvSpPr>
          <p:nvPr/>
        </p:nvSpPr>
        <p:spPr bwMode="auto">
          <a:xfrm>
            <a:off x="13048170" y="3103941"/>
            <a:ext cx="887172" cy="64633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f</a:t>
            </a:r>
          </a:p>
        </p:txBody>
      </p:sp>
      <p:cxnSp>
        <p:nvCxnSpPr>
          <p:cNvPr id="153" name="Straight Arrow Connector 152"/>
          <p:cNvCxnSpPr/>
          <p:nvPr/>
        </p:nvCxnSpPr>
        <p:spPr>
          <a:xfrm>
            <a:off x="5085492" y="3819442"/>
            <a:ext cx="251910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4" name="Google Shape;363;p48"/>
          <p:cNvSpPr txBox="1"/>
          <p:nvPr/>
        </p:nvSpPr>
        <p:spPr>
          <a:xfrm>
            <a:off x="858731" y="6637251"/>
            <a:ext cx="16490454" cy="149917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dirty="0" err="1">
                <a:latin typeface="Times New Roman" panose="02020603050405020304" pitchFamily="18" charset="0"/>
                <a:cs typeface="Times New Roman" panose="02020603050405020304" pitchFamily="18" charset="0"/>
              </a:rPr>
              <a:t>Chùm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ló</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thấu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kéo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chùm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cắt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F</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chính</a:t>
            </a:r>
            <a:r>
              <a:rPr lang="en-US" sz="4000" dirty="0">
                <a:latin typeface="Times New Roman" panose="02020603050405020304" pitchFamily="18" charset="0"/>
                <a:cs typeface="Times New Roman" panose="02020603050405020304" pitchFamily="18" charset="0"/>
              </a:rPr>
              <a:t> → </a:t>
            </a:r>
            <a:r>
              <a:rPr lang="en-US" sz="4000" b="1" dirty="0">
                <a:solidFill>
                  <a:srgbClr val="C00000"/>
                </a:solidFill>
                <a:latin typeface="Times New Roman" panose="02020603050405020304" pitchFamily="18" charset="0"/>
                <a:cs typeface="Times New Roman" panose="02020603050405020304" pitchFamily="18" charset="0"/>
              </a:rPr>
              <a:t>F </a:t>
            </a:r>
            <a:r>
              <a:rPr lang="en-US" sz="4000" b="1" dirty="0" err="1">
                <a:solidFill>
                  <a:srgbClr val="C00000"/>
                </a:solidFill>
                <a:latin typeface="Times New Roman" panose="02020603050405020304" pitchFamily="18" charset="0"/>
                <a:cs typeface="Times New Roman" panose="02020603050405020304" pitchFamily="18" charset="0"/>
              </a:rPr>
              <a:t>là</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tiêu</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điểm</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chính</a:t>
            </a:r>
            <a:r>
              <a:rPr lang="en-US" sz="4000" b="1" dirty="0">
                <a:solidFill>
                  <a:srgbClr val="C00000"/>
                </a:solidFill>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155" name="Google Shape;363;p48"/>
          <p:cNvSpPr txBox="1"/>
          <p:nvPr/>
        </p:nvSpPr>
        <p:spPr>
          <a:xfrm>
            <a:off x="858731" y="8306738"/>
            <a:ext cx="17175014" cy="100520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vi-VN" sz="4000" dirty="0">
                <a:latin typeface="Times New Roman" panose="02020603050405020304" pitchFamily="18" charset="0"/>
                <a:cs typeface="Times New Roman" panose="02020603050405020304" pitchFamily="18" charset="0"/>
              </a:rPr>
              <a:t>Khoảng cách từ quang tâm đến tiêu điểm chính</a:t>
            </a:r>
            <a:r>
              <a:rPr lang="en-US" sz="4000" dirty="0">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OF = f </a:t>
            </a:r>
            <a:r>
              <a:rPr lang="en-US" sz="4000" dirty="0" err="1">
                <a:latin typeface="Times New Roman" panose="02020603050405020304" pitchFamily="18" charset="0"/>
                <a:cs typeface="Times New Roman" panose="02020603050405020304" pitchFamily="18" charset="0"/>
              </a:rPr>
              <a:t>gọi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tiêu</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cự</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8" name="Google Shape;356;p47"/>
          <p:cNvSpPr txBox="1"/>
          <p:nvPr/>
        </p:nvSpPr>
        <p:spPr>
          <a:xfrm>
            <a:off x="536441" y="1627953"/>
            <a:ext cx="16952382" cy="530522"/>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panose="00000500000000000000"/>
              <a:buNone/>
              <a:defRPr sz="1600" b="1">
                <a:solidFill>
                  <a:srgbClr val="2E2723"/>
                </a:solidFill>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pPr defTabSz="1828800">
              <a:buClr>
                <a:srgbClr val="2E2723"/>
              </a:buClr>
              <a:defRPr/>
            </a:pP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T</a:t>
            </a:r>
            <a:r>
              <a:rPr lang="vi-VN" sz="3600" kern="0" dirty="0">
                <a:solidFill>
                  <a:srgbClr val="002060"/>
                </a:solidFill>
                <a:latin typeface="Times New Roman" panose="02020603050405020304" pitchFamily="18" charset="0"/>
                <a:cs typeface="Times New Roman" panose="02020603050405020304" pitchFamily="18" charset="0"/>
                <a:sym typeface="Arial" panose="020B0604020202020204"/>
              </a:rPr>
              <a:t>hấu kính hội tụ</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và</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thấu</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kính</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phân</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kì</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(b)</a:t>
            </a:r>
            <a:r>
              <a:rPr lang="vi-VN"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endPar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endParaRPr>
          </a:p>
        </p:txBody>
      </p:sp>
      <p:sp>
        <p:nvSpPr>
          <p:cNvPr id="9" name="Google Shape;356;p47"/>
          <p:cNvSpPr txBox="1"/>
          <p:nvPr/>
        </p:nvSpPr>
        <p:spPr>
          <a:xfrm>
            <a:off x="672809" y="583993"/>
            <a:ext cx="10863481" cy="886071"/>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4000" dirty="0">
                <a:solidFill>
                  <a:srgbClr val="2E2723"/>
                </a:solidFill>
                <a:latin typeface="Times New Roman" panose="02020603050405020304" pitchFamily="18" charset="0"/>
                <a:cs typeface="Times New Roman" panose="02020603050405020304" pitchFamily="18" charset="0"/>
              </a:rPr>
              <a:t>II. T</a:t>
            </a:r>
            <a:r>
              <a:rPr lang="vi-VN" sz="4000" dirty="0">
                <a:solidFill>
                  <a:srgbClr val="2E2723"/>
                </a:solidFill>
                <a:latin typeface="Times New Roman" panose="02020603050405020304" pitchFamily="18" charset="0"/>
                <a:cs typeface="Times New Roman" panose="02020603050405020304" pitchFamily="18" charset="0"/>
              </a:rPr>
              <a:t>rục chính, quang tâm, tiêu điểm chính và tiêu cự </a:t>
            </a:r>
            <a:r>
              <a:rPr lang="vi-VN" sz="4000">
                <a:solidFill>
                  <a:srgbClr val="2E2723"/>
                </a:solidFill>
                <a:latin typeface="Times New Roman" panose="02020603050405020304" pitchFamily="18" charset="0"/>
                <a:cs typeface="Times New Roman" panose="02020603050405020304" pitchFamily="18" charset="0"/>
              </a:rPr>
              <a:t>của th</a:t>
            </a:r>
            <a:r>
              <a:rPr lang="en-US" sz="4000">
                <a:solidFill>
                  <a:srgbClr val="2E2723"/>
                </a:solidFill>
                <a:latin typeface="Times New Roman" panose="02020603050405020304" pitchFamily="18" charset="0"/>
                <a:cs typeface="Times New Roman" panose="02020603050405020304" pitchFamily="18" charset="0"/>
              </a:rPr>
              <a:t>ấ</a:t>
            </a:r>
            <a:r>
              <a:rPr lang="vi-VN" sz="4000">
                <a:solidFill>
                  <a:srgbClr val="2E2723"/>
                </a:solidFill>
                <a:latin typeface="Times New Roman" panose="02020603050405020304" pitchFamily="18" charset="0"/>
                <a:cs typeface="Times New Roman" panose="02020603050405020304" pitchFamily="18" charset="0"/>
              </a:rPr>
              <a:t>u </a:t>
            </a:r>
            <a:r>
              <a:rPr lang="vi-VN" sz="4000" dirty="0">
                <a:solidFill>
                  <a:srgbClr val="2E2723"/>
                </a:solidFill>
                <a:latin typeface="Times New Roman" panose="02020603050405020304" pitchFamily="18" charset="0"/>
                <a:cs typeface="Times New Roman" panose="02020603050405020304" pitchFamily="18" charset="0"/>
              </a:rPr>
              <a:t>kính</a:t>
            </a:r>
            <a:endParaRPr lang="en-US" sz="4000" dirty="0">
              <a:solidFill>
                <a:srgbClr val="2E272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80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wipe(left)">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par>
                                <p:cTn id="13" presetID="22" presetClass="entr" presetSubtype="8"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wipe(left)">
                                      <p:cBhvr>
                                        <p:cTn id="15" dur="500"/>
                                        <p:tgtEl>
                                          <p:spTgt spid="101"/>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wipe(up)">
                                      <p:cBhvr>
                                        <p:cTn id="19" dur="500"/>
                                        <p:tgtEl>
                                          <p:spTgt spid="92"/>
                                        </p:tgtEl>
                                      </p:cBhvr>
                                    </p:animEffect>
                                  </p:childTnLst>
                                </p:cTn>
                              </p:par>
                              <p:par>
                                <p:cTn id="20" presetID="22" presetClass="entr" presetSubtype="4"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down)">
                                      <p:cBhvr>
                                        <p:cTn id="22" dur="500"/>
                                        <p:tgtEl>
                                          <p:spTgt spid="104"/>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par>
                          <p:cTn id="27" fill="hold">
                            <p:stCondLst>
                              <p:cond delay="1500"/>
                            </p:stCondLst>
                            <p:childTnLst>
                              <p:par>
                                <p:cTn id="28" presetID="10" presetClass="entr" presetSubtype="0" fill="hold" grpId="1" nodeType="after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fade">
                                      <p:cBhvr>
                                        <p:cTn id="30" dur="500"/>
                                        <p:tgtEl>
                                          <p:spTgt spid="136"/>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wipe(left)">
                                      <p:cBhvr>
                                        <p:cTn id="34" dur="500"/>
                                        <p:tgtEl>
                                          <p:spTgt spid="107"/>
                                        </p:tgtEl>
                                      </p:cBhvr>
                                    </p:animEffect>
                                  </p:childTnLst>
                                </p:cTn>
                              </p:par>
                              <p:par>
                                <p:cTn id="35" presetID="22" presetClass="entr" presetSubtype="8" fill="hold"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wipe(left)">
                                      <p:cBhvr>
                                        <p:cTn id="37" dur="500"/>
                                        <p:tgtEl>
                                          <p:spTgt spid="119"/>
                                        </p:tgtEl>
                                      </p:cBhvr>
                                    </p:animEffect>
                                  </p:childTnLst>
                                </p:cTn>
                              </p:par>
                            </p:childTnLst>
                          </p:cTn>
                        </p:par>
                        <p:par>
                          <p:cTn id="38" fill="hold">
                            <p:stCondLst>
                              <p:cond delay="2500"/>
                            </p:stCondLst>
                            <p:childTnLst>
                              <p:par>
                                <p:cTn id="39" presetID="22" presetClass="entr" presetSubtype="4" fill="hold" nodeType="after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wipe(down)">
                                      <p:cBhvr>
                                        <p:cTn id="41" dur="500"/>
                                        <p:tgtEl>
                                          <p:spTgt spid="122"/>
                                        </p:tgtEl>
                                      </p:cBhvr>
                                    </p:animEffect>
                                  </p:childTnLst>
                                </p:cTn>
                              </p:par>
                              <p:par>
                                <p:cTn id="42" presetID="22" presetClass="entr" presetSubtype="1" fill="hold"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wipe(up)">
                                      <p:cBhvr>
                                        <p:cTn id="44" dur="500"/>
                                        <p:tgtEl>
                                          <p:spTgt spid="110"/>
                                        </p:tgtEl>
                                      </p:cBhvr>
                                    </p:animEffect>
                                  </p:childTnLst>
                                </p:cTn>
                              </p:par>
                            </p:childTnLst>
                          </p:cTn>
                        </p:par>
                        <p:par>
                          <p:cTn id="45" fill="hold">
                            <p:stCondLst>
                              <p:cond delay="3000"/>
                            </p:stCondLst>
                            <p:childTnLst>
                              <p:par>
                                <p:cTn id="46" presetID="16" presetClass="entr" presetSubtype="21" fill="hold" grpId="0" nodeType="afterEffect">
                                  <p:stCondLst>
                                    <p:cond delay="0"/>
                                  </p:stCondLst>
                                  <p:childTnLst>
                                    <p:set>
                                      <p:cBhvr>
                                        <p:cTn id="47" dur="1" fill="hold">
                                          <p:stCondLst>
                                            <p:cond delay="0"/>
                                          </p:stCondLst>
                                        </p:cTn>
                                        <p:tgtEl>
                                          <p:spTgt spid="126"/>
                                        </p:tgtEl>
                                        <p:attrNameLst>
                                          <p:attrName>style.visibility</p:attrName>
                                        </p:attrNameLst>
                                      </p:cBhvr>
                                      <p:to>
                                        <p:strVal val="visible"/>
                                      </p:to>
                                    </p:set>
                                    <p:animEffect transition="in" filter="barn(inVertical)">
                                      <p:cBhvr>
                                        <p:cTn id="48" dur="500"/>
                                        <p:tgtEl>
                                          <p:spTgt spid="126"/>
                                        </p:tgtEl>
                                      </p:cBhvr>
                                    </p:animEffect>
                                  </p:childTnLst>
                                </p:cTn>
                              </p:par>
                            </p:childTnLst>
                          </p:cTn>
                        </p:par>
                        <p:par>
                          <p:cTn id="49" fill="hold">
                            <p:stCondLst>
                              <p:cond delay="3500"/>
                            </p:stCondLst>
                            <p:childTnLst>
                              <p:par>
                                <p:cTn id="50" presetID="16" presetClass="entr" presetSubtype="21" fill="hold" grpId="0" nodeType="after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barn(inVertical)">
                                      <p:cBhvr>
                                        <p:cTn id="52" dur="500"/>
                                        <p:tgtEl>
                                          <p:spTgt spid="1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nodeType="clickEffect">
                                  <p:stCondLst>
                                    <p:cond delay="0"/>
                                  </p:stCondLst>
                                  <p:childTnLst>
                                    <p:set>
                                      <p:cBhvr>
                                        <p:cTn id="56" dur="1" fill="hold">
                                          <p:stCondLst>
                                            <p:cond delay="0"/>
                                          </p:stCondLst>
                                        </p:cTn>
                                        <p:tgtEl>
                                          <p:spTgt spid="153"/>
                                        </p:tgtEl>
                                        <p:attrNameLst>
                                          <p:attrName>style.visibility</p:attrName>
                                        </p:attrNameLst>
                                      </p:cBhvr>
                                      <p:to>
                                        <p:strVal val="visible"/>
                                      </p:to>
                                    </p:set>
                                    <p:animEffect transition="in" filter="barn(outVertical)">
                                      <p:cBhvr>
                                        <p:cTn id="57" dur="500"/>
                                        <p:tgtEl>
                                          <p:spTgt spid="15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5"/>
                                        </p:tgtEl>
                                        <p:attrNameLst>
                                          <p:attrName>style.visibility</p:attrName>
                                        </p:attrNameLst>
                                      </p:cBhvr>
                                      <p:to>
                                        <p:strVal val="visible"/>
                                      </p:to>
                                    </p:set>
                                    <p:animEffect transition="in" filter="wipe(left)">
                                      <p:cBhvr>
                                        <p:cTn id="62" dur="500"/>
                                        <p:tgtEl>
                                          <p:spTgt spid="155"/>
                                        </p:tgtEl>
                                      </p:cBhvr>
                                    </p:animEffect>
                                  </p:childTnLst>
                                </p:cTn>
                              </p:par>
                            </p:childTnLst>
                          </p:cTn>
                        </p:par>
                        <p:par>
                          <p:cTn id="63" fill="hold">
                            <p:stCondLst>
                              <p:cond delay="500"/>
                            </p:stCondLst>
                            <p:childTnLst>
                              <p:par>
                                <p:cTn id="64" presetID="16" presetClass="entr" presetSubtype="37" fill="hold" nodeType="afterEffect">
                                  <p:stCondLst>
                                    <p:cond delay="0"/>
                                  </p:stCondLst>
                                  <p:childTnLst>
                                    <p:set>
                                      <p:cBhvr>
                                        <p:cTn id="65" dur="1" fill="hold">
                                          <p:stCondLst>
                                            <p:cond delay="0"/>
                                          </p:stCondLst>
                                        </p:cTn>
                                        <p:tgtEl>
                                          <p:spTgt spid="151"/>
                                        </p:tgtEl>
                                        <p:attrNameLst>
                                          <p:attrName>style.visibility</p:attrName>
                                        </p:attrNameLst>
                                      </p:cBhvr>
                                      <p:to>
                                        <p:strVal val="visible"/>
                                      </p:to>
                                    </p:set>
                                    <p:animEffect transition="in" filter="barn(outVertical)">
                                      <p:cBhvr>
                                        <p:cTn id="66" dur="500"/>
                                        <p:tgtEl>
                                          <p:spTgt spid="151"/>
                                        </p:tgtEl>
                                      </p:cBhvr>
                                    </p:animEffect>
                                  </p:childTnLst>
                                </p:cTn>
                              </p:par>
                            </p:childTnLst>
                          </p:cTn>
                        </p:par>
                        <p:par>
                          <p:cTn id="67" fill="hold">
                            <p:stCondLst>
                              <p:cond delay="1000"/>
                            </p:stCondLst>
                            <p:childTnLst>
                              <p:par>
                                <p:cTn id="68" presetID="10" presetClass="entr" presetSubtype="0" fill="hold" grpId="1" nodeType="afterEffect">
                                  <p:stCondLst>
                                    <p:cond delay="0"/>
                                  </p:stCondLst>
                                  <p:childTnLst>
                                    <p:set>
                                      <p:cBhvr>
                                        <p:cTn id="69" dur="1" fill="hold">
                                          <p:stCondLst>
                                            <p:cond delay="0"/>
                                          </p:stCondLst>
                                        </p:cTn>
                                        <p:tgtEl>
                                          <p:spTgt spid="150"/>
                                        </p:tgtEl>
                                        <p:attrNameLst>
                                          <p:attrName>style.visibility</p:attrName>
                                        </p:attrNameLst>
                                      </p:cBhvr>
                                      <p:to>
                                        <p:strVal val="visible"/>
                                      </p:to>
                                    </p:set>
                                    <p:animEffect transition="in" filter="fade">
                                      <p:cBhvr>
                                        <p:cTn id="70" dur="500"/>
                                        <p:tgtEl>
                                          <p:spTgt spid="150"/>
                                        </p:tgtEl>
                                      </p:cBhvr>
                                    </p:animEffect>
                                  </p:childTnLst>
                                </p:cTn>
                              </p:par>
                            </p:childTnLst>
                          </p:cTn>
                        </p:par>
                        <p:par>
                          <p:cTn id="71" fill="hold">
                            <p:stCondLst>
                              <p:cond delay="1500"/>
                            </p:stCondLst>
                            <p:childTnLst>
                              <p:par>
                                <p:cTn id="72" presetID="10" presetClass="entr" presetSubtype="0" fill="hold" grpId="1"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35" grpId="0"/>
      <p:bldP spid="136" grpId="0"/>
      <p:bldP spid="136" grpId="1"/>
      <p:bldP spid="139" grpId="0" animBg="1"/>
      <p:bldP spid="142" grpId="0"/>
      <p:bldP spid="144" grpId="0"/>
      <p:bldP spid="150" grpId="0"/>
      <p:bldP spid="150" grpId="1"/>
      <p:bldP spid="152" grpId="0"/>
      <p:bldP spid="152" grpId="1"/>
      <p:bldP spid="154" grpId="0"/>
      <p:bldP spid="1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551514" y="2348674"/>
            <a:ext cx="8432500" cy="4223352"/>
            <a:chOff x="219897" y="1013916"/>
            <a:chExt cx="4216250" cy="2111676"/>
          </a:xfrm>
        </p:grpSpPr>
        <p:sp>
          <p:nvSpPr>
            <p:cNvPr id="76" name="Line 41"/>
            <p:cNvSpPr>
              <a:spLocks noChangeShapeType="1"/>
            </p:cNvSpPr>
            <p:nvPr/>
          </p:nvSpPr>
          <p:spPr bwMode="auto">
            <a:xfrm flipV="1">
              <a:off x="219897" y="1906487"/>
              <a:ext cx="421625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77" name="Line 34"/>
            <p:cNvSpPr>
              <a:spLocks noChangeShapeType="1"/>
            </p:cNvSpPr>
            <p:nvPr/>
          </p:nvSpPr>
          <p:spPr bwMode="auto">
            <a:xfrm>
              <a:off x="2502602" y="1013916"/>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78" name="Text Box 56"/>
            <p:cNvSpPr txBox="1">
              <a:spLocks noChangeArrowheads="1"/>
            </p:cNvSpPr>
            <p:nvPr/>
          </p:nvSpPr>
          <p:spPr bwMode="auto">
            <a:xfrm>
              <a:off x="2265093" y="2802426"/>
              <a:ext cx="443586" cy="32316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(a)</a:t>
              </a:r>
            </a:p>
          </p:txBody>
        </p:sp>
      </p:grpSp>
      <p:grpSp>
        <p:nvGrpSpPr>
          <p:cNvPr id="80" name="Group 79"/>
          <p:cNvGrpSpPr/>
          <p:nvPr/>
        </p:nvGrpSpPr>
        <p:grpSpPr>
          <a:xfrm>
            <a:off x="10238047" y="2505725"/>
            <a:ext cx="8049954" cy="4069414"/>
            <a:chOff x="5063163" y="1092441"/>
            <a:chExt cx="4024977" cy="2034707"/>
          </a:xfrm>
        </p:grpSpPr>
        <p:sp>
          <p:nvSpPr>
            <p:cNvPr id="81" name="Line 41"/>
            <p:cNvSpPr>
              <a:spLocks noChangeShapeType="1"/>
            </p:cNvSpPr>
            <p:nvPr/>
          </p:nvSpPr>
          <p:spPr bwMode="auto">
            <a:xfrm flipV="1">
              <a:off x="5063163" y="1924295"/>
              <a:ext cx="4024977"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nvGrpSpPr>
            <p:cNvPr id="82" name="Group 110"/>
            <p:cNvGrpSpPr/>
            <p:nvPr/>
          </p:nvGrpSpPr>
          <p:grpSpPr bwMode="auto">
            <a:xfrm rot="10800000" flipV="1">
              <a:off x="7213952" y="1092441"/>
              <a:ext cx="223270" cy="1677679"/>
              <a:chOff x="2739" y="2701"/>
              <a:chExt cx="94" cy="781"/>
            </a:xfrm>
          </p:grpSpPr>
          <p:sp>
            <p:nvSpPr>
              <p:cNvPr id="84" name="Line 111"/>
              <p:cNvSpPr>
                <a:spLocks noChangeShapeType="1"/>
              </p:cNvSpPr>
              <p:nvPr/>
            </p:nvSpPr>
            <p:spPr bwMode="auto">
              <a:xfrm>
                <a:off x="2784" y="2784"/>
                <a:ext cx="0" cy="624"/>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a:solidFill>
                    <a:sysClr val="windowText" lastClr="000000"/>
                  </a:solidFill>
                  <a:latin typeface="Times New Roman" panose="02020603050405020304" pitchFamily="18" charset="0"/>
                  <a:cs typeface="Times New Roman" panose="02020603050405020304" pitchFamily="18" charset="0"/>
                </a:endParaRPr>
              </a:p>
            </p:txBody>
          </p:sp>
          <p:sp>
            <p:nvSpPr>
              <p:cNvPr id="85" name="Line 112"/>
              <p:cNvSpPr>
                <a:spLocks noChangeShapeType="1"/>
              </p:cNvSpPr>
              <p:nvPr/>
            </p:nvSpPr>
            <p:spPr bwMode="auto">
              <a:xfrm>
                <a:off x="2739"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86" name="Line 113"/>
              <p:cNvSpPr>
                <a:spLocks noChangeShapeType="1"/>
              </p:cNvSpPr>
              <p:nvPr/>
            </p:nvSpPr>
            <p:spPr bwMode="auto">
              <a:xfrm flipV="1">
                <a:off x="2785"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87" name="Line 118"/>
              <p:cNvSpPr>
                <a:spLocks noChangeShapeType="1"/>
              </p:cNvSpPr>
              <p:nvPr/>
            </p:nvSpPr>
            <p:spPr bwMode="auto">
              <a:xfrm flipV="1">
                <a:off x="2739" y="3380"/>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sp>
            <p:nvSpPr>
              <p:cNvPr id="88" name="Line 118"/>
              <p:cNvSpPr>
                <a:spLocks noChangeShapeType="1"/>
              </p:cNvSpPr>
              <p:nvPr/>
            </p:nvSpPr>
            <p:spPr bwMode="auto">
              <a:xfrm flipH="1" flipV="1">
                <a:off x="2785" y="3386"/>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defTabSz="1828800">
                  <a:defRPr/>
                </a:pP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grpSp>
        <p:sp>
          <p:nvSpPr>
            <p:cNvPr id="83" name="Text Box 56"/>
            <p:cNvSpPr txBox="1">
              <a:spLocks noChangeArrowheads="1"/>
            </p:cNvSpPr>
            <p:nvPr/>
          </p:nvSpPr>
          <p:spPr bwMode="auto">
            <a:xfrm>
              <a:off x="7084972" y="2803982"/>
              <a:ext cx="443586" cy="32316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(b)</a:t>
              </a:r>
            </a:p>
          </p:txBody>
        </p:sp>
      </p:grpSp>
      <p:grpSp>
        <p:nvGrpSpPr>
          <p:cNvPr id="89" name="Group 40"/>
          <p:cNvGrpSpPr/>
          <p:nvPr/>
        </p:nvGrpSpPr>
        <p:grpSpPr bwMode="auto">
          <a:xfrm>
            <a:off x="965787" y="3229582"/>
            <a:ext cx="4174330" cy="0"/>
            <a:chOff x="991" y="2064"/>
            <a:chExt cx="1189" cy="0"/>
          </a:xfrm>
        </p:grpSpPr>
        <p:sp>
          <p:nvSpPr>
            <p:cNvPr id="9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91"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grpSp>
      <p:grpSp>
        <p:nvGrpSpPr>
          <p:cNvPr id="92" name="Group 91"/>
          <p:cNvGrpSpPr/>
          <p:nvPr/>
        </p:nvGrpSpPr>
        <p:grpSpPr>
          <a:xfrm>
            <a:off x="5078110" y="3440008"/>
            <a:ext cx="3497780" cy="621728"/>
            <a:chOff x="4945749" y="2621206"/>
            <a:chExt cx="2495273" cy="443534"/>
          </a:xfrm>
        </p:grpSpPr>
        <p:sp>
          <p:nvSpPr>
            <p:cNvPr id="93" name="Line 49"/>
            <p:cNvSpPr>
              <a:spLocks noChangeShapeType="1"/>
            </p:cNvSpPr>
            <p:nvPr/>
          </p:nvSpPr>
          <p:spPr bwMode="auto">
            <a:xfrm rot="1237224" flipV="1">
              <a:off x="5722989" y="3041036"/>
              <a:ext cx="1718033" cy="23704"/>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94" name="Line 50"/>
            <p:cNvSpPr>
              <a:spLocks noChangeShapeType="1"/>
            </p:cNvSpPr>
            <p:nvPr/>
          </p:nvSpPr>
          <p:spPr bwMode="auto">
            <a:xfrm rot="1237224" flipV="1">
              <a:off x="4945749" y="2621206"/>
              <a:ext cx="929752" cy="11877"/>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95" name="Group 40"/>
          <p:cNvGrpSpPr/>
          <p:nvPr/>
        </p:nvGrpSpPr>
        <p:grpSpPr bwMode="auto">
          <a:xfrm>
            <a:off x="5117229" y="4130530"/>
            <a:ext cx="3408978" cy="0"/>
            <a:chOff x="549" y="2064"/>
            <a:chExt cx="971" cy="0"/>
          </a:xfrm>
        </p:grpSpPr>
        <p:sp>
          <p:nvSpPr>
            <p:cNvPr id="96" name="Line 41"/>
            <p:cNvSpPr>
              <a:spLocks noChangeShapeType="1"/>
            </p:cNvSpPr>
            <p:nvPr/>
          </p:nvSpPr>
          <p:spPr bwMode="auto">
            <a:xfrm flipV="1">
              <a:off x="861" y="2064"/>
              <a:ext cx="65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97"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98" name="Group 40"/>
          <p:cNvGrpSpPr/>
          <p:nvPr/>
        </p:nvGrpSpPr>
        <p:grpSpPr bwMode="auto">
          <a:xfrm>
            <a:off x="965784" y="4131534"/>
            <a:ext cx="4174328" cy="0"/>
            <a:chOff x="991" y="2064"/>
            <a:chExt cx="1189" cy="0"/>
          </a:xfrm>
        </p:grpSpPr>
        <p:sp>
          <p:nvSpPr>
            <p:cNvPr id="99"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00"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01" name="Group 40"/>
          <p:cNvGrpSpPr/>
          <p:nvPr/>
        </p:nvGrpSpPr>
        <p:grpSpPr bwMode="auto">
          <a:xfrm>
            <a:off x="965787" y="5029074"/>
            <a:ext cx="4174330" cy="0"/>
            <a:chOff x="991" y="2064"/>
            <a:chExt cx="1189" cy="0"/>
          </a:xfrm>
        </p:grpSpPr>
        <p:sp>
          <p:nvSpPr>
            <p:cNvPr id="102"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03"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flipV="1">
            <a:off x="5081469" y="4202934"/>
            <a:ext cx="3516722" cy="625168"/>
            <a:chOff x="4967501" y="2625163"/>
            <a:chExt cx="2508786" cy="445988"/>
          </a:xfrm>
        </p:grpSpPr>
        <p:sp>
          <p:nvSpPr>
            <p:cNvPr id="105" name="Line 49"/>
            <p:cNvSpPr>
              <a:spLocks noChangeShapeType="1"/>
            </p:cNvSpPr>
            <p:nvPr/>
          </p:nvSpPr>
          <p:spPr bwMode="auto">
            <a:xfrm rot="1237224" flipV="1">
              <a:off x="5721914" y="3046944"/>
              <a:ext cx="1754373" cy="24207"/>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06" name="Line 50"/>
            <p:cNvSpPr>
              <a:spLocks noChangeShapeType="1"/>
            </p:cNvSpPr>
            <p:nvPr/>
          </p:nvSpPr>
          <p:spPr bwMode="auto">
            <a:xfrm rot="1237224" flipV="1">
              <a:off x="4967501" y="2625163"/>
              <a:ext cx="907331" cy="11591"/>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07" name="Group 40"/>
          <p:cNvGrpSpPr/>
          <p:nvPr/>
        </p:nvGrpSpPr>
        <p:grpSpPr bwMode="auto">
          <a:xfrm>
            <a:off x="10760407" y="3266416"/>
            <a:ext cx="4030386" cy="0"/>
            <a:chOff x="1032" y="2064"/>
            <a:chExt cx="1148" cy="0"/>
          </a:xfrm>
        </p:grpSpPr>
        <p:sp>
          <p:nvSpPr>
            <p:cNvPr id="108"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09"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grpSp>
      <p:grpSp>
        <p:nvGrpSpPr>
          <p:cNvPr id="110" name="Group 109"/>
          <p:cNvGrpSpPr/>
          <p:nvPr/>
        </p:nvGrpSpPr>
        <p:grpSpPr>
          <a:xfrm>
            <a:off x="14681462" y="5261674"/>
            <a:ext cx="2930900" cy="518588"/>
            <a:chOff x="4945749" y="2621206"/>
            <a:chExt cx="2090870" cy="369953"/>
          </a:xfrm>
        </p:grpSpPr>
        <p:sp>
          <p:nvSpPr>
            <p:cNvPr id="111" name="Line 49"/>
            <p:cNvSpPr>
              <a:spLocks noChangeShapeType="1"/>
            </p:cNvSpPr>
            <p:nvPr/>
          </p:nvSpPr>
          <p:spPr bwMode="auto">
            <a:xfrm rot="1237224" flipV="1">
              <a:off x="5735329" y="2973204"/>
              <a:ext cx="1301290" cy="17955"/>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12" name="Line 50"/>
            <p:cNvSpPr>
              <a:spLocks noChangeShapeType="1"/>
            </p:cNvSpPr>
            <p:nvPr/>
          </p:nvSpPr>
          <p:spPr bwMode="auto">
            <a:xfrm rot="1237224" flipV="1">
              <a:off x="4945749" y="2621206"/>
              <a:ext cx="929752" cy="11877"/>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13" name="Group 40"/>
          <p:cNvGrpSpPr/>
          <p:nvPr/>
        </p:nvGrpSpPr>
        <p:grpSpPr bwMode="auto">
          <a:xfrm>
            <a:off x="14767907" y="4167364"/>
            <a:ext cx="2857782" cy="0"/>
            <a:chOff x="549" y="2064"/>
            <a:chExt cx="814" cy="0"/>
          </a:xfrm>
        </p:grpSpPr>
        <p:sp>
          <p:nvSpPr>
            <p:cNvPr id="114" name="Line 41"/>
            <p:cNvSpPr>
              <a:spLocks noChangeShapeType="1"/>
            </p:cNvSpPr>
            <p:nvPr/>
          </p:nvSpPr>
          <p:spPr bwMode="auto">
            <a:xfrm flipV="1">
              <a:off x="861" y="2064"/>
              <a:ext cx="50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15"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16" name="Group 40"/>
          <p:cNvGrpSpPr/>
          <p:nvPr/>
        </p:nvGrpSpPr>
        <p:grpSpPr bwMode="auto">
          <a:xfrm>
            <a:off x="10760407" y="4168366"/>
            <a:ext cx="4030386" cy="0"/>
            <a:chOff x="1032" y="2064"/>
            <a:chExt cx="1148" cy="0"/>
          </a:xfrm>
        </p:grpSpPr>
        <p:sp>
          <p:nvSpPr>
            <p:cNvPr id="117"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18"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19" name="Group 40"/>
          <p:cNvGrpSpPr/>
          <p:nvPr/>
        </p:nvGrpSpPr>
        <p:grpSpPr bwMode="auto">
          <a:xfrm>
            <a:off x="10844665" y="5065908"/>
            <a:ext cx="3946126" cy="0"/>
            <a:chOff x="1056" y="2064"/>
            <a:chExt cx="1124" cy="0"/>
          </a:xfrm>
        </p:grpSpPr>
        <p:sp>
          <p:nvSpPr>
            <p:cNvPr id="12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sp>
          <p:nvSpPr>
            <p:cNvPr id="121" name="Line 42"/>
            <p:cNvSpPr>
              <a:spLocks noChangeShapeType="1"/>
            </p:cNvSpPr>
            <p:nvPr/>
          </p:nvSpPr>
          <p:spPr bwMode="auto">
            <a:xfrm>
              <a:off x="1056" y="2064"/>
              <a:ext cx="229"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grpSp>
        <p:nvGrpSpPr>
          <p:cNvPr id="122" name="Group 121"/>
          <p:cNvGrpSpPr/>
          <p:nvPr/>
        </p:nvGrpSpPr>
        <p:grpSpPr>
          <a:xfrm flipV="1">
            <a:off x="14732400" y="2583961"/>
            <a:ext cx="2663560" cy="469958"/>
            <a:chOff x="4967501" y="2625163"/>
            <a:chExt cx="1900150" cy="335263"/>
          </a:xfrm>
        </p:grpSpPr>
        <p:sp>
          <p:nvSpPr>
            <p:cNvPr id="123" name="Line 49"/>
            <p:cNvSpPr>
              <a:spLocks noChangeShapeType="1"/>
            </p:cNvSpPr>
            <p:nvPr/>
          </p:nvSpPr>
          <p:spPr bwMode="auto">
            <a:xfrm rot="1237224" flipV="1">
              <a:off x="5740475" y="2944874"/>
              <a:ext cx="1127176" cy="15552"/>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24" name="Line 50"/>
            <p:cNvSpPr>
              <a:spLocks noChangeShapeType="1"/>
            </p:cNvSpPr>
            <p:nvPr/>
          </p:nvSpPr>
          <p:spPr bwMode="auto">
            <a:xfrm rot="1237224" flipV="1">
              <a:off x="4967501" y="2625163"/>
              <a:ext cx="907331" cy="11591"/>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a:solidFill>
                  <a:srgbClr val="000000"/>
                </a:solidFill>
                <a:latin typeface="Times New Roman" panose="02020603050405020304" pitchFamily="18" charset="0"/>
                <a:cs typeface="Times New Roman" panose="02020603050405020304" pitchFamily="18" charset="0"/>
              </a:endParaRPr>
            </a:p>
          </p:txBody>
        </p:sp>
      </p:grpSp>
      <p:sp>
        <p:nvSpPr>
          <p:cNvPr id="125" name="Line 49"/>
          <p:cNvSpPr>
            <a:spLocks noChangeShapeType="1"/>
          </p:cNvSpPr>
          <p:nvPr/>
        </p:nvSpPr>
        <p:spPr bwMode="auto">
          <a:xfrm rot="20362776">
            <a:off x="12301283" y="3720172"/>
            <a:ext cx="2600698" cy="0"/>
          </a:xfrm>
          <a:prstGeom prst="line">
            <a:avLst/>
          </a:prstGeom>
          <a:noFill/>
          <a:ln w="28575">
            <a:solidFill>
              <a:srgbClr val="0B539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26" name="Line 49"/>
          <p:cNvSpPr>
            <a:spLocks noChangeShapeType="1"/>
          </p:cNvSpPr>
          <p:nvPr/>
        </p:nvSpPr>
        <p:spPr bwMode="auto">
          <a:xfrm rot="1237224" flipH="1">
            <a:off x="12278865" y="4591352"/>
            <a:ext cx="2600698" cy="0"/>
          </a:xfrm>
          <a:prstGeom prst="line">
            <a:avLst/>
          </a:prstGeom>
          <a:noFill/>
          <a:ln w="28575">
            <a:solidFill>
              <a:srgbClr val="0B539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828800" eaLnBrk="0" fontAlgn="base" hangingPunct="0">
              <a:spcBef>
                <a:spcPct val="0"/>
              </a:spcBef>
              <a:spcAft>
                <a:spcPct val="0"/>
              </a:spcAft>
              <a:defRPr/>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35" name="Rectangle 51"/>
          <p:cNvSpPr>
            <a:spLocks noChangeArrowheads="1"/>
          </p:cNvSpPr>
          <p:nvPr/>
        </p:nvSpPr>
        <p:spPr bwMode="auto">
          <a:xfrm>
            <a:off x="4356385" y="4323256"/>
            <a:ext cx="887174" cy="44510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O</a:t>
            </a:r>
          </a:p>
        </p:txBody>
      </p:sp>
      <p:sp>
        <p:nvSpPr>
          <p:cNvPr id="136" name="Text Box 53"/>
          <p:cNvSpPr txBox="1">
            <a:spLocks noChangeArrowheads="1"/>
          </p:cNvSpPr>
          <p:nvPr/>
        </p:nvSpPr>
        <p:spPr bwMode="auto">
          <a:xfrm>
            <a:off x="7306773" y="4302051"/>
            <a:ext cx="984318" cy="64633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F</a:t>
            </a:r>
          </a:p>
        </p:txBody>
      </p:sp>
      <p:graphicFrame>
        <p:nvGraphicFramePr>
          <p:cNvPr id="138" name="Object 9"/>
          <p:cNvGraphicFramePr>
            <a:graphicFrameLocks noChangeAspect="1"/>
          </p:cNvGraphicFramePr>
          <p:nvPr>
            <p:extLst>
              <p:ext uri="{D42A27DB-BD31-4B8C-83A1-F6EECF244321}">
                <p14:modId xmlns:p14="http://schemas.microsoft.com/office/powerpoint/2010/main" val="4273907106"/>
              </p:ext>
            </p:extLst>
          </p:nvPr>
        </p:nvGraphicFramePr>
        <p:xfrm>
          <a:off x="372320" y="4166134"/>
          <a:ext cx="925872" cy="587068"/>
        </p:xfrm>
        <a:graphic>
          <a:graphicData uri="http://schemas.openxmlformats.org/presentationml/2006/ole">
            <mc:AlternateContent xmlns:mc="http://schemas.openxmlformats.org/markup-compatibility/2006">
              <mc:Choice xmlns:v="urn:schemas-microsoft-com:vml" Requires="v">
                <p:oleObj spid="_x0000_s3074" name="Equation" r:id="rId3" imgW="139700" imgH="165100" progId="Equation.DSMT4">
                  <p:embed/>
                </p:oleObj>
              </mc:Choice>
              <mc:Fallback>
                <p:oleObj name="Equation" r:id="rId3" imgW="139700" imgH="165100" progId="Equation.DSMT4">
                  <p:embed/>
                  <p:pic>
                    <p:nvPicPr>
                      <p:cNvPr id="138"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20" y="4166134"/>
                        <a:ext cx="925872" cy="587068"/>
                      </a:xfrm>
                      <a:prstGeom prst="rect">
                        <a:avLst/>
                      </a:prstGeom>
                      <a:noFill/>
                      <a:ln>
                        <a:noFill/>
                      </a:ln>
                    </p:spPr>
                  </p:pic>
                </p:oleObj>
              </mc:Fallback>
            </mc:AlternateContent>
          </a:graphicData>
        </a:graphic>
      </p:graphicFrame>
      <p:sp>
        <p:nvSpPr>
          <p:cNvPr id="139" name="Oval 138"/>
          <p:cNvSpPr/>
          <p:nvPr/>
        </p:nvSpPr>
        <p:spPr>
          <a:xfrm>
            <a:off x="7535914" y="4043010"/>
            <a:ext cx="172580" cy="172580"/>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40" name="Oval 139"/>
          <p:cNvSpPr/>
          <p:nvPr/>
        </p:nvSpPr>
        <p:spPr>
          <a:xfrm>
            <a:off x="5030787" y="4053351"/>
            <a:ext cx="172582" cy="172582"/>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42" name="Rectangle 51"/>
          <p:cNvSpPr>
            <a:spLocks noChangeArrowheads="1"/>
          </p:cNvSpPr>
          <p:nvPr/>
        </p:nvSpPr>
        <p:spPr bwMode="auto">
          <a:xfrm>
            <a:off x="14073305" y="4341006"/>
            <a:ext cx="887174" cy="445104"/>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O</a:t>
            </a:r>
          </a:p>
        </p:txBody>
      </p:sp>
      <p:sp>
        <p:nvSpPr>
          <p:cNvPr id="144" name="Text Box 56"/>
          <p:cNvSpPr txBox="1">
            <a:spLocks noChangeArrowheads="1"/>
          </p:cNvSpPr>
          <p:nvPr/>
        </p:nvSpPr>
        <p:spPr bwMode="auto">
          <a:xfrm>
            <a:off x="12171535" y="4351967"/>
            <a:ext cx="887174" cy="64633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F</a:t>
            </a:r>
          </a:p>
        </p:txBody>
      </p:sp>
      <p:graphicFrame>
        <p:nvGraphicFramePr>
          <p:cNvPr id="145" name="Object 9"/>
          <p:cNvGraphicFramePr>
            <a:graphicFrameLocks noChangeAspect="1"/>
          </p:cNvGraphicFramePr>
          <p:nvPr>
            <p:extLst>
              <p:ext uri="{D42A27DB-BD31-4B8C-83A1-F6EECF244321}">
                <p14:modId xmlns:p14="http://schemas.microsoft.com/office/powerpoint/2010/main" val="3429123637"/>
              </p:ext>
            </p:extLst>
          </p:nvPr>
        </p:nvGraphicFramePr>
        <p:xfrm>
          <a:off x="10093308" y="4217902"/>
          <a:ext cx="926224" cy="587292"/>
        </p:xfrm>
        <a:graphic>
          <a:graphicData uri="http://schemas.openxmlformats.org/presentationml/2006/ole">
            <mc:AlternateContent xmlns:mc="http://schemas.openxmlformats.org/markup-compatibility/2006">
              <mc:Choice xmlns:v="urn:schemas-microsoft-com:vml" Requires="v">
                <p:oleObj spid="_x0000_s3075" name="Equation" r:id="rId5" imgW="139700" imgH="165100" progId="Equation.DSMT4">
                  <p:embed/>
                </p:oleObj>
              </mc:Choice>
              <mc:Fallback>
                <p:oleObj name="Equation" r:id="rId5" imgW="139700" imgH="165100" progId="Equation.DSMT4">
                  <p:embed/>
                  <p:pic>
                    <p:nvPicPr>
                      <p:cNvPr id="145"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3308" y="4217902"/>
                        <a:ext cx="926224" cy="587292"/>
                      </a:xfrm>
                      <a:prstGeom prst="rect">
                        <a:avLst/>
                      </a:prstGeom>
                      <a:noFill/>
                      <a:ln>
                        <a:noFill/>
                      </a:ln>
                    </p:spPr>
                  </p:pic>
                </p:oleObj>
              </mc:Fallback>
            </mc:AlternateContent>
          </a:graphicData>
        </a:graphic>
      </p:graphicFrame>
      <p:sp>
        <p:nvSpPr>
          <p:cNvPr id="147" name="Oval 146"/>
          <p:cNvSpPr/>
          <p:nvPr/>
        </p:nvSpPr>
        <p:spPr>
          <a:xfrm>
            <a:off x="14683619" y="4090185"/>
            <a:ext cx="172582" cy="172582"/>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48" name="Oval 147"/>
          <p:cNvSpPr/>
          <p:nvPr/>
        </p:nvSpPr>
        <p:spPr>
          <a:xfrm>
            <a:off x="12374155" y="4096105"/>
            <a:ext cx="172582" cy="172582"/>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50" name="Text Box 56"/>
          <p:cNvSpPr txBox="1">
            <a:spLocks noChangeArrowheads="1"/>
          </p:cNvSpPr>
          <p:nvPr/>
        </p:nvSpPr>
        <p:spPr bwMode="auto">
          <a:xfrm>
            <a:off x="6059944" y="3121449"/>
            <a:ext cx="887172" cy="64633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f</a:t>
            </a:r>
          </a:p>
        </p:txBody>
      </p:sp>
      <p:cxnSp>
        <p:nvCxnSpPr>
          <p:cNvPr id="151" name="Straight Arrow Connector 150"/>
          <p:cNvCxnSpPr/>
          <p:nvPr/>
        </p:nvCxnSpPr>
        <p:spPr>
          <a:xfrm>
            <a:off x="12384589" y="3737422"/>
            <a:ext cx="237461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Text Box 56"/>
          <p:cNvSpPr txBox="1">
            <a:spLocks noChangeArrowheads="1"/>
          </p:cNvSpPr>
          <p:nvPr/>
        </p:nvSpPr>
        <p:spPr bwMode="auto">
          <a:xfrm>
            <a:off x="13048170" y="3103941"/>
            <a:ext cx="887172" cy="64633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800" eaLnBrk="0" fontAlgn="base" hangingPunct="0">
              <a:spcBef>
                <a:spcPct val="50000"/>
              </a:spcBef>
              <a:spcAft>
                <a:spcPct val="0"/>
              </a:spcAft>
              <a:buNone/>
              <a:defRPr/>
            </a:pPr>
            <a:r>
              <a:rPr lang="en-US" altLang="en-US" sz="3600" b="1" dirty="0">
                <a:solidFill>
                  <a:srgbClr val="0000FF"/>
                </a:solidFill>
                <a:latin typeface="Times New Roman" panose="02020603050405020304" pitchFamily="18" charset="0"/>
                <a:cs typeface="Times New Roman" panose="02020603050405020304" pitchFamily="18" charset="0"/>
              </a:rPr>
              <a:t>f</a:t>
            </a:r>
          </a:p>
        </p:txBody>
      </p:sp>
      <p:cxnSp>
        <p:nvCxnSpPr>
          <p:cNvPr id="153" name="Straight Arrow Connector 152"/>
          <p:cNvCxnSpPr/>
          <p:nvPr/>
        </p:nvCxnSpPr>
        <p:spPr>
          <a:xfrm>
            <a:off x="5085492" y="3819442"/>
            <a:ext cx="251910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Google Shape;356;p47"/>
          <p:cNvSpPr txBox="1"/>
          <p:nvPr/>
        </p:nvSpPr>
        <p:spPr>
          <a:xfrm>
            <a:off x="536441" y="1627953"/>
            <a:ext cx="16952382" cy="530522"/>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panose="00000500000000000000"/>
              <a:buNone/>
              <a:defRPr sz="1600" b="1">
                <a:solidFill>
                  <a:srgbClr val="2E2723"/>
                </a:solidFill>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pPr defTabSz="1828800">
              <a:buClr>
                <a:srgbClr val="2E2723"/>
              </a:buClr>
              <a:defRPr/>
            </a:pP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T</a:t>
            </a:r>
            <a:r>
              <a:rPr lang="vi-VN" sz="3600" kern="0" dirty="0">
                <a:solidFill>
                  <a:srgbClr val="002060"/>
                </a:solidFill>
                <a:latin typeface="Times New Roman" panose="02020603050405020304" pitchFamily="18" charset="0"/>
                <a:cs typeface="Times New Roman" panose="02020603050405020304" pitchFamily="18" charset="0"/>
                <a:sym typeface="Arial" panose="020B0604020202020204"/>
              </a:rPr>
              <a:t>hấu kính hội tụ</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và</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thấu</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kính</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phân</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3600" kern="0" dirty="0" err="1">
                <a:solidFill>
                  <a:srgbClr val="002060"/>
                </a:solidFill>
                <a:latin typeface="Times New Roman" panose="02020603050405020304" pitchFamily="18" charset="0"/>
                <a:cs typeface="Times New Roman" panose="02020603050405020304" pitchFamily="18" charset="0"/>
                <a:sym typeface="Arial" panose="020B0604020202020204"/>
              </a:rPr>
              <a:t>kì</a:t>
            </a:r>
            <a:r>
              <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rPr>
              <a:t> (b)</a:t>
            </a:r>
            <a:r>
              <a:rPr lang="vi-VN" sz="3600" kern="0" dirty="0">
                <a:solidFill>
                  <a:srgbClr val="002060"/>
                </a:solidFill>
                <a:latin typeface="Times New Roman" panose="02020603050405020304" pitchFamily="18" charset="0"/>
                <a:cs typeface="Times New Roman" panose="02020603050405020304" pitchFamily="18" charset="0"/>
                <a:sym typeface="Arial" panose="020B0604020202020204"/>
              </a:rPr>
              <a:t> </a:t>
            </a:r>
            <a:endParaRPr lang="en-US" sz="3600" kern="0" dirty="0">
              <a:solidFill>
                <a:srgbClr val="002060"/>
              </a:solidFill>
              <a:latin typeface="Times New Roman" panose="02020603050405020304" pitchFamily="18" charset="0"/>
              <a:cs typeface="Times New Roman" panose="02020603050405020304" pitchFamily="18" charset="0"/>
              <a:sym typeface="Arial" panose="020B0604020202020204"/>
            </a:endParaRPr>
          </a:p>
        </p:txBody>
      </p:sp>
      <p:sp>
        <p:nvSpPr>
          <p:cNvPr id="9" name="Google Shape;356;p47"/>
          <p:cNvSpPr txBox="1"/>
          <p:nvPr/>
        </p:nvSpPr>
        <p:spPr>
          <a:xfrm>
            <a:off x="672809" y="583993"/>
            <a:ext cx="10863481" cy="886071"/>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4000" dirty="0">
                <a:solidFill>
                  <a:srgbClr val="2E2723"/>
                </a:solidFill>
                <a:latin typeface="Times New Roman" panose="02020603050405020304" pitchFamily="18" charset="0"/>
                <a:cs typeface="Times New Roman" panose="02020603050405020304" pitchFamily="18" charset="0"/>
              </a:rPr>
              <a:t>II. T</a:t>
            </a:r>
            <a:r>
              <a:rPr lang="vi-VN" sz="4000" dirty="0">
                <a:solidFill>
                  <a:srgbClr val="2E2723"/>
                </a:solidFill>
                <a:latin typeface="Times New Roman" panose="02020603050405020304" pitchFamily="18" charset="0"/>
                <a:cs typeface="Times New Roman" panose="02020603050405020304" pitchFamily="18" charset="0"/>
              </a:rPr>
              <a:t>rục chính, quang tâm, tiêu điểm chính và tiêu cự </a:t>
            </a:r>
            <a:r>
              <a:rPr lang="vi-VN" sz="4000">
                <a:solidFill>
                  <a:srgbClr val="2E2723"/>
                </a:solidFill>
                <a:latin typeface="Times New Roman" panose="02020603050405020304" pitchFamily="18" charset="0"/>
                <a:cs typeface="Times New Roman" panose="02020603050405020304" pitchFamily="18" charset="0"/>
              </a:rPr>
              <a:t>của th</a:t>
            </a:r>
            <a:r>
              <a:rPr lang="en-US" sz="4000">
                <a:solidFill>
                  <a:srgbClr val="2E2723"/>
                </a:solidFill>
                <a:latin typeface="Times New Roman" panose="02020603050405020304" pitchFamily="18" charset="0"/>
                <a:cs typeface="Times New Roman" panose="02020603050405020304" pitchFamily="18" charset="0"/>
              </a:rPr>
              <a:t>ấ</a:t>
            </a:r>
            <a:r>
              <a:rPr lang="vi-VN" sz="4000">
                <a:solidFill>
                  <a:srgbClr val="2E2723"/>
                </a:solidFill>
                <a:latin typeface="Times New Roman" panose="02020603050405020304" pitchFamily="18" charset="0"/>
                <a:cs typeface="Times New Roman" panose="02020603050405020304" pitchFamily="18" charset="0"/>
              </a:rPr>
              <a:t>u </a:t>
            </a:r>
            <a:r>
              <a:rPr lang="vi-VN" sz="4000" dirty="0">
                <a:solidFill>
                  <a:srgbClr val="2E2723"/>
                </a:solidFill>
                <a:latin typeface="Times New Roman" panose="02020603050405020304" pitchFamily="18" charset="0"/>
                <a:cs typeface="Times New Roman" panose="02020603050405020304" pitchFamily="18" charset="0"/>
              </a:rPr>
              <a:t>kính</a:t>
            </a:r>
            <a:endParaRPr lang="en-US" sz="4000" dirty="0">
              <a:solidFill>
                <a:srgbClr val="2E2723"/>
              </a:solidFill>
              <a:latin typeface="Times New Roman" panose="02020603050405020304" pitchFamily="18" charset="0"/>
              <a:cs typeface="Times New Roman" panose="02020603050405020304" pitchFamily="18" charset="0"/>
            </a:endParaRPr>
          </a:p>
        </p:txBody>
      </p:sp>
      <p:sp>
        <p:nvSpPr>
          <p:cNvPr id="71" name="Google Shape;363;p48"/>
          <p:cNvSpPr txBox="1"/>
          <p:nvPr/>
        </p:nvSpPr>
        <p:spPr>
          <a:xfrm>
            <a:off x="3008364" y="7384622"/>
            <a:ext cx="5066016" cy="5817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trục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chính</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72" name="Google Shape;363;p48"/>
          <p:cNvSpPr txBox="1"/>
          <p:nvPr/>
        </p:nvSpPr>
        <p:spPr>
          <a:xfrm>
            <a:off x="3008364" y="8443986"/>
            <a:ext cx="5066016" cy="5817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b="1">
                <a:solidFill>
                  <a:srgbClr val="002060"/>
                </a:solidFill>
                <a:latin typeface="#9Slide03 Arima Madurai Black" panose="00000A00000000000000" pitchFamily="2" charset="-93"/>
                <a:ea typeface="Lato" panose="020F0502020204030203"/>
                <a:cs typeface="#9Slide03 Arima Madurai Black" panose="00000A00000000000000" pitchFamily="2" charset="-9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dirty="0">
                <a:latin typeface="Times New Roman" panose="02020603050405020304" pitchFamily="18" charset="0"/>
                <a:cs typeface="Times New Roman" panose="02020603050405020304" pitchFamily="18" charset="0"/>
              </a:rPr>
              <a:t>O:  </a:t>
            </a:r>
            <a:r>
              <a:rPr lang="en-US" sz="4000" dirty="0" err="1">
                <a:latin typeface="Times New Roman" panose="02020603050405020304" pitchFamily="18" charset="0"/>
                <a:cs typeface="Times New Roman" panose="02020603050405020304" pitchFamily="18" charset="0"/>
              </a:rPr>
              <a:t>quang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endParaRPr lang="en-US" sz="4000" dirty="0">
              <a:latin typeface="Times New Roman" panose="02020603050405020304" pitchFamily="18" charset="0"/>
              <a:cs typeface="Times New Roman" panose="02020603050405020304" pitchFamily="18" charset="0"/>
            </a:endParaRPr>
          </a:p>
        </p:txBody>
      </p:sp>
      <p:sp>
        <p:nvSpPr>
          <p:cNvPr id="73" name="Google Shape;363;p48"/>
          <p:cNvSpPr txBox="1"/>
          <p:nvPr/>
        </p:nvSpPr>
        <p:spPr>
          <a:xfrm>
            <a:off x="8525391" y="7364817"/>
            <a:ext cx="5066016" cy="5817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b="1" dirty="0">
                <a:solidFill>
                  <a:srgbClr val="002060"/>
                </a:solidFill>
                <a:latin typeface="Times New Roman" panose="02020603050405020304" pitchFamily="18" charset="0"/>
                <a:cs typeface="Times New Roman" panose="02020603050405020304" pitchFamily="18" charset="0"/>
              </a:rPr>
              <a:t>F:  </a:t>
            </a:r>
            <a:r>
              <a:rPr lang="en-US" sz="4000" b="1" dirty="0" err="1">
                <a:solidFill>
                  <a:srgbClr val="002060"/>
                </a:solidFill>
                <a:latin typeface="Times New Roman" panose="02020603050405020304" pitchFamily="18" charset="0"/>
                <a:cs typeface="Times New Roman" panose="02020603050405020304" pitchFamily="18" charset="0"/>
              </a:rPr>
              <a:t>tiêu</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điểm</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chính</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74" name="Google Shape;363;p48"/>
          <p:cNvSpPr txBox="1"/>
          <p:nvPr/>
        </p:nvSpPr>
        <p:spPr>
          <a:xfrm>
            <a:off x="8525391" y="8424181"/>
            <a:ext cx="5066016" cy="5817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b="1" dirty="0">
                <a:solidFill>
                  <a:srgbClr val="002060"/>
                </a:solidFill>
                <a:latin typeface="Times New Roman" panose="02020603050405020304" pitchFamily="18" charset="0"/>
                <a:cs typeface="Times New Roman" panose="02020603050405020304" pitchFamily="18" charset="0"/>
              </a:rPr>
              <a:t>OF = f:  </a:t>
            </a:r>
            <a:r>
              <a:rPr lang="en-US" sz="4000" b="1" dirty="0" err="1">
                <a:solidFill>
                  <a:srgbClr val="002060"/>
                </a:solidFill>
                <a:latin typeface="Times New Roman" panose="02020603050405020304" pitchFamily="18" charset="0"/>
                <a:cs typeface="Times New Roman" panose="02020603050405020304" pitchFamily="18" charset="0"/>
              </a:rPr>
              <a:t>tiêu</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cự</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425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randombar(horizontal)">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randombar(horizontal)">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randombar(horizontal)">
                                      <p:cBhvr>
                                        <p:cTn id="2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142" grpId="0"/>
      <p:bldP spid="144" grpId="0"/>
      <p:bldP spid="150" grpId="0"/>
      <p:bldP spid="152" grpId="0"/>
      <p:bldP spid="71" grpId="0"/>
      <p:bldP spid="72" grpId="0"/>
      <p:bldP spid="73" grpId="0"/>
      <p:bldP spid="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56;p47"/>
          <p:cNvSpPr txBox="1"/>
          <p:nvPr/>
        </p:nvSpPr>
        <p:spPr>
          <a:xfrm>
            <a:off x="672809" y="583993"/>
            <a:ext cx="10863481" cy="886071"/>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4000" dirty="0">
                <a:solidFill>
                  <a:srgbClr val="2E2723"/>
                </a:solidFill>
                <a:latin typeface="Times New Roman" panose="02020603050405020304" pitchFamily="18" charset="0"/>
                <a:cs typeface="Times New Roman" panose="02020603050405020304" pitchFamily="18" charset="0"/>
              </a:rPr>
              <a:t>II. T</a:t>
            </a:r>
            <a:r>
              <a:rPr lang="vi-VN" sz="4000" dirty="0">
                <a:solidFill>
                  <a:srgbClr val="2E2723"/>
                </a:solidFill>
                <a:latin typeface="Times New Roman" panose="02020603050405020304" pitchFamily="18" charset="0"/>
                <a:cs typeface="Times New Roman" panose="02020603050405020304" pitchFamily="18" charset="0"/>
              </a:rPr>
              <a:t>rục chính, quang tâm, tiêu điểm chính và tiêu cự </a:t>
            </a:r>
            <a:r>
              <a:rPr lang="vi-VN" sz="4000">
                <a:solidFill>
                  <a:srgbClr val="2E2723"/>
                </a:solidFill>
                <a:latin typeface="Times New Roman" panose="02020603050405020304" pitchFamily="18" charset="0"/>
                <a:cs typeface="Times New Roman" panose="02020603050405020304" pitchFamily="18" charset="0"/>
              </a:rPr>
              <a:t>của th</a:t>
            </a:r>
            <a:r>
              <a:rPr lang="en-US" sz="4000">
                <a:solidFill>
                  <a:srgbClr val="2E2723"/>
                </a:solidFill>
                <a:latin typeface="Times New Roman" panose="02020603050405020304" pitchFamily="18" charset="0"/>
                <a:cs typeface="Times New Roman" panose="02020603050405020304" pitchFamily="18" charset="0"/>
              </a:rPr>
              <a:t>ấ</a:t>
            </a:r>
            <a:r>
              <a:rPr lang="vi-VN" sz="4000">
                <a:solidFill>
                  <a:srgbClr val="2E2723"/>
                </a:solidFill>
                <a:latin typeface="Times New Roman" panose="02020603050405020304" pitchFamily="18" charset="0"/>
                <a:cs typeface="Times New Roman" panose="02020603050405020304" pitchFamily="18" charset="0"/>
              </a:rPr>
              <a:t>u </a:t>
            </a:r>
            <a:r>
              <a:rPr lang="vi-VN" sz="4000" dirty="0">
                <a:solidFill>
                  <a:srgbClr val="2E2723"/>
                </a:solidFill>
                <a:latin typeface="Times New Roman" panose="02020603050405020304" pitchFamily="18" charset="0"/>
                <a:cs typeface="Times New Roman" panose="02020603050405020304" pitchFamily="18" charset="0"/>
              </a:rPr>
              <a:t>kính</a:t>
            </a:r>
            <a:endParaRPr lang="en-US" sz="4000" dirty="0">
              <a:solidFill>
                <a:srgbClr val="2E2723"/>
              </a:solidFill>
              <a:latin typeface="Times New Roman" panose="02020603050405020304" pitchFamily="18" charset="0"/>
              <a:cs typeface="Times New Roman" panose="02020603050405020304" pitchFamily="18" charset="0"/>
            </a:endParaRPr>
          </a:p>
        </p:txBody>
      </p:sp>
      <p:sp>
        <p:nvSpPr>
          <p:cNvPr id="79" name="Rectangle: Rounded Corners 16"/>
          <p:cNvSpPr/>
          <p:nvPr/>
        </p:nvSpPr>
        <p:spPr>
          <a:xfrm>
            <a:off x="1093246" y="2095501"/>
            <a:ext cx="16280355" cy="2057399"/>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27" name="Google Shape;363;p48"/>
          <p:cNvSpPr txBox="1"/>
          <p:nvPr/>
        </p:nvSpPr>
        <p:spPr>
          <a:xfrm>
            <a:off x="1371600" y="2095500"/>
            <a:ext cx="16002001" cy="175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pPr>
            <a:r>
              <a:rPr lang="en-US" sz="4000" b="1" dirty="0" err="1">
                <a:solidFill>
                  <a:srgbClr val="2E2723"/>
                </a:solidFill>
                <a:latin typeface="Times New Roman" panose="02020603050405020304" pitchFamily="18" charset="0"/>
                <a:cs typeface="Times New Roman" panose="02020603050405020304" pitchFamily="18" charset="0"/>
              </a:rPr>
              <a:t>Hãy</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chỉ</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ra</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đâu</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là</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trục</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chính</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quang</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tâm</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tiêu</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điểm</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chính</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của</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các</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thấu</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kính</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trong</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Hình</a:t>
            </a:r>
            <a:r>
              <a:rPr lang="en-US" sz="4000" b="1" dirty="0">
                <a:solidFill>
                  <a:srgbClr val="2E2723"/>
                </a:solidFill>
                <a:latin typeface="Times New Roman" panose="02020603050405020304" pitchFamily="18" charset="0"/>
                <a:cs typeface="Times New Roman" panose="02020603050405020304" pitchFamily="18" charset="0"/>
              </a:rPr>
              <a:t> 8.3. </a:t>
            </a:r>
            <a:endParaRPr kumimoji="0" lang="en-US" sz="40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endParaRPr>
          </a:p>
        </p:txBody>
      </p:sp>
      <p:grpSp>
        <p:nvGrpSpPr>
          <p:cNvPr id="129" name="Group 128"/>
          <p:cNvGrpSpPr/>
          <p:nvPr/>
        </p:nvGrpSpPr>
        <p:grpSpPr>
          <a:xfrm>
            <a:off x="1093246" y="4615544"/>
            <a:ext cx="15318489" cy="4185556"/>
            <a:chOff x="506977" y="1887872"/>
            <a:chExt cx="7715423" cy="2108128"/>
          </a:xfrm>
        </p:grpSpPr>
        <p:sp>
          <p:nvSpPr>
            <p:cNvPr id="130" name="Google Shape;363;p48"/>
            <p:cNvSpPr txBox="1"/>
            <p:nvPr/>
          </p:nvSpPr>
          <p:spPr>
            <a:xfrm>
              <a:off x="3693117" y="3536545"/>
              <a:ext cx="1578531" cy="459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8.3</a:t>
              </a:r>
            </a:p>
          </p:txBody>
        </p:sp>
        <p:pic>
          <p:nvPicPr>
            <p:cNvPr id="131" name="Picture 130"/>
            <p:cNvPicPr>
              <a:picLocks noChangeAspect="1"/>
            </p:cNvPicPr>
            <p:nvPr/>
          </p:nvPicPr>
          <p:blipFill>
            <a:blip r:embed="rId2"/>
            <a:stretch>
              <a:fillRect/>
            </a:stretch>
          </p:blipFill>
          <p:spPr>
            <a:xfrm>
              <a:off x="506977" y="1887872"/>
              <a:ext cx="3975406" cy="1648673"/>
            </a:xfrm>
            <a:prstGeom prst="rect">
              <a:avLst/>
            </a:prstGeom>
          </p:spPr>
        </p:pic>
        <p:pic>
          <p:nvPicPr>
            <p:cNvPr id="132" name="Picture 131"/>
            <p:cNvPicPr>
              <a:picLocks noChangeAspect="1"/>
            </p:cNvPicPr>
            <p:nvPr/>
          </p:nvPicPr>
          <p:blipFill>
            <a:blip r:embed="rId3"/>
            <a:stretch>
              <a:fillRect/>
            </a:stretch>
          </p:blipFill>
          <p:spPr>
            <a:xfrm>
              <a:off x="4620607" y="1887872"/>
              <a:ext cx="3601793" cy="1665819"/>
            </a:xfrm>
            <a:prstGeom prst="rect">
              <a:avLst/>
            </a:prstGeom>
          </p:spPr>
        </p:pic>
      </p:grpSp>
    </p:spTree>
    <p:extLst>
      <p:ext uri="{BB962C8B-B14F-4D97-AF65-F5344CB8AC3E}">
        <p14:creationId xmlns:p14="http://schemas.microsoft.com/office/powerpoint/2010/main" val="196913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righ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randombar(horizontal)">
                                      <p:cBhvr>
                                        <p:cTn id="12" dur="5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randombar(horizontal)">
                                      <p:cBhvr>
                                        <p:cTn id="1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56;p47"/>
          <p:cNvSpPr txBox="1"/>
          <p:nvPr/>
        </p:nvSpPr>
        <p:spPr>
          <a:xfrm>
            <a:off x="672809" y="583993"/>
            <a:ext cx="10863481" cy="886071"/>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4000" dirty="0">
                <a:solidFill>
                  <a:srgbClr val="2E2723"/>
                </a:solidFill>
                <a:latin typeface="Times New Roman" panose="02020603050405020304" pitchFamily="18" charset="0"/>
                <a:cs typeface="Times New Roman" panose="02020603050405020304" pitchFamily="18" charset="0"/>
              </a:rPr>
              <a:t>II. T</a:t>
            </a:r>
            <a:r>
              <a:rPr lang="vi-VN" sz="4000" dirty="0">
                <a:solidFill>
                  <a:srgbClr val="2E2723"/>
                </a:solidFill>
                <a:latin typeface="Times New Roman" panose="02020603050405020304" pitchFamily="18" charset="0"/>
                <a:cs typeface="Times New Roman" panose="02020603050405020304" pitchFamily="18" charset="0"/>
              </a:rPr>
              <a:t>rục chính, quang tâm, tiêu điểm chính và tiêu cự </a:t>
            </a:r>
            <a:r>
              <a:rPr lang="vi-VN" sz="4000">
                <a:solidFill>
                  <a:srgbClr val="2E2723"/>
                </a:solidFill>
                <a:latin typeface="Times New Roman" panose="02020603050405020304" pitchFamily="18" charset="0"/>
                <a:cs typeface="Times New Roman" panose="02020603050405020304" pitchFamily="18" charset="0"/>
              </a:rPr>
              <a:t>của th</a:t>
            </a:r>
            <a:r>
              <a:rPr lang="en-US" sz="4000">
                <a:solidFill>
                  <a:srgbClr val="2E2723"/>
                </a:solidFill>
                <a:latin typeface="Times New Roman" panose="02020603050405020304" pitchFamily="18" charset="0"/>
                <a:cs typeface="Times New Roman" panose="02020603050405020304" pitchFamily="18" charset="0"/>
              </a:rPr>
              <a:t>ấ</a:t>
            </a:r>
            <a:r>
              <a:rPr lang="vi-VN" sz="4000">
                <a:solidFill>
                  <a:srgbClr val="2E2723"/>
                </a:solidFill>
                <a:latin typeface="Times New Roman" panose="02020603050405020304" pitchFamily="18" charset="0"/>
                <a:cs typeface="Times New Roman" panose="02020603050405020304" pitchFamily="18" charset="0"/>
              </a:rPr>
              <a:t>u </a:t>
            </a:r>
            <a:r>
              <a:rPr lang="vi-VN" sz="4000" dirty="0">
                <a:solidFill>
                  <a:srgbClr val="2E2723"/>
                </a:solidFill>
                <a:latin typeface="Times New Roman" panose="02020603050405020304" pitchFamily="18" charset="0"/>
                <a:cs typeface="Times New Roman" panose="02020603050405020304" pitchFamily="18" charset="0"/>
              </a:rPr>
              <a:t>kính</a:t>
            </a:r>
            <a:endParaRPr lang="en-US" sz="4000" dirty="0">
              <a:solidFill>
                <a:srgbClr val="2E2723"/>
              </a:solidFill>
              <a:latin typeface="Times New Roman" panose="02020603050405020304" pitchFamily="18" charset="0"/>
              <a:cs typeface="Times New Roman" panose="02020603050405020304" pitchFamily="18" charset="0"/>
            </a:endParaRPr>
          </a:p>
        </p:txBody>
      </p:sp>
      <p:sp>
        <p:nvSpPr>
          <p:cNvPr id="79" name="Rectangle: Rounded Corners 16"/>
          <p:cNvSpPr/>
          <p:nvPr/>
        </p:nvSpPr>
        <p:spPr>
          <a:xfrm>
            <a:off x="1093246" y="2095501"/>
            <a:ext cx="16280355" cy="2057399"/>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127" name="Google Shape;363;p48"/>
          <p:cNvSpPr txBox="1"/>
          <p:nvPr/>
        </p:nvSpPr>
        <p:spPr>
          <a:xfrm>
            <a:off x="1371600" y="2095500"/>
            <a:ext cx="16002001" cy="175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pPr>
            <a:r>
              <a:rPr lang="en-US" sz="4000" b="1" dirty="0" err="1">
                <a:solidFill>
                  <a:srgbClr val="2E2723"/>
                </a:solidFill>
                <a:latin typeface="Times New Roman" panose="02020603050405020304" pitchFamily="18" charset="0"/>
                <a:cs typeface="Times New Roman" panose="02020603050405020304" pitchFamily="18" charset="0"/>
              </a:rPr>
              <a:t>Hãy</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chỉ</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ra</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đâu</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là</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trục</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chính</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quang</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tâm</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tiêu</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điểm</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chính</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của</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các</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thấu</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kính</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trong</a:t>
            </a:r>
            <a:r>
              <a:rPr lang="en-US" sz="4000" b="1" dirty="0">
                <a:solidFill>
                  <a:srgbClr val="2E2723"/>
                </a:solidFill>
                <a:latin typeface="Times New Roman" panose="02020603050405020304" pitchFamily="18" charset="0"/>
                <a:cs typeface="Times New Roman" panose="02020603050405020304" pitchFamily="18" charset="0"/>
              </a:rPr>
              <a:t> </a:t>
            </a:r>
            <a:r>
              <a:rPr lang="en-US" sz="4000" b="1" dirty="0" err="1">
                <a:solidFill>
                  <a:srgbClr val="2E2723"/>
                </a:solidFill>
                <a:latin typeface="Times New Roman" panose="02020603050405020304" pitchFamily="18" charset="0"/>
                <a:cs typeface="Times New Roman" panose="02020603050405020304" pitchFamily="18" charset="0"/>
              </a:rPr>
              <a:t>Hình</a:t>
            </a:r>
            <a:r>
              <a:rPr lang="en-US" sz="4000" b="1" dirty="0">
                <a:solidFill>
                  <a:srgbClr val="2E2723"/>
                </a:solidFill>
                <a:latin typeface="Times New Roman" panose="02020603050405020304" pitchFamily="18" charset="0"/>
                <a:cs typeface="Times New Roman" panose="02020603050405020304" pitchFamily="18" charset="0"/>
              </a:rPr>
              <a:t> 8.3. </a:t>
            </a:r>
            <a:endParaRPr kumimoji="0" lang="en-US" sz="4000" b="0" i="0" u="none" strike="noStrike" kern="0" cap="none" spc="0" normalizeH="0" baseline="0" noProof="0" dirty="0">
              <a:ln>
                <a:noFill/>
              </a:ln>
              <a:solidFill>
                <a:srgbClr val="2E2723"/>
              </a:solidFill>
              <a:effectLst/>
              <a:uLnTx/>
              <a:uFillTx/>
              <a:latin typeface="Times New Roman" panose="02020603050405020304" pitchFamily="18" charset="0"/>
              <a:cs typeface="Times New Roman" panose="02020603050405020304" pitchFamily="18" charset="0"/>
              <a:sym typeface="Arial" panose="020B0604020202020204"/>
            </a:endParaRPr>
          </a:p>
        </p:txBody>
      </p:sp>
      <p:grpSp>
        <p:nvGrpSpPr>
          <p:cNvPr id="10" name="Group 9"/>
          <p:cNvGrpSpPr/>
          <p:nvPr/>
        </p:nvGrpSpPr>
        <p:grpSpPr>
          <a:xfrm>
            <a:off x="1093246" y="4952962"/>
            <a:ext cx="16035752" cy="4381538"/>
            <a:chOff x="506977" y="1887872"/>
            <a:chExt cx="7715423" cy="2108128"/>
          </a:xfrm>
        </p:grpSpPr>
        <p:sp>
          <p:nvSpPr>
            <p:cNvPr id="11" name="Google Shape;363;p48"/>
            <p:cNvSpPr txBox="1"/>
            <p:nvPr/>
          </p:nvSpPr>
          <p:spPr>
            <a:xfrm>
              <a:off x="3693117" y="3536545"/>
              <a:ext cx="1578531" cy="459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en-US" sz="4000" b="1" dirty="0" err="1">
                  <a:solidFill>
                    <a:schemeClr val="tx1"/>
                  </a:solidFill>
                  <a:latin typeface="Times New Roman" panose="02020603050405020304" pitchFamily="18" charset="0"/>
                  <a:cs typeface="Times New Roman" panose="02020603050405020304" pitchFamily="18" charset="0"/>
                </a:rPr>
                <a:t>Hình</a:t>
              </a:r>
              <a:r>
                <a:rPr lang="en-US" sz="4000" b="1" dirty="0">
                  <a:solidFill>
                    <a:schemeClr val="tx1"/>
                  </a:solidFill>
                  <a:latin typeface="Times New Roman" panose="02020603050405020304" pitchFamily="18" charset="0"/>
                  <a:cs typeface="Times New Roman" panose="02020603050405020304" pitchFamily="18" charset="0"/>
                </a:rPr>
                <a:t> 8.3</a:t>
              </a:r>
            </a:p>
          </p:txBody>
        </p:sp>
        <p:pic>
          <p:nvPicPr>
            <p:cNvPr id="12" name="Picture 11"/>
            <p:cNvPicPr>
              <a:picLocks noChangeAspect="1"/>
            </p:cNvPicPr>
            <p:nvPr/>
          </p:nvPicPr>
          <p:blipFill>
            <a:blip r:embed="rId2"/>
            <a:stretch>
              <a:fillRect/>
            </a:stretch>
          </p:blipFill>
          <p:spPr>
            <a:xfrm>
              <a:off x="506977" y="1887872"/>
              <a:ext cx="3975406" cy="1648673"/>
            </a:xfrm>
            <a:prstGeom prst="rect">
              <a:avLst/>
            </a:prstGeom>
          </p:spPr>
        </p:pic>
        <p:pic>
          <p:nvPicPr>
            <p:cNvPr id="13" name="Picture 12"/>
            <p:cNvPicPr>
              <a:picLocks noChangeAspect="1"/>
            </p:cNvPicPr>
            <p:nvPr/>
          </p:nvPicPr>
          <p:blipFill>
            <a:blip r:embed="rId3"/>
            <a:stretch>
              <a:fillRect/>
            </a:stretch>
          </p:blipFill>
          <p:spPr>
            <a:xfrm>
              <a:off x="4620607" y="1887872"/>
              <a:ext cx="3601793" cy="1665819"/>
            </a:xfrm>
            <a:prstGeom prst="rect">
              <a:avLst/>
            </a:prstGeom>
          </p:spPr>
        </p:pic>
      </p:grpSp>
      <p:sp>
        <p:nvSpPr>
          <p:cNvPr id="15" name="Google Shape;363;p48"/>
          <p:cNvSpPr txBox="1"/>
          <p:nvPr/>
        </p:nvSpPr>
        <p:spPr>
          <a:xfrm>
            <a:off x="2925327" y="7545517"/>
            <a:ext cx="2734151" cy="9549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800" b="1" i="0" u="none" strike="noStrike" kern="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panose="020B0604020202020204"/>
              </a:rPr>
              <a:t>Trục</a:t>
            </a:r>
            <a:r>
              <a:rPr kumimoji="0" lang="en-US" sz="2800" b="1" i="0" u="none" strike="noStrike" kern="0" cap="none" spc="0" normalizeH="0" noProof="0" dirty="0">
                <a:ln>
                  <a:noFill/>
                </a:ln>
                <a:solidFill>
                  <a:schemeClr val="bg1"/>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2800" b="1" i="0" u="none" strike="noStrike" kern="0" cap="none" spc="0" normalizeH="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panose="020B0604020202020204"/>
              </a:rPr>
              <a:t>chính</a:t>
            </a:r>
            <a:endPar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panose="020B0604020202020204"/>
            </a:endParaRPr>
          </a:p>
        </p:txBody>
      </p:sp>
      <p:pic>
        <p:nvPicPr>
          <p:cNvPr id="16" name="Graphic 16" descr="Line arrow Counter clockwise curve"/>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108168" y="6578014"/>
            <a:ext cx="1232637" cy="1232637"/>
          </a:xfrm>
          <a:prstGeom prst="rect">
            <a:avLst/>
          </a:prstGeom>
        </p:spPr>
      </p:pic>
      <p:sp>
        <p:nvSpPr>
          <p:cNvPr id="17" name="Google Shape;363;p48"/>
          <p:cNvSpPr txBox="1"/>
          <p:nvPr/>
        </p:nvSpPr>
        <p:spPr>
          <a:xfrm>
            <a:off x="11193653" y="7593504"/>
            <a:ext cx="2734151" cy="9549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800" b="1" i="0" u="none" strike="noStrike" kern="0" cap="none" spc="0" normalizeH="0" baseline="0" noProof="0" err="1">
                <a:ln>
                  <a:noFill/>
                </a:ln>
                <a:solidFill>
                  <a:schemeClr val="bg1"/>
                </a:solidFill>
                <a:effectLst/>
                <a:uLnTx/>
                <a:uFillTx/>
                <a:latin typeface="Times New Roman" panose="02020603050405020304" pitchFamily="18" charset="0"/>
                <a:cs typeface="Times New Roman" panose="02020603050405020304" pitchFamily="18" charset="0"/>
                <a:sym typeface="Arial" panose="020B0604020202020204"/>
              </a:rPr>
              <a:t>Trục</a:t>
            </a:r>
            <a:r>
              <a:rPr kumimoji="0" lang="en-US" sz="2800" b="1" i="0" u="none" strike="noStrike" kern="0" cap="none" spc="0" normalizeH="0" noProof="0">
                <a:ln>
                  <a:noFill/>
                </a:ln>
                <a:solidFill>
                  <a:schemeClr val="bg1"/>
                </a:solidFill>
                <a:effectLst/>
                <a:uLnTx/>
                <a:uFillTx/>
                <a:latin typeface="Times New Roman" panose="02020603050405020304" pitchFamily="18" charset="0"/>
                <a:cs typeface="Times New Roman" panose="02020603050405020304" pitchFamily="18" charset="0"/>
                <a:sym typeface="Arial" panose="020B0604020202020204"/>
              </a:rPr>
              <a:t> chính</a:t>
            </a:r>
            <a:endParaRPr kumimoji="0" lang="en-US" sz="2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panose="020B0604020202020204"/>
            </a:endParaRPr>
          </a:p>
        </p:txBody>
      </p:sp>
      <p:pic>
        <p:nvPicPr>
          <p:cNvPr id="18" name="Graphic 20" descr="Line arrow Counter clockwise curve"/>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2324825" y="6758456"/>
            <a:ext cx="1232637" cy="1232637"/>
          </a:xfrm>
          <a:prstGeom prst="rect">
            <a:avLst/>
          </a:prstGeom>
        </p:spPr>
      </p:pic>
      <p:sp>
        <p:nvSpPr>
          <p:cNvPr id="19" name="Google Shape;363;p48"/>
          <p:cNvSpPr txBox="1"/>
          <p:nvPr/>
        </p:nvSpPr>
        <p:spPr>
          <a:xfrm>
            <a:off x="8151145" y="4055696"/>
            <a:ext cx="2734151" cy="9549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32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rPr>
              <a:t>Quang </a:t>
            </a:r>
            <a:r>
              <a:rPr kumimoji="0" lang="en-US" sz="3200" b="1"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rPr>
              <a:t>tâm</a:t>
            </a:r>
            <a:endParaRPr kumimoji="0" lang="en-US" sz="32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endParaRPr>
          </a:p>
        </p:txBody>
      </p:sp>
      <p:cxnSp>
        <p:nvCxnSpPr>
          <p:cNvPr id="20" name="Straight Arrow Connector 19"/>
          <p:cNvCxnSpPr>
            <a:stCxn id="19" idx="1"/>
          </p:cNvCxnSpPr>
          <p:nvPr/>
        </p:nvCxnSpPr>
        <p:spPr>
          <a:xfrm flipH="1">
            <a:off x="5651142" y="4533162"/>
            <a:ext cx="2500003" cy="2046297"/>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3"/>
          </p:cNvCxnSpPr>
          <p:nvPr/>
        </p:nvCxnSpPr>
        <p:spPr>
          <a:xfrm>
            <a:off x="10885296" y="4533162"/>
            <a:ext cx="2617077" cy="2217537"/>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363;p48"/>
          <p:cNvSpPr txBox="1"/>
          <p:nvPr/>
        </p:nvSpPr>
        <p:spPr>
          <a:xfrm>
            <a:off x="7762366" y="9101930"/>
            <a:ext cx="3649221" cy="9549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3600" b="1"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rPr>
              <a:t>Tiêu</a:t>
            </a:r>
            <a:r>
              <a:rPr kumimoji="0" lang="en-US" sz="3600" b="1"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rPr>
              <a:t>điểm</a:t>
            </a:r>
            <a:r>
              <a:rPr kumimoji="0" lang="en-US" sz="3600" b="1"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rPr>
              <a:t>chính</a:t>
            </a:r>
            <a:endParaRPr kumimoji="0" lang="en-US" sz="36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panose="020B0604020202020204"/>
            </a:endParaRPr>
          </a:p>
        </p:txBody>
      </p:sp>
      <p:cxnSp>
        <p:nvCxnSpPr>
          <p:cNvPr id="23" name="Straight Arrow Connector 22"/>
          <p:cNvCxnSpPr>
            <a:stCxn id="22" idx="1"/>
          </p:cNvCxnSpPr>
          <p:nvPr/>
        </p:nvCxnSpPr>
        <p:spPr>
          <a:xfrm flipV="1">
            <a:off x="7762366" y="6579459"/>
            <a:ext cx="588302" cy="2999937"/>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3"/>
          </p:cNvCxnSpPr>
          <p:nvPr/>
        </p:nvCxnSpPr>
        <p:spPr>
          <a:xfrm flipV="1">
            <a:off x="11411587" y="6750699"/>
            <a:ext cx="1242272" cy="2828697"/>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01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righ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randombar(horizontal)">
                                      <p:cBhvr>
                                        <p:cTn id="12" dur="5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up)">
                                      <p:cBhvr>
                                        <p:cTn id="52" dur="500"/>
                                        <p:tgtEl>
                                          <p:spTgt spid="23"/>
                                        </p:tgtEl>
                                      </p:cBhvr>
                                    </p:animEffect>
                                  </p:childTnLst>
                                </p:cTn>
                              </p:par>
                            </p:childTnLst>
                          </p:cTn>
                        </p:par>
                        <p:par>
                          <p:cTn id="53" fill="hold">
                            <p:stCondLst>
                              <p:cond delay="1000"/>
                            </p:stCondLst>
                            <p:childTnLst>
                              <p:par>
                                <p:cTn id="54" presetID="22" presetClass="entr" presetSubtype="1"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27" grpId="0"/>
      <p:bldP spid="15" grpId="0"/>
      <p:bldP spid="17" grpId="0"/>
      <p:bldP spid="19"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grpSp>
        <p:nvGrpSpPr>
          <p:cNvPr id="3" name="Group 3"/>
          <p:cNvGrpSpPr/>
          <p:nvPr/>
        </p:nvGrpSpPr>
        <p:grpSpPr>
          <a:xfrm>
            <a:off x="3783270" y="1099068"/>
            <a:ext cx="14401800" cy="9103122"/>
            <a:chOff x="0" y="0"/>
            <a:chExt cx="15287462" cy="8073002"/>
          </a:xfrm>
        </p:grpSpPr>
        <p:grpSp>
          <p:nvGrpSpPr>
            <p:cNvPr id="4" name="Group 4"/>
            <p:cNvGrpSpPr/>
            <p:nvPr/>
          </p:nvGrpSpPr>
          <p:grpSpPr>
            <a:xfrm>
              <a:off x="153244" y="165100"/>
              <a:ext cx="15134218" cy="7907902"/>
              <a:chOff x="0" y="0"/>
              <a:chExt cx="2989475" cy="1562055"/>
            </a:xfrm>
          </p:grpSpPr>
          <p:sp>
            <p:nvSpPr>
              <p:cNvPr id="5" name="Freeform 5"/>
              <p:cNvSpPr/>
              <p:nvPr/>
            </p:nvSpPr>
            <p:spPr>
              <a:xfrm>
                <a:off x="0" y="0"/>
                <a:ext cx="2989475" cy="1562055"/>
              </a:xfrm>
              <a:custGeom>
                <a:avLst/>
                <a:gdLst/>
                <a:ahLst/>
                <a:cxnLst/>
                <a:rect l="l" t="t" r="r" b="b"/>
                <a:pathLst>
                  <a:path w="2989475" h="1562055">
                    <a:moveTo>
                      <a:pt x="34785" y="0"/>
                    </a:moveTo>
                    <a:lnTo>
                      <a:pt x="2954690" y="0"/>
                    </a:lnTo>
                    <a:cubicBezTo>
                      <a:pt x="2973901" y="0"/>
                      <a:pt x="2989475" y="15574"/>
                      <a:pt x="2989475" y="34785"/>
                    </a:cubicBezTo>
                    <a:lnTo>
                      <a:pt x="2989475" y="1527269"/>
                    </a:lnTo>
                    <a:cubicBezTo>
                      <a:pt x="2989475" y="1546481"/>
                      <a:pt x="2973901" y="1562055"/>
                      <a:pt x="2954690" y="1562055"/>
                    </a:cubicBezTo>
                    <a:lnTo>
                      <a:pt x="34785" y="1562055"/>
                    </a:lnTo>
                    <a:cubicBezTo>
                      <a:pt x="25560" y="1562055"/>
                      <a:pt x="16712" y="1558390"/>
                      <a:pt x="10188" y="1551866"/>
                    </a:cubicBezTo>
                    <a:cubicBezTo>
                      <a:pt x="3665" y="1545343"/>
                      <a:pt x="0" y="1536495"/>
                      <a:pt x="0" y="1527269"/>
                    </a:cubicBezTo>
                    <a:lnTo>
                      <a:pt x="0" y="34785"/>
                    </a:lnTo>
                    <a:cubicBezTo>
                      <a:pt x="0" y="15574"/>
                      <a:pt x="15574" y="0"/>
                      <a:pt x="34785" y="0"/>
                    </a:cubicBezTo>
                    <a:close/>
                  </a:path>
                </a:pathLst>
              </a:custGeom>
              <a:solidFill>
                <a:srgbClr val="543855"/>
              </a:solidFill>
            </p:spPr>
          </p:sp>
          <p:sp>
            <p:nvSpPr>
              <p:cNvPr id="6" name="TextBox 6"/>
              <p:cNvSpPr txBox="1"/>
              <p:nvPr/>
            </p:nvSpPr>
            <p:spPr>
              <a:xfrm>
                <a:off x="0" y="-38100"/>
                <a:ext cx="2989475" cy="160015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0" y="0"/>
              <a:ext cx="15134218" cy="7907902"/>
              <a:chOff x="0" y="0"/>
              <a:chExt cx="2989475" cy="1562055"/>
            </a:xfrm>
          </p:grpSpPr>
          <p:sp>
            <p:nvSpPr>
              <p:cNvPr id="8" name="Freeform 8"/>
              <p:cNvSpPr/>
              <p:nvPr/>
            </p:nvSpPr>
            <p:spPr>
              <a:xfrm>
                <a:off x="0" y="0"/>
                <a:ext cx="2989475" cy="1562055"/>
              </a:xfrm>
              <a:custGeom>
                <a:avLst/>
                <a:gdLst/>
                <a:ahLst/>
                <a:cxnLst/>
                <a:rect l="l" t="t" r="r" b="b"/>
                <a:pathLst>
                  <a:path w="2989475" h="1562055">
                    <a:moveTo>
                      <a:pt x="34785" y="0"/>
                    </a:moveTo>
                    <a:lnTo>
                      <a:pt x="2954690" y="0"/>
                    </a:lnTo>
                    <a:cubicBezTo>
                      <a:pt x="2973901" y="0"/>
                      <a:pt x="2989475" y="15574"/>
                      <a:pt x="2989475" y="34785"/>
                    </a:cubicBezTo>
                    <a:lnTo>
                      <a:pt x="2989475" y="1527269"/>
                    </a:lnTo>
                    <a:cubicBezTo>
                      <a:pt x="2989475" y="1546481"/>
                      <a:pt x="2973901" y="1562055"/>
                      <a:pt x="2954690" y="1562055"/>
                    </a:cubicBezTo>
                    <a:lnTo>
                      <a:pt x="34785" y="1562055"/>
                    </a:lnTo>
                    <a:cubicBezTo>
                      <a:pt x="25560" y="1562055"/>
                      <a:pt x="16712" y="1558390"/>
                      <a:pt x="10188" y="1551866"/>
                    </a:cubicBezTo>
                    <a:cubicBezTo>
                      <a:pt x="3665" y="1545343"/>
                      <a:pt x="0" y="1536495"/>
                      <a:pt x="0" y="1527269"/>
                    </a:cubicBezTo>
                    <a:lnTo>
                      <a:pt x="0" y="34785"/>
                    </a:lnTo>
                    <a:cubicBezTo>
                      <a:pt x="0" y="15574"/>
                      <a:pt x="15574" y="0"/>
                      <a:pt x="34785" y="0"/>
                    </a:cubicBezTo>
                    <a:close/>
                  </a:path>
                </a:pathLst>
              </a:custGeom>
              <a:solidFill>
                <a:srgbClr val="FFFFFF"/>
              </a:solidFill>
            </p:spPr>
          </p:sp>
          <p:sp>
            <p:nvSpPr>
              <p:cNvPr id="9" name="TextBox 9"/>
              <p:cNvSpPr txBox="1"/>
              <p:nvPr/>
            </p:nvSpPr>
            <p:spPr>
              <a:xfrm>
                <a:off x="0" y="-38100"/>
                <a:ext cx="2989475" cy="1600155"/>
              </a:xfrm>
              <a:prstGeom prst="rect">
                <a:avLst/>
              </a:prstGeom>
            </p:spPr>
            <p:txBody>
              <a:bodyPr lIns="50800" tIns="50800" rIns="50800" bIns="50800" rtlCol="0" anchor="ctr"/>
              <a:lstStyle/>
              <a:p>
                <a:pPr algn="ctr">
                  <a:lnSpc>
                    <a:spcPts val="2659"/>
                  </a:lnSpc>
                </a:pPr>
                <a:endParaRPr/>
              </a:p>
            </p:txBody>
          </p:sp>
        </p:grpSp>
      </p:grpSp>
      <p:sp>
        <p:nvSpPr>
          <p:cNvPr id="10" name="Freeform 10"/>
          <p:cNvSpPr/>
          <p:nvPr/>
        </p:nvSpPr>
        <p:spPr>
          <a:xfrm>
            <a:off x="50620" y="231112"/>
            <a:ext cx="4227734" cy="9824775"/>
          </a:xfrm>
          <a:custGeom>
            <a:avLst/>
            <a:gdLst/>
            <a:ahLst/>
            <a:cxnLst/>
            <a:rect l="l" t="t" r="r" b="b"/>
            <a:pathLst>
              <a:path w="4845288" h="11259901">
                <a:moveTo>
                  <a:pt x="0" y="0"/>
                </a:moveTo>
                <a:lnTo>
                  <a:pt x="4845289" y="0"/>
                </a:lnTo>
                <a:lnTo>
                  <a:pt x="4845289" y="11259900"/>
                </a:lnTo>
                <a:lnTo>
                  <a:pt x="0" y="112599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TextBox 12"/>
          <p:cNvSpPr txBox="1"/>
          <p:nvPr/>
        </p:nvSpPr>
        <p:spPr>
          <a:xfrm>
            <a:off x="1579728" y="121087"/>
            <a:ext cx="15128544" cy="1062791"/>
          </a:xfrm>
          <a:prstGeom prst="rect">
            <a:avLst/>
          </a:prstGeom>
        </p:spPr>
        <p:txBody>
          <a:bodyPr lIns="0" tIns="0" rIns="0" bIns="0" rtlCol="0" anchor="t">
            <a:spAutoFit/>
          </a:bodyPr>
          <a:lstStyle/>
          <a:p>
            <a:pPr algn="ctr">
              <a:lnSpc>
                <a:spcPts val="8799"/>
              </a:lnSpc>
            </a:pPr>
            <a:r>
              <a:rPr lang="en-US" sz="6600" b="1" spc="624">
                <a:solidFill>
                  <a:srgbClr val="484744"/>
                </a:solidFill>
                <a:latin typeface="Times New Roman" panose="02020603050405020304" pitchFamily="18" charset="0"/>
                <a:ea typeface="Jingleberry"/>
                <a:cs typeface="Times New Roman" panose="02020603050405020304" pitchFamily="18" charset="0"/>
                <a:sym typeface="Jingleberry"/>
              </a:rPr>
              <a:t>TỔNG KẾT</a:t>
            </a:r>
          </a:p>
        </p:txBody>
      </p:sp>
      <p:sp>
        <p:nvSpPr>
          <p:cNvPr id="13" name="TextBox 13"/>
          <p:cNvSpPr txBox="1"/>
          <p:nvPr/>
        </p:nvSpPr>
        <p:spPr>
          <a:xfrm>
            <a:off x="4077895" y="1123313"/>
            <a:ext cx="13639800" cy="8969378"/>
          </a:xfrm>
          <a:prstGeom prst="rect">
            <a:avLst/>
          </a:prstGeom>
        </p:spPr>
        <p:txBody>
          <a:bodyPr wrap="square" lIns="0" tIns="0" rIns="0" bIns="0" rtlCol="0" anchor="t">
            <a:spAutoFit/>
          </a:bodyPr>
          <a:lstStyle/>
          <a:p>
            <a:pPr marL="457200" indent="-457200" algn="just">
              <a:lnSpc>
                <a:spcPct val="114000"/>
              </a:lnSpc>
              <a:buFont typeface="Arial" panose="020B0604020202020204" pitchFamily="34" charset="0"/>
              <a:buChar char="•"/>
            </a:pPr>
            <a:r>
              <a:rPr lang="vi-VN" sz="2850" b="1">
                <a:solidFill>
                  <a:srgbClr val="3C223E"/>
                </a:solidFill>
                <a:latin typeface="+mj-lt"/>
                <a:ea typeface="One Little Font"/>
                <a:cs typeface="Calibri" panose="020F0502020204030204" pitchFamily="34" charset="0"/>
                <a:sym typeface="One Little Font"/>
              </a:rPr>
              <a:t>Thấu kính </a:t>
            </a:r>
            <a:r>
              <a:rPr lang="vi-VN" sz="2850">
                <a:solidFill>
                  <a:srgbClr val="3C223E"/>
                </a:solidFill>
                <a:latin typeface="+mj-lt"/>
                <a:ea typeface="One Little Font"/>
                <a:cs typeface="Calibri" panose="020F0502020204030204" pitchFamily="34" charset="0"/>
                <a:sym typeface="One Little Font"/>
              </a:rPr>
              <a:t>là một khối đồng chất trong suốt, giới hạn bởi hai mặt cong hoặc bởi một mặt cong và một mặt phẳng.</a:t>
            </a:r>
          </a:p>
          <a:p>
            <a:pPr marL="457200" indent="-457200" algn="just">
              <a:lnSpc>
                <a:spcPct val="114000"/>
              </a:lnSpc>
              <a:buFont typeface="Arial" panose="020B0604020202020204" pitchFamily="34" charset="0"/>
              <a:buChar char="•"/>
            </a:pPr>
            <a:r>
              <a:rPr lang="vi-VN" sz="2850" b="1">
                <a:solidFill>
                  <a:srgbClr val="3C223E"/>
                </a:solidFill>
                <a:latin typeface="+mj-lt"/>
                <a:ea typeface="One Little Font"/>
                <a:cs typeface="Calibri" panose="020F0502020204030204" pitchFamily="34" charset="0"/>
                <a:sym typeface="One Little Font"/>
              </a:rPr>
              <a:t>Quang tâm: </a:t>
            </a:r>
            <a:r>
              <a:rPr lang="vi-VN" sz="2850">
                <a:solidFill>
                  <a:srgbClr val="3C223E"/>
                </a:solidFill>
                <a:latin typeface="+mj-lt"/>
                <a:ea typeface="One Little Font"/>
                <a:cs typeface="Calibri" panose="020F0502020204030204" pitchFamily="34" charset="0"/>
                <a:sym typeface="One Little Font"/>
              </a:rPr>
              <a:t>Có một điểm O của thấu kính mà mọi tia sáng tới O đều truyền thẳng qua thấu kính. Điểm O gọi là quang tâm của thấu kính.</a:t>
            </a:r>
          </a:p>
          <a:p>
            <a:pPr marL="457200" indent="-457200" algn="just">
              <a:lnSpc>
                <a:spcPct val="114000"/>
              </a:lnSpc>
              <a:buFont typeface="Arial" panose="020B0604020202020204" pitchFamily="34" charset="0"/>
              <a:buChar char="•"/>
            </a:pPr>
            <a:r>
              <a:rPr lang="vi-VN" sz="2850" b="1">
                <a:solidFill>
                  <a:srgbClr val="3C223E"/>
                </a:solidFill>
                <a:latin typeface="+mj-lt"/>
                <a:ea typeface="One Little Font"/>
                <a:cs typeface="Calibri" panose="020F0502020204030204" pitchFamily="34" charset="0"/>
                <a:sym typeface="One Little Font"/>
              </a:rPr>
              <a:t>Trục chính: </a:t>
            </a:r>
            <a:r>
              <a:rPr lang="vi-VN" sz="2850">
                <a:solidFill>
                  <a:srgbClr val="3C223E"/>
                </a:solidFill>
                <a:latin typeface="+mj-lt"/>
                <a:ea typeface="One Little Font"/>
                <a:cs typeface="Calibri" panose="020F0502020204030204" pitchFamily="34" charset="0"/>
                <a:sym typeface="One Little Font"/>
              </a:rPr>
              <a:t>Đường thẳng đi qua quang tâm O và vuông góc với tiết diện thẳng của thấu kính gọi là trục chính của thấu kính.</a:t>
            </a:r>
          </a:p>
          <a:p>
            <a:pPr marL="457200" indent="-457200" algn="just">
              <a:lnSpc>
                <a:spcPct val="114000"/>
              </a:lnSpc>
              <a:buFont typeface="Arial" panose="020B0604020202020204" pitchFamily="34" charset="0"/>
              <a:buChar char="•"/>
            </a:pPr>
            <a:r>
              <a:rPr lang="vi-VN" sz="2850" b="1">
                <a:solidFill>
                  <a:srgbClr val="3C223E"/>
                </a:solidFill>
                <a:latin typeface="+mj-lt"/>
                <a:ea typeface="One Little Font"/>
                <a:cs typeface="Calibri" panose="020F0502020204030204" pitchFamily="34" charset="0"/>
                <a:sym typeface="One Little Font"/>
              </a:rPr>
              <a:t>Tiêu điểm chính: </a:t>
            </a:r>
            <a:r>
              <a:rPr lang="vi-VN" sz="2850">
                <a:solidFill>
                  <a:srgbClr val="3C223E"/>
                </a:solidFill>
                <a:latin typeface="+mj-lt"/>
                <a:ea typeface="One Little Font"/>
                <a:cs typeface="Calibri" panose="020F0502020204030204" pitchFamily="34" charset="0"/>
                <a:sym typeface="One Little Font"/>
              </a:rPr>
              <a:t>Một chùm tia tới song song với trục chính của thấu kính cho chùm tia ló hội tụ tại một điểm F nằm trên trục chính (đối với thấu kính hội tụ); hoặc đường kéo dài của chùm tia ló hội tụ tại một điểm F nằm trên trục chính (đối với thấu kính phân kì). Điểm F gọi là tiêu điểm chính của thấu kính.</a:t>
            </a:r>
          </a:p>
          <a:p>
            <a:pPr marL="457200" indent="-457200" algn="just">
              <a:lnSpc>
                <a:spcPct val="114000"/>
              </a:lnSpc>
              <a:buFont typeface="Arial" panose="020B0604020202020204" pitchFamily="34" charset="0"/>
              <a:buChar char="•"/>
            </a:pPr>
            <a:r>
              <a:rPr lang="vi-VN" sz="2850" b="1">
                <a:solidFill>
                  <a:srgbClr val="3C223E"/>
                </a:solidFill>
                <a:latin typeface="+mj-lt"/>
                <a:ea typeface="One Little Font"/>
                <a:cs typeface="Calibri" panose="020F0502020204030204" pitchFamily="34" charset="0"/>
                <a:sym typeface="One Little Font"/>
              </a:rPr>
              <a:t>Tiêu cự: </a:t>
            </a:r>
            <a:r>
              <a:rPr lang="vi-VN" sz="2850">
                <a:solidFill>
                  <a:srgbClr val="3C223E"/>
                </a:solidFill>
                <a:latin typeface="+mj-lt"/>
                <a:ea typeface="One Little Font"/>
                <a:cs typeface="Calibri" panose="020F0502020204030204" pitchFamily="34" charset="0"/>
                <a:sym typeface="One Little Font"/>
              </a:rPr>
              <a:t>Khoảng cách từ quang tâm O đến tiêu điểm chính F của thấu kính, OF = f gọi là tiêu cự của thấu kính.</a:t>
            </a:r>
          </a:p>
          <a:p>
            <a:pPr marL="457200" indent="-457200" algn="just">
              <a:lnSpc>
                <a:spcPct val="114000"/>
              </a:lnSpc>
              <a:buFont typeface="Arial" panose="020B0604020202020204" pitchFamily="34" charset="0"/>
              <a:buChar char="•"/>
            </a:pPr>
            <a:r>
              <a:rPr lang="vi-VN" sz="2850">
                <a:solidFill>
                  <a:srgbClr val="3C223E"/>
                </a:solidFill>
                <a:latin typeface="+mj-lt"/>
                <a:ea typeface="One Little Font"/>
                <a:cs typeface="Calibri" panose="020F0502020204030204" pitchFamily="34" charset="0"/>
                <a:sym typeface="One Little Font"/>
              </a:rPr>
              <a:t>Vật đặt </a:t>
            </a:r>
            <a:r>
              <a:rPr lang="vi-VN" sz="2850" i="1">
                <a:solidFill>
                  <a:srgbClr val="3C223E"/>
                </a:solidFill>
                <a:latin typeface="+mj-lt"/>
                <a:ea typeface="One Little Font"/>
                <a:cs typeface="Calibri" panose="020F0502020204030204" pitchFamily="34" charset="0"/>
                <a:sym typeface="One Little Font"/>
              </a:rPr>
              <a:t>ngoài khoảng tiêu cự</a:t>
            </a:r>
            <a:r>
              <a:rPr lang="vi-VN" sz="2850">
                <a:solidFill>
                  <a:srgbClr val="3C223E"/>
                </a:solidFill>
                <a:latin typeface="+mj-lt"/>
                <a:ea typeface="One Little Font"/>
                <a:cs typeface="Calibri" panose="020F0502020204030204" pitchFamily="34" charset="0"/>
                <a:sym typeface="One Little Font"/>
              </a:rPr>
              <a:t> của </a:t>
            </a:r>
            <a:r>
              <a:rPr lang="vi-VN" sz="2850" i="1">
                <a:solidFill>
                  <a:srgbClr val="3C223E"/>
                </a:solidFill>
                <a:latin typeface="+mj-lt"/>
                <a:ea typeface="One Little Font"/>
                <a:cs typeface="Calibri" panose="020F0502020204030204" pitchFamily="34" charset="0"/>
                <a:sym typeface="One Little Font"/>
              </a:rPr>
              <a:t>thấu kính hội tụ</a:t>
            </a:r>
            <a:r>
              <a:rPr lang="vi-VN" sz="2850">
                <a:solidFill>
                  <a:srgbClr val="3C223E"/>
                </a:solidFill>
                <a:latin typeface="+mj-lt"/>
                <a:ea typeface="One Little Font"/>
                <a:cs typeface="Calibri" panose="020F0502020204030204" pitchFamily="34" charset="0"/>
                <a:sym typeface="One Little Font"/>
              </a:rPr>
              <a:t> cho </a:t>
            </a:r>
            <a:r>
              <a:rPr lang="vi-VN" sz="2850" i="1">
                <a:solidFill>
                  <a:srgbClr val="3C223E"/>
                </a:solidFill>
                <a:latin typeface="+mj-lt"/>
                <a:ea typeface="One Little Font"/>
                <a:cs typeface="Calibri" panose="020F0502020204030204" pitchFamily="34" charset="0"/>
                <a:sym typeface="One Little Font"/>
              </a:rPr>
              <a:t>ảnh thật</a:t>
            </a:r>
            <a:r>
              <a:rPr lang="vi-VN" sz="2850">
                <a:solidFill>
                  <a:srgbClr val="3C223E"/>
                </a:solidFill>
                <a:latin typeface="+mj-lt"/>
                <a:ea typeface="One Little Font"/>
                <a:cs typeface="Calibri" panose="020F0502020204030204" pitchFamily="34" charset="0"/>
                <a:sym typeface="One Little Font"/>
              </a:rPr>
              <a:t>, </a:t>
            </a:r>
            <a:r>
              <a:rPr lang="vi-VN" sz="2850" i="1">
                <a:solidFill>
                  <a:srgbClr val="3C223E"/>
                </a:solidFill>
                <a:latin typeface="+mj-lt"/>
                <a:ea typeface="One Little Font"/>
                <a:cs typeface="Calibri" panose="020F0502020204030204" pitchFamily="34" charset="0"/>
                <a:sym typeface="One Little Font"/>
              </a:rPr>
              <a:t>ngược chiều với vật</a:t>
            </a:r>
            <a:r>
              <a:rPr lang="vi-VN" sz="2850">
                <a:solidFill>
                  <a:srgbClr val="3C223E"/>
                </a:solidFill>
                <a:latin typeface="+mj-lt"/>
                <a:ea typeface="One Little Font"/>
                <a:cs typeface="Calibri" panose="020F0502020204030204" pitchFamily="34" charset="0"/>
                <a:sym typeface="One Little Font"/>
              </a:rPr>
              <a:t>. Vật đặt </a:t>
            </a:r>
            <a:r>
              <a:rPr lang="vi-VN" sz="2850" i="1">
                <a:solidFill>
                  <a:srgbClr val="3C223E"/>
                </a:solidFill>
                <a:latin typeface="+mj-lt"/>
                <a:ea typeface="One Little Font"/>
                <a:cs typeface="Calibri" panose="020F0502020204030204" pitchFamily="34" charset="0"/>
                <a:sym typeface="One Little Font"/>
              </a:rPr>
              <a:t>trong khoảng tiêu cự</a:t>
            </a:r>
            <a:r>
              <a:rPr lang="vi-VN" sz="2850">
                <a:solidFill>
                  <a:srgbClr val="3C223E"/>
                </a:solidFill>
                <a:latin typeface="+mj-lt"/>
                <a:ea typeface="One Little Font"/>
                <a:cs typeface="Calibri" panose="020F0502020204030204" pitchFamily="34" charset="0"/>
                <a:sym typeface="One Little Font"/>
              </a:rPr>
              <a:t> của </a:t>
            </a:r>
            <a:r>
              <a:rPr lang="vi-VN" sz="2850" i="1">
                <a:solidFill>
                  <a:srgbClr val="3C223E"/>
                </a:solidFill>
                <a:latin typeface="+mj-lt"/>
                <a:ea typeface="One Little Font"/>
                <a:cs typeface="Calibri" panose="020F0502020204030204" pitchFamily="34" charset="0"/>
                <a:sym typeface="One Little Font"/>
              </a:rPr>
              <a:t>thấu kính hội tụ</a:t>
            </a:r>
            <a:r>
              <a:rPr lang="vi-VN" sz="2850">
                <a:solidFill>
                  <a:srgbClr val="3C223E"/>
                </a:solidFill>
                <a:latin typeface="+mj-lt"/>
                <a:ea typeface="One Little Font"/>
                <a:cs typeface="Calibri" panose="020F0502020204030204" pitchFamily="34" charset="0"/>
                <a:sym typeface="One Little Font"/>
              </a:rPr>
              <a:t> cho </a:t>
            </a:r>
            <a:r>
              <a:rPr lang="vi-VN" sz="2850" i="1">
                <a:solidFill>
                  <a:srgbClr val="3C223E"/>
                </a:solidFill>
                <a:latin typeface="+mj-lt"/>
                <a:ea typeface="One Little Font"/>
                <a:cs typeface="Calibri" panose="020F0502020204030204" pitchFamily="34" charset="0"/>
                <a:sym typeface="One Little Font"/>
              </a:rPr>
              <a:t>ảnh ảo</a:t>
            </a:r>
            <a:r>
              <a:rPr lang="vi-VN" sz="2850">
                <a:solidFill>
                  <a:srgbClr val="3C223E"/>
                </a:solidFill>
                <a:latin typeface="+mj-lt"/>
                <a:ea typeface="One Little Font"/>
                <a:cs typeface="Calibri" panose="020F0502020204030204" pitchFamily="34" charset="0"/>
                <a:sym typeface="One Little Font"/>
              </a:rPr>
              <a:t>, </a:t>
            </a:r>
            <a:r>
              <a:rPr lang="vi-VN" sz="2850" i="1">
                <a:solidFill>
                  <a:srgbClr val="3C223E"/>
                </a:solidFill>
                <a:latin typeface="+mj-lt"/>
                <a:ea typeface="One Little Font"/>
                <a:cs typeface="Calibri" panose="020F0502020204030204" pitchFamily="34" charset="0"/>
                <a:sym typeface="One Little Font"/>
              </a:rPr>
              <a:t>lớn hơn vật</a:t>
            </a:r>
            <a:r>
              <a:rPr lang="vi-VN" sz="2850">
                <a:solidFill>
                  <a:srgbClr val="3C223E"/>
                </a:solidFill>
                <a:latin typeface="+mj-lt"/>
                <a:ea typeface="One Little Font"/>
                <a:cs typeface="Calibri" panose="020F0502020204030204" pitchFamily="34" charset="0"/>
                <a:sym typeface="One Little Font"/>
              </a:rPr>
              <a:t> và </a:t>
            </a:r>
            <a:r>
              <a:rPr lang="vi-VN" sz="2850" i="1">
                <a:solidFill>
                  <a:srgbClr val="3C223E"/>
                </a:solidFill>
                <a:latin typeface="+mj-lt"/>
                <a:ea typeface="One Little Font"/>
                <a:cs typeface="Calibri" panose="020F0502020204030204" pitchFamily="34" charset="0"/>
                <a:sym typeface="One Little Font"/>
              </a:rPr>
              <a:t>cùng chiều với vật.</a:t>
            </a:r>
          </a:p>
          <a:p>
            <a:pPr marL="457200" indent="-457200" algn="just">
              <a:lnSpc>
                <a:spcPct val="114000"/>
              </a:lnSpc>
              <a:buFont typeface="Arial" panose="020B0604020202020204" pitchFamily="34" charset="0"/>
              <a:buChar char="•"/>
            </a:pPr>
            <a:r>
              <a:rPr lang="vi-VN" sz="2850">
                <a:solidFill>
                  <a:srgbClr val="3C223E"/>
                </a:solidFill>
                <a:latin typeface="+mj-lt"/>
                <a:ea typeface="One Little Font"/>
                <a:cs typeface="Calibri" panose="020F0502020204030204" pitchFamily="34" charset="0"/>
                <a:sym typeface="One Little Font"/>
              </a:rPr>
              <a:t>Vật đặt ở mọi vị trí </a:t>
            </a:r>
            <a:r>
              <a:rPr lang="vi-VN" sz="2850" i="1">
                <a:solidFill>
                  <a:srgbClr val="3C223E"/>
                </a:solidFill>
                <a:latin typeface="+mj-lt"/>
                <a:ea typeface="One Little Font"/>
                <a:cs typeface="Calibri" panose="020F0502020204030204" pitchFamily="34" charset="0"/>
                <a:sym typeface="One Little Font"/>
              </a:rPr>
              <a:t>trước thấu kính phân kì</a:t>
            </a:r>
            <a:r>
              <a:rPr lang="vi-VN" sz="2850">
                <a:solidFill>
                  <a:srgbClr val="3C223E"/>
                </a:solidFill>
                <a:latin typeface="+mj-lt"/>
                <a:ea typeface="One Little Font"/>
                <a:cs typeface="Calibri" panose="020F0502020204030204" pitchFamily="34" charset="0"/>
                <a:sym typeface="One Little Font"/>
              </a:rPr>
              <a:t> luôn cho </a:t>
            </a:r>
            <a:r>
              <a:rPr lang="vi-VN" sz="2850" i="1">
                <a:solidFill>
                  <a:srgbClr val="3C223E"/>
                </a:solidFill>
                <a:latin typeface="+mj-lt"/>
                <a:ea typeface="One Little Font"/>
                <a:cs typeface="Calibri" panose="020F0502020204030204" pitchFamily="34" charset="0"/>
                <a:sym typeface="One Little Font"/>
              </a:rPr>
              <a:t>ảnh ảo, cùng chiều, nhỏ hơn vật</a:t>
            </a:r>
            <a:r>
              <a:rPr lang="vi-VN" sz="2850">
                <a:solidFill>
                  <a:srgbClr val="3C223E"/>
                </a:solidFill>
                <a:latin typeface="+mj-lt"/>
                <a:ea typeface="One Little Font"/>
                <a:cs typeface="Calibri" panose="020F0502020204030204" pitchFamily="34" charset="0"/>
                <a:sym typeface="One Little Font"/>
              </a:rPr>
              <a:t>.</a:t>
            </a:r>
          </a:p>
          <a:p>
            <a:pPr marL="457200" indent="-457200" algn="just">
              <a:lnSpc>
                <a:spcPct val="114000"/>
              </a:lnSpc>
              <a:buFont typeface="Arial" panose="020B0604020202020204" pitchFamily="34" charset="0"/>
              <a:buChar char="•"/>
            </a:pPr>
            <a:r>
              <a:rPr lang="vi-VN" sz="2850" b="1">
                <a:solidFill>
                  <a:srgbClr val="3C223E"/>
                </a:solidFill>
                <a:latin typeface="+mj-lt"/>
                <a:ea typeface="One Little Font"/>
                <a:cs typeface="Calibri" panose="020F0502020204030204" pitchFamily="34" charset="0"/>
                <a:sym typeface="One Little Font"/>
              </a:rPr>
              <a:t>Ảnh thật </a:t>
            </a:r>
            <a:r>
              <a:rPr lang="vi-VN" sz="2850">
                <a:solidFill>
                  <a:srgbClr val="3C223E"/>
                </a:solidFill>
                <a:latin typeface="+mj-lt"/>
                <a:ea typeface="One Little Font"/>
                <a:cs typeface="Calibri" panose="020F0502020204030204" pitchFamily="34" charset="0"/>
                <a:sym typeface="One Little Font"/>
              </a:rPr>
              <a:t>là ảnh </a:t>
            </a:r>
            <a:r>
              <a:rPr lang="vi-VN" sz="2850" b="1">
                <a:solidFill>
                  <a:srgbClr val="3C223E"/>
                </a:solidFill>
                <a:latin typeface="+mj-lt"/>
                <a:ea typeface="One Little Font"/>
                <a:cs typeface="Calibri" panose="020F0502020204030204" pitchFamily="34" charset="0"/>
                <a:sym typeface="One Little Font"/>
              </a:rPr>
              <a:t>hứng được trên màn chắn</a:t>
            </a:r>
            <a:r>
              <a:rPr lang="vi-VN" sz="2850">
                <a:solidFill>
                  <a:srgbClr val="3C223E"/>
                </a:solidFill>
                <a:latin typeface="+mj-lt"/>
                <a:ea typeface="One Little Font"/>
                <a:cs typeface="Calibri" panose="020F0502020204030204" pitchFamily="34" charset="0"/>
                <a:sym typeface="One Little Font"/>
              </a:rPr>
              <a:t>, </a:t>
            </a:r>
            <a:r>
              <a:rPr lang="vi-VN" sz="2850" b="1">
                <a:solidFill>
                  <a:srgbClr val="3C223E"/>
                </a:solidFill>
                <a:latin typeface="+mj-lt"/>
                <a:ea typeface="One Little Font"/>
                <a:cs typeface="Calibri" panose="020F0502020204030204" pitchFamily="34" charset="0"/>
                <a:sym typeface="One Little Font"/>
              </a:rPr>
              <a:t>ảnh ảo</a:t>
            </a:r>
            <a:r>
              <a:rPr lang="vi-VN" sz="2850">
                <a:solidFill>
                  <a:srgbClr val="3C223E"/>
                </a:solidFill>
                <a:latin typeface="+mj-lt"/>
                <a:ea typeface="One Little Font"/>
                <a:cs typeface="Calibri" panose="020F0502020204030204" pitchFamily="34" charset="0"/>
                <a:sym typeface="One Little Font"/>
              </a:rPr>
              <a:t> là ảnh </a:t>
            </a:r>
            <a:r>
              <a:rPr lang="vi-VN" sz="2850" b="1">
                <a:solidFill>
                  <a:srgbClr val="3C223E"/>
                </a:solidFill>
                <a:latin typeface="+mj-lt"/>
                <a:ea typeface="One Little Font"/>
                <a:cs typeface="Calibri" panose="020F0502020204030204" pitchFamily="34" charset="0"/>
                <a:sym typeface="One Little Font"/>
              </a:rPr>
              <a:t>không hứng được trên màn chắn.</a:t>
            </a:r>
            <a:endParaRPr lang="en-US" sz="2850" b="1">
              <a:solidFill>
                <a:srgbClr val="3C223E"/>
              </a:solidFill>
              <a:latin typeface="+mj-lt"/>
              <a:ea typeface="One Little Font"/>
              <a:cs typeface="Calibri" panose="020F0502020204030204" pitchFamily="34" charset="0"/>
              <a:sym typeface="One Little Fon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Freeform 3"/>
          <p:cNvSpPr/>
          <p:nvPr/>
        </p:nvSpPr>
        <p:spPr>
          <a:xfrm>
            <a:off x="4833257" y="1028700"/>
            <a:ext cx="8621486" cy="8229600"/>
          </a:xfrm>
          <a:custGeom>
            <a:avLst/>
            <a:gdLst/>
            <a:ahLst/>
            <a:cxnLst/>
            <a:rect l="l" t="t" r="r" b="b"/>
            <a:pathLst>
              <a:path w="8621486" h="8229600">
                <a:moveTo>
                  <a:pt x="0" y="0"/>
                </a:moveTo>
                <a:lnTo>
                  <a:pt x="8621486" y="0"/>
                </a:lnTo>
                <a:lnTo>
                  <a:pt x="8621486" y="8229600"/>
                </a:lnTo>
                <a:lnTo>
                  <a:pt x="0" y="82296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6578798" y="3406866"/>
            <a:ext cx="5990639" cy="3698128"/>
          </a:xfrm>
          <a:prstGeom prst="rect">
            <a:avLst/>
          </a:prstGeom>
        </p:spPr>
        <p:txBody>
          <a:bodyPr lIns="0" tIns="0" rIns="0" bIns="0" rtlCol="0" anchor="t">
            <a:spAutoFit/>
          </a:bodyPr>
          <a:lstStyle/>
          <a:p>
            <a:pPr algn="just">
              <a:lnSpc>
                <a:spcPts val="3557"/>
              </a:lnSpc>
            </a:pPr>
            <a:r>
              <a:rPr lang="en-US" sz="4000">
                <a:solidFill>
                  <a:srgbClr val="484744"/>
                </a:solidFill>
                <a:latin typeface="Times New Roman" panose="02020603050405020304" pitchFamily="18" charset="0"/>
                <a:ea typeface="One Little Font"/>
                <a:cs typeface="Times New Roman" panose="02020603050405020304" pitchFamily="18" charset="0"/>
                <a:sym typeface="One Little Font"/>
              </a:rPr>
              <a:t>T</a:t>
            </a:r>
            <a:r>
              <a:rPr lang="vi-VN" sz="4000">
                <a:solidFill>
                  <a:srgbClr val="484744"/>
                </a:solidFill>
                <a:latin typeface="Times New Roman" panose="02020603050405020304" pitchFamily="18" charset="0"/>
                <a:ea typeface="One Little Font"/>
                <a:cs typeface="Times New Roman" panose="02020603050405020304" pitchFamily="18" charset="0"/>
                <a:sym typeface="One Little Font"/>
              </a:rPr>
              <a:t>hấu kính có trong các dụng cụ quen thuộc như ống nhòm, kính lúp, kính hiển vi hay trong chính mắt của chúng ta.</a:t>
            </a:r>
            <a:r>
              <a:rPr lang="en-US" sz="4000">
                <a:solidFill>
                  <a:srgbClr val="484744"/>
                </a:solidFill>
                <a:latin typeface="Times New Roman" panose="02020603050405020304" pitchFamily="18" charset="0"/>
                <a:ea typeface="One Little Font"/>
                <a:cs typeface="Times New Roman" panose="02020603050405020304" pitchFamily="18" charset="0"/>
                <a:sym typeface="One Little Font"/>
              </a:rPr>
              <a:t> </a:t>
            </a:r>
            <a:r>
              <a:rPr lang="vi-VN" sz="4000">
                <a:solidFill>
                  <a:srgbClr val="484744"/>
                </a:solidFill>
                <a:latin typeface="Times New Roman" panose="02020603050405020304" pitchFamily="18" charset="0"/>
                <a:ea typeface="One Little Font"/>
                <a:cs typeface="Times New Roman" panose="02020603050405020304" pitchFamily="18" charset="0"/>
                <a:sym typeface="One Little Font"/>
              </a:rPr>
              <a:t>Ánh sáng truyền qua thấu kính có thể tạo thành ảnh của các vật như thế nào?</a:t>
            </a:r>
          </a:p>
        </p:txBody>
      </p:sp>
      <p:sp>
        <p:nvSpPr>
          <p:cNvPr id="5" name="TextBox 5"/>
          <p:cNvSpPr txBox="1"/>
          <p:nvPr/>
        </p:nvSpPr>
        <p:spPr>
          <a:xfrm>
            <a:off x="5770316" y="2337786"/>
            <a:ext cx="7174351" cy="681340"/>
          </a:xfrm>
          <a:prstGeom prst="rect">
            <a:avLst/>
          </a:prstGeom>
        </p:spPr>
        <p:txBody>
          <a:bodyPr lIns="0" tIns="0" rIns="0" bIns="0" rtlCol="0" anchor="t">
            <a:spAutoFit/>
          </a:bodyPr>
          <a:lstStyle/>
          <a:p>
            <a:pPr algn="ctr">
              <a:lnSpc>
                <a:spcPts val="5165"/>
              </a:lnSpc>
            </a:pPr>
            <a:r>
              <a:rPr lang="en-US" sz="5165" b="1" spc="506">
                <a:solidFill>
                  <a:srgbClr val="543855"/>
                </a:solidFill>
                <a:latin typeface="Times New Roman" panose="02020603050405020304" pitchFamily="18" charset="0"/>
                <a:ea typeface="Jingleberry"/>
                <a:cs typeface="Times New Roman" panose="02020603050405020304" pitchFamily="18" charset="0"/>
                <a:sym typeface="Jingleberry"/>
              </a:rPr>
              <a:t>MỞ ĐẦU</a:t>
            </a:r>
          </a:p>
        </p:txBody>
      </p:sp>
      <p:sp>
        <p:nvSpPr>
          <p:cNvPr id="6" name="Freeform 6"/>
          <p:cNvSpPr/>
          <p:nvPr/>
        </p:nvSpPr>
        <p:spPr>
          <a:xfrm>
            <a:off x="12569437" y="5635852"/>
            <a:ext cx="4088001" cy="4073135"/>
          </a:xfrm>
          <a:custGeom>
            <a:avLst/>
            <a:gdLst/>
            <a:ahLst/>
            <a:cxnLst/>
            <a:rect l="l" t="t" r="r" b="b"/>
            <a:pathLst>
              <a:path w="4088001" h="4073135">
                <a:moveTo>
                  <a:pt x="0" y="0"/>
                </a:moveTo>
                <a:lnTo>
                  <a:pt x="4088001" y="0"/>
                </a:lnTo>
                <a:lnTo>
                  <a:pt x="4088001" y="4073136"/>
                </a:lnTo>
                <a:lnTo>
                  <a:pt x="0" y="40731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pic>
        <p:nvPicPr>
          <p:cNvPr id="7" name="Picture 6"/>
          <p:cNvPicPr>
            <a:picLocks noChangeAspect="1"/>
          </p:cNvPicPr>
          <p:nvPr/>
        </p:nvPicPr>
        <p:blipFill>
          <a:blip r:embed="rId7"/>
          <a:stretch>
            <a:fillRect/>
          </a:stretch>
        </p:blipFill>
        <p:spPr>
          <a:xfrm>
            <a:off x="14027287" y="361486"/>
            <a:ext cx="3921409" cy="2773249"/>
          </a:xfrm>
          <a:prstGeom prst="rect">
            <a:avLst/>
          </a:prstGeom>
        </p:spPr>
      </p:pic>
      <p:pic>
        <p:nvPicPr>
          <p:cNvPr id="1030" name="Picture 6" descr="Kính lúp cầm tay phóng đại lớn 10x(cán nhự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893" y="5663066"/>
            <a:ext cx="4399472" cy="4399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840" t="-40382" b="-38888"/>
            </a:stretch>
          </a:blipFill>
        </p:spPr>
      </p:sp>
      <p:grpSp>
        <p:nvGrpSpPr>
          <p:cNvPr id="22" name="Group 4"/>
          <p:cNvGrpSpPr/>
          <p:nvPr/>
        </p:nvGrpSpPr>
        <p:grpSpPr>
          <a:xfrm>
            <a:off x="1423371" y="2631337"/>
            <a:ext cx="15416829" cy="7552473"/>
            <a:chOff x="0" y="0"/>
            <a:chExt cx="1174483" cy="1333401"/>
          </a:xfrm>
        </p:grpSpPr>
        <p:sp>
          <p:nvSpPr>
            <p:cNvPr id="23" name="Freeform 5"/>
            <p:cNvSpPr/>
            <p:nvPr/>
          </p:nvSpPr>
          <p:spPr>
            <a:xfrm>
              <a:off x="0" y="0"/>
              <a:ext cx="1174483" cy="1333401"/>
            </a:xfrm>
            <a:custGeom>
              <a:avLst/>
              <a:gdLst/>
              <a:ahLst/>
              <a:cxnLst/>
              <a:rect l="l" t="t" r="r" b="b"/>
              <a:pathLst>
                <a:path w="1174483" h="1333401">
                  <a:moveTo>
                    <a:pt x="80299" y="0"/>
                  </a:moveTo>
                  <a:lnTo>
                    <a:pt x="1094184" y="0"/>
                  </a:lnTo>
                  <a:cubicBezTo>
                    <a:pt x="1138532" y="0"/>
                    <a:pt x="1174483" y="35951"/>
                    <a:pt x="1174483" y="80299"/>
                  </a:cubicBezTo>
                  <a:lnTo>
                    <a:pt x="1174483" y="1253102"/>
                  </a:lnTo>
                  <a:cubicBezTo>
                    <a:pt x="1174483" y="1297450"/>
                    <a:pt x="1138532" y="1333401"/>
                    <a:pt x="1094184" y="1333401"/>
                  </a:cubicBezTo>
                  <a:lnTo>
                    <a:pt x="80299" y="1333401"/>
                  </a:lnTo>
                  <a:cubicBezTo>
                    <a:pt x="35951" y="1333401"/>
                    <a:pt x="0" y="1297450"/>
                    <a:pt x="0" y="1253102"/>
                  </a:cubicBezTo>
                  <a:lnTo>
                    <a:pt x="0" y="80299"/>
                  </a:lnTo>
                  <a:cubicBezTo>
                    <a:pt x="0" y="35951"/>
                    <a:pt x="35951" y="0"/>
                    <a:pt x="80299" y="0"/>
                  </a:cubicBezTo>
                  <a:close/>
                </a:path>
              </a:pathLst>
            </a:custGeom>
            <a:solidFill>
              <a:srgbClr val="FFFFFF"/>
            </a:solidFill>
          </p:spPr>
        </p:sp>
        <p:sp>
          <p:nvSpPr>
            <p:cNvPr id="24" name="TextBox 6"/>
            <p:cNvSpPr txBox="1"/>
            <p:nvPr/>
          </p:nvSpPr>
          <p:spPr>
            <a:xfrm>
              <a:off x="0" y="-38100"/>
              <a:ext cx="1174483" cy="1371501"/>
            </a:xfrm>
            <a:prstGeom prst="rect">
              <a:avLst/>
            </a:prstGeom>
          </p:spPr>
          <p:txBody>
            <a:bodyPr lIns="50800" tIns="50800" rIns="50800" bIns="50800" rtlCol="0" anchor="ctr"/>
            <a:lstStyle/>
            <a:p>
              <a:pPr algn="ctr">
                <a:lnSpc>
                  <a:spcPts val="2659"/>
                </a:lnSpc>
              </a:pPr>
              <a:endParaRPr/>
            </a:p>
          </p:txBody>
        </p:sp>
      </p:grpSp>
      <p:sp>
        <p:nvSpPr>
          <p:cNvPr id="3" name="TextBox 3"/>
          <p:cNvSpPr txBox="1"/>
          <p:nvPr/>
        </p:nvSpPr>
        <p:spPr>
          <a:xfrm>
            <a:off x="1805210" y="754301"/>
            <a:ext cx="13970436" cy="1155060"/>
          </a:xfrm>
          <a:prstGeom prst="rect">
            <a:avLst/>
          </a:prstGeom>
        </p:spPr>
        <p:txBody>
          <a:bodyPr lIns="0" tIns="0" rIns="0" bIns="0" rtlCol="0" anchor="t">
            <a:spAutoFit/>
          </a:bodyPr>
          <a:lstStyle/>
          <a:p>
            <a:pPr algn="l">
              <a:lnSpc>
                <a:spcPts val="8799"/>
              </a:lnSpc>
            </a:pPr>
            <a:r>
              <a:rPr lang="en-US" sz="8799" spc="739">
                <a:solidFill>
                  <a:srgbClr val="18727D"/>
                </a:solidFill>
                <a:latin typeface="Times New Roman" panose="02020603050405020304" pitchFamily="18" charset="0"/>
                <a:ea typeface="Jingleberry"/>
                <a:cs typeface="Times New Roman" panose="02020603050405020304" pitchFamily="18" charset="0"/>
                <a:sym typeface="Jingleberry"/>
              </a:rPr>
              <a:t>LUYỆN TẬP</a:t>
            </a:r>
          </a:p>
        </p:txBody>
      </p:sp>
      <p:sp>
        <p:nvSpPr>
          <p:cNvPr id="19" name="Freeform 19"/>
          <p:cNvSpPr/>
          <p:nvPr/>
        </p:nvSpPr>
        <p:spPr>
          <a:xfrm>
            <a:off x="12685833" y="231037"/>
            <a:ext cx="3089813" cy="2471850"/>
          </a:xfrm>
          <a:custGeom>
            <a:avLst/>
            <a:gdLst/>
            <a:ahLst/>
            <a:cxnLst/>
            <a:rect l="l" t="t" r="r" b="b"/>
            <a:pathLst>
              <a:path w="3089813" h="2471850">
                <a:moveTo>
                  <a:pt x="0" y="0"/>
                </a:moveTo>
                <a:lnTo>
                  <a:pt x="3089813" y="0"/>
                </a:lnTo>
                <a:lnTo>
                  <a:pt x="3089813" y="2471850"/>
                </a:lnTo>
                <a:lnTo>
                  <a:pt x="0" y="24718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0" name="TextBox 19"/>
          <p:cNvSpPr txBox="1"/>
          <p:nvPr/>
        </p:nvSpPr>
        <p:spPr>
          <a:xfrm>
            <a:off x="2210649" y="3069527"/>
            <a:ext cx="13159558" cy="31583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3200" dirty="0" err="1">
                <a:latin typeface="Times New Roman" panose="02020603050405020304" pitchFamily="18" charset="0"/>
                <a:ea typeface="Lato" panose="020B0604020202020204" charset="0"/>
                <a:cs typeface="Times New Roman" panose="02020603050405020304" pitchFamily="18" charset="0"/>
              </a:rPr>
              <a:t>Câu</a:t>
            </a:r>
            <a:r>
              <a:rPr lang="en-US" sz="3200" dirty="0">
                <a:latin typeface="Times New Roman" panose="02020603050405020304" pitchFamily="18" charset="0"/>
                <a:ea typeface="Lato" panose="020B0604020202020204" charset="0"/>
                <a:cs typeface="Times New Roman" panose="02020603050405020304" pitchFamily="18" charset="0"/>
              </a:rPr>
              <a:t> 1: </a:t>
            </a:r>
            <a:r>
              <a:rPr lang="vi-VN" sz="3200" dirty="0">
                <a:latin typeface="Times New Roman" panose="02020603050405020304" pitchFamily="18" charset="0"/>
                <a:ea typeface="Lato" panose="020B0604020202020204" charset="0"/>
                <a:cs typeface="Times New Roman" panose="02020603050405020304" pitchFamily="18" charset="0"/>
                <a:sym typeface="Arial" panose="020B0604020202020204"/>
              </a:rPr>
              <a:t>Thấu kính hội tụ là loại thấu kính có</a:t>
            </a:r>
          </a:p>
          <a:p>
            <a:pPr algn="just">
              <a:lnSpc>
                <a:spcPct val="150000"/>
              </a:lnSpc>
            </a:pPr>
            <a:r>
              <a:rPr lang="vi-VN" sz="320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A. </a:t>
            </a:r>
            <a:r>
              <a:rPr lang="vi-VN" sz="3200" b="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phần rìa dày hơn phần giữa.</a:t>
            </a:r>
          </a:p>
          <a:p>
            <a:pPr algn="just">
              <a:lnSpc>
                <a:spcPct val="150000"/>
              </a:lnSpc>
            </a:pPr>
            <a:r>
              <a:rPr lang="vi-VN" sz="320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B. </a:t>
            </a:r>
            <a:r>
              <a:rPr lang="vi-VN" sz="3200" b="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phần rìa mỏng hơn phần giữa.</a:t>
            </a:r>
          </a:p>
          <a:p>
            <a:pPr algn="just">
              <a:lnSpc>
                <a:spcPct val="150000"/>
              </a:lnSpc>
            </a:pPr>
            <a:r>
              <a:rPr lang="vi-VN" sz="320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C. </a:t>
            </a:r>
            <a:r>
              <a:rPr lang="vi-VN" sz="3200" b="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phần rìa và phần giữa bằng nhau.</a:t>
            </a:r>
          </a:p>
          <a:p>
            <a:pPr algn="just">
              <a:lnSpc>
                <a:spcPct val="150000"/>
              </a:lnSpc>
            </a:pPr>
            <a:r>
              <a:rPr lang="vi-VN" sz="320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D. </a:t>
            </a:r>
            <a:r>
              <a:rPr lang="vi-VN" sz="3200" b="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hình dạng bất kì</a:t>
            </a:r>
            <a:r>
              <a:rPr lang="en-US" sz="3200" b="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rPr>
              <a:t>.</a:t>
            </a:r>
            <a:endParaRPr lang="vi-VN" sz="3200" b="0" dirty="0">
              <a:solidFill>
                <a:schemeClr val="dk1"/>
              </a:solidFill>
              <a:latin typeface="Times New Roman" panose="02020603050405020304" pitchFamily="18" charset="0"/>
              <a:ea typeface="Lato" panose="020B0604020202020204" charset="0"/>
              <a:cs typeface="Times New Roman" panose="02020603050405020304" pitchFamily="18" charset="0"/>
              <a:sym typeface="Arial" panose="020B0604020202020204"/>
            </a:endParaRPr>
          </a:p>
        </p:txBody>
      </p:sp>
      <p:sp>
        <p:nvSpPr>
          <p:cNvPr id="21" name="Rectangle: Rounded Corners 9"/>
          <p:cNvSpPr/>
          <p:nvPr/>
        </p:nvSpPr>
        <p:spPr>
          <a:xfrm>
            <a:off x="2210648" y="4255601"/>
            <a:ext cx="5561751" cy="676868"/>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210648" y="6398158"/>
            <a:ext cx="12800752" cy="3785652"/>
          </a:xfrm>
          <a:prstGeom prst="rect">
            <a:avLst/>
          </a:prstGeom>
        </p:spPr>
        <p:txBody>
          <a:bodyPr wrap="square">
            <a:spAutoFit/>
          </a:bodyPr>
          <a:lstStyle/>
          <a:p>
            <a:pPr algn="just">
              <a:lnSpc>
                <a:spcPct val="150000"/>
              </a:lnSpc>
            </a:pPr>
            <a:r>
              <a:rPr lang="en-US" sz="3200" b="1">
                <a:latin typeface="Times New Roman" panose="02020603050405020304" pitchFamily="18" charset="0"/>
                <a:cs typeface="Times New Roman" panose="02020603050405020304" pitchFamily="18" charset="0"/>
              </a:rPr>
              <a:t>Câu 2: </a:t>
            </a:r>
            <a:r>
              <a:rPr lang="vi-VN" sz="3200" b="1">
                <a:latin typeface="Times New Roman" panose="02020603050405020304" pitchFamily="18" charset="0"/>
                <a:cs typeface="Times New Roman" panose="02020603050405020304" pitchFamily="18" charset="0"/>
              </a:rPr>
              <a:t>Tia tới đi qua quang tâm của thấu kính hội tụ cho tia ló</a:t>
            </a:r>
          </a:p>
          <a:p>
            <a:pPr algn="just">
              <a:lnSpc>
                <a:spcPct val="150000"/>
              </a:lnSpc>
            </a:pPr>
            <a:r>
              <a:rPr lang="vi-VN" sz="3200" b="1">
                <a:solidFill>
                  <a:schemeClr val="dk1"/>
                </a:solidFill>
                <a:latin typeface="Times New Roman" panose="02020603050405020304" pitchFamily="18" charset="0"/>
                <a:ea typeface="Lato" panose="020F0502020204030203"/>
                <a:cs typeface="Times New Roman" panose="02020603050405020304" pitchFamily="18" charset="0"/>
              </a:rPr>
              <a:t>A. </a:t>
            </a:r>
            <a:r>
              <a:rPr lang="vi-VN" sz="3200">
                <a:solidFill>
                  <a:schemeClr val="dk1"/>
                </a:solidFill>
                <a:latin typeface="Times New Roman" panose="02020603050405020304" pitchFamily="18" charset="0"/>
                <a:ea typeface="Lato" panose="020F0502020204030203"/>
                <a:cs typeface="Times New Roman" panose="02020603050405020304" pitchFamily="18" charset="0"/>
              </a:rPr>
              <a:t>đi qua tiêu điểm</a:t>
            </a:r>
          </a:p>
          <a:p>
            <a:pPr algn="just">
              <a:lnSpc>
                <a:spcPct val="150000"/>
              </a:lnSpc>
            </a:pPr>
            <a:r>
              <a:rPr lang="vi-VN" sz="3200" b="1">
                <a:solidFill>
                  <a:schemeClr val="dk1"/>
                </a:solidFill>
                <a:latin typeface="Times New Roman" panose="02020603050405020304" pitchFamily="18" charset="0"/>
                <a:ea typeface="Lato" panose="020F0502020204030203"/>
                <a:cs typeface="Times New Roman" panose="02020603050405020304" pitchFamily="18" charset="0"/>
              </a:rPr>
              <a:t>B. </a:t>
            </a:r>
            <a:r>
              <a:rPr lang="vi-VN" sz="3200">
                <a:solidFill>
                  <a:schemeClr val="dk1"/>
                </a:solidFill>
                <a:latin typeface="Times New Roman" panose="02020603050405020304" pitchFamily="18" charset="0"/>
                <a:ea typeface="Lato" panose="020F0502020204030203"/>
                <a:cs typeface="Times New Roman" panose="02020603050405020304" pitchFamily="18" charset="0"/>
              </a:rPr>
              <a:t>song song với trục chính</a:t>
            </a:r>
          </a:p>
          <a:p>
            <a:pPr algn="just">
              <a:lnSpc>
                <a:spcPct val="150000"/>
              </a:lnSpc>
            </a:pPr>
            <a:r>
              <a:rPr lang="vi-VN" sz="3200" b="1">
                <a:solidFill>
                  <a:schemeClr val="dk1"/>
                </a:solidFill>
                <a:latin typeface="Times New Roman" panose="02020603050405020304" pitchFamily="18" charset="0"/>
                <a:ea typeface="Lato" panose="020F0502020204030203"/>
                <a:cs typeface="Times New Roman" panose="02020603050405020304" pitchFamily="18" charset="0"/>
              </a:rPr>
              <a:t>C. </a:t>
            </a:r>
            <a:r>
              <a:rPr lang="vi-VN" sz="3200">
                <a:solidFill>
                  <a:schemeClr val="dk1"/>
                </a:solidFill>
                <a:latin typeface="Times New Roman" panose="02020603050405020304" pitchFamily="18" charset="0"/>
                <a:ea typeface="Lato" panose="020F0502020204030203"/>
                <a:cs typeface="Times New Roman" panose="02020603050405020304" pitchFamily="18" charset="0"/>
              </a:rPr>
              <a:t>truyền thẳng theo phương của tia tới</a:t>
            </a:r>
          </a:p>
          <a:p>
            <a:pPr algn="just">
              <a:lnSpc>
                <a:spcPct val="150000"/>
              </a:lnSpc>
            </a:pPr>
            <a:r>
              <a:rPr lang="vi-VN" sz="3200" b="1">
                <a:solidFill>
                  <a:schemeClr val="dk1"/>
                </a:solidFill>
                <a:latin typeface="Times New Roman" panose="02020603050405020304" pitchFamily="18" charset="0"/>
                <a:ea typeface="Lato" panose="020F0502020204030203"/>
                <a:cs typeface="Times New Roman" panose="02020603050405020304" pitchFamily="18" charset="0"/>
              </a:rPr>
              <a:t>D. </a:t>
            </a:r>
            <a:r>
              <a:rPr lang="vi-VN" sz="3200">
                <a:solidFill>
                  <a:schemeClr val="dk1"/>
                </a:solidFill>
                <a:latin typeface="Times New Roman" panose="02020603050405020304" pitchFamily="18" charset="0"/>
                <a:ea typeface="Lato" panose="020F0502020204030203"/>
                <a:cs typeface="Times New Roman" panose="02020603050405020304" pitchFamily="18" charset="0"/>
              </a:rPr>
              <a:t>có đường kéo dài đi qua tiêu điểm</a:t>
            </a:r>
            <a:endParaRPr lang="vi-VN" sz="3200" dirty="0">
              <a:solidFill>
                <a:schemeClr val="dk1"/>
              </a:solidFill>
              <a:latin typeface="Times New Roman" panose="02020603050405020304" pitchFamily="18" charset="0"/>
              <a:ea typeface="Lato" panose="020F0502020204030203"/>
              <a:cs typeface="Times New Roman" panose="02020603050405020304" pitchFamily="18" charset="0"/>
            </a:endParaRPr>
          </a:p>
        </p:txBody>
      </p:sp>
      <p:sp>
        <p:nvSpPr>
          <p:cNvPr id="26" name="Rectangle: Rounded Corners 4"/>
          <p:cNvSpPr/>
          <p:nvPr/>
        </p:nvSpPr>
        <p:spPr>
          <a:xfrm>
            <a:off x="2210648" y="8708474"/>
            <a:ext cx="6628552" cy="626025"/>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840" t="-40382" b="-38888"/>
            </a:stretch>
          </a:blipFill>
        </p:spPr>
      </p:sp>
      <p:grpSp>
        <p:nvGrpSpPr>
          <p:cNvPr id="22" name="Group 4"/>
          <p:cNvGrpSpPr/>
          <p:nvPr/>
        </p:nvGrpSpPr>
        <p:grpSpPr>
          <a:xfrm>
            <a:off x="1423371" y="3226151"/>
            <a:ext cx="15416829" cy="6032149"/>
            <a:chOff x="0" y="0"/>
            <a:chExt cx="1174483" cy="1333401"/>
          </a:xfrm>
        </p:grpSpPr>
        <p:sp>
          <p:nvSpPr>
            <p:cNvPr id="23" name="Freeform 5"/>
            <p:cNvSpPr/>
            <p:nvPr/>
          </p:nvSpPr>
          <p:spPr>
            <a:xfrm>
              <a:off x="0" y="0"/>
              <a:ext cx="1174483" cy="1333401"/>
            </a:xfrm>
            <a:custGeom>
              <a:avLst/>
              <a:gdLst/>
              <a:ahLst/>
              <a:cxnLst/>
              <a:rect l="l" t="t" r="r" b="b"/>
              <a:pathLst>
                <a:path w="1174483" h="1333401">
                  <a:moveTo>
                    <a:pt x="80299" y="0"/>
                  </a:moveTo>
                  <a:lnTo>
                    <a:pt x="1094184" y="0"/>
                  </a:lnTo>
                  <a:cubicBezTo>
                    <a:pt x="1138532" y="0"/>
                    <a:pt x="1174483" y="35951"/>
                    <a:pt x="1174483" y="80299"/>
                  </a:cubicBezTo>
                  <a:lnTo>
                    <a:pt x="1174483" y="1253102"/>
                  </a:lnTo>
                  <a:cubicBezTo>
                    <a:pt x="1174483" y="1297450"/>
                    <a:pt x="1138532" y="1333401"/>
                    <a:pt x="1094184" y="1333401"/>
                  </a:cubicBezTo>
                  <a:lnTo>
                    <a:pt x="80299" y="1333401"/>
                  </a:lnTo>
                  <a:cubicBezTo>
                    <a:pt x="35951" y="1333401"/>
                    <a:pt x="0" y="1297450"/>
                    <a:pt x="0" y="1253102"/>
                  </a:cubicBezTo>
                  <a:lnTo>
                    <a:pt x="0" y="80299"/>
                  </a:lnTo>
                  <a:cubicBezTo>
                    <a:pt x="0" y="35951"/>
                    <a:pt x="35951" y="0"/>
                    <a:pt x="80299" y="0"/>
                  </a:cubicBezTo>
                  <a:close/>
                </a:path>
              </a:pathLst>
            </a:custGeom>
            <a:solidFill>
              <a:srgbClr val="FFFFFF"/>
            </a:solidFill>
          </p:spPr>
        </p:sp>
        <p:sp>
          <p:nvSpPr>
            <p:cNvPr id="24" name="TextBox 6"/>
            <p:cNvSpPr txBox="1"/>
            <p:nvPr/>
          </p:nvSpPr>
          <p:spPr>
            <a:xfrm>
              <a:off x="0" y="-38100"/>
              <a:ext cx="1174483" cy="1371501"/>
            </a:xfrm>
            <a:prstGeom prst="rect">
              <a:avLst/>
            </a:prstGeom>
          </p:spPr>
          <p:txBody>
            <a:bodyPr lIns="50800" tIns="50800" rIns="50800" bIns="50800" rtlCol="0" anchor="ctr"/>
            <a:lstStyle/>
            <a:p>
              <a:pPr algn="ctr">
                <a:lnSpc>
                  <a:spcPts val="2659"/>
                </a:lnSpc>
              </a:pPr>
              <a:endParaRPr/>
            </a:p>
          </p:txBody>
        </p:sp>
      </p:grpSp>
      <p:sp>
        <p:nvSpPr>
          <p:cNvPr id="3" name="TextBox 3"/>
          <p:cNvSpPr txBox="1"/>
          <p:nvPr/>
        </p:nvSpPr>
        <p:spPr>
          <a:xfrm>
            <a:off x="1805210" y="754301"/>
            <a:ext cx="13970436" cy="1155060"/>
          </a:xfrm>
          <a:prstGeom prst="rect">
            <a:avLst/>
          </a:prstGeom>
        </p:spPr>
        <p:txBody>
          <a:bodyPr lIns="0" tIns="0" rIns="0" bIns="0" rtlCol="0" anchor="t">
            <a:spAutoFit/>
          </a:bodyPr>
          <a:lstStyle/>
          <a:p>
            <a:pPr algn="l">
              <a:lnSpc>
                <a:spcPts val="8799"/>
              </a:lnSpc>
            </a:pPr>
            <a:r>
              <a:rPr lang="en-US" sz="8799" spc="739">
                <a:solidFill>
                  <a:srgbClr val="18727D"/>
                </a:solidFill>
                <a:latin typeface="Times New Roman" panose="02020603050405020304" pitchFamily="18" charset="0"/>
                <a:ea typeface="Jingleberry"/>
                <a:cs typeface="Times New Roman" panose="02020603050405020304" pitchFamily="18" charset="0"/>
                <a:sym typeface="Jingleberry"/>
              </a:rPr>
              <a:t>LUYỆN TẬP</a:t>
            </a:r>
          </a:p>
        </p:txBody>
      </p:sp>
      <p:sp>
        <p:nvSpPr>
          <p:cNvPr id="19" name="Freeform 19"/>
          <p:cNvSpPr/>
          <p:nvPr/>
        </p:nvSpPr>
        <p:spPr>
          <a:xfrm>
            <a:off x="12685833" y="231037"/>
            <a:ext cx="3089813" cy="2471850"/>
          </a:xfrm>
          <a:custGeom>
            <a:avLst/>
            <a:gdLst/>
            <a:ahLst/>
            <a:cxnLst/>
            <a:rect l="l" t="t" r="r" b="b"/>
            <a:pathLst>
              <a:path w="3089813" h="2471850">
                <a:moveTo>
                  <a:pt x="0" y="0"/>
                </a:moveTo>
                <a:lnTo>
                  <a:pt x="3089813" y="0"/>
                </a:lnTo>
                <a:lnTo>
                  <a:pt x="3089813" y="2471850"/>
                </a:lnTo>
                <a:lnTo>
                  <a:pt x="0" y="24718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0" name="TextBox 19"/>
          <p:cNvSpPr txBox="1"/>
          <p:nvPr/>
        </p:nvSpPr>
        <p:spPr>
          <a:xfrm>
            <a:off x="1805210" y="3692941"/>
            <a:ext cx="14653990" cy="46605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3200">
                <a:latin typeface="Times New Roman" panose="02020603050405020304" pitchFamily="18" charset="0"/>
                <a:cs typeface="Times New Roman" panose="02020603050405020304" pitchFamily="18" charset="0"/>
              </a:rPr>
              <a:t>Câu 6: Thấu kính phân kì là loại thấu kính:</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A.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có phần rìa dày hơn phần giữa.</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B.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có phần rìa mỏng hơn phần giữa.</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C.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biến chùm tia tới song song thành chùm tia ló hộ tụ.</a:t>
            </a:r>
          </a:p>
          <a:p>
            <a:pPr algn="just">
              <a:lnSpc>
                <a:spcPct val="150000"/>
              </a:lnSpc>
            </a:pPr>
            <a:r>
              <a:rPr lang="vi-VN" sz="3200">
                <a:solidFill>
                  <a:schemeClr val="dk1"/>
                </a:solidFill>
                <a:latin typeface="Times New Roman" panose="02020603050405020304" pitchFamily="18" charset="0"/>
                <a:ea typeface="Lato" panose="020F0502020204030203"/>
                <a:cs typeface="Times New Roman" panose="02020603050405020304" pitchFamily="18" charset="0"/>
              </a:rPr>
              <a:t>D. </a:t>
            </a:r>
            <a:r>
              <a:rPr lang="vi-VN" sz="3200" b="0">
                <a:solidFill>
                  <a:schemeClr val="dk1"/>
                </a:solidFill>
                <a:latin typeface="Times New Roman" panose="02020603050405020304" pitchFamily="18" charset="0"/>
                <a:ea typeface="Lato" panose="020F0502020204030203"/>
                <a:cs typeface="Times New Roman" panose="02020603050405020304" pitchFamily="18" charset="0"/>
              </a:rPr>
              <a:t>có thể làm bằng chất rắn trong suốt.</a:t>
            </a:r>
            <a:endParaRPr lang="vi-VN" sz="3200" b="0" dirty="0">
              <a:solidFill>
                <a:schemeClr val="dk1"/>
              </a:solidFill>
              <a:latin typeface="Times New Roman" panose="02020603050405020304" pitchFamily="18" charset="0"/>
              <a:ea typeface="Lato" panose="020F0502020204030203"/>
              <a:cs typeface="Times New Roman" panose="02020603050405020304" pitchFamily="18" charset="0"/>
            </a:endParaRPr>
          </a:p>
        </p:txBody>
      </p:sp>
      <p:sp>
        <p:nvSpPr>
          <p:cNvPr id="21" name="Rectangle: Rounded Corners 9"/>
          <p:cNvSpPr/>
          <p:nvPr/>
        </p:nvSpPr>
        <p:spPr>
          <a:xfrm>
            <a:off x="1783439" y="4945528"/>
            <a:ext cx="8710390" cy="752409"/>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6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788511" y="2515886"/>
            <a:ext cx="10600274" cy="5895991"/>
          </a:xfrm>
          <a:custGeom>
            <a:avLst/>
            <a:gdLst/>
            <a:ahLst/>
            <a:cxnLst/>
            <a:rect l="l" t="t" r="r" b="b"/>
            <a:pathLst>
              <a:path w="10600274" h="5895991">
                <a:moveTo>
                  <a:pt x="0" y="0"/>
                </a:moveTo>
                <a:lnTo>
                  <a:pt x="10600274" y="0"/>
                </a:lnTo>
                <a:lnTo>
                  <a:pt x="10600274" y="5895991"/>
                </a:lnTo>
                <a:lnTo>
                  <a:pt x="0" y="5895991"/>
                </a:lnTo>
                <a:lnTo>
                  <a:pt x="0" y="0"/>
                </a:lnTo>
                <a:close/>
              </a:path>
            </a:pathLst>
          </a:custGeom>
          <a:blipFill>
            <a:blip r:embed="rId3">
              <a:extLst>
                <a:ext uri="{96DAC541-7B7A-43D3-8B79-37D633B846F1}">
                  <asvg:svgBlip xmlns:asvg="http://schemas.microsoft.com/office/drawing/2016/SVG/main" xmlns="" r:embed="rId4"/>
                </a:ext>
              </a:extLst>
            </a:blip>
            <a:stretch>
              <a:fillRect l="-3919" r="-16867" b="-117161"/>
            </a:stretch>
          </a:blipFill>
        </p:spPr>
      </p:sp>
      <p:sp>
        <p:nvSpPr>
          <p:cNvPr id="4" name="TextBox 4"/>
          <p:cNvSpPr txBox="1"/>
          <p:nvPr/>
        </p:nvSpPr>
        <p:spPr>
          <a:xfrm>
            <a:off x="3896037" y="4190320"/>
            <a:ext cx="10603452" cy="1866266"/>
          </a:xfrm>
          <a:prstGeom prst="rect">
            <a:avLst/>
          </a:prstGeom>
        </p:spPr>
        <p:txBody>
          <a:bodyPr lIns="0" tIns="0" rIns="0" bIns="0" rtlCol="0" anchor="t">
            <a:spAutoFit/>
          </a:bodyPr>
          <a:lstStyle/>
          <a:p>
            <a:pPr algn="ctr">
              <a:lnSpc>
                <a:spcPts val="13100"/>
              </a:lnSpc>
            </a:pPr>
            <a:r>
              <a:rPr lang="en-US" sz="13100" spc="969">
                <a:solidFill>
                  <a:srgbClr val="543855"/>
                </a:solidFill>
                <a:latin typeface="Jingleberry"/>
                <a:ea typeface="Jingleberry"/>
                <a:cs typeface="Jingleberry"/>
                <a:sym typeface="Jingleberry"/>
              </a:rPr>
              <a:t>Thanks</a:t>
            </a:r>
            <a:r>
              <a:rPr lang="en-US" sz="13100" b="1" spc="969">
                <a:solidFill>
                  <a:srgbClr val="543855"/>
                </a:solidFill>
                <a:latin typeface="Jingleberry"/>
                <a:ea typeface="Jingleberry"/>
                <a:cs typeface="Jingleberry"/>
                <a:sym typeface="Jingleberry"/>
              </a:rPr>
              <a:t>!</a:t>
            </a:r>
          </a:p>
        </p:txBody>
      </p:sp>
      <p:sp>
        <p:nvSpPr>
          <p:cNvPr id="5" name="TextBox 5"/>
          <p:cNvSpPr txBox="1"/>
          <p:nvPr/>
        </p:nvSpPr>
        <p:spPr>
          <a:xfrm>
            <a:off x="4179609" y="5875241"/>
            <a:ext cx="10036307" cy="986028"/>
          </a:xfrm>
          <a:prstGeom prst="rect">
            <a:avLst/>
          </a:prstGeom>
        </p:spPr>
        <p:txBody>
          <a:bodyPr lIns="0" tIns="0" rIns="0" bIns="0" rtlCol="0" anchor="t">
            <a:spAutoFit/>
          </a:bodyPr>
          <a:lstStyle/>
          <a:p>
            <a:pPr algn="ctr">
              <a:lnSpc>
                <a:spcPts val="3906"/>
              </a:lnSpc>
            </a:pPr>
            <a:r>
              <a:rPr lang="en-US" sz="3100">
                <a:solidFill>
                  <a:srgbClr val="484744"/>
                </a:solidFill>
                <a:latin typeface="One Little Font"/>
                <a:ea typeface="One Little Font"/>
                <a:cs typeface="One Little Font"/>
                <a:sym typeface="One Little Font"/>
              </a:rPr>
              <a:t>Any questions? Don't hesitate to</a:t>
            </a:r>
          </a:p>
          <a:p>
            <a:pPr algn="ctr">
              <a:lnSpc>
                <a:spcPts val="3906"/>
              </a:lnSpc>
            </a:pPr>
            <a:r>
              <a:rPr lang="en-US" sz="3100">
                <a:solidFill>
                  <a:srgbClr val="484744"/>
                </a:solidFill>
                <a:latin typeface="One Little Font"/>
                <a:ea typeface="One Little Font"/>
                <a:cs typeface="One Little Font"/>
                <a:sym typeface="One Little Font"/>
              </a:rPr>
              <a:t>ask for our help</a:t>
            </a:r>
          </a:p>
        </p:txBody>
      </p:sp>
      <p:sp>
        <p:nvSpPr>
          <p:cNvPr id="6" name="Freeform 6"/>
          <p:cNvSpPr/>
          <p:nvPr/>
        </p:nvSpPr>
        <p:spPr>
          <a:xfrm>
            <a:off x="12137449" y="5815763"/>
            <a:ext cx="5121851" cy="4003085"/>
          </a:xfrm>
          <a:custGeom>
            <a:avLst/>
            <a:gdLst/>
            <a:ahLst/>
            <a:cxnLst/>
            <a:rect l="l" t="t" r="r" b="b"/>
            <a:pathLst>
              <a:path w="5121851" h="4003085">
                <a:moveTo>
                  <a:pt x="0" y="0"/>
                </a:moveTo>
                <a:lnTo>
                  <a:pt x="5121851" y="0"/>
                </a:lnTo>
                <a:lnTo>
                  <a:pt x="5121851" y="4003085"/>
                </a:lnTo>
                <a:lnTo>
                  <a:pt x="0" y="400308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2593846" y="1257300"/>
            <a:ext cx="12919917" cy="8006704"/>
            <a:chOff x="0" y="0"/>
            <a:chExt cx="17226556" cy="10675605"/>
          </a:xfrm>
        </p:grpSpPr>
        <p:grpSp>
          <p:nvGrpSpPr>
            <p:cNvPr id="4" name="Group 4"/>
            <p:cNvGrpSpPr/>
            <p:nvPr/>
          </p:nvGrpSpPr>
          <p:grpSpPr>
            <a:xfrm>
              <a:off x="194102" y="194102"/>
              <a:ext cx="17032455" cy="10481503"/>
              <a:chOff x="0" y="0"/>
              <a:chExt cx="3522136" cy="2167467"/>
            </a:xfrm>
          </p:grpSpPr>
          <p:sp>
            <p:nvSpPr>
              <p:cNvPr id="5" name="Freeform 5"/>
              <p:cNvSpPr/>
              <p:nvPr/>
            </p:nvSpPr>
            <p:spPr>
              <a:xfrm>
                <a:off x="0" y="0"/>
                <a:ext cx="3522136" cy="2167467"/>
              </a:xfrm>
              <a:custGeom>
                <a:avLst/>
                <a:gdLst/>
                <a:ahLst/>
                <a:cxnLst/>
                <a:rect l="l" t="t" r="r" b="b"/>
                <a:pathLst>
                  <a:path w="3522136" h="2167467">
                    <a:moveTo>
                      <a:pt x="29525" y="0"/>
                    </a:moveTo>
                    <a:lnTo>
                      <a:pt x="3492611" y="0"/>
                    </a:lnTo>
                    <a:cubicBezTo>
                      <a:pt x="3508917" y="0"/>
                      <a:pt x="3522136" y="13219"/>
                      <a:pt x="3522136" y="29525"/>
                    </a:cubicBezTo>
                    <a:lnTo>
                      <a:pt x="3522136" y="2137942"/>
                    </a:lnTo>
                    <a:cubicBezTo>
                      <a:pt x="3522136" y="2154248"/>
                      <a:pt x="3508917" y="2167467"/>
                      <a:pt x="3492611" y="2167467"/>
                    </a:cubicBezTo>
                    <a:lnTo>
                      <a:pt x="29525" y="2167467"/>
                    </a:lnTo>
                    <a:cubicBezTo>
                      <a:pt x="21694" y="2167467"/>
                      <a:pt x="14185" y="2164356"/>
                      <a:pt x="8648" y="2158819"/>
                    </a:cubicBezTo>
                    <a:cubicBezTo>
                      <a:pt x="3111" y="2153282"/>
                      <a:pt x="0" y="2145773"/>
                      <a:pt x="0" y="2137942"/>
                    </a:cubicBezTo>
                    <a:lnTo>
                      <a:pt x="0" y="29525"/>
                    </a:lnTo>
                    <a:cubicBezTo>
                      <a:pt x="0" y="13219"/>
                      <a:pt x="13219" y="0"/>
                      <a:pt x="29525" y="0"/>
                    </a:cubicBezTo>
                    <a:close/>
                  </a:path>
                </a:pathLst>
              </a:custGeom>
              <a:solidFill>
                <a:srgbClr val="543855"/>
              </a:solidFill>
            </p:spPr>
          </p:sp>
          <p:sp>
            <p:nvSpPr>
              <p:cNvPr id="6" name="TextBox 6"/>
              <p:cNvSpPr txBox="1"/>
              <p:nvPr/>
            </p:nvSpPr>
            <p:spPr>
              <a:xfrm>
                <a:off x="0" y="-38100"/>
                <a:ext cx="3522136" cy="2205567"/>
              </a:xfrm>
              <a:prstGeom prst="rect">
                <a:avLst/>
              </a:prstGeom>
            </p:spPr>
            <p:txBody>
              <a:bodyPr lIns="50800" tIns="50800" rIns="50800" bIns="50800" rtlCol="0" anchor="ctr"/>
              <a:lstStyle/>
              <a:p>
                <a:pPr algn="ctr">
                  <a:lnSpc>
                    <a:spcPts val="2540"/>
                  </a:lnSpc>
                </a:pPr>
                <a:endParaRPr/>
              </a:p>
            </p:txBody>
          </p:sp>
        </p:grpSp>
        <p:grpSp>
          <p:nvGrpSpPr>
            <p:cNvPr id="7" name="Group 7"/>
            <p:cNvGrpSpPr/>
            <p:nvPr/>
          </p:nvGrpSpPr>
          <p:grpSpPr>
            <a:xfrm>
              <a:off x="0" y="0"/>
              <a:ext cx="17032455" cy="10481503"/>
              <a:chOff x="0" y="0"/>
              <a:chExt cx="3522136" cy="2167467"/>
            </a:xfrm>
          </p:grpSpPr>
          <p:sp>
            <p:nvSpPr>
              <p:cNvPr id="8" name="Freeform 8"/>
              <p:cNvSpPr/>
              <p:nvPr/>
            </p:nvSpPr>
            <p:spPr>
              <a:xfrm>
                <a:off x="0" y="0"/>
                <a:ext cx="3522136" cy="2167467"/>
              </a:xfrm>
              <a:custGeom>
                <a:avLst/>
                <a:gdLst/>
                <a:ahLst/>
                <a:cxnLst/>
                <a:rect l="l" t="t" r="r" b="b"/>
                <a:pathLst>
                  <a:path w="3522136" h="2167467">
                    <a:moveTo>
                      <a:pt x="29525" y="0"/>
                    </a:moveTo>
                    <a:lnTo>
                      <a:pt x="3492611" y="0"/>
                    </a:lnTo>
                    <a:cubicBezTo>
                      <a:pt x="3508917" y="0"/>
                      <a:pt x="3522136" y="13219"/>
                      <a:pt x="3522136" y="29525"/>
                    </a:cubicBezTo>
                    <a:lnTo>
                      <a:pt x="3522136" y="2137942"/>
                    </a:lnTo>
                    <a:cubicBezTo>
                      <a:pt x="3522136" y="2154248"/>
                      <a:pt x="3508917" y="2167467"/>
                      <a:pt x="3492611" y="2167467"/>
                    </a:cubicBezTo>
                    <a:lnTo>
                      <a:pt x="29525" y="2167467"/>
                    </a:lnTo>
                    <a:cubicBezTo>
                      <a:pt x="21694" y="2167467"/>
                      <a:pt x="14185" y="2164356"/>
                      <a:pt x="8648" y="2158819"/>
                    </a:cubicBezTo>
                    <a:cubicBezTo>
                      <a:pt x="3111" y="2153282"/>
                      <a:pt x="0" y="2145773"/>
                      <a:pt x="0" y="2137942"/>
                    </a:cubicBezTo>
                    <a:lnTo>
                      <a:pt x="0" y="29525"/>
                    </a:lnTo>
                    <a:cubicBezTo>
                      <a:pt x="0" y="13219"/>
                      <a:pt x="13219" y="0"/>
                      <a:pt x="29525" y="0"/>
                    </a:cubicBezTo>
                    <a:close/>
                  </a:path>
                </a:pathLst>
              </a:custGeom>
              <a:solidFill>
                <a:srgbClr val="FFFFFF"/>
              </a:solidFill>
            </p:spPr>
          </p:sp>
          <p:sp>
            <p:nvSpPr>
              <p:cNvPr id="9" name="TextBox 9"/>
              <p:cNvSpPr txBox="1"/>
              <p:nvPr/>
            </p:nvSpPr>
            <p:spPr>
              <a:xfrm>
                <a:off x="0" y="-38100"/>
                <a:ext cx="3522136" cy="2205567"/>
              </a:xfrm>
              <a:prstGeom prst="rect">
                <a:avLst/>
              </a:prstGeom>
            </p:spPr>
            <p:txBody>
              <a:bodyPr lIns="50800" tIns="50800" rIns="50800" bIns="50800" rtlCol="0" anchor="ctr"/>
              <a:lstStyle/>
              <a:p>
                <a:pPr algn="ctr">
                  <a:lnSpc>
                    <a:spcPts val="2540"/>
                  </a:lnSpc>
                </a:pPr>
                <a:endParaRPr/>
              </a:p>
            </p:txBody>
          </p:sp>
        </p:grpSp>
      </p:grpSp>
      <p:sp>
        <p:nvSpPr>
          <p:cNvPr id="10" name="TextBox 10"/>
          <p:cNvSpPr txBox="1"/>
          <p:nvPr/>
        </p:nvSpPr>
        <p:spPr>
          <a:xfrm>
            <a:off x="3518068" y="4500861"/>
            <a:ext cx="11569532" cy="1649298"/>
          </a:xfrm>
          <a:prstGeom prst="rect">
            <a:avLst/>
          </a:prstGeom>
        </p:spPr>
        <p:txBody>
          <a:bodyPr wrap="square" lIns="0" tIns="0" rIns="0" bIns="0" rtlCol="0" anchor="t">
            <a:spAutoFit/>
          </a:bodyPr>
          <a:lstStyle/>
          <a:p>
            <a:pPr marL="514350" indent="-514350" algn="l">
              <a:lnSpc>
                <a:spcPct val="150000"/>
              </a:lnSpc>
              <a:buFont typeface="+mj-lt"/>
              <a:buAutoNum type="arabicPeriod"/>
            </a:pPr>
            <a:r>
              <a:rPr lang="en-US" sz="3800" b="1" dirty="0" err="1">
                <a:solidFill>
                  <a:srgbClr val="543855"/>
                </a:solidFill>
                <a:latin typeface="Times New Roman" panose="02020603050405020304" pitchFamily="18" charset="0"/>
                <a:ea typeface="One Little Font"/>
                <a:cs typeface="Times New Roman" panose="02020603050405020304" pitchFamily="18" charset="0"/>
                <a:sym typeface="One Little Font"/>
              </a:rPr>
              <a:t>Cấu</a:t>
            </a:r>
            <a:r>
              <a:rPr lang="en-US" sz="3800" b="1" dirty="0">
                <a:solidFill>
                  <a:srgbClr val="543855"/>
                </a:solidFill>
                <a:latin typeface="Times New Roman" panose="02020603050405020304" pitchFamily="18" charset="0"/>
                <a:ea typeface="One Little Font"/>
                <a:cs typeface="Times New Roman" panose="02020603050405020304" pitchFamily="18" charset="0"/>
                <a:sym typeface="One Little Font"/>
              </a:rPr>
              <a:t> </a:t>
            </a:r>
            <a:r>
              <a:rPr lang="en-US" sz="3800" b="1" dirty="0" err="1">
                <a:solidFill>
                  <a:srgbClr val="543855"/>
                </a:solidFill>
                <a:latin typeface="Times New Roman" panose="02020603050405020304" pitchFamily="18" charset="0"/>
                <a:ea typeface="One Little Font"/>
                <a:cs typeface="Times New Roman" panose="02020603050405020304" pitchFamily="18" charset="0"/>
                <a:sym typeface="One Little Font"/>
              </a:rPr>
              <a:t>tạo</a:t>
            </a:r>
            <a:r>
              <a:rPr lang="en-US" sz="3800" b="1" dirty="0">
                <a:solidFill>
                  <a:srgbClr val="543855"/>
                </a:solidFill>
                <a:latin typeface="Times New Roman" panose="02020603050405020304" pitchFamily="18" charset="0"/>
                <a:ea typeface="One Little Font"/>
                <a:cs typeface="Times New Roman" panose="02020603050405020304" pitchFamily="18" charset="0"/>
                <a:sym typeface="One Little Font"/>
              </a:rPr>
              <a:t> </a:t>
            </a:r>
            <a:r>
              <a:rPr lang="en-US" sz="3800" b="1" dirty="0" err="1">
                <a:solidFill>
                  <a:srgbClr val="543855"/>
                </a:solidFill>
                <a:latin typeface="Times New Roman" panose="02020603050405020304" pitchFamily="18" charset="0"/>
                <a:ea typeface="One Little Font"/>
                <a:cs typeface="Times New Roman" panose="02020603050405020304" pitchFamily="18" charset="0"/>
                <a:sym typeface="One Little Font"/>
              </a:rPr>
              <a:t>thấu</a:t>
            </a:r>
            <a:r>
              <a:rPr lang="en-US" sz="3800" b="1" dirty="0">
                <a:solidFill>
                  <a:srgbClr val="543855"/>
                </a:solidFill>
                <a:latin typeface="Times New Roman" panose="02020603050405020304" pitchFamily="18" charset="0"/>
                <a:ea typeface="One Little Font"/>
                <a:cs typeface="Times New Roman" panose="02020603050405020304" pitchFamily="18" charset="0"/>
                <a:sym typeface="One Little Font"/>
              </a:rPr>
              <a:t> </a:t>
            </a:r>
            <a:r>
              <a:rPr lang="en-US" sz="3800" b="1" dirty="0" err="1">
                <a:solidFill>
                  <a:srgbClr val="543855"/>
                </a:solidFill>
                <a:latin typeface="Times New Roman" panose="02020603050405020304" pitchFamily="18" charset="0"/>
                <a:ea typeface="One Little Font"/>
                <a:cs typeface="Times New Roman" panose="02020603050405020304" pitchFamily="18" charset="0"/>
                <a:sym typeface="One Little Font"/>
              </a:rPr>
              <a:t>kính</a:t>
            </a:r>
            <a:r>
              <a:rPr lang="en-US" sz="3800" b="1" dirty="0">
                <a:solidFill>
                  <a:srgbClr val="543855"/>
                </a:solidFill>
                <a:latin typeface="Times New Roman" panose="02020603050405020304" pitchFamily="18" charset="0"/>
                <a:ea typeface="One Little Font"/>
                <a:cs typeface="Times New Roman" panose="02020603050405020304" pitchFamily="18" charset="0"/>
                <a:sym typeface="One Little Font"/>
              </a:rPr>
              <a:t> </a:t>
            </a:r>
            <a:r>
              <a:rPr lang="en-US" sz="3800" b="1" dirty="0" err="1">
                <a:solidFill>
                  <a:srgbClr val="543855"/>
                </a:solidFill>
                <a:latin typeface="Times New Roman" panose="02020603050405020304" pitchFamily="18" charset="0"/>
                <a:ea typeface="One Little Font"/>
                <a:cs typeface="Times New Roman" panose="02020603050405020304" pitchFamily="18" charset="0"/>
                <a:sym typeface="One Little Font"/>
              </a:rPr>
              <a:t>và</a:t>
            </a:r>
            <a:r>
              <a:rPr lang="en-US" sz="3800" b="1" dirty="0">
                <a:solidFill>
                  <a:srgbClr val="543855"/>
                </a:solidFill>
                <a:latin typeface="Times New Roman" panose="02020603050405020304" pitchFamily="18" charset="0"/>
                <a:ea typeface="One Little Font"/>
                <a:cs typeface="Times New Roman" panose="02020603050405020304" pitchFamily="18" charset="0"/>
                <a:sym typeface="One Little Font"/>
              </a:rPr>
              <a:t> </a:t>
            </a:r>
            <a:r>
              <a:rPr lang="en-US" sz="3800" b="1" dirty="0" err="1">
                <a:solidFill>
                  <a:srgbClr val="543855"/>
                </a:solidFill>
                <a:latin typeface="Times New Roman" panose="02020603050405020304" pitchFamily="18" charset="0"/>
                <a:ea typeface="One Little Font"/>
                <a:cs typeface="Times New Roman" panose="02020603050405020304" pitchFamily="18" charset="0"/>
                <a:sym typeface="One Little Font"/>
              </a:rPr>
              <a:t>Phân</a:t>
            </a:r>
            <a:r>
              <a:rPr lang="en-US" sz="3800" b="1" dirty="0">
                <a:solidFill>
                  <a:srgbClr val="543855"/>
                </a:solidFill>
                <a:latin typeface="Times New Roman" panose="02020603050405020304" pitchFamily="18" charset="0"/>
                <a:ea typeface="One Little Font"/>
                <a:cs typeface="Times New Roman" panose="02020603050405020304" pitchFamily="18" charset="0"/>
                <a:sym typeface="One Little Font"/>
              </a:rPr>
              <a:t> </a:t>
            </a:r>
            <a:r>
              <a:rPr lang="en-US" sz="3800" b="1" dirty="0" err="1">
                <a:solidFill>
                  <a:srgbClr val="543855"/>
                </a:solidFill>
                <a:latin typeface="Times New Roman" panose="02020603050405020304" pitchFamily="18" charset="0"/>
                <a:ea typeface="One Little Font"/>
                <a:cs typeface="Times New Roman" panose="02020603050405020304" pitchFamily="18" charset="0"/>
                <a:sym typeface="One Little Font"/>
              </a:rPr>
              <a:t>loại</a:t>
            </a:r>
            <a:endParaRPr lang="en-US" sz="3800" b="1" dirty="0">
              <a:solidFill>
                <a:srgbClr val="543855"/>
              </a:solidFill>
              <a:latin typeface="Times New Roman" panose="02020603050405020304" pitchFamily="18" charset="0"/>
              <a:ea typeface="One Little Font"/>
              <a:cs typeface="Times New Roman" panose="02020603050405020304" pitchFamily="18" charset="0"/>
              <a:sym typeface="One Little Font"/>
            </a:endParaRPr>
          </a:p>
          <a:p>
            <a:pPr marL="514350" indent="-514350" algn="l">
              <a:lnSpc>
                <a:spcPct val="150000"/>
              </a:lnSpc>
              <a:buFont typeface="+mj-lt"/>
              <a:buAutoNum type="arabicPeriod"/>
            </a:pPr>
            <a:r>
              <a:rPr lang="en-US" sz="3800" b="1" dirty="0" err="1">
                <a:solidFill>
                  <a:srgbClr val="543855"/>
                </a:solidFill>
                <a:latin typeface="Times New Roman" panose="02020603050405020304" pitchFamily="18" charset="0"/>
                <a:ea typeface="One Little Font"/>
                <a:cs typeface="Times New Roman" panose="02020603050405020304" pitchFamily="18" charset="0"/>
                <a:sym typeface="One Little Font"/>
              </a:rPr>
              <a:t>Trục</a:t>
            </a:r>
            <a:r>
              <a:rPr lang="en-US" sz="3800" b="1" dirty="0">
                <a:solidFill>
                  <a:srgbClr val="543855"/>
                </a:solidFill>
                <a:latin typeface="Times New Roman" panose="02020603050405020304" pitchFamily="18" charset="0"/>
                <a:ea typeface="One Little Font"/>
                <a:cs typeface="Times New Roman" panose="02020603050405020304" pitchFamily="18" charset="0"/>
                <a:sym typeface="One Little Font"/>
              </a:rPr>
              <a:t> </a:t>
            </a:r>
            <a:r>
              <a:rPr lang="en-US" sz="3800" b="1" dirty="0" err="1">
                <a:solidFill>
                  <a:srgbClr val="543855"/>
                </a:solidFill>
                <a:latin typeface="Times New Roman" panose="02020603050405020304" pitchFamily="18" charset="0"/>
                <a:ea typeface="One Little Font"/>
                <a:cs typeface="Times New Roman" panose="02020603050405020304" pitchFamily="18" charset="0"/>
                <a:sym typeface="One Little Font"/>
              </a:rPr>
              <a:t>chính</a:t>
            </a:r>
            <a:r>
              <a:rPr lang="en-US" sz="3800" b="1" dirty="0">
                <a:solidFill>
                  <a:srgbClr val="543855"/>
                </a:solidFill>
                <a:latin typeface="Times New Roman" panose="02020603050405020304" pitchFamily="18" charset="0"/>
                <a:ea typeface="One Little Font"/>
                <a:cs typeface="Times New Roman" panose="02020603050405020304" pitchFamily="18" charset="0"/>
                <a:sym typeface="One Little Font"/>
              </a:rPr>
              <a:t>, Quang </a:t>
            </a:r>
            <a:r>
              <a:rPr lang="en-US" sz="3800" b="1" dirty="0" err="1">
                <a:solidFill>
                  <a:srgbClr val="543855"/>
                </a:solidFill>
                <a:latin typeface="Times New Roman" panose="02020603050405020304" pitchFamily="18" charset="0"/>
                <a:ea typeface="One Little Font"/>
                <a:cs typeface="Times New Roman" panose="02020603050405020304" pitchFamily="18" charset="0"/>
                <a:sym typeface="One Little Font"/>
              </a:rPr>
              <a:t>tâm</a:t>
            </a:r>
            <a:r>
              <a:rPr lang="en-US" sz="3800" b="1" dirty="0">
                <a:solidFill>
                  <a:srgbClr val="543855"/>
                </a:solidFill>
                <a:latin typeface="Times New Roman" panose="02020603050405020304" pitchFamily="18" charset="0"/>
                <a:ea typeface="One Little Font"/>
                <a:cs typeface="Times New Roman" panose="02020603050405020304" pitchFamily="18" charset="0"/>
                <a:sym typeface="One Little Font"/>
              </a:rPr>
              <a:t>, </a:t>
            </a:r>
            <a:r>
              <a:rPr lang="en-US" sz="3800" b="1" dirty="0" err="1">
                <a:solidFill>
                  <a:srgbClr val="543855"/>
                </a:solidFill>
                <a:latin typeface="Times New Roman" panose="02020603050405020304" pitchFamily="18" charset="0"/>
                <a:ea typeface="One Little Font"/>
                <a:cs typeface="Times New Roman" panose="02020603050405020304" pitchFamily="18" charset="0"/>
                <a:sym typeface="One Little Font"/>
              </a:rPr>
              <a:t>Tiêu</a:t>
            </a:r>
            <a:r>
              <a:rPr lang="en-US" sz="3800" b="1" dirty="0">
                <a:solidFill>
                  <a:srgbClr val="543855"/>
                </a:solidFill>
                <a:latin typeface="Times New Roman" panose="02020603050405020304" pitchFamily="18" charset="0"/>
                <a:ea typeface="One Little Font"/>
                <a:cs typeface="Times New Roman" panose="02020603050405020304" pitchFamily="18" charset="0"/>
                <a:sym typeface="One Little Font"/>
              </a:rPr>
              <a:t> </a:t>
            </a:r>
            <a:r>
              <a:rPr lang="en-US" sz="3800" b="1" dirty="0" err="1">
                <a:solidFill>
                  <a:srgbClr val="543855"/>
                </a:solidFill>
                <a:latin typeface="Times New Roman" panose="02020603050405020304" pitchFamily="18" charset="0"/>
                <a:ea typeface="One Little Font"/>
                <a:cs typeface="Times New Roman" panose="02020603050405020304" pitchFamily="18" charset="0"/>
                <a:sym typeface="One Little Font"/>
              </a:rPr>
              <a:t>điểm</a:t>
            </a:r>
            <a:r>
              <a:rPr lang="en-US" sz="3800" b="1" dirty="0">
                <a:solidFill>
                  <a:srgbClr val="543855"/>
                </a:solidFill>
                <a:latin typeface="Times New Roman" panose="02020603050405020304" pitchFamily="18" charset="0"/>
                <a:ea typeface="One Little Font"/>
                <a:cs typeface="Times New Roman" panose="02020603050405020304" pitchFamily="18" charset="0"/>
                <a:sym typeface="One Little Font"/>
              </a:rPr>
              <a:t> </a:t>
            </a:r>
            <a:r>
              <a:rPr lang="en-US" sz="3800" b="1" dirty="0" err="1">
                <a:solidFill>
                  <a:srgbClr val="543855"/>
                </a:solidFill>
                <a:latin typeface="Times New Roman" panose="02020603050405020304" pitchFamily="18" charset="0"/>
                <a:ea typeface="One Little Font"/>
                <a:cs typeface="Times New Roman" panose="02020603050405020304" pitchFamily="18" charset="0"/>
                <a:sym typeface="One Little Font"/>
              </a:rPr>
              <a:t>chính</a:t>
            </a:r>
            <a:r>
              <a:rPr lang="en-US" sz="3800" b="1" dirty="0">
                <a:solidFill>
                  <a:srgbClr val="543855"/>
                </a:solidFill>
                <a:latin typeface="Times New Roman" panose="02020603050405020304" pitchFamily="18" charset="0"/>
                <a:ea typeface="One Little Font"/>
                <a:cs typeface="Times New Roman" panose="02020603050405020304" pitchFamily="18" charset="0"/>
                <a:sym typeface="One Little Font"/>
              </a:rPr>
              <a:t> </a:t>
            </a:r>
            <a:r>
              <a:rPr lang="en-US" sz="3800" b="1" dirty="0" err="1">
                <a:solidFill>
                  <a:srgbClr val="543855"/>
                </a:solidFill>
                <a:latin typeface="Times New Roman" panose="02020603050405020304" pitchFamily="18" charset="0"/>
                <a:ea typeface="One Little Font"/>
                <a:cs typeface="Times New Roman" panose="02020603050405020304" pitchFamily="18" charset="0"/>
                <a:sym typeface="One Little Font"/>
              </a:rPr>
              <a:t>và</a:t>
            </a:r>
            <a:r>
              <a:rPr lang="en-US" sz="3800" b="1" dirty="0">
                <a:solidFill>
                  <a:srgbClr val="543855"/>
                </a:solidFill>
                <a:latin typeface="Times New Roman" panose="02020603050405020304" pitchFamily="18" charset="0"/>
                <a:ea typeface="One Little Font"/>
                <a:cs typeface="Times New Roman" panose="02020603050405020304" pitchFamily="18" charset="0"/>
                <a:sym typeface="One Little Font"/>
              </a:rPr>
              <a:t> </a:t>
            </a:r>
            <a:r>
              <a:rPr lang="en-US" sz="3800" b="1" dirty="0" err="1">
                <a:solidFill>
                  <a:srgbClr val="543855"/>
                </a:solidFill>
                <a:latin typeface="Times New Roman" panose="02020603050405020304" pitchFamily="18" charset="0"/>
                <a:ea typeface="One Little Font"/>
                <a:cs typeface="Times New Roman" panose="02020603050405020304" pitchFamily="18" charset="0"/>
                <a:sym typeface="One Little Font"/>
              </a:rPr>
              <a:t>Tiêu</a:t>
            </a:r>
            <a:r>
              <a:rPr lang="en-US" sz="3800" b="1" dirty="0">
                <a:solidFill>
                  <a:srgbClr val="543855"/>
                </a:solidFill>
                <a:latin typeface="Times New Roman" panose="02020603050405020304" pitchFamily="18" charset="0"/>
                <a:ea typeface="One Little Font"/>
                <a:cs typeface="Times New Roman" panose="02020603050405020304" pitchFamily="18" charset="0"/>
                <a:sym typeface="One Little Font"/>
              </a:rPr>
              <a:t> </a:t>
            </a:r>
            <a:r>
              <a:rPr lang="en-US" sz="3800" b="1" dirty="0" err="1">
                <a:solidFill>
                  <a:srgbClr val="543855"/>
                </a:solidFill>
                <a:latin typeface="Times New Roman" panose="02020603050405020304" pitchFamily="18" charset="0"/>
                <a:ea typeface="One Little Font"/>
                <a:cs typeface="Times New Roman" panose="02020603050405020304" pitchFamily="18" charset="0"/>
                <a:sym typeface="One Little Font"/>
              </a:rPr>
              <a:t>cự</a:t>
            </a:r>
            <a:endParaRPr lang="en-US" sz="3800" b="1" dirty="0">
              <a:solidFill>
                <a:srgbClr val="543855"/>
              </a:solidFill>
              <a:latin typeface="Times New Roman" panose="02020603050405020304" pitchFamily="18" charset="0"/>
              <a:ea typeface="One Little Font"/>
              <a:cs typeface="Times New Roman" panose="02020603050405020304" pitchFamily="18" charset="0"/>
              <a:sym typeface="One Little Font"/>
            </a:endParaRPr>
          </a:p>
        </p:txBody>
      </p:sp>
      <p:sp>
        <p:nvSpPr>
          <p:cNvPr id="11" name="TextBox 11"/>
          <p:cNvSpPr txBox="1"/>
          <p:nvPr/>
        </p:nvSpPr>
        <p:spPr>
          <a:xfrm>
            <a:off x="3471587" y="2720492"/>
            <a:ext cx="11344827" cy="1269578"/>
          </a:xfrm>
          <a:prstGeom prst="rect">
            <a:avLst/>
          </a:prstGeom>
        </p:spPr>
        <p:txBody>
          <a:bodyPr lIns="0" tIns="0" rIns="0" bIns="0" rtlCol="0" anchor="t">
            <a:spAutoFit/>
          </a:bodyPr>
          <a:lstStyle/>
          <a:p>
            <a:pPr algn="ctr">
              <a:lnSpc>
                <a:spcPts val="9900"/>
              </a:lnSpc>
            </a:pPr>
            <a:r>
              <a:rPr lang="en-US" sz="6000" b="1" spc="1009">
                <a:solidFill>
                  <a:srgbClr val="543855"/>
                </a:solidFill>
                <a:latin typeface="Times New Roman" panose="02020603050405020304" pitchFamily="18" charset="0"/>
                <a:ea typeface="Jingleberry"/>
                <a:cs typeface="Times New Roman" panose="02020603050405020304" pitchFamily="18" charset="0"/>
                <a:sym typeface="Jingleberry"/>
              </a:rPr>
              <a:t>NỘI DUNG BÀI HỌC</a:t>
            </a:r>
          </a:p>
        </p:txBody>
      </p:sp>
      <p:sp>
        <p:nvSpPr>
          <p:cNvPr id="12" name="Freeform 12"/>
          <p:cNvSpPr/>
          <p:nvPr/>
        </p:nvSpPr>
        <p:spPr>
          <a:xfrm>
            <a:off x="14025264" y="7224626"/>
            <a:ext cx="2977000" cy="2430315"/>
          </a:xfrm>
          <a:custGeom>
            <a:avLst/>
            <a:gdLst/>
            <a:ahLst/>
            <a:cxnLst/>
            <a:rect l="l" t="t" r="r" b="b"/>
            <a:pathLst>
              <a:path w="2977000" h="2430315">
                <a:moveTo>
                  <a:pt x="0" y="0"/>
                </a:moveTo>
                <a:lnTo>
                  <a:pt x="2977000" y="0"/>
                </a:lnTo>
                <a:lnTo>
                  <a:pt x="2977000" y="2430315"/>
                </a:lnTo>
                <a:lnTo>
                  <a:pt x="0" y="243031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3" name="Freeform 13"/>
          <p:cNvSpPr/>
          <p:nvPr/>
        </p:nvSpPr>
        <p:spPr>
          <a:xfrm>
            <a:off x="1576109" y="1000513"/>
            <a:ext cx="2828746" cy="3268508"/>
          </a:xfrm>
          <a:custGeom>
            <a:avLst/>
            <a:gdLst/>
            <a:ahLst/>
            <a:cxnLst/>
            <a:rect l="l" t="t" r="r" b="b"/>
            <a:pathLst>
              <a:path w="2828746" h="3268508">
                <a:moveTo>
                  <a:pt x="0" y="0"/>
                </a:moveTo>
                <a:lnTo>
                  <a:pt x="2828745" y="0"/>
                </a:lnTo>
                <a:lnTo>
                  <a:pt x="2828745" y="3268509"/>
                </a:lnTo>
                <a:lnTo>
                  <a:pt x="0" y="32685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40" t="-40382" b="-38888"/>
            </a:stretch>
          </a:blipFill>
        </p:spPr>
      </p:sp>
      <p:sp>
        <p:nvSpPr>
          <p:cNvPr id="3" name="Freeform 3"/>
          <p:cNvSpPr/>
          <p:nvPr/>
        </p:nvSpPr>
        <p:spPr>
          <a:xfrm>
            <a:off x="3775064" y="2503280"/>
            <a:ext cx="10331030" cy="5217161"/>
          </a:xfrm>
          <a:custGeom>
            <a:avLst/>
            <a:gdLst/>
            <a:ahLst/>
            <a:cxnLst/>
            <a:rect l="l" t="t" r="r" b="b"/>
            <a:pathLst>
              <a:path w="10331030" h="5217161">
                <a:moveTo>
                  <a:pt x="0" y="0"/>
                </a:moveTo>
                <a:lnTo>
                  <a:pt x="10331030" y="0"/>
                </a:lnTo>
                <a:lnTo>
                  <a:pt x="10331030" y="5217162"/>
                </a:lnTo>
                <a:lnTo>
                  <a:pt x="0" y="5217162"/>
                </a:lnTo>
                <a:lnTo>
                  <a:pt x="0" y="0"/>
                </a:lnTo>
                <a:close/>
              </a:path>
            </a:pathLst>
          </a:custGeom>
          <a:blipFill>
            <a:blip r:embed="rId3">
              <a:extLst>
                <a:ext uri="{96DAC541-7B7A-43D3-8B79-37D633B846F1}">
                  <asvg:svgBlip xmlns:asvg="http://schemas.microsoft.com/office/drawing/2016/SVG/main" xmlns="" r:embed="rId4"/>
                </a:ext>
              </a:extLst>
            </a:blip>
            <a:stretch>
              <a:fillRect l="-3467" r="-3380" b="-111580"/>
            </a:stretch>
          </a:blipFill>
        </p:spPr>
      </p:sp>
      <p:sp>
        <p:nvSpPr>
          <p:cNvPr id="4" name="Freeform 4"/>
          <p:cNvSpPr/>
          <p:nvPr/>
        </p:nvSpPr>
        <p:spPr>
          <a:xfrm>
            <a:off x="3978485" y="2341355"/>
            <a:ext cx="10331030" cy="5217161"/>
          </a:xfrm>
          <a:custGeom>
            <a:avLst/>
            <a:gdLst/>
            <a:ahLst/>
            <a:cxnLst/>
            <a:rect l="l" t="t" r="r" b="b"/>
            <a:pathLst>
              <a:path w="10331030" h="5217161">
                <a:moveTo>
                  <a:pt x="0" y="0"/>
                </a:moveTo>
                <a:lnTo>
                  <a:pt x="10331030" y="0"/>
                </a:lnTo>
                <a:lnTo>
                  <a:pt x="10331030" y="5217162"/>
                </a:lnTo>
                <a:lnTo>
                  <a:pt x="0" y="5217162"/>
                </a:lnTo>
                <a:lnTo>
                  <a:pt x="0" y="0"/>
                </a:lnTo>
                <a:close/>
              </a:path>
            </a:pathLst>
          </a:custGeom>
          <a:blipFill>
            <a:blip r:embed="rId5">
              <a:extLst>
                <a:ext uri="{96DAC541-7B7A-43D3-8B79-37D633B846F1}">
                  <asvg:svgBlip xmlns:asvg="http://schemas.microsoft.com/office/drawing/2016/SVG/main" xmlns="" r:embed="rId6"/>
                </a:ext>
              </a:extLst>
            </a:blip>
            <a:stretch>
              <a:fillRect l="-3467" r="-3380" b="-111580"/>
            </a:stretch>
          </a:blipFill>
        </p:spPr>
      </p:sp>
      <p:sp>
        <p:nvSpPr>
          <p:cNvPr id="5" name="TextBox 5"/>
          <p:cNvSpPr txBox="1"/>
          <p:nvPr/>
        </p:nvSpPr>
        <p:spPr>
          <a:xfrm>
            <a:off x="4573233" y="3618580"/>
            <a:ext cx="9141535" cy="2958759"/>
          </a:xfrm>
          <a:prstGeom prst="rect">
            <a:avLst/>
          </a:prstGeom>
        </p:spPr>
        <p:txBody>
          <a:bodyPr lIns="0" tIns="0" rIns="0" bIns="0" rtlCol="0" anchor="t">
            <a:spAutoFit/>
          </a:bodyPr>
          <a:lstStyle/>
          <a:p>
            <a:pPr algn="ctr">
              <a:lnSpc>
                <a:spcPts val="12322"/>
              </a:lnSpc>
            </a:pPr>
            <a:r>
              <a:rPr lang="en-US" sz="6000" b="1" spc="555" dirty="0">
                <a:solidFill>
                  <a:srgbClr val="543855"/>
                </a:solidFill>
                <a:latin typeface="Times New Roman" panose="02020603050405020304" pitchFamily="18" charset="0"/>
                <a:ea typeface="Jingleberry"/>
                <a:cs typeface="Times New Roman" panose="02020603050405020304" pitchFamily="18" charset="0"/>
                <a:sym typeface="Jingleberry"/>
              </a:rPr>
              <a:t>I. </a:t>
            </a:r>
            <a:r>
              <a:rPr lang="en-US" sz="6000" b="1" spc="555" dirty="0" err="1">
                <a:solidFill>
                  <a:srgbClr val="543855"/>
                </a:solidFill>
                <a:latin typeface="Times New Roman" panose="02020603050405020304" pitchFamily="18" charset="0"/>
                <a:ea typeface="Jingleberry"/>
                <a:cs typeface="Times New Roman" panose="02020603050405020304" pitchFamily="18" charset="0"/>
                <a:sym typeface="Jingleberry"/>
              </a:rPr>
              <a:t>Cấu</a:t>
            </a:r>
            <a:r>
              <a:rPr lang="en-US" sz="6000" b="1" spc="555" dirty="0">
                <a:solidFill>
                  <a:srgbClr val="543855"/>
                </a:solidFill>
                <a:latin typeface="Times New Roman" panose="02020603050405020304" pitchFamily="18" charset="0"/>
                <a:ea typeface="Jingleberry"/>
                <a:cs typeface="Times New Roman" panose="02020603050405020304" pitchFamily="18" charset="0"/>
                <a:sym typeface="Jingleberry"/>
              </a:rPr>
              <a:t> </a:t>
            </a:r>
            <a:r>
              <a:rPr lang="en-US" sz="6000" b="1" spc="555" dirty="0" err="1">
                <a:solidFill>
                  <a:srgbClr val="543855"/>
                </a:solidFill>
                <a:latin typeface="Times New Roman" panose="02020603050405020304" pitchFamily="18" charset="0"/>
                <a:ea typeface="Jingleberry"/>
                <a:cs typeface="Times New Roman" panose="02020603050405020304" pitchFamily="18" charset="0"/>
                <a:sym typeface="Jingleberry"/>
              </a:rPr>
              <a:t>Tạo</a:t>
            </a:r>
            <a:r>
              <a:rPr lang="en-US" sz="6000" b="1" spc="555" dirty="0">
                <a:solidFill>
                  <a:srgbClr val="543855"/>
                </a:solidFill>
                <a:latin typeface="Times New Roman" panose="02020603050405020304" pitchFamily="18" charset="0"/>
                <a:ea typeface="Jingleberry"/>
                <a:cs typeface="Times New Roman" panose="02020603050405020304" pitchFamily="18" charset="0"/>
                <a:sym typeface="Jingleberry"/>
              </a:rPr>
              <a:t> </a:t>
            </a:r>
            <a:r>
              <a:rPr lang="en-US" sz="6000" b="1" spc="555" dirty="0" err="1">
                <a:solidFill>
                  <a:srgbClr val="543855"/>
                </a:solidFill>
                <a:latin typeface="Times New Roman" panose="02020603050405020304" pitchFamily="18" charset="0"/>
                <a:ea typeface="Jingleberry"/>
                <a:cs typeface="Times New Roman" panose="02020603050405020304" pitchFamily="18" charset="0"/>
                <a:sym typeface="Jingleberry"/>
              </a:rPr>
              <a:t>Thấu</a:t>
            </a:r>
            <a:r>
              <a:rPr lang="en-US" sz="6000" b="1" spc="555" dirty="0">
                <a:solidFill>
                  <a:srgbClr val="543855"/>
                </a:solidFill>
                <a:latin typeface="Times New Roman" panose="02020603050405020304" pitchFamily="18" charset="0"/>
                <a:ea typeface="Jingleberry"/>
                <a:cs typeface="Times New Roman" panose="02020603050405020304" pitchFamily="18" charset="0"/>
                <a:sym typeface="Jingleberry"/>
              </a:rPr>
              <a:t> </a:t>
            </a:r>
            <a:r>
              <a:rPr lang="en-US" sz="6000" b="1" spc="555" dirty="0" err="1">
                <a:solidFill>
                  <a:srgbClr val="543855"/>
                </a:solidFill>
                <a:latin typeface="Times New Roman" panose="02020603050405020304" pitchFamily="18" charset="0"/>
                <a:ea typeface="Jingleberry"/>
                <a:cs typeface="Times New Roman" panose="02020603050405020304" pitchFamily="18" charset="0"/>
                <a:sym typeface="Jingleberry"/>
              </a:rPr>
              <a:t>Kính</a:t>
            </a:r>
            <a:r>
              <a:rPr lang="en-US" sz="6000" b="1" spc="555" dirty="0">
                <a:solidFill>
                  <a:srgbClr val="543855"/>
                </a:solidFill>
                <a:latin typeface="Times New Roman" panose="02020603050405020304" pitchFamily="18" charset="0"/>
                <a:ea typeface="Jingleberry"/>
                <a:cs typeface="Times New Roman" panose="02020603050405020304" pitchFamily="18" charset="0"/>
                <a:sym typeface="Jingleberry"/>
              </a:rPr>
              <a:t> </a:t>
            </a:r>
            <a:r>
              <a:rPr lang="en-US" sz="6000" b="1" spc="555" dirty="0" err="1">
                <a:solidFill>
                  <a:srgbClr val="543855"/>
                </a:solidFill>
                <a:latin typeface="Times New Roman" panose="02020603050405020304" pitchFamily="18" charset="0"/>
                <a:ea typeface="Jingleberry"/>
                <a:cs typeface="Times New Roman" panose="02020603050405020304" pitchFamily="18" charset="0"/>
                <a:sym typeface="Jingleberry"/>
              </a:rPr>
              <a:t>Và</a:t>
            </a:r>
            <a:r>
              <a:rPr lang="en-US" sz="6000" b="1" spc="555" dirty="0">
                <a:solidFill>
                  <a:srgbClr val="543855"/>
                </a:solidFill>
                <a:latin typeface="Times New Roman" panose="02020603050405020304" pitchFamily="18" charset="0"/>
                <a:ea typeface="Jingleberry"/>
                <a:cs typeface="Times New Roman" panose="02020603050405020304" pitchFamily="18" charset="0"/>
                <a:sym typeface="Jingleberry"/>
              </a:rPr>
              <a:t> </a:t>
            </a:r>
            <a:r>
              <a:rPr lang="en-US" sz="6000" b="1" spc="555" dirty="0" err="1">
                <a:solidFill>
                  <a:srgbClr val="543855"/>
                </a:solidFill>
                <a:latin typeface="Times New Roman" panose="02020603050405020304" pitchFamily="18" charset="0"/>
                <a:ea typeface="Jingleberry"/>
                <a:cs typeface="Times New Roman" panose="02020603050405020304" pitchFamily="18" charset="0"/>
                <a:sym typeface="Jingleberry"/>
              </a:rPr>
              <a:t>Phân</a:t>
            </a:r>
            <a:r>
              <a:rPr lang="en-US" sz="6000" b="1" spc="555" dirty="0">
                <a:solidFill>
                  <a:srgbClr val="543855"/>
                </a:solidFill>
                <a:latin typeface="Times New Roman" panose="02020603050405020304" pitchFamily="18" charset="0"/>
                <a:ea typeface="Jingleberry"/>
                <a:cs typeface="Times New Roman" panose="02020603050405020304" pitchFamily="18" charset="0"/>
                <a:sym typeface="Jingleberry"/>
              </a:rPr>
              <a:t> </a:t>
            </a:r>
            <a:r>
              <a:rPr lang="en-US" sz="6000" b="1" spc="555" dirty="0" err="1">
                <a:solidFill>
                  <a:srgbClr val="543855"/>
                </a:solidFill>
                <a:latin typeface="Times New Roman" panose="02020603050405020304" pitchFamily="18" charset="0"/>
                <a:ea typeface="Jingleberry"/>
                <a:cs typeface="Times New Roman" panose="02020603050405020304" pitchFamily="18" charset="0"/>
                <a:sym typeface="Jingleberry"/>
              </a:rPr>
              <a:t>Loại</a:t>
            </a:r>
            <a:endParaRPr lang="en-US" sz="6000" b="1" spc="555" dirty="0">
              <a:solidFill>
                <a:srgbClr val="543855"/>
              </a:solidFill>
              <a:latin typeface="Times New Roman" panose="02020603050405020304" pitchFamily="18" charset="0"/>
              <a:ea typeface="Jingleberry"/>
              <a:cs typeface="Times New Roman" panose="02020603050405020304" pitchFamily="18" charset="0"/>
              <a:sym typeface="Jingleberry"/>
            </a:endParaRPr>
          </a:p>
        </p:txBody>
      </p:sp>
      <p:sp>
        <p:nvSpPr>
          <p:cNvPr id="6" name="Freeform 6"/>
          <p:cNvSpPr/>
          <p:nvPr/>
        </p:nvSpPr>
        <p:spPr>
          <a:xfrm>
            <a:off x="12003366" y="4678042"/>
            <a:ext cx="5570131" cy="11808677"/>
          </a:xfrm>
          <a:custGeom>
            <a:avLst/>
            <a:gdLst/>
            <a:ahLst/>
            <a:cxnLst/>
            <a:rect l="l" t="t" r="r" b="b"/>
            <a:pathLst>
              <a:path w="5570131" h="11808677">
                <a:moveTo>
                  <a:pt x="0" y="0"/>
                </a:moveTo>
                <a:lnTo>
                  <a:pt x="5570131" y="0"/>
                </a:lnTo>
                <a:lnTo>
                  <a:pt x="5570131" y="11808677"/>
                </a:lnTo>
                <a:lnTo>
                  <a:pt x="0" y="1180867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44009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sp>
        <p:nvSpPr>
          <p:cNvPr id="3" name="Freeform 3"/>
          <p:cNvSpPr/>
          <p:nvPr/>
        </p:nvSpPr>
        <p:spPr>
          <a:xfrm>
            <a:off x="4324499" y="7734300"/>
            <a:ext cx="13767558" cy="2121655"/>
          </a:xfrm>
          <a:custGeom>
            <a:avLst/>
            <a:gdLst/>
            <a:ahLst/>
            <a:cxnLst/>
            <a:rect l="l" t="t" r="r" b="b"/>
            <a:pathLst>
              <a:path w="4141100" h="3952868">
                <a:moveTo>
                  <a:pt x="0" y="0"/>
                </a:moveTo>
                <a:lnTo>
                  <a:pt x="4141099" y="0"/>
                </a:lnTo>
                <a:lnTo>
                  <a:pt x="4141099" y="3952867"/>
                </a:lnTo>
                <a:lnTo>
                  <a:pt x="0" y="3952867"/>
                </a:lnTo>
                <a:lnTo>
                  <a:pt x="0" y="0"/>
                </a:lnTo>
                <a:close/>
              </a:path>
            </a:pathLst>
          </a:custGeom>
        </p:spPr>
        <p:style>
          <a:lnRef idx="2">
            <a:schemeClr val="accent4"/>
          </a:lnRef>
          <a:fillRef idx="1">
            <a:schemeClr val="lt1"/>
          </a:fillRef>
          <a:effectRef idx="0">
            <a:schemeClr val="accent4"/>
          </a:effectRef>
          <a:fontRef idx="minor">
            <a:schemeClr val="dk1"/>
          </a:fontRef>
        </p:style>
      </p:sp>
      <p:sp>
        <p:nvSpPr>
          <p:cNvPr id="7" name="Freeform 7"/>
          <p:cNvSpPr/>
          <p:nvPr/>
        </p:nvSpPr>
        <p:spPr>
          <a:xfrm>
            <a:off x="-32657" y="6159853"/>
            <a:ext cx="4368043" cy="7337779"/>
          </a:xfrm>
          <a:custGeom>
            <a:avLst/>
            <a:gdLst/>
            <a:ahLst/>
            <a:cxnLst/>
            <a:rect l="l" t="t" r="r" b="b"/>
            <a:pathLst>
              <a:path w="6192385" h="10402451">
                <a:moveTo>
                  <a:pt x="0" y="0"/>
                </a:moveTo>
                <a:lnTo>
                  <a:pt x="6192385" y="0"/>
                </a:lnTo>
                <a:lnTo>
                  <a:pt x="6192385" y="10402451"/>
                </a:lnTo>
                <a:lnTo>
                  <a:pt x="0" y="1040245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TextBox 8"/>
          <p:cNvSpPr txBox="1"/>
          <p:nvPr/>
        </p:nvSpPr>
        <p:spPr>
          <a:xfrm>
            <a:off x="1038524" y="-250439"/>
            <a:ext cx="16751604" cy="1577355"/>
          </a:xfrm>
          <a:prstGeom prst="rect">
            <a:avLst/>
          </a:prstGeom>
        </p:spPr>
        <p:txBody>
          <a:bodyPr wrap="square" lIns="0" tIns="0" rIns="0" bIns="0" rtlCol="0" anchor="t">
            <a:spAutoFit/>
          </a:bodyPr>
          <a:lstStyle/>
          <a:p>
            <a:pPr algn="ctr">
              <a:lnSpc>
                <a:spcPts val="12322"/>
              </a:lnSpc>
            </a:pPr>
            <a:r>
              <a:rPr lang="en-US" sz="6600" b="1" spc="555">
                <a:solidFill>
                  <a:srgbClr val="543855"/>
                </a:solidFill>
                <a:latin typeface="Times New Roman" panose="02020603050405020304" pitchFamily="18" charset="0"/>
                <a:ea typeface="Jingleberry"/>
                <a:cs typeface="Times New Roman" panose="02020603050405020304" pitchFamily="18" charset="0"/>
                <a:sym typeface="Jingleberry"/>
              </a:rPr>
              <a:t>I. Cấu Tạo Thấu Kính Và Phân Loại</a:t>
            </a:r>
          </a:p>
        </p:txBody>
      </p:sp>
      <p:sp>
        <p:nvSpPr>
          <p:cNvPr id="13" name="TextBox 13"/>
          <p:cNvSpPr txBox="1"/>
          <p:nvPr/>
        </p:nvSpPr>
        <p:spPr>
          <a:xfrm>
            <a:off x="4724400" y="8039100"/>
            <a:ext cx="12954000" cy="1754326"/>
          </a:xfrm>
          <a:prstGeom prst="rect">
            <a:avLst/>
          </a:prstGeom>
        </p:spPr>
        <p:txBody>
          <a:bodyPr wrap="square" lIns="0" tIns="0" rIns="0" bIns="0" rtlCol="0" anchor="t">
            <a:spAutoFit/>
          </a:bodyPr>
          <a:lstStyle/>
          <a:p>
            <a:pPr algn="just"/>
            <a:r>
              <a:rPr lang="vi-VN" sz="3800" dirty="0">
                <a:latin typeface="+mj-lt"/>
              </a:rPr>
              <a:t>Th</a:t>
            </a:r>
            <a:r>
              <a:rPr lang="en-US" sz="3800" dirty="0">
                <a:latin typeface="+mj-lt"/>
              </a:rPr>
              <a:t>ấ</a:t>
            </a:r>
            <a:r>
              <a:rPr lang="vi-VN" sz="3800" dirty="0">
                <a:latin typeface="+mj-lt"/>
              </a:rPr>
              <a:t>u kính là một</a:t>
            </a:r>
            <a:r>
              <a:rPr lang="en-US" sz="3800" dirty="0">
                <a:latin typeface="+mj-lt"/>
              </a:rPr>
              <a:t> </a:t>
            </a:r>
            <a:r>
              <a:rPr lang="en-US" sz="3800" dirty="0" err="1">
                <a:latin typeface="+mj-lt"/>
              </a:rPr>
              <a:t>khối</a:t>
            </a:r>
            <a:r>
              <a:rPr lang="en-US" sz="3800" dirty="0">
                <a:latin typeface="+mj-lt"/>
              </a:rPr>
              <a:t> </a:t>
            </a:r>
            <a:r>
              <a:rPr lang="vi-VN" sz="3800" dirty="0">
                <a:latin typeface="+mj-lt"/>
              </a:rPr>
              <a:t>trong suốt, đống chất (thuỷ tinh, nhựa,...) được giới hạn bởi hai mặt cong hoặc một mặt phẳng và một mặt cong</a:t>
            </a:r>
            <a:r>
              <a:rPr lang="en-US" sz="3800" dirty="0">
                <a:latin typeface="+mj-lt"/>
              </a:rPr>
              <a:t>.</a:t>
            </a:r>
          </a:p>
        </p:txBody>
      </p:sp>
      <p:pic>
        <p:nvPicPr>
          <p:cNvPr id="17" name="Picture 16"/>
          <p:cNvPicPr>
            <a:picLocks noChangeAspect="1"/>
          </p:cNvPicPr>
          <p:nvPr/>
        </p:nvPicPr>
        <p:blipFill>
          <a:blip r:embed="rId5"/>
          <a:stretch>
            <a:fillRect/>
          </a:stretch>
        </p:blipFill>
        <p:spPr>
          <a:xfrm>
            <a:off x="1307796" y="1325462"/>
            <a:ext cx="16565400" cy="4834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FC69D61-CA33-B4B0-BC06-F52940199E87}"/>
              </a:ext>
            </a:extLst>
          </p:cNvPr>
          <p:cNvPicPr>
            <a:picLocks noChangeAspect="1"/>
          </p:cNvPicPr>
          <p:nvPr/>
        </p:nvPicPr>
        <p:blipFill>
          <a:blip r:embed="rId2"/>
          <a:stretch>
            <a:fillRect/>
          </a:stretch>
        </p:blipFill>
        <p:spPr>
          <a:xfrm>
            <a:off x="533400" y="495300"/>
            <a:ext cx="17068801" cy="9144000"/>
          </a:xfrm>
          <a:prstGeom prst="rect">
            <a:avLst/>
          </a:prstGeom>
        </p:spPr>
      </p:pic>
    </p:spTree>
    <p:extLst>
      <p:ext uri="{BB962C8B-B14F-4D97-AF65-F5344CB8AC3E}">
        <p14:creationId xmlns:p14="http://schemas.microsoft.com/office/powerpoint/2010/main" val="3999460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sp>
        <p:nvSpPr>
          <p:cNvPr id="8" name="TextBox 8"/>
          <p:cNvSpPr txBox="1"/>
          <p:nvPr/>
        </p:nvSpPr>
        <p:spPr>
          <a:xfrm>
            <a:off x="1038524" y="-250439"/>
            <a:ext cx="16751604" cy="1577355"/>
          </a:xfrm>
          <a:prstGeom prst="rect">
            <a:avLst/>
          </a:prstGeom>
        </p:spPr>
        <p:txBody>
          <a:bodyPr wrap="square" lIns="0" tIns="0" rIns="0" bIns="0" rtlCol="0" anchor="t">
            <a:spAutoFit/>
          </a:bodyPr>
          <a:lstStyle/>
          <a:p>
            <a:pPr algn="ctr">
              <a:lnSpc>
                <a:spcPts val="12322"/>
              </a:lnSpc>
            </a:pPr>
            <a:r>
              <a:rPr lang="en-US" sz="6600" b="1" spc="555">
                <a:solidFill>
                  <a:srgbClr val="543855"/>
                </a:solidFill>
                <a:latin typeface="Times New Roman" panose="02020603050405020304" pitchFamily="18" charset="0"/>
                <a:ea typeface="Jingleberry"/>
                <a:cs typeface="Times New Roman" panose="02020603050405020304" pitchFamily="18" charset="0"/>
                <a:sym typeface="Jingleberry"/>
              </a:rPr>
              <a:t>I. Cấu Tạo Thấu Kính Và Phân Loại</a:t>
            </a:r>
          </a:p>
        </p:txBody>
      </p:sp>
      <p:pic>
        <p:nvPicPr>
          <p:cNvPr id="17" name="Picture 16"/>
          <p:cNvPicPr>
            <a:picLocks noChangeAspect="1"/>
          </p:cNvPicPr>
          <p:nvPr/>
        </p:nvPicPr>
        <p:blipFill>
          <a:blip r:embed="rId3"/>
          <a:stretch>
            <a:fillRect/>
          </a:stretch>
        </p:blipFill>
        <p:spPr>
          <a:xfrm>
            <a:off x="1307796" y="1325462"/>
            <a:ext cx="16565400" cy="4834391"/>
          </a:xfrm>
          <a:prstGeom prst="rect">
            <a:avLst/>
          </a:prstGeom>
        </p:spPr>
      </p:pic>
      <p:sp>
        <p:nvSpPr>
          <p:cNvPr id="9" name="Rectangle: Rounded Corners 360"/>
          <p:cNvSpPr/>
          <p:nvPr/>
        </p:nvSpPr>
        <p:spPr>
          <a:xfrm>
            <a:off x="1023536" y="8698375"/>
            <a:ext cx="16121464" cy="1326915"/>
          </a:xfrm>
          <a:prstGeom prst="roundRect">
            <a:avLst/>
          </a:prstGeom>
          <a:solidFill>
            <a:srgbClr val="EE72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Google Shape;363;p48"/>
          <p:cNvSpPr txBox="1"/>
          <p:nvPr/>
        </p:nvSpPr>
        <p:spPr>
          <a:xfrm>
            <a:off x="1443070" y="8944749"/>
            <a:ext cx="15282395" cy="1080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4000" b="1" dirty="0">
                <a:solidFill>
                  <a:schemeClr val="bg1"/>
                </a:solidFill>
                <a:latin typeface="Times New Roman" panose="02020603050405020304" pitchFamily="18" charset="0"/>
                <a:cs typeface="Times New Roman" panose="02020603050405020304" pitchFamily="18" charset="0"/>
              </a:rPr>
              <a:t>So </a:t>
            </a:r>
            <a:r>
              <a:rPr lang="en-US" sz="4000" b="1" dirty="0" err="1">
                <a:solidFill>
                  <a:schemeClr val="bg1"/>
                </a:solidFill>
                <a:latin typeface="Times New Roman" panose="02020603050405020304" pitchFamily="18" charset="0"/>
                <a:cs typeface="Times New Roman" panose="02020603050405020304" pitchFamily="18" charset="0"/>
              </a:rPr>
              <a:t>sánh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độ</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dày</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phần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rìa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và</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phần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giữa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của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các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thấu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kính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trên</a:t>
            </a:r>
            <a:r>
              <a:rPr lang="en-US" sz="4000" b="1" dirty="0">
                <a:solidFill>
                  <a:schemeClr val="bg1"/>
                </a:solidFill>
                <a:latin typeface="Times New Roman" panose="02020603050405020304" pitchFamily="18" charset="0"/>
                <a:cs typeface="Times New Roman" panose="02020603050405020304" pitchFamily="18" charset="0"/>
              </a:rPr>
              <a:t>?</a:t>
            </a:r>
          </a:p>
        </p:txBody>
      </p:sp>
      <p:sp>
        <p:nvSpPr>
          <p:cNvPr id="12" name="Left Brace 11"/>
          <p:cNvSpPr/>
          <p:nvPr/>
        </p:nvSpPr>
        <p:spPr>
          <a:xfrm rot="16200000">
            <a:off x="5585421" y="4244412"/>
            <a:ext cx="872683" cy="5293406"/>
          </a:xfrm>
          <a:prstGeom prst="leftBrace">
            <a:avLst>
              <a:gd name="adj1" fmla="val 53788"/>
              <a:gd name="adj2" fmla="val 50000"/>
            </a:avLst>
          </a:prstGeom>
          <a:ln w="19050">
            <a:solidFill>
              <a:srgbClr val="E364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Google Shape;363;p48"/>
          <p:cNvSpPr txBox="1"/>
          <p:nvPr/>
        </p:nvSpPr>
        <p:spPr>
          <a:xfrm>
            <a:off x="2920220" y="7384138"/>
            <a:ext cx="6164047" cy="12314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4800" b="1" dirty="0" err="1">
                <a:solidFill>
                  <a:srgbClr val="2E2723"/>
                </a:solidFill>
                <a:latin typeface="Times New Roman" panose="02020603050405020304" pitchFamily="18" charset="0"/>
                <a:cs typeface="Times New Roman" panose="02020603050405020304" pitchFamily="18" charset="0"/>
              </a:rPr>
              <a:t>Thấu</a:t>
            </a:r>
            <a:r>
              <a:rPr lang="en-US" sz="4800" b="1" dirty="0">
                <a:solidFill>
                  <a:srgbClr val="2E2723"/>
                </a:solidFill>
                <a:latin typeface="Times New Roman" panose="02020603050405020304" pitchFamily="18" charset="0"/>
                <a:cs typeface="Times New Roman" panose="02020603050405020304" pitchFamily="18" charset="0"/>
              </a:rPr>
              <a:t> </a:t>
            </a:r>
            <a:r>
              <a:rPr lang="en-US" sz="4800" b="1" dirty="0" err="1">
                <a:solidFill>
                  <a:srgbClr val="2E2723"/>
                </a:solidFill>
                <a:latin typeface="Times New Roman" panose="02020603050405020304" pitchFamily="18" charset="0"/>
                <a:cs typeface="Times New Roman" panose="02020603050405020304" pitchFamily="18" charset="0"/>
              </a:rPr>
              <a:t>kính</a:t>
            </a:r>
            <a:r>
              <a:rPr lang="en-US" sz="4800" b="1" dirty="0">
                <a:solidFill>
                  <a:srgbClr val="2E2723"/>
                </a:solidFill>
                <a:latin typeface="Times New Roman" panose="02020603050405020304" pitchFamily="18" charset="0"/>
                <a:cs typeface="Times New Roman" panose="02020603050405020304" pitchFamily="18" charset="0"/>
              </a:rPr>
              <a:t> </a:t>
            </a:r>
            <a:r>
              <a:rPr lang="en-US" sz="4800" b="1" dirty="0" err="1">
                <a:solidFill>
                  <a:srgbClr val="2E2723"/>
                </a:solidFill>
                <a:latin typeface="Times New Roman" panose="02020603050405020304" pitchFamily="18" charset="0"/>
                <a:cs typeface="Times New Roman" panose="02020603050405020304" pitchFamily="18" charset="0"/>
              </a:rPr>
              <a:t>rìa</a:t>
            </a:r>
            <a:r>
              <a:rPr lang="en-US" sz="4800" b="1" dirty="0">
                <a:solidFill>
                  <a:srgbClr val="2E2723"/>
                </a:solidFill>
                <a:latin typeface="Times New Roman" panose="02020603050405020304" pitchFamily="18" charset="0"/>
                <a:cs typeface="Times New Roman" panose="02020603050405020304" pitchFamily="18" charset="0"/>
              </a:rPr>
              <a:t> </a:t>
            </a:r>
            <a:r>
              <a:rPr lang="en-US" sz="4800" b="1" dirty="0" err="1">
                <a:solidFill>
                  <a:srgbClr val="2E2723"/>
                </a:solidFill>
                <a:latin typeface="Times New Roman" panose="02020603050405020304" pitchFamily="18" charset="0"/>
                <a:cs typeface="Times New Roman" panose="02020603050405020304" pitchFamily="18" charset="0"/>
              </a:rPr>
              <a:t>mỏng</a:t>
            </a:r>
            <a:endParaRPr lang="en-US" sz="4800" b="1" dirty="0">
              <a:solidFill>
                <a:srgbClr val="2E2723"/>
              </a:solidFill>
              <a:latin typeface="Times New Roman" panose="02020603050405020304" pitchFamily="18" charset="0"/>
              <a:cs typeface="Times New Roman" panose="02020603050405020304" pitchFamily="18" charset="0"/>
            </a:endParaRPr>
          </a:p>
        </p:txBody>
      </p:sp>
      <p:sp>
        <p:nvSpPr>
          <p:cNvPr id="15" name="Left Brace 14"/>
          <p:cNvSpPr/>
          <p:nvPr/>
        </p:nvSpPr>
        <p:spPr>
          <a:xfrm rot="16200000">
            <a:off x="13983270" y="4375955"/>
            <a:ext cx="683739" cy="5180680"/>
          </a:xfrm>
          <a:prstGeom prst="leftBrace">
            <a:avLst>
              <a:gd name="adj1" fmla="val 53788"/>
              <a:gd name="adj2" fmla="val 50000"/>
            </a:avLst>
          </a:prstGeom>
          <a:ln w="19050">
            <a:solidFill>
              <a:srgbClr val="E364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Google Shape;363;p48"/>
          <p:cNvSpPr txBox="1"/>
          <p:nvPr/>
        </p:nvSpPr>
        <p:spPr>
          <a:xfrm>
            <a:off x="11362263" y="7384138"/>
            <a:ext cx="5925752" cy="9648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4800" b="1" dirty="0" err="1">
                <a:solidFill>
                  <a:srgbClr val="2E2723"/>
                </a:solidFill>
                <a:latin typeface="Times New Roman" panose="02020603050405020304" pitchFamily="18" charset="0"/>
                <a:cs typeface="Times New Roman" panose="02020603050405020304" pitchFamily="18" charset="0"/>
              </a:rPr>
              <a:t>Thấu</a:t>
            </a:r>
            <a:r>
              <a:rPr lang="en-US" sz="4800" b="1" dirty="0">
                <a:solidFill>
                  <a:srgbClr val="2E2723"/>
                </a:solidFill>
                <a:latin typeface="Times New Roman" panose="02020603050405020304" pitchFamily="18" charset="0"/>
                <a:cs typeface="Times New Roman" panose="02020603050405020304" pitchFamily="18" charset="0"/>
              </a:rPr>
              <a:t> </a:t>
            </a:r>
            <a:r>
              <a:rPr lang="en-US" sz="4800" b="1" dirty="0" err="1">
                <a:solidFill>
                  <a:srgbClr val="2E2723"/>
                </a:solidFill>
                <a:latin typeface="Times New Roman" panose="02020603050405020304" pitchFamily="18" charset="0"/>
                <a:cs typeface="Times New Roman" panose="02020603050405020304" pitchFamily="18" charset="0"/>
              </a:rPr>
              <a:t>kính</a:t>
            </a:r>
            <a:r>
              <a:rPr lang="en-US" sz="4800" b="1" dirty="0">
                <a:solidFill>
                  <a:srgbClr val="2E2723"/>
                </a:solidFill>
                <a:latin typeface="Times New Roman" panose="02020603050405020304" pitchFamily="18" charset="0"/>
                <a:cs typeface="Times New Roman" panose="02020603050405020304" pitchFamily="18" charset="0"/>
              </a:rPr>
              <a:t> </a:t>
            </a:r>
            <a:r>
              <a:rPr lang="en-US" sz="4800" b="1" dirty="0" err="1">
                <a:solidFill>
                  <a:srgbClr val="2E2723"/>
                </a:solidFill>
                <a:latin typeface="Times New Roman" panose="02020603050405020304" pitchFamily="18" charset="0"/>
                <a:cs typeface="Times New Roman" panose="02020603050405020304" pitchFamily="18" charset="0"/>
              </a:rPr>
              <a:t>rìa</a:t>
            </a:r>
            <a:r>
              <a:rPr lang="en-US" sz="4800" b="1" dirty="0">
                <a:solidFill>
                  <a:srgbClr val="2E2723"/>
                </a:solidFill>
                <a:latin typeface="Times New Roman" panose="02020603050405020304" pitchFamily="18" charset="0"/>
                <a:cs typeface="Times New Roman" panose="02020603050405020304" pitchFamily="18" charset="0"/>
              </a:rPr>
              <a:t> </a:t>
            </a:r>
            <a:r>
              <a:rPr lang="en-US" sz="4800" b="1" dirty="0" err="1">
                <a:solidFill>
                  <a:srgbClr val="2E2723"/>
                </a:solidFill>
                <a:latin typeface="Times New Roman" panose="02020603050405020304" pitchFamily="18" charset="0"/>
                <a:cs typeface="Times New Roman" panose="02020603050405020304" pitchFamily="18" charset="0"/>
              </a:rPr>
              <a:t>dày</a:t>
            </a:r>
            <a:endParaRPr lang="en-US" sz="4800" b="1" dirty="0">
              <a:solidFill>
                <a:srgbClr val="2E272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34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sp>
        <p:nvSpPr>
          <p:cNvPr id="8" name="TextBox 8"/>
          <p:cNvSpPr txBox="1"/>
          <p:nvPr/>
        </p:nvSpPr>
        <p:spPr>
          <a:xfrm>
            <a:off x="1038524" y="-250439"/>
            <a:ext cx="16751604" cy="1577355"/>
          </a:xfrm>
          <a:prstGeom prst="rect">
            <a:avLst/>
          </a:prstGeom>
        </p:spPr>
        <p:txBody>
          <a:bodyPr wrap="square" lIns="0" tIns="0" rIns="0" bIns="0" rtlCol="0" anchor="t">
            <a:spAutoFit/>
          </a:bodyPr>
          <a:lstStyle/>
          <a:p>
            <a:pPr algn="ctr">
              <a:lnSpc>
                <a:spcPts val="12322"/>
              </a:lnSpc>
            </a:pPr>
            <a:r>
              <a:rPr lang="en-US" sz="6600" b="1" spc="555">
                <a:solidFill>
                  <a:srgbClr val="543855"/>
                </a:solidFill>
                <a:latin typeface="Times New Roman" panose="02020603050405020304" pitchFamily="18" charset="0"/>
                <a:ea typeface="Jingleberry"/>
                <a:cs typeface="Times New Roman" panose="02020603050405020304" pitchFamily="18" charset="0"/>
                <a:sym typeface="Jingleberry"/>
              </a:rPr>
              <a:t>I. Cấu Tạo Thấu Kính Và Phân Loại</a:t>
            </a:r>
          </a:p>
        </p:txBody>
      </p:sp>
      <p:sp>
        <p:nvSpPr>
          <p:cNvPr id="13" name="Google Shape;363;p48"/>
          <p:cNvSpPr txBox="1"/>
          <p:nvPr/>
        </p:nvSpPr>
        <p:spPr>
          <a:xfrm>
            <a:off x="401336" y="1604569"/>
            <a:ext cx="17485328" cy="91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4000" b="1" dirty="0">
                <a:solidFill>
                  <a:schemeClr val="bg1"/>
                </a:solidFill>
                <a:latin typeface="Times New Roman" panose="02020603050405020304" pitchFamily="18" charset="0"/>
                <a:cs typeface="Times New Roman" panose="02020603050405020304" pitchFamily="18" charset="0"/>
              </a:rPr>
              <a:t>Quan </a:t>
            </a:r>
            <a:r>
              <a:rPr lang="en-US" sz="4000" b="1" dirty="0" err="1">
                <a:solidFill>
                  <a:schemeClr val="bg1"/>
                </a:solidFill>
                <a:latin typeface="Times New Roman" panose="02020603050405020304" pitchFamily="18" charset="0"/>
                <a:cs typeface="Times New Roman" panose="02020603050405020304" pitchFamily="18" charset="0"/>
              </a:rPr>
              <a:t>sát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hình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ảnh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nhận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xét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tia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ló</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của</a:t>
            </a:r>
            <a:r>
              <a:rPr lang="en-US" sz="4000" b="1" dirty="0">
                <a:solidFill>
                  <a:schemeClr val="bg1"/>
                </a:solidFill>
                <a:latin typeface="Times New Roman" panose="02020603050405020304" pitchFamily="18" charset="0"/>
                <a:cs typeface="Times New Roman" panose="02020603050405020304" pitchFamily="18" charset="0"/>
              </a:rPr>
              <a:t> 2 </a:t>
            </a:r>
            <a:r>
              <a:rPr lang="en-US" sz="4000" b="1" dirty="0" err="1">
                <a:solidFill>
                  <a:schemeClr val="bg1"/>
                </a:solidFill>
                <a:latin typeface="Times New Roman" panose="02020603050405020304" pitchFamily="18" charset="0"/>
                <a:cs typeface="Times New Roman" panose="02020603050405020304" pitchFamily="18" charset="0"/>
              </a:rPr>
              <a:t>thấu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kính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rìa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mỏng</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và</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rìa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dày</a:t>
            </a:r>
            <a:r>
              <a:rPr lang="en-US" sz="4000" b="1" dirty="0">
                <a:solidFill>
                  <a:schemeClr val="bg1"/>
                </a:solidFill>
                <a:latin typeface="Times New Roman" panose="02020603050405020304" pitchFamily="18" charset="0"/>
                <a:cs typeface="Times New Roman" panose="02020603050405020304" pitchFamily="18" charset="0"/>
              </a:rPr>
              <a:t>.</a:t>
            </a:r>
          </a:p>
        </p:txBody>
      </p:sp>
      <p:pic>
        <p:nvPicPr>
          <p:cNvPr id="53" name="Picture 52"/>
          <p:cNvPicPr>
            <a:picLocks noChangeAspect="1"/>
          </p:cNvPicPr>
          <p:nvPr/>
        </p:nvPicPr>
        <p:blipFill>
          <a:blip r:embed="rId3"/>
          <a:stretch>
            <a:fillRect/>
          </a:stretch>
        </p:blipFill>
        <p:spPr>
          <a:xfrm>
            <a:off x="401335" y="2670362"/>
            <a:ext cx="7984551" cy="3311338"/>
          </a:xfrm>
          <a:prstGeom prst="rect">
            <a:avLst/>
          </a:prstGeom>
        </p:spPr>
      </p:pic>
      <p:sp>
        <p:nvSpPr>
          <p:cNvPr id="60" name="Google Shape;363;p48"/>
          <p:cNvSpPr txBox="1"/>
          <p:nvPr/>
        </p:nvSpPr>
        <p:spPr>
          <a:xfrm>
            <a:off x="8881364" y="3239860"/>
            <a:ext cx="3310636" cy="9141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3600" dirty="0">
                <a:latin typeface="Times New Roman" panose="02020603050405020304" pitchFamily="18" charset="0"/>
                <a:cs typeface="Times New Roman" panose="02020603050405020304" pitchFamily="18" charset="0"/>
              </a:rPr>
              <a:t>C</a:t>
            </a:r>
            <a:r>
              <a:rPr lang="vi-VN" sz="3600" dirty="0">
                <a:latin typeface="Times New Roman" panose="02020603050405020304" pitchFamily="18" charset="0"/>
                <a:cs typeface="Times New Roman" panose="02020603050405020304" pitchFamily="18" charset="0"/>
              </a:rPr>
              <a:t>hùm sáng hẹp song song </a:t>
            </a:r>
            <a:endParaRPr lang="en-US" sz="3600" dirty="0">
              <a:latin typeface="Times New Roman" panose="02020603050405020304" pitchFamily="18" charset="0"/>
              <a:cs typeface="Times New Roman" panose="02020603050405020304" pitchFamily="18" charset="0"/>
            </a:endParaRPr>
          </a:p>
        </p:txBody>
      </p:sp>
      <p:sp>
        <p:nvSpPr>
          <p:cNvPr id="61" name="Google Shape;363;p48"/>
          <p:cNvSpPr txBox="1"/>
          <p:nvPr/>
        </p:nvSpPr>
        <p:spPr>
          <a:xfrm>
            <a:off x="9655722" y="5053686"/>
            <a:ext cx="4136478" cy="8428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sz="3600" dirty="0">
                <a:solidFill>
                  <a:srgbClr val="002060"/>
                </a:solidFill>
                <a:latin typeface="Times New Roman" panose="02020603050405020304" pitchFamily="18" charset="0"/>
                <a:cs typeface="Times New Roman" panose="02020603050405020304" pitchFamily="18" charset="0"/>
              </a:rPr>
              <a:t>T</a:t>
            </a:r>
            <a:r>
              <a:rPr lang="vi-VN" sz="3600" dirty="0">
                <a:solidFill>
                  <a:srgbClr val="002060"/>
                </a:solidFill>
                <a:latin typeface="Times New Roman" panose="02020603050405020304" pitchFamily="18" charset="0"/>
                <a:cs typeface="Times New Roman" panose="02020603050405020304" pitchFamily="18" charset="0"/>
              </a:rPr>
              <a:t>hấu kính hội tụ</a:t>
            </a:r>
            <a:r>
              <a:rPr lang="en-US" sz="3600" dirty="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 </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62" name="Graphic 29" descr="Arrow Slight curve"/>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312676" y="4668919"/>
            <a:ext cx="1343046" cy="1142487"/>
          </a:xfrm>
          <a:prstGeom prst="rect">
            <a:avLst/>
          </a:prstGeom>
        </p:spPr>
      </p:pic>
      <p:sp>
        <p:nvSpPr>
          <p:cNvPr id="63" name="Google Shape;363;p48"/>
          <p:cNvSpPr txBox="1"/>
          <p:nvPr/>
        </p:nvSpPr>
        <p:spPr>
          <a:xfrm>
            <a:off x="12638441" y="2811975"/>
            <a:ext cx="2492931" cy="8557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vi-VN" sz="3600" b="1" dirty="0">
                <a:latin typeface="Times New Roman" panose="02020603050405020304" pitchFamily="18" charset="0"/>
                <a:cs typeface="Times New Roman" panose="02020603050405020304" pitchFamily="18" charset="0"/>
              </a:rPr>
              <a:t>Th</a:t>
            </a:r>
            <a:r>
              <a:rPr lang="en-US" sz="3600" b="1" dirty="0">
                <a:latin typeface="Times New Roman" panose="02020603050405020304" pitchFamily="18" charset="0"/>
                <a:cs typeface="Times New Roman" panose="02020603050405020304" pitchFamily="18" charset="0"/>
              </a:rPr>
              <a:t>ấ</a:t>
            </a:r>
            <a:r>
              <a:rPr lang="vi-VN" sz="3600" b="1" dirty="0">
                <a:latin typeface="Times New Roman" panose="02020603050405020304" pitchFamily="18" charset="0"/>
                <a:cs typeface="Times New Roman" panose="02020603050405020304" pitchFamily="18" charset="0"/>
              </a:rPr>
              <a:t>u kính rìa mỏng </a:t>
            </a:r>
            <a:endParaRPr lang="en-US" sz="3600" b="1" dirty="0">
              <a:latin typeface="Times New Roman" panose="02020603050405020304" pitchFamily="18" charset="0"/>
              <a:cs typeface="Times New Roman" panose="02020603050405020304" pitchFamily="18" charset="0"/>
            </a:endParaRPr>
          </a:p>
        </p:txBody>
      </p:sp>
      <p:cxnSp>
        <p:nvCxnSpPr>
          <p:cNvPr id="64" name="Straight Arrow Connector 63"/>
          <p:cNvCxnSpPr/>
          <p:nvPr/>
        </p:nvCxnSpPr>
        <p:spPr>
          <a:xfrm>
            <a:off x="12367995" y="4096765"/>
            <a:ext cx="3100605" cy="0"/>
          </a:xfrm>
          <a:prstGeom prst="straightConnector1">
            <a:avLst/>
          </a:prstGeom>
          <a:ln w="57150">
            <a:solidFill>
              <a:srgbClr val="E36414"/>
            </a:solidFill>
            <a:tailEnd type="triangle"/>
          </a:ln>
        </p:spPr>
        <p:style>
          <a:lnRef idx="1">
            <a:schemeClr val="accent1"/>
          </a:lnRef>
          <a:fillRef idx="0">
            <a:schemeClr val="accent1"/>
          </a:fillRef>
          <a:effectRef idx="0">
            <a:schemeClr val="accent1"/>
          </a:effectRef>
          <a:fontRef idx="minor">
            <a:schemeClr val="tx1"/>
          </a:fontRef>
        </p:style>
      </p:cxnSp>
      <p:sp>
        <p:nvSpPr>
          <p:cNvPr id="65" name="Google Shape;363;p48"/>
          <p:cNvSpPr txBox="1"/>
          <p:nvPr/>
        </p:nvSpPr>
        <p:spPr>
          <a:xfrm>
            <a:off x="15577813" y="3239860"/>
            <a:ext cx="2308851" cy="7062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3600" dirty="0">
                <a:latin typeface="Times New Roman" panose="02020603050405020304" pitchFamily="18" charset="0"/>
                <a:cs typeface="Times New Roman" panose="02020603050405020304" pitchFamily="18" charset="0"/>
              </a:rPr>
              <a:t>C</a:t>
            </a:r>
            <a:r>
              <a:rPr lang="vi-VN" sz="3600" dirty="0">
                <a:latin typeface="Times New Roman" panose="02020603050405020304" pitchFamily="18" charset="0"/>
                <a:cs typeface="Times New Roman" panose="02020603050405020304" pitchFamily="18" charset="0"/>
              </a:rPr>
              <a:t>hùm tia ló hội tụ</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85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up)">
                                      <p:cBhvr>
                                        <p:cTn id="18" dur="500"/>
                                        <p:tgtEl>
                                          <p:spTgt spid="60"/>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up)">
                                      <p:cBhvr>
                                        <p:cTn id="26" dur="500"/>
                                        <p:tgtEl>
                                          <p:spTgt spid="61"/>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500"/>
                                        <p:tgtEl>
                                          <p:spTgt spid="64"/>
                                        </p:tgtEl>
                                      </p:cBhvr>
                                    </p:animEffect>
                                  </p:childTnLst>
                                </p:cTn>
                              </p:par>
                            </p:childTnLst>
                          </p:cTn>
                        </p:par>
                        <p:par>
                          <p:cTn id="31" fill="hold">
                            <p:stCondLst>
                              <p:cond delay="2500"/>
                            </p:stCondLst>
                            <p:childTnLst>
                              <p:par>
                                <p:cTn id="32" presetID="14" presetClass="entr" presetSubtype="10"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randombar(horizontal)">
                                      <p:cBhvr>
                                        <p:cTn id="34" dur="500"/>
                                        <p:tgtEl>
                                          <p:spTgt spid="63"/>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up)">
                                      <p:cBhvr>
                                        <p:cTn id="3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0" grpId="0"/>
      <p:bldP spid="61" grpId="0"/>
      <p:bldP spid="63"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18" t="-49976" r="-2555" b="-38420"/>
            </a:stretch>
          </a:blipFill>
        </p:spPr>
      </p:sp>
      <p:sp>
        <p:nvSpPr>
          <p:cNvPr id="3" name="Freeform 3"/>
          <p:cNvSpPr/>
          <p:nvPr/>
        </p:nvSpPr>
        <p:spPr>
          <a:xfrm>
            <a:off x="1038524" y="1606619"/>
            <a:ext cx="16751604" cy="2362401"/>
          </a:xfrm>
          <a:custGeom>
            <a:avLst/>
            <a:gdLst/>
            <a:ahLst/>
            <a:cxnLst/>
            <a:rect l="l" t="t" r="r" b="b"/>
            <a:pathLst>
              <a:path w="4141100" h="3952868">
                <a:moveTo>
                  <a:pt x="0" y="0"/>
                </a:moveTo>
                <a:lnTo>
                  <a:pt x="4141099" y="0"/>
                </a:lnTo>
                <a:lnTo>
                  <a:pt x="4141099" y="3952867"/>
                </a:lnTo>
                <a:lnTo>
                  <a:pt x="0" y="3952867"/>
                </a:lnTo>
                <a:lnTo>
                  <a:pt x="0" y="0"/>
                </a:lnTo>
                <a:close/>
              </a:path>
            </a:pathLst>
          </a:custGeom>
        </p:spPr>
        <p:style>
          <a:lnRef idx="2">
            <a:schemeClr val="accent4"/>
          </a:lnRef>
          <a:fillRef idx="1">
            <a:schemeClr val="lt1"/>
          </a:fillRef>
          <a:effectRef idx="0">
            <a:schemeClr val="accent4"/>
          </a:effectRef>
          <a:fontRef idx="minor">
            <a:schemeClr val="dk1"/>
          </a:fontRef>
        </p:style>
      </p:sp>
      <p:sp>
        <p:nvSpPr>
          <p:cNvPr id="7" name="Freeform 7"/>
          <p:cNvSpPr/>
          <p:nvPr/>
        </p:nvSpPr>
        <p:spPr>
          <a:xfrm>
            <a:off x="-32657" y="6159853"/>
            <a:ext cx="4368043" cy="7337779"/>
          </a:xfrm>
          <a:custGeom>
            <a:avLst/>
            <a:gdLst/>
            <a:ahLst/>
            <a:cxnLst/>
            <a:rect l="l" t="t" r="r" b="b"/>
            <a:pathLst>
              <a:path w="6192385" h="10402451">
                <a:moveTo>
                  <a:pt x="0" y="0"/>
                </a:moveTo>
                <a:lnTo>
                  <a:pt x="6192385" y="0"/>
                </a:lnTo>
                <a:lnTo>
                  <a:pt x="6192385" y="10402451"/>
                </a:lnTo>
                <a:lnTo>
                  <a:pt x="0" y="1040245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TextBox 8"/>
          <p:cNvSpPr txBox="1"/>
          <p:nvPr/>
        </p:nvSpPr>
        <p:spPr>
          <a:xfrm>
            <a:off x="1038524" y="-250439"/>
            <a:ext cx="16751604" cy="1577355"/>
          </a:xfrm>
          <a:prstGeom prst="rect">
            <a:avLst/>
          </a:prstGeom>
        </p:spPr>
        <p:txBody>
          <a:bodyPr wrap="square" lIns="0" tIns="0" rIns="0" bIns="0" rtlCol="0" anchor="t">
            <a:spAutoFit/>
          </a:bodyPr>
          <a:lstStyle/>
          <a:p>
            <a:pPr algn="ctr">
              <a:lnSpc>
                <a:spcPts val="12322"/>
              </a:lnSpc>
            </a:pPr>
            <a:r>
              <a:rPr lang="en-US" sz="6600" b="1" spc="555">
                <a:solidFill>
                  <a:srgbClr val="543855"/>
                </a:solidFill>
                <a:latin typeface="Times New Roman" panose="02020603050405020304" pitchFamily="18" charset="0"/>
                <a:ea typeface="Jingleberry"/>
                <a:cs typeface="Times New Roman" panose="02020603050405020304" pitchFamily="18" charset="0"/>
                <a:sym typeface="Jingleberry"/>
              </a:rPr>
              <a:t>I. Cấu Tạo Thấu Kính Và Phân Loại</a:t>
            </a:r>
          </a:p>
        </p:txBody>
      </p:sp>
      <p:sp>
        <p:nvSpPr>
          <p:cNvPr id="13" name="TextBox 13"/>
          <p:cNvSpPr txBox="1"/>
          <p:nvPr/>
        </p:nvSpPr>
        <p:spPr>
          <a:xfrm>
            <a:off x="1295400" y="1881615"/>
            <a:ext cx="16494728" cy="1846659"/>
          </a:xfrm>
          <a:prstGeom prst="rect">
            <a:avLst/>
          </a:prstGeom>
        </p:spPr>
        <p:txBody>
          <a:bodyPr wrap="square" lIns="0" tIns="0" rIns="0" bIns="0" rtlCol="0" anchor="t">
            <a:spAutoFit/>
          </a:bodyPr>
          <a:lstStyle/>
          <a:p>
            <a:pPr algn="just"/>
            <a:r>
              <a:rPr lang="en-US" sz="4000" b="1" dirty="0">
                <a:latin typeface="Times New Roman" panose="02020603050405020304" pitchFamily="18" charset="0"/>
                <a:cs typeface="Times New Roman" panose="02020603050405020304" pitchFamily="18" charset="0"/>
              </a:rPr>
              <a:t>a) </a:t>
            </a:r>
            <a:r>
              <a:rPr lang="en-US" sz="4000" b="1" dirty="0" err="1">
                <a:latin typeface="Times New Roman" panose="02020603050405020304" pitchFamily="18" charset="0"/>
                <a:cs typeface="Times New Roman" panose="02020603050405020304" pitchFamily="18" charset="0"/>
              </a:rPr>
              <a:t>Thấu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kính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hội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tụ</a:t>
            </a:r>
            <a:endParaRPr lang="en-US" sz="4000" b="1"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vi-VN" sz="4000" dirty="0">
                <a:latin typeface="Times New Roman" panose="02020603050405020304" pitchFamily="18" charset="0"/>
                <a:cs typeface="Times New Roman" panose="02020603050405020304" pitchFamily="18" charset="0"/>
              </a:rPr>
              <a:t>Có phần rìa </a:t>
            </a:r>
            <a:r>
              <a:rPr lang="en-US" sz="4000" dirty="0" err="1">
                <a:latin typeface="Times New Roman" panose="02020603050405020304" pitchFamily="18" charset="0"/>
                <a:cs typeface="Times New Roman" panose="02020603050405020304" pitchFamily="18" charset="0"/>
              </a:rPr>
              <a:t>mỏng</a:t>
            </a:r>
            <a:r>
              <a:rPr lang="vi-VN" sz="4000" dirty="0">
                <a:latin typeface="Times New Roman" panose="02020603050405020304" pitchFamily="18" charset="0"/>
                <a:cs typeface="Times New Roman" panose="02020603050405020304" pitchFamily="18" charset="0"/>
              </a:rPr>
              <a:t> hơn phần ở giữa</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en-US" sz="4000" dirty="0" err="1">
                <a:latin typeface="Times New Roman" panose="02020603050405020304" pitchFamily="18" charset="0"/>
                <a:cs typeface="Times New Roman" panose="02020603050405020304" pitchFamily="18" charset="0"/>
              </a:rPr>
              <a:t>Chùm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hẹp</a:t>
            </a:r>
            <a:r>
              <a:rPr lang="en-US" sz="4000" dirty="0">
                <a:latin typeface="Times New Roman" panose="02020603050405020304" pitchFamily="18" charset="0"/>
                <a:cs typeface="Times New Roman" panose="02020603050405020304" pitchFamily="18" charset="0"/>
              </a:rPr>
              <a:t> song </a:t>
            </a:r>
            <a:r>
              <a:rPr lang="en-US" sz="4000" dirty="0" err="1">
                <a:latin typeface="Times New Roman" panose="02020603050405020304" pitchFamily="18" charset="0"/>
                <a:cs typeface="Times New Roman" panose="02020603050405020304" pitchFamily="18" charset="0"/>
              </a:rPr>
              <a:t>song</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thấu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chùm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tụ</a:t>
            </a:r>
            <a:r>
              <a:rPr lang="en-US" sz="40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5"/>
          <a:stretch>
            <a:fillRect/>
          </a:stretch>
        </p:blipFill>
        <p:spPr>
          <a:xfrm>
            <a:off x="7239000" y="4173683"/>
            <a:ext cx="5410200" cy="3147379"/>
          </a:xfrm>
          <a:prstGeom prst="rect">
            <a:avLst/>
          </a:prstGeom>
        </p:spPr>
      </p:pic>
      <p:sp>
        <p:nvSpPr>
          <p:cNvPr id="23" name="Google Shape;363;p48"/>
          <p:cNvSpPr txBox="1"/>
          <p:nvPr/>
        </p:nvSpPr>
        <p:spPr>
          <a:xfrm>
            <a:off x="13271678" y="5079036"/>
            <a:ext cx="2286000" cy="99060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4000" b="1" dirty="0" err="1">
                <a:latin typeface="Times New Roman" panose="02020603050405020304" pitchFamily="18" charset="0"/>
                <a:cs typeface="Times New Roman" panose="02020603050405020304" pitchFamily="18" charset="0"/>
              </a:rPr>
              <a:t>Kí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hiệu</a:t>
            </a:r>
            <a:r>
              <a:rPr lang="en-US" sz="4000" b="1" dirty="0">
                <a:latin typeface="Times New Roman" panose="02020603050405020304" pitchFamily="18" charset="0"/>
                <a:cs typeface="Times New Roman" panose="02020603050405020304" pitchFamily="18" charset="0"/>
              </a:rPr>
              <a:t>:</a:t>
            </a:r>
          </a:p>
        </p:txBody>
      </p:sp>
      <p:sp>
        <p:nvSpPr>
          <p:cNvPr id="31" name="Line 16"/>
          <p:cNvSpPr>
            <a:spLocks noChangeShapeType="1"/>
          </p:cNvSpPr>
          <p:nvPr/>
        </p:nvSpPr>
        <p:spPr bwMode="auto">
          <a:xfrm>
            <a:off x="16395878" y="4774236"/>
            <a:ext cx="0" cy="1752600"/>
          </a:xfrm>
          <a:prstGeom prst="line">
            <a:avLst/>
          </a:prstGeom>
          <a:noFill/>
          <a:ln w="76200">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858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1315</Words>
  <Application>Microsoft Office PowerPoint</Application>
  <PresentationFormat>Custom</PresentationFormat>
  <Paragraphs>125</Paragraphs>
  <Slides>22</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5" baseType="lpstr">
      <vt:lpstr>Times New Roman</vt:lpstr>
      <vt:lpstr>Roboto Condensed Light</vt:lpstr>
      <vt:lpstr>Chivo</vt:lpstr>
      <vt:lpstr>Barlow</vt:lpstr>
      <vt:lpstr>Bobby Jones Condensed Soft</vt:lpstr>
      <vt:lpstr>Arial</vt:lpstr>
      <vt:lpstr>Lato</vt:lpstr>
      <vt:lpstr>Bobby Jones Condensed</vt:lpstr>
      <vt:lpstr>Calibri</vt:lpstr>
      <vt:lpstr>One Little Font</vt:lpstr>
      <vt:lpstr>Jingleberry</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and Orange pastel Doodle Science Project Presentation</dc:title>
  <dc:creator>Admin</dc:creator>
  <cp:lastModifiedBy>HP</cp:lastModifiedBy>
  <cp:revision>32</cp:revision>
  <dcterms:created xsi:type="dcterms:W3CDTF">2006-08-16T00:00:00Z</dcterms:created>
  <dcterms:modified xsi:type="dcterms:W3CDTF">2026-01-04T02:34:26Z</dcterms:modified>
  <dc:identifier>DAGWkbpbF_s</dc:identifier>
</cp:coreProperties>
</file>