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31"/>
  </p:notesMasterIdLst>
  <p:sldIdLst>
    <p:sldId id="256" r:id="rId2"/>
    <p:sldId id="258" r:id="rId3"/>
    <p:sldId id="1565" r:id="rId4"/>
    <p:sldId id="262" r:id="rId5"/>
    <p:sldId id="1566" r:id="rId6"/>
    <p:sldId id="1568" r:id="rId7"/>
    <p:sldId id="1711" r:id="rId8"/>
    <p:sldId id="1712" r:id="rId9"/>
    <p:sldId id="1714" r:id="rId10"/>
    <p:sldId id="1713" r:id="rId11"/>
    <p:sldId id="1715" r:id="rId12"/>
    <p:sldId id="1716" r:id="rId13"/>
    <p:sldId id="1718" r:id="rId14"/>
    <p:sldId id="1719" r:id="rId15"/>
    <p:sldId id="1726" r:id="rId16"/>
    <p:sldId id="1569" r:id="rId17"/>
    <p:sldId id="1576" r:id="rId18"/>
    <p:sldId id="271" r:id="rId19"/>
    <p:sldId id="1571" r:id="rId20"/>
    <p:sldId id="1572" r:id="rId21"/>
    <p:sldId id="1575" r:id="rId22"/>
    <p:sldId id="1574" r:id="rId23"/>
    <p:sldId id="1573" r:id="rId24"/>
    <p:sldId id="11088912" r:id="rId25"/>
    <p:sldId id="11088907" r:id="rId26"/>
    <p:sldId id="307" r:id="rId27"/>
    <p:sldId id="11088909" r:id="rId28"/>
    <p:sldId id="11088908" r:id="rId29"/>
    <p:sldId id="1488"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0" autoAdjust="0"/>
    <p:restoredTop sz="94660"/>
  </p:normalViewPr>
  <p:slideViewPr>
    <p:cSldViewPr snapToGrid="0">
      <p:cViewPr varScale="1">
        <p:scale>
          <a:sx n="68" d="100"/>
          <a:sy n="68" d="100"/>
        </p:scale>
        <p:origin x="81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CA54D-842A-4152-ABED-2D13CB39FB7E}" type="datetimeFigureOut">
              <a:rPr lang="vi-VN" smtClean="0"/>
              <a:t>30/09/2024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1FEEC-3B8C-4D70-856F-E779074D1D96}" type="slidenum">
              <a:rPr lang="vi-VN" smtClean="0"/>
              <a:t>‹#›</a:t>
            </a:fld>
            <a:endParaRPr lang="vi-VN"/>
          </a:p>
        </p:txBody>
      </p:sp>
    </p:spTree>
    <p:extLst>
      <p:ext uri="{BB962C8B-B14F-4D97-AF65-F5344CB8AC3E}">
        <p14:creationId xmlns:p14="http://schemas.microsoft.com/office/powerpoint/2010/main" val="189449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29884-C880-41D9-A730-DC7753D5A5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9252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3 000 sinh viên phản đối quyết định c ủa Hội nghị  </a:t>
            </a:r>
          </a:p>
          <a:p>
            <a:r>
              <a:rPr lang="vi-VN" dirty="0"/>
              <a:t>Véc-</a:t>
            </a:r>
            <a:r>
              <a:rPr lang="vi-VN" dirty="0" err="1"/>
              <a:t>xai</a:t>
            </a:r>
            <a:r>
              <a:rPr lang="vi-VN" dirty="0"/>
              <a:t> (</a:t>
            </a:r>
            <a:r>
              <a:rPr lang="vi-VN" dirty="0" err="1"/>
              <a:t>Versailles</a:t>
            </a:r>
            <a:r>
              <a:rPr lang="vi-VN" dirty="0"/>
              <a:t>, 1919) về </a:t>
            </a:r>
            <a:r>
              <a:rPr lang="vi-VN" dirty="0" err="1"/>
              <a:t>chuy</a:t>
            </a:r>
            <a:r>
              <a:rPr lang="vi-VN" dirty="0"/>
              <a:t> </a:t>
            </a:r>
            <a:r>
              <a:rPr lang="vi-VN" dirty="0" err="1"/>
              <a:t>ển</a:t>
            </a:r>
            <a:r>
              <a:rPr lang="vi-VN" dirty="0"/>
              <a:t> giao </a:t>
            </a:r>
            <a:r>
              <a:rPr lang="vi-VN" dirty="0" err="1"/>
              <a:t>đặc</a:t>
            </a:r>
            <a:r>
              <a:rPr lang="vi-VN" dirty="0"/>
              <a:t> quy </a:t>
            </a:r>
            <a:r>
              <a:rPr lang="vi-VN" dirty="0" err="1"/>
              <a:t>ền</a:t>
            </a:r>
            <a:r>
              <a:rPr lang="vi-VN" dirty="0"/>
              <a:t> </a:t>
            </a:r>
          </a:p>
          <a:p>
            <a:r>
              <a:rPr lang="vi-VN" dirty="0"/>
              <a:t>của nước Đức ở tỉnh S ơn Đông cho Nhật Bản.  </a:t>
            </a:r>
          </a:p>
          <a:p>
            <a:r>
              <a:rPr lang="vi-VN" dirty="0"/>
              <a:t>Họ giương cao khẩu hiệu “Trung Quốc của người </a:t>
            </a:r>
          </a:p>
          <a:p>
            <a:r>
              <a:rPr lang="vi-VN" dirty="0"/>
              <a:t>Trung Quốc”</a:t>
            </a:r>
          </a:p>
        </p:txBody>
      </p:sp>
      <p:sp>
        <p:nvSpPr>
          <p:cNvPr id="4" name="Slide Number Placeholder 3"/>
          <p:cNvSpPr>
            <a:spLocks noGrp="1"/>
          </p:cNvSpPr>
          <p:nvPr>
            <p:ph type="sldNum" sz="quarter" idx="5"/>
          </p:nvPr>
        </p:nvSpPr>
        <p:spPr/>
        <p:txBody>
          <a:bodyPr/>
          <a:lstStyle/>
          <a:p>
            <a:fld id="{2541FEEC-3B8C-4D70-856F-E779074D1D96}" type="slidenum">
              <a:rPr lang="vi-VN" smtClean="0"/>
              <a:t>20</a:t>
            </a:fld>
            <a:endParaRPr lang="vi-VN"/>
          </a:p>
        </p:txBody>
      </p:sp>
    </p:spTree>
    <p:extLst>
      <p:ext uri="{BB962C8B-B14F-4D97-AF65-F5344CB8AC3E}">
        <p14:creationId xmlns:p14="http://schemas.microsoft.com/office/powerpoint/2010/main" val="333556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A6995-277D-4C47-B075-AD85F466DE52}" type="slidenum">
              <a:rPr lang="en-US" smtClean="0"/>
              <a:t>26</a:t>
            </a:fld>
            <a:endParaRPr lang="en-US"/>
          </a:p>
        </p:txBody>
      </p:sp>
    </p:spTree>
    <p:extLst>
      <p:ext uri="{BB962C8B-B14F-4D97-AF65-F5344CB8AC3E}">
        <p14:creationId xmlns:p14="http://schemas.microsoft.com/office/powerpoint/2010/main" val="175182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0A285C-CBA9-4357-AC6B-B3AE52533AE4}" type="slidenum">
              <a:rPr lang="en-US" smtClean="0"/>
              <a:t>29</a:t>
            </a:fld>
            <a:endParaRPr lang="en-US"/>
          </a:p>
        </p:txBody>
      </p:sp>
    </p:spTree>
    <p:extLst>
      <p:ext uri="{BB962C8B-B14F-4D97-AF65-F5344CB8AC3E}">
        <p14:creationId xmlns:p14="http://schemas.microsoft.com/office/powerpoint/2010/main" val="3886370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95F2-5DB2-B9AC-AFF3-6D89637AC4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7567C65-3005-55A1-A731-4F8C3DBC48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A1D1A3B-33DA-8987-1D19-62D2C84459D0}"/>
              </a:ext>
            </a:extLst>
          </p:cNvPr>
          <p:cNvSpPr>
            <a:spLocks noGrp="1"/>
          </p:cNvSpPr>
          <p:nvPr>
            <p:ph type="dt" sz="half" idx="10"/>
          </p:nvPr>
        </p:nvSpPr>
        <p:spPr/>
        <p:txBody>
          <a:bodyPr/>
          <a:lstStyle/>
          <a:p>
            <a:fld id="{8C28A28C-4C6A-46EA-90C0-4EE0B89CC5C7}" type="datetimeFigureOut">
              <a:rPr lang="en-US" smtClean="0"/>
              <a:t>9/30/2024</a:t>
            </a:fld>
            <a:endParaRPr lang="en-US" dirty="0"/>
          </a:p>
        </p:txBody>
      </p:sp>
      <p:sp>
        <p:nvSpPr>
          <p:cNvPr id="5" name="Footer Placeholder 4">
            <a:extLst>
              <a:ext uri="{FF2B5EF4-FFF2-40B4-BE49-F238E27FC236}">
                <a16:creationId xmlns:a16="http://schemas.microsoft.com/office/drawing/2014/main" id="{40180F2F-533F-0D5E-A0EA-CB115EDF6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48CAE-D248-61C7-3571-91F1B68DD449}"/>
              </a:ext>
            </a:extLst>
          </p:cNvPr>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3932235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BBDB-9CDF-DE1A-A927-330812608E2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136230-10E3-87C7-2A3A-F79F8DAD3F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BFE602-AD2B-DF43-675B-B5C0796AF3B3}"/>
              </a:ext>
            </a:extLst>
          </p:cNvPr>
          <p:cNvSpPr>
            <a:spLocks noGrp="1"/>
          </p:cNvSpPr>
          <p:nvPr>
            <p:ph type="dt" sz="half" idx="10"/>
          </p:nvPr>
        </p:nvSpPr>
        <p:spPr/>
        <p:txBody>
          <a:bodyPr/>
          <a:lstStyle/>
          <a:p>
            <a:fld id="{8C28A28C-4C6A-46EA-90C0-4EE0B89CC5C7}" type="datetimeFigureOut">
              <a:rPr lang="en-US" smtClean="0"/>
              <a:t>9/30/2024</a:t>
            </a:fld>
            <a:endParaRPr lang="en-US"/>
          </a:p>
        </p:txBody>
      </p:sp>
      <p:sp>
        <p:nvSpPr>
          <p:cNvPr id="5" name="Footer Placeholder 4">
            <a:extLst>
              <a:ext uri="{FF2B5EF4-FFF2-40B4-BE49-F238E27FC236}">
                <a16:creationId xmlns:a16="http://schemas.microsoft.com/office/drawing/2014/main" id="{CEA85B41-CB38-6681-92C0-517DA97FD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D6D7A-E7C3-B975-C27C-A60E75F2BDCE}"/>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635934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515061-470E-E42E-BE8B-6C22E4EE07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D065B9D-F489-5B92-D0FF-4A63121B87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AE4058-A8F5-BD60-A53A-1FA1C0EBD604}"/>
              </a:ext>
            </a:extLst>
          </p:cNvPr>
          <p:cNvSpPr>
            <a:spLocks noGrp="1"/>
          </p:cNvSpPr>
          <p:nvPr>
            <p:ph type="dt" sz="half" idx="10"/>
          </p:nvPr>
        </p:nvSpPr>
        <p:spPr/>
        <p:txBody>
          <a:bodyPr/>
          <a:lstStyle/>
          <a:p>
            <a:fld id="{8C28A28C-4C6A-46EA-90C0-4EE0B89CC5C7}" type="datetimeFigureOut">
              <a:rPr lang="en-US" smtClean="0"/>
              <a:t>9/30/2024</a:t>
            </a:fld>
            <a:endParaRPr lang="en-US"/>
          </a:p>
        </p:txBody>
      </p:sp>
      <p:sp>
        <p:nvSpPr>
          <p:cNvPr id="5" name="Footer Placeholder 4">
            <a:extLst>
              <a:ext uri="{FF2B5EF4-FFF2-40B4-BE49-F238E27FC236}">
                <a16:creationId xmlns:a16="http://schemas.microsoft.com/office/drawing/2014/main" id="{F0D63CE0-A371-DDD1-E560-58EBB162C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B1A4D-6652-9DA5-D07C-19C8B1DC207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700429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9/30/2024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30205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5341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3EADA-0D5E-A087-4A30-49B71F89C1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884F70-511A-60DC-BEFF-FB9FE15C5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C60786-D6A2-C3FA-B857-33AA80543D84}"/>
              </a:ext>
            </a:extLst>
          </p:cNvPr>
          <p:cNvSpPr>
            <a:spLocks noGrp="1"/>
          </p:cNvSpPr>
          <p:nvPr>
            <p:ph type="dt" sz="half" idx="10"/>
          </p:nvPr>
        </p:nvSpPr>
        <p:spPr/>
        <p:txBody>
          <a:bodyPr/>
          <a:lstStyle/>
          <a:p>
            <a:fld id="{8C28A28C-4C6A-46EA-90C0-4EE0B89CC5C7}" type="datetimeFigureOut">
              <a:rPr lang="en-US" smtClean="0"/>
              <a:t>9/30/2024</a:t>
            </a:fld>
            <a:endParaRPr lang="en-US"/>
          </a:p>
        </p:txBody>
      </p:sp>
      <p:sp>
        <p:nvSpPr>
          <p:cNvPr id="5" name="Footer Placeholder 4">
            <a:extLst>
              <a:ext uri="{FF2B5EF4-FFF2-40B4-BE49-F238E27FC236}">
                <a16:creationId xmlns:a16="http://schemas.microsoft.com/office/drawing/2014/main" id="{9ACCC0E3-5A1A-8FAB-0368-377DB373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B9866-0E2D-DE42-3D89-AF5E6C00CD06}"/>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983995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0DBF-40B8-65C6-35F9-F4748974A1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C747BA3-74A3-F27C-DA18-0FFCF58855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E16325-B643-2298-CC59-94134720FE26}"/>
              </a:ext>
            </a:extLst>
          </p:cNvPr>
          <p:cNvSpPr>
            <a:spLocks noGrp="1"/>
          </p:cNvSpPr>
          <p:nvPr>
            <p:ph type="dt" sz="half" idx="10"/>
          </p:nvPr>
        </p:nvSpPr>
        <p:spPr/>
        <p:txBody>
          <a:bodyPr/>
          <a:lstStyle/>
          <a:p>
            <a:fld id="{8C28A28C-4C6A-46EA-90C0-4EE0B89CC5C7}" type="datetimeFigureOut">
              <a:rPr lang="en-US" smtClean="0"/>
              <a:t>9/30/2024</a:t>
            </a:fld>
            <a:endParaRPr lang="en-US"/>
          </a:p>
        </p:txBody>
      </p:sp>
      <p:sp>
        <p:nvSpPr>
          <p:cNvPr id="5" name="Footer Placeholder 4">
            <a:extLst>
              <a:ext uri="{FF2B5EF4-FFF2-40B4-BE49-F238E27FC236}">
                <a16:creationId xmlns:a16="http://schemas.microsoft.com/office/drawing/2014/main" id="{32665250-2678-BE1D-BB87-51E9E30F9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2750D-5B2A-5B15-CD8A-E23404F9BB47}"/>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417926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583F4-D06E-0008-A0A4-24924573229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F9FEA6F-661F-7BD4-9DD6-FF416ADEB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F58FCB2-73F8-A237-4F25-AA108DD44E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6C813C6-5E19-6C62-AC64-A887211811D2}"/>
              </a:ext>
            </a:extLst>
          </p:cNvPr>
          <p:cNvSpPr>
            <a:spLocks noGrp="1"/>
          </p:cNvSpPr>
          <p:nvPr>
            <p:ph type="dt" sz="half" idx="10"/>
          </p:nvPr>
        </p:nvSpPr>
        <p:spPr/>
        <p:txBody>
          <a:bodyPr/>
          <a:lstStyle/>
          <a:p>
            <a:fld id="{8C28A28C-4C6A-46EA-90C0-4EE0B89CC5C7}" type="datetimeFigureOut">
              <a:rPr lang="en-US" smtClean="0"/>
              <a:t>9/30/2024</a:t>
            </a:fld>
            <a:endParaRPr lang="en-US"/>
          </a:p>
        </p:txBody>
      </p:sp>
      <p:sp>
        <p:nvSpPr>
          <p:cNvPr id="6" name="Footer Placeholder 5">
            <a:extLst>
              <a:ext uri="{FF2B5EF4-FFF2-40B4-BE49-F238E27FC236}">
                <a16:creationId xmlns:a16="http://schemas.microsoft.com/office/drawing/2014/main" id="{8778AED3-C329-7863-DD7C-A0177D9AA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25357-7CF7-D59D-EA86-9FA23D8F7C3F}"/>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40303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BA87-224C-FE9F-CEFC-577240B6702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92C88D-8B55-D524-49E4-95699E64F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712F17-9370-FAFD-7017-DBAE19F92E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7354A1D-116F-523E-E471-95CAA7C38B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F09F92-C0F6-6C52-642A-BBD392873F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31403CD-D12B-A117-1E95-DCC259AF45C1}"/>
              </a:ext>
            </a:extLst>
          </p:cNvPr>
          <p:cNvSpPr>
            <a:spLocks noGrp="1"/>
          </p:cNvSpPr>
          <p:nvPr>
            <p:ph type="dt" sz="half" idx="10"/>
          </p:nvPr>
        </p:nvSpPr>
        <p:spPr/>
        <p:txBody>
          <a:bodyPr/>
          <a:lstStyle/>
          <a:p>
            <a:fld id="{8C28A28C-4C6A-46EA-90C0-4EE0B89CC5C7}" type="datetimeFigureOut">
              <a:rPr lang="en-US" smtClean="0"/>
              <a:t>9/30/2024</a:t>
            </a:fld>
            <a:endParaRPr lang="en-US"/>
          </a:p>
        </p:txBody>
      </p:sp>
      <p:sp>
        <p:nvSpPr>
          <p:cNvPr id="8" name="Footer Placeholder 7">
            <a:extLst>
              <a:ext uri="{FF2B5EF4-FFF2-40B4-BE49-F238E27FC236}">
                <a16:creationId xmlns:a16="http://schemas.microsoft.com/office/drawing/2014/main" id="{FF163535-BC2F-7F1B-0C6C-6C8FB1F2BA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390975-8F21-4C12-34CD-F0CC60C3507F}"/>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08852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4A94E-28F5-BC8D-F187-B96204763F0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0378BEF-B682-55F4-7C40-613A79ECB76C}"/>
              </a:ext>
            </a:extLst>
          </p:cNvPr>
          <p:cNvSpPr>
            <a:spLocks noGrp="1"/>
          </p:cNvSpPr>
          <p:nvPr>
            <p:ph type="dt" sz="half" idx="10"/>
          </p:nvPr>
        </p:nvSpPr>
        <p:spPr/>
        <p:txBody>
          <a:bodyPr/>
          <a:lstStyle/>
          <a:p>
            <a:fld id="{8C28A28C-4C6A-46EA-90C0-4EE0B89CC5C7}" type="datetimeFigureOut">
              <a:rPr lang="en-US" smtClean="0"/>
              <a:t>9/30/2024</a:t>
            </a:fld>
            <a:endParaRPr lang="en-US"/>
          </a:p>
        </p:txBody>
      </p:sp>
      <p:sp>
        <p:nvSpPr>
          <p:cNvPr id="4" name="Footer Placeholder 3">
            <a:extLst>
              <a:ext uri="{FF2B5EF4-FFF2-40B4-BE49-F238E27FC236}">
                <a16:creationId xmlns:a16="http://schemas.microsoft.com/office/drawing/2014/main" id="{9189EF67-F2E3-31C5-6B8E-0D68AFE7E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B321CF-6AF2-55AA-CE71-6BA893BF5CE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076076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B04F-9694-2886-62AD-B77C7FC500A0}"/>
              </a:ext>
            </a:extLst>
          </p:cNvPr>
          <p:cNvSpPr>
            <a:spLocks noGrp="1"/>
          </p:cNvSpPr>
          <p:nvPr>
            <p:ph type="dt" sz="half" idx="10"/>
          </p:nvPr>
        </p:nvSpPr>
        <p:spPr/>
        <p:txBody>
          <a:bodyPr/>
          <a:lstStyle/>
          <a:p>
            <a:fld id="{8C28A28C-4C6A-46EA-90C0-4EE0B89CC5C7}" type="datetimeFigureOut">
              <a:rPr lang="en-US" smtClean="0"/>
              <a:t>9/30/2024</a:t>
            </a:fld>
            <a:endParaRPr lang="en-US"/>
          </a:p>
        </p:txBody>
      </p:sp>
      <p:sp>
        <p:nvSpPr>
          <p:cNvPr id="3" name="Footer Placeholder 2">
            <a:extLst>
              <a:ext uri="{FF2B5EF4-FFF2-40B4-BE49-F238E27FC236}">
                <a16:creationId xmlns:a16="http://schemas.microsoft.com/office/drawing/2014/main" id="{9C1781A0-E356-E921-F1E6-AA4C3BAC58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797C2C-C33D-6BCE-A1D5-3054E805E3A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049348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A2AE5-8372-FA39-169B-BEDD8AD09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6B56977-3E77-68FA-CF20-F254FA80E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B162795-8872-BB3B-FC01-BC15147CA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A6478-85D9-0061-32AD-53F4ED6EDF91}"/>
              </a:ext>
            </a:extLst>
          </p:cNvPr>
          <p:cNvSpPr>
            <a:spLocks noGrp="1"/>
          </p:cNvSpPr>
          <p:nvPr>
            <p:ph type="dt" sz="half" idx="10"/>
          </p:nvPr>
        </p:nvSpPr>
        <p:spPr/>
        <p:txBody>
          <a:bodyPr/>
          <a:lstStyle/>
          <a:p>
            <a:fld id="{8C28A28C-4C6A-46EA-90C0-4EE0B89CC5C7}" type="datetimeFigureOut">
              <a:rPr lang="en-US" smtClean="0"/>
              <a:t>9/30/2024</a:t>
            </a:fld>
            <a:endParaRPr lang="en-US"/>
          </a:p>
        </p:txBody>
      </p:sp>
      <p:sp>
        <p:nvSpPr>
          <p:cNvPr id="6" name="Footer Placeholder 5">
            <a:extLst>
              <a:ext uri="{FF2B5EF4-FFF2-40B4-BE49-F238E27FC236}">
                <a16:creationId xmlns:a16="http://schemas.microsoft.com/office/drawing/2014/main" id="{6EF487C3-D7B6-86B6-8D0C-89F8F0A0E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64B02-4445-FD7A-CBC8-19D3FCC16A4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86847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66C1-700D-8D49-5004-983D96A40F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DADEA86-4147-08B4-2D02-5AC09D4D7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E102F0C-9AA9-31D9-FA65-7BE26EBC2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3E18C-6057-BF5A-4C13-302897F7E227}"/>
              </a:ext>
            </a:extLst>
          </p:cNvPr>
          <p:cNvSpPr>
            <a:spLocks noGrp="1"/>
          </p:cNvSpPr>
          <p:nvPr>
            <p:ph type="dt" sz="half" idx="10"/>
          </p:nvPr>
        </p:nvSpPr>
        <p:spPr/>
        <p:txBody>
          <a:bodyPr/>
          <a:lstStyle/>
          <a:p>
            <a:fld id="{8C28A28C-4C6A-46EA-90C0-4EE0B89CC5C7}" type="datetimeFigureOut">
              <a:rPr lang="en-US" smtClean="0"/>
              <a:t>9/30/2024</a:t>
            </a:fld>
            <a:endParaRPr lang="en-US"/>
          </a:p>
        </p:txBody>
      </p:sp>
      <p:sp>
        <p:nvSpPr>
          <p:cNvPr id="6" name="Footer Placeholder 5">
            <a:extLst>
              <a:ext uri="{FF2B5EF4-FFF2-40B4-BE49-F238E27FC236}">
                <a16:creationId xmlns:a16="http://schemas.microsoft.com/office/drawing/2014/main" id="{421C6F74-4029-F98B-D06D-3AD88978B6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581A67-C9F9-5652-C3F9-F9BBC89DB416}"/>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36233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FD4B3-13D5-78A1-2067-A68A444E72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40E7BFA-4043-D65D-173F-627D03659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5FFE159-4052-93B9-1FA0-864973EF9B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28A28C-4C6A-46EA-90C0-4EE0B89CC5C7}" type="datetimeFigureOut">
              <a:rPr lang="en-US" smtClean="0"/>
              <a:pPr/>
              <a:t>9/30/2024</a:t>
            </a:fld>
            <a:endParaRPr lang="en-US" dirty="0"/>
          </a:p>
        </p:txBody>
      </p:sp>
      <p:sp>
        <p:nvSpPr>
          <p:cNvPr id="5" name="Footer Placeholder 4">
            <a:extLst>
              <a:ext uri="{FF2B5EF4-FFF2-40B4-BE49-F238E27FC236}">
                <a16:creationId xmlns:a16="http://schemas.microsoft.com/office/drawing/2014/main" id="{AB945D36-4492-4E60-F07F-C950C02C3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6C893D1-5763-01C7-C984-707C89BDC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93656096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F6DE93-5DC5-D113-8DB2-76469FCF447F}"/>
              </a:ext>
            </a:extLst>
          </p:cNvPr>
          <p:cNvSpPr>
            <a:spLocks noGrp="1"/>
          </p:cNvSpPr>
          <p:nvPr>
            <p:ph type="subTitle" idx="1"/>
          </p:nvPr>
        </p:nvSpPr>
        <p:spPr>
          <a:xfrm>
            <a:off x="1087348" y="6165748"/>
            <a:ext cx="8888460" cy="365125"/>
          </a:xfrm>
        </p:spPr>
        <p:txBody>
          <a:bodyPr anchor="t">
            <a:normAutofit/>
          </a:bodyPr>
          <a:lstStyle/>
          <a:p>
            <a:endParaRPr lang="vi-VN" sz="1600"/>
          </a:p>
        </p:txBody>
      </p:sp>
      <p:pic>
        <p:nvPicPr>
          <p:cNvPr id="4" name="Picture 3" descr="Abstract design of flower petals in pastel">
            <a:extLst>
              <a:ext uri="{FF2B5EF4-FFF2-40B4-BE49-F238E27FC236}">
                <a16:creationId xmlns:a16="http://schemas.microsoft.com/office/drawing/2014/main" id="{C3135261-17B9-8DC1-6295-E26A958431AB}"/>
              </a:ext>
            </a:extLst>
          </p:cNvPr>
          <p:cNvPicPr>
            <a:picLocks noChangeAspect="1"/>
          </p:cNvPicPr>
          <p:nvPr/>
        </p:nvPicPr>
        <p:blipFill rotWithShape="1">
          <a:blip r:embed="rId2"/>
          <a:srcRect t="35535"/>
          <a:stretch/>
        </p:blipFill>
        <p:spPr>
          <a:xfrm>
            <a:off x="0" y="0"/>
            <a:ext cx="12192002" cy="6857990"/>
          </a:xfrm>
          <a:prstGeom prst="rect">
            <a:avLst/>
          </a:prstGeom>
        </p:spPr>
      </p:pic>
      <p:sp>
        <p:nvSpPr>
          <p:cNvPr id="5" name="Title 1">
            <a:extLst>
              <a:ext uri="{FF2B5EF4-FFF2-40B4-BE49-F238E27FC236}">
                <a16:creationId xmlns:a16="http://schemas.microsoft.com/office/drawing/2014/main" id="{CF30CBA8-42C0-7ADE-0886-5FF9E9366BED}"/>
              </a:ext>
            </a:extLst>
          </p:cNvPr>
          <p:cNvSpPr>
            <a:spLocks noGrp="1"/>
          </p:cNvSpPr>
          <p:nvPr>
            <p:ph type="ctrTitle"/>
          </p:nvPr>
        </p:nvSpPr>
        <p:spPr>
          <a:xfrm>
            <a:off x="1488792" y="2902613"/>
            <a:ext cx="8888461" cy="706641"/>
          </a:xfrm>
        </p:spPr>
        <p:txBody>
          <a:bodyPr anchor="b">
            <a:noAutofit/>
          </a:bodyPr>
          <a:lstStyle/>
          <a:p>
            <a:r>
              <a:rPr lang="en-US" sz="5400" dirty="0">
                <a:latin typeface="Times New Roman" panose="02020603050405020304" pitchFamily="18" charset="0"/>
                <a:cs typeface="Times New Roman" panose="02020603050405020304" pitchFamily="18" charset="0"/>
              </a:rPr>
              <a:t>HOẠT ĐỘNG KHỞI ĐỘNG</a:t>
            </a:r>
            <a:endParaRPr lang="vi-VN"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14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men sitting at a table&#10;&#10;Description automatically generated">
            <a:extLst>
              <a:ext uri="{FF2B5EF4-FFF2-40B4-BE49-F238E27FC236}">
                <a16:creationId xmlns:a16="http://schemas.microsoft.com/office/drawing/2014/main" id="{A481ADBB-0BB2-95BD-F824-231E66009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9" name="Frame 8">
            <a:extLst>
              <a:ext uri="{FF2B5EF4-FFF2-40B4-BE49-F238E27FC236}">
                <a16:creationId xmlns:a16="http://schemas.microsoft.com/office/drawing/2014/main" id="{AA4C2760-0ED7-E6AF-74AF-5A480E5A7407}"/>
              </a:ext>
            </a:extLst>
          </p:cNvPr>
          <p:cNvSpPr/>
          <p:nvPr/>
        </p:nvSpPr>
        <p:spPr>
          <a:xfrm>
            <a:off x="6416040" y="411480"/>
            <a:ext cx="5532120" cy="6035040"/>
          </a:xfrm>
          <a:prstGeom prst="frame">
            <a:avLst>
              <a:gd name="adj1" fmla="val 961"/>
            </a:avLst>
          </a:prstGeom>
          <a:solidFill>
            <a:srgbClr val="058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rgbClr val="058593"/>
              </a:solidFill>
            </a:endParaRPr>
          </a:p>
        </p:txBody>
      </p:sp>
      <p:cxnSp>
        <p:nvCxnSpPr>
          <p:cNvPr id="11" name="Straight Connector 10">
            <a:extLst>
              <a:ext uri="{FF2B5EF4-FFF2-40B4-BE49-F238E27FC236}">
                <a16:creationId xmlns:a16="http://schemas.microsoft.com/office/drawing/2014/main" id="{9C62F0B4-66F1-DF52-F19D-335249D726A6}"/>
              </a:ext>
            </a:extLst>
          </p:cNvPr>
          <p:cNvCxnSpPr>
            <a:cxnSpLocks/>
          </p:cNvCxnSpPr>
          <p:nvPr/>
        </p:nvCxnSpPr>
        <p:spPr>
          <a:xfrm>
            <a:off x="6416040" y="1524000"/>
            <a:ext cx="5532120" cy="0"/>
          </a:xfrm>
          <a:prstGeom prst="line">
            <a:avLst/>
          </a:prstGeom>
          <a:ln w="38100">
            <a:solidFill>
              <a:srgbClr val="05859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5F3C47D-7A8B-885A-ACD0-FE418B193B83}"/>
              </a:ext>
            </a:extLst>
          </p:cNvPr>
          <p:cNvSpPr txBox="1"/>
          <p:nvPr/>
        </p:nvSpPr>
        <p:spPr>
          <a:xfrm>
            <a:off x="6614160" y="775241"/>
            <a:ext cx="5654040" cy="523220"/>
          </a:xfrm>
          <a:prstGeom prst="rect">
            <a:avLst/>
          </a:prstGeom>
          <a:noFill/>
        </p:spPr>
        <p:txBody>
          <a:bodyPr wrap="square" rtlCol="0">
            <a:spAutoFit/>
          </a:bodyPr>
          <a:lstStyle/>
          <a:p>
            <a:r>
              <a:rPr lang="vi-VN" sz="2800" b="1" dirty="0">
                <a:solidFill>
                  <a:schemeClr val="accent1">
                    <a:lumMod val="50000"/>
                  </a:schemeClr>
                </a:solidFill>
              </a:rPr>
              <a:t>ĐẢNG CỘNG SẢN NHẬT BẢN</a:t>
            </a:r>
          </a:p>
        </p:txBody>
      </p:sp>
      <p:sp>
        <p:nvSpPr>
          <p:cNvPr id="13" name="TextBox 12">
            <a:extLst>
              <a:ext uri="{FF2B5EF4-FFF2-40B4-BE49-F238E27FC236}">
                <a16:creationId xmlns:a16="http://schemas.microsoft.com/office/drawing/2014/main" id="{1F031CBA-668C-6408-3361-11EEA20393CD}"/>
              </a:ext>
            </a:extLst>
          </p:cNvPr>
          <p:cNvSpPr txBox="1"/>
          <p:nvPr/>
        </p:nvSpPr>
        <p:spPr>
          <a:xfrm>
            <a:off x="7475220" y="1940538"/>
            <a:ext cx="1203960" cy="584775"/>
          </a:xfrm>
          <a:prstGeom prst="rect">
            <a:avLst/>
          </a:prstGeom>
          <a:noFill/>
        </p:spPr>
        <p:txBody>
          <a:bodyPr wrap="square" rtlCol="0">
            <a:spAutoFit/>
          </a:bodyPr>
          <a:lstStyle/>
          <a:p>
            <a:r>
              <a:rPr lang="vi-VN" sz="3200" b="1" dirty="0">
                <a:solidFill>
                  <a:srgbClr val="C00000"/>
                </a:solidFill>
              </a:rPr>
              <a:t>07</a:t>
            </a:r>
          </a:p>
        </p:txBody>
      </p:sp>
      <p:sp>
        <p:nvSpPr>
          <p:cNvPr id="14" name="TextBox 13">
            <a:extLst>
              <a:ext uri="{FF2B5EF4-FFF2-40B4-BE49-F238E27FC236}">
                <a16:creationId xmlns:a16="http://schemas.microsoft.com/office/drawing/2014/main" id="{1694A2EA-E181-74B7-243C-A4C818C45908}"/>
              </a:ext>
            </a:extLst>
          </p:cNvPr>
          <p:cNvSpPr txBox="1"/>
          <p:nvPr/>
        </p:nvSpPr>
        <p:spPr>
          <a:xfrm>
            <a:off x="9418320" y="1940539"/>
            <a:ext cx="1203960" cy="584775"/>
          </a:xfrm>
          <a:prstGeom prst="rect">
            <a:avLst/>
          </a:prstGeom>
          <a:noFill/>
        </p:spPr>
        <p:txBody>
          <a:bodyPr wrap="square" rtlCol="0">
            <a:spAutoFit/>
          </a:bodyPr>
          <a:lstStyle/>
          <a:p>
            <a:r>
              <a:rPr lang="vi-VN" sz="3200" b="1" dirty="0">
                <a:solidFill>
                  <a:srgbClr val="C00000"/>
                </a:solidFill>
              </a:rPr>
              <a:t>1922</a:t>
            </a:r>
          </a:p>
        </p:txBody>
      </p:sp>
      <p:sp>
        <p:nvSpPr>
          <p:cNvPr id="15" name="TextBox 14">
            <a:extLst>
              <a:ext uri="{FF2B5EF4-FFF2-40B4-BE49-F238E27FC236}">
                <a16:creationId xmlns:a16="http://schemas.microsoft.com/office/drawing/2014/main" id="{31727EA1-491E-CD32-A01D-98B0BDB98C5D}"/>
              </a:ext>
            </a:extLst>
          </p:cNvPr>
          <p:cNvSpPr txBox="1"/>
          <p:nvPr/>
        </p:nvSpPr>
        <p:spPr>
          <a:xfrm>
            <a:off x="7162800" y="2537727"/>
            <a:ext cx="1508760" cy="523220"/>
          </a:xfrm>
          <a:prstGeom prst="rect">
            <a:avLst/>
          </a:prstGeom>
          <a:noFill/>
        </p:spPr>
        <p:txBody>
          <a:bodyPr wrap="square" rtlCol="0">
            <a:spAutoFit/>
          </a:bodyPr>
          <a:lstStyle/>
          <a:p>
            <a:pPr algn="ctr"/>
            <a:r>
              <a:rPr lang="vi-VN" sz="2800" dirty="0"/>
              <a:t>Tháng</a:t>
            </a:r>
          </a:p>
        </p:txBody>
      </p:sp>
      <p:sp>
        <p:nvSpPr>
          <p:cNvPr id="16" name="TextBox 15">
            <a:extLst>
              <a:ext uri="{FF2B5EF4-FFF2-40B4-BE49-F238E27FC236}">
                <a16:creationId xmlns:a16="http://schemas.microsoft.com/office/drawing/2014/main" id="{02835A0A-26CD-BAF6-AAB6-6ACC2AB71BE5}"/>
              </a:ext>
            </a:extLst>
          </p:cNvPr>
          <p:cNvSpPr txBox="1"/>
          <p:nvPr/>
        </p:nvSpPr>
        <p:spPr>
          <a:xfrm>
            <a:off x="9265920" y="2537727"/>
            <a:ext cx="1508760" cy="523220"/>
          </a:xfrm>
          <a:prstGeom prst="rect">
            <a:avLst/>
          </a:prstGeom>
          <a:noFill/>
        </p:spPr>
        <p:txBody>
          <a:bodyPr wrap="square" rtlCol="0">
            <a:spAutoFit/>
          </a:bodyPr>
          <a:lstStyle/>
          <a:p>
            <a:pPr algn="ctr"/>
            <a:r>
              <a:rPr lang="vi-VN" sz="2800" dirty="0"/>
              <a:t>Năm</a:t>
            </a:r>
          </a:p>
        </p:txBody>
      </p:sp>
      <p:sp>
        <p:nvSpPr>
          <p:cNvPr id="17" name="Rectangle: Rounded Corners 16">
            <a:extLst>
              <a:ext uri="{FF2B5EF4-FFF2-40B4-BE49-F238E27FC236}">
                <a16:creationId xmlns:a16="http://schemas.microsoft.com/office/drawing/2014/main" id="{E8420B60-A972-7478-D4E0-42CD2D1F343A}"/>
              </a:ext>
            </a:extLst>
          </p:cNvPr>
          <p:cNvSpPr/>
          <p:nvPr/>
        </p:nvSpPr>
        <p:spPr>
          <a:xfrm>
            <a:off x="8503920" y="3429000"/>
            <a:ext cx="1203960" cy="110038"/>
          </a:xfrm>
          <a:prstGeom prst="roundRect">
            <a:avLst/>
          </a:prstGeom>
          <a:solidFill>
            <a:srgbClr val="058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0CE92706-8ED2-BB9C-A25F-FC220986FEE5}"/>
              </a:ext>
            </a:extLst>
          </p:cNvPr>
          <p:cNvSpPr txBox="1"/>
          <p:nvPr/>
        </p:nvSpPr>
        <p:spPr>
          <a:xfrm>
            <a:off x="6583680" y="4074673"/>
            <a:ext cx="5059680" cy="1077218"/>
          </a:xfrm>
          <a:prstGeom prst="rect">
            <a:avLst/>
          </a:prstGeom>
          <a:noFill/>
        </p:spPr>
        <p:txBody>
          <a:bodyPr wrap="square" rtlCol="0">
            <a:spAutoFit/>
          </a:bodyPr>
          <a:lstStyle/>
          <a:p>
            <a:pPr algn="just"/>
            <a:r>
              <a:rPr lang="vi-VN" sz="3200" dirty="0">
                <a:solidFill>
                  <a:srgbClr val="058593"/>
                </a:solidFill>
              </a:rPr>
              <a:t>Trở thành lực lượng lãnh đạo phong trào công nhân</a:t>
            </a:r>
          </a:p>
        </p:txBody>
      </p:sp>
    </p:spTree>
    <p:extLst>
      <p:ext uri="{BB962C8B-B14F-4D97-AF65-F5344CB8AC3E}">
        <p14:creationId xmlns:p14="http://schemas.microsoft.com/office/powerpoint/2010/main" val="364976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white building with a large white building&#10;&#10;Description automatically generated">
            <a:extLst>
              <a:ext uri="{FF2B5EF4-FFF2-40B4-BE49-F238E27FC236}">
                <a16:creationId xmlns:a16="http://schemas.microsoft.com/office/drawing/2014/main" id="{B7862F4F-C0AB-DE5A-EA25-8F496323A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267200"/>
          </a:xfrm>
          <a:prstGeom prst="rect">
            <a:avLst/>
          </a:prstGeom>
        </p:spPr>
      </p:pic>
      <p:sp>
        <p:nvSpPr>
          <p:cNvPr id="10" name="Frame 9">
            <a:extLst>
              <a:ext uri="{FF2B5EF4-FFF2-40B4-BE49-F238E27FC236}">
                <a16:creationId xmlns:a16="http://schemas.microsoft.com/office/drawing/2014/main" id="{74BBD997-7D6C-247E-07A3-82CE4490D011}"/>
              </a:ext>
            </a:extLst>
          </p:cNvPr>
          <p:cNvSpPr/>
          <p:nvPr/>
        </p:nvSpPr>
        <p:spPr>
          <a:xfrm>
            <a:off x="10119361" y="3906678"/>
            <a:ext cx="1950720" cy="721044"/>
          </a:xfrm>
          <a:prstGeom prst="fram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1" name="TextBox 10">
            <a:extLst>
              <a:ext uri="{FF2B5EF4-FFF2-40B4-BE49-F238E27FC236}">
                <a16:creationId xmlns:a16="http://schemas.microsoft.com/office/drawing/2014/main" id="{7153061F-3411-7352-DD52-7FC8219B68EB}"/>
              </a:ext>
            </a:extLst>
          </p:cNvPr>
          <p:cNvSpPr txBox="1"/>
          <p:nvPr/>
        </p:nvSpPr>
        <p:spPr>
          <a:xfrm>
            <a:off x="1249680" y="4404360"/>
            <a:ext cx="7970520" cy="369332"/>
          </a:xfrm>
          <a:prstGeom prst="rect">
            <a:avLst/>
          </a:prstGeom>
          <a:noFill/>
        </p:spPr>
        <p:txBody>
          <a:bodyPr wrap="square" rtlCol="0">
            <a:spAutoFit/>
          </a:bodyPr>
          <a:lstStyle/>
          <a:p>
            <a:pPr algn="ctr"/>
            <a:r>
              <a:rPr lang="vi-VN" dirty="0"/>
              <a:t>Tô-ky-ô đầu thế kỉ XX</a:t>
            </a:r>
          </a:p>
        </p:txBody>
      </p:sp>
      <p:sp>
        <p:nvSpPr>
          <p:cNvPr id="12" name="TextBox 11">
            <a:extLst>
              <a:ext uri="{FF2B5EF4-FFF2-40B4-BE49-F238E27FC236}">
                <a16:creationId xmlns:a16="http://schemas.microsoft.com/office/drawing/2014/main" id="{312C46B7-7504-D236-7DFA-CAD002DC6EA0}"/>
              </a:ext>
            </a:extLst>
          </p:cNvPr>
          <p:cNvSpPr txBox="1"/>
          <p:nvPr/>
        </p:nvSpPr>
        <p:spPr>
          <a:xfrm>
            <a:off x="1155925" y="4773692"/>
            <a:ext cx="11338560" cy="954107"/>
          </a:xfrm>
          <a:prstGeom prst="rect">
            <a:avLst/>
          </a:prstGeom>
          <a:noFill/>
        </p:spPr>
        <p:txBody>
          <a:bodyPr wrap="square" rtlCol="0">
            <a:spAutoFit/>
          </a:bodyPr>
          <a:lstStyle/>
          <a:p>
            <a:r>
              <a:rPr lang="vi-VN" sz="2800" dirty="0"/>
              <a:t>1924 – 1929, kinh tế Nhật Bản phát triển nhưng không ổn định. Sản lượng công nghiệp phục hồi trước chiến tranh</a:t>
            </a:r>
          </a:p>
        </p:txBody>
      </p:sp>
      <p:sp>
        <p:nvSpPr>
          <p:cNvPr id="13" name="TextBox 12">
            <a:extLst>
              <a:ext uri="{FF2B5EF4-FFF2-40B4-BE49-F238E27FC236}">
                <a16:creationId xmlns:a16="http://schemas.microsoft.com/office/drawing/2014/main" id="{8177BF07-4A84-23B7-E586-075CD49DF2BA}"/>
              </a:ext>
            </a:extLst>
          </p:cNvPr>
          <p:cNvSpPr txBox="1"/>
          <p:nvPr/>
        </p:nvSpPr>
        <p:spPr>
          <a:xfrm>
            <a:off x="1155925" y="5779502"/>
            <a:ext cx="11338560" cy="954107"/>
          </a:xfrm>
          <a:prstGeom prst="rect">
            <a:avLst/>
          </a:prstGeom>
          <a:noFill/>
        </p:spPr>
        <p:txBody>
          <a:bodyPr wrap="square" rtlCol="0">
            <a:spAutoFit/>
          </a:bodyPr>
          <a:lstStyle/>
          <a:p>
            <a:r>
              <a:rPr lang="vi-VN" sz="2800" dirty="0"/>
              <a:t>Cuộc khủng hoảng tài chính ở Tô-Ki-ô, ngân hàng đóng của, thất nghiệp tăng vợt, nông dân bần</a:t>
            </a:r>
            <a:r>
              <a:rPr lang="en-US" sz="2800" dirty="0"/>
              <a:t> </a:t>
            </a:r>
            <a:r>
              <a:rPr lang="en-US" sz="2800" dirty="0" err="1"/>
              <a:t>cùng</a:t>
            </a:r>
            <a:r>
              <a:rPr lang="vi-VN" sz="2800" dirty="0"/>
              <a:t> hóa, sức mua giảm sút</a:t>
            </a:r>
          </a:p>
        </p:txBody>
      </p:sp>
      <p:sp>
        <p:nvSpPr>
          <p:cNvPr id="4" name="Rectangle 3">
            <a:extLst>
              <a:ext uri="{FF2B5EF4-FFF2-40B4-BE49-F238E27FC236}">
                <a16:creationId xmlns:a16="http://schemas.microsoft.com/office/drawing/2014/main" id="{AE958B69-A0D0-4653-8A25-A1260AACEC5F}"/>
              </a:ext>
            </a:extLst>
          </p:cNvPr>
          <p:cNvSpPr/>
          <p:nvPr/>
        </p:nvSpPr>
        <p:spPr>
          <a:xfrm>
            <a:off x="312516" y="4884516"/>
            <a:ext cx="625033" cy="45141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F3842C37-62EA-51F0-03FC-BDECDD8AEAE2}"/>
              </a:ext>
            </a:extLst>
          </p:cNvPr>
          <p:cNvSpPr/>
          <p:nvPr/>
        </p:nvSpPr>
        <p:spPr>
          <a:xfrm>
            <a:off x="312515" y="5879938"/>
            <a:ext cx="625033" cy="45141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8820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DA2063-9E4E-2766-64BF-47AE0615F45B}"/>
              </a:ext>
            </a:extLst>
          </p:cNvPr>
          <p:cNvSpPr txBox="1"/>
          <p:nvPr/>
        </p:nvSpPr>
        <p:spPr>
          <a:xfrm>
            <a:off x="548640" y="118173"/>
            <a:ext cx="5334000" cy="584775"/>
          </a:xfrm>
          <a:prstGeom prst="rect">
            <a:avLst/>
          </a:prstGeom>
          <a:noFill/>
        </p:spPr>
        <p:txBody>
          <a:bodyPr wrap="square" rtlCol="0">
            <a:spAutoFit/>
          </a:bodyPr>
          <a:lstStyle/>
          <a:p>
            <a:r>
              <a:rPr lang="vi-VN" sz="3200" b="1" dirty="0"/>
              <a:t>BIỂU ĐỒ</a:t>
            </a:r>
          </a:p>
        </p:txBody>
      </p:sp>
      <p:sp>
        <p:nvSpPr>
          <p:cNvPr id="7" name="TextBox 6">
            <a:extLst>
              <a:ext uri="{FF2B5EF4-FFF2-40B4-BE49-F238E27FC236}">
                <a16:creationId xmlns:a16="http://schemas.microsoft.com/office/drawing/2014/main" id="{48128136-F568-1263-CE64-231D3FB5B475}"/>
              </a:ext>
            </a:extLst>
          </p:cNvPr>
          <p:cNvSpPr txBox="1"/>
          <p:nvPr/>
        </p:nvSpPr>
        <p:spPr>
          <a:xfrm>
            <a:off x="335280" y="702948"/>
            <a:ext cx="7345680" cy="523220"/>
          </a:xfrm>
          <a:prstGeom prst="rect">
            <a:avLst/>
          </a:prstGeom>
          <a:solidFill>
            <a:schemeClr val="accent6">
              <a:lumMod val="20000"/>
              <a:lumOff val="80000"/>
            </a:schemeClr>
          </a:solidFill>
        </p:spPr>
        <p:txBody>
          <a:bodyPr wrap="square" rtlCol="0">
            <a:spAutoFit/>
          </a:bodyPr>
          <a:lstStyle/>
          <a:p>
            <a:r>
              <a:rPr lang="vi-VN" sz="2800" dirty="0">
                <a:latin typeface="+mj-lt"/>
              </a:rPr>
              <a:t>KINH TẾ NHẬT BẢN (1929 – 1933)</a:t>
            </a:r>
          </a:p>
        </p:txBody>
      </p:sp>
      <p:sp>
        <p:nvSpPr>
          <p:cNvPr id="26" name="Freeform: Shape 25">
            <a:extLst>
              <a:ext uri="{FF2B5EF4-FFF2-40B4-BE49-F238E27FC236}">
                <a16:creationId xmlns:a16="http://schemas.microsoft.com/office/drawing/2014/main" id="{F721FF49-9F52-1B82-55D8-9767B0B6E7AA}"/>
              </a:ext>
            </a:extLst>
          </p:cNvPr>
          <p:cNvSpPr/>
          <p:nvPr/>
        </p:nvSpPr>
        <p:spPr>
          <a:xfrm>
            <a:off x="6027659" y="2455394"/>
            <a:ext cx="1307711" cy="1959389"/>
          </a:xfrm>
          <a:custGeom>
            <a:avLst/>
            <a:gdLst>
              <a:gd name="connsiteX0" fmla="*/ 25875 w 1473675"/>
              <a:gd name="connsiteY0" fmla="*/ 0 h 2170101"/>
              <a:gd name="connsiteX1" fmla="*/ 1473675 w 1473675"/>
              <a:gd name="connsiteY1" fmla="*/ 1384023 h 2170101"/>
              <a:gd name="connsiteX2" fmla="*/ 1226414 w 1473675"/>
              <a:gd name="connsiteY2" fmla="*/ 2157844 h 2170101"/>
              <a:gd name="connsiteX3" fmla="*/ 1216826 w 1473675"/>
              <a:gd name="connsiteY3" fmla="*/ 2170101 h 2170101"/>
              <a:gd name="connsiteX4" fmla="*/ 0 w 1473675"/>
              <a:gd name="connsiteY4" fmla="*/ 1467566 h 2170101"/>
              <a:gd name="connsiteX5" fmla="*/ 0 w 1473675"/>
              <a:gd name="connsiteY5" fmla="*/ 1249 h 2170101"/>
              <a:gd name="connsiteX6" fmla="*/ 25875 w 1473675"/>
              <a:gd name="connsiteY6" fmla="*/ 0 h 21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675" h="2170101">
                <a:moveTo>
                  <a:pt x="25875" y="0"/>
                </a:moveTo>
                <a:cubicBezTo>
                  <a:pt x="825473" y="0"/>
                  <a:pt x="1473675" y="619648"/>
                  <a:pt x="1473675" y="1384023"/>
                </a:cubicBezTo>
                <a:cubicBezTo>
                  <a:pt x="1473675" y="1670664"/>
                  <a:pt x="1382522" y="1936952"/>
                  <a:pt x="1226414" y="2157844"/>
                </a:cubicBezTo>
                <a:lnTo>
                  <a:pt x="1216826" y="2170101"/>
                </a:lnTo>
                <a:lnTo>
                  <a:pt x="0" y="1467566"/>
                </a:lnTo>
                <a:lnTo>
                  <a:pt x="0" y="1249"/>
                </a:lnTo>
                <a:lnTo>
                  <a:pt x="25875"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5" name="Freeform: Shape 24">
            <a:extLst>
              <a:ext uri="{FF2B5EF4-FFF2-40B4-BE49-F238E27FC236}">
                <a16:creationId xmlns:a16="http://schemas.microsoft.com/office/drawing/2014/main" id="{F947EACA-D782-957C-AFB2-6B3E3E6DDA69}"/>
              </a:ext>
            </a:extLst>
          </p:cNvPr>
          <p:cNvSpPr/>
          <p:nvPr/>
        </p:nvSpPr>
        <p:spPr>
          <a:xfrm>
            <a:off x="6027658" y="1725602"/>
            <a:ext cx="2019537" cy="3082291"/>
          </a:xfrm>
          <a:custGeom>
            <a:avLst/>
            <a:gdLst>
              <a:gd name="connsiteX0" fmla="*/ 0 w 2275840"/>
              <a:gd name="connsiteY0" fmla="*/ 0 h 3413760"/>
              <a:gd name="connsiteX1" fmla="*/ 1970935 w 2275840"/>
              <a:gd name="connsiteY1" fmla="*/ 1137920 h 3413760"/>
              <a:gd name="connsiteX2" fmla="*/ 1970935 w 2275840"/>
              <a:gd name="connsiteY2" fmla="*/ 3413760 h 3413760"/>
              <a:gd name="connsiteX3" fmla="*/ 1216826 w 2275840"/>
              <a:gd name="connsiteY3" fmla="*/ 2978375 h 3413760"/>
              <a:gd name="connsiteX4" fmla="*/ 1226414 w 2275840"/>
              <a:gd name="connsiteY4" fmla="*/ 2966118 h 3413760"/>
              <a:gd name="connsiteX5" fmla="*/ 1473675 w 2275840"/>
              <a:gd name="connsiteY5" fmla="*/ 2192297 h 3413760"/>
              <a:gd name="connsiteX6" fmla="*/ 25875 w 2275840"/>
              <a:gd name="connsiteY6" fmla="*/ 808274 h 3413760"/>
              <a:gd name="connsiteX7" fmla="*/ 0 w 2275840"/>
              <a:gd name="connsiteY7" fmla="*/ 809523 h 3413760"/>
              <a:gd name="connsiteX8" fmla="*/ 0 w 2275840"/>
              <a:gd name="connsiteY8" fmla="*/ 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840" h="3413760">
                <a:moveTo>
                  <a:pt x="0" y="0"/>
                </a:moveTo>
                <a:cubicBezTo>
                  <a:pt x="813079" y="0"/>
                  <a:pt x="1564396" y="433773"/>
                  <a:pt x="1970935" y="1137920"/>
                </a:cubicBezTo>
                <a:cubicBezTo>
                  <a:pt x="2377475" y="1842067"/>
                  <a:pt x="2377475" y="2709613"/>
                  <a:pt x="1970935" y="3413760"/>
                </a:cubicBezTo>
                <a:lnTo>
                  <a:pt x="1216826" y="2978375"/>
                </a:lnTo>
                <a:lnTo>
                  <a:pt x="1226414" y="2966118"/>
                </a:lnTo>
                <a:cubicBezTo>
                  <a:pt x="1382522" y="2745226"/>
                  <a:pt x="1473675" y="2478938"/>
                  <a:pt x="1473675" y="2192297"/>
                </a:cubicBezTo>
                <a:cubicBezTo>
                  <a:pt x="1473675" y="1427922"/>
                  <a:pt x="825473" y="808274"/>
                  <a:pt x="25875" y="808274"/>
                </a:cubicBezTo>
                <a:lnTo>
                  <a:pt x="0" y="809523"/>
                </a:lnTo>
                <a:lnTo>
                  <a:pt x="0" y="0"/>
                </a:lnTo>
                <a:close/>
              </a:path>
            </a:pathLst>
          </a:cu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9" name="Freeform: Shape 28">
            <a:extLst>
              <a:ext uri="{FF2B5EF4-FFF2-40B4-BE49-F238E27FC236}">
                <a16:creationId xmlns:a16="http://schemas.microsoft.com/office/drawing/2014/main" id="{8D6CCE4B-DF2A-61CC-D3E4-2322A116834B}"/>
              </a:ext>
            </a:extLst>
          </p:cNvPr>
          <p:cNvSpPr/>
          <p:nvPr/>
        </p:nvSpPr>
        <p:spPr>
          <a:xfrm>
            <a:off x="4765870" y="2456522"/>
            <a:ext cx="1261788" cy="1939211"/>
          </a:xfrm>
          <a:custGeom>
            <a:avLst/>
            <a:gdLst>
              <a:gd name="connsiteX0" fmla="*/ 1421924 w 1421924"/>
              <a:gd name="connsiteY0" fmla="*/ 0 h 2147753"/>
              <a:gd name="connsiteX1" fmla="*/ 1421924 w 1421924"/>
              <a:gd name="connsiteY1" fmla="*/ 1466317 h 2147753"/>
              <a:gd name="connsiteX2" fmla="*/ 241642 w 1421924"/>
              <a:gd name="connsiteY2" fmla="*/ 2147753 h 2147753"/>
              <a:gd name="connsiteX3" fmla="*/ 174742 w 1421924"/>
              <a:gd name="connsiteY3" fmla="*/ 2042482 h 2147753"/>
              <a:gd name="connsiteX4" fmla="*/ 0 w 1421924"/>
              <a:gd name="connsiteY4" fmla="*/ 1382774 h 2147753"/>
              <a:gd name="connsiteX5" fmla="*/ 1299771 w 1421924"/>
              <a:gd name="connsiteY5" fmla="*/ 5897 h 2147753"/>
              <a:gd name="connsiteX6" fmla="*/ 1421924 w 1421924"/>
              <a:gd name="connsiteY6" fmla="*/ 0 h 21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1924" h="2147753">
                <a:moveTo>
                  <a:pt x="1421924" y="0"/>
                </a:moveTo>
                <a:lnTo>
                  <a:pt x="1421924" y="1466317"/>
                </a:lnTo>
                <a:lnTo>
                  <a:pt x="241642" y="2147753"/>
                </a:lnTo>
                <a:lnTo>
                  <a:pt x="174742" y="2042482"/>
                </a:lnTo>
                <a:cubicBezTo>
                  <a:pt x="63301" y="1846375"/>
                  <a:pt x="0" y="1621641"/>
                  <a:pt x="0" y="1382774"/>
                </a:cubicBezTo>
                <a:cubicBezTo>
                  <a:pt x="0" y="666173"/>
                  <a:pt x="569709" y="76772"/>
                  <a:pt x="1299771" y="5897"/>
                </a:cubicBezTo>
                <a:lnTo>
                  <a:pt x="1421924" y="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8" name="Freeform: Shape 27">
            <a:extLst>
              <a:ext uri="{FF2B5EF4-FFF2-40B4-BE49-F238E27FC236}">
                <a16:creationId xmlns:a16="http://schemas.microsoft.com/office/drawing/2014/main" id="{6FEA614B-A256-0E75-9F7E-0624602C740C}"/>
              </a:ext>
            </a:extLst>
          </p:cNvPr>
          <p:cNvSpPr/>
          <p:nvPr/>
        </p:nvSpPr>
        <p:spPr>
          <a:xfrm>
            <a:off x="4008120" y="1725600"/>
            <a:ext cx="2019537" cy="3082291"/>
          </a:xfrm>
          <a:custGeom>
            <a:avLst/>
            <a:gdLst>
              <a:gd name="connsiteX0" fmla="*/ 2275840 w 2275840"/>
              <a:gd name="connsiteY0" fmla="*/ 0 h 3413760"/>
              <a:gd name="connsiteX1" fmla="*/ 2275840 w 2275840"/>
              <a:gd name="connsiteY1" fmla="*/ 809523 h 3413760"/>
              <a:gd name="connsiteX2" fmla="*/ 2153687 w 2275840"/>
              <a:gd name="connsiteY2" fmla="*/ 815420 h 3413760"/>
              <a:gd name="connsiteX3" fmla="*/ 853916 w 2275840"/>
              <a:gd name="connsiteY3" fmla="*/ 2192297 h 3413760"/>
              <a:gd name="connsiteX4" fmla="*/ 1028658 w 2275840"/>
              <a:gd name="connsiteY4" fmla="*/ 2852005 h 3413760"/>
              <a:gd name="connsiteX5" fmla="*/ 1095558 w 2275840"/>
              <a:gd name="connsiteY5" fmla="*/ 2957276 h 3413760"/>
              <a:gd name="connsiteX6" fmla="*/ 304905 w 2275840"/>
              <a:gd name="connsiteY6" fmla="*/ 3413760 h 3413760"/>
              <a:gd name="connsiteX7" fmla="*/ 304905 w 2275840"/>
              <a:gd name="connsiteY7" fmla="*/ 1137920 h 3413760"/>
              <a:gd name="connsiteX8" fmla="*/ 2275840 w 2275840"/>
              <a:gd name="connsiteY8" fmla="*/ 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840" h="3413760">
                <a:moveTo>
                  <a:pt x="2275840" y="0"/>
                </a:moveTo>
                <a:lnTo>
                  <a:pt x="2275840" y="809523"/>
                </a:lnTo>
                <a:lnTo>
                  <a:pt x="2153687" y="815420"/>
                </a:lnTo>
                <a:cubicBezTo>
                  <a:pt x="1423625" y="886295"/>
                  <a:pt x="853916" y="1475696"/>
                  <a:pt x="853916" y="2192297"/>
                </a:cubicBezTo>
                <a:cubicBezTo>
                  <a:pt x="853916" y="2431164"/>
                  <a:pt x="917217" y="2655898"/>
                  <a:pt x="1028658" y="2852005"/>
                </a:cubicBezTo>
                <a:lnTo>
                  <a:pt x="1095558" y="2957276"/>
                </a:lnTo>
                <a:lnTo>
                  <a:pt x="304905" y="3413760"/>
                </a:lnTo>
                <a:cubicBezTo>
                  <a:pt x="-101635" y="2709613"/>
                  <a:pt x="-101635" y="1842067"/>
                  <a:pt x="304905" y="1137920"/>
                </a:cubicBezTo>
                <a:cubicBezTo>
                  <a:pt x="711445" y="433773"/>
                  <a:pt x="1462761" y="0"/>
                  <a:pt x="2275840" y="0"/>
                </a:cubicBezTo>
                <a:close/>
              </a:path>
            </a:pathLst>
          </a:cu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3" name="Freeform: Shape 32">
            <a:extLst>
              <a:ext uri="{FF2B5EF4-FFF2-40B4-BE49-F238E27FC236}">
                <a16:creationId xmlns:a16="http://schemas.microsoft.com/office/drawing/2014/main" id="{577E7BBD-8B92-E567-862E-00D0E12AE568}"/>
              </a:ext>
            </a:extLst>
          </p:cNvPr>
          <p:cNvSpPr/>
          <p:nvPr/>
        </p:nvSpPr>
        <p:spPr>
          <a:xfrm>
            <a:off x="4980298" y="3780461"/>
            <a:ext cx="2127149" cy="1174207"/>
          </a:xfrm>
          <a:custGeom>
            <a:avLst/>
            <a:gdLst>
              <a:gd name="connsiteX0" fmla="*/ 1180282 w 2397109"/>
              <a:gd name="connsiteY0" fmla="*/ 0 h 1300481"/>
              <a:gd name="connsiteX1" fmla="*/ 1180283 w 2397109"/>
              <a:gd name="connsiteY1" fmla="*/ 1 h 1300481"/>
              <a:gd name="connsiteX2" fmla="*/ 1180283 w 2397109"/>
              <a:gd name="connsiteY2" fmla="*/ 1 h 1300481"/>
              <a:gd name="connsiteX3" fmla="*/ 2397109 w 2397109"/>
              <a:gd name="connsiteY3" fmla="*/ 702536 h 1300481"/>
              <a:gd name="connsiteX4" fmla="*/ 2323351 w 2397109"/>
              <a:gd name="connsiteY4" fmla="*/ 796825 h 1300481"/>
              <a:gd name="connsiteX5" fmla="*/ 1206158 w 2397109"/>
              <a:gd name="connsiteY5" fmla="*/ 1300481 h 1300481"/>
              <a:gd name="connsiteX6" fmla="*/ 5619 w 2397109"/>
              <a:gd name="connsiteY6" fmla="*/ 690279 h 1300481"/>
              <a:gd name="connsiteX7" fmla="*/ 0 w 2397109"/>
              <a:gd name="connsiteY7" fmla="*/ 681437 h 1300481"/>
              <a:gd name="connsiteX8" fmla="*/ 1180282 w 2397109"/>
              <a:gd name="connsiteY8" fmla="*/ 1 h 1300481"/>
              <a:gd name="connsiteX9" fmla="*/ 1180282 w 2397109"/>
              <a:gd name="connsiteY9" fmla="*/ 0 h 130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109" h="1300481">
                <a:moveTo>
                  <a:pt x="1180282" y="0"/>
                </a:moveTo>
                <a:lnTo>
                  <a:pt x="1180283" y="1"/>
                </a:lnTo>
                <a:lnTo>
                  <a:pt x="1180283" y="1"/>
                </a:lnTo>
                <a:lnTo>
                  <a:pt x="2397109" y="702536"/>
                </a:lnTo>
                <a:lnTo>
                  <a:pt x="2323351" y="796825"/>
                </a:lnTo>
                <a:cubicBezTo>
                  <a:pt x="2057803" y="1104421"/>
                  <a:pt x="1655932" y="1300481"/>
                  <a:pt x="1206158" y="1300481"/>
                </a:cubicBezTo>
                <a:cubicBezTo>
                  <a:pt x="706409" y="1300481"/>
                  <a:pt x="265800" y="1058431"/>
                  <a:pt x="5619" y="690279"/>
                </a:cubicBezTo>
                <a:lnTo>
                  <a:pt x="0" y="681437"/>
                </a:lnTo>
                <a:lnTo>
                  <a:pt x="1180282" y="1"/>
                </a:lnTo>
                <a:lnTo>
                  <a:pt x="1180282"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2" name="Freeform: Shape 31">
            <a:extLst>
              <a:ext uri="{FF2B5EF4-FFF2-40B4-BE49-F238E27FC236}">
                <a16:creationId xmlns:a16="http://schemas.microsoft.com/office/drawing/2014/main" id="{63276371-BFCD-12EA-1C33-44B12DCF9159}"/>
              </a:ext>
            </a:extLst>
          </p:cNvPr>
          <p:cNvSpPr/>
          <p:nvPr/>
        </p:nvSpPr>
        <p:spPr>
          <a:xfrm>
            <a:off x="4278687" y="3780461"/>
            <a:ext cx="3497940" cy="2054861"/>
          </a:xfrm>
          <a:custGeom>
            <a:avLst/>
            <a:gdLst>
              <a:gd name="connsiteX0" fmla="*/ 1970935 w 3941870"/>
              <a:gd name="connsiteY0" fmla="*/ 0 h 2275840"/>
              <a:gd name="connsiteX1" fmla="*/ 1970935 w 3941870"/>
              <a:gd name="connsiteY1" fmla="*/ 1 h 2275840"/>
              <a:gd name="connsiteX2" fmla="*/ 790653 w 3941870"/>
              <a:gd name="connsiteY2" fmla="*/ 681437 h 2275840"/>
              <a:gd name="connsiteX3" fmla="*/ 796272 w 3941870"/>
              <a:gd name="connsiteY3" fmla="*/ 690279 h 2275840"/>
              <a:gd name="connsiteX4" fmla="*/ 1996811 w 3941870"/>
              <a:gd name="connsiteY4" fmla="*/ 1300481 h 2275840"/>
              <a:gd name="connsiteX5" fmla="*/ 3114004 w 3941870"/>
              <a:gd name="connsiteY5" fmla="*/ 796825 h 2275840"/>
              <a:gd name="connsiteX6" fmla="*/ 3187762 w 3941870"/>
              <a:gd name="connsiteY6" fmla="*/ 702536 h 2275840"/>
              <a:gd name="connsiteX7" fmla="*/ 1970936 w 3941870"/>
              <a:gd name="connsiteY7" fmla="*/ 1 h 2275840"/>
              <a:gd name="connsiteX8" fmla="*/ 1970936 w 3941870"/>
              <a:gd name="connsiteY8" fmla="*/ 1 h 2275840"/>
              <a:gd name="connsiteX9" fmla="*/ 3941870 w 3941870"/>
              <a:gd name="connsiteY9" fmla="*/ 1137920 h 2275840"/>
              <a:gd name="connsiteX10" fmla="*/ 1970935 w 3941870"/>
              <a:gd name="connsiteY10" fmla="*/ 2275840 h 2275840"/>
              <a:gd name="connsiteX11" fmla="*/ 0 w 3941870"/>
              <a:gd name="connsiteY11" fmla="*/ 1137920 h 2275840"/>
              <a:gd name="connsiteX12" fmla="*/ 1970935 w 3941870"/>
              <a:gd name="connsiteY12" fmla="*/ 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1870" h="2275840">
                <a:moveTo>
                  <a:pt x="1970935" y="0"/>
                </a:moveTo>
                <a:lnTo>
                  <a:pt x="1970935" y="1"/>
                </a:lnTo>
                <a:lnTo>
                  <a:pt x="790653" y="681437"/>
                </a:lnTo>
                <a:lnTo>
                  <a:pt x="796272" y="690279"/>
                </a:lnTo>
                <a:cubicBezTo>
                  <a:pt x="1056453" y="1058431"/>
                  <a:pt x="1497062" y="1300481"/>
                  <a:pt x="1996811" y="1300481"/>
                </a:cubicBezTo>
                <a:cubicBezTo>
                  <a:pt x="2446585" y="1300481"/>
                  <a:pt x="2848456" y="1104421"/>
                  <a:pt x="3114004" y="796825"/>
                </a:cubicBezTo>
                <a:lnTo>
                  <a:pt x="3187762" y="702536"/>
                </a:lnTo>
                <a:lnTo>
                  <a:pt x="1970936" y="1"/>
                </a:lnTo>
                <a:lnTo>
                  <a:pt x="1970936" y="1"/>
                </a:lnTo>
                <a:lnTo>
                  <a:pt x="3941870" y="1137920"/>
                </a:lnTo>
                <a:cubicBezTo>
                  <a:pt x="3535330" y="1842067"/>
                  <a:pt x="2784014" y="2275840"/>
                  <a:pt x="1970935" y="2275840"/>
                </a:cubicBezTo>
                <a:cubicBezTo>
                  <a:pt x="1157856" y="2275840"/>
                  <a:pt x="406539" y="1842067"/>
                  <a:pt x="0" y="1137920"/>
                </a:cubicBezTo>
                <a:lnTo>
                  <a:pt x="1970935"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5" name="Oval 34">
            <a:extLst>
              <a:ext uri="{FF2B5EF4-FFF2-40B4-BE49-F238E27FC236}">
                <a16:creationId xmlns:a16="http://schemas.microsoft.com/office/drawing/2014/main" id="{33FAFA42-0CC9-CE34-C66E-9E66FA2AD917}"/>
              </a:ext>
            </a:extLst>
          </p:cNvPr>
          <p:cNvSpPr/>
          <p:nvPr/>
        </p:nvSpPr>
        <p:spPr>
          <a:xfrm>
            <a:off x="3749040" y="2192272"/>
            <a:ext cx="1016829" cy="1029254"/>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Oval 35">
            <a:extLst>
              <a:ext uri="{FF2B5EF4-FFF2-40B4-BE49-F238E27FC236}">
                <a16:creationId xmlns:a16="http://schemas.microsoft.com/office/drawing/2014/main" id="{AAF9779C-C9DB-4AA9-BE4D-F705F47ED649}"/>
              </a:ext>
            </a:extLst>
          </p:cNvPr>
          <p:cNvSpPr/>
          <p:nvPr/>
        </p:nvSpPr>
        <p:spPr>
          <a:xfrm>
            <a:off x="7538781" y="2173633"/>
            <a:ext cx="1016829" cy="1029254"/>
          </a:xfrm>
          <a:prstGeom prst="ellips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Oval 36">
            <a:extLst>
              <a:ext uri="{FF2B5EF4-FFF2-40B4-BE49-F238E27FC236}">
                <a16:creationId xmlns:a16="http://schemas.microsoft.com/office/drawing/2014/main" id="{7D371F97-3401-133A-0088-87466F6B76D5}"/>
              </a:ext>
            </a:extLst>
          </p:cNvPr>
          <p:cNvSpPr/>
          <p:nvPr/>
        </p:nvSpPr>
        <p:spPr>
          <a:xfrm>
            <a:off x="5027043" y="5224095"/>
            <a:ext cx="1016829" cy="1029254"/>
          </a:xfrm>
          <a:prstGeom prst="ellipse">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a16="http://schemas.microsoft.com/office/drawing/2014/main" id="{3A7B2750-7404-DF4C-A8D4-608AFA3EB801}"/>
              </a:ext>
            </a:extLst>
          </p:cNvPr>
          <p:cNvSpPr txBox="1"/>
          <p:nvPr/>
        </p:nvSpPr>
        <p:spPr>
          <a:xfrm>
            <a:off x="3932124" y="2455393"/>
            <a:ext cx="554339" cy="584775"/>
          </a:xfrm>
          <a:prstGeom prst="rect">
            <a:avLst/>
          </a:prstGeom>
          <a:noFill/>
        </p:spPr>
        <p:txBody>
          <a:bodyPr wrap="square" rtlCol="0">
            <a:spAutoFit/>
          </a:bodyPr>
          <a:lstStyle/>
          <a:p>
            <a:r>
              <a:rPr lang="vi-VN" sz="3200" dirty="0">
                <a:solidFill>
                  <a:schemeClr val="bg1"/>
                </a:solidFill>
                <a:sym typeface="Webdings" panose="05030102010509060703" pitchFamily="18" charset="2"/>
              </a:rPr>
              <a:t></a:t>
            </a:r>
            <a:endParaRPr lang="vi-VN" sz="3200" dirty="0">
              <a:solidFill>
                <a:schemeClr val="bg1"/>
              </a:solidFill>
            </a:endParaRPr>
          </a:p>
        </p:txBody>
      </p:sp>
      <p:sp>
        <p:nvSpPr>
          <p:cNvPr id="39" name="TextBox 38">
            <a:extLst>
              <a:ext uri="{FF2B5EF4-FFF2-40B4-BE49-F238E27FC236}">
                <a16:creationId xmlns:a16="http://schemas.microsoft.com/office/drawing/2014/main" id="{0C1D00A5-975C-9DF9-6056-24C115F86C18}"/>
              </a:ext>
            </a:extLst>
          </p:cNvPr>
          <p:cNvSpPr txBox="1"/>
          <p:nvPr/>
        </p:nvSpPr>
        <p:spPr>
          <a:xfrm>
            <a:off x="7773079" y="2455393"/>
            <a:ext cx="554339" cy="584775"/>
          </a:xfrm>
          <a:prstGeom prst="rect">
            <a:avLst/>
          </a:prstGeom>
          <a:noFill/>
        </p:spPr>
        <p:txBody>
          <a:bodyPr wrap="square" rtlCol="0">
            <a:spAutoFit/>
          </a:bodyPr>
          <a:lstStyle/>
          <a:p>
            <a:r>
              <a:rPr lang="vi-VN" sz="3200" dirty="0">
                <a:solidFill>
                  <a:schemeClr val="bg1"/>
                </a:solidFill>
                <a:sym typeface="Webdings" panose="05030102010509060703" pitchFamily="18" charset="2"/>
              </a:rPr>
              <a:t></a:t>
            </a:r>
            <a:endParaRPr lang="vi-VN" sz="3200" dirty="0">
              <a:solidFill>
                <a:schemeClr val="bg1"/>
              </a:solidFill>
            </a:endParaRPr>
          </a:p>
        </p:txBody>
      </p:sp>
      <p:sp>
        <p:nvSpPr>
          <p:cNvPr id="40" name="TextBox 39">
            <a:extLst>
              <a:ext uri="{FF2B5EF4-FFF2-40B4-BE49-F238E27FC236}">
                <a16:creationId xmlns:a16="http://schemas.microsoft.com/office/drawing/2014/main" id="{84E1CCA0-A592-978B-CF44-8E506CAC7501}"/>
              </a:ext>
            </a:extLst>
          </p:cNvPr>
          <p:cNvSpPr txBox="1"/>
          <p:nvPr/>
        </p:nvSpPr>
        <p:spPr>
          <a:xfrm>
            <a:off x="11614034" y="2455393"/>
            <a:ext cx="554339" cy="584775"/>
          </a:xfrm>
          <a:prstGeom prst="rect">
            <a:avLst/>
          </a:prstGeom>
          <a:noFill/>
        </p:spPr>
        <p:txBody>
          <a:bodyPr wrap="square" rtlCol="0">
            <a:spAutoFit/>
          </a:bodyPr>
          <a:lstStyle/>
          <a:p>
            <a:r>
              <a:rPr lang="vi-VN" sz="3200" dirty="0">
                <a:solidFill>
                  <a:schemeClr val="bg1"/>
                </a:solidFill>
                <a:sym typeface="Webdings" panose="05030102010509060703" pitchFamily="18" charset="2"/>
              </a:rPr>
              <a:t></a:t>
            </a:r>
            <a:endParaRPr lang="vi-VN" sz="3200" dirty="0">
              <a:solidFill>
                <a:schemeClr val="bg1"/>
              </a:solidFill>
            </a:endParaRPr>
          </a:p>
        </p:txBody>
      </p:sp>
      <p:sp>
        <p:nvSpPr>
          <p:cNvPr id="41" name="TextBox 40">
            <a:extLst>
              <a:ext uri="{FF2B5EF4-FFF2-40B4-BE49-F238E27FC236}">
                <a16:creationId xmlns:a16="http://schemas.microsoft.com/office/drawing/2014/main" id="{109FDEB4-7CE1-D9F0-DC4A-932642CDE40C}"/>
              </a:ext>
            </a:extLst>
          </p:cNvPr>
          <p:cNvSpPr txBox="1"/>
          <p:nvPr/>
        </p:nvSpPr>
        <p:spPr>
          <a:xfrm>
            <a:off x="5258287" y="5532242"/>
            <a:ext cx="554339" cy="584775"/>
          </a:xfrm>
          <a:prstGeom prst="rect">
            <a:avLst/>
          </a:prstGeom>
          <a:noFill/>
        </p:spPr>
        <p:txBody>
          <a:bodyPr wrap="square" rtlCol="0">
            <a:spAutoFit/>
          </a:bodyPr>
          <a:lstStyle/>
          <a:p>
            <a:r>
              <a:rPr lang="vi-VN" sz="3200" dirty="0">
                <a:solidFill>
                  <a:schemeClr val="bg1"/>
                </a:solidFill>
                <a:sym typeface="Webdings" panose="05030102010509060703" pitchFamily="18" charset="2"/>
              </a:rPr>
              <a:t></a:t>
            </a:r>
            <a:endParaRPr lang="vi-VN" sz="3200" dirty="0">
              <a:solidFill>
                <a:schemeClr val="bg1"/>
              </a:solidFill>
            </a:endParaRPr>
          </a:p>
        </p:txBody>
      </p:sp>
      <p:sp>
        <p:nvSpPr>
          <p:cNvPr id="42" name="TextBox 41">
            <a:extLst>
              <a:ext uri="{FF2B5EF4-FFF2-40B4-BE49-F238E27FC236}">
                <a16:creationId xmlns:a16="http://schemas.microsoft.com/office/drawing/2014/main" id="{9364F821-9DEB-1673-C239-EEE8CE299ED8}"/>
              </a:ext>
            </a:extLst>
          </p:cNvPr>
          <p:cNvSpPr txBox="1"/>
          <p:nvPr/>
        </p:nvSpPr>
        <p:spPr>
          <a:xfrm>
            <a:off x="1036320" y="1725600"/>
            <a:ext cx="3221135" cy="584775"/>
          </a:xfrm>
          <a:prstGeom prst="rect">
            <a:avLst/>
          </a:prstGeom>
          <a:noFill/>
        </p:spPr>
        <p:txBody>
          <a:bodyPr wrap="square" rtlCol="0">
            <a:spAutoFit/>
          </a:bodyPr>
          <a:lstStyle/>
          <a:p>
            <a:r>
              <a:rPr lang="vi-VN" sz="3200" b="1" dirty="0">
                <a:solidFill>
                  <a:srgbClr val="FFC000"/>
                </a:solidFill>
              </a:rPr>
              <a:t>CÔNG NGHIỆP</a:t>
            </a:r>
          </a:p>
        </p:txBody>
      </p:sp>
      <p:sp>
        <p:nvSpPr>
          <p:cNvPr id="43" name="TextBox 42">
            <a:extLst>
              <a:ext uri="{FF2B5EF4-FFF2-40B4-BE49-F238E27FC236}">
                <a16:creationId xmlns:a16="http://schemas.microsoft.com/office/drawing/2014/main" id="{65FFC536-5196-B767-C150-1E157FE71624}"/>
              </a:ext>
            </a:extLst>
          </p:cNvPr>
          <p:cNvSpPr txBox="1"/>
          <p:nvPr/>
        </p:nvSpPr>
        <p:spPr>
          <a:xfrm>
            <a:off x="690616" y="2634922"/>
            <a:ext cx="3079656" cy="784830"/>
          </a:xfrm>
          <a:prstGeom prst="rect">
            <a:avLst/>
          </a:prstGeom>
          <a:noFill/>
        </p:spPr>
        <p:txBody>
          <a:bodyPr wrap="square" rtlCol="0">
            <a:spAutoFit/>
          </a:bodyPr>
          <a:lstStyle/>
          <a:p>
            <a:pPr algn="ctr"/>
            <a:r>
              <a:rPr lang="vi-VN" sz="4500" b="1" dirty="0"/>
              <a:t>32,5%</a:t>
            </a:r>
          </a:p>
        </p:txBody>
      </p:sp>
      <p:sp>
        <p:nvSpPr>
          <p:cNvPr id="44" name="TextBox 43">
            <a:extLst>
              <a:ext uri="{FF2B5EF4-FFF2-40B4-BE49-F238E27FC236}">
                <a16:creationId xmlns:a16="http://schemas.microsoft.com/office/drawing/2014/main" id="{22C6F5B4-B372-3E46-521F-F5113A9246E1}"/>
              </a:ext>
            </a:extLst>
          </p:cNvPr>
          <p:cNvSpPr txBox="1"/>
          <p:nvPr/>
        </p:nvSpPr>
        <p:spPr>
          <a:xfrm>
            <a:off x="8392899" y="1657230"/>
            <a:ext cx="3799101" cy="584775"/>
          </a:xfrm>
          <a:prstGeom prst="rect">
            <a:avLst/>
          </a:prstGeom>
          <a:noFill/>
        </p:spPr>
        <p:txBody>
          <a:bodyPr wrap="square" rtlCol="0">
            <a:spAutoFit/>
          </a:bodyPr>
          <a:lstStyle/>
          <a:p>
            <a:r>
              <a:rPr lang="vi-VN" sz="3200" b="1" dirty="0">
                <a:solidFill>
                  <a:srgbClr val="C00000"/>
                </a:solidFill>
              </a:rPr>
              <a:t>NGOẠI THƯƠNG</a:t>
            </a:r>
          </a:p>
        </p:txBody>
      </p:sp>
      <p:sp>
        <p:nvSpPr>
          <p:cNvPr id="45" name="TextBox 44">
            <a:extLst>
              <a:ext uri="{FF2B5EF4-FFF2-40B4-BE49-F238E27FC236}">
                <a16:creationId xmlns:a16="http://schemas.microsoft.com/office/drawing/2014/main" id="{5C717081-3426-E590-76D5-D4A49D687901}"/>
              </a:ext>
            </a:extLst>
          </p:cNvPr>
          <p:cNvSpPr txBox="1"/>
          <p:nvPr/>
        </p:nvSpPr>
        <p:spPr>
          <a:xfrm>
            <a:off x="8068970" y="2747780"/>
            <a:ext cx="3079656" cy="784830"/>
          </a:xfrm>
          <a:prstGeom prst="rect">
            <a:avLst/>
          </a:prstGeom>
          <a:noFill/>
        </p:spPr>
        <p:txBody>
          <a:bodyPr wrap="square" rtlCol="0">
            <a:spAutoFit/>
          </a:bodyPr>
          <a:lstStyle/>
          <a:p>
            <a:pPr algn="ctr"/>
            <a:r>
              <a:rPr lang="vi-VN" sz="4500" b="1" dirty="0"/>
              <a:t>80%</a:t>
            </a:r>
          </a:p>
        </p:txBody>
      </p:sp>
      <p:sp>
        <p:nvSpPr>
          <p:cNvPr id="46" name="TextBox 45">
            <a:extLst>
              <a:ext uri="{FF2B5EF4-FFF2-40B4-BE49-F238E27FC236}">
                <a16:creationId xmlns:a16="http://schemas.microsoft.com/office/drawing/2014/main" id="{16095580-52D7-CE8C-25EA-B15FE1400216}"/>
              </a:ext>
            </a:extLst>
          </p:cNvPr>
          <p:cNvSpPr txBox="1"/>
          <p:nvPr/>
        </p:nvSpPr>
        <p:spPr>
          <a:xfrm>
            <a:off x="1484541" y="5099007"/>
            <a:ext cx="3799101" cy="584775"/>
          </a:xfrm>
          <a:prstGeom prst="rect">
            <a:avLst/>
          </a:prstGeom>
          <a:noFill/>
        </p:spPr>
        <p:txBody>
          <a:bodyPr wrap="square" rtlCol="0">
            <a:spAutoFit/>
          </a:bodyPr>
          <a:lstStyle/>
          <a:p>
            <a:r>
              <a:rPr lang="vi-VN" sz="3200" b="1">
                <a:solidFill>
                  <a:srgbClr val="C00000"/>
                </a:solidFill>
              </a:rPr>
              <a:t>THẤT NGHIỆP</a:t>
            </a:r>
            <a:endParaRPr lang="vi-VN" sz="3200" b="1" dirty="0">
              <a:solidFill>
                <a:srgbClr val="C00000"/>
              </a:solidFill>
            </a:endParaRPr>
          </a:p>
        </p:txBody>
      </p:sp>
      <p:sp>
        <p:nvSpPr>
          <p:cNvPr id="47" name="TextBox 46">
            <a:extLst>
              <a:ext uri="{FF2B5EF4-FFF2-40B4-BE49-F238E27FC236}">
                <a16:creationId xmlns:a16="http://schemas.microsoft.com/office/drawing/2014/main" id="{375E981A-21CD-5C4C-67C1-2710909E12FE}"/>
              </a:ext>
            </a:extLst>
          </p:cNvPr>
          <p:cNvSpPr txBox="1"/>
          <p:nvPr/>
        </p:nvSpPr>
        <p:spPr>
          <a:xfrm>
            <a:off x="687362" y="5724602"/>
            <a:ext cx="3799101" cy="784830"/>
          </a:xfrm>
          <a:prstGeom prst="rect">
            <a:avLst/>
          </a:prstGeom>
          <a:noFill/>
        </p:spPr>
        <p:txBody>
          <a:bodyPr wrap="square" rtlCol="0">
            <a:spAutoFit/>
          </a:bodyPr>
          <a:lstStyle/>
          <a:p>
            <a:pPr algn="ctr"/>
            <a:r>
              <a:rPr lang="vi-VN" sz="4500" b="1"/>
              <a:t>3 triệu người</a:t>
            </a:r>
            <a:endParaRPr lang="vi-VN" sz="4500" b="1" dirty="0"/>
          </a:p>
        </p:txBody>
      </p:sp>
      <p:sp>
        <p:nvSpPr>
          <p:cNvPr id="2" name="Rectangle: Rounded Corners 1">
            <a:extLst>
              <a:ext uri="{FF2B5EF4-FFF2-40B4-BE49-F238E27FC236}">
                <a16:creationId xmlns:a16="http://schemas.microsoft.com/office/drawing/2014/main" id="{6D2676A7-C127-174C-CF29-58EC233B07D4}"/>
              </a:ext>
            </a:extLst>
          </p:cNvPr>
          <p:cNvSpPr/>
          <p:nvPr/>
        </p:nvSpPr>
        <p:spPr>
          <a:xfrm>
            <a:off x="-6652098" y="2080716"/>
            <a:ext cx="6093550" cy="106928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Rounded Corners 2">
            <a:extLst>
              <a:ext uri="{FF2B5EF4-FFF2-40B4-BE49-F238E27FC236}">
                <a16:creationId xmlns:a16="http://schemas.microsoft.com/office/drawing/2014/main" id="{92891EDD-4414-29CF-6968-E6F36607AB5E}"/>
              </a:ext>
            </a:extLst>
          </p:cNvPr>
          <p:cNvSpPr/>
          <p:nvPr/>
        </p:nvSpPr>
        <p:spPr>
          <a:xfrm>
            <a:off x="-7218428" y="2080716"/>
            <a:ext cx="1325880" cy="11404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5B7A35FC-9ADB-D0FD-E70D-222339C421EB}"/>
              </a:ext>
            </a:extLst>
          </p:cNvPr>
          <p:cNvSpPr txBox="1"/>
          <p:nvPr/>
        </p:nvSpPr>
        <p:spPr>
          <a:xfrm>
            <a:off x="-6778395" y="2286397"/>
            <a:ext cx="1586887" cy="630942"/>
          </a:xfrm>
          <a:prstGeom prst="rect">
            <a:avLst/>
          </a:prstGeom>
          <a:noFill/>
        </p:spPr>
        <p:txBody>
          <a:bodyPr wrap="square" rtlCol="0">
            <a:spAutoFit/>
          </a:bodyPr>
          <a:lstStyle/>
          <a:p>
            <a:r>
              <a:rPr lang="vi-VN" sz="3500" dirty="0"/>
              <a:t>01</a:t>
            </a:r>
          </a:p>
        </p:txBody>
      </p:sp>
      <p:sp>
        <p:nvSpPr>
          <p:cNvPr id="5" name="TextBox 4">
            <a:extLst>
              <a:ext uri="{FF2B5EF4-FFF2-40B4-BE49-F238E27FC236}">
                <a16:creationId xmlns:a16="http://schemas.microsoft.com/office/drawing/2014/main" id="{2D56F46D-C396-5E33-1FDA-9FDE1986F762}"/>
              </a:ext>
            </a:extLst>
          </p:cNvPr>
          <p:cNvSpPr txBox="1"/>
          <p:nvPr/>
        </p:nvSpPr>
        <p:spPr>
          <a:xfrm>
            <a:off x="-5892548" y="2219423"/>
            <a:ext cx="5242188" cy="830997"/>
          </a:xfrm>
          <a:prstGeom prst="rect">
            <a:avLst/>
          </a:prstGeom>
          <a:solidFill>
            <a:schemeClr val="accent6">
              <a:lumMod val="20000"/>
              <a:lumOff val="80000"/>
            </a:schemeClr>
          </a:solidFill>
        </p:spPr>
        <p:txBody>
          <a:bodyPr wrap="square" rtlCol="0">
            <a:spAutoFit/>
          </a:bodyPr>
          <a:lstStyle/>
          <a:p>
            <a:pPr algn="ctr"/>
            <a:r>
              <a:rPr lang="vi-VN" sz="2400" dirty="0">
                <a:latin typeface="+mj-lt"/>
              </a:rPr>
              <a:t>Đưa lên Nhật Hoàng bản Tấu Trình đề ra kế hoạch xâm lược</a:t>
            </a:r>
          </a:p>
        </p:txBody>
      </p:sp>
      <p:sp>
        <p:nvSpPr>
          <p:cNvPr id="8" name="Rectangle: Rounded Corners 7">
            <a:extLst>
              <a:ext uri="{FF2B5EF4-FFF2-40B4-BE49-F238E27FC236}">
                <a16:creationId xmlns:a16="http://schemas.microsoft.com/office/drawing/2014/main" id="{F229F61C-29BE-53BF-270D-EA8B367524E0}"/>
              </a:ext>
            </a:extLst>
          </p:cNvPr>
          <p:cNvSpPr/>
          <p:nvPr/>
        </p:nvSpPr>
        <p:spPr>
          <a:xfrm>
            <a:off x="-8009644" y="4162357"/>
            <a:ext cx="5941150" cy="106928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Rounded Corners 8">
            <a:extLst>
              <a:ext uri="{FF2B5EF4-FFF2-40B4-BE49-F238E27FC236}">
                <a16:creationId xmlns:a16="http://schemas.microsoft.com/office/drawing/2014/main" id="{E88AF763-7EBD-600A-D03A-D148AD524283}"/>
              </a:ext>
            </a:extLst>
          </p:cNvPr>
          <p:cNvSpPr/>
          <p:nvPr/>
        </p:nvSpPr>
        <p:spPr>
          <a:xfrm>
            <a:off x="-8575974" y="4162357"/>
            <a:ext cx="1325880" cy="11404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0B38ACBB-66EB-902F-63A2-B1B5CBD8802C}"/>
              </a:ext>
            </a:extLst>
          </p:cNvPr>
          <p:cNvSpPr txBox="1"/>
          <p:nvPr/>
        </p:nvSpPr>
        <p:spPr>
          <a:xfrm>
            <a:off x="-8135941" y="4368038"/>
            <a:ext cx="1586887" cy="630942"/>
          </a:xfrm>
          <a:prstGeom prst="rect">
            <a:avLst/>
          </a:prstGeom>
          <a:noFill/>
        </p:spPr>
        <p:txBody>
          <a:bodyPr wrap="square" rtlCol="0">
            <a:spAutoFit/>
          </a:bodyPr>
          <a:lstStyle/>
          <a:p>
            <a:r>
              <a:rPr lang="vi-VN" sz="3500" dirty="0"/>
              <a:t>02</a:t>
            </a:r>
          </a:p>
        </p:txBody>
      </p:sp>
      <p:sp>
        <p:nvSpPr>
          <p:cNvPr id="11" name="TextBox 10">
            <a:extLst>
              <a:ext uri="{FF2B5EF4-FFF2-40B4-BE49-F238E27FC236}">
                <a16:creationId xmlns:a16="http://schemas.microsoft.com/office/drawing/2014/main" id="{ABAD14BE-AF9D-FE06-20A0-3766D4277254}"/>
              </a:ext>
            </a:extLst>
          </p:cNvPr>
          <p:cNvSpPr txBox="1"/>
          <p:nvPr/>
        </p:nvSpPr>
        <p:spPr>
          <a:xfrm>
            <a:off x="-7342498" y="4268010"/>
            <a:ext cx="5311140" cy="830997"/>
          </a:xfrm>
          <a:prstGeom prst="rect">
            <a:avLst/>
          </a:prstGeom>
          <a:solidFill>
            <a:schemeClr val="accent6">
              <a:lumMod val="20000"/>
              <a:lumOff val="80000"/>
            </a:schemeClr>
          </a:solidFill>
        </p:spPr>
        <p:txBody>
          <a:bodyPr wrap="square" rtlCol="0">
            <a:spAutoFit/>
          </a:bodyPr>
          <a:lstStyle/>
          <a:p>
            <a:pPr algn="ctr"/>
            <a:r>
              <a:rPr lang="vi-VN" sz="2400" dirty="0">
                <a:latin typeface="+mj-lt"/>
              </a:rPr>
              <a:t>9/1931, chiếm vùng Đông Bắc Trung Quốc, hình thành lò lửa chiến tranh</a:t>
            </a:r>
          </a:p>
        </p:txBody>
      </p:sp>
    </p:spTree>
    <p:extLst>
      <p:ext uri="{BB962C8B-B14F-4D97-AF65-F5344CB8AC3E}">
        <p14:creationId xmlns:p14="http://schemas.microsoft.com/office/powerpoint/2010/main" val="643396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95250D32-760B-94E7-B59A-78F700668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478" y="0"/>
            <a:ext cx="4841522" cy="6858000"/>
          </a:xfrm>
          <a:prstGeom prst="rect">
            <a:avLst/>
          </a:prstGeom>
        </p:spPr>
      </p:pic>
      <p:sp>
        <p:nvSpPr>
          <p:cNvPr id="7" name="TextBox 6">
            <a:extLst>
              <a:ext uri="{FF2B5EF4-FFF2-40B4-BE49-F238E27FC236}">
                <a16:creationId xmlns:a16="http://schemas.microsoft.com/office/drawing/2014/main" id="{617FDE57-B206-F843-30BA-A59D9E2490AD}"/>
              </a:ext>
            </a:extLst>
          </p:cNvPr>
          <p:cNvSpPr txBox="1"/>
          <p:nvPr/>
        </p:nvSpPr>
        <p:spPr>
          <a:xfrm>
            <a:off x="411480" y="289560"/>
            <a:ext cx="3139440" cy="584775"/>
          </a:xfrm>
          <a:prstGeom prst="rect">
            <a:avLst/>
          </a:prstGeom>
          <a:noFill/>
        </p:spPr>
        <p:txBody>
          <a:bodyPr wrap="square" rtlCol="0">
            <a:spAutoFit/>
          </a:bodyPr>
          <a:lstStyle/>
          <a:p>
            <a:r>
              <a:rPr lang="vi-VN" sz="3200" b="1" dirty="0"/>
              <a:t>THỦ TƯỚNG</a:t>
            </a:r>
          </a:p>
        </p:txBody>
      </p:sp>
      <p:sp>
        <p:nvSpPr>
          <p:cNvPr id="8" name="TextBox 7">
            <a:extLst>
              <a:ext uri="{FF2B5EF4-FFF2-40B4-BE49-F238E27FC236}">
                <a16:creationId xmlns:a16="http://schemas.microsoft.com/office/drawing/2014/main" id="{7667962B-77AD-7297-A9E5-E3C93B5F9CE3}"/>
              </a:ext>
            </a:extLst>
          </p:cNvPr>
          <p:cNvSpPr txBox="1"/>
          <p:nvPr/>
        </p:nvSpPr>
        <p:spPr>
          <a:xfrm>
            <a:off x="411480" y="874335"/>
            <a:ext cx="4419600" cy="600164"/>
          </a:xfrm>
          <a:prstGeom prst="rect">
            <a:avLst/>
          </a:prstGeom>
          <a:solidFill>
            <a:schemeClr val="accent6">
              <a:lumMod val="20000"/>
              <a:lumOff val="80000"/>
            </a:schemeClr>
          </a:solidFill>
        </p:spPr>
        <p:txBody>
          <a:bodyPr wrap="square" rtlCol="0">
            <a:spAutoFit/>
          </a:bodyPr>
          <a:lstStyle/>
          <a:p>
            <a:r>
              <a:rPr lang="vi-VN" sz="3300" dirty="0"/>
              <a:t>TA-NA-CA</a:t>
            </a:r>
          </a:p>
        </p:txBody>
      </p:sp>
      <p:sp>
        <p:nvSpPr>
          <p:cNvPr id="9" name="Rectangle: Rounded Corners 8">
            <a:extLst>
              <a:ext uri="{FF2B5EF4-FFF2-40B4-BE49-F238E27FC236}">
                <a16:creationId xmlns:a16="http://schemas.microsoft.com/office/drawing/2014/main" id="{EC26E8DB-FC30-BFDA-3BA2-C8FA7024F4C3}"/>
              </a:ext>
            </a:extLst>
          </p:cNvPr>
          <p:cNvSpPr/>
          <p:nvPr/>
        </p:nvSpPr>
        <p:spPr>
          <a:xfrm>
            <a:off x="718730" y="1988878"/>
            <a:ext cx="6093550" cy="1069282"/>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0" name="Rectangle: Rounded Corners 9">
            <a:extLst>
              <a:ext uri="{FF2B5EF4-FFF2-40B4-BE49-F238E27FC236}">
                <a16:creationId xmlns:a16="http://schemas.microsoft.com/office/drawing/2014/main" id="{54745110-9CC1-A192-0E36-DAC46A070002}"/>
              </a:ext>
            </a:extLst>
          </p:cNvPr>
          <p:cNvSpPr/>
          <p:nvPr/>
        </p:nvSpPr>
        <p:spPr>
          <a:xfrm>
            <a:off x="152400" y="1988878"/>
            <a:ext cx="1325880" cy="11404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4A2C4B88-DBEB-7EB2-43A1-1501508F960D}"/>
              </a:ext>
            </a:extLst>
          </p:cNvPr>
          <p:cNvSpPr txBox="1"/>
          <p:nvPr/>
        </p:nvSpPr>
        <p:spPr>
          <a:xfrm>
            <a:off x="592433" y="2194559"/>
            <a:ext cx="1586887" cy="630942"/>
          </a:xfrm>
          <a:prstGeom prst="rect">
            <a:avLst/>
          </a:prstGeom>
          <a:noFill/>
        </p:spPr>
        <p:txBody>
          <a:bodyPr wrap="square" rtlCol="0">
            <a:spAutoFit/>
          </a:bodyPr>
          <a:lstStyle/>
          <a:p>
            <a:r>
              <a:rPr lang="vi-VN" sz="3500" dirty="0"/>
              <a:t>01</a:t>
            </a:r>
          </a:p>
        </p:txBody>
      </p:sp>
      <p:sp>
        <p:nvSpPr>
          <p:cNvPr id="12" name="TextBox 11">
            <a:extLst>
              <a:ext uri="{FF2B5EF4-FFF2-40B4-BE49-F238E27FC236}">
                <a16:creationId xmlns:a16="http://schemas.microsoft.com/office/drawing/2014/main" id="{9F972DCE-D579-5FE3-D4CD-844918C7D19C}"/>
              </a:ext>
            </a:extLst>
          </p:cNvPr>
          <p:cNvSpPr txBox="1"/>
          <p:nvPr/>
        </p:nvSpPr>
        <p:spPr>
          <a:xfrm>
            <a:off x="1478280" y="2127585"/>
            <a:ext cx="5242188" cy="830997"/>
          </a:xfrm>
          <a:prstGeom prst="rect">
            <a:avLst/>
          </a:prstGeom>
          <a:noFill/>
        </p:spPr>
        <p:txBody>
          <a:bodyPr wrap="square" rtlCol="0">
            <a:spAutoFit/>
          </a:bodyPr>
          <a:lstStyle/>
          <a:p>
            <a:pPr algn="ctr"/>
            <a:r>
              <a:rPr lang="vi-VN" sz="2400" dirty="0"/>
              <a:t>Đưa lên Nhật Hoàng bản Tấu Trình đề ra kế hoạch xâm lược</a:t>
            </a:r>
          </a:p>
        </p:txBody>
      </p:sp>
      <p:sp>
        <p:nvSpPr>
          <p:cNvPr id="13" name="Rectangle: Rounded Corners 12">
            <a:extLst>
              <a:ext uri="{FF2B5EF4-FFF2-40B4-BE49-F238E27FC236}">
                <a16:creationId xmlns:a16="http://schemas.microsoft.com/office/drawing/2014/main" id="{C1271262-8484-2DC1-4C3E-6E4B65AE8383}"/>
              </a:ext>
            </a:extLst>
          </p:cNvPr>
          <p:cNvSpPr/>
          <p:nvPr/>
        </p:nvSpPr>
        <p:spPr>
          <a:xfrm>
            <a:off x="871130" y="4112318"/>
            <a:ext cx="5941150" cy="106928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Rounded Corners 13">
            <a:extLst>
              <a:ext uri="{FF2B5EF4-FFF2-40B4-BE49-F238E27FC236}">
                <a16:creationId xmlns:a16="http://schemas.microsoft.com/office/drawing/2014/main" id="{F5D3E3E5-B780-3038-7C63-65038EC21980}"/>
              </a:ext>
            </a:extLst>
          </p:cNvPr>
          <p:cNvSpPr/>
          <p:nvPr/>
        </p:nvSpPr>
        <p:spPr>
          <a:xfrm>
            <a:off x="304800" y="4112318"/>
            <a:ext cx="1325880" cy="11404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B5E5DAF8-F704-B395-6428-DC58D7A121D7}"/>
              </a:ext>
            </a:extLst>
          </p:cNvPr>
          <p:cNvSpPr txBox="1"/>
          <p:nvPr/>
        </p:nvSpPr>
        <p:spPr>
          <a:xfrm>
            <a:off x="744833" y="4317999"/>
            <a:ext cx="1586887" cy="630942"/>
          </a:xfrm>
          <a:prstGeom prst="rect">
            <a:avLst/>
          </a:prstGeom>
          <a:noFill/>
        </p:spPr>
        <p:txBody>
          <a:bodyPr wrap="square" rtlCol="0">
            <a:spAutoFit/>
          </a:bodyPr>
          <a:lstStyle/>
          <a:p>
            <a:r>
              <a:rPr lang="vi-VN" sz="3500" dirty="0"/>
              <a:t>02</a:t>
            </a:r>
          </a:p>
        </p:txBody>
      </p:sp>
      <p:sp>
        <p:nvSpPr>
          <p:cNvPr id="16" name="TextBox 15">
            <a:extLst>
              <a:ext uri="{FF2B5EF4-FFF2-40B4-BE49-F238E27FC236}">
                <a16:creationId xmlns:a16="http://schemas.microsoft.com/office/drawing/2014/main" id="{414AB943-16EF-8288-4DEA-34882F9FA905}"/>
              </a:ext>
            </a:extLst>
          </p:cNvPr>
          <p:cNvSpPr txBox="1"/>
          <p:nvPr/>
        </p:nvSpPr>
        <p:spPr>
          <a:xfrm>
            <a:off x="1538276" y="4217971"/>
            <a:ext cx="5311140" cy="830997"/>
          </a:xfrm>
          <a:prstGeom prst="rect">
            <a:avLst/>
          </a:prstGeom>
          <a:solidFill>
            <a:schemeClr val="accent6">
              <a:lumMod val="20000"/>
              <a:lumOff val="80000"/>
            </a:schemeClr>
          </a:solidFill>
        </p:spPr>
        <p:txBody>
          <a:bodyPr wrap="square" rtlCol="0">
            <a:spAutoFit/>
          </a:bodyPr>
          <a:lstStyle/>
          <a:p>
            <a:pPr algn="ctr"/>
            <a:r>
              <a:rPr lang="vi-VN" sz="2400" dirty="0"/>
              <a:t>9/1931, chiếm vùng Đông Bắc Trung Quốc, hình thành lò lửa chiến tranh</a:t>
            </a:r>
          </a:p>
        </p:txBody>
      </p:sp>
    </p:spTree>
    <p:extLst>
      <p:ext uri="{BB962C8B-B14F-4D97-AF65-F5344CB8AC3E}">
        <p14:creationId xmlns:p14="http://schemas.microsoft.com/office/powerpoint/2010/main" val="3403052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ock Arc 7">
            <a:extLst>
              <a:ext uri="{FF2B5EF4-FFF2-40B4-BE49-F238E27FC236}">
                <a16:creationId xmlns:a16="http://schemas.microsoft.com/office/drawing/2014/main" id="{5685E08D-B0EE-2C02-8484-3051D0B1C54A}"/>
              </a:ext>
            </a:extLst>
          </p:cNvPr>
          <p:cNvSpPr/>
          <p:nvPr/>
        </p:nvSpPr>
        <p:spPr>
          <a:xfrm>
            <a:off x="1402594" y="1635760"/>
            <a:ext cx="2834640" cy="2519680"/>
          </a:xfrm>
          <a:prstGeom prst="blockArc">
            <a:avLst>
              <a:gd name="adj1" fmla="val 10800000"/>
              <a:gd name="adj2" fmla="val 10762015"/>
              <a:gd name="adj3" fmla="val 19756"/>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 name="Block Arc 8">
            <a:extLst>
              <a:ext uri="{FF2B5EF4-FFF2-40B4-BE49-F238E27FC236}">
                <a16:creationId xmlns:a16="http://schemas.microsoft.com/office/drawing/2014/main" id="{0A3352D4-3DA6-2190-EA98-D25A6160618F}"/>
              </a:ext>
            </a:extLst>
          </p:cNvPr>
          <p:cNvSpPr/>
          <p:nvPr/>
        </p:nvSpPr>
        <p:spPr>
          <a:xfrm>
            <a:off x="4796036" y="1635760"/>
            <a:ext cx="2834640" cy="2519680"/>
          </a:xfrm>
          <a:prstGeom prst="blockArc">
            <a:avLst>
              <a:gd name="adj1" fmla="val 10800000"/>
              <a:gd name="adj2" fmla="val 10762015"/>
              <a:gd name="adj3" fmla="val 19756"/>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0" name="Block Arc 9">
            <a:extLst>
              <a:ext uri="{FF2B5EF4-FFF2-40B4-BE49-F238E27FC236}">
                <a16:creationId xmlns:a16="http://schemas.microsoft.com/office/drawing/2014/main" id="{77B67318-5235-CEC5-6352-65351A16E270}"/>
              </a:ext>
            </a:extLst>
          </p:cNvPr>
          <p:cNvSpPr/>
          <p:nvPr/>
        </p:nvSpPr>
        <p:spPr>
          <a:xfrm>
            <a:off x="8189478" y="1635760"/>
            <a:ext cx="2834640" cy="2519680"/>
          </a:xfrm>
          <a:prstGeom prst="blockArc">
            <a:avLst>
              <a:gd name="adj1" fmla="val 10800000"/>
              <a:gd name="adj2" fmla="val 10762015"/>
              <a:gd name="adj3" fmla="val 197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1" name="Rectangle 10">
            <a:extLst>
              <a:ext uri="{FF2B5EF4-FFF2-40B4-BE49-F238E27FC236}">
                <a16:creationId xmlns:a16="http://schemas.microsoft.com/office/drawing/2014/main" id="{50FF9401-A9A7-6042-C1CD-314C894E6246}"/>
              </a:ext>
            </a:extLst>
          </p:cNvPr>
          <p:cNvSpPr/>
          <p:nvPr/>
        </p:nvSpPr>
        <p:spPr>
          <a:xfrm>
            <a:off x="0" y="2895600"/>
            <a:ext cx="12192000" cy="396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Block Arc 11">
            <a:extLst>
              <a:ext uri="{FF2B5EF4-FFF2-40B4-BE49-F238E27FC236}">
                <a16:creationId xmlns:a16="http://schemas.microsoft.com/office/drawing/2014/main" id="{9A98DBB7-A311-3565-C835-D5EB237D032C}"/>
              </a:ext>
            </a:extLst>
          </p:cNvPr>
          <p:cNvSpPr/>
          <p:nvPr/>
        </p:nvSpPr>
        <p:spPr>
          <a:xfrm>
            <a:off x="1402594" y="1635760"/>
            <a:ext cx="2834640" cy="2519680"/>
          </a:xfrm>
          <a:prstGeom prst="blockArc">
            <a:avLst>
              <a:gd name="adj1" fmla="val 10800000"/>
              <a:gd name="adj2" fmla="val 18828295"/>
              <a:gd name="adj3" fmla="val 18401"/>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3" name="Block Arc 12">
            <a:extLst>
              <a:ext uri="{FF2B5EF4-FFF2-40B4-BE49-F238E27FC236}">
                <a16:creationId xmlns:a16="http://schemas.microsoft.com/office/drawing/2014/main" id="{24550790-C6D3-1FF9-5A0E-0ED6DB885A17}"/>
              </a:ext>
            </a:extLst>
          </p:cNvPr>
          <p:cNvSpPr/>
          <p:nvPr/>
        </p:nvSpPr>
        <p:spPr>
          <a:xfrm>
            <a:off x="8189478" y="1635760"/>
            <a:ext cx="2834640" cy="2519680"/>
          </a:xfrm>
          <a:prstGeom prst="blockArc">
            <a:avLst>
              <a:gd name="adj1" fmla="val 10800000"/>
              <a:gd name="adj2" fmla="val 18837525"/>
              <a:gd name="adj3" fmla="val 18936"/>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4" name="Block Arc 13">
            <a:extLst>
              <a:ext uri="{FF2B5EF4-FFF2-40B4-BE49-F238E27FC236}">
                <a16:creationId xmlns:a16="http://schemas.microsoft.com/office/drawing/2014/main" id="{A42E85C4-5FEB-AE88-9192-FD28315C8C64}"/>
              </a:ext>
            </a:extLst>
          </p:cNvPr>
          <p:cNvSpPr/>
          <p:nvPr/>
        </p:nvSpPr>
        <p:spPr>
          <a:xfrm>
            <a:off x="4796036" y="1635760"/>
            <a:ext cx="2834640" cy="2519680"/>
          </a:xfrm>
          <a:prstGeom prst="blockArc">
            <a:avLst>
              <a:gd name="adj1" fmla="val 10800000"/>
              <a:gd name="adj2" fmla="val 16853349"/>
              <a:gd name="adj3" fmla="val 18639"/>
            </a:avLst>
          </a:prstGeom>
          <a:solidFill>
            <a:srgbClr val="058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5" name="TextBox 14">
            <a:extLst>
              <a:ext uri="{FF2B5EF4-FFF2-40B4-BE49-F238E27FC236}">
                <a16:creationId xmlns:a16="http://schemas.microsoft.com/office/drawing/2014/main" id="{C2E05335-3740-4831-D163-F0EDC6DCC8D6}"/>
              </a:ext>
            </a:extLst>
          </p:cNvPr>
          <p:cNvSpPr txBox="1"/>
          <p:nvPr/>
        </p:nvSpPr>
        <p:spPr>
          <a:xfrm>
            <a:off x="878840" y="23118"/>
            <a:ext cx="6004560" cy="523220"/>
          </a:xfrm>
          <a:prstGeom prst="rect">
            <a:avLst/>
          </a:prstGeom>
          <a:noFill/>
        </p:spPr>
        <p:txBody>
          <a:bodyPr wrap="square" rtlCol="0">
            <a:spAutoFit/>
          </a:bodyPr>
          <a:lstStyle/>
          <a:p>
            <a:pPr algn="ctr"/>
            <a:r>
              <a:rPr lang="vi-VN" sz="2800" b="1" dirty="0">
                <a:solidFill>
                  <a:srgbClr val="C00000"/>
                </a:solidFill>
              </a:rPr>
              <a:t>NHẬT BẢN</a:t>
            </a:r>
          </a:p>
        </p:txBody>
      </p:sp>
      <p:sp>
        <p:nvSpPr>
          <p:cNvPr id="16" name="TextBox 15">
            <a:extLst>
              <a:ext uri="{FF2B5EF4-FFF2-40B4-BE49-F238E27FC236}">
                <a16:creationId xmlns:a16="http://schemas.microsoft.com/office/drawing/2014/main" id="{7C478299-0B95-7619-9AC2-31D23E532ED3}"/>
              </a:ext>
            </a:extLst>
          </p:cNvPr>
          <p:cNvSpPr txBox="1"/>
          <p:nvPr/>
        </p:nvSpPr>
        <p:spPr>
          <a:xfrm>
            <a:off x="2125432" y="2500132"/>
            <a:ext cx="1388963" cy="523220"/>
          </a:xfrm>
          <a:prstGeom prst="rect">
            <a:avLst/>
          </a:prstGeom>
          <a:noFill/>
        </p:spPr>
        <p:txBody>
          <a:bodyPr wrap="square" rtlCol="0">
            <a:spAutoFit/>
          </a:bodyPr>
          <a:lstStyle/>
          <a:p>
            <a:r>
              <a:rPr lang="vi-VN" sz="2800" b="1" dirty="0">
                <a:solidFill>
                  <a:srgbClr val="C00000"/>
                </a:solidFill>
              </a:rPr>
              <a:t>9/1940</a:t>
            </a:r>
          </a:p>
        </p:txBody>
      </p:sp>
      <p:sp>
        <p:nvSpPr>
          <p:cNvPr id="17" name="TextBox 16">
            <a:extLst>
              <a:ext uri="{FF2B5EF4-FFF2-40B4-BE49-F238E27FC236}">
                <a16:creationId xmlns:a16="http://schemas.microsoft.com/office/drawing/2014/main" id="{9F7E7FB8-0E07-F446-1E62-C4B4E2514009}"/>
              </a:ext>
            </a:extLst>
          </p:cNvPr>
          <p:cNvSpPr txBox="1"/>
          <p:nvPr/>
        </p:nvSpPr>
        <p:spPr>
          <a:xfrm>
            <a:off x="1076444" y="3248898"/>
            <a:ext cx="3275637" cy="954107"/>
          </a:xfrm>
          <a:prstGeom prst="rect">
            <a:avLst/>
          </a:prstGeom>
          <a:noFill/>
        </p:spPr>
        <p:txBody>
          <a:bodyPr wrap="square" rtlCol="0">
            <a:spAutoFit/>
          </a:bodyPr>
          <a:lstStyle/>
          <a:p>
            <a:pPr algn="ctr"/>
            <a:r>
              <a:rPr lang="vi-VN" sz="2800" dirty="0">
                <a:latin typeface="+mj-lt"/>
              </a:rPr>
              <a:t>Quân Nhật kéo vào Đông Dương</a:t>
            </a:r>
          </a:p>
        </p:txBody>
      </p:sp>
      <p:sp>
        <p:nvSpPr>
          <p:cNvPr id="18" name="TextBox 17">
            <a:extLst>
              <a:ext uri="{FF2B5EF4-FFF2-40B4-BE49-F238E27FC236}">
                <a16:creationId xmlns:a16="http://schemas.microsoft.com/office/drawing/2014/main" id="{3E6F4082-0F06-318E-A2AA-2E626B62C032}"/>
              </a:ext>
            </a:extLst>
          </p:cNvPr>
          <p:cNvSpPr txBox="1"/>
          <p:nvPr/>
        </p:nvSpPr>
        <p:spPr>
          <a:xfrm>
            <a:off x="5440102" y="2463694"/>
            <a:ext cx="1583352" cy="523220"/>
          </a:xfrm>
          <a:prstGeom prst="rect">
            <a:avLst/>
          </a:prstGeom>
          <a:noFill/>
        </p:spPr>
        <p:txBody>
          <a:bodyPr wrap="square" rtlCol="0">
            <a:spAutoFit/>
          </a:bodyPr>
          <a:lstStyle/>
          <a:p>
            <a:r>
              <a:rPr lang="vi-VN" sz="2800" b="1" dirty="0">
                <a:solidFill>
                  <a:schemeClr val="accent1">
                    <a:lumMod val="50000"/>
                  </a:schemeClr>
                </a:solidFill>
              </a:rPr>
              <a:t>12/1941</a:t>
            </a:r>
          </a:p>
        </p:txBody>
      </p:sp>
      <p:sp>
        <p:nvSpPr>
          <p:cNvPr id="19" name="TextBox 18">
            <a:extLst>
              <a:ext uri="{FF2B5EF4-FFF2-40B4-BE49-F238E27FC236}">
                <a16:creationId xmlns:a16="http://schemas.microsoft.com/office/drawing/2014/main" id="{95BAD304-46A8-C5E0-A61D-A16C8525EDF6}"/>
              </a:ext>
            </a:extLst>
          </p:cNvPr>
          <p:cNvSpPr txBox="1"/>
          <p:nvPr/>
        </p:nvSpPr>
        <p:spPr>
          <a:xfrm>
            <a:off x="4563384" y="3201333"/>
            <a:ext cx="3275637" cy="1384995"/>
          </a:xfrm>
          <a:prstGeom prst="rect">
            <a:avLst/>
          </a:prstGeom>
          <a:noFill/>
        </p:spPr>
        <p:txBody>
          <a:bodyPr wrap="square" rtlCol="0">
            <a:spAutoFit/>
          </a:bodyPr>
          <a:lstStyle/>
          <a:p>
            <a:pPr algn="ctr"/>
            <a:r>
              <a:rPr lang="vi-VN" sz="2800" dirty="0">
                <a:latin typeface="+mj-lt"/>
              </a:rPr>
              <a:t>Nhật Bản bất ngờ tấn công hạm đội Mỹ ở Trân Châu cảng</a:t>
            </a:r>
          </a:p>
        </p:txBody>
      </p:sp>
      <p:sp>
        <p:nvSpPr>
          <p:cNvPr id="20" name="TextBox 19">
            <a:extLst>
              <a:ext uri="{FF2B5EF4-FFF2-40B4-BE49-F238E27FC236}">
                <a16:creationId xmlns:a16="http://schemas.microsoft.com/office/drawing/2014/main" id="{BD4771A5-1F5B-6487-7CFC-CC55F64678B4}"/>
              </a:ext>
            </a:extLst>
          </p:cNvPr>
          <p:cNvSpPr txBox="1"/>
          <p:nvPr/>
        </p:nvSpPr>
        <p:spPr>
          <a:xfrm>
            <a:off x="8701239" y="2463694"/>
            <a:ext cx="1811118" cy="523220"/>
          </a:xfrm>
          <a:prstGeom prst="rect">
            <a:avLst/>
          </a:prstGeom>
          <a:noFill/>
        </p:spPr>
        <p:txBody>
          <a:bodyPr wrap="square" rtlCol="0">
            <a:spAutoFit/>
          </a:bodyPr>
          <a:lstStyle/>
          <a:p>
            <a:r>
              <a:rPr lang="vi-VN" sz="2800" b="1" dirty="0">
                <a:solidFill>
                  <a:schemeClr val="accent6">
                    <a:lumMod val="50000"/>
                  </a:schemeClr>
                </a:solidFill>
              </a:rPr>
              <a:t>15/8/1945</a:t>
            </a:r>
          </a:p>
        </p:txBody>
      </p:sp>
      <p:sp>
        <p:nvSpPr>
          <p:cNvPr id="21" name="TextBox 20">
            <a:extLst>
              <a:ext uri="{FF2B5EF4-FFF2-40B4-BE49-F238E27FC236}">
                <a16:creationId xmlns:a16="http://schemas.microsoft.com/office/drawing/2014/main" id="{805194EE-3263-5E2F-BD7E-7D758A816D00}"/>
              </a:ext>
            </a:extLst>
          </p:cNvPr>
          <p:cNvSpPr txBox="1"/>
          <p:nvPr/>
        </p:nvSpPr>
        <p:spPr>
          <a:xfrm>
            <a:off x="8050324" y="3215644"/>
            <a:ext cx="3674830" cy="1384995"/>
          </a:xfrm>
          <a:prstGeom prst="rect">
            <a:avLst/>
          </a:prstGeom>
          <a:noFill/>
        </p:spPr>
        <p:txBody>
          <a:bodyPr wrap="square" rtlCol="0">
            <a:spAutoFit/>
          </a:bodyPr>
          <a:lstStyle/>
          <a:p>
            <a:pPr algn="ctr"/>
            <a:r>
              <a:rPr lang="vi-VN" sz="2800" dirty="0">
                <a:latin typeface="+mj-lt"/>
              </a:rPr>
              <a:t>Nhật Bản chấp nhận đầu hàng không điều kiện trước quân đồng minh</a:t>
            </a:r>
          </a:p>
        </p:txBody>
      </p:sp>
      <p:sp>
        <p:nvSpPr>
          <p:cNvPr id="2" name="TextBox 1">
            <a:extLst>
              <a:ext uri="{FF2B5EF4-FFF2-40B4-BE49-F238E27FC236}">
                <a16:creationId xmlns:a16="http://schemas.microsoft.com/office/drawing/2014/main" id="{AA70BCAF-3F17-B083-424A-FEE5A154D9A7}"/>
              </a:ext>
            </a:extLst>
          </p:cNvPr>
          <p:cNvSpPr txBox="1"/>
          <p:nvPr/>
        </p:nvSpPr>
        <p:spPr>
          <a:xfrm>
            <a:off x="3982269" y="567829"/>
            <a:ext cx="6927469" cy="461665"/>
          </a:xfrm>
          <a:prstGeom prst="rect">
            <a:avLst/>
          </a:prstGeom>
          <a:solidFill>
            <a:schemeClr val="accent6">
              <a:lumMod val="20000"/>
              <a:lumOff val="80000"/>
            </a:schemeClr>
          </a:solidFill>
        </p:spPr>
        <p:txBody>
          <a:bodyPr wrap="square" rtlCol="0">
            <a:spAutoFit/>
          </a:bodyPr>
          <a:lstStyle/>
          <a:p>
            <a:r>
              <a:rPr lang="en-US" sz="2400" b="1" dirty="0"/>
              <a:t>TRONG </a:t>
            </a:r>
            <a:r>
              <a:rPr lang="vi-VN" sz="2400" b="1" dirty="0"/>
              <a:t>CHIẾN TRANH THẾ GIỚI THỨ HAI</a:t>
            </a:r>
            <a:endParaRPr lang="vi-VN" sz="2400" dirty="0"/>
          </a:p>
        </p:txBody>
      </p:sp>
    </p:spTree>
    <p:extLst>
      <p:ext uri="{BB962C8B-B14F-4D97-AF65-F5344CB8AC3E}">
        <p14:creationId xmlns:p14="http://schemas.microsoft.com/office/powerpoint/2010/main" val="3800364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58B915-2C36-BE11-88B9-6DED42EFDC05}"/>
              </a:ext>
            </a:extLst>
          </p:cNvPr>
          <p:cNvSpPr txBox="1"/>
          <p:nvPr/>
        </p:nvSpPr>
        <p:spPr>
          <a:xfrm>
            <a:off x="143719" y="141619"/>
            <a:ext cx="5116010" cy="523220"/>
          </a:xfrm>
          <a:prstGeom prst="rect">
            <a:avLst/>
          </a:prstGeom>
          <a:noFill/>
        </p:spPr>
        <p:txBody>
          <a:bodyPr wrap="square" rtlCol="0">
            <a:spAutoFit/>
          </a:bodyPr>
          <a:lstStyle/>
          <a:p>
            <a:r>
              <a:rPr lang="vi-VN" sz="2800" dirty="0"/>
              <a:t>MỸ THẢ BOM NGUYÊN TỬ</a:t>
            </a:r>
          </a:p>
        </p:txBody>
      </p:sp>
      <p:sp>
        <p:nvSpPr>
          <p:cNvPr id="5" name="TextBox 4">
            <a:extLst>
              <a:ext uri="{FF2B5EF4-FFF2-40B4-BE49-F238E27FC236}">
                <a16:creationId xmlns:a16="http://schemas.microsoft.com/office/drawing/2014/main" id="{BC215B88-798A-DE45-5ADB-0C4E731C7E49}"/>
              </a:ext>
            </a:extLst>
          </p:cNvPr>
          <p:cNvSpPr txBox="1"/>
          <p:nvPr/>
        </p:nvSpPr>
        <p:spPr>
          <a:xfrm>
            <a:off x="1608881" y="742305"/>
            <a:ext cx="3775277" cy="584775"/>
          </a:xfrm>
          <a:prstGeom prst="rect">
            <a:avLst/>
          </a:prstGeom>
          <a:solidFill>
            <a:srgbClr val="FF0000"/>
          </a:solidFill>
        </p:spPr>
        <p:txBody>
          <a:bodyPr wrap="square" rtlCol="0">
            <a:spAutoFit/>
          </a:bodyPr>
          <a:lstStyle/>
          <a:p>
            <a:r>
              <a:rPr lang="vi-VN" sz="3200" dirty="0">
                <a:solidFill>
                  <a:schemeClr val="bg1"/>
                </a:solidFill>
              </a:rPr>
              <a:t>NHẬT BẢN</a:t>
            </a:r>
          </a:p>
        </p:txBody>
      </p:sp>
      <p:pic>
        <p:nvPicPr>
          <p:cNvPr id="6" name="9200747836991680456">
            <a:hlinkClick r:id="" action="ppaction://media"/>
            <a:extLst>
              <a:ext uri="{FF2B5EF4-FFF2-40B4-BE49-F238E27FC236}">
                <a16:creationId xmlns:a16="http://schemas.microsoft.com/office/drawing/2014/main" id="{F315E5DE-293A-A3B6-D50D-280EC9D12DB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4562" y="1588690"/>
            <a:ext cx="4223550" cy="4993640"/>
          </a:xfrm>
          <a:prstGeom prst="rect">
            <a:avLst/>
          </a:prstGeom>
        </p:spPr>
      </p:pic>
      <p:sp>
        <p:nvSpPr>
          <p:cNvPr id="7" name="TextBox 6">
            <a:extLst>
              <a:ext uri="{FF2B5EF4-FFF2-40B4-BE49-F238E27FC236}">
                <a16:creationId xmlns:a16="http://schemas.microsoft.com/office/drawing/2014/main" id="{53E2A640-B6C8-9469-95D8-D414B4F847E2}"/>
              </a:ext>
            </a:extLst>
          </p:cNvPr>
          <p:cNvSpPr txBox="1"/>
          <p:nvPr/>
        </p:nvSpPr>
        <p:spPr>
          <a:xfrm>
            <a:off x="6807843" y="1327080"/>
            <a:ext cx="5116010" cy="523220"/>
          </a:xfrm>
          <a:prstGeom prst="rect">
            <a:avLst/>
          </a:prstGeom>
          <a:noFill/>
        </p:spPr>
        <p:txBody>
          <a:bodyPr wrap="square" rtlCol="0">
            <a:spAutoFit/>
          </a:bodyPr>
          <a:lstStyle/>
          <a:p>
            <a:r>
              <a:rPr lang="vi-VN" sz="2800" dirty="0"/>
              <a:t>TÀN DƯ BOM NGUYÊN TỬ</a:t>
            </a:r>
          </a:p>
        </p:txBody>
      </p:sp>
      <p:sp>
        <p:nvSpPr>
          <p:cNvPr id="8" name="TextBox 7">
            <a:extLst>
              <a:ext uri="{FF2B5EF4-FFF2-40B4-BE49-F238E27FC236}">
                <a16:creationId xmlns:a16="http://schemas.microsoft.com/office/drawing/2014/main" id="{129547A1-7408-E62A-744C-A0705C3842A6}"/>
              </a:ext>
            </a:extLst>
          </p:cNvPr>
          <p:cNvSpPr txBox="1"/>
          <p:nvPr/>
        </p:nvSpPr>
        <p:spPr>
          <a:xfrm>
            <a:off x="6096000" y="2023920"/>
            <a:ext cx="5621438" cy="584775"/>
          </a:xfrm>
          <a:prstGeom prst="rect">
            <a:avLst/>
          </a:prstGeom>
          <a:solidFill>
            <a:srgbClr val="FF0000"/>
          </a:solidFill>
        </p:spPr>
        <p:txBody>
          <a:bodyPr wrap="square" rtlCol="0">
            <a:spAutoFit/>
          </a:bodyPr>
          <a:lstStyle/>
          <a:p>
            <a:r>
              <a:rPr lang="vi-VN" sz="3200" dirty="0">
                <a:solidFill>
                  <a:schemeClr val="bg1"/>
                </a:solidFill>
              </a:rPr>
              <a:t>NHẬT BẢN NGÀY NAY</a:t>
            </a:r>
          </a:p>
        </p:txBody>
      </p:sp>
      <p:pic>
        <p:nvPicPr>
          <p:cNvPr id="9" name="8093657041485387647">
            <a:hlinkClick r:id="" action="ppaction://media"/>
            <a:extLst>
              <a:ext uri="{FF2B5EF4-FFF2-40B4-BE49-F238E27FC236}">
                <a16:creationId xmlns:a16="http://schemas.microsoft.com/office/drawing/2014/main" id="{4432B548-BEA9-74EC-3595-0A1A522307FA}"/>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6459"/>
          <a:stretch/>
        </p:blipFill>
        <p:spPr>
          <a:xfrm>
            <a:off x="5733134" y="2886487"/>
            <a:ext cx="5984304" cy="3245270"/>
          </a:xfrm>
          <a:prstGeom prst="rect">
            <a:avLst/>
          </a:prstGeom>
        </p:spPr>
      </p:pic>
    </p:spTree>
    <p:extLst>
      <p:ext uri="{BB962C8B-B14F-4D97-AF65-F5344CB8AC3E}">
        <p14:creationId xmlns:p14="http://schemas.microsoft.com/office/powerpoint/2010/main" val="36675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3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2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6"/>
                </p:tgtEl>
              </p:cMediaNode>
            </p:video>
            <p:video>
              <p:cMediaNode vol="80000">
                <p:cTn id="12"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203200" y="0"/>
            <a:ext cx="11919654"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DFB8570-3506-B6CB-2CF6-AB8063579ACB}"/>
              </a:ext>
            </a:extLst>
          </p:cNvPr>
          <p:cNvSpPr txBox="1"/>
          <p:nvPr/>
        </p:nvSpPr>
        <p:spPr>
          <a:xfrm>
            <a:off x="69146" y="413049"/>
            <a:ext cx="7833731"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Nhật Bản giữa hai cuộc chiến tranh thế giới</a:t>
            </a:r>
          </a:p>
        </p:txBody>
      </p:sp>
      <p:sp>
        <p:nvSpPr>
          <p:cNvPr id="2" name="Rectangle 1">
            <a:extLst>
              <a:ext uri="{FF2B5EF4-FFF2-40B4-BE49-F238E27FC236}">
                <a16:creationId xmlns:a16="http://schemas.microsoft.com/office/drawing/2014/main" id="{3343EB81-FF54-468C-ACBC-7F6654398EAC}"/>
              </a:ext>
            </a:extLst>
          </p:cNvPr>
          <p:cNvSpPr/>
          <p:nvPr/>
        </p:nvSpPr>
        <p:spPr>
          <a:xfrm>
            <a:off x="69145" y="910452"/>
            <a:ext cx="11919653" cy="5262979"/>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a:t>
            </a:r>
            <a:r>
              <a:rPr lang="en-US" sz="2400" b="1" dirty="0" err="1">
                <a:latin typeface="Times New Roman" panose="02020603050405020304" pitchFamily="18" charset="0"/>
                <a:ea typeface="Times New Roman" panose="02020603050405020304" pitchFamily="18" charset="0"/>
              </a:rPr>
              <a:t>Giai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đoạn</a:t>
            </a:r>
            <a:r>
              <a:rPr lang="en-US" sz="2400" b="1" dirty="0">
                <a:latin typeface="Times New Roman" panose="02020603050405020304" pitchFamily="18" charset="0"/>
                <a:ea typeface="Times New Roman" panose="02020603050405020304" pitchFamily="18" charset="0"/>
              </a:rPr>
              <a:t> 1918 - 1929:</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triển</a:t>
            </a:r>
            <a:r>
              <a:rPr lang="en-US" sz="2400" dirty="0">
                <a:latin typeface="Times New Roman" panose="02020603050405020304" pitchFamily="18" charset="0"/>
                <a:ea typeface="Times New Roman" panose="02020603050405020304" pitchFamily="18" charset="0"/>
              </a:rPr>
              <a:t> xen </a:t>
            </a:r>
            <a:r>
              <a:rPr lang="en-US" sz="2400" dirty="0" err="1">
                <a:latin typeface="Times New Roman" panose="02020603050405020304" pitchFamily="18" charset="0"/>
                <a:ea typeface="Times New Roman" panose="02020603050405020304" pitchFamily="18" charset="0"/>
              </a:rPr>
              <a:t>kẽ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đợt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khủng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thoái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ngắn</a:t>
            </a:r>
            <a:r>
              <a:rPr lang="en-US" sz="2400" dirty="0">
                <a:latin typeface="Times New Roman" panose="02020603050405020304" pitchFamily="18" charset="0"/>
                <a:ea typeface="Times New Roman" panose="02020603050405020304" pitchFamily="18" charset="0"/>
              </a:rPr>
              <a:t> </a:t>
            </a:r>
          </a:p>
          <a:p>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tầng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rPr>
              <a:t> </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Tháng</a:t>
            </a:r>
            <a:r>
              <a:rPr lang="en-US" sz="2400" dirty="0">
                <a:latin typeface="Times New Roman" panose="02020603050405020304" pitchFamily="18" charset="0"/>
                <a:ea typeface="Times New Roman" panose="02020603050405020304" pitchFamily="18" charset="0"/>
              </a:rPr>
              <a:t> 7-1922, </a:t>
            </a:r>
            <a:r>
              <a:rPr lang="en-US" sz="2400" dirty="0" err="1">
                <a:latin typeface="Times New Roman" panose="02020603050405020304" pitchFamily="18" charset="0"/>
                <a:ea typeface="Times New Roman" panose="02020603050405020304" pitchFamily="18" charset="0"/>
              </a:rPr>
              <a:t>Đảng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lập</a:t>
            </a:r>
            <a:br>
              <a:rPr lang="en-US" sz="2400"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Giai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đoạn</a:t>
            </a:r>
            <a:r>
              <a:rPr lang="en-US" sz="2400" b="1" dirty="0">
                <a:latin typeface="Times New Roman" panose="02020603050405020304" pitchFamily="18" charset="0"/>
                <a:ea typeface="Times New Roman" panose="02020603050405020304" pitchFamily="18" charset="0"/>
              </a:rPr>
              <a:t> 1929 - 1933:</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khủng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hoảng</a:t>
            </a:r>
            <a:br>
              <a:rPr lang="en-US" sz="2400"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Giai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đoạn</a:t>
            </a:r>
            <a:r>
              <a:rPr lang="en-US" sz="2400" b="1" dirty="0">
                <a:latin typeface="Times New Roman" panose="02020603050405020304" pitchFamily="18" charset="0"/>
                <a:ea typeface="Times New Roman" panose="02020603050405020304" pitchFamily="18" charset="0"/>
              </a:rPr>
              <a:t> 1933 - 1945:</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Châu</a:t>
            </a:r>
            <a:r>
              <a:rPr lang="en-US" sz="2400" dirty="0">
                <a:latin typeface="Times New Roman" panose="02020603050405020304" pitchFamily="18" charset="0"/>
                <a:ea typeface="Times New Roman" panose="02020603050405020304" pitchFamily="18" charset="0"/>
              </a:rPr>
              <a:t> (1931), </a:t>
            </a:r>
            <a:r>
              <a:rPr lang="en-US" sz="2400" dirty="0" err="1">
                <a:latin typeface="Times New Roman" panose="02020603050405020304" pitchFamily="18" charset="0"/>
                <a:ea typeface="Times New Roman" panose="02020603050405020304" pitchFamily="18" charset="0"/>
              </a:rPr>
              <a:t>mở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(1937).</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Đông</a:t>
            </a:r>
            <a:r>
              <a:rPr lang="en-US" sz="2400" dirty="0">
                <a:latin typeface="Times New Roman" panose="02020603050405020304" pitchFamily="18" charset="0"/>
                <a:ea typeface="Times New Roman" panose="02020603050405020304" pitchFamily="18" charset="0"/>
              </a:rPr>
              <a:t> Nam Á, </a:t>
            </a:r>
            <a:r>
              <a:rPr lang="en-US" sz="2400" dirty="0" err="1">
                <a:latin typeface="Times New Roman" panose="02020603050405020304" pitchFamily="18" charset="0"/>
                <a:ea typeface="Times New Roman" panose="02020603050405020304" pitchFamily="18" charset="0"/>
              </a:rPr>
              <a:t>tấn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rPr>
              <a:t> ra </a:t>
            </a:r>
            <a:r>
              <a:rPr lang="en-US" sz="2400" dirty="0" err="1">
                <a:latin typeface="Times New Roman" panose="02020603050405020304" pitchFamily="18" charset="0"/>
                <a:ea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mặt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châu</a:t>
            </a:r>
            <a:r>
              <a:rPr lang="en-US" sz="2400" dirty="0">
                <a:latin typeface="Times New Roman" panose="02020603050405020304" pitchFamily="18" charset="0"/>
                <a:ea typeface="Times New Roman" panose="02020603050405020304" pitchFamily="18" charset="0"/>
              </a:rPr>
              <a:t> Á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 1944,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phố</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bởi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ném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bom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rPr>
              <a:t> 15/8/1945,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hàng</a:t>
            </a:r>
            <a:r>
              <a:rPr lang="en-US" sz="2400" dirty="0">
                <a:latin typeface="Times New Roman" panose="02020603050405020304" pitchFamily="18" charset="0"/>
                <a:ea typeface="Times New Roman" panose="02020603050405020304" pitchFamily="18" charset="0"/>
              </a:rPr>
              <a:t>.</a:t>
            </a:r>
            <a:br>
              <a:rPr lang="en-US" sz="2400" dirty="0">
                <a:latin typeface="Times New Roman" panose="02020603050405020304" pitchFamily="18" charset="0"/>
                <a:ea typeface="Times New Roman" panose="02020603050405020304" pitchFamily="18" charset="0"/>
              </a:rPr>
            </a:br>
            <a:endParaRPr lang="en-US" sz="2400" dirty="0"/>
          </a:p>
        </p:txBody>
      </p:sp>
    </p:spTree>
    <p:extLst>
      <p:ext uri="{BB962C8B-B14F-4D97-AF65-F5344CB8AC3E}">
        <p14:creationId xmlns:p14="http://schemas.microsoft.com/office/powerpoint/2010/main" val="1495086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6E6D7-12D8-0FF4-870D-759786024548}"/>
              </a:ext>
            </a:extLst>
          </p:cNvPr>
          <p:cNvPicPr>
            <a:picLocks noChangeAspect="1"/>
          </p:cNvPicPr>
          <p:nvPr/>
        </p:nvPicPr>
        <p:blipFill>
          <a:blip r:embed="rId2"/>
          <a:stretch>
            <a:fillRect/>
          </a:stretch>
        </p:blipFill>
        <p:spPr>
          <a:xfrm>
            <a:off x="716959" y="2058369"/>
            <a:ext cx="6448985" cy="3577632"/>
          </a:xfrm>
          <a:prstGeom prst="rect">
            <a:avLst/>
          </a:prstGeom>
          <a:ln>
            <a:solidFill>
              <a:srgbClr val="0033CC"/>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Speech Bubble: Rectangle with Corners Rounded 4">
            <a:extLst>
              <a:ext uri="{FF2B5EF4-FFF2-40B4-BE49-F238E27FC236}">
                <a16:creationId xmlns:a16="http://schemas.microsoft.com/office/drawing/2014/main" id="{59CA72CB-DCF3-DB71-640C-A90900A59CBB}"/>
              </a:ext>
            </a:extLst>
          </p:cNvPr>
          <p:cNvSpPr/>
          <p:nvPr/>
        </p:nvSpPr>
        <p:spPr>
          <a:xfrm>
            <a:off x="7583829" y="2058369"/>
            <a:ext cx="4304371" cy="2083342"/>
          </a:xfrm>
          <a:prstGeom prst="wedgeRoundRectCallout">
            <a:avLst>
              <a:gd name="adj1" fmla="val -86636"/>
              <a:gd name="adj2" fmla="val 68969"/>
              <a:gd name="adj3" fmla="val 16667"/>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33CC"/>
                </a:solidFill>
                <a:latin typeface="Times New Roman" panose="02020603050405020304" pitchFamily="18" charset="0"/>
                <a:cs typeface="Times New Roman" panose="02020603050405020304" pitchFamily="18" charset="0"/>
              </a:rPr>
              <a:t>X</a:t>
            </a:r>
            <a:r>
              <a:rPr lang="vi-VN" sz="2800" dirty="0">
                <a:solidFill>
                  <a:srgbClr val="0033CC"/>
                </a:solidFill>
                <a:latin typeface="Times New Roman" panose="02020603050405020304" pitchFamily="18" charset="0"/>
                <a:cs typeface="Times New Roman" panose="02020603050405020304" pitchFamily="18" charset="0"/>
              </a:rPr>
              <a:t>ác định điểm giống nhau và điểm đặc trưng của chủ nghĩa quân phiệt Nhật </a:t>
            </a:r>
          </a:p>
          <a:p>
            <a:pPr algn="ctr"/>
            <a:r>
              <a:rPr lang="vi-VN" sz="2800" dirty="0">
                <a:solidFill>
                  <a:srgbClr val="0033CC"/>
                </a:solidFill>
                <a:latin typeface="Times New Roman" panose="02020603050405020304" pitchFamily="18" charset="0"/>
                <a:cs typeface="Times New Roman" panose="02020603050405020304" pitchFamily="18" charset="0"/>
              </a:rPr>
              <a:t>Bản so với chủ nghĩa phát xít Đức – I-ta-li-a </a:t>
            </a:r>
          </a:p>
        </p:txBody>
      </p:sp>
      <p:sp>
        <p:nvSpPr>
          <p:cNvPr id="10" name="TextBox 9">
            <a:extLst>
              <a:ext uri="{FF2B5EF4-FFF2-40B4-BE49-F238E27FC236}">
                <a16:creationId xmlns:a16="http://schemas.microsoft.com/office/drawing/2014/main" id="{A421AE55-68DE-8690-4A21-48430F886380}"/>
              </a:ext>
            </a:extLst>
          </p:cNvPr>
          <p:cNvSpPr txBox="1"/>
          <p:nvPr/>
        </p:nvSpPr>
        <p:spPr>
          <a:xfrm>
            <a:off x="371230" y="0"/>
            <a:ext cx="11516970"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DFB8570-3506-B6CB-2CF6-AB8063579ACB}"/>
              </a:ext>
            </a:extLst>
          </p:cNvPr>
          <p:cNvSpPr txBox="1"/>
          <p:nvPr/>
        </p:nvSpPr>
        <p:spPr>
          <a:xfrm>
            <a:off x="371230" y="674660"/>
            <a:ext cx="7833731"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Nhật Bản giữa hai cuộc chiến tranh thế giới</a:t>
            </a:r>
          </a:p>
        </p:txBody>
      </p:sp>
    </p:spTree>
    <p:extLst>
      <p:ext uri="{BB962C8B-B14F-4D97-AF65-F5344CB8AC3E}">
        <p14:creationId xmlns:p14="http://schemas.microsoft.com/office/powerpoint/2010/main" val="158814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F34B-07A3-BEE4-181B-4114E6AED8E0}"/>
              </a:ext>
            </a:extLst>
          </p:cNvPr>
          <p:cNvSpPr>
            <a:spLocks noGrp="1"/>
          </p:cNvSpPr>
          <p:nvPr>
            <p:ph type="title"/>
          </p:nvPr>
        </p:nvSpPr>
        <p:spPr>
          <a:xfrm>
            <a:off x="898239" y="201448"/>
            <a:ext cx="10515600" cy="1325563"/>
          </a:xfrm>
        </p:spPr>
        <p:txBody>
          <a:bodyPr>
            <a:normAutofit/>
          </a:bodyPr>
          <a:lstStyle/>
          <a:p>
            <a:r>
              <a:rPr lang="en-US" sz="4000">
                <a:solidFill>
                  <a:schemeClr val="bg1"/>
                </a:solidFill>
              </a:rPr>
              <a:t>CÁC LOẠI FONT CHỮ</a:t>
            </a:r>
          </a:p>
        </p:txBody>
      </p:sp>
      <p:sp>
        <p:nvSpPr>
          <p:cNvPr id="5" name="TextBox 4">
            <a:extLst>
              <a:ext uri="{FF2B5EF4-FFF2-40B4-BE49-F238E27FC236}">
                <a16:creationId xmlns:a16="http://schemas.microsoft.com/office/drawing/2014/main" id="{7EB6397F-732C-8B2F-2CC7-67DC2FE434F4}"/>
              </a:ext>
            </a:extLst>
          </p:cNvPr>
          <p:cNvSpPr txBox="1"/>
          <p:nvPr/>
        </p:nvSpPr>
        <p:spPr>
          <a:xfrm>
            <a:off x="4664166" y="3240248"/>
            <a:ext cx="6749673" cy="1815882"/>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giới quân phiệt không tạo ra lãnh tụ mới mà chọn Hoàng đế Nhật Bản (Thiên hoàng) trở thành biểu tượng quyền lực nhà nước để nhận được sự ủng hộ của người dân trong nước</a:t>
            </a:r>
            <a:endParaRPr kumimoji="0" lang="en-US" sz="2800" b="0" i="0" u="none" strike="noStrike" kern="1200" cap="none" spc="0" normalizeH="0" baseline="0" noProof="0" dirty="0">
              <a:ln>
                <a:noFill/>
              </a:ln>
              <a:solidFill>
                <a:srgbClr val="3F3F3F"/>
              </a:solidFill>
              <a:effectLst/>
              <a:uLnTx/>
              <a:uFillTx/>
              <a:latin typeface="Roboto Condensed"/>
              <a:ea typeface="+mn-ea"/>
              <a:cs typeface="+mn-cs"/>
            </a:endParaRPr>
          </a:p>
        </p:txBody>
      </p:sp>
      <p:sp>
        <p:nvSpPr>
          <p:cNvPr id="11" name="Rectangle: Rounded Corners 10">
            <a:extLst>
              <a:ext uri="{FF2B5EF4-FFF2-40B4-BE49-F238E27FC236}">
                <a16:creationId xmlns:a16="http://schemas.microsoft.com/office/drawing/2014/main" id="{9642E8FA-27A5-F048-2176-0D5EEF4E9A9B}"/>
              </a:ext>
            </a:extLst>
          </p:cNvPr>
          <p:cNvSpPr/>
          <p:nvPr/>
        </p:nvSpPr>
        <p:spPr>
          <a:xfrm>
            <a:off x="457199" y="1905000"/>
            <a:ext cx="726542" cy="742011"/>
          </a:xfrm>
          <a:prstGeom prst="roundRect">
            <a:avLst>
              <a:gd name="adj" fmla="val 1277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Roboto Condensed ExtraBold"/>
                <a:ea typeface="+mn-ea"/>
                <a:cs typeface="+mn-cs"/>
              </a:rPr>
              <a:t>01</a:t>
            </a:r>
          </a:p>
        </p:txBody>
      </p:sp>
      <p:sp>
        <p:nvSpPr>
          <p:cNvPr id="24" name="Rectangle: Rounded Corners 23">
            <a:extLst>
              <a:ext uri="{FF2B5EF4-FFF2-40B4-BE49-F238E27FC236}">
                <a16:creationId xmlns:a16="http://schemas.microsoft.com/office/drawing/2014/main" id="{16DCD008-6FC0-509E-74B8-98F99B4A4A5C}"/>
              </a:ext>
            </a:extLst>
          </p:cNvPr>
          <p:cNvSpPr/>
          <p:nvPr/>
        </p:nvSpPr>
        <p:spPr>
          <a:xfrm>
            <a:off x="480422" y="3969143"/>
            <a:ext cx="726542" cy="742011"/>
          </a:xfrm>
          <a:prstGeom prst="roundRect">
            <a:avLst>
              <a:gd name="adj" fmla="val 1277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Roboto Condensed ExtraBold"/>
                <a:ea typeface="+mn-ea"/>
                <a:cs typeface="+mn-cs"/>
              </a:rPr>
              <a:t>02</a:t>
            </a:r>
          </a:p>
        </p:txBody>
      </p:sp>
      <p:sp>
        <p:nvSpPr>
          <p:cNvPr id="4" name="TextBox 3">
            <a:extLst>
              <a:ext uri="{FF2B5EF4-FFF2-40B4-BE49-F238E27FC236}">
                <a16:creationId xmlns:a16="http://schemas.microsoft.com/office/drawing/2014/main" id="{D2CAFC9E-1929-A4BA-3644-F9F94F407E52}"/>
              </a:ext>
            </a:extLst>
          </p:cNvPr>
          <p:cNvSpPr txBox="1"/>
          <p:nvPr/>
        </p:nvSpPr>
        <p:spPr>
          <a:xfrm>
            <a:off x="130629" y="0"/>
            <a:ext cx="11810219"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744434B-9FF1-7730-49F1-594D1E4E9450}"/>
              </a:ext>
            </a:extLst>
          </p:cNvPr>
          <p:cNvSpPr txBox="1"/>
          <p:nvPr/>
        </p:nvSpPr>
        <p:spPr>
          <a:xfrm>
            <a:off x="371230" y="674660"/>
            <a:ext cx="7833731"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Nhật Bản giữa hai cuộc chiến tranh thế giới</a:t>
            </a:r>
          </a:p>
        </p:txBody>
      </p:sp>
      <p:grpSp>
        <p:nvGrpSpPr>
          <p:cNvPr id="13" name="Group 12">
            <a:extLst>
              <a:ext uri="{FF2B5EF4-FFF2-40B4-BE49-F238E27FC236}">
                <a16:creationId xmlns:a16="http://schemas.microsoft.com/office/drawing/2014/main" id="{4268219C-795F-68F6-3E60-A223F38A6DF5}"/>
              </a:ext>
            </a:extLst>
          </p:cNvPr>
          <p:cNvGrpSpPr/>
          <p:nvPr/>
        </p:nvGrpSpPr>
        <p:grpSpPr>
          <a:xfrm>
            <a:off x="898239" y="1654144"/>
            <a:ext cx="3691113" cy="1176917"/>
            <a:chOff x="3638948" y="2082734"/>
            <a:chExt cx="3691113" cy="1176917"/>
          </a:xfrm>
        </p:grpSpPr>
        <p:sp>
          <p:nvSpPr>
            <p:cNvPr id="14" name="Arrow: Chevron 13">
              <a:extLst>
                <a:ext uri="{FF2B5EF4-FFF2-40B4-BE49-F238E27FC236}">
                  <a16:creationId xmlns:a16="http://schemas.microsoft.com/office/drawing/2014/main" id="{0DBFEC9F-14D3-ED8E-B6FB-937FE76D9AD0}"/>
                </a:ext>
              </a:extLst>
            </p:cNvPr>
            <p:cNvSpPr/>
            <p:nvPr/>
          </p:nvSpPr>
          <p:spPr>
            <a:xfrm>
              <a:off x="3638948" y="2333590"/>
              <a:ext cx="3538714" cy="717110"/>
            </a:xfrm>
            <a:prstGeom prst="chevron">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vi-VN"/>
            </a:p>
          </p:txBody>
        </p:sp>
        <p:sp>
          <p:nvSpPr>
            <p:cNvPr id="15" name="Arrow: Chevron 4">
              <a:extLst>
                <a:ext uri="{FF2B5EF4-FFF2-40B4-BE49-F238E27FC236}">
                  <a16:creationId xmlns:a16="http://schemas.microsoft.com/office/drawing/2014/main" id="{9A5807D7-9535-1696-7850-86E92EAF5CFD}"/>
                </a:ext>
              </a:extLst>
            </p:cNvPr>
            <p:cNvSpPr txBox="1"/>
            <p:nvPr/>
          </p:nvSpPr>
          <p:spPr>
            <a:xfrm>
              <a:off x="4174886" y="2082734"/>
              <a:ext cx="3155175" cy="1176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algn="just"/>
              <a:r>
                <a:rPr lang="vi-VN" sz="2800" dirty="0">
                  <a:latin typeface="Times New Roman" panose="02020603050405020304" pitchFamily="18" charset="0"/>
                  <a:cs typeface="Times New Roman" panose="02020603050405020304" pitchFamily="18" charset="0"/>
                </a:rPr>
                <a:t>Điểm giống nhau</a:t>
              </a:r>
              <a:endParaRPr lang="vi-VN" sz="2800" dirty="0"/>
            </a:p>
          </p:txBody>
        </p:sp>
      </p:grpSp>
      <p:grpSp>
        <p:nvGrpSpPr>
          <p:cNvPr id="16" name="Group 15">
            <a:extLst>
              <a:ext uri="{FF2B5EF4-FFF2-40B4-BE49-F238E27FC236}">
                <a16:creationId xmlns:a16="http://schemas.microsoft.com/office/drawing/2014/main" id="{5882E731-E0A7-D0B3-1CE3-3D3624CB7B6F}"/>
              </a:ext>
            </a:extLst>
          </p:cNvPr>
          <p:cNvGrpSpPr/>
          <p:nvPr/>
        </p:nvGrpSpPr>
        <p:grpSpPr>
          <a:xfrm>
            <a:off x="898239" y="3754222"/>
            <a:ext cx="3691113" cy="1176917"/>
            <a:chOff x="3638948" y="2082734"/>
            <a:chExt cx="3691113" cy="1176917"/>
          </a:xfrm>
        </p:grpSpPr>
        <p:sp>
          <p:nvSpPr>
            <p:cNvPr id="17" name="Arrow: Chevron 16">
              <a:extLst>
                <a:ext uri="{FF2B5EF4-FFF2-40B4-BE49-F238E27FC236}">
                  <a16:creationId xmlns:a16="http://schemas.microsoft.com/office/drawing/2014/main" id="{A97DB5F6-D7A3-594B-FD75-7E2BE651B50B}"/>
                </a:ext>
              </a:extLst>
            </p:cNvPr>
            <p:cNvSpPr/>
            <p:nvPr/>
          </p:nvSpPr>
          <p:spPr>
            <a:xfrm>
              <a:off x="3638948" y="2333590"/>
              <a:ext cx="3538714" cy="717110"/>
            </a:xfrm>
            <a:prstGeom prst="chevron">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vi-VN"/>
            </a:p>
          </p:txBody>
        </p:sp>
        <p:sp>
          <p:nvSpPr>
            <p:cNvPr id="18" name="Arrow: Chevron 4">
              <a:extLst>
                <a:ext uri="{FF2B5EF4-FFF2-40B4-BE49-F238E27FC236}">
                  <a16:creationId xmlns:a16="http://schemas.microsoft.com/office/drawing/2014/main" id="{F34BF507-2EA2-F30B-7589-60750A8DF155}"/>
                </a:ext>
              </a:extLst>
            </p:cNvPr>
            <p:cNvSpPr txBox="1"/>
            <p:nvPr/>
          </p:nvSpPr>
          <p:spPr>
            <a:xfrm>
              <a:off x="4174886" y="2082734"/>
              <a:ext cx="3155175" cy="1176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algn="just"/>
              <a:r>
                <a:rPr lang="vi-VN" sz="2800" dirty="0">
                  <a:latin typeface="Times New Roman" panose="02020603050405020304" pitchFamily="18" charset="0"/>
                  <a:cs typeface="Times New Roman" panose="02020603050405020304" pitchFamily="18" charset="0"/>
                </a:rPr>
                <a:t>Điểm đặc trưng</a:t>
              </a:r>
              <a:endParaRPr lang="vi-VN" sz="2800" dirty="0"/>
            </a:p>
          </p:txBody>
        </p:sp>
      </p:grpSp>
      <p:sp>
        <p:nvSpPr>
          <p:cNvPr id="20" name="TextBox 19">
            <a:extLst>
              <a:ext uri="{FF2B5EF4-FFF2-40B4-BE49-F238E27FC236}">
                <a16:creationId xmlns:a16="http://schemas.microsoft.com/office/drawing/2014/main" id="{C429E134-5367-ADDF-0DF8-C8FBA1863B2B}"/>
              </a:ext>
            </a:extLst>
          </p:cNvPr>
          <p:cNvSpPr txBox="1"/>
          <p:nvPr/>
        </p:nvSpPr>
        <p:spPr>
          <a:xfrm>
            <a:off x="4589352" y="1765548"/>
            <a:ext cx="60960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dirty="0">
                <a:latin typeface="Times New Roman" panose="02020603050405020304" pitchFamily="18" charset="0"/>
                <a:cs typeface="Times New Roman" panose="02020603050405020304" pitchFamily="18" charset="0"/>
              </a:rPr>
              <a:t>đề cao chủ nghĩa dân tộc cực đoan và tham vọng bành trướng, xâm lược.</a:t>
            </a:r>
            <a:endParaRPr kumimoji="0" lang="en-US" sz="2800" b="0" i="0" u="none" strike="noStrike" kern="1200" cap="none" spc="0" normalizeH="0" baseline="0" noProof="0" dirty="0">
              <a:ln>
                <a:noFill/>
              </a:ln>
              <a:solidFill>
                <a:srgbClr val="3F3F3F">
                  <a:lumMod val="65000"/>
                  <a:lumOff val="35000"/>
                </a:srgbClr>
              </a:solidFill>
              <a:effectLst/>
              <a:uLnTx/>
              <a:uFillTx/>
              <a:latin typeface="Roboto Condensed"/>
              <a:ea typeface="+mn-ea"/>
              <a:cs typeface="+mn-cs"/>
            </a:endParaRPr>
          </a:p>
        </p:txBody>
      </p:sp>
    </p:spTree>
    <p:extLst>
      <p:ext uri="{BB962C8B-B14F-4D97-AF65-F5344CB8AC3E}">
        <p14:creationId xmlns:p14="http://schemas.microsoft.com/office/powerpoint/2010/main" val="14410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21AE55-68DE-8690-4A21-48430F886380}"/>
              </a:ext>
            </a:extLst>
          </p:cNvPr>
          <p:cNvSpPr txBox="1"/>
          <p:nvPr/>
        </p:nvSpPr>
        <p:spPr>
          <a:xfrm>
            <a:off x="653430" y="271864"/>
            <a:ext cx="3429000" cy="171907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3200" b="1" kern="1200" dirty="0">
                <a:solidFill>
                  <a:schemeClr val="tx1"/>
                </a:solidFill>
                <a:effectLst/>
                <a:latin typeface="Times New Roman" panose="02020603050405020304" pitchFamily="18" charset="0"/>
                <a:ea typeface="+mj-ea"/>
                <a:cs typeface="Times New Roman" panose="02020603050405020304" pitchFamily="18" charset="0"/>
              </a:rPr>
              <a:t>TIẾT 4: BÀI 3: CHÂU Á TỪ NĂM 1918 ĐẾN NĂM 1945</a:t>
            </a:r>
            <a:endParaRPr lang="en-US" sz="3200" kern="1200" dirty="0">
              <a:solidFill>
                <a:schemeClr val="tx1"/>
              </a:solidFill>
              <a:effectLst/>
              <a:latin typeface="Times New Roman" panose="02020603050405020304" pitchFamily="18" charset="0"/>
              <a:ea typeface="+mj-ea"/>
              <a:cs typeface="Times New Roman" panose="02020603050405020304" pitchFamily="18" charset="0"/>
            </a:endParaRPr>
          </a:p>
        </p:txBody>
      </p:sp>
      <p:sp>
        <p:nvSpPr>
          <p:cNvPr id="20"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EA3A12-AEB0-92CE-76FA-84ACAF517EB5}"/>
              </a:ext>
            </a:extLst>
          </p:cNvPr>
          <p:cNvSpPr txBox="1"/>
          <p:nvPr/>
        </p:nvSpPr>
        <p:spPr>
          <a:xfrm>
            <a:off x="715548" y="2729176"/>
            <a:ext cx="3429000" cy="1995845"/>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2. Phong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ở Trung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Nam Á</a:t>
            </a:r>
          </a:p>
        </p:txBody>
      </p:sp>
      <p:pic>
        <p:nvPicPr>
          <p:cNvPr id="13" name="Picture 12">
            <a:extLst>
              <a:ext uri="{FF2B5EF4-FFF2-40B4-BE49-F238E27FC236}">
                <a16:creationId xmlns:a16="http://schemas.microsoft.com/office/drawing/2014/main" id="{BFBF43E7-4A3A-15C3-E653-999DB2DEC020}"/>
              </a:ext>
            </a:extLst>
          </p:cNvPr>
          <p:cNvPicPr>
            <a:picLocks noChangeAspect="1"/>
          </p:cNvPicPr>
          <p:nvPr/>
        </p:nvPicPr>
        <p:blipFill>
          <a:blip r:embed="rId2"/>
          <a:stretch>
            <a:fillRect/>
          </a:stretch>
        </p:blipFill>
        <p:spPr>
          <a:xfrm>
            <a:off x="4735860" y="640080"/>
            <a:ext cx="6740592" cy="5577840"/>
          </a:xfrm>
          <a:prstGeom prst="rect">
            <a:avLst/>
          </a:prstGeom>
        </p:spPr>
      </p:pic>
      <p:sp>
        <p:nvSpPr>
          <p:cNvPr id="14" name="Speech Bubble: Oval 13">
            <a:extLst>
              <a:ext uri="{FF2B5EF4-FFF2-40B4-BE49-F238E27FC236}">
                <a16:creationId xmlns:a16="http://schemas.microsoft.com/office/drawing/2014/main" id="{5272F612-7125-A5C8-E23F-75BBCD54A3D3}"/>
              </a:ext>
            </a:extLst>
          </p:cNvPr>
          <p:cNvSpPr/>
          <p:nvPr/>
        </p:nvSpPr>
        <p:spPr>
          <a:xfrm>
            <a:off x="312233" y="4504951"/>
            <a:ext cx="3832315" cy="2363781"/>
          </a:xfrm>
          <a:prstGeom prst="wedgeEllipseCallout">
            <a:avLst>
              <a:gd name="adj1" fmla="val 62773"/>
              <a:gd name="adj2" fmla="val -670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S</a:t>
            </a:r>
            <a:r>
              <a:rPr lang="vi-VN" sz="2800" dirty="0">
                <a:latin typeface="Times New Roman" panose="02020603050405020304" pitchFamily="18" charset="0"/>
                <a:cs typeface="Times New Roman" panose="02020603050405020304" pitchFamily="18" charset="0"/>
              </a:rPr>
              <a:t>ử dụng thông tin trong SGK hoàn thành phiếu học tập.</a:t>
            </a:r>
          </a:p>
        </p:txBody>
      </p:sp>
    </p:spTree>
    <p:extLst>
      <p:ext uri="{BB962C8B-B14F-4D97-AF65-F5344CB8AC3E}">
        <p14:creationId xmlns:p14="http://schemas.microsoft.com/office/powerpoint/2010/main" val="2670304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úi">
            <a:extLst>
              <a:ext uri="{FF2B5EF4-FFF2-40B4-BE49-F238E27FC236}">
                <a16:creationId xmlns:a16="http://schemas.microsoft.com/office/drawing/2014/main" id="{E2A52389-7171-8FE3-CF91-570A684BB239}"/>
              </a:ext>
            </a:extLst>
          </p:cNvPr>
          <p:cNvPicPr>
            <a:picLocks noChangeAspect="1"/>
          </p:cNvPicPr>
          <p:nvPr/>
        </p:nvPicPr>
        <p:blipFill>
          <a:blip r:embed="rId2"/>
          <a:stretch>
            <a:fillRect/>
          </a:stretch>
        </p:blipFill>
        <p:spPr>
          <a:xfrm>
            <a:off x="6521116" y="3729789"/>
            <a:ext cx="5338142" cy="2935706"/>
          </a:xfrm>
          <a:prstGeom prst="rect">
            <a:avLst/>
          </a:prstGeom>
        </p:spPr>
      </p:pic>
      <p:pic>
        <p:nvPicPr>
          <p:cNvPr id="6" name="vạn">
            <a:extLst>
              <a:ext uri="{FF2B5EF4-FFF2-40B4-BE49-F238E27FC236}">
                <a16:creationId xmlns:a16="http://schemas.microsoft.com/office/drawing/2014/main" id="{579123D1-609C-2EDE-C92D-4526CFE23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31" y="3729789"/>
            <a:ext cx="5538669" cy="293570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ền">
            <a:extLst>
              <a:ext uri="{FF2B5EF4-FFF2-40B4-BE49-F238E27FC236}">
                <a16:creationId xmlns:a16="http://schemas.microsoft.com/office/drawing/2014/main" id="{D275AC25-0971-F442-B8EE-7E6633531940}"/>
              </a:ext>
            </a:extLst>
          </p:cNvPr>
          <p:cNvPicPr>
            <a:picLocks noChangeAspect="1"/>
          </p:cNvPicPr>
          <p:nvPr/>
        </p:nvPicPr>
        <p:blipFill>
          <a:blip r:embed="rId4"/>
          <a:stretch>
            <a:fillRect/>
          </a:stretch>
        </p:blipFill>
        <p:spPr>
          <a:xfrm>
            <a:off x="757858" y="1047418"/>
            <a:ext cx="5338142" cy="2423702"/>
          </a:xfrm>
          <a:prstGeom prst="rect">
            <a:avLst/>
          </a:prstGeom>
        </p:spPr>
      </p:pic>
      <p:pic>
        <p:nvPicPr>
          <p:cNvPr id="11" name="chùa">
            <a:extLst>
              <a:ext uri="{FF2B5EF4-FFF2-40B4-BE49-F238E27FC236}">
                <a16:creationId xmlns:a16="http://schemas.microsoft.com/office/drawing/2014/main" id="{3D809EB2-49B9-64CA-BE20-F4824FF17E3A}"/>
              </a:ext>
            </a:extLst>
          </p:cNvPr>
          <p:cNvPicPr>
            <a:picLocks noChangeAspect="1"/>
          </p:cNvPicPr>
          <p:nvPr/>
        </p:nvPicPr>
        <p:blipFill>
          <a:blip r:embed="rId5"/>
          <a:stretch>
            <a:fillRect/>
          </a:stretch>
        </p:blipFill>
        <p:spPr>
          <a:xfrm>
            <a:off x="6521116" y="1005298"/>
            <a:ext cx="5338142" cy="2423702"/>
          </a:xfrm>
          <a:prstGeom prst="rect">
            <a:avLst/>
          </a:prstGeom>
        </p:spPr>
      </p:pic>
      <p:sp>
        <p:nvSpPr>
          <p:cNvPr id="13" name="TextBox 12">
            <a:extLst>
              <a:ext uri="{FF2B5EF4-FFF2-40B4-BE49-F238E27FC236}">
                <a16:creationId xmlns:a16="http://schemas.microsoft.com/office/drawing/2014/main" id="{46CFFB1F-8E7E-A16B-7E08-C6F865B5A2D7}"/>
              </a:ext>
            </a:extLst>
          </p:cNvPr>
          <p:cNvSpPr txBox="1"/>
          <p:nvPr/>
        </p:nvSpPr>
        <p:spPr>
          <a:xfrm>
            <a:off x="663478" y="96252"/>
            <a:ext cx="11195780" cy="1384995"/>
          </a:xfrm>
          <a:prstGeom prst="rect">
            <a:avLst/>
          </a:prstGeom>
          <a:noFill/>
        </p:spPr>
        <p:txBody>
          <a:bodyPr wrap="square">
            <a:spAutoFit/>
          </a:bodyPr>
          <a:lstStyle/>
          <a:p>
            <a:r>
              <a:rPr lang="en-US" sz="2800" noProof="1">
                <a:solidFill>
                  <a:srgbClr val="002060"/>
                </a:solidFill>
                <a:effectLst>
                  <a:outerShdw blurRad="38100" dist="38100" dir="2700000" algn="tl">
                    <a:srgbClr val="C0C0C0"/>
                  </a:outerShdw>
                </a:effectLst>
                <a:latin typeface="Times New Roman" panose="02020603050405020304" pitchFamily="18" charset="0"/>
                <a:cs typeface="Times New Roman" pitchFamily="18" charset="0"/>
              </a:rPr>
              <a:t>Em hãy cho biết nội dung các hình ảnh sau </a:t>
            </a:r>
            <a:r>
              <a:rPr lang="vi-VN" sz="2800" noProof="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đây ?</a:t>
            </a:r>
            <a:r>
              <a:rPr lang="en-US" sz="2800" noProof="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Các hình ảnh này liên quan </a:t>
            </a:r>
            <a:r>
              <a:rPr lang="vi-VN" sz="2800" noProof="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 đất nước nào?</a:t>
            </a:r>
            <a:br>
              <a:rPr lang="vi-VN" sz="2800" noProof="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15" name="1">
            <a:extLst>
              <a:ext uri="{FF2B5EF4-FFF2-40B4-BE49-F238E27FC236}">
                <a16:creationId xmlns:a16="http://schemas.microsoft.com/office/drawing/2014/main" id="{98A5AB4F-5F27-61FB-EB64-860CE25874B1}"/>
              </a:ext>
            </a:extLst>
          </p:cNvPr>
          <p:cNvSpPr/>
          <p:nvPr/>
        </p:nvSpPr>
        <p:spPr>
          <a:xfrm>
            <a:off x="757858" y="1047418"/>
            <a:ext cx="541553" cy="4338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7" name="2">
            <a:extLst>
              <a:ext uri="{FF2B5EF4-FFF2-40B4-BE49-F238E27FC236}">
                <a16:creationId xmlns:a16="http://schemas.microsoft.com/office/drawing/2014/main" id="{B84F6285-2F64-4F21-2C0C-2CBF982F120E}"/>
              </a:ext>
            </a:extLst>
          </p:cNvPr>
          <p:cNvSpPr/>
          <p:nvPr/>
        </p:nvSpPr>
        <p:spPr>
          <a:xfrm>
            <a:off x="733795" y="3789254"/>
            <a:ext cx="541553" cy="4338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8" name="3">
            <a:extLst>
              <a:ext uri="{FF2B5EF4-FFF2-40B4-BE49-F238E27FC236}">
                <a16:creationId xmlns:a16="http://schemas.microsoft.com/office/drawing/2014/main" id="{CE017EB7-9F57-F234-E488-FDBAF2701C2A}"/>
              </a:ext>
            </a:extLst>
          </p:cNvPr>
          <p:cNvSpPr/>
          <p:nvPr/>
        </p:nvSpPr>
        <p:spPr>
          <a:xfrm>
            <a:off x="11163365" y="1047418"/>
            <a:ext cx="541553" cy="4338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9" name="4">
            <a:extLst>
              <a:ext uri="{FF2B5EF4-FFF2-40B4-BE49-F238E27FC236}">
                <a16:creationId xmlns:a16="http://schemas.microsoft.com/office/drawing/2014/main" id="{A2357046-0B14-DB7B-CD50-EA4D282958CE}"/>
              </a:ext>
            </a:extLst>
          </p:cNvPr>
          <p:cNvSpPr/>
          <p:nvPr/>
        </p:nvSpPr>
        <p:spPr>
          <a:xfrm>
            <a:off x="11187428" y="3904217"/>
            <a:ext cx="541553" cy="4338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4</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5D824A9C-0D03-8356-93B8-A0EF92100BF1}"/>
              </a:ext>
            </a:extLst>
          </p:cNvPr>
          <p:cNvSpPr txBox="1"/>
          <p:nvPr/>
        </p:nvSpPr>
        <p:spPr>
          <a:xfrm rot="20354997">
            <a:off x="400919" y="4923815"/>
            <a:ext cx="5851490"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Vạn</a:t>
            </a:r>
            <a:r>
              <a:rPr lang="en-US" sz="2800" b="1" dirty="0">
                <a:solidFill>
                  <a:schemeClr val="bg1"/>
                </a:solidFill>
                <a:latin typeface="Times New Roman" panose="02020603050405020304" pitchFamily="18" charset="0"/>
                <a:cs typeface="Times New Roman" panose="02020603050405020304" pitchFamily="18" charset="0"/>
              </a:rPr>
              <a:t> Lý </a:t>
            </a:r>
            <a:r>
              <a:rPr lang="en-US" sz="2800" b="1" dirty="0" err="1">
                <a:solidFill>
                  <a:schemeClr val="bg1"/>
                </a:solidFill>
                <a:latin typeface="Times New Roman" panose="02020603050405020304" pitchFamily="18" charset="0"/>
                <a:cs typeface="Times New Roman" panose="02020603050405020304" pitchFamily="18" charset="0"/>
              </a:rPr>
              <a:t>Trường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thành</a:t>
            </a:r>
            <a:r>
              <a:rPr lang="en-US" sz="2800" b="1" dirty="0">
                <a:solidFill>
                  <a:schemeClr val="bg1"/>
                </a:solidFill>
                <a:latin typeface="Times New Roman" panose="02020603050405020304" pitchFamily="18" charset="0"/>
                <a:cs typeface="Times New Roman" panose="02020603050405020304" pitchFamily="18" charset="0"/>
              </a:rPr>
              <a:t> – Trung </a:t>
            </a:r>
            <a:r>
              <a:rPr lang="en-US" sz="2800" b="1" dirty="0" err="1">
                <a:solidFill>
                  <a:schemeClr val="bg1"/>
                </a:solidFill>
                <a:latin typeface="Times New Roman" panose="02020603050405020304" pitchFamily="18" charset="0"/>
                <a:cs typeface="Times New Roman" panose="02020603050405020304" pitchFamily="18" charset="0"/>
              </a:rPr>
              <a:t>Quốc</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7F9A3E4-6B6F-E823-4453-95CDA8C8B50B}"/>
              </a:ext>
            </a:extLst>
          </p:cNvPr>
          <p:cNvSpPr txBox="1"/>
          <p:nvPr/>
        </p:nvSpPr>
        <p:spPr>
          <a:xfrm>
            <a:off x="6521116" y="5948405"/>
            <a:ext cx="5514606"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Núi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Sỹ</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Bản</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73A1A09-BA54-7764-D49C-4A01C83DC017}"/>
              </a:ext>
            </a:extLst>
          </p:cNvPr>
          <p:cNvSpPr txBox="1"/>
          <p:nvPr/>
        </p:nvSpPr>
        <p:spPr>
          <a:xfrm>
            <a:off x="6769768" y="2905780"/>
            <a:ext cx="5514606"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Chùa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Shwedagon</a:t>
            </a:r>
            <a:r>
              <a:rPr lang="en-US" sz="2800" b="1" dirty="0">
                <a:solidFill>
                  <a:schemeClr val="bg1"/>
                </a:solidFill>
                <a:latin typeface="Times New Roman" panose="02020603050405020304" pitchFamily="18" charset="0"/>
                <a:cs typeface="Times New Roman" panose="02020603050405020304" pitchFamily="18" charset="0"/>
              </a:rPr>
              <a:t> -  </a:t>
            </a:r>
            <a:r>
              <a:rPr lang="en-US" sz="2800" b="1" dirty="0" err="1">
                <a:solidFill>
                  <a:schemeClr val="bg1"/>
                </a:solidFill>
                <a:latin typeface="Times New Roman" panose="02020603050405020304" pitchFamily="18" charset="0"/>
                <a:cs typeface="Times New Roman" panose="02020603050405020304" pitchFamily="18" charset="0"/>
              </a:rPr>
              <a:t>Mianma</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44271F6-B4D2-E4C5-D0BB-9647BC0B597B}"/>
              </a:ext>
            </a:extLst>
          </p:cNvPr>
          <p:cNvSpPr txBox="1"/>
          <p:nvPr/>
        </p:nvSpPr>
        <p:spPr>
          <a:xfrm>
            <a:off x="1808798" y="2728411"/>
            <a:ext cx="4202932"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Đền</a:t>
            </a:r>
            <a:r>
              <a:rPr lang="en-US" sz="2800" b="1" dirty="0">
                <a:solidFill>
                  <a:schemeClr val="bg1"/>
                </a:solidFill>
                <a:latin typeface="Times New Roman" panose="02020603050405020304" pitchFamily="18" charset="0"/>
                <a:cs typeface="Times New Roman" panose="02020603050405020304" pitchFamily="18" charset="0"/>
              </a:rPr>
              <a:t> Taj </a:t>
            </a:r>
            <a:r>
              <a:rPr lang="en-US" sz="2800" b="1" dirty="0" err="1">
                <a:solidFill>
                  <a:schemeClr val="bg1"/>
                </a:solidFill>
                <a:latin typeface="Times New Roman" panose="02020603050405020304" pitchFamily="18" charset="0"/>
                <a:cs typeface="Times New Roman" panose="02020603050405020304" pitchFamily="18" charset="0"/>
              </a:rPr>
              <a:t>Mahai</a:t>
            </a:r>
            <a:r>
              <a:rPr lang="en-US" sz="2800" b="1" dirty="0">
                <a:solidFill>
                  <a:schemeClr val="bg1"/>
                </a:solidFill>
                <a:latin typeface="Times New Roman" panose="02020603050405020304" pitchFamily="18" charset="0"/>
                <a:cs typeface="Times New Roman" panose="02020603050405020304" pitchFamily="18" charset="0"/>
              </a:rPr>
              <a:t> - </a:t>
            </a:r>
            <a:r>
              <a:rPr lang="en-US" sz="2800" b="1" dirty="0" err="1">
                <a:solidFill>
                  <a:schemeClr val="bg1"/>
                </a:solidFill>
                <a:latin typeface="Times New Roman" panose="02020603050405020304" pitchFamily="18" charset="0"/>
                <a:cs typeface="Times New Roman" panose="02020603050405020304" pitchFamily="18" charset="0"/>
              </a:rPr>
              <a:t>Ấn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Độ</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570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5"/>
                                        </p:tgtEl>
                                      </p:cBhvr>
                                    </p:animEffect>
                                    <p:set>
                                      <p:cBhvr>
                                        <p:cTn id="12"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grpId="0" nodeType="clickEffect">
                                  <p:stCondLst>
                                    <p:cond delay="0"/>
                                  </p:stCondLst>
                                  <p:childTnLst>
                                    <p:animEffect transition="out" filter="circle(out)">
                                      <p:cBhvr>
                                        <p:cTn id="22" dur="2000"/>
                                        <p:tgtEl>
                                          <p:spTgt spid="17"/>
                                        </p:tgtEl>
                                      </p:cBhvr>
                                    </p:animEffect>
                                    <p:set>
                                      <p:cBhvr>
                                        <p:cTn id="2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0" nodeType="clickEffect">
                                  <p:stCondLst>
                                    <p:cond delay="0"/>
                                  </p:stCondLst>
                                  <p:childTnLst>
                                    <p:animEffect transition="out" filter="circle(out)">
                                      <p:cBhvr>
                                        <p:cTn id="33" dur="2000"/>
                                        <p:tgtEl>
                                          <p:spTgt spid="19"/>
                                        </p:tgtEl>
                                      </p:cBhvr>
                                    </p:animEffect>
                                    <p:set>
                                      <p:cBhvr>
                                        <p:cTn id="3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grpId="0" nodeType="clickEffect">
                                  <p:stCondLst>
                                    <p:cond delay="0"/>
                                  </p:stCondLst>
                                  <p:childTnLst>
                                    <p:animEffect transition="out" filter="circle(out)">
                                      <p:cBhvr>
                                        <p:cTn id="44" dur="2000"/>
                                        <p:tgtEl>
                                          <p:spTgt spid="18"/>
                                        </p:tgtEl>
                                      </p:cBhvr>
                                    </p:animEffect>
                                    <p:set>
                                      <p:cBhvr>
                                        <p:cTn id="45"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5" grpId="0" animBg="1"/>
      <p:bldP spid="17" grpId="0" animBg="1"/>
      <p:bldP spid="18" grpId="0" animBg="1"/>
      <p:bldP spid="19" grpId="0" animBg="1"/>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149901" y="0"/>
            <a:ext cx="11914551"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DFB8570-3506-B6CB-2CF6-AB8063579ACB}"/>
              </a:ext>
            </a:extLst>
          </p:cNvPr>
          <p:cNvSpPr txBox="1"/>
          <p:nvPr/>
        </p:nvSpPr>
        <p:spPr>
          <a:xfrm>
            <a:off x="0" y="659893"/>
            <a:ext cx="1236925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Phong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ở Trung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endParaRPr lang="vi-VN" sz="2800" b="1" dirty="0">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D87885-029D-4133-3676-427664DA61AC}"/>
              </a:ext>
            </a:extLst>
          </p:cNvPr>
          <p:cNvGraphicFramePr>
            <a:graphicFrameLocks noGrp="1"/>
          </p:cNvGraphicFramePr>
          <p:nvPr>
            <p:extLst>
              <p:ext uri="{D42A27DB-BD31-4B8C-83A1-F6EECF244321}">
                <p14:modId xmlns:p14="http://schemas.microsoft.com/office/powerpoint/2010/main" val="2369998829"/>
              </p:ext>
            </p:extLst>
          </p:nvPr>
        </p:nvGraphicFramePr>
        <p:xfrm>
          <a:off x="149902" y="1349539"/>
          <a:ext cx="11914552" cy="4811120"/>
        </p:xfrm>
        <a:graphic>
          <a:graphicData uri="http://schemas.openxmlformats.org/drawingml/2006/table">
            <a:tbl>
              <a:tblPr firstRow="1" bandRow="1">
                <a:tableStyleId>{5C22544A-7EE6-4342-B048-85BDC9FD1C3A}</a:tableStyleId>
              </a:tblPr>
              <a:tblGrid>
                <a:gridCol w="1407517">
                  <a:extLst>
                    <a:ext uri="{9D8B030D-6E8A-4147-A177-3AD203B41FA5}">
                      <a16:colId xmlns:a16="http://schemas.microsoft.com/office/drawing/2014/main" val="2715764800"/>
                    </a:ext>
                  </a:extLst>
                </a:gridCol>
                <a:gridCol w="1889296">
                  <a:extLst>
                    <a:ext uri="{9D8B030D-6E8A-4147-A177-3AD203B41FA5}">
                      <a16:colId xmlns:a16="http://schemas.microsoft.com/office/drawing/2014/main" val="492451963"/>
                    </a:ext>
                  </a:extLst>
                </a:gridCol>
                <a:gridCol w="8617739">
                  <a:extLst>
                    <a:ext uri="{9D8B030D-6E8A-4147-A177-3AD203B41FA5}">
                      <a16:colId xmlns:a16="http://schemas.microsoft.com/office/drawing/2014/main" val="2323309338"/>
                    </a:ext>
                  </a:extLst>
                </a:gridCol>
              </a:tblGrid>
              <a:tr h="503996">
                <a:tc>
                  <a:txBody>
                    <a:bodyPr/>
                    <a:lstStyle/>
                    <a:p>
                      <a:r>
                        <a:rPr lang="vi-VN" sz="2800" dirty="0">
                          <a:solidFill>
                            <a:srgbClr val="0033CC"/>
                          </a:solidFill>
                          <a:latin typeface="Times New Roman" panose="02020603050405020304" pitchFamily="18" charset="0"/>
                          <a:cs typeface="Times New Roman" panose="02020603050405020304" pitchFamily="18" charset="0"/>
                        </a:rPr>
                        <a:t>Quốc gia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433993"/>
                  </a:ext>
                </a:extLst>
              </a:tr>
              <a:tr h="1334152">
                <a:tc rowSpan="4">
                  <a:txBody>
                    <a:bodyPr/>
                    <a:lstStyle/>
                    <a:p>
                      <a:r>
                        <a:rPr lang="en-US" sz="2700" dirty="0">
                          <a:latin typeface="Times New Roman" panose="02020603050405020304" pitchFamily="18" charset="0"/>
                          <a:cs typeface="Times New Roman" panose="02020603050405020304" pitchFamily="18" charset="0"/>
                        </a:rPr>
                        <a:t>TRUNG QUỐC</a:t>
                      </a:r>
                      <a:endParaRPr lang="vi-VN" sz="27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1919</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67725"/>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97217"/>
                  </a:ext>
                </a:extLst>
              </a:tr>
              <a:tr h="589210">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856627"/>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100288"/>
                  </a:ext>
                </a:extLst>
              </a:tr>
            </a:tbl>
          </a:graphicData>
        </a:graphic>
      </p:graphicFrame>
      <p:sp>
        <p:nvSpPr>
          <p:cNvPr id="3" name="TextBox 2">
            <a:extLst>
              <a:ext uri="{FF2B5EF4-FFF2-40B4-BE49-F238E27FC236}">
                <a16:creationId xmlns:a16="http://schemas.microsoft.com/office/drawing/2014/main" id="{BED9AD7C-873A-6F42-FDE9-4EC93CB66490}"/>
              </a:ext>
            </a:extLst>
          </p:cNvPr>
          <p:cNvSpPr txBox="1"/>
          <p:nvPr/>
        </p:nvSpPr>
        <p:spPr>
          <a:xfrm>
            <a:off x="3554794" y="2221198"/>
            <a:ext cx="8516332" cy="1384995"/>
          </a:xfrm>
          <a:prstGeom prst="rect">
            <a:avLst/>
          </a:prstGeom>
          <a:noFill/>
        </p:spPr>
        <p:txBody>
          <a:bodyPr wrap="square" rtlCol="0">
            <a:spAutoFit/>
          </a:bodyPr>
          <a:lstStyle/>
          <a:p>
            <a:pPr algn="just"/>
            <a:r>
              <a:rPr lang="vi-VN" sz="2800" dirty="0">
                <a:latin typeface="+mj-lt"/>
                <a:cs typeface="Times New Roman" panose="02020603050405020304" pitchFamily="18" charset="0"/>
              </a:rPr>
              <a:t>(1) Phong trào Ngũ tứ: sinh viên Trung Quốc </a:t>
            </a:r>
            <a:r>
              <a:rPr lang="en-US" sz="2800" dirty="0">
                <a:latin typeface="+mj-lt"/>
                <a:cs typeface="Times New Roman" panose="02020603050405020304" pitchFamily="18" charset="0"/>
              </a:rPr>
              <a:t> </a:t>
            </a:r>
            <a:r>
              <a:rPr lang="vi-VN" sz="2800" dirty="0">
                <a:latin typeface="+mj-lt"/>
                <a:cs typeface="Times New Roman" panose="02020603050405020304" pitchFamily="18" charset="0"/>
              </a:rPr>
              <a:t>phản  đối  quyết  định  của  Hội  nghị Véc-</a:t>
            </a:r>
            <a:r>
              <a:rPr lang="vi-VN" sz="2800" dirty="0" err="1">
                <a:latin typeface="+mj-lt"/>
                <a:cs typeface="Times New Roman" panose="02020603050405020304" pitchFamily="18" charset="0"/>
              </a:rPr>
              <a:t>xai</a:t>
            </a:r>
            <a:r>
              <a:rPr lang="vi-VN" sz="2800" dirty="0">
                <a:latin typeface="+mj-lt"/>
                <a:cs typeface="Times New Roman" panose="02020603050405020304" pitchFamily="18" charset="0"/>
              </a:rPr>
              <a:t> (1919)  </a:t>
            </a:r>
            <a:r>
              <a:rPr lang="vi-VN" sz="2800" dirty="0" err="1">
                <a:latin typeface="+mj-lt"/>
                <a:cs typeface="Times New Roman" panose="02020603050405020304" pitchFamily="18" charset="0"/>
              </a:rPr>
              <a:t>tr</a:t>
            </a:r>
            <a:r>
              <a:rPr lang="en-US" sz="2800" dirty="0">
                <a:latin typeface="+mj-lt"/>
                <a:cs typeface="Times New Roman" panose="02020603050405020304" pitchFamily="18" charset="0"/>
              </a:rPr>
              <a:t>a</a:t>
            </a:r>
            <a:r>
              <a:rPr lang="vi-VN" sz="2800" dirty="0">
                <a:latin typeface="+mj-lt"/>
                <a:cs typeface="Times New Roman" panose="02020603050405020304" pitchFamily="18" charset="0"/>
              </a:rPr>
              <a:t>o  vùng  Sơn  Đông  cho  Nhật  Bản quản lí.</a:t>
            </a:r>
          </a:p>
        </p:txBody>
      </p:sp>
      <p:pic>
        <p:nvPicPr>
          <p:cNvPr id="8" name="Picture 7">
            <a:extLst>
              <a:ext uri="{FF2B5EF4-FFF2-40B4-BE49-F238E27FC236}">
                <a16:creationId xmlns:a16="http://schemas.microsoft.com/office/drawing/2014/main" id="{2563852B-0BA2-C217-F6D2-0C7263D6D295}"/>
              </a:ext>
            </a:extLst>
          </p:cNvPr>
          <p:cNvPicPr>
            <a:picLocks noChangeAspect="1"/>
          </p:cNvPicPr>
          <p:nvPr/>
        </p:nvPicPr>
        <p:blipFill>
          <a:blip r:embed="rId3"/>
          <a:stretch>
            <a:fillRect/>
          </a:stretch>
        </p:blipFill>
        <p:spPr>
          <a:xfrm>
            <a:off x="-4682821" y="3857232"/>
            <a:ext cx="4682821" cy="2899188"/>
          </a:xfrm>
          <a:prstGeom prst="rect">
            <a:avLst/>
          </a:prstGeom>
          <a:ln>
            <a:solidFill>
              <a:schemeClr val="accent1"/>
            </a:solidFill>
          </a:ln>
        </p:spPr>
      </p:pic>
      <p:pic>
        <p:nvPicPr>
          <p:cNvPr id="12" name="Picture 11">
            <a:extLst>
              <a:ext uri="{FF2B5EF4-FFF2-40B4-BE49-F238E27FC236}">
                <a16:creationId xmlns:a16="http://schemas.microsoft.com/office/drawing/2014/main" id="{95D323DE-5A73-DCCC-B570-110011DF6299}"/>
              </a:ext>
            </a:extLst>
          </p:cNvPr>
          <p:cNvPicPr>
            <a:picLocks noChangeAspect="1"/>
          </p:cNvPicPr>
          <p:nvPr/>
        </p:nvPicPr>
        <p:blipFill>
          <a:blip r:embed="rId4"/>
          <a:stretch>
            <a:fillRect/>
          </a:stretch>
        </p:blipFill>
        <p:spPr>
          <a:xfrm>
            <a:off x="12245457" y="3773823"/>
            <a:ext cx="6404708" cy="2899188"/>
          </a:xfrm>
          <a:prstGeom prst="rect">
            <a:avLst/>
          </a:prstGeom>
        </p:spPr>
      </p:pic>
      <p:pic>
        <p:nvPicPr>
          <p:cNvPr id="14" name="Picture 13">
            <a:extLst>
              <a:ext uri="{FF2B5EF4-FFF2-40B4-BE49-F238E27FC236}">
                <a16:creationId xmlns:a16="http://schemas.microsoft.com/office/drawing/2014/main" id="{75A19D80-8AE4-8751-51A4-D57043D06E9F}"/>
              </a:ext>
            </a:extLst>
          </p:cNvPr>
          <p:cNvPicPr>
            <a:picLocks noChangeAspect="1"/>
          </p:cNvPicPr>
          <p:nvPr/>
        </p:nvPicPr>
        <p:blipFill>
          <a:blip r:embed="rId5"/>
          <a:stretch>
            <a:fillRect/>
          </a:stretch>
        </p:blipFill>
        <p:spPr>
          <a:xfrm>
            <a:off x="12943542" y="1349539"/>
            <a:ext cx="2857899" cy="1743318"/>
          </a:xfrm>
          <a:prstGeom prst="rect">
            <a:avLst/>
          </a:prstGeom>
        </p:spPr>
      </p:pic>
    </p:spTree>
    <p:extLst>
      <p:ext uri="{BB962C8B-B14F-4D97-AF65-F5344CB8AC3E}">
        <p14:creationId xmlns:p14="http://schemas.microsoft.com/office/powerpoint/2010/main" val="284832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70833E-6 -4.07407E-6 L -0.1513 0.03936 C -0.18308 0.04815 -0.23034 0.05324 -0.28008 0.05324 C -0.33659 0.05324 -0.38164 0.04815 -0.41328 0.03936 L -0.56498 -4.07407E-6 " pathEditMode="relative" rAng="0" ptsTypes="AAAAA">
                                      <p:cBhvr>
                                        <p:cTn id="16" dur="2000" fill="hold"/>
                                        <p:tgtEl>
                                          <p:spTgt spid="12"/>
                                        </p:tgtEl>
                                        <p:attrNameLst>
                                          <p:attrName>ppt_x</p:attrName>
                                          <p:attrName>ppt_y</p:attrName>
                                        </p:attrNameLst>
                                      </p:cBhvr>
                                      <p:rCtr x="-28255" y="2662"/>
                                    </p:animMotion>
                                  </p:childTnLst>
                                </p:cTn>
                              </p:par>
                            </p:childTnLst>
                          </p:cTn>
                        </p:par>
                      </p:childTnLst>
                    </p:cTn>
                  </p:par>
                  <p:par>
                    <p:cTn id="17" fill="hold">
                      <p:stCondLst>
                        <p:cond delay="indefinite"/>
                      </p:stCondLst>
                      <p:childTnLst>
                        <p:par>
                          <p:cTn id="18" fill="hold">
                            <p:stCondLst>
                              <p:cond delay="0"/>
                            </p:stCondLst>
                            <p:childTnLst>
                              <p:par>
                                <p:cTn id="19" presetID="37" presetClass="path" presetSubtype="0" accel="50000" decel="50000" fill="hold" nodeType="clickEffect">
                                  <p:stCondLst>
                                    <p:cond delay="0"/>
                                  </p:stCondLst>
                                  <p:childTnLst>
                                    <p:animMotion origin="layout" path="M -2.70833E-6 -2.59259E-6 L 0.11042 0.05625 C 0.13334 0.06945 0.16758 0.07639 0.20326 0.07639 C 0.24466 0.07639 0.27748 0.06945 0.30039 0.05625 L 0.41081 -2.59259E-6 " pathEditMode="relative" rAng="0" ptsTypes="AAAAA">
                                      <p:cBhvr>
                                        <p:cTn id="20" dur="2000" fill="hold"/>
                                        <p:tgtEl>
                                          <p:spTgt spid="8"/>
                                        </p:tgtEl>
                                        <p:attrNameLst>
                                          <p:attrName>ppt_x</p:attrName>
                                          <p:attrName>ppt_y</p:attrName>
                                        </p:attrNameLst>
                                      </p:cBhvr>
                                      <p:rCtr x="20534" y="3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160763" y="0"/>
            <a:ext cx="11870473"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D87885-029D-4133-3676-427664DA61AC}"/>
              </a:ext>
            </a:extLst>
          </p:cNvPr>
          <p:cNvGraphicFramePr>
            <a:graphicFrameLocks noGrp="1"/>
          </p:cNvGraphicFramePr>
          <p:nvPr>
            <p:extLst>
              <p:ext uri="{D42A27DB-BD31-4B8C-83A1-F6EECF244321}">
                <p14:modId xmlns:p14="http://schemas.microsoft.com/office/powerpoint/2010/main" val="18109987"/>
              </p:ext>
            </p:extLst>
          </p:nvPr>
        </p:nvGraphicFramePr>
        <p:xfrm>
          <a:off x="498779" y="1324804"/>
          <a:ext cx="11693222" cy="4850816"/>
        </p:xfrm>
        <a:graphic>
          <a:graphicData uri="http://schemas.openxmlformats.org/drawingml/2006/table">
            <a:tbl>
              <a:tblPr firstRow="1" bandRow="1">
                <a:tableStyleId>{5C22544A-7EE6-4342-B048-85BDC9FD1C3A}</a:tableStyleId>
              </a:tblPr>
              <a:tblGrid>
                <a:gridCol w="1820741">
                  <a:extLst>
                    <a:ext uri="{9D8B030D-6E8A-4147-A177-3AD203B41FA5}">
                      <a16:colId xmlns:a16="http://schemas.microsoft.com/office/drawing/2014/main" val="2715764800"/>
                    </a:ext>
                  </a:extLst>
                </a:gridCol>
                <a:gridCol w="1736665">
                  <a:extLst>
                    <a:ext uri="{9D8B030D-6E8A-4147-A177-3AD203B41FA5}">
                      <a16:colId xmlns:a16="http://schemas.microsoft.com/office/drawing/2014/main" val="492451963"/>
                    </a:ext>
                  </a:extLst>
                </a:gridCol>
                <a:gridCol w="8135816">
                  <a:extLst>
                    <a:ext uri="{9D8B030D-6E8A-4147-A177-3AD203B41FA5}">
                      <a16:colId xmlns:a16="http://schemas.microsoft.com/office/drawing/2014/main" val="2323309338"/>
                    </a:ext>
                  </a:extLst>
                </a:gridCol>
              </a:tblGrid>
              <a:tr h="971439">
                <a:tc>
                  <a:txBody>
                    <a:bodyPr/>
                    <a:lstStyle/>
                    <a:p>
                      <a:r>
                        <a:rPr lang="vi-VN" sz="2800" dirty="0">
                          <a:solidFill>
                            <a:srgbClr val="0033CC"/>
                          </a:solidFill>
                          <a:latin typeface="Times New Roman" panose="02020603050405020304" pitchFamily="18" charset="0"/>
                          <a:cs typeface="Times New Roman" panose="02020603050405020304" pitchFamily="18" charset="0"/>
                        </a:rPr>
                        <a:t>Quốc gia</a:t>
                      </a:r>
                      <a:r>
                        <a:rPr lang="en-US" sz="2800" dirty="0">
                          <a:solidFill>
                            <a:srgbClr val="0033CC"/>
                          </a:solidFill>
                          <a:latin typeface="Times New Roman" panose="02020603050405020304" pitchFamily="18" charset="0"/>
                          <a:cs typeface="Times New Roman" panose="02020603050405020304" pitchFamily="18" charset="0"/>
                        </a:rPr>
                        <a:t>/</a:t>
                      </a:r>
                      <a:r>
                        <a:rPr lang="vi-VN" sz="2800" dirty="0">
                          <a:solidFill>
                            <a:srgbClr val="0033CC"/>
                          </a:solidFill>
                          <a:latin typeface="Times New Roman" panose="02020603050405020304" pitchFamily="18" charset="0"/>
                          <a:cs typeface="Times New Roman" panose="02020603050405020304" pitchFamily="18" charset="0"/>
                        </a:rPr>
                        <a:t> khu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433993"/>
                  </a:ext>
                </a:extLst>
              </a:tr>
              <a:tr h="1347289">
                <a:tc rowSpan="4">
                  <a:txBody>
                    <a:bodyPr/>
                    <a:lstStyle/>
                    <a:p>
                      <a:r>
                        <a:rPr lang="en-US" sz="2800" dirty="0">
                          <a:latin typeface="Times New Roman" panose="02020603050405020304" pitchFamily="18" charset="0"/>
                          <a:cs typeface="Times New Roman" panose="02020603050405020304" pitchFamily="18" charset="0"/>
                        </a:rPr>
                        <a:t>TRUNG QUỐC</a:t>
                      </a:r>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1919</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67725"/>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97217"/>
                  </a:ext>
                </a:extLst>
              </a:tr>
              <a:tr h="589210">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856627"/>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100288"/>
                  </a:ext>
                </a:extLst>
              </a:tr>
            </a:tbl>
          </a:graphicData>
        </a:graphic>
      </p:graphicFrame>
      <p:sp>
        <p:nvSpPr>
          <p:cNvPr id="3" name="TextBox 2">
            <a:extLst>
              <a:ext uri="{FF2B5EF4-FFF2-40B4-BE49-F238E27FC236}">
                <a16:creationId xmlns:a16="http://schemas.microsoft.com/office/drawing/2014/main" id="{BED9AD7C-873A-6F42-FDE9-4EC93CB66490}"/>
              </a:ext>
            </a:extLst>
          </p:cNvPr>
          <p:cNvSpPr txBox="1"/>
          <p:nvPr/>
        </p:nvSpPr>
        <p:spPr>
          <a:xfrm>
            <a:off x="4288095" y="2250900"/>
            <a:ext cx="7588548" cy="1384995"/>
          </a:xfrm>
          <a:prstGeom prst="rect">
            <a:avLst/>
          </a:prstGeom>
          <a:noFill/>
        </p:spPr>
        <p:txBody>
          <a:bodyPr wrap="square" rtlCol="0">
            <a:spAutoFit/>
          </a:bodyPr>
          <a:lstStyle/>
          <a:p>
            <a:pPr algn="just"/>
            <a:r>
              <a:rPr lang="vi-VN" sz="2800" dirty="0">
                <a:latin typeface="+mj-lt"/>
                <a:cs typeface="Times New Roman" panose="02020603050405020304" pitchFamily="18" charset="0"/>
              </a:rPr>
              <a:t>(1) Phong trào Ngũ tứ: sinh viên Trung Quốc </a:t>
            </a:r>
            <a:r>
              <a:rPr lang="en-US" sz="2800" dirty="0">
                <a:latin typeface="+mj-lt"/>
                <a:cs typeface="Times New Roman" panose="02020603050405020304" pitchFamily="18" charset="0"/>
              </a:rPr>
              <a:t> </a:t>
            </a:r>
            <a:r>
              <a:rPr lang="vi-VN" sz="2800" dirty="0">
                <a:latin typeface="+mj-lt"/>
                <a:cs typeface="Times New Roman" panose="02020603050405020304" pitchFamily="18" charset="0"/>
              </a:rPr>
              <a:t>phản  đối  quyết  định  của  Hội  nghị Véc-</a:t>
            </a:r>
            <a:r>
              <a:rPr lang="vi-VN" sz="2800" dirty="0" err="1">
                <a:latin typeface="+mj-lt"/>
                <a:cs typeface="Times New Roman" panose="02020603050405020304" pitchFamily="18" charset="0"/>
              </a:rPr>
              <a:t>xai</a:t>
            </a:r>
            <a:r>
              <a:rPr lang="vi-VN" sz="2800" dirty="0">
                <a:latin typeface="+mj-lt"/>
                <a:cs typeface="Times New Roman" panose="02020603050405020304" pitchFamily="18" charset="0"/>
              </a:rPr>
              <a:t> (1919)  </a:t>
            </a:r>
            <a:r>
              <a:rPr lang="vi-VN" sz="2800" dirty="0" err="1">
                <a:latin typeface="+mj-lt"/>
                <a:cs typeface="Times New Roman" panose="02020603050405020304" pitchFamily="18" charset="0"/>
              </a:rPr>
              <a:t>tr</a:t>
            </a:r>
            <a:r>
              <a:rPr lang="en-US" sz="2800" dirty="0">
                <a:latin typeface="+mj-lt"/>
                <a:cs typeface="Times New Roman" panose="02020603050405020304" pitchFamily="18" charset="0"/>
              </a:rPr>
              <a:t>à</a:t>
            </a:r>
            <a:r>
              <a:rPr lang="vi-VN" sz="2800" dirty="0">
                <a:latin typeface="+mj-lt"/>
                <a:cs typeface="Times New Roman" panose="02020603050405020304" pitchFamily="18" charset="0"/>
              </a:rPr>
              <a:t>o  vùng  Sơn  Đông  cho  Nhật  Bản quản lí.</a:t>
            </a:r>
          </a:p>
        </p:txBody>
      </p:sp>
      <p:sp>
        <p:nvSpPr>
          <p:cNvPr id="4" name="TextBox 3">
            <a:extLst>
              <a:ext uri="{FF2B5EF4-FFF2-40B4-BE49-F238E27FC236}">
                <a16:creationId xmlns:a16="http://schemas.microsoft.com/office/drawing/2014/main" id="{B360F2D9-ED1F-788A-B35C-51AB621032AA}"/>
              </a:ext>
            </a:extLst>
          </p:cNvPr>
          <p:cNvSpPr txBox="1"/>
          <p:nvPr/>
        </p:nvSpPr>
        <p:spPr>
          <a:xfrm>
            <a:off x="4078514" y="3619260"/>
            <a:ext cx="8113485" cy="954107"/>
          </a:xfrm>
          <a:prstGeom prst="rect">
            <a:avLst/>
          </a:prstGeom>
          <a:noFill/>
        </p:spPr>
        <p:txBody>
          <a:bodyPr wrap="square" rtlCol="0">
            <a:spAutoFit/>
          </a:bodyPr>
          <a:lstStyle/>
          <a:p>
            <a:r>
              <a:rPr lang="vi-VN" sz="2800" dirty="0">
                <a:latin typeface="+mj-lt"/>
              </a:rPr>
              <a:t>(2) Đảng Cộng sản Trung Quốc ra đời, cùng Quốc Dân đảng chống lực lượng quân phiệt cát cứ</a:t>
            </a:r>
          </a:p>
        </p:txBody>
      </p:sp>
      <p:sp>
        <p:nvSpPr>
          <p:cNvPr id="5" name="TextBox 4">
            <a:extLst>
              <a:ext uri="{FF2B5EF4-FFF2-40B4-BE49-F238E27FC236}">
                <a16:creationId xmlns:a16="http://schemas.microsoft.com/office/drawing/2014/main" id="{B6D9BD4B-0576-97C0-1AC0-1044C5EDA07A}"/>
              </a:ext>
            </a:extLst>
          </p:cNvPr>
          <p:cNvSpPr txBox="1"/>
          <p:nvPr/>
        </p:nvSpPr>
        <p:spPr>
          <a:xfrm>
            <a:off x="4308827" y="4656303"/>
            <a:ext cx="7595627" cy="523220"/>
          </a:xfrm>
          <a:prstGeom prst="rect">
            <a:avLst/>
          </a:prstGeom>
          <a:noFill/>
        </p:spPr>
        <p:txBody>
          <a:bodyPr wrap="square" rtlCol="0">
            <a:spAutoFit/>
          </a:bodyPr>
          <a:lstStyle/>
          <a:p>
            <a:r>
              <a:rPr lang="vi-VN" sz="2800" dirty="0">
                <a:latin typeface="+mj-lt"/>
              </a:rPr>
              <a:t>(3) Liên minh Quốc</a:t>
            </a:r>
            <a:r>
              <a:rPr lang="en-US" sz="2800" dirty="0">
                <a:latin typeface="+mj-lt"/>
              </a:rPr>
              <a:t>-</a:t>
            </a:r>
            <a:r>
              <a:rPr lang="vi-VN" sz="2800" dirty="0">
                <a:latin typeface="+mj-lt"/>
              </a:rPr>
              <a:t>Cộng tan vỡ, nội chiến xảy ra.</a:t>
            </a:r>
          </a:p>
        </p:txBody>
      </p:sp>
      <p:sp>
        <p:nvSpPr>
          <p:cNvPr id="6" name="TextBox 5">
            <a:extLst>
              <a:ext uri="{FF2B5EF4-FFF2-40B4-BE49-F238E27FC236}">
                <a16:creationId xmlns:a16="http://schemas.microsoft.com/office/drawing/2014/main" id="{59D32D15-BBE2-B290-7366-5BE3173528FF}"/>
              </a:ext>
            </a:extLst>
          </p:cNvPr>
          <p:cNvSpPr txBox="1"/>
          <p:nvPr/>
        </p:nvSpPr>
        <p:spPr>
          <a:xfrm>
            <a:off x="4182218" y="5262981"/>
            <a:ext cx="8009782" cy="954107"/>
          </a:xfrm>
          <a:prstGeom prst="rect">
            <a:avLst/>
          </a:prstGeom>
          <a:noFill/>
        </p:spPr>
        <p:txBody>
          <a:bodyPr wrap="square" rtlCol="0">
            <a:spAutoFit/>
          </a:bodyPr>
          <a:lstStyle/>
          <a:p>
            <a:r>
              <a:rPr lang="vi-VN" sz="2800" dirty="0">
                <a:latin typeface="+mj-lt"/>
              </a:rPr>
              <a:t>(4) Quốc – Cộng hợp tác, thành lập Mặt trận </a:t>
            </a:r>
            <a:r>
              <a:rPr lang="en-US" sz="2800" dirty="0">
                <a:latin typeface="+mj-lt"/>
              </a:rPr>
              <a:t> </a:t>
            </a:r>
            <a:r>
              <a:rPr lang="vi-VN" sz="2800" dirty="0">
                <a:latin typeface="+mj-lt"/>
              </a:rPr>
              <a:t>dân tộc thống nhất chống Nhật.</a:t>
            </a:r>
          </a:p>
        </p:txBody>
      </p:sp>
      <p:sp>
        <p:nvSpPr>
          <p:cNvPr id="7" name="TextBox 6">
            <a:extLst>
              <a:ext uri="{FF2B5EF4-FFF2-40B4-BE49-F238E27FC236}">
                <a16:creationId xmlns:a16="http://schemas.microsoft.com/office/drawing/2014/main" id="{058456E5-DDDD-B4E3-7248-C2C5E554FFCA}"/>
              </a:ext>
            </a:extLst>
          </p:cNvPr>
          <p:cNvSpPr txBox="1"/>
          <p:nvPr/>
        </p:nvSpPr>
        <p:spPr>
          <a:xfrm>
            <a:off x="160763" y="702753"/>
            <a:ext cx="1236925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Phong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ở Trung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3214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341100" y="0"/>
            <a:ext cx="11693222"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D87885-029D-4133-3676-427664DA61AC}"/>
              </a:ext>
            </a:extLst>
          </p:cNvPr>
          <p:cNvGraphicFramePr>
            <a:graphicFrameLocks noGrp="1"/>
          </p:cNvGraphicFramePr>
          <p:nvPr>
            <p:extLst>
              <p:ext uri="{D42A27DB-BD31-4B8C-83A1-F6EECF244321}">
                <p14:modId xmlns:p14="http://schemas.microsoft.com/office/powerpoint/2010/main" val="1936104324"/>
              </p:ext>
            </p:extLst>
          </p:nvPr>
        </p:nvGraphicFramePr>
        <p:xfrm>
          <a:off x="498779" y="1324804"/>
          <a:ext cx="11693222" cy="4474966"/>
        </p:xfrm>
        <a:graphic>
          <a:graphicData uri="http://schemas.openxmlformats.org/drawingml/2006/table">
            <a:tbl>
              <a:tblPr firstRow="1" bandRow="1">
                <a:tableStyleId>{5C22544A-7EE6-4342-B048-85BDC9FD1C3A}</a:tableStyleId>
              </a:tblPr>
              <a:tblGrid>
                <a:gridCol w="1820741">
                  <a:extLst>
                    <a:ext uri="{9D8B030D-6E8A-4147-A177-3AD203B41FA5}">
                      <a16:colId xmlns:a16="http://schemas.microsoft.com/office/drawing/2014/main" val="2715764800"/>
                    </a:ext>
                  </a:extLst>
                </a:gridCol>
                <a:gridCol w="2440049">
                  <a:extLst>
                    <a:ext uri="{9D8B030D-6E8A-4147-A177-3AD203B41FA5}">
                      <a16:colId xmlns:a16="http://schemas.microsoft.com/office/drawing/2014/main" val="492451963"/>
                    </a:ext>
                  </a:extLst>
                </a:gridCol>
                <a:gridCol w="7432432">
                  <a:extLst>
                    <a:ext uri="{9D8B030D-6E8A-4147-A177-3AD203B41FA5}">
                      <a16:colId xmlns:a16="http://schemas.microsoft.com/office/drawing/2014/main" val="2323309338"/>
                    </a:ext>
                  </a:extLst>
                </a:gridCol>
              </a:tblGrid>
              <a:tr h="971439">
                <a:tc>
                  <a:txBody>
                    <a:bodyPr/>
                    <a:lstStyle/>
                    <a:p>
                      <a:r>
                        <a:rPr lang="vi-VN" sz="2800" dirty="0">
                          <a:solidFill>
                            <a:srgbClr val="0033CC"/>
                          </a:solidFill>
                          <a:latin typeface="Times New Roman" panose="02020603050405020304" pitchFamily="18" charset="0"/>
                          <a:cs typeface="Times New Roman" panose="02020603050405020304" pitchFamily="18" charset="0"/>
                        </a:rPr>
                        <a:t>Quốc gia</a:t>
                      </a:r>
                      <a:r>
                        <a:rPr lang="en-US" sz="2800" dirty="0">
                          <a:solidFill>
                            <a:srgbClr val="0033CC"/>
                          </a:solidFill>
                          <a:latin typeface="Times New Roman" panose="02020603050405020304" pitchFamily="18" charset="0"/>
                          <a:cs typeface="Times New Roman" panose="02020603050405020304" pitchFamily="18" charset="0"/>
                        </a:rPr>
                        <a:t>/</a:t>
                      </a:r>
                      <a:r>
                        <a:rPr lang="vi-VN" sz="2800" dirty="0">
                          <a:solidFill>
                            <a:srgbClr val="0033CC"/>
                          </a:solidFill>
                          <a:latin typeface="Times New Roman" panose="02020603050405020304" pitchFamily="18" charset="0"/>
                          <a:cs typeface="Times New Roman" panose="02020603050405020304" pitchFamily="18" charset="0"/>
                        </a:rPr>
                        <a:t> khu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433993"/>
                  </a:ext>
                </a:extLst>
              </a:tr>
              <a:tr h="971439">
                <a:tc rowSpan="2">
                  <a:txBody>
                    <a:bodyPr/>
                    <a:lstStyle/>
                    <a:p>
                      <a:r>
                        <a:rPr lang="en-US" sz="2800" dirty="0">
                          <a:latin typeface="Times New Roman" panose="02020603050405020304" pitchFamily="18" charset="0"/>
                          <a:cs typeface="Times New Roman" panose="02020603050405020304" pitchFamily="18" charset="0"/>
                        </a:rPr>
                        <a:t>ẤN ĐỘ</a:t>
                      </a:r>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latin typeface="Times New Roman" panose="02020603050405020304" pitchFamily="18" charset="0"/>
                          <a:cs typeface="Times New Roman" panose="02020603050405020304" pitchFamily="18" charset="0"/>
                        </a:rPr>
                        <a:t>1925</a:t>
                      </a:r>
                    </a:p>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67725"/>
                  </a:ext>
                </a:extLst>
              </a:tr>
              <a:tr h="2532088">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latin typeface="Times New Roman" panose="02020603050405020304" pitchFamily="18" charset="0"/>
                          <a:cs typeface="Times New Roman" panose="02020603050405020304" pitchFamily="18" charset="0"/>
                        </a:rPr>
                        <a:t>1930</a:t>
                      </a:r>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97217"/>
                  </a:ext>
                </a:extLst>
              </a:tr>
            </a:tbl>
          </a:graphicData>
        </a:graphic>
      </p:graphicFrame>
      <p:sp>
        <p:nvSpPr>
          <p:cNvPr id="3" name="TextBox 2">
            <a:extLst>
              <a:ext uri="{FF2B5EF4-FFF2-40B4-BE49-F238E27FC236}">
                <a16:creationId xmlns:a16="http://schemas.microsoft.com/office/drawing/2014/main" id="{BED9AD7C-873A-6F42-FDE9-4EC93CB66490}"/>
              </a:ext>
            </a:extLst>
          </p:cNvPr>
          <p:cNvSpPr txBox="1"/>
          <p:nvPr/>
        </p:nvSpPr>
        <p:spPr>
          <a:xfrm>
            <a:off x="4857486" y="2484107"/>
            <a:ext cx="5137259" cy="523220"/>
          </a:xfrm>
          <a:prstGeom prst="rect">
            <a:avLst/>
          </a:prstGeom>
          <a:noFill/>
        </p:spPr>
        <p:txBody>
          <a:bodyPr wrap="square" rtlCol="0">
            <a:spAutoFit/>
          </a:bodyPr>
          <a:lstStyle/>
          <a:p>
            <a:pPr algn="just"/>
            <a:r>
              <a:rPr lang="vi-VN" sz="2800" dirty="0">
                <a:latin typeface="+mj-lt"/>
                <a:cs typeface="Times New Roman" panose="02020603050405020304" pitchFamily="18" charset="0"/>
              </a:rPr>
              <a:t>Đảng Cộng sản Ấn Độ ra đời.</a:t>
            </a:r>
          </a:p>
        </p:txBody>
      </p:sp>
      <p:sp>
        <p:nvSpPr>
          <p:cNvPr id="4" name="TextBox 3">
            <a:extLst>
              <a:ext uri="{FF2B5EF4-FFF2-40B4-BE49-F238E27FC236}">
                <a16:creationId xmlns:a16="http://schemas.microsoft.com/office/drawing/2014/main" id="{B360F2D9-ED1F-788A-B35C-51AB621032AA}"/>
              </a:ext>
            </a:extLst>
          </p:cNvPr>
          <p:cNvSpPr txBox="1"/>
          <p:nvPr/>
        </p:nvSpPr>
        <p:spPr>
          <a:xfrm>
            <a:off x="4857485" y="3449441"/>
            <a:ext cx="6768111" cy="1384995"/>
          </a:xfrm>
          <a:prstGeom prst="rect">
            <a:avLst/>
          </a:prstGeom>
          <a:noFill/>
        </p:spPr>
        <p:txBody>
          <a:bodyPr wrap="square" rtlCol="0">
            <a:spAutoFit/>
          </a:bodyPr>
          <a:lstStyle/>
          <a:p>
            <a:pPr algn="just"/>
            <a:r>
              <a:rPr lang="vi-VN" sz="2800" dirty="0">
                <a:latin typeface="+mj-lt"/>
              </a:rPr>
              <a:t>  M.  Gan-đi  lãnh  đạo “cuộc  biểu  tình  bất</a:t>
            </a:r>
            <a:r>
              <a:rPr lang="en-US" sz="2800" dirty="0">
                <a:latin typeface="+mj-lt"/>
              </a:rPr>
              <a:t> </a:t>
            </a:r>
            <a:r>
              <a:rPr lang="vi-VN" sz="2800" dirty="0">
                <a:latin typeface="+mj-lt"/>
              </a:rPr>
              <a:t>bạo động Muối”, đấu tranh chống thực dân </a:t>
            </a:r>
            <a:r>
              <a:rPr lang="en-US" sz="2800" dirty="0">
                <a:latin typeface="+mj-lt"/>
              </a:rPr>
              <a:t> </a:t>
            </a:r>
            <a:r>
              <a:rPr lang="vi-VN" sz="2800" dirty="0">
                <a:latin typeface="+mj-lt"/>
              </a:rPr>
              <a:t>Anh bằng biện pháp “bất bạo động”.</a:t>
            </a:r>
          </a:p>
        </p:txBody>
      </p:sp>
      <p:pic>
        <p:nvPicPr>
          <p:cNvPr id="6" name="Picture 5">
            <a:extLst>
              <a:ext uri="{FF2B5EF4-FFF2-40B4-BE49-F238E27FC236}">
                <a16:creationId xmlns:a16="http://schemas.microsoft.com/office/drawing/2014/main" id="{30E7874B-AE10-5829-40C8-22A1939FCBD1}"/>
              </a:ext>
            </a:extLst>
          </p:cNvPr>
          <p:cNvPicPr>
            <a:picLocks noChangeAspect="1"/>
          </p:cNvPicPr>
          <p:nvPr/>
        </p:nvPicPr>
        <p:blipFill>
          <a:blip r:embed="rId2"/>
          <a:stretch>
            <a:fillRect/>
          </a:stretch>
        </p:blipFill>
        <p:spPr>
          <a:xfrm>
            <a:off x="9994745" y="1500554"/>
            <a:ext cx="2039577" cy="1801749"/>
          </a:xfrm>
          <a:prstGeom prst="rect">
            <a:avLst/>
          </a:prstGeom>
        </p:spPr>
      </p:pic>
      <p:pic>
        <p:nvPicPr>
          <p:cNvPr id="8" name="Picture 7">
            <a:extLst>
              <a:ext uri="{FF2B5EF4-FFF2-40B4-BE49-F238E27FC236}">
                <a16:creationId xmlns:a16="http://schemas.microsoft.com/office/drawing/2014/main" id="{E9239B58-0B41-3B44-00F9-2C07D6467531}"/>
              </a:ext>
            </a:extLst>
          </p:cNvPr>
          <p:cNvPicPr>
            <a:picLocks noChangeAspect="1"/>
          </p:cNvPicPr>
          <p:nvPr/>
        </p:nvPicPr>
        <p:blipFill>
          <a:blip r:embed="rId3"/>
          <a:stretch>
            <a:fillRect/>
          </a:stretch>
        </p:blipFill>
        <p:spPr>
          <a:xfrm>
            <a:off x="371230" y="4080107"/>
            <a:ext cx="4360985" cy="2758310"/>
          </a:xfrm>
          <a:prstGeom prst="rect">
            <a:avLst/>
          </a:prstGeom>
        </p:spPr>
      </p:pic>
      <p:sp>
        <p:nvSpPr>
          <p:cNvPr id="5" name="Speech Bubble: Rectangle with Corners Rounded 4">
            <a:extLst>
              <a:ext uri="{FF2B5EF4-FFF2-40B4-BE49-F238E27FC236}">
                <a16:creationId xmlns:a16="http://schemas.microsoft.com/office/drawing/2014/main" id="{A5E04060-0FA6-9897-FDE8-CF2D21B86860}"/>
              </a:ext>
            </a:extLst>
          </p:cNvPr>
          <p:cNvSpPr/>
          <p:nvPr/>
        </p:nvSpPr>
        <p:spPr>
          <a:xfrm>
            <a:off x="6096000" y="2484107"/>
            <a:ext cx="4360985" cy="2350329"/>
          </a:xfrm>
          <a:prstGeom prst="wedgeRoundRectCallout">
            <a:avLst>
              <a:gd name="adj1" fmla="val -85887"/>
              <a:gd name="adj2" fmla="val 45965"/>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latin typeface="+mj-lt"/>
              </a:rPr>
              <a:t> </a:t>
            </a:r>
            <a:r>
              <a:rPr lang="vi-VN" sz="2800" dirty="0">
                <a:solidFill>
                  <a:schemeClr val="tx1"/>
                </a:solidFill>
                <a:latin typeface="+mj-lt"/>
              </a:rPr>
              <a:t>M. Gan-đi đã có hành động gì để chống lại đạo luật hà khắc của thực dân Anh đối với người dân Ấn Độ?</a:t>
            </a:r>
          </a:p>
        </p:txBody>
      </p:sp>
      <p:sp>
        <p:nvSpPr>
          <p:cNvPr id="7" name="Rectangle: Rounded Corners 6">
            <a:extLst>
              <a:ext uri="{FF2B5EF4-FFF2-40B4-BE49-F238E27FC236}">
                <a16:creationId xmlns:a16="http://schemas.microsoft.com/office/drawing/2014/main" id="{C147A851-0344-0863-AD92-58AD258FC43F}"/>
              </a:ext>
            </a:extLst>
          </p:cNvPr>
          <p:cNvSpPr/>
          <p:nvPr/>
        </p:nvSpPr>
        <p:spPr>
          <a:xfrm>
            <a:off x="4857485" y="5158154"/>
            <a:ext cx="6537346" cy="16251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 M. Gan-đi đã tiến hành “cuộc biểu tình </a:t>
            </a:r>
          </a:p>
          <a:p>
            <a:pPr algn="ctr"/>
            <a:r>
              <a:rPr lang="vi-VN" sz="2800" dirty="0">
                <a:latin typeface="+mj-lt"/>
              </a:rPr>
              <a:t>bất bạo động Muối” – đi bộ gần 400 </a:t>
            </a:r>
            <a:r>
              <a:rPr lang="vi-VN" sz="2800" dirty="0" err="1">
                <a:latin typeface="+mj-lt"/>
              </a:rPr>
              <a:t>km</a:t>
            </a:r>
            <a:r>
              <a:rPr lang="vi-VN" sz="2800" dirty="0">
                <a:latin typeface="+mj-lt"/>
              </a:rPr>
              <a:t> đến bờ biển phía Tây Ấn Độ.</a:t>
            </a:r>
          </a:p>
        </p:txBody>
      </p:sp>
      <p:sp>
        <p:nvSpPr>
          <p:cNvPr id="9" name="Speech Bubble: Rectangle with Corners Rounded 8">
            <a:extLst>
              <a:ext uri="{FF2B5EF4-FFF2-40B4-BE49-F238E27FC236}">
                <a16:creationId xmlns:a16="http://schemas.microsoft.com/office/drawing/2014/main" id="{B6C600CA-2979-559A-96FE-73D9100B1F31}"/>
              </a:ext>
            </a:extLst>
          </p:cNvPr>
          <p:cNvSpPr/>
          <p:nvPr/>
        </p:nvSpPr>
        <p:spPr>
          <a:xfrm>
            <a:off x="6345390" y="2526912"/>
            <a:ext cx="4208585" cy="1443600"/>
          </a:xfrm>
          <a:prstGeom prst="wedgeRoundRectCallout">
            <a:avLst>
              <a:gd name="adj1" fmla="val -85887"/>
              <a:gd name="adj2" fmla="val 97938"/>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latin typeface="+mj-lt"/>
              </a:rPr>
              <a:t> </a:t>
            </a:r>
            <a:r>
              <a:rPr lang="vi-VN" sz="2800" dirty="0">
                <a:solidFill>
                  <a:schemeClr val="tx1"/>
                </a:solidFill>
                <a:latin typeface="+mj-lt"/>
              </a:rPr>
              <a:t> Tại sao có thể gọi hành động của ông là “bất bạo động”? </a:t>
            </a:r>
          </a:p>
        </p:txBody>
      </p:sp>
      <p:sp>
        <p:nvSpPr>
          <p:cNvPr id="12" name="Rectangle: Rounded Corners 11">
            <a:extLst>
              <a:ext uri="{FF2B5EF4-FFF2-40B4-BE49-F238E27FC236}">
                <a16:creationId xmlns:a16="http://schemas.microsoft.com/office/drawing/2014/main" id="{2E3A53A7-F2A8-9FD1-F28D-F8A49A7AA580}"/>
              </a:ext>
            </a:extLst>
          </p:cNvPr>
          <p:cNvSpPr/>
          <p:nvPr/>
        </p:nvSpPr>
        <p:spPr>
          <a:xfrm>
            <a:off x="4972867" y="4905626"/>
            <a:ext cx="6537346" cy="19541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 Vì hình thức đấu tranh là biểu tình ôn </a:t>
            </a:r>
            <a:r>
              <a:rPr lang="vi-VN" sz="2800" dirty="0" err="1">
                <a:latin typeface="+mj-lt"/>
              </a:rPr>
              <a:t>hoà</a:t>
            </a:r>
            <a:r>
              <a:rPr lang="vi-VN" sz="2800" dirty="0">
                <a:latin typeface="+mj-lt"/>
              </a:rPr>
              <a:t>, </a:t>
            </a:r>
          </a:p>
          <a:p>
            <a:pPr algn="ctr"/>
            <a:r>
              <a:rPr lang="vi-VN" sz="2800" dirty="0">
                <a:latin typeface="+mj-lt"/>
              </a:rPr>
              <a:t>khuyến khích người dân Ấn Độ bất tuân lệnh của chính quyền thuộc địa, tuyệt đối không sử dụng bạo lực.</a:t>
            </a:r>
          </a:p>
        </p:txBody>
      </p:sp>
      <p:sp>
        <p:nvSpPr>
          <p:cNvPr id="13" name="TextBox 12">
            <a:extLst>
              <a:ext uri="{FF2B5EF4-FFF2-40B4-BE49-F238E27FC236}">
                <a16:creationId xmlns:a16="http://schemas.microsoft.com/office/drawing/2014/main" id="{145D9433-A0FE-11F4-98C9-0499C0A843CD}"/>
              </a:ext>
            </a:extLst>
          </p:cNvPr>
          <p:cNvSpPr txBox="1"/>
          <p:nvPr/>
        </p:nvSpPr>
        <p:spPr>
          <a:xfrm>
            <a:off x="0" y="659893"/>
            <a:ext cx="1236925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Phong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ở Trung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1506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1" nodeType="clickEffect">
                                  <p:stCondLst>
                                    <p:cond delay="0"/>
                                  </p:stCondLst>
                                  <p:childTnLst>
                                    <p:animEffect transition="out" filter="circle(out)">
                                      <p:cBhvr>
                                        <p:cTn id="20" dur="2000"/>
                                        <p:tgtEl>
                                          <p:spTgt spid="5"/>
                                        </p:tgtEl>
                                      </p:cBhvr>
                                    </p:animEffect>
                                    <p:set>
                                      <p:cBhvr>
                                        <p:cTn id="21" dur="1" fill="hold">
                                          <p:stCondLst>
                                            <p:cond delay="1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xit" presetSubtype="10" fill="hold" grpId="1" nodeType="clickEffect">
                                  <p:stCondLst>
                                    <p:cond delay="0"/>
                                  </p:stCondLst>
                                  <p:childTnLst>
                                    <p:animEffect transition="out" filter="checkerboard(across)">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2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heckerboard(across)">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grpId="1" nodeType="clickEffect">
                                  <p:stCondLst>
                                    <p:cond delay="0"/>
                                  </p:stCondLst>
                                  <p:childTnLst>
                                    <p:animEffect transition="out" filter="checkerboard(across)">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5" grpId="1" animBg="1"/>
      <p:bldP spid="7" grpId="0" animBg="1"/>
      <p:bldP spid="7" grpId="1" animBg="1"/>
      <p:bldP spid="9" grpId="0" animBg="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145143" y="0"/>
            <a:ext cx="12046857"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D87885-029D-4133-3676-427664DA61AC}"/>
              </a:ext>
            </a:extLst>
          </p:cNvPr>
          <p:cNvGraphicFramePr>
            <a:graphicFrameLocks noGrp="1"/>
          </p:cNvGraphicFramePr>
          <p:nvPr>
            <p:extLst>
              <p:ext uri="{D42A27DB-BD31-4B8C-83A1-F6EECF244321}">
                <p14:modId xmlns:p14="http://schemas.microsoft.com/office/powerpoint/2010/main" val="3335018904"/>
              </p:ext>
            </p:extLst>
          </p:nvPr>
        </p:nvGraphicFramePr>
        <p:xfrm>
          <a:off x="315357" y="1246557"/>
          <a:ext cx="11693222" cy="5256541"/>
        </p:xfrm>
        <a:graphic>
          <a:graphicData uri="http://schemas.openxmlformats.org/drawingml/2006/table">
            <a:tbl>
              <a:tblPr firstRow="1" bandRow="1">
                <a:tableStyleId>{5C22544A-7EE6-4342-B048-85BDC9FD1C3A}</a:tableStyleId>
              </a:tblPr>
              <a:tblGrid>
                <a:gridCol w="1376913">
                  <a:extLst>
                    <a:ext uri="{9D8B030D-6E8A-4147-A177-3AD203B41FA5}">
                      <a16:colId xmlns:a16="http://schemas.microsoft.com/office/drawing/2014/main" val="2715764800"/>
                    </a:ext>
                  </a:extLst>
                </a:gridCol>
                <a:gridCol w="2082561">
                  <a:extLst>
                    <a:ext uri="{9D8B030D-6E8A-4147-A177-3AD203B41FA5}">
                      <a16:colId xmlns:a16="http://schemas.microsoft.com/office/drawing/2014/main" val="492451963"/>
                    </a:ext>
                  </a:extLst>
                </a:gridCol>
                <a:gridCol w="8233748">
                  <a:extLst>
                    <a:ext uri="{9D8B030D-6E8A-4147-A177-3AD203B41FA5}">
                      <a16:colId xmlns:a16="http://schemas.microsoft.com/office/drawing/2014/main" val="2323309338"/>
                    </a:ext>
                  </a:extLst>
                </a:gridCol>
              </a:tblGrid>
              <a:tr h="629135">
                <a:tc>
                  <a:txBody>
                    <a:bodyPr/>
                    <a:lstStyle/>
                    <a:p>
                      <a:r>
                        <a:rPr lang="vi-VN" sz="2400" dirty="0">
                          <a:solidFill>
                            <a:srgbClr val="0033CC"/>
                          </a:solidFill>
                          <a:latin typeface="+mj-lt"/>
                          <a:cs typeface="Times New Roman" panose="02020603050405020304" pitchFamily="18" charset="0"/>
                        </a:rPr>
                        <a:t>khu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mj-lt"/>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mj-lt"/>
                          <a:cs typeface="Times New Roman" panose="02020603050405020304" pitchFamily="18" charset="0"/>
                        </a:rPr>
                        <a:t>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433993"/>
                  </a:ext>
                </a:extLst>
              </a:tr>
              <a:tr h="504263">
                <a:tc rowSpan="6">
                  <a:txBody>
                    <a:bodyPr/>
                    <a:lstStyle/>
                    <a:p>
                      <a:r>
                        <a:rPr lang="en-US" sz="2800" dirty="0">
                          <a:latin typeface="+mj-lt"/>
                          <a:cs typeface="Times New Roman" panose="02020603050405020304" pitchFamily="18" charset="0"/>
                        </a:rPr>
                        <a:t>ĐÔNG NAM Á</a:t>
                      </a:r>
                      <a:endParaRPr lang="vi-VN" sz="2800" dirty="0">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mj-lt"/>
                          <a:cs typeface="Times New Roman" panose="02020603050405020304" pitchFamily="18" charset="0"/>
                        </a:rPr>
                        <a:t>1920</a:t>
                      </a:r>
                      <a:endParaRPr lang="en-US" sz="2800" dirty="0">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67725"/>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mj-lt"/>
                          <a:cs typeface="Times New Roman" panose="02020603050405020304" pitchFamily="18" charset="0"/>
                        </a:rPr>
                        <a:t>1926 – 1927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97217"/>
                  </a:ext>
                </a:extLst>
              </a:tr>
              <a:tr h="729887">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mj-lt"/>
                          <a:cs typeface="Times New Roman" panose="02020603050405020304" pitchFamily="18" charset="0"/>
                        </a:rPr>
                        <a:t>1930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856627"/>
                  </a:ext>
                </a:extLst>
              </a:tr>
              <a:tr h="259080">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mj-lt"/>
                          <a:cs typeface="Times New Roman" panose="02020603050405020304" pitchFamily="18" charset="0"/>
                        </a:rPr>
                        <a:t>1930 – 1931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100288"/>
                  </a:ext>
                </a:extLst>
              </a:tr>
              <a:tr h="259080">
                <a:tc vMerge="1">
                  <a:txBody>
                    <a:bodyPr/>
                    <a:lstStyle/>
                    <a:p>
                      <a:endParaRPr lang="vi-VN"/>
                    </a:p>
                  </a:txBody>
                  <a:tcPr/>
                </a:tc>
                <a:tc>
                  <a:txBody>
                    <a:bodyPr/>
                    <a:lstStyle/>
                    <a:p>
                      <a:r>
                        <a:rPr lang="vi-VN" sz="2800" dirty="0">
                          <a:latin typeface="+mj-lt"/>
                          <a:cs typeface="Times New Roman" panose="02020603050405020304" pitchFamily="18" charset="0"/>
                        </a:rPr>
                        <a:t>193</a:t>
                      </a:r>
                      <a:r>
                        <a:rPr lang="en-US" sz="2800" dirty="0">
                          <a:latin typeface="+mj-lt"/>
                          <a:cs typeface="Times New Roman" panose="02020603050405020304" pitchFamily="18" charset="0"/>
                        </a:rPr>
                        <a:t>2</a:t>
                      </a:r>
                    </a:p>
                    <a:p>
                      <a:endParaRPr lang="vi-VN" sz="2800" dirty="0">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3934306"/>
                  </a:ext>
                </a:extLst>
              </a:tr>
              <a:tr h="518160">
                <a:tc vMerge="1">
                  <a:txBody>
                    <a:bodyPr/>
                    <a:lstStyle/>
                    <a:p>
                      <a:endParaRPr lang="vi-VN"/>
                    </a:p>
                  </a:txBody>
                  <a:tcPr/>
                </a:tc>
                <a:tc>
                  <a:txBody>
                    <a:bodyPr/>
                    <a:lstStyle/>
                    <a:p>
                      <a:r>
                        <a:rPr lang="vi-VN" sz="2800" dirty="0">
                          <a:latin typeface="+mj-lt"/>
                          <a:cs typeface="Times New Roman" panose="02020603050405020304" pitchFamily="18" charset="0"/>
                        </a:rPr>
                        <a:t>1940</a:t>
                      </a:r>
                      <a:endParaRPr lang="en-US" sz="2800" dirty="0">
                        <a:latin typeface="+mj-lt"/>
                        <a:cs typeface="Times New Roman" panose="02020603050405020304" pitchFamily="18" charset="0"/>
                      </a:endParaRPr>
                    </a:p>
                    <a:p>
                      <a:endParaRPr lang="en-US" sz="2800" dirty="0">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185852"/>
                  </a:ext>
                </a:extLst>
              </a:tr>
            </a:tbl>
          </a:graphicData>
        </a:graphic>
      </p:graphicFrame>
      <p:sp>
        <p:nvSpPr>
          <p:cNvPr id="3" name="TextBox 2">
            <a:extLst>
              <a:ext uri="{FF2B5EF4-FFF2-40B4-BE49-F238E27FC236}">
                <a16:creationId xmlns:a16="http://schemas.microsoft.com/office/drawing/2014/main" id="{BED9AD7C-873A-6F42-FDE9-4EC93CB66490}"/>
              </a:ext>
            </a:extLst>
          </p:cNvPr>
          <p:cNvSpPr txBox="1"/>
          <p:nvPr/>
        </p:nvSpPr>
        <p:spPr>
          <a:xfrm>
            <a:off x="3908025" y="1831526"/>
            <a:ext cx="7588548" cy="52322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Đảng Cộng sản In-đô-nê-xi-a ra đời.</a:t>
            </a:r>
          </a:p>
        </p:txBody>
      </p:sp>
      <p:sp>
        <p:nvSpPr>
          <p:cNvPr id="4" name="TextBox 3">
            <a:extLst>
              <a:ext uri="{FF2B5EF4-FFF2-40B4-BE49-F238E27FC236}">
                <a16:creationId xmlns:a16="http://schemas.microsoft.com/office/drawing/2014/main" id="{B360F2D9-ED1F-788A-B35C-51AB621032AA}"/>
              </a:ext>
            </a:extLst>
          </p:cNvPr>
          <p:cNvSpPr txBox="1"/>
          <p:nvPr/>
        </p:nvSpPr>
        <p:spPr>
          <a:xfrm>
            <a:off x="3842057" y="3423029"/>
            <a:ext cx="8100554"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Đảng sản Việt Nam và Đảng Cộng sản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Mã Lai ra đời. </a:t>
            </a:r>
          </a:p>
        </p:txBody>
      </p:sp>
      <p:sp>
        <p:nvSpPr>
          <p:cNvPr id="5" name="TextBox 4">
            <a:extLst>
              <a:ext uri="{FF2B5EF4-FFF2-40B4-BE49-F238E27FC236}">
                <a16:creationId xmlns:a16="http://schemas.microsoft.com/office/drawing/2014/main" id="{B6D9BD4B-0576-97C0-1AC0-1044C5EDA07A}"/>
              </a:ext>
            </a:extLst>
          </p:cNvPr>
          <p:cNvSpPr txBox="1"/>
          <p:nvPr/>
        </p:nvSpPr>
        <p:spPr>
          <a:xfrm>
            <a:off x="3776089" y="4060425"/>
            <a:ext cx="7595627"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Phong trào Xô viết Nghệ – Tĩnh (Việt Nam).</a:t>
            </a:r>
          </a:p>
        </p:txBody>
      </p:sp>
      <p:sp>
        <p:nvSpPr>
          <p:cNvPr id="6" name="TextBox 5">
            <a:extLst>
              <a:ext uri="{FF2B5EF4-FFF2-40B4-BE49-F238E27FC236}">
                <a16:creationId xmlns:a16="http://schemas.microsoft.com/office/drawing/2014/main" id="{59D32D15-BBE2-B290-7366-5BE3173528FF}"/>
              </a:ext>
            </a:extLst>
          </p:cNvPr>
          <p:cNvSpPr txBox="1"/>
          <p:nvPr/>
        </p:nvSpPr>
        <p:spPr>
          <a:xfrm>
            <a:off x="3908025" y="2354746"/>
            <a:ext cx="8100554" cy="954107"/>
          </a:xfrm>
          <a:prstGeom prst="rect">
            <a:avLst/>
          </a:prstGeom>
          <a:noFill/>
        </p:spPr>
        <p:txBody>
          <a:bodyPr wrap="square" rtlCol="0">
            <a:spAutoFit/>
          </a:bodyPr>
          <a:lstStyle/>
          <a:p>
            <a:r>
              <a:rPr lang="it-IT" sz="2800" dirty="0">
                <a:latin typeface="Times New Roman" panose="02020603050405020304" pitchFamily="18" charset="0"/>
                <a:cs typeface="Times New Roman" panose="02020603050405020304" pitchFamily="18" charset="0"/>
              </a:rPr>
              <a:t> Khởi nghĩa vũ trang ở Gia-va và Xu-ma-tra (In-đô-nê-xi-a).</a:t>
            </a:r>
            <a:endParaRPr lang="vi-VN"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9A60A05-7345-B915-AAC6-F7371F0B7041}"/>
              </a:ext>
            </a:extLst>
          </p:cNvPr>
          <p:cNvSpPr txBox="1"/>
          <p:nvPr/>
        </p:nvSpPr>
        <p:spPr>
          <a:xfrm>
            <a:off x="3842057" y="4652412"/>
            <a:ext cx="8100554"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Cách  mạng  ở  Xiêm,  ra  đời  chính  thể quân chủ lập hiến</a:t>
            </a:r>
          </a:p>
        </p:txBody>
      </p:sp>
      <p:sp>
        <p:nvSpPr>
          <p:cNvPr id="8" name="TextBox 7">
            <a:extLst>
              <a:ext uri="{FF2B5EF4-FFF2-40B4-BE49-F238E27FC236}">
                <a16:creationId xmlns:a16="http://schemas.microsoft.com/office/drawing/2014/main" id="{13513F4A-B424-142A-7835-1E80A2778CA3}"/>
              </a:ext>
            </a:extLst>
          </p:cNvPr>
          <p:cNvSpPr txBox="1"/>
          <p:nvPr/>
        </p:nvSpPr>
        <p:spPr>
          <a:xfrm>
            <a:off x="3652021" y="5530823"/>
            <a:ext cx="8356557"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Nhân  dân  Đông  Nam  Á  đấu  tranh chống lại sự xâm lược và đô hộ của phát xít Nhật Bản.</a:t>
            </a:r>
          </a:p>
        </p:txBody>
      </p:sp>
    </p:spTree>
    <p:extLst>
      <p:ext uri="{BB962C8B-B14F-4D97-AF65-F5344CB8AC3E}">
        <p14:creationId xmlns:p14="http://schemas.microsoft.com/office/powerpoint/2010/main" val="3246899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circle(in)">
                                      <p:cBhvr>
                                        <p:cTn id="22" dur="2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circle(in)">
                                      <p:cBhvr>
                                        <p:cTn id="27" dur="20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circle(in)">
                                      <p:cBhvr>
                                        <p:cTn id="32" dur="20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circle(in)">
                                      <p:cBhvr>
                                        <p:cTn id="3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F03352-6ADC-CFB5-F1CB-FC49873CD308}"/>
              </a:ext>
            </a:extLst>
          </p:cNvPr>
          <p:cNvSpPr>
            <a:spLocks noGrp="1"/>
          </p:cNvSpPr>
          <p:nvPr>
            <p:ph type="title"/>
          </p:nvPr>
        </p:nvSpPr>
        <p:spPr>
          <a:xfrm>
            <a:off x="6475262" y="1313439"/>
            <a:ext cx="5211320" cy="2111806"/>
          </a:xfrm>
        </p:spPr>
        <p:txBody>
          <a:bodyPr anchor="b">
            <a:noAutofit/>
          </a:bodyPr>
          <a:lstStyle/>
          <a:p>
            <a:pPr algn="just"/>
            <a:r>
              <a:rPr lang="vi-VN" sz="2800" b="1" dirty="0">
                <a:solidFill>
                  <a:srgbClr val="0033CC"/>
                </a:solidFill>
                <a:effectLst/>
                <a:latin typeface="Times New Roman" panose="02020603050405020304" pitchFamily="18" charset="0"/>
                <a:ea typeface="Times New Roman" panose="02020603050405020304" pitchFamily="18" charset="0"/>
              </a:rPr>
              <a:t>Em có nhận xét gì về phong trào </a:t>
            </a:r>
            <a:r>
              <a:rPr lang="en-US" sz="2800" b="1" dirty="0" err="1">
                <a:solidFill>
                  <a:srgbClr val="0033CC"/>
                </a:solidFill>
                <a:latin typeface="Times New Roman" panose="02020603050405020304" pitchFamily="18" charset="0"/>
                <a:ea typeface="Times New Roman" panose="02020603050405020304" pitchFamily="18" charset="0"/>
              </a:rPr>
              <a:t>giải</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phóng</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dân</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tộc</a:t>
            </a:r>
            <a:r>
              <a:rPr lang="en-US" sz="2800" b="1" dirty="0">
                <a:solidFill>
                  <a:srgbClr val="0033CC"/>
                </a:solidFill>
                <a:latin typeface="Times New Roman" panose="02020603050405020304" pitchFamily="18" charset="0"/>
                <a:ea typeface="Times New Roman" panose="02020603050405020304" pitchFamily="18" charset="0"/>
              </a:rPr>
              <a:t> ở </a:t>
            </a:r>
            <a:r>
              <a:rPr lang="en-US" sz="2800" b="1" dirty="0" err="1">
                <a:solidFill>
                  <a:srgbClr val="0033CC"/>
                </a:solidFill>
                <a:latin typeface="Times New Roman" panose="02020603050405020304" pitchFamily="18" charset="0"/>
                <a:ea typeface="Times New Roman" panose="02020603050405020304" pitchFamily="18" charset="0"/>
              </a:rPr>
              <a:t>các</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nước</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châu</a:t>
            </a:r>
            <a:r>
              <a:rPr lang="en-US" sz="2800" b="1" dirty="0">
                <a:solidFill>
                  <a:srgbClr val="0033CC"/>
                </a:solidFill>
                <a:latin typeface="Times New Roman" panose="02020603050405020304" pitchFamily="18" charset="0"/>
                <a:ea typeface="Times New Roman" panose="02020603050405020304" pitchFamily="18" charset="0"/>
              </a:rPr>
              <a:t> Á</a:t>
            </a:r>
            <a:r>
              <a:rPr lang="vi-VN" sz="2800" b="1" dirty="0">
                <a:solidFill>
                  <a:srgbClr val="0033CC"/>
                </a:solidFill>
                <a:effectLst/>
                <a:latin typeface="Times New Roman" panose="02020603050405020304" pitchFamily="18" charset="0"/>
                <a:ea typeface="Times New Roman" panose="02020603050405020304" pitchFamily="18" charset="0"/>
              </a:rPr>
              <a:t>? ( về quy mô, hình thức, lực lượng tham gia, lãnh đạo)</a:t>
            </a:r>
            <a:br>
              <a:rPr lang="en-US" sz="2800" b="1" dirty="0">
                <a:solidFill>
                  <a:srgbClr val="0033CC"/>
                </a:solidFill>
                <a:effectLst/>
                <a:latin typeface="Times New Roman" panose="02020603050405020304" pitchFamily="18" charset="0"/>
                <a:ea typeface="Times New Roman" panose="02020603050405020304" pitchFamily="18" charset="0"/>
              </a:rPr>
            </a:br>
            <a:endParaRPr lang="vi-VN" sz="2800" dirty="0">
              <a:solidFill>
                <a:srgbClr val="0033CC"/>
              </a:solidFill>
            </a:endParaRPr>
          </a:p>
        </p:txBody>
      </p:sp>
      <p:sp>
        <p:nvSpPr>
          <p:cNvPr id="16" name="Oval 15">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world&#10;&#10;Description automatically generated">
            <a:extLst>
              <a:ext uri="{FF2B5EF4-FFF2-40B4-BE49-F238E27FC236}">
                <a16:creationId xmlns:a16="http://schemas.microsoft.com/office/drawing/2014/main" id="{CE6EE396-70B3-2709-F50D-296542EA4653}"/>
              </a:ext>
            </a:extLst>
          </p:cNvPr>
          <p:cNvPicPr>
            <a:picLocks noChangeAspect="1"/>
          </p:cNvPicPr>
          <p:nvPr/>
        </p:nvPicPr>
        <p:blipFill rotWithShape="1">
          <a:blip r:embed="rId2"/>
          <a:srcRect l="42602" r="7148"/>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8386CFA-AE40-43FA-B5F0-1FC5D0CAB8E9}"/>
              </a:ext>
            </a:extLst>
          </p:cNvPr>
          <p:cNvSpPr txBox="1"/>
          <p:nvPr/>
        </p:nvSpPr>
        <p:spPr>
          <a:xfrm>
            <a:off x="322965" y="0"/>
            <a:ext cx="11546069"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9D1EACF-BED4-1A84-049D-A08AB2E3EFCC}"/>
              </a:ext>
            </a:extLst>
          </p:cNvPr>
          <p:cNvSpPr txBox="1"/>
          <p:nvPr/>
        </p:nvSpPr>
        <p:spPr>
          <a:xfrm>
            <a:off x="0" y="659893"/>
            <a:ext cx="1236925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Phong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ở Trung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endParaRPr lang="vi-VN"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65AB14E-1B52-90BE-D876-1323A4A02433}"/>
              </a:ext>
            </a:extLst>
          </p:cNvPr>
          <p:cNvSpPr txBox="1"/>
          <p:nvPr/>
        </p:nvSpPr>
        <p:spPr>
          <a:xfrm>
            <a:off x="2233028" y="4046113"/>
            <a:ext cx="9636007" cy="2034660"/>
          </a:xfrm>
          <a:prstGeom prst="rect">
            <a:avLst/>
          </a:prstGeom>
          <a:noFill/>
        </p:spPr>
        <p:txBody>
          <a:bodyPr wrap="square">
            <a:spAutoFit/>
          </a:bodyPr>
          <a:lstStyle/>
          <a:p>
            <a:pPr algn="just">
              <a:lnSpc>
                <a:spcPct val="115000"/>
              </a:lnSpc>
            </a:pPr>
            <a:r>
              <a:rPr lang="vi-VN" sz="2800" i="1" dirty="0">
                <a:solidFill>
                  <a:srgbClr val="000000"/>
                </a:solidFill>
                <a:effectLst/>
                <a:highlight>
                  <a:srgbClr val="FFFFFF"/>
                </a:highlight>
                <a:latin typeface="Times New Roman" panose="02020603050405020304" pitchFamily="18" charset="0"/>
                <a:ea typeface="Times New Roman" panose="02020603050405020304" pitchFamily="18" charset="0"/>
              </a:rPr>
              <a:t>- Quy mô:</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 Phong trào đấu tranh diễn ra sôi nổi ở </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nhiều</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nước.</a:t>
            </a:r>
            <a:endParaRPr lang="vi-VN" sz="2800" dirty="0">
              <a:effectLst/>
              <a:highlight>
                <a:srgbClr val="FFFFFF"/>
              </a:highlight>
              <a:latin typeface="Times New Roman" panose="02020603050405020304" pitchFamily="18" charset="0"/>
              <a:ea typeface="Times New Roman" panose="02020603050405020304" pitchFamily="18" charset="0"/>
            </a:endParaRPr>
          </a:p>
          <a:p>
            <a:pPr algn="just">
              <a:lnSpc>
                <a:spcPct val="115000"/>
              </a:lnSpc>
            </a:pPr>
            <a:r>
              <a:rPr lang="vi-VN" sz="2800" i="1" dirty="0">
                <a:solidFill>
                  <a:srgbClr val="000000"/>
                </a:solidFill>
                <a:effectLst/>
                <a:highlight>
                  <a:srgbClr val="FFFFFF"/>
                </a:highlight>
                <a:latin typeface="Times New Roman" panose="02020603050405020304" pitchFamily="18" charset="0"/>
                <a:ea typeface="Times New Roman" panose="02020603050405020304" pitchFamily="18" charset="0"/>
              </a:rPr>
              <a:t>- Hình thức:</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 được tiến hành dưới nhiều hình thức phong phú</a:t>
            </a:r>
            <a:endParaRPr lang="vi-VN" sz="2800" dirty="0">
              <a:effectLst/>
              <a:highlight>
                <a:srgbClr val="FFFFFF"/>
              </a:highlight>
              <a:latin typeface="Times New Roman" panose="02020603050405020304" pitchFamily="18" charset="0"/>
              <a:ea typeface="Times New Roman" panose="02020603050405020304" pitchFamily="18" charset="0"/>
            </a:endParaRPr>
          </a:p>
          <a:p>
            <a:pPr algn="just">
              <a:lnSpc>
                <a:spcPct val="115000"/>
              </a:lnSpc>
            </a:pPr>
            <a:r>
              <a:rPr lang="vi-VN" sz="2800" i="1" dirty="0">
                <a:solidFill>
                  <a:srgbClr val="000000"/>
                </a:solidFill>
                <a:effectLst/>
                <a:highlight>
                  <a:srgbClr val="FFFFFF"/>
                </a:highlight>
                <a:latin typeface="Times New Roman" panose="02020603050405020304" pitchFamily="18" charset="0"/>
                <a:ea typeface="Times New Roman" panose="02020603050405020304" pitchFamily="18" charset="0"/>
              </a:rPr>
              <a:t>- Lực lượng tham gia:</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 đông đảo các tầng lớp nhân dân</a:t>
            </a:r>
            <a:endParaRPr lang="vi-VN" sz="2800" dirty="0">
              <a:effectLst/>
              <a:highlight>
                <a:srgbClr val="FFFFFF"/>
              </a:highlight>
              <a:latin typeface="Times New Roman" panose="02020603050405020304" pitchFamily="18" charset="0"/>
              <a:ea typeface="Times New Roman" panose="02020603050405020304" pitchFamily="18" charset="0"/>
            </a:endParaRPr>
          </a:p>
          <a:p>
            <a:pPr algn="just">
              <a:lnSpc>
                <a:spcPct val="115000"/>
              </a:lnSpc>
            </a:pPr>
            <a:r>
              <a:rPr lang="vi-VN" sz="2800" i="1" dirty="0">
                <a:solidFill>
                  <a:srgbClr val="000000"/>
                </a:solidFill>
                <a:effectLst/>
                <a:highlight>
                  <a:srgbClr val="FFFFFF"/>
                </a:highlight>
                <a:latin typeface="Times New Roman" panose="02020603050405020304" pitchFamily="18" charset="0"/>
                <a:ea typeface="Times New Roman" panose="02020603050405020304" pitchFamily="18" charset="0"/>
              </a:rPr>
              <a:t>- Lãnh đạo:</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chính</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đảng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tư</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sản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và</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chính</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đảng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vô</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sản</a:t>
            </a:r>
            <a:endParaRPr lang="vi-VN" sz="2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821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ice fields on terraced of Mu Cang Chai  YenBai  in Vietnam">
            <a:extLst>
              <a:ext uri="{FF2B5EF4-FFF2-40B4-BE49-F238E27FC236}">
                <a16:creationId xmlns:a16="http://schemas.microsoft.com/office/drawing/2014/main" id="{B25EEB4B-DD1A-3E81-8183-D6FEAAB87922}"/>
              </a:ext>
            </a:extLst>
          </p:cNvPr>
          <p:cNvPicPr>
            <a:picLocks noChangeAspect="1"/>
          </p:cNvPicPr>
          <p:nvPr/>
        </p:nvPicPr>
        <p:blipFill rotWithShape="1">
          <a:blip r:embed="rId2"/>
          <a:srcRect t="10441" b="3188"/>
          <a:stretch/>
        </p:blipFill>
        <p:spPr>
          <a:xfrm>
            <a:off x="100640" y="77146"/>
            <a:ext cx="11990719" cy="6780854"/>
          </a:xfrm>
          <a:prstGeom prst="rect">
            <a:avLst/>
          </a:prstGeom>
        </p:spPr>
      </p:pic>
      <p:pic>
        <p:nvPicPr>
          <p:cNvPr id="14" name="Picture 13">
            <a:extLst>
              <a:ext uri="{FF2B5EF4-FFF2-40B4-BE49-F238E27FC236}">
                <a16:creationId xmlns:a16="http://schemas.microsoft.com/office/drawing/2014/main" id="{C40E49E9-9A3E-008C-B766-9C993EC44F00}"/>
              </a:ext>
            </a:extLst>
          </p:cNvPr>
          <p:cNvPicPr>
            <a:picLocks noChangeAspect="1"/>
          </p:cNvPicPr>
          <p:nvPr/>
        </p:nvPicPr>
        <p:blipFill>
          <a:blip r:embed="rId3"/>
          <a:stretch>
            <a:fillRect/>
          </a:stretch>
        </p:blipFill>
        <p:spPr>
          <a:xfrm>
            <a:off x="10678997" y="212212"/>
            <a:ext cx="1542739" cy="1380282"/>
          </a:xfrm>
          <a:prstGeom prst="rect">
            <a:avLst/>
          </a:prstGeom>
        </p:spPr>
      </p:pic>
      <p:sp>
        <p:nvSpPr>
          <p:cNvPr id="9" name="Title 1">
            <a:extLst>
              <a:ext uri="{FF2B5EF4-FFF2-40B4-BE49-F238E27FC236}">
                <a16:creationId xmlns:a16="http://schemas.microsoft.com/office/drawing/2014/main" id="{F6DB68E2-7DE3-75CD-9970-5E1864426B7B}"/>
              </a:ext>
            </a:extLst>
          </p:cNvPr>
          <p:cNvSpPr txBox="1">
            <a:spLocks/>
          </p:cNvSpPr>
          <p:nvPr/>
        </p:nvSpPr>
        <p:spPr>
          <a:xfrm>
            <a:off x="6465676" y="77146"/>
            <a:ext cx="4434720" cy="17162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b="1" dirty="0">
                <a:solidFill>
                  <a:srgbClr val="FFFF00"/>
                </a:solidFill>
                <a:latin typeface="Times New Roman" panose="02020603050405020304" pitchFamily="18" charset="0"/>
                <a:cs typeface="Times New Roman" panose="02020603050405020304" pitchFamily="18" charset="0"/>
              </a:rPr>
              <a:t>HOẠT ĐỘNG LUYỆN TẬP</a:t>
            </a:r>
          </a:p>
        </p:txBody>
      </p:sp>
    </p:spTree>
    <p:extLst>
      <p:ext uri="{BB962C8B-B14F-4D97-AF65-F5344CB8AC3E}">
        <p14:creationId xmlns:p14="http://schemas.microsoft.com/office/powerpoint/2010/main" val="2073203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F13A143-FABB-4419-8242-942D0B28963F}"/>
              </a:ext>
            </a:extLst>
          </p:cNvPr>
          <p:cNvGrpSpPr/>
          <p:nvPr/>
        </p:nvGrpSpPr>
        <p:grpSpPr>
          <a:xfrm>
            <a:off x="1297545" y="2488476"/>
            <a:ext cx="419949" cy="419949"/>
            <a:chOff x="2037500" y="3040187"/>
            <a:chExt cx="419949" cy="419949"/>
          </a:xfrm>
          <a:solidFill>
            <a:schemeClr val="accent5"/>
          </a:solidFill>
        </p:grpSpPr>
        <p:sp>
          <p:nvSpPr>
            <p:cNvPr id="3" name="Circle: Hollow 2">
              <a:extLst>
                <a:ext uri="{FF2B5EF4-FFF2-40B4-BE49-F238E27FC236}">
                  <a16:creationId xmlns:a16="http://schemas.microsoft.com/office/drawing/2014/main" id="{EEB31F12-24DE-47BD-96A4-4772956DE499}"/>
                </a:ext>
              </a:extLst>
            </p:cNvPr>
            <p:cNvSpPr/>
            <p:nvPr/>
          </p:nvSpPr>
          <p:spPr>
            <a:xfrm>
              <a:off x="2037500" y="3040187"/>
              <a:ext cx="419949" cy="419949"/>
            </a:xfrm>
            <a:prstGeom prst="donut">
              <a:avLst>
                <a:gd name="adj" fmla="val 11391"/>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a:extLst>
                <a:ext uri="{FF2B5EF4-FFF2-40B4-BE49-F238E27FC236}">
                  <a16:creationId xmlns:a16="http://schemas.microsoft.com/office/drawing/2014/main" id="{68E69175-0207-4400-9307-16A395CEF473}"/>
                </a:ext>
              </a:extLst>
            </p:cNvPr>
            <p:cNvSpPr/>
            <p:nvPr/>
          </p:nvSpPr>
          <p:spPr>
            <a:xfrm>
              <a:off x="2133174" y="3135861"/>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F75BF166-7072-4AA4-8069-95FD145B99C4}"/>
              </a:ext>
            </a:extLst>
          </p:cNvPr>
          <p:cNvSpPr/>
          <p:nvPr/>
        </p:nvSpPr>
        <p:spPr>
          <a:xfrm>
            <a:off x="1518285" y="2488476"/>
            <a:ext cx="9189720" cy="47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C6FBDA3-ED66-49D2-BEF6-9F5587F30E48}"/>
              </a:ext>
            </a:extLst>
          </p:cNvPr>
          <p:cNvSpPr/>
          <p:nvPr/>
        </p:nvSpPr>
        <p:spPr>
          <a:xfrm>
            <a:off x="1518285" y="2860800"/>
            <a:ext cx="9189720" cy="47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B5B7656-A25F-4708-B7CC-F3B88884B984}"/>
              </a:ext>
            </a:extLst>
          </p:cNvPr>
          <p:cNvGrpSpPr/>
          <p:nvPr/>
        </p:nvGrpSpPr>
        <p:grpSpPr>
          <a:xfrm>
            <a:off x="10474506" y="2497225"/>
            <a:ext cx="419949" cy="419949"/>
            <a:chOff x="2037500" y="3040187"/>
            <a:chExt cx="419949" cy="419949"/>
          </a:xfrm>
          <a:solidFill>
            <a:schemeClr val="bg1"/>
          </a:solidFill>
        </p:grpSpPr>
        <p:sp>
          <p:nvSpPr>
            <p:cNvPr id="10" name="Circle: Hollow 9">
              <a:extLst>
                <a:ext uri="{FF2B5EF4-FFF2-40B4-BE49-F238E27FC236}">
                  <a16:creationId xmlns:a16="http://schemas.microsoft.com/office/drawing/2014/main" id="{6F3EA9AC-33DD-4240-9690-1E53E7BBA878}"/>
                </a:ext>
              </a:extLst>
            </p:cNvPr>
            <p:cNvSpPr/>
            <p:nvPr/>
          </p:nvSpPr>
          <p:spPr>
            <a:xfrm>
              <a:off x="2037500" y="3040187"/>
              <a:ext cx="419949" cy="419949"/>
            </a:xfrm>
            <a:prstGeom prst="donut">
              <a:avLst>
                <a:gd name="adj" fmla="val 11391"/>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DA451C7B-2039-4F27-B6CE-30082BCC35D5}"/>
                </a:ext>
              </a:extLst>
            </p:cNvPr>
            <p:cNvSpPr/>
            <p:nvPr/>
          </p:nvSpPr>
          <p:spPr>
            <a:xfrm>
              <a:off x="2133174" y="3135861"/>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7">
            <a:extLst>
              <a:ext uri="{FF2B5EF4-FFF2-40B4-BE49-F238E27FC236}">
                <a16:creationId xmlns:a16="http://schemas.microsoft.com/office/drawing/2014/main" id="{12070E40-9F06-44F8-A2E8-ACA21E52F4E7}"/>
              </a:ext>
            </a:extLst>
          </p:cNvPr>
          <p:cNvSpPr/>
          <p:nvPr/>
        </p:nvSpPr>
        <p:spPr>
          <a:xfrm>
            <a:off x="5946532" y="2539078"/>
            <a:ext cx="288000"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3" name="Oval 8">
            <a:extLst>
              <a:ext uri="{FF2B5EF4-FFF2-40B4-BE49-F238E27FC236}">
                <a16:creationId xmlns:a16="http://schemas.microsoft.com/office/drawing/2014/main" id="{0369B48D-185D-43CE-A13D-9909D1C397DF}"/>
              </a:ext>
            </a:extLst>
          </p:cNvPr>
          <p:cNvSpPr/>
          <p:nvPr/>
        </p:nvSpPr>
        <p:spPr>
          <a:xfrm>
            <a:off x="7895248" y="2539078"/>
            <a:ext cx="288000" cy="288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Oval 9">
            <a:extLst>
              <a:ext uri="{FF2B5EF4-FFF2-40B4-BE49-F238E27FC236}">
                <a16:creationId xmlns:a16="http://schemas.microsoft.com/office/drawing/2014/main" id="{C6436BBC-A00D-493C-B710-ADA6F3F520F5}"/>
              </a:ext>
            </a:extLst>
          </p:cNvPr>
          <p:cNvSpPr/>
          <p:nvPr/>
        </p:nvSpPr>
        <p:spPr>
          <a:xfrm>
            <a:off x="9742101" y="2539078"/>
            <a:ext cx="288000" cy="288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Oval 13">
            <a:extLst>
              <a:ext uri="{FF2B5EF4-FFF2-40B4-BE49-F238E27FC236}">
                <a16:creationId xmlns:a16="http://schemas.microsoft.com/office/drawing/2014/main" id="{A0240128-0CEF-4E48-A50F-6587512F0713}"/>
              </a:ext>
            </a:extLst>
          </p:cNvPr>
          <p:cNvSpPr/>
          <p:nvPr/>
        </p:nvSpPr>
        <p:spPr>
          <a:xfrm>
            <a:off x="3864751" y="2563144"/>
            <a:ext cx="288000"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 name="Oval 113">
            <a:extLst>
              <a:ext uri="{FF2B5EF4-FFF2-40B4-BE49-F238E27FC236}">
                <a16:creationId xmlns:a16="http://schemas.microsoft.com/office/drawing/2014/main" id="{3E890389-F6B7-4E7F-873B-DC5920EE3ACF}"/>
              </a:ext>
            </a:extLst>
          </p:cNvPr>
          <p:cNvSpPr/>
          <p:nvPr/>
        </p:nvSpPr>
        <p:spPr>
          <a:xfrm>
            <a:off x="3615427" y="3235606"/>
            <a:ext cx="684000" cy="68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19" name="Group 5">
            <a:extLst>
              <a:ext uri="{FF2B5EF4-FFF2-40B4-BE49-F238E27FC236}">
                <a16:creationId xmlns:a16="http://schemas.microsoft.com/office/drawing/2014/main" id="{68DB03E9-E73C-4931-B713-AE590DD1FEE9}"/>
              </a:ext>
            </a:extLst>
          </p:cNvPr>
          <p:cNvGrpSpPr/>
          <p:nvPr/>
        </p:nvGrpSpPr>
        <p:grpSpPr>
          <a:xfrm>
            <a:off x="2985985" y="3962463"/>
            <a:ext cx="2604211" cy="1639611"/>
            <a:chOff x="2507404" y="3348115"/>
            <a:chExt cx="1719796" cy="1639611"/>
          </a:xfrm>
        </p:grpSpPr>
        <p:sp>
          <p:nvSpPr>
            <p:cNvPr id="20" name="TextBox 19">
              <a:extLst>
                <a:ext uri="{FF2B5EF4-FFF2-40B4-BE49-F238E27FC236}">
                  <a16:creationId xmlns:a16="http://schemas.microsoft.com/office/drawing/2014/main" id="{977C9AC5-BDD4-4F68-B24D-5489F038CA81}"/>
                </a:ext>
              </a:extLst>
            </p:cNvPr>
            <p:cNvSpPr txBox="1"/>
            <p:nvPr/>
          </p:nvSpPr>
          <p:spPr>
            <a:xfrm>
              <a:off x="2676933" y="3348115"/>
              <a:ext cx="1550267" cy="307777"/>
            </a:xfrm>
            <a:prstGeom prst="rect">
              <a:avLst/>
            </a:prstGeom>
            <a:noFill/>
          </p:spPr>
          <p:txBody>
            <a:bodyPr wrap="square" rtlCol="0" anchor="ctr">
              <a:spAutoFit/>
            </a:bodyPr>
            <a:lstStyle/>
            <a:p>
              <a:pPr algn="ctr"/>
              <a:endParaRPr lang="ko-KR" altLang="en-US" sz="1400" b="1" dirty="0">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id="{D11778EE-ECBA-44D6-9C55-EDAECFEABB39}"/>
                </a:ext>
              </a:extLst>
            </p:cNvPr>
            <p:cNvSpPr txBox="1"/>
            <p:nvPr/>
          </p:nvSpPr>
          <p:spPr>
            <a:xfrm>
              <a:off x="2507404" y="3418066"/>
              <a:ext cx="1550267" cy="1569660"/>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Nền</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kinh</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tế</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dấu</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hiệu</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khủng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hoảng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cxnSp>
        <p:nvCxnSpPr>
          <p:cNvPr id="22" name="Straight Arrow Connector 115">
            <a:extLst>
              <a:ext uri="{FF2B5EF4-FFF2-40B4-BE49-F238E27FC236}">
                <a16:creationId xmlns:a16="http://schemas.microsoft.com/office/drawing/2014/main" id="{952D92D8-6A16-489C-81DB-48A1BD9AD74A}"/>
              </a:ext>
            </a:extLst>
          </p:cNvPr>
          <p:cNvCxnSpPr>
            <a:cxnSpLocks/>
          </p:cNvCxnSpPr>
          <p:nvPr/>
        </p:nvCxnSpPr>
        <p:spPr>
          <a:xfrm flipV="1">
            <a:off x="3993699" y="2803420"/>
            <a:ext cx="0" cy="59468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3" name="Oval 119">
            <a:extLst>
              <a:ext uri="{FF2B5EF4-FFF2-40B4-BE49-F238E27FC236}">
                <a16:creationId xmlns:a16="http://schemas.microsoft.com/office/drawing/2014/main" id="{EC428F3E-86E5-4C7E-8BB6-C19481FC476A}"/>
              </a:ext>
            </a:extLst>
          </p:cNvPr>
          <p:cNvSpPr/>
          <p:nvPr/>
        </p:nvSpPr>
        <p:spPr>
          <a:xfrm>
            <a:off x="7710058" y="3236765"/>
            <a:ext cx="684000" cy="68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24" name="Group 15">
            <a:extLst>
              <a:ext uri="{FF2B5EF4-FFF2-40B4-BE49-F238E27FC236}">
                <a16:creationId xmlns:a16="http://schemas.microsoft.com/office/drawing/2014/main" id="{2A5BB4C8-E69F-45C8-A663-C258CC19F233}"/>
              </a:ext>
            </a:extLst>
          </p:cNvPr>
          <p:cNvGrpSpPr/>
          <p:nvPr/>
        </p:nvGrpSpPr>
        <p:grpSpPr>
          <a:xfrm>
            <a:off x="7063666" y="3982860"/>
            <a:ext cx="2015422" cy="1938992"/>
            <a:chOff x="4704451" y="3368512"/>
            <a:chExt cx="2421348" cy="1938992"/>
          </a:xfrm>
        </p:grpSpPr>
        <p:sp>
          <p:nvSpPr>
            <p:cNvPr id="25" name="TextBox 24">
              <a:extLst>
                <a:ext uri="{FF2B5EF4-FFF2-40B4-BE49-F238E27FC236}">
                  <a16:creationId xmlns:a16="http://schemas.microsoft.com/office/drawing/2014/main" id="{078EF781-76A1-4B0F-A911-4E1AEBF5122C}"/>
                </a:ext>
              </a:extLst>
            </p:cNvPr>
            <p:cNvSpPr txBox="1"/>
            <p:nvPr/>
          </p:nvSpPr>
          <p:spPr>
            <a:xfrm>
              <a:off x="4928386" y="3816044"/>
              <a:ext cx="1550267" cy="307777"/>
            </a:xfrm>
            <a:prstGeom prst="rect">
              <a:avLst/>
            </a:prstGeom>
            <a:noFill/>
          </p:spPr>
          <p:txBody>
            <a:bodyPr wrap="square" rtlCol="0" anchor="ctr">
              <a:spAutoFit/>
            </a:bodyPr>
            <a:lstStyle/>
            <a:p>
              <a:pPr algn="ctr"/>
              <a:endParaRPr lang="ko-KR" altLang="en-US" sz="1400" b="1" dirty="0">
                <a:solidFill>
                  <a:schemeClr val="tx1">
                    <a:lumMod val="75000"/>
                    <a:lumOff val="25000"/>
                  </a:schemeClr>
                </a:solidFill>
                <a:cs typeface="Arial" pitchFamily="34" charset="0"/>
              </a:endParaRPr>
            </a:p>
          </p:txBody>
        </p:sp>
        <p:sp>
          <p:nvSpPr>
            <p:cNvPr id="26" name="TextBox 25">
              <a:extLst>
                <a:ext uri="{FF2B5EF4-FFF2-40B4-BE49-F238E27FC236}">
                  <a16:creationId xmlns:a16="http://schemas.microsoft.com/office/drawing/2014/main" id="{789098CB-95E4-43CE-84B8-A26CABB013A6}"/>
                </a:ext>
              </a:extLst>
            </p:cNvPr>
            <p:cNvSpPr txBox="1"/>
            <p:nvPr/>
          </p:nvSpPr>
          <p:spPr>
            <a:xfrm>
              <a:off x="4704451" y="3368512"/>
              <a:ext cx="2421348" cy="1938992"/>
            </a:xfrm>
            <a:prstGeom prst="rect">
              <a:avLst/>
            </a:prstGeom>
            <a:noFill/>
          </p:spPr>
          <p:txBody>
            <a:bodyPr wrap="square" rtlCol="0">
              <a:spAutoFit/>
            </a:bodyPr>
            <a:lstStyle/>
            <a:p>
              <a:pPr algn="ctr"/>
              <a:r>
                <a:rPr lang="vi-VN" altLang="ko-KR" sz="2400" dirty="0">
                  <a:solidFill>
                    <a:schemeClr val="tx1">
                      <a:lumMod val="75000"/>
                      <a:lumOff val="25000"/>
                    </a:schemeClr>
                  </a:solidFill>
                  <a:latin typeface="Times New Roman" panose="02020603050405020304" pitchFamily="18" charset="0"/>
                  <a:cs typeface="Times New Roman" panose="02020603050405020304" pitchFamily="18" charset="0"/>
                </a:rPr>
                <a:t> Mở rộng cuộc chiến tranh xâm lược ra toàn lãnh thổ Trung Quốc.</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cxnSp>
        <p:nvCxnSpPr>
          <p:cNvPr id="27" name="Straight Arrow Connector 121">
            <a:extLst>
              <a:ext uri="{FF2B5EF4-FFF2-40B4-BE49-F238E27FC236}">
                <a16:creationId xmlns:a16="http://schemas.microsoft.com/office/drawing/2014/main" id="{B524CF61-D42C-433C-89AF-6FBD0B552EAF}"/>
              </a:ext>
            </a:extLst>
          </p:cNvPr>
          <p:cNvCxnSpPr>
            <a:cxnSpLocks/>
          </p:cNvCxnSpPr>
          <p:nvPr/>
        </p:nvCxnSpPr>
        <p:spPr>
          <a:xfrm flipV="1">
            <a:off x="8039248" y="2884260"/>
            <a:ext cx="0" cy="352505"/>
          </a:xfrm>
          <a:prstGeom prst="straightConnector1">
            <a:avLst/>
          </a:prstGeom>
          <a:ln w="254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38" name="Oval 150">
            <a:extLst>
              <a:ext uri="{FF2B5EF4-FFF2-40B4-BE49-F238E27FC236}">
                <a16:creationId xmlns:a16="http://schemas.microsoft.com/office/drawing/2014/main" id="{0124CCED-A3FA-4017-835F-69C76A39EF4E}"/>
              </a:ext>
            </a:extLst>
          </p:cNvPr>
          <p:cNvSpPr/>
          <p:nvPr/>
        </p:nvSpPr>
        <p:spPr>
          <a:xfrm>
            <a:off x="5748532" y="4241996"/>
            <a:ext cx="684000" cy="68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39" name="Group 14">
            <a:extLst>
              <a:ext uri="{FF2B5EF4-FFF2-40B4-BE49-F238E27FC236}">
                <a16:creationId xmlns:a16="http://schemas.microsoft.com/office/drawing/2014/main" id="{2A4385A5-1B53-43D8-B873-59F91B8A145F}"/>
              </a:ext>
            </a:extLst>
          </p:cNvPr>
          <p:cNvGrpSpPr/>
          <p:nvPr/>
        </p:nvGrpSpPr>
        <p:grpSpPr>
          <a:xfrm>
            <a:off x="5165604" y="4965380"/>
            <a:ext cx="1895081" cy="1401317"/>
            <a:chOff x="3641167" y="4859332"/>
            <a:chExt cx="1895081" cy="1401317"/>
          </a:xfrm>
        </p:grpSpPr>
        <p:sp>
          <p:nvSpPr>
            <p:cNvPr id="40" name="TextBox 39">
              <a:extLst>
                <a:ext uri="{FF2B5EF4-FFF2-40B4-BE49-F238E27FC236}">
                  <a16:creationId xmlns:a16="http://schemas.microsoft.com/office/drawing/2014/main" id="{36FFF08B-405C-4CBB-8233-B43406C1174D}"/>
                </a:ext>
              </a:extLst>
            </p:cNvPr>
            <p:cNvSpPr txBox="1"/>
            <p:nvPr/>
          </p:nvSpPr>
          <p:spPr>
            <a:xfrm>
              <a:off x="3790962" y="4859332"/>
              <a:ext cx="1550267" cy="307777"/>
            </a:xfrm>
            <a:prstGeom prst="rect">
              <a:avLst/>
            </a:prstGeom>
            <a:noFill/>
          </p:spPr>
          <p:txBody>
            <a:bodyPr wrap="square" rtlCol="0" anchor="ctr">
              <a:spAutoFit/>
            </a:bodyPr>
            <a:lstStyle/>
            <a:p>
              <a:pPr algn="ctr"/>
              <a:endParaRPr lang="ko-KR" altLang="en-US" sz="1400" b="1" dirty="0">
                <a:solidFill>
                  <a:schemeClr val="tx1">
                    <a:lumMod val="75000"/>
                    <a:lumOff val="25000"/>
                  </a:schemeClr>
                </a:solidFill>
                <a:cs typeface="Arial" pitchFamily="34" charset="0"/>
              </a:endParaRPr>
            </a:p>
          </p:txBody>
        </p:sp>
        <p:sp>
          <p:nvSpPr>
            <p:cNvPr id="41" name="TextBox 40">
              <a:extLst>
                <a:ext uri="{FF2B5EF4-FFF2-40B4-BE49-F238E27FC236}">
                  <a16:creationId xmlns:a16="http://schemas.microsoft.com/office/drawing/2014/main" id="{6119C86A-1B94-4F2E-A507-60F2524EA1BD}"/>
                </a:ext>
              </a:extLst>
            </p:cNvPr>
            <p:cNvSpPr txBox="1"/>
            <p:nvPr/>
          </p:nvSpPr>
          <p:spPr>
            <a:xfrm>
              <a:off x="3641167" y="5060320"/>
              <a:ext cx="1895081" cy="1200329"/>
            </a:xfrm>
            <a:prstGeom prst="rect">
              <a:avLst/>
            </a:prstGeom>
            <a:noFill/>
          </p:spPr>
          <p:txBody>
            <a:bodyPr wrap="square" rtlCol="0">
              <a:spAutoFit/>
            </a:bodyPr>
            <a:lstStyle/>
            <a:p>
              <a:pPr algn="ct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Chiếm</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vùng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Đông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Bắc</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Trung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Quốc</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cxnSp>
        <p:nvCxnSpPr>
          <p:cNvPr id="42" name="Straight Arrow Connector 152">
            <a:extLst>
              <a:ext uri="{FF2B5EF4-FFF2-40B4-BE49-F238E27FC236}">
                <a16:creationId xmlns:a16="http://schemas.microsoft.com/office/drawing/2014/main" id="{3BD7EB61-FC9A-46D2-91EA-CF68F7E5CB48}"/>
              </a:ext>
            </a:extLst>
          </p:cNvPr>
          <p:cNvCxnSpPr/>
          <p:nvPr/>
        </p:nvCxnSpPr>
        <p:spPr>
          <a:xfrm flipV="1">
            <a:off x="6085281" y="2916599"/>
            <a:ext cx="10503" cy="1371600"/>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3" name="Oval 156">
            <a:extLst>
              <a:ext uri="{FF2B5EF4-FFF2-40B4-BE49-F238E27FC236}">
                <a16:creationId xmlns:a16="http://schemas.microsoft.com/office/drawing/2014/main" id="{21B204EF-0F31-4D48-A1CB-38E1DC38A240}"/>
              </a:ext>
            </a:extLst>
          </p:cNvPr>
          <p:cNvSpPr/>
          <p:nvPr/>
        </p:nvSpPr>
        <p:spPr>
          <a:xfrm>
            <a:off x="9544101" y="4238520"/>
            <a:ext cx="684000" cy="68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44" name="Group 16">
            <a:extLst>
              <a:ext uri="{FF2B5EF4-FFF2-40B4-BE49-F238E27FC236}">
                <a16:creationId xmlns:a16="http://schemas.microsoft.com/office/drawing/2014/main" id="{CB32DB25-DE8B-428F-81E4-F4D42E744759}"/>
              </a:ext>
            </a:extLst>
          </p:cNvPr>
          <p:cNvGrpSpPr/>
          <p:nvPr/>
        </p:nvGrpSpPr>
        <p:grpSpPr>
          <a:xfrm>
            <a:off x="9110968" y="4965380"/>
            <a:ext cx="2015422" cy="1790855"/>
            <a:chOff x="6011399" y="4855856"/>
            <a:chExt cx="1645314" cy="1790855"/>
          </a:xfrm>
        </p:grpSpPr>
        <p:sp>
          <p:nvSpPr>
            <p:cNvPr id="45" name="TextBox 44">
              <a:extLst>
                <a:ext uri="{FF2B5EF4-FFF2-40B4-BE49-F238E27FC236}">
                  <a16:creationId xmlns:a16="http://schemas.microsoft.com/office/drawing/2014/main" id="{8CA9AF05-6744-4C4B-8B06-87B3EBDE4839}"/>
                </a:ext>
              </a:extLst>
            </p:cNvPr>
            <p:cNvSpPr txBox="1"/>
            <p:nvPr/>
          </p:nvSpPr>
          <p:spPr>
            <a:xfrm>
              <a:off x="6011399" y="4855856"/>
              <a:ext cx="1550267" cy="307777"/>
            </a:xfrm>
            <a:prstGeom prst="rect">
              <a:avLst/>
            </a:prstGeom>
            <a:noFill/>
          </p:spPr>
          <p:txBody>
            <a:bodyPr wrap="square" rtlCol="0" anchor="ctr">
              <a:spAutoFit/>
            </a:bodyPr>
            <a:lstStyle/>
            <a:p>
              <a:pPr algn="ctr"/>
              <a:endParaRPr lang="ko-KR" altLang="en-US" sz="1400" b="1" dirty="0">
                <a:solidFill>
                  <a:schemeClr val="tx1">
                    <a:lumMod val="75000"/>
                    <a:lumOff val="25000"/>
                  </a:schemeClr>
                </a:solidFill>
                <a:cs typeface="Arial" pitchFamily="34" charset="0"/>
              </a:endParaRPr>
            </a:p>
          </p:txBody>
        </p:sp>
        <p:sp>
          <p:nvSpPr>
            <p:cNvPr id="46" name="TextBox 45">
              <a:extLst>
                <a:ext uri="{FF2B5EF4-FFF2-40B4-BE49-F238E27FC236}">
                  <a16:creationId xmlns:a16="http://schemas.microsoft.com/office/drawing/2014/main" id="{C664B452-3EEA-4E30-B079-F0F1A5EC1326}"/>
                </a:ext>
              </a:extLst>
            </p:cNvPr>
            <p:cNvSpPr txBox="1"/>
            <p:nvPr/>
          </p:nvSpPr>
          <p:spPr>
            <a:xfrm>
              <a:off x="6106446" y="5077051"/>
              <a:ext cx="1550267" cy="1569660"/>
            </a:xfrm>
            <a:prstGeom prst="rect">
              <a:avLst/>
            </a:prstGeom>
            <a:noFill/>
          </p:spPr>
          <p:txBody>
            <a:bodyPr wrap="square" rtlCol="0">
              <a:spAutoFit/>
            </a:bodyPr>
            <a:lstStyle/>
            <a:p>
              <a:pPr algn="ct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Công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bố</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Thuyết</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Đại</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Đông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Á.</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cxnSp>
        <p:nvCxnSpPr>
          <p:cNvPr id="47" name="Straight Arrow Connector 158">
            <a:extLst>
              <a:ext uri="{FF2B5EF4-FFF2-40B4-BE49-F238E27FC236}">
                <a16:creationId xmlns:a16="http://schemas.microsoft.com/office/drawing/2014/main" id="{3013CF37-13D8-4226-AC88-43D47A4D108D}"/>
              </a:ext>
            </a:extLst>
          </p:cNvPr>
          <p:cNvCxnSpPr>
            <a:cxnSpLocks/>
          </p:cNvCxnSpPr>
          <p:nvPr/>
        </p:nvCxnSpPr>
        <p:spPr>
          <a:xfrm flipH="1" flipV="1">
            <a:off x="9860664" y="2941709"/>
            <a:ext cx="2288" cy="1371600"/>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C63DBE5-49DB-4424-B2AE-F0EB5268B9D9}"/>
              </a:ext>
            </a:extLst>
          </p:cNvPr>
          <p:cNvSpPr txBox="1"/>
          <p:nvPr/>
        </p:nvSpPr>
        <p:spPr>
          <a:xfrm>
            <a:off x="9394325" y="1902043"/>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1940</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EFF35ACB-0426-4778-AE2E-D206CDC17397}"/>
              </a:ext>
            </a:extLst>
          </p:cNvPr>
          <p:cNvSpPr txBox="1"/>
          <p:nvPr/>
        </p:nvSpPr>
        <p:spPr>
          <a:xfrm>
            <a:off x="7533676" y="1925678"/>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1937</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A37C30B9-71E7-429C-87DB-DCB17808D950}"/>
              </a:ext>
            </a:extLst>
          </p:cNvPr>
          <p:cNvSpPr txBox="1"/>
          <p:nvPr/>
        </p:nvSpPr>
        <p:spPr>
          <a:xfrm>
            <a:off x="5624193" y="1925678"/>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1931</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2C44BB62-FCF4-42C9-AB39-6764E5A9A687}"/>
              </a:ext>
            </a:extLst>
          </p:cNvPr>
          <p:cNvSpPr txBox="1"/>
          <p:nvPr/>
        </p:nvSpPr>
        <p:spPr>
          <a:xfrm>
            <a:off x="3643569" y="1925678"/>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1927</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5" name="Oval 7">
            <a:extLst>
              <a:ext uri="{FF2B5EF4-FFF2-40B4-BE49-F238E27FC236}">
                <a16:creationId xmlns:a16="http://schemas.microsoft.com/office/drawing/2014/main" id="{2F829467-DEB6-4AC9-B56D-F92A4B040F58}"/>
              </a:ext>
            </a:extLst>
          </p:cNvPr>
          <p:cNvSpPr/>
          <p:nvPr/>
        </p:nvSpPr>
        <p:spPr>
          <a:xfrm>
            <a:off x="10520926" y="3399259"/>
            <a:ext cx="345121" cy="345121"/>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6" name="Rounded Rectangle 27">
            <a:extLst>
              <a:ext uri="{FF2B5EF4-FFF2-40B4-BE49-F238E27FC236}">
                <a16:creationId xmlns:a16="http://schemas.microsoft.com/office/drawing/2014/main" id="{70F4ED28-041B-4162-8304-24DC4110682B}"/>
              </a:ext>
            </a:extLst>
          </p:cNvPr>
          <p:cNvSpPr/>
          <p:nvPr/>
        </p:nvSpPr>
        <p:spPr>
          <a:xfrm>
            <a:off x="5906868" y="4441822"/>
            <a:ext cx="367329" cy="28215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7" name="Rounded Rectangle 7">
            <a:extLst>
              <a:ext uri="{FF2B5EF4-FFF2-40B4-BE49-F238E27FC236}">
                <a16:creationId xmlns:a16="http://schemas.microsoft.com/office/drawing/2014/main" id="{D66415AA-C1E4-4C40-A935-D9B09B6255FD}"/>
              </a:ext>
            </a:extLst>
          </p:cNvPr>
          <p:cNvSpPr/>
          <p:nvPr/>
        </p:nvSpPr>
        <p:spPr>
          <a:xfrm>
            <a:off x="7865329" y="3405095"/>
            <a:ext cx="373459" cy="322291"/>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8" name="Block Arc 25">
            <a:extLst>
              <a:ext uri="{FF2B5EF4-FFF2-40B4-BE49-F238E27FC236}">
                <a16:creationId xmlns:a16="http://schemas.microsoft.com/office/drawing/2014/main" id="{20E0B708-6837-4DD8-A292-CD1B202226C0}"/>
              </a:ext>
            </a:extLst>
          </p:cNvPr>
          <p:cNvSpPr/>
          <p:nvPr/>
        </p:nvSpPr>
        <p:spPr>
          <a:xfrm>
            <a:off x="3806417" y="3347872"/>
            <a:ext cx="245394" cy="354521"/>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59" name="Round Same Side Corner Rectangle 36">
            <a:extLst>
              <a:ext uri="{FF2B5EF4-FFF2-40B4-BE49-F238E27FC236}">
                <a16:creationId xmlns:a16="http://schemas.microsoft.com/office/drawing/2014/main" id="{E760882E-6FCD-4508-8880-6A2ABF02867B}"/>
              </a:ext>
            </a:extLst>
          </p:cNvPr>
          <p:cNvSpPr/>
          <p:nvPr/>
        </p:nvSpPr>
        <p:spPr>
          <a:xfrm>
            <a:off x="9742101" y="4446043"/>
            <a:ext cx="351546" cy="277938"/>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2" name="Oval 113">
            <a:extLst>
              <a:ext uri="{FF2B5EF4-FFF2-40B4-BE49-F238E27FC236}">
                <a16:creationId xmlns:a16="http://schemas.microsoft.com/office/drawing/2014/main" id="{69C733C2-2FA8-4516-A1B5-C4E1702701EE}"/>
              </a:ext>
            </a:extLst>
          </p:cNvPr>
          <p:cNvSpPr/>
          <p:nvPr/>
        </p:nvSpPr>
        <p:spPr>
          <a:xfrm>
            <a:off x="1145574" y="3235606"/>
            <a:ext cx="684000" cy="68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63" name="Group 5">
            <a:extLst>
              <a:ext uri="{FF2B5EF4-FFF2-40B4-BE49-F238E27FC236}">
                <a16:creationId xmlns:a16="http://schemas.microsoft.com/office/drawing/2014/main" id="{F2B4ABED-A1BD-4C16-8B53-0818FC1DD935}"/>
              </a:ext>
            </a:extLst>
          </p:cNvPr>
          <p:cNvGrpSpPr/>
          <p:nvPr/>
        </p:nvGrpSpPr>
        <p:grpSpPr>
          <a:xfrm>
            <a:off x="616544" y="4014125"/>
            <a:ext cx="1864124" cy="1302555"/>
            <a:chOff x="2393398" y="3348115"/>
            <a:chExt cx="1864124" cy="1302555"/>
          </a:xfrm>
        </p:grpSpPr>
        <p:sp>
          <p:nvSpPr>
            <p:cNvPr id="64" name="TextBox 63">
              <a:extLst>
                <a:ext uri="{FF2B5EF4-FFF2-40B4-BE49-F238E27FC236}">
                  <a16:creationId xmlns:a16="http://schemas.microsoft.com/office/drawing/2014/main" id="{D6358BDD-DD7B-40E5-A7E6-B120D037861D}"/>
                </a:ext>
              </a:extLst>
            </p:cNvPr>
            <p:cNvSpPr txBox="1"/>
            <p:nvPr/>
          </p:nvSpPr>
          <p:spPr>
            <a:xfrm>
              <a:off x="2676933" y="3348115"/>
              <a:ext cx="1550267" cy="307777"/>
            </a:xfrm>
            <a:prstGeom prst="rect">
              <a:avLst/>
            </a:prstGeom>
            <a:noFill/>
          </p:spPr>
          <p:txBody>
            <a:bodyPr wrap="square" rtlCol="0" anchor="ctr">
              <a:spAutoFit/>
            </a:bodyPr>
            <a:lstStyle/>
            <a:p>
              <a:pPr algn="ctr"/>
              <a:r>
                <a:rPr lang="en-US" altLang="ko-KR" sz="1400" b="1" dirty="0">
                  <a:solidFill>
                    <a:schemeClr val="tx1">
                      <a:lumMod val="75000"/>
                      <a:lumOff val="25000"/>
                    </a:schemeClr>
                  </a:solidFill>
                  <a:cs typeface="Arial" pitchFamily="34" charset="0"/>
                </a:rPr>
                <a:t> </a:t>
              </a:r>
              <a:endParaRPr lang="ko-KR" altLang="en-US" sz="1400" b="1" dirty="0">
                <a:solidFill>
                  <a:schemeClr val="tx1">
                    <a:lumMod val="75000"/>
                    <a:lumOff val="25000"/>
                  </a:schemeClr>
                </a:solidFill>
                <a:cs typeface="Arial" pitchFamily="34" charset="0"/>
              </a:endParaRPr>
            </a:p>
          </p:txBody>
        </p:sp>
        <p:sp>
          <p:nvSpPr>
            <p:cNvPr id="65" name="TextBox 64">
              <a:extLst>
                <a:ext uri="{FF2B5EF4-FFF2-40B4-BE49-F238E27FC236}">
                  <a16:creationId xmlns:a16="http://schemas.microsoft.com/office/drawing/2014/main" id="{3111809C-4391-44F7-98BD-E061958DD2E1}"/>
                </a:ext>
              </a:extLst>
            </p:cNvPr>
            <p:cNvSpPr txBox="1"/>
            <p:nvPr/>
          </p:nvSpPr>
          <p:spPr>
            <a:xfrm>
              <a:off x="2393398" y="3450341"/>
              <a:ext cx="1864124" cy="1200329"/>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Đảng</a:t>
              </a:r>
              <a:r>
                <a:rPr lang="en-US" altLang="ko-KR" sz="24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cộng</a:t>
              </a:r>
              <a:r>
                <a:rPr lang="en-US" altLang="ko-KR" sz="24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sản</a:t>
              </a:r>
              <a:r>
                <a:rPr lang="en-US" altLang="ko-KR" sz="24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thành</a:t>
              </a:r>
              <a:r>
                <a:rPr lang="en-US" altLang="ko-KR" sz="24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lập</a:t>
              </a:r>
              <a:endParaRPr lang="ko-KR" altLang="en-US" sz="2400" dirty="0">
                <a:solidFill>
                  <a:schemeClr val="tx1">
                    <a:lumMod val="75000"/>
                    <a:lumOff val="25000"/>
                  </a:schemeClr>
                </a:solidFill>
                <a:cs typeface="Arial" pitchFamily="34" charset="0"/>
              </a:endParaRPr>
            </a:p>
          </p:txBody>
        </p:sp>
      </p:grpSp>
      <p:cxnSp>
        <p:nvCxnSpPr>
          <p:cNvPr id="66" name="Straight Arrow Connector 115">
            <a:extLst>
              <a:ext uri="{FF2B5EF4-FFF2-40B4-BE49-F238E27FC236}">
                <a16:creationId xmlns:a16="http://schemas.microsoft.com/office/drawing/2014/main" id="{81CFEAB3-B3DC-4E5B-8FB1-E08A7E453F47}"/>
              </a:ext>
            </a:extLst>
          </p:cNvPr>
          <p:cNvCxnSpPr>
            <a:cxnSpLocks/>
          </p:cNvCxnSpPr>
          <p:nvPr/>
        </p:nvCxnSpPr>
        <p:spPr>
          <a:xfrm flipV="1">
            <a:off x="1487574" y="2941709"/>
            <a:ext cx="0" cy="293898"/>
          </a:xfrm>
          <a:prstGeom prst="straightConnector1">
            <a:avLst/>
          </a:prstGeom>
          <a:ln w="254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5423D9B-8F85-492A-B36F-7886CAF47ECF}"/>
              </a:ext>
            </a:extLst>
          </p:cNvPr>
          <p:cNvSpPr txBox="1"/>
          <p:nvPr/>
        </p:nvSpPr>
        <p:spPr>
          <a:xfrm>
            <a:off x="1041180" y="1925678"/>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1923</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69" name="Rectangle 9">
            <a:extLst>
              <a:ext uri="{FF2B5EF4-FFF2-40B4-BE49-F238E27FC236}">
                <a16:creationId xmlns:a16="http://schemas.microsoft.com/office/drawing/2014/main" id="{438AFCCA-4CBE-468E-B03A-38DC9C25DF0B}"/>
              </a:ext>
            </a:extLst>
          </p:cNvPr>
          <p:cNvSpPr/>
          <p:nvPr/>
        </p:nvSpPr>
        <p:spPr>
          <a:xfrm>
            <a:off x="1297545" y="3398104"/>
            <a:ext cx="360125" cy="33710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0" name="TextBox 59">
            <a:extLst>
              <a:ext uri="{FF2B5EF4-FFF2-40B4-BE49-F238E27FC236}">
                <a16:creationId xmlns:a16="http://schemas.microsoft.com/office/drawing/2014/main" id="{2638BDF4-B060-4E3C-C170-8E2F57D920FF}"/>
              </a:ext>
            </a:extLst>
          </p:cNvPr>
          <p:cNvSpPr txBox="1"/>
          <p:nvPr/>
        </p:nvSpPr>
        <p:spPr>
          <a:xfrm>
            <a:off x="741581" y="228565"/>
            <a:ext cx="11652738" cy="954107"/>
          </a:xfrm>
          <a:prstGeom prst="rect">
            <a:avLst/>
          </a:prstGeom>
          <a:noFill/>
        </p:spPr>
        <p:txBody>
          <a:bodyPr wrap="square">
            <a:spAutoFit/>
          </a:bodyPr>
          <a:lstStyle/>
          <a:p>
            <a:r>
              <a:rPr lang="vi-VN" sz="2800" dirty="0">
                <a:latin typeface="+mj-lt"/>
              </a:rPr>
              <a:t>1. Hãy hoàn thành trục thời gian về tình hình Nhật Bản giữa hai </a:t>
            </a:r>
            <a:r>
              <a:rPr lang="vi-VN" sz="2800" dirty="0" err="1">
                <a:latin typeface="+mj-lt"/>
              </a:rPr>
              <a:t>cuộc</a:t>
            </a:r>
            <a:r>
              <a:rPr lang="vi-VN" sz="2800" dirty="0">
                <a:latin typeface="+mj-lt"/>
              </a:rPr>
              <a:t> chiến tranh thế giới theo mẫu </a:t>
            </a:r>
            <a:r>
              <a:rPr lang="vi-VN" sz="2800" dirty="0" err="1">
                <a:latin typeface="+mj-lt"/>
              </a:rPr>
              <a:t>dưới</a:t>
            </a:r>
            <a:r>
              <a:rPr lang="vi-VN" sz="2800" dirty="0">
                <a:latin typeface="+mj-lt"/>
              </a:rPr>
              <a:t> đây:</a:t>
            </a:r>
          </a:p>
        </p:txBody>
      </p:sp>
      <p:sp>
        <p:nvSpPr>
          <p:cNvPr id="70" name="Arrow: Right 69">
            <a:extLst>
              <a:ext uri="{FF2B5EF4-FFF2-40B4-BE49-F238E27FC236}">
                <a16:creationId xmlns:a16="http://schemas.microsoft.com/office/drawing/2014/main" id="{2588A31E-02EA-ACC6-0DE3-864C5F2CBD36}"/>
              </a:ext>
            </a:extLst>
          </p:cNvPr>
          <p:cNvSpPr/>
          <p:nvPr/>
        </p:nvSpPr>
        <p:spPr>
          <a:xfrm>
            <a:off x="10474507" y="2305836"/>
            <a:ext cx="446232" cy="687351"/>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62798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barn(inVertical)">
                                      <p:cBhvr>
                                        <p:cTn id="13" dur="500"/>
                                        <p:tgtEl>
                                          <p:spTgt spid="69"/>
                                        </p:tgtEl>
                                      </p:cBhvr>
                                    </p:animEffect>
                                  </p:childTnLst>
                                </p:cTn>
                              </p:par>
                              <p:par>
                                <p:cTn id="14" presetID="16" presetClass="entr" presetSubtype="21"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barn(inVertic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barn(inVertical)">
                                      <p:cBhvr>
                                        <p:cTn id="41" dur="500"/>
                                        <p:tgtEl>
                                          <p:spTgt spid="56"/>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barn(inVertical)">
                                      <p:cBhvr>
                                        <p:cTn id="55" dur="500"/>
                                        <p:tgtEl>
                                          <p:spTgt spid="57"/>
                                        </p:tgtEl>
                                      </p:cBhvr>
                                    </p:animEffect>
                                  </p:childTnLst>
                                </p:cTn>
                              </p:par>
                              <p:par>
                                <p:cTn id="56" presetID="16" presetClass="entr" presetSubtype="21"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barn(inVertical)">
                                      <p:cBhvr>
                                        <p:cTn id="63" dur="500"/>
                                        <p:tgtEl>
                                          <p:spTgt spid="4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barn(inVertical)">
                                      <p:cBhvr>
                                        <p:cTn id="66" dur="500"/>
                                        <p:tgtEl>
                                          <p:spTgt spid="4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barn(inVertical)">
                                      <p:cBhvr>
                                        <p:cTn id="69" dur="500"/>
                                        <p:tgtEl>
                                          <p:spTgt spid="59"/>
                                        </p:tgtEl>
                                      </p:cBhvr>
                                    </p:animEffect>
                                  </p:childTnLst>
                                </p:cTn>
                              </p:par>
                              <p:par>
                                <p:cTn id="70" presetID="16" presetClass="entr" presetSubtype="21"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barn(inVertical)">
                                      <p:cBhvr>
                                        <p:cTn id="7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38" grpId="0" animBg="1"/>
      <p:bldP spid="43" grpId="0" animBg="1"/>
      <p:bldP spid="56" grpId="0" animBg="1"/>
      <p:bldP spid="57" grpId="0" animBg="1"/>
      <p:bldP spid="58" grpId="0" animBg="1"/>
      <p:bldP spid="59" grpId="0" animBg="1"/>
      <p:bldP spid="62" grpId="0" animBg="1"/>
      <p:bldP spid="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DA4B3C0-13C7-3975-CD5C-8705BAF4417A}"/>
              </a:ext>
            </a:extLst>
          </p:cNvPr>
          <p:cNvSpPr/>
          <p:nvPr/>
        </p:nvSpPr>
        <p:spPr>
          <a:xfrm>
            <a:off x="4290647" y="2378449"/>
            <a:ext cx="3235568" cy="1689459"/>
          </a:xfrm>
          <a:prstGeom prst="ellipse">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châu</a:t>
            </a:r>
            <a:r>
              <a:rPr lang="en-US" sz="2400" dirty="0">
                <a:solidFill>
                  <a:schemeClr val="tx1"/>
                </a:solidFill>
                <a:latin typeface="Times New Roman" panose="02020603050405020304" pitchFamily="18" charset="0"/>
                <a:cs typeface="Times New Roman" panose="02020603050405020304" pitchFamily="18" charset="0"/>
              </a:rPr>
              <a:t> Á (1918-1945)</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25ED1050-ED42-A150-81F6-0C0426975E55}"/>
              </a:ext>
            </a:extLst>
          </p:cNvPr>
          <p:cNvSpPr/>
          <p:nvPr/>
        </p:nvSpPr>
        <p:spPr>
          <a:xfrm>
            <a:off x="4713497" y="3967984"/>
            <a:ext cx="2297722" cy="1344118"/>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biểu</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5DC1B145-8DDD-ED69-DAD3-28AC44E01830}"/>
              </a:ext>
            </a:extLst>
          </p:cNvPr>
          <p:cNvSpPr/>
          <p:nvPr/>
        </p:nvSpPr>
        <p:spPr>
          <a:xfrm>
            <a:off x="7082377" y="1923679"/>
            <a:ext cx="1711568" cy="1333240"/>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Khuynh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hướng</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3193166-1718-59FC-5889-5FFC33A4AFC0}"/>
              </a:ext>
            </a:extLst>
          </p:cNvPr>
          <p:cNvSpPr/>
          <p:nvPr/>
        </p:nvSpPr>
        <p:spPr>
          <a:xfrm>
            <a:off x="2959761" y="1995119"/>
            <a:ext cx="1711568" cy="1333240"/>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mới</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12" name="Graphic 11" descr="Arrow: Slight curve with solid fill">
            <a:extLst>
              <a:ext uri="{FF2B5EF4-FFF2-40B4-BE49-F238E27FC236}">
                <a16:creationId xmlns:a16="http://schemas.microsoft.com/office/drawing/2014/main" id="{9505F3AB-B803-6357-29F5-BE159599F2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20365">
            <a:off x="8502476" y="2925138"/>
            <a:ext cx="1133484" cy="596080"/>
          </a:xfrm>
          <a:prstGeom prst="rect">
            <a:avLst/>
          </a:prstGeom>
        </p:spPr>
      </p:pic>
      <p:pic>
        <p:nvPicPr>
          <p:cNvPr id="17" name="Graphic 16" descr="Arrow: Slight curve with solid fill">
            <a:extLst>
              <a:ext uri="{FF2B5EF4-FFF2-40B4-BE49-F238E27FC236}">
                <a16:creationId xmlns:a16="http://schemas.microsoft.com/office/drawing/2014/main" id="{57F4C768-68D1-2706-7020-32B0B1459F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9564496" flipV="1">
            <a:off x="8206972" y="1526304"/>
            <a:ext cx="1133484" cy="703491"/>
          </a:xfrm>
          <a:prstGeom prst="rect">
            <a:avLst/>
          </a:prstGeom>
        </p:spPr>
      </p:pic>
      <p:sp>
        <p:nvSpPr>
          <p:cNvPr id="18" name="Rectangle: Rounded Corners 17">
            <a:extLst>
              <a:ext uri="{FF2B5EF4-FFF2-40B4-BE49-F238E27FC236}">
                <a16:creationId xmlns:a16="http://schemas.microsoft.com/office/drawing/2014/main" id="{DE883081-AB0E-3FF9-0AB9-C6843AD25691}"/>
              </a:ext>
            </a:extLst>
          </p:cNvPr>
          <p:cNvSpPr/>
          <p:nvPr/>
        </p:nvSpPr>
        <p:spPr>
          <a:xfrm>
            <a:off x="9313731" y="196521"/>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080E56AE-58CA-4B5D-FABF-6ADC12C96A07}"/>
              </a:ext>
            </a:extLst>
          </p:cNvPr>
          <p:cNvSpPr/>
          <p:nvPr/>
        </p:nvSpPr>
        <p:spPr>
          <a:xfrm>
            <a:off x="9571293" y="2977603"/>
            <a:ext cx="2045078"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20" name="Graphic 19" descr="Arrow: Slight curve with solid fill">
            <a:extLst>
              <a:ext uri="{FF2B5EF4-FFF2-40B4-BE49-F238E27FC236}">
                <a16:creationId xmlns:a16="http://schemas.microsoft.com/office/drawing/2014/main" id="{6A6A1FD1-5B68-3E8A-7B49-A8E379E175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02254">
            <a:off x="4144208" y="5024593"/>
            <a:ext cx="1133484" cy="819288"/>
          </a:xfrm>
          <a:prstGeom prst="rect">
            <a:avLst/>
          </a:prstGeom>
        </p:spPr>
      </p:pic>
      <p:sp>
        <p:nvSpPr>
          <p:cNvPr id="21" name="Rectangle: Rounded Corners 20">
            <a:extLst>
              <a:ext uri="{FF2B5EF4-FFF2-40B4-BE49-F238E27FC236}">
                <a16:creationId xmlns:a16="http://schemas.microsoft.com/office/drawing/2014/main" id="{75735886-4071-B300-3A50-D78BDEE12EAD}"/>
              </a:ext>
            </a:extLst>
          </p:cNvPr>
          <p:cNvSpPr/>
          <p:nvPr/>
        </p:nvSpPr>
        <p:spPr>
          <a:xfrm>
            <a:off x="320797" y="172112"/>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22" name="Graphic 21" descr="Arrow: Slight curve with solid fill">
            <a:extLst>
              <a:ext uri="{FF2B5EF4-FFF2-40B4-BE49-F238E27FC236}">
                <a16:creationId xmlns:a16="http://schemas.microsoft.com/office/drawing/2014/main" id="{A97822A6-167E-679C-DCD5-9D5FC7DCE3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12343" flipV="1">
            <a:off x="6656721" y="5006399"/>
            <a:ext cx="1133484" cy="703491"/>
          </a:xfrm>
          <a:prstGeom prst="rect">
            <a:avLst/>
          </a:prstGeom>
        </p:spPr>
      </p:pic>
      <p:pic>
        <p:nvPicPr>
          <p:cNvPr id="23" name="Graphic 22" descr="Arrow: Slight curve with solid fill">
            <a:extLst>
              <a:ext uri="{FF2B5EF4-FFF2-40B4-BE49-F238E27FC236}">
                <a16:creationId xmlns:a16="http://schemas.microsoft.com/office/drawing/2014/main" id="{5F36957F-5E76-A6AF-9EB2-6DF7DBB226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02254" flipV="1">
            <a:off x="2243315" y="3020174"/>
            <a:ext cx="1133484" cy="703491"/>
          </a:xfrm>
          <a:prstGeom prst="rect">
            <a:avLst/>
          </a:prstGeom>
        </p:spPr>
      </p:pic>
      <p:pic>
        <p:nvPicPr>
          <p:cNvPr id="24" name="Graphic 23" descr="Arrow: Slight curve with solid fill">
            <a:extLst>
              <a:ext uri="{FF2B5EF4-FFF2-40B4-BE49-F238E27FC236}">
                <a16:creationId xmlns:a16="http://schemas.microsoft.com/office/drawing/2014/main" id="{39142DDA-9CC2-885C-2616-0ACCAACF93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694580" flipV="1">
            <a:off x="2299534" y="1625523"/>
            <a:ext cx="1133484" cy="703491"/>
          </a:xfrm>
          <a:prstGeom prst="rect">
            <a:avLst/>
          </a:prstGeom>
        </p:spPr>
      </p:pic>
      <p:sp>
        <p:nvSpPr>
          <p:cNvPr id="25" name="Rectangle: Rounded Corners 24">
            <a:extLst>
              <a:ext uri="{FF2B5EF4-FFF2-40B4-BE49-F238E27FC236}">
                <a16:creationId xmlns:a16="http://schemas.microsoft.com/office/drawing/2014/main" id="{6A71AACF-A8F2-A68C-92C4-F06F48804434}"/>
              </a:ext>
            </a:extLst>
          </p:cNvPr>
          <p:cNvSpPr/>
          <p:nvPr/>
        </p:nvSpPr>
        <p:spPr>
          <a:xfrm>
            <a:off x="320797" y="3152781"/>
            <a:ext cx="2115596"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E8BD669F-7F4B-843D-C3D5-A3BBDD59B894}"/>
              </a:ext>
            </a:extLst>
          </p:cNvPr>
          <p:cNvSpPr/>
          <p:nvPr/>
        </p:nvSpPr>
        <p:spPr>
          <a:xfrm>
            <a:off x="988185" y="5266283"/>
            <a:ext cx="3287581" cy="134411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E2F88AE-C6D1-C9C9-E1BD-E739B895B6AA}"/>
              </a:ext>
            </a:extLst>
          </p:cNvPr>
          <p:cNvSpPr/>
          <p:nvPr/>
        </p:nvSpPr>
        <p:spPr>
          <a:xfrm>
            <a:off x="7526216" y="5077391"/>
            <a:ext cx="3380712" cy="153301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CC6184C-46A5-BE1D-24D7-FAF91E72CB82}"/>
              </a:ext>
            </a:extLst>
          </p:cNvPr>
          <p:cNvSpPr txBox="1"/>
          <p:nvPr/>
        </p:nvSpPr>
        <p:spPr>
          <a:xfrm>
            <a:off x="3476082" y="196521"/>
            <a:ext cx="4958137" cy="1231106"/>
          </a:xfrm>
          <a:prstGeom prst="rect">
            <a:avLst/>
          </a:prstGeom>
          <a:noFill/>
        </p:spPr>
        <p:txBody>
          <a:bodyPr wrap="square" rtlCol="0">
            <a:spAutoFit/>
          </a:bodyPr>
          <a:lstStyle/>
          <a:p>
            <a:pPr algn="ctr"/>
            <a:r>
              <a:rPr lang="en-US" sz="2800" dirty="0">
                <a:solidFill>
                  <a:srgbClr val="0033CC"/>
                </a:solidFill>
                <a:effectLst/>
                <a:latin typeface="Times New Roman" panose="02020603050405020304" pitchFamily="18" charset="0"/>
                <a:ea typeface="Times New Roman" panose="02020603050405020304" pitchFamily="18" charset="0"/>
              </a:rPr>
              <a:t>2.</a:t>
            </a:r>
            <a:r>
              <a:rPr lang="vi-VN" sz="2800" dirty="0">
                <a:solidFill>
                  <a:srgbClr val="0033CC"/>
                </a:solidFill>
                <a:effectLst/>
                <a:latin typeface="Times New Roman" panose="02020603050405020304" pitchFamily="18" charset="0"/>
                <a:ea typeface="Times New Roman" panose="02020603050405020304" pitchFamily="18" charset="0"/>
              </a:rPr>
              <a:t>Hoàn thành sơ đồ về phong trào độc lập dân tộc ở Châu Á</a:t>
            </a:r>
          </a:p>
          <a:p>
            <a:endParaRPr lang="vi-VN" dirty="0"/>
          </a:p>
        </p:txBody>
      </p:sp>
      <p:pic>
        <p:nvPicPr>
          <p:cNvPr id="3" name="Google Shape;356;p9" descr="Hình ảnh Học Thảo Luận Viết Bài Tập Về Nhà Làm Bài Toán, Bé, Phiên, Dễ  Thương miễn phí tải tập tin PNG PSDComment và Vector">
            <a:extLst>
              <a:ext uri="{FF2B5EF4-FFF2-40B4-BE49-F238E27FC236}">
                <a16:creationId xmlns:a16="http://schemas.microsoft.com/office/drawing/2014/main" id="{F8FEFC18-5A05-D70F-28F4-37160DDB7DC6}"/>
              </a:ext>
            </a:extLst>
          </p:cNvPr>
          <p:cNvPicPr preferRelativeResize="0"/>
          <p:nvPr/>
        </p:nvPicPr>
        <p:blipFill rotWithShape="1">
          <a:blip r:embed="rId4">
            <a:alphaModFix/>
          </a:blip>
          <a:srcRect/>
          <a:stretch/>
        </p:blipFill>
        <p:spPr>
          <a:xfrm>
            <a:off x="5185601" y="1188741"/>
            <a:ext cx="1382503" cy="854825"/>
          </a:xfrm>
          <a:prstGeom prst="rect">
            <a:avLst/>
          </a:prstGeom>
          <a:noFill/>
          <a:ln>
            <a:noFill/>
          </a:ln>
        </p:spPr>
      </p:pic>
    </p:spTree>
    <p:extLst>
      <p:ext uri="{BB962C8B-B14F-4D97-AF65-F5344CB8AC3E}">
        <p14:creationId xmlns:p14="http://schemas.microsoft.com/office/powerpoint/2010/main" val="3722770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DA4B3C0-13C7-3975-CD5C-8705BAF4417A}"/>
              </a:ext>
            </a:extLst>
          </p:cNvPr>
          <p:cNvSpPr/>
          <p:nvPr/>
        </p:nvSpPr>
        <p:spPr>
          <a:xfrm>
            <a:off x="4290647" y="2378449"/>
            <a:ext cx="3235568" cy="1689459"/>
          </a:xfrm>
          <a:prstGeom prst="ellipse">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châu</a:t>
            </a:r>
            <a:r>
              <a:rPr lang="en-US" sz="2400" dirty="0">
                <a:solidFill>
                  <a:schemeClr val="tx1"/>
                </a:solidFill>
                <a:latin typeface="Times New Roman" panose="02020603050405020304" pitchFamily="18" charset="0"/>
                <a:cs typeface="Times New Roman" panose="02020603050405020304" pitchFamily="18" charset="0"/>
              </a:rPr>
              <a:t> Á (1918-1945)</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25ED1050-ED42-A150-81F6-0C0426975E55}"/>
              </a:ext>
            </a:extLst>
          </p:cNvPr>
          <p:cNvSpPr/>
          <p:nvPr/>
        </p:nvSpPr>
        <p:spPr>
          <a:xfrm>
            <a:off x="4713497" y="3967984"/>
            <a:ext cx="2297722" cy="1344118"/>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biểu</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5DC1B145-8DDD-ED69-DAD3-28AC44E01830}"/>
              </a:ext>
            </a:extLst>
          </p:cNvPr>
          <p:cNvSpPr/>
          <p:nvPr/>
        </p:nvSpPr>
        <p:spPr>
          <a:xfrm>
            <a:off x="7082377" y="1923679"/>
            <a:ext cx="1711568" cy="1333240"/>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Khuynh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hướng</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3193166-1718-59FC-5889-5FFC33A4AFC0}"/>
              </a:ext>
            </a:extLst>
          </p:cNvPr>
          <p:cNvSpPr/>
          <p:nvPr/>
        </p:nvSpPr>
        <p:spPr>
          <a:xfrm>
            <a:off x="2959761" y="1995119"/>
            <a:ext cx="1711568" cy="1333240"/>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mới</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12" name="Graphic 11" descr="Arrow: Slight curve with solid fill">
            <a:extLst>
              <a:ext uri="{FF2B5EF4-FFF2-40B4-BE49-F238E27FC236}">
                <a16:creationId xmlns:a16="http://schemas.microsoft.com/office/drawing/2014/main" id="{9505F3AB-B803-6357-29F5-BE159599F2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20365">
            <a:off x="8502476" y="2925138"/>
            <a:ext cx="1133484" cy="596080"/>
          </a:xfrm>
          <a:prstGeom prst="rect">
            <a:avLst/>
          </a:prstGeom>
        </p:spPr>
      </p:pic>
      <p:pic>
        <p:nvPicPr>
          <p:cNvPr id="17" name="Graphic 16" descr="Arrow: Slight curve with solid fill">
            <a:extLst>
              <a:ext uri="{FF2B5EF4-FFF2-40B4-BE49-F238E27FC236}">
                <a16:creationId xmlns:a16="http://schemas.microsoft.com/office/drawing/2014/main" id="{57F4C768-68D1-2706-7020-32B0B1459F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9564496" flipV="1">
            <a:off x="8206972" y="1526304"/>
            <a:ext cx="1133484" cy="703491"/>
          </a:xfrm>
          <a:prstGeom prst="rect">
            <a:avLst/>
          </a:prstGeom>
        </p:spPr>
      </p:pic>
      <p:sp>
        <p:nvSpPr>
          <p:cNvPr id="18" name="Rectangle: Rounded Corners 17">
            <a:extLst>
              <a:ext uri="{FF2B5EF4-FFF2-40B4-BE49-F238E27FC236}">
                <a16:creationId xmlns:a16="http://schemas.microsoft.com/office/drawing/2014/main" id="{DE883081-AB0E-3FF9-0AB9-C6843AD25691}"/>
              </a:ext>
            </a:extLst>
          </p:cNvPr>
          <p:cNvSpPr/>
          <p:nvPr/>
        </p:nvSpPr>
        <p:spPr>
          <a:xfrm>
            <a:off x="9313731" y="196521"/>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080E56AE-58CA-4B5D-FABF-6ADC12C96A07}"/>
              </a:ext>
            </a:extLst>
          </p:cNvPr>
          <p:cNvSpPr/>
          <p:nvPr/>
        </p:nvSpPr>
        <p:spPr>
          <a:xfrm>
            <a:off x="9571292" y="2977603"/>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20" name="Graphic 19" descr="Arrow: Slight curve with solid fill">
            <a:extLst>
              <a:ext uri="{FF2B5EF4-FFF2-40B4-BE49-F238E27FC236}">
                <a16:creationId xmlns:a16="http://schemas.microsoft.com/office/drawing/2014/main" id="{6A6A1FD1-5B68-3E8A-7B49-A8E379E175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02254">
            <a:off x="4144208" y="5024593"/>
            <a:ext cx="1133484" cy="819288"/>
          </a:xfrm>
          <a:prstGeom prst="rect">
            <a:avLst/>
          </a:prstGeom>
        </p:spPr>
      </p:pic>
      <p:sp>
        <p:nvSpPr>
          <p:cNvPr id="21" name="Rectangle: Rounded Corners 20">
            <a:extLst>
              <a:ext uri="{FF2B5EF4-FFF2-40B4-BE49-F238E27FC236}">
                <a16:creationId xmlns:a16="http://schemas.microsoft.com/office/drawing/2014/main" id="{75735886-4071-B300-3A50-D78BDEE12EAD}"/>
              </a:ext>
            </a:extLst>
          </p:cNvPr>
          <p:cNvSpPr/>
          <p:nvPr/>
        </p:nvSpPr>
        <p:spPr>
          <a:xfrm>
            <a:off x="320797" y="172112"/>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trưởng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22" name="Graphic 21" descr="Arrow: Slight curve with solid fill">
            <a:extLst>
              <a:ext uri="{FF2B5EF4-FFF2-40B4-BE49-F238E27FC236}">
                <a16:creationId xmlns:a16="http://schemas.microsoft.com/office/drawing/2014/main" id="{A97822A6-167E-679C-DCD5-9D5FC7DCE3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12343" flipV="1">
            <a:off x="6656721" y="5006399"/>
            <a:ext cx="1133484" cy="703491"/>
          </a:xfrm>
          <a:prstGeom prst="rect">
            <a:avLst/>
          </a:prstGeom>
        </p:spPr>
      </p:pic>
      <p:pic>
        <p:nvPicPr>
          <p:cNvPr id="23" name="Graphic 22" descr="Arrow: Slight curve with solid fill">
            <a:extLst>
              <a:ext uri="{FF2B5EF4-FFF2-40B4-BE49-F238E27FC236}">
                <a16:creationId xmlns:a16="http://schemas.microsoft.com/office/drawing/2014/main" id="{5F36957F-5E76-A6AF-9EB2-6DF7DBB226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02254" flipV="1">
            <a:off x="2243315" y="3020174"/>
            <a:ext cx="1133484" cy="703491"/>
          </a:xfrm>
          <a:prstGeom prst="rect">
            <a:avLst/>
          </a:prstGeom>
        </p:spPr>
      </p:pic>
      <p:pic>
        <p:nvPicPr>
          <p:cNvPr id="24" name="Graphic 23" descr="Arrow: Slight curve with solid fill">
            <a:extLst>
              <a:ext uri="{FF2B5EF4-FFF2-40B4-BE49-F238E27FC236}">
                <a16:creationId xmlns:a16="http://schemas.microsoft.com/office/drawing/2014/main" id="{39142DDA-9CC2-885C-2616-0ACCAACF93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694580" flipV="1">
            <a:off x="2299534" y="1625523"/>
            <a:ext cx="1133484" cy="703491"/>
          </a:xfrm>
          <a:prstGeom prst="rect">
            <a:avLst/>
          </a:prstGeom>
        </p:spPr>
      </p:pic>
      <p:sp>
        <p:nvSpPr>
          <p:cNvPr id="25" name="Rectangle: Rounded Corners 24">
            <a:extLst>
              <a:ext uri="{FF2B5EF4-FFF2-40B4-BE49-F238E27FC236}">
                <a16:creationId xmlns:a16="http://schemas.microsoft.com/office/drawing/2014/main" id="{6A71AACF-A8F2-A68C-92C4-F06F48804434}"/>
              </a:ext>
            </a:extLst>
          </p:cNvPr>
          <p:cNvSpPr/>
          <p:nvPr/>
        </p:nvSpPr>
        <p:spPr>
          <a:xfrm>
            <a:off x="133754" y="3152781"/>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mạnh</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E8BD669F-7F4B-843D-C3D5-A3BBDD59B894}"/>
              </a:ext>
            </a:extLst>
          </p:cNvPr>
          <p:cNvSpPr/>
          <p:nvPr/>
        </p:nvSpPr>
        <p:spPr>
          <a:xfrm>
            <a:off x="1285073" y="4975475"/>
            <a:ext cx="2990693"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latin typeface="Times New Roman" panose="02020603050405020304" pitchFamily="18" charset="0"/>
                <a:cs typeface="Times New Roman" panose="02020603050405020304" pitchFamily="18" charset="0"/>
              </a:rPr>
              <a:t>_ </a:t>
            </a:r>
            <a:r>
              <a:rPr lang="en-US" sz="2400" b="1" dirty="0">
                <a:solidFill>
                  <a:schemeClr val="tx1"/>
                </a:solidFill>
                <a:latin typeface="Times New Roman" panose="02020603050405020304" pitchFamily="18" charset="0"/>
                <a:cs typeface="Times New Roman" panose="02020603050405020304" pitchFamily="18" charset="0"/>
              </a:rPr>
              <a:t>Trung </a:t>
            </a:r>
            <a:r>
              <a:rPr lang="en-US" sz="2400" b="1" dirty="0" err="1">
                <a:solidFill>
                  <a:schemeClr val="tx1"/>
                </a:solidFill>
                <a:latin typeface="Times New Roman" panose="02020603050405020304" pitchFamily="18" charset="0"/>
                <a:cs typeface="Times New Roman" panose="02020603050405020304" pitchFamily="18" charset="0"/>
              </a:rPr>
              <a:t>Quốc</a:t>
            </a:r>
            <a:endParaRPr lang="en-US" sz="2400" b="1" dirty="0">
              <a:solidFill>
                <a:schemeClr val="tx1"/>
              </a:solidFill>
              <a:latin typeface="Times New Roman" panose="02020603050405020304" pitchFamily="18" charset="0"/>
              <a:cs typeface="Times New Roman" panose="02020603050405020304" pitchFamily="18" charset="0"/>
            </a:endParaRP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Tứ</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giữa</a:t>
            </a:r>
            <a:r>
              <a:rPr lang="en-US" sz="2400" dirty="0">
                <a:solidFill>
                  <a:schemeClr val="tx1"/>
                </a:solidFill>
                <a:latin typeface="Times New Roman" panose="02020603050405020304" pitchFamily="18" charset="0"/>
                <a:cs typeface="Times New Roman" panose="02020603050405020304" pitchFamily="18" charset="0"/>
              </a:rPr>
              <a:t> ĐCS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QDĐ</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E2F88AE-C6D1-C9C9-E1BD-E739B895B6AA}"/>
              </a:ext>
            </a:extLst>
          </p:cNvPr>
          <p:cNvSpPr/>
          <p:nvPr/>
        </p:nvSpPr>
        <p:spPr>
          <a:xfrm>
            <a:off x="7526215" y="4773756"/>
            <a:ext cx="4347716" cy="183664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Times New Roman" panose="02020603050405020304" pitchFamily="18" charset="0"/>
                <a:cs typeface="Times New Roman" panose="02020603050405020304" pitchFamily="18" charset="0"/>
              </a:rPr>
              <a:t>Đông</a:t>
            </a:r>
            <a:r>
              <a:rPr lang="en-US" sz="2400" b="1" dirty="0">
                <a:solidFill>
                  <a:schemeClr val="tx1"/>
                </a:solidFill>
                <a:latin typeface="Times New Roman" panose="02020603050405020304" pitchFamily="18" charset="0"/>
                <a:cs typeface="Times New Roman" panose="02020603050405020304" pitchFamily="18" charset="0"/>
              </a:rPr>
              <a:t> Nam Á:</a:t>
            </a:r>
          </a:p>
          <a:p>
            <a:pPr marL="285750" indent="-285750" algn="just">
              <a:buFontTx/>
              <a:buChar char="-"/>
            </a:pP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3 </a:t>
            </a:r>
            <a:r>
              <a:rPr lang="en-US" sz="2400" dirty="0" err="1">
                <a:solidFill>
                  <a:schemeClr val="tx1"/>
                </a:solidFill>
                <a:latin typeface="Times New Roman" panose="02020603050405020304" pitchFamily="18" charset="0"/>
                <a:cs typeface="Times New Roman" panose="02020603050405020304" pitchFamily="18" charset="0"/>
              </a:rPr>
              <a:t>nước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Dương</a:t>
            </a:r>
            <a:endParaRPr lang="en-US" sz="2400" dirty="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sz="2400" dirty="0">
                <a:solidFill>
                  <a:schemeClr val="tx1"/>
                </a:solidFill>
                <a:latin typeface="Times New Roman" panose="02020603050405020304" pitchFamily="18" charset="0"/>
                <a:cs typeface="Times New Roman" panose="02020603050405020304" pitchFamily="18" charset="0"/>
              </a:rPr>
              <a:t> 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In-</a:t>
            </a:r>
            <a:r>
              <a:rPr lang="en-US" sz="2400" dirty="0" err="1">
                <a:solidFill>
                  <a:schemeClr val="tx1"/>
                </a:solidFill>
                <a:latin typeface="Times New Roman" panose="02020603050405020304" pitchFamily="18" charset="0"/>
                <a:cs typeface="Times New Roman" panose="02020603050405020304" pitchFamily="18" charset="0"/>
              </a:rPr>
              <a:t>đô</a:t>
            </a: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nê</a:t>
            </a:r>
            <a:r>
              <a:rPr lang="en-US" sz="2400" dirty="0">
                <a:solidFill>
                  <a:schemeClr val="tx1"/>
                </a:solidFill>
                <a:latin typeface="Times New Roman" panose="02020603050405020304" pitchFamily="18" charset="0"/>
                <a:cs typeface="Times New Roman" panose="02020603050405020304" pitchFamily="18" charset="0"/>
              </a:rPr>
              <a:t> xi a</a:t>
            </a:r>
            <a:endParaRPr lang="vi-V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687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par>
                                <p:cTn id="22" presetID="6"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2000"/>
                                        <p:tgtEl>
                                          <p:spTgt spid="26"/>
                                        </p:tgtEl>
                                      </p:cBhvr>
                                    </p:animEffect>
                                  </p:childTnLst>
                                </p:cTn>
                              </p:par>
                              <p:par>
                                <p:cTn id="36" presetID="6" presetClass="entr" presetSubtype="16"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circle(in)">
                                      <p:cBhvr>
                                        <p:cTn id="38" dur="2000"/>
                                        <p:tgtEl>
                                          <p:spTgt spid="2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circle(in)">
                                      <p:cBhvr>
                                        <p:cTn id="41" dur="20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in)">
                                      <p:cBhvr>
                                        <p:cTn id="46" dur="2000"/>
                                        <p:tgtEl>
                                          <p:spTgt spid="24"/>
                                        </p:tgtEl>
                                      </p:cBhvr>
                                    </p:animEffect>
                                  </p:childTnLst>
                                </p:cTn>
                              </p:par>
                              <p:par>
                                <p:cTn id="47" presetID="6" presetClass="entr" presetSubtype="16"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ircle(in)">
                                      <p:cBhvr>
                                        <p:cTn id="49" dur="2000"/>
                                        <p:tgtEl>
                                          <p:spTgt spid="23"/>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2000"/>
                                        <p:tgtEl>
                                          <p:spTgt spid="2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circle(in)">
                                      <p:cBhvr>
                                        <p:cTn id="5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 grpId="0" animBg="1"/>
      <p:bldP spid="19" grpId="0" animBg="1"/>
      <p:bldP spid="21" grpId="0" animBg="1"/>
      <p:bldP spid="25" grpId="0" animBg="1"/>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olls of beach towels">
            <a:extLst>
              <a:ext uri="{FF2B5EF4-FFF2-40B4-BE49-F238E27FC236}">
                <a16:creationId xmlns:a16="http://schemas.microsoft.com/office/drawing/2014/main" id="{B4D1C1D3-0C71-5042-025D-23F99BF6A7EF}"/>
              </a:ext>
            </a:extLst>
          </p:cNvPr>
          <p:cNvPicPr>
            <a:picLocks noChangeAspect="1"/>
          </p:cNvPicPr>
          <p:nvPr/>
        </p:nvPicPr>
        <p:blipFill rotWithShape="1">
          <a:blip r:embed="rId3"/>
          <a:srcRect l="17375" r="23359" b="-1"/>
          <a:stretch/>
        </p:blipFill>
        <p:spPr>
          <a:xfrm>
            <a:off x="6103027" y="10"/>
            <a:ext cx="6088971" cy="68579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CABF5E-83DF-88F1-C0A6-74AA87FA6D69}"/>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4000" b="1" dirty="0"/>
              <a:t>HOẠT ĐỘNG VẬN DỤNG</a:t>
            </a:r>
          </a:p>
        </p:txBody>
      </p:sp>
      <p:sp>
        <p:nvSpPr>
          <p:cNvPr id="4" name="TextBox 3">
            <a:extLst>
              <a:ext uri="{FF2B5EF4-FFF2-40B4-BE49-F238E27FC236}">
                <a16:creationId xmlns:a16="http://schemas.microsoft.com/office/drawing/2014/main" id="{10A69428-B3D4-8AFE-828F-A5DF00109A03}"/>
              </a:ext>
            </a:extLst>
          </p:cNvPr>
          <p:cNvSpPr txBox="1"/>
          <p:nvPr/>
        </p:nvSpPr>
        <p:spPr>
          <a:xfrm>
            <a:off x="761801" y="2884929"/>
            <a:ext cx="4659756" cy="3374137"/>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Trong </a:t>
            </a:r>
            <a:r>
              <a:rPr lang="en-US" sz="2800" dirty="0" err="1">
                <a:latin typeface="Times New Roman" panose="02020603050405020304" pitchFamily="18" charset="0"/>
                <a:cs typeface="Times New Roman" panose="02020603050405020304" pitchFamily="18" charset="0"/>
              </a:rPr>
              <a:t>sô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d </a:t>
            </a:r>
            <a:r>
              <a:rPr lang="en-US" sz="2800" dirty="0" err="1">
                <a:latin typeface="Times New Roman" panose="02020603050405020304" pitchFamily="18" charset="0"/>
                <a:cs typeface="Times New Roman" panose="02020603050405020304" pitchFamily="18" charset="0"/>
              </a:rPr>
              <a: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tộc</a:t>
            </a:r>
            <a:r>
              <a:rPr lang="en-US" sz="2800" dirty="0">
                <a:latin typeface="Times New Roman" panose="02020603050405020304" pitchFamily="18" charset="0"/>
                <a:cs typeface="Times New Roman" panose="02020603050405020304" pitchFamily="18" charset="0"/>
              </a:rPr>
              <a:t> ở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Á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1918 – 1945,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do. </a:t>
            </a:r>
          </a:p>
        </p:txBody>
      </p:sp>
      <p:sp>
        <p:nvSpPr>
          <p:cNvPr id="8" name="TextBox 7">
            <a:extLst>
              <a:ext uri="{FF2B5EF4-FFF2-40B4-BE49-F238E27FC236}">
                <a16:creationId xmlns:a16="http://schemas.microsoft.com/office/drawing/2014/main" id="{B5C952D4-1C12-1704-9B38-C93A702BE649}"/>
              </a:ext>
            </a:extLst>
          </p:cNvPr>
          <p:cNvSpPr txBox="1"/>
          <p:nvPr/>
        </p:nvSpPr>
        <p:spPr>
          <a:xfrm>
            <a:off x="6301990" y="1771272"/>
            <a:ext cx="5890008" cy="3108543"/>
          </a:xfrm>
          <a:prstGeom prst="rect">
            <a:avLst/>
          </a:prstGeom>
          <a:noFill/>
        </p:spPr>
        <p:txBody>
          <a:bodyPr wrap="square" rtlCol="0">
            <a:spAutoFit/>
          </a:bodyPr>
          <a:lstStyle/>
          <a:p>
            <a:pPr algn="just"/>
            <a:r>
              <a:rPr lang="vi-VN" dirty="0"/>
              <a:t> </a:t>
            </a:r>
            <a:r>
              <a:rPr lang="vi-VN" sz="2800" dirty="0">
                <a:solidFill>
                  <a:srgbClr val="7030A0"/>
                </a:solidFill>
                <a:latin typeface="Times New Roman" panose="02020603050405020304" pitchFamily="18" charset="0"/>
                <a:cs typeface="Times New Roman" panose="02020603050405020304" pitchFamily="18" charset="0"/>
              </a:rPr>
              <a:t>Xác định được nhân vật lịch sử.</a:t>
            </a:r>
          </a:p>
          <a:p>
            <a:pPr algn="just"/>
            <a:r>
              <a:rPr lang="vi-VN" sz="2800" dirty="0">
                <a:solidFill>
                  <a:srgbClr val="7030A0"/>
                </a:solidFill>
                <a:latin typeface="Times New Roman" panose="02020603050405020304" pitchFamily="18" charset="0"/>
                <a:cs typeface="Times New Roman" panose="02020603050405020304" pitchFamily="18" charset="0"/>
              </a:rPr>
              <a:t>+ Nêu được ít nhất 2 lí do liên quan đến những nét nổi bật trong sự nghiệp hoặc </a:t>
            </a:r>
          </a:p>
          <a:p>
            <a:pPr algn="just"/>
            <a:r>
              <a:rPr lang="vi-VN" sz="2800" dirty="0">
                <a:solidFill>
                  <a:srgbClr val="7030A0"/>
                </a:solidFill>
                <a:latin typeface="Times New Roman" panose="02020603050405020304" pitchFamily="18" charset="0"/>
                <a:cs typeface="Times New Roman" panose="02020603050405020304" pitchFamily="18" charset="0"/>
              </a:rPr>
              <a:t>quan điểm, đường lối thực hành sinh hoạt chính trị (có kèm theo sự kiện lịch sử để </a:t>
            </a:r>
          </a:p>
          <a:p>
            <a:pPr algn="just"/>
            <a:r>
              <a:rPr lang="vi-VN" sz="2800" dirty="0">
                <a:solidFill>
                  <a:srgbClr val="7030A0"/>
                </a:solidFill>
                <a:latin typeface="Times New Roman" panose="02020603050405020304" pitchFamily="18" charset="0"/>
                <a:cs typeface="Times New Roman" panose="02020603050405020304" pitchFamily="18" charset="0"/>
              </a:rPr>
              <a:t>chứng minh).</a:t>
            </a:r>
          </a:p>
        </p:txBody>
      </p:sp>
    </p:spTree>
    <p:extLst>
      <p:ext uri="{BB962C8B-B14F-4D97-AF65-F5344CB8AC3E}">
        <p14:creationId xmlns:p14="http://schemas.microsoft.com/office/powerpoint/2010/main" val="2802311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D59EF9-A1F7-413D-A95C-A5E477318646}"/>
              </a:ext>
            </a:extLst>
          </p:cNvPr>
          <p:cNvSpPr/>
          <p:nvPr/>
        </p:nvSpPr>
        <p:spPr>
          <a:xfrm>
            <a:off x="0" y="0"/>
            <a:ext cx="12192000" cy="6858000"/>
          </a:xfrm>
          <a:prstGeom prst="rect">
            <a:avLst/>
          </a:prstGeom>
          <a:blipFill>
            <a:blip r:embed="rId2"/>
            <a:srcRect/>
            <a:stretch>
              <a:fillRect l="-10000" r="-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B28DFB46-7E2D-4257-A920-B05079177637}"/>
              </a:ext>
            </a:extLst>
          </p:cNvPr>
          <p:cNvSpPr txBox="1"/>
          <p:nvPr/>
        </p:nvSpPr>
        <p:spPr>
          <a:xfrm>
            <a:off x="609600" y="1808984"/>
            <a:ext cx="11408229"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b="1"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TIẾT 4:BÀI 3: </a:t>
            </a:r>
            <a:r>
              <a:rPr lang="vi-VN" sz="4400" b="1"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CHÂU Á TỪ</a:t>
            </a:r>
            <a:endParaRPr lang="en-US" sz="4400" b="1"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a:p>
            <a:pPr algn="ctr"/>
            <a:r>
              <a:rPr lang="vi-VN" sz="4400" b="1"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NĂM 1918 ĐẾN NĂM 1945</a:t>
            </a:r>
            <a:endParaRPr lang="vi-VN" sz="4400"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45341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5000" fill="hold"/>
                                        <p:tgtEl>
                                          <p:spTgt spid="2"/>
                                        </p:tgtEl>
                                      </p:cBhvr>
                                      <p:by x="150000" y="150000"/>
                                    </p:animScale>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205"/>
                                        </p:tgtEl>
                                      </p:cBhvr>
                                      <p:to x="80000" y="100000"/>
                                    </p:animScale>
                                    <p:anim by="(#ppt_w*0.10)" calcmode="lin" valueType="num">
                                      <p:cBhvr>
                                        <p:cTn id="9" dur="250" autoRev="1" fill="hold">
                                          <p:stCondLst>
                                            <p:cond delay="0"/>
                                          </p:stCondLst>
                                        </p:cTn>
                                        <p:tgtEl>
                                          <p:spTgt spid="205"/>
                                        </p:tgtEl>
                                        <p:attrNameLst>
                                          <p:attrName>ppt_x</p:attrName>
                                        </p:attrNameLst>
                                      </p:cBhvr>
                                    </p:anim>
                                    <p:anim by="(-#ppt_w*0.10)" calcmode="lin" valueType="num">
                                      <p:cBhvr>
                                        <p:cTn id="10" dur="250" autoRev="1" fill="hold">
                                          <p:stCondLst>
                                            <p:cond delay="0"/>
                                          </p:stCondLst>
                                        </p:cTn>
                                        <p:tgtEl>
                                          <p:spTgt spid="205"/>
                                        </p:tgtEl>
                                        <p:attrNameLst>
                                          <p:attrName>ppt_y</p:attrName>
                                        </p:attrNameLst>
                                      </p:cBhvr>
                                    </p:anim>
                                    <p:animRot by="-480000">
                                      <p:cBhvr>
                                        <p:cTn id="11" dur="250" autoRev="1" fill="hold">
                                          <p:stCondLst>
                                            <p:cond delay="0"/>
                                          </p:stCondLst>
                                        </p:cTn>
                                        <p:tgtEl>
                                          <p:spTgt spid="20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world&#10;&#10;Description automatically generated">
            <a:extLst>
              <a:ext uri="{FF2B5EF4-FFF2-40B4-BE49-F238E27FC236}">
                <a16:creationId xmlns:a16="http://schemas.microsoft.com/office/drawing/2014/main" id="{269AE413-3F46-3DAC-90AA-B1D624F29C93}"/>
              </a:ext>
            </a:extLst>
          </p:cNvPr>
          <p:cNvPicPr>
            <a:picLocks noChangeAspect="1"/>
          </p:cNvPicPr>
          <p:nvPr/>
        </p:nvPicPr>
        <p:blipFill rotWithShape="1">
          <a:blip r:embed="rId2"/>
          <a:srcRect l="29149" r="-1" b="-1"/>
          <a:stretch/>
        </p:blipFill>
        <p:spPr>
          <a:xfrm>
            <a:off x="4473432" y="-1644"/>
            <a:ext cx="8843951"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BB334B5-9727-3DEF-A13F-24DA8F4A75F2}"/>
              </a:ext>
            </a:extLst>
          </p:cNvPr>
          <p:cNvSpPr txBox="1"/>
          <p:nvPr/>
        </p:nvSpPr>
        <p:spPr>
          <a:xfrm>
            <a:off x="174172" y="171265"/>
            <a:ext cx="12017828"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48" name="Group 47">
            <a:extLst>
              <a:ext uri="{FF2B5EF4-FFF2-40B4-BE49-F238E27FC236}">
                <a16:creationId xmlns:a16="http://schemas.microsoft.com/office/drawing/2014/main" id="{1FA913AC-C0EF-89CF-B3CA-74042EF8536D}"/>
              </a:ext>
            </a:extLst>
          </p:cNvPr>
          <p:cNvGrpSpPr/>
          <p:nvPr/>
        </p:nvGrpSpPr>
        <p:grpSpPr>
          <a:xfrm>
            <a:off x="3992360" y="1549389"/>
            <a:ext cx="4195796" cy="4196921"/>
            <a:chOff x="3997938" y="1422361"/>
            <a:chExt cx="4195796" cy="4196921"/>
          </a:xfrm>
        </p:grpSpPr>
        <p:sp>
          <p:nvSpPr>
            <p:cNvPr id="49" name="Freeform 5">
              <a:extLst>
                <a:ext uri="{FF2B5EF4-FFF2-40B4-BE49-F238E27FC236}">
                  <a16:creationId xmlns:a16="http://schemas.microsoft.com/office/drawing/2014/main" id="{AB1281CA-01D3-4237-12C0-9132963E3C09}"/>
                </a:ext>
              </a:extLst>
            </p:cNvPr>
            <p:cNvSpPr>
              <a:spLocks/>
            </p:cNvSpPr>
            <p:nvPr/>
          </p:nvSpPr>
          <p:spPr bwMode="auto">
            <a:xfrm rot="18900000">
              <a:off x="5224127" y="3873943"/>
              <a:ext cx="1745338" cy="1745339"/>
            </a:xfrm>
            <a:custGeom>
              <a:avLst/>
              <a:gdLst>
                <a:gd name="T0" fmla="*/ 327 w 327"/>
                <a:gd name="T1" fmla="*/ 327 h 327"/>
                <a:gd name="T2" fmla="*/ 327 w 327"/>
                <a:gd name="T3" fmla="*/ 216 h 327"/>
                <a:gd name="T4" fmla="*/ 110 w 327"/>
                <a:gd name="T5" fmla="*/ 0 h 327"/>
                <a:gd name="T6" fmla="*/ 0 w 327"/>
                <a:gd name="T7" fmla="*/ 0 h 327"/>
                <a:gd name="T8" fmla="*/ 327 w 327"/>
                <a:gd name="T9" fmla="*/ 327 h 327"/>
              </a:gdLst>
              <a:ahLst/>
              <a:cxnLst>
                <a:cxn ang="0">
                  <a:pos x="T0" y="T1"/>
                </a:cxn>
                <a:cxn ang="0">
                  <a:pos x="T2" y="T3"/>
                </a:cxn>
                <a:cxn ang="0">
                  <a:pos x="T4" y="T5"/>
                </a:cxn>
                <a:cxn ang="0">
                  <a:pos x="T6" y="T7"/>
                </a:cxn>
                <a:cxn ang="0">
                  <a:pos x="T8" y="T9"/>
                </a:cxn>
              </a:cxnLst>
              <a:rect l="0" t="0" r="r" b="b"/>
              <a:pathLst>
                <a:path w="327" h="327">
                  <a:moveTo>
                    <a:pt x="327" y="327"/>
                  </a:moveTo>
                  <a:cubicBezTo>
                    <a:pt x="327" y="216"/>
                    <a:pt x="327" y="216"/>
                    <a:pt x="327" y="216"/>
                  </a:cubicBezTo>
                  <a:cubicBezTo>
                    <a:pt x="208" y="216"/>
                    <a:pt x="110" y="119"/>
                    <a:pt x="110" y="0"/>
                  </a:cubicBezTo>
                  <a:cubicBezTo>
                    <a:pt x="0" y="0"/>
                    <a:pt x="0" y="0"/>
                    <a:pt x="0" y="0"/>
                  </a:cubicBezTo>
                  <a:cubicBezTo>
                    <a:pt x="0" y="180"/>
                    <a:pt x="147" y="327"/>
                    <a:pt x="327" y="32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nvGrpSpPr>
            <p:cNvPr id="50" name="Group 49">
              <a:extLst>
                <a:ext uri="{FF2B5EF4-FFF2-40B4-BE49-F238E27FC236}">
                  <a16:creationId xmlns:a16="http://schemas.microsoft.com/office/drawing/2014/main" id="{4EFE2E44-611C-5149-6E11-63AA0B3B696F}"/>
                </a:ext>
              </a:extLst>
            </p:cNvPr>
            <p:cNvGrpSpPr/>
            <p:nvPr/>
          </p:nvGrpSpPr>
          <p:grpSpPr>
            <a:xfrm>
              <a:off x="6450645" y="2648550"/>
              <a:ext cx="1743089" cy="2656383"/>
              <a:chOff x="6450645" y="2648550"/>
              <a:chExt cx="1743089" cy="2656383"/>
            </a:xfrm>
          </p:grpSpPr>
          <p:sp>
            <p:nvSpPr>
              <p:cNvPr id="59" name="Freeform 7">
                <a:extLst>
                  <a:ext uri="{FF2B5EF4-FFF2-40B4-BE49-F238E27FC236}">
                    <a16:creationId xmlns:a16="http://schemas.microsoft.com/office/drawing/2014/main" id="{4617E324-8638-864F-9C7F-422147EB25B4}"/>
                  </a:ext>
                </a:extLst>
              </p:cNvPr>
              <p:cNvSpPr>
                <a:spLocks/>
              </p:cNvSpPr>
              <p:nvPr/>
            </p:nvSpPr>
            <p:spPr bwMode="auto">
              <a:xfrm rot="18900000">
                <a:off x="6626491" y="4115134"/>
                <a:ext cx="645505" cy="1189799"/>
              </a:xfrm>
              <a:custGeom>
                <a:avLst/>
                <a:gdLst>
                  <a:gd name="T0" fmla="*/ 0 w 287"/>
                  <a:gd name="T1" fmla="*/ 266 h 529"/>
                  <a:gd name="T2" fmla="*/ 287 w 287"/>
                  <a:gd name="T3" fmla="*/ 529 h 529"/>
                  <a:gd name="T4" fmla="*/ 287 w 287"/>
                  <a:gd name="T5" fmla="*/ 266 h 529"/>
                  <a:gd name="T6" fmla="*/ 287 w 287"/>
                  <a:gd name="T7" fmla="*/ 0 h 529"/>
                  <a:gd name="T8" fmla="*/ 0 w 287"/>
                  <a:gd name="T9" fmla="*/ 266 h 529"/>
                </a:gdLst>
                <a:ahLst/>
                <a:cxnLst>
                  <a:cxn ang="0">
                    <a:pos x="T0" y="T1"/>
                  </a:cxn>
                  <a:cxn ang="0">
                    <a:pos x="T2" y="T3"/>
                  </a:cxn>
                  <a:cxn ang="0">
                    <a:pos x="T4" y="T5"/>
                  </a:cxn>
                  <a:cxn ang="0">
                    <a:pos x="T6" y="T7"/>
                  </a:cxn>
                  <a:cxn ang="0">
                    <a:pos x="T8" y="T9"/>
                  </a:cxn>
                </a:cxnLst>
                <a:rect l="0" t="0" r="r" b="b"/>
                <a:pathLst>
                  <a:path w="287" h="529">
                    <a:moveTo>
                      <a:pt x="0" y="266"/>
                    </a:moveTo>
                    <a:lnTo>
                      <a:pt x="287" y="529"/>
                    </a:lnTo>
                    <a:lnTo>
                      <a:pt x="287" y="266"/>
                    </a:lnTo>
                    <a:lnTo>
                      <a:pt x="287" y="0"/>
                    </a:lnTo>
                    <a:lnTo>
                      <a:pt x="0" y="26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rPr>
                  <a:t>02</a:t>
                </a:r>
              </a:p>
            </p:txBody>
          </p:sp>
          <p:sp>
            <p:nvSpPr>
              <p:cNvPr id="60" name="Freeform 8">
                <a:extLst>
                  <a:ext uri="{FF2B5EF4-FFF2-40B4-BE49-F238E27FC236}">
                    <a16:creationId xmlns:a16="http://schemas.microsoft.com/office/drawing/2014/main" id="{868451F5-7E35-E0A1-8F3E-C7084E1EBBC6}"/>
                  </a:ext>
                </a:extLst>
              </p:cNvPr>
              <p:cNvSpPr>
                <a:spLocks/>
              </p:cNvSpPr>
              <p:nvPr/>
            </p:nvSpPr>
            <p:spPr bwMode="auto">
              <a:xfrm rot="18900000">
                <a:off x="6450645" y="2648550"/>
                <a:ext cx="1743089" cy="1745339"/>
              </a:xfrm>
              <a:custGeom>
                <a:avLst/>
                <a:gdLst>
                  <a:gd name="T0" fmla="*/ 327 w 327"/>
                  <a:gd name="T1" fmla="*/ 0 h 327"/>
                  <a:gd name="T2" fmla="*/ 217 w 327"/>
                  <a:gd name="T3" fmla="*/ 0 h 327"/>
                  <a:gd name="T4" fmla="*/ 0 w 327"/>
                  <a:gd name="T5" fmla="*/ 216 h 327"/>
                  <a:gd name="T6" fmla="*/ 0 w 327"/>
                  <a:gd name="T7" fmla="*/ 327 h 327"/>
                  <a:gd name="T8" fmla="*/ 327 w 327"/>
                  <a:gd name="T9" fmla="*/ 0 h 327"/>
                </a:gdLst>
                <a:ahLst/>
                <a:cxnLst>
                  <a:cxn ang="0">
                    <a:pos x="T0" y="T1"/>
                  </a:cxn>
                  <a:cxn ang="0">
                    <a:pos x="T2" y="T3"/>
                  </a:cxn>
                  <a:cxn ang="0">
                    <a:pos x="T4" y="T5"/>
                  </a:cxn>
                  <a:cxn ang="0">
                    <a:pos x="T6" y="T7"/>
                  </a:cxn>
                  <a:cxn ang="0">
                    <a:pos x="T8" y="T9"/>
                  </a:cxn>
                </a:cxnLst>
                <a:rect l="0" t="0" r="r" b="b"/>
                <a:pathLst>
                  <a:path w="327" h="327">
                    <a:moveTo>
                      <a:pt x="327" y="0"/>
                    </a:moveTo>
                    <a:cubicBezTo>
                      <a:pt x="217" y="0"/>
                      <a:pt x="217" y="0"/>
                      <a:pt x="217" y="0"/>
                    </a:cubicBezTo>
                    <a:cubicBezTo>
                      <a:pt x="217" y="119"/>
                      <a:pt x="120" y="216"/>
                      <a:pt x="0" y="216"/>
                    </a:cubicBezTo>
                    <a:cubicBezTo>
                      <a:pt x="0" y="327"/>
                      <a:pt x="0" y="327"/>
                      <a:pt x="0" y="327"/>
                    </a:cubicBezTo>
                    <a:cubicBezTo>
                      <a:pt x="180" y="327"/>
                      <a:pt x="327" y="180"/>
                      <a:pt x="327"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sp>
          <p:nvSpPr>
            <p:cNvPr id="51" name="Freeform 9">
              <a:extLst>
                <a:ext uri="{FF2B5EF4-FFF2-40B4-BE49-F238E27FC236}">
                  <a16:creationId xmlns:a16="http://schemas.microsoft.com/office/drawing/2014/main" id="{11624707-A288-ABEA-E7E5-E8B96CFDCAE5}"/>
                </a:ext>
              </a:extLst>
            </p:cNvPr>
            <p:cNvSpPr>
              <a:spLocks/>
            </p:cNvSpPr>
            <p:nvPr/>
          </p:nvSpPr>
          <p:spPr bwMode="auto">
            <a:xfrm rot="18900000">
              <a:off x="5224456" y="1422361"/>
              <a:ext cx="1743089" cy="1745339"/>
            </a:xfrm>
            <a:custGeom>
              <a:avLst/>
              <a:gdLst>
                <a:gd name="T0" fmla="*/ 0 w 327"/>
                <a:gd name="T1" fmla="*/ 0 h 327"/>
                <a:gd name="T2" fmla="*/ 0 w 327"/>
                <a:gd name="T3" fmla="*/ 110 h 327"/>
                <a:gd name="T4" fmla="*/ 217 w 327"/>
                <a:gd name="T5" fmla="*/ 327 h 327"/>
                <a:gd name="T6" fmla="*/ 327 w 327"/>
                <a:gd name="T7" fmla="*/ 327 h 327"/>
                <a:gd name="T8" fmla="*/ 0 w 327"/>
                <a:gd name="T9" fmla="*/ 0 h 327"/>
              </a:gdLst>
              <a:ahLst/>
              <a:cxnLst>
                <a:cxn ang="0">
                  <a:pos x="T0" y="T1"/>
                </a:cxn>
                <a:cxn ang="0">
                  <a:pos x="T2" y="T3"/>
                </a:cxn>
                <a:cxn ang="0">
                  <a:pos x="T4" y="T5"/>
                </a:cxn>
                <a:cxn ang="0">
                  <a:pos x="T6" y="T7"/>
                </a:cxn>
                <a:cxn ang="0">
                  <a:pos x="T8" y="T9"/>
                </a:cxn>
              </a:cxnLst>
              <a:rect l="0" t="0" r="r" b="b"/>
              <a:pathLst>
                <a:path w="327" h="327">
                  <a:moveTo>
                    <a:pt x="0" y="0"/>
                  </a:moveTo>
                  <a:cubicBezTo>
                    <a:pt x="0" y="110"/>
                    <a:pt x="0" y="110"/>
                    <a:pt x="0" y="110"/>
                  </a:cubicBezTo>
                  <a:cubicBezTo>
                    <a:pt x="120" y="110"/>
                    <a:pt x="217" y="207"/>
                    <a:pt x="217" y="327"/>
                  </a:cubicBezTo>
                  <a:cubicBezTo>
                    <a:pt x="327" y="327"/>
                    <a:pt x="327" y="327"/>
                    <a:pt x="327" y="327"/>
                  </a:cubicBezTo>
                  <a:cubicBezTo>
                    <a:pt x="327" y="146"/>
                    <a:pt x="180" y="0"/>
                    <a:pt x="0" y="0"/>
                  </a:cubicBezTo>
                </a:path>
              </a:pathLst>
            </a:custGeom>
            <a:solidFill>
              <a:srgbClr val="009A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nvGrpSpPr>
            <p:cNvPr id="52" name="Group 51">
              <a:extLst>
                <a:ext uri="{FF2B5EF4-FFF2-40B4-BE49-F238E27FC236}">
                  <a16:creationId xmlns:a16="http://schemas.microsoft.com/office/drawing/2014/main" id="{88919166-E3C3-8692-2C57-A568D76F17AC}"/>
                </a:ext>
              </a:extLst>
            </p:cNvPr>
            <p:cNvGrpSpPr/>
            <p:nvPr/>
          </p:nvGrpSpPr>
          <p:grpSpPr>
            <a:xfrm>
              <a:off x="5224456" y="1422361"/>
              <a:ext cx="2658110" cy="1745339"/>
              <a:chOff x="5224456" y="1422361"/>
              <a:chExt cx="2658110" cy="1745339"/>
            </a:xfrm>
          </p:grpSpPr>
          <p:sp>
            <p:nvSpPr>
              <p:cNvPr id="57" name="Freeform 11">
                <a:extLst>
                  <a:ext uri="{FF2B5EF4-FFF2-40B4-BE49-F238E27FC236}">
                    <a16:creationId xmlns:a16="http://schemas.microsoft.com/office/drawing/2014/main" id="{3AA5E9D3-8737-44B2-E180-0C40D6B6796C}"/>
                  </a:ext>
                </a:extLst>
              </p:cNvPr>
              <p:cNvSpPr>
                <a:spLocks/>
              </p:cNvSpPr>
              <p:nvPr/>
            </p:nvSpPr>
            <p:spPr bwMode="auto">
              <a:xfrm rot="18900000">
                <a:off x="6695016" y="2342839"/>
                <a:ext cx="1187550" cy="645505"/>
              </a:xfrm>
              <a:custGeom>
                <a:avLst/>
                <a:gdLst>
                  <a:gd name="T0" fmla="*/ 263 w 528"/>
                  <a:gd name="T1" fmla="*/ 287 h 287"/>
                  <a:gd name="T2" fmla="*/ 528 w 528"/>
                  <a:gd name="T3" fmla="*/ 0 h 287"/>
                  <a:gd name="T4" fmla="*/ 263 w 528"/>
                  <a:gd name="T5" fmla="*/ 0 h 287"/>
                  <a:gd name="T6" fmla="*/ 0 w 528"/>
                  <a:gd name="T7" fmla="*/ 0 h 287"/>
                  <a:gd name="T8" fmla="*/ 263 w 528"/>
                  <a:gd name="T9" fmla="*/ 287 h 287"/>
                </a:gdLst>
                <a:ahLst/>
                <a:cxnLst>
                  <a:cxn ang="0">
                    <a:pos x="T0" y="T1"/>
                  </a:cxn>
                  <a:cxn ang="0">
                    <a:pos x="T2" y="T3"/>
                  </a:cxn>
                  <a:cxn ang="0">
                    <a:pos x="T4" y="T5"/>
                  </a:cxn>
                  <a:cxn ang="0">
                    <a:pos x="T6" y="T7"/>
                  </a:cxn>
                  <a:cxn ang="0">
                    <a:pos x="T8" y="T9"/>
                  </a:cxn>
                </a:cxnLst>
                <a:rect l="0" t="0" r="r" b="b"/>
                <a:pathLst>
                  <a:path w="528" h="287">
                    <a:moveTo>
                      <a:pt x="263" y="287"/>
                    </a:moveTo>
                    <a:lnTo>
                      <a:pt x="528" y="0"/>
                    </a:lnTo>
                    <a:lnTo>
                      <a:pt x="263" y="0"/>
                    </a:lnTo>
                    <a:lnTo>
                      <a:pt x="0" y="0"/>
                    </a:lnTo>
                    <a:lnTo>
                      <a:pt x="263" y="28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18288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endParaRPr>
              </a:p>
            </p:txBody>
          </p:sp>
          <p:sp>
            <p:nvSpPr>
              <p:cNvPr id="58" name="Freeform 12">
                <a:extLst>
                  <a:ext uri="{FF2B5EF4-FFF2-40B4-BE49-F238E27FC236}">
                    <a16:creationId xmlns:a16="http://schemas.microsoft.com/office/drawing/2014/main" id="{D88EE123-C2E2-719A-6E20-E417FEAE369E}"/>
                  </a:ext>
                </a:extLst>
              </p:cNvPr>
              <p:cNvSpPr>
                <a:spLocks/>
              </p:cNvSpPr>
              <p:nvPr/>
            </p:nvSpPr>
            <p:spPr bwMode="auto">
              <a:xfrm rot="18900000">
                <a:off x="5224456" y="1422361"/>
                <a:ext cx="1743089" cy="1745339"/>
              </a:xfrm>
              <a:custGeom>
                <a:avLst/>
                <a:gdLst>
                  <a:gd name="T0" fmla="*/ 0 w 327"/>
                  <a:gd name="T1" fmla="*/ 0 h 327"/>
                  <a:gd name="T2" fmla="*/ 0 w 327"/>
                  <a:gd name="T3" fmla="*/ 110 h 327"/>
                  <a:gd name="T4" fmla="*/ 217 w 327"/>
                  <a:gd name="T5" fmla="*/ 327 h 327"/>
                  <a:gd name="T6" fmla="*/ 327 w 327"/>
                  <a:gd name="T7" fmla="*/ 327 h 327"/>
                  <a:gd name="T8" fmla="*/ 0 w 327"/>
                  <a:gd name="T9" fmla="*/ 0 h 327"/>
                </a:gdLst>
                <a:ahLst/>
                <a:cxnLst>
                  <a:cxn ang="0">
                    <a:pos x="T0" y="T1"/>
                  </a:cxn>
                  <a:cxn ang="0">
                    <a:pos x="T2" y="T3"/>
                  </a:cxn>
                  <a:cxn ang="0">
                    <a:pos x="T4" y="T5"/>
                  </a:cxn>
                  <a:cxn ang="0">
                    <a:pos x="T6" y="T7"/>
                  </a:cxn>
                  <a:cxn ang="0">
                    <a:pos x="T8" y="T9"/>
                  </a:cxn>
                </a:cxnLst>
                <a:rect l="0" t="0" r="r" b="b"/>
                <a:pathLst>
                  <a:path w="327" h="327">
                    <a:moveTo>
                      <a:pt x="0" y="0"/>
                    </a:moveTo>
                    <a:cubicBezTo>
                      <a:pt x="0" y="110"/>
                      <a:pt x="0" y="110"/>
                      <a:pt x="0" y="110"/>
                    </a:cubicBezTo>
                    <a:cubicBezTo>
                      <a:pt x="120" y="110"/>
                      <a:pt x="217" y="207"/>
                      <a:pt x="217" y="327"/>
                    </a:cubicBezTo>
                    <a:cubicBezTo>
                      <a:pt x="327" y="327"/>
                      <a:pt x="327" y="327"/>
                      <a:pt x="327" y="327"/>
                    </a:cubicBezTo>
                    <a:cubicBezTo>
                      <a:pt x="327" y="146"/>
                      <a:pt x="180"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grpSp>
          <p:nvGrpSpPr>
            <p:cNvPr id="53" name="Group 52">
              <a:extLst>
                <a:ext uri="{FF2B5EF4-FFF2-40B4-BE49-F238E27FC236}">
                  <a16:creationId xmlns:a16="http://schemas.microsoft.com/office/drawing/2014/main" id="{6AF0EA39-6EC3-C4D6-BEEB-F2CE2A68C171}"/>
                </a:ext>
              </a:extLst>
            </p:cNvPr>
            <p:cNvGrpSpPr/>
            <p:nvPr/>
          </p:nvGrpSpPr>
          <p:grpSpPr>
            <a:xfrm>
              <a:off x="3997938" y="1734324"/>
              <a:ext cx="1745338" cy="2658769"/>
              <a:chOff x="3997938" y="1734324"/>
              <a:chExt cx="1745338" cy="2658769"/>
            </a:xfrm>
          </p:grpSpPr>
          <p:sp>
            <p:nvSpPr>
              <p:cNvPr id="55" name="Freeform 6">
                <a:extLst>
                  <a:ext uri="{FF2B5EF4-FFF2-40B4-BE49-F238E27FC236}">
                    <a16:creationId xmlns:a16="http://schemas.microsoft.com/office/drawing/2014/main" id="{F12A2DE7-B67B-3EE2-5D72-22F7D5AA72D8}"/>
                  </a:ext>
                </a:extLst>
              </p:cNvPr>
              <p:cNvSpPr>
                <a:spLocks/>
              </p:cNvSpPr>
              <p:nvPr/>
            </p:nvSpPr>
            <p:spPr bwMode="auto">
              <a:xfrm rot="18900000">
                <a:off x="3997938" y="2647754"/>
                <a:ext cx="1745338" cy="1745339"/>
              </a:xfrm>
              <a:custGeom>
                <a:avLst/>
                <a:gdLst>
                  <a:gd name="T0" fmla="*/ 0 w 327"/>
                  <a:gd name="T1" fmla="*/ 327 h 327"/>
                  <a:gd name="T2" fmla="*/ 110 w 327"/>
                  <a:gd name="T3" fmla="*/ 327 h 327"/>
                  <a:gd name="T4" fmla="*/ 327 w 327"/>
                  <a:gd name="T5" fmla="*/ 110 h 327"/>
                  <a:gd name="T6" fmla="*/ 327 w 327"/>
                  <a:gd name="T7" fmla="*/ 0 h 327"/>
                  <a:gd name="T8" fmla="*/ 0 w 327"/>
                  <a:gd name="T9" fmla="*/ 327 h 327"/>
                </a:gdLst>
                <a:ahLst/>
                <a:cxnLst>
                  <a:cxn ang="0">
                    <a:pos x="T0" y="T1"/>
                  </a:cxn>
                  <a:cxn ang="0">
                    <a:pos x="T2" y="T3"/>
                  </a:cxn>
                  <a:cxn ang="0">
                    <a:pos x="T4" y="T5"/>
                  </a:cxn>
                  <a:cxn ang="0">
                    <a:pos x="T6" y="T7"/>
                  </a:cxn>
                  <a:cxn ang="0">
                    <a:pos x="T8" y="T9"/>
                  </a:cxn>
                </a:cxnLst>
                <a:rect l="0" t="0" r="r" b="b"/>
                <a:pathLst>
                  <a:path w="327" h="327">
                    <a:moveTo>
                      <a:pt x="0" y="327"/>
                    </a:moveTo>
                    <a:cubicBezTo>
                      <a:pt x="110" y="327"/>
                      <a:pt x="110" y="327"/>
                      <a:pt x="110" y="327"/>
                    </a:cubicBezTo>
                    <a:cubicBezTo>
                      <a:pt x="110" y="207"/>
                      <a:pt x="208" y="110"/>
                      <a:pt x="327" y="110"/>
                    </a:cubicBezTo>
                    <a:cubicBezTo>
                      <a:pt x="327" y="0"/>
                      <a:pt x="327" y="0"/>
                      <a:pt x="327" y="0"/>
                    </a:cubicBezTo>
                    <a:cubicBezTo>
                      <a:pt x="147" y="0"/>
                      <a:pt x="0" y="146"/>
                      <a:pt x="0" y="327"/>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sp>
            <p:nvSpPr>
              <p:cNvPr id="56" name="Freeform 10">
                <a:extLst>
                  <a:ext uri="{FF2B5EF4-FFF2-40B4-BE49-F238E27FC236}">
                    <a16:creationId xmlns:a16="http://schemas.microsoft.com/office/drawing/2014/main" id="{587396DA-4D11-0B75-13F6-13536C2161D4}"/>
                  </a:ext>
                </a:extLst>
              </p:cNvPr>
              <p:cNvSpPr>
                <a:spLocks/>
              </p:cNvSpPr>
              <p:nvPr/>
            </p:nvSpPr>
            <p:spPr bwMode="auto">
              <a:xfrm rot="18900000">
                <a:off x="4916824" y="1734324"/>
                <a:ext cx="645505" cy="1189799"/>
              </a:xfrm>
              <a:custGeom>
                <a:avLst/>
                <a:gdLst>
                  <a:gd name="T0" fmla="*/ 287 w 287"/>
                  <a:gd name="T1" fmla="*/ 266 h 529"/>
                  <a:gd name="T2" fmla="*/ 0 w 287"/>
                  <a:gd name="T3" fmla="*/ 0 h 529"/>
                  <a:gd name="T4" fmla="*/ 0 w 287"/>
                  <a:gd name="T5" fmla="*/ 266 h 529"/>
                  <a:gd name="T6" fmla="*/ 0 w 287"/>
                  <a:gd name="T7" fmla="*/ 529 h 529"/>
                  <a:gd name="T8" fmla="*/ 287 w 287"/>
                  <a:gd name="T9" fmla="*/ 266 h 529"/>
                </a:gdLst>
                <a:ahLst/>
                <a:cxnLst>
                  <a:cxn ang="0">
                    <a:pos x="T0" y="T1"/>
                  </a:cxn>
                  <a:cxn ang="0">
                    <a:pos x="T2" y="T3"/>
                  </a:cxn>
                  <a:cxn ang="0">
                    <a:pos x="T4" y="T5"/>
                  </a:cxn>
                  <a:cxn ang="0">
                    <a:pos x="T6" y="T7"/>
                  </a:cxn>
                  <a:cxn ang="0">
                    <a:pos x="T8" y="T9"/>
                  </a:cxn>
                </a:cxnLst>
                <a:rect l="0" t="0" r="r" b="b"/>
                <a:pathLst>
                  <a:path w="287" h="529">
                    <a:moveTo>
                      <a:pt x="287" y="266"/>
                    </a:moveTo>
                    <a:lnTo>
                      <a:pt x="0" y="0"/>
                    </a:lnTo>
                    <a:lnTo>
                      <a:pt x="0" y="266"/>
                    </a:lnTo>
                    <a:lnTo>
                      <a:pt x="0" y="529"/>
                    </a:lnTo>
                    <a:lnTo>
                      <a:pt x="287" y="2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18288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rPr>
                  <a:t>01</a:t>
                </a:r>
              </a:p>
            </p:txBody>
          </p:sp>
        </p:grpSp>
        <p:sp>
          <p:nvSpPr>
            <p:cNvPr id="54" name="Freeform 8">
              <a:extLst>
                <a:ext uri="{FF2B5EF4-FFF2-40B4-BE49-F238E27FC236}">
                  <a16:creationId xmlns:a16="http://schemas.microsoft.com/office/drawing/2014/main" id="{B5F5A79A-D67A-A860-D17D-F5468AEB2DEB}"/>
                </a:ext>
              </a:extLst>
            </p:cNvPr>
            <p:cNvSpPr>
              <a:spLocks/>
            </p:cNvSpPr>
            <p:nvPr/>
          </p:nvSpPr>
          <p:spPr bwMode="auto">
            <a:xfrm rot="18900000">
              <a:off x="4313876" y="4051709"/>
              <a:ext cx="1189799" cy="645505"/>
            </a:xfrm>
            <a:custGeom>
              <a:avLst/>
              <a:gdLst>
                <a:gd name="T0" fmla="*/ 264 w 529"/>
                <a:gd name="T1" fmla="*/ 0 h 287"/>
                <a:gd name="T2" fmla="*/ 0 w 529"/>
                <a:gd name="T3" fmla="*/ 287 h 287"/>
                <a:gd name="T4" fmla="*/ 264 w 529"/>
                <a:gd name="T5" fmla="*/ 287 h 287"/>
                <a:gd name="T6" fmla="*/ 529 w 529"/>
                <a:gd name="T7" fmla="*/ 287 h 287"/>
                <a:gd name="T8" fmla="*/ 264 w 529"/>
                <a:gd name="T9" fmla="*/ 0 h 287"/>
              </a:gdLst>
              <a:ahLst/>
              <a:cxnLst>
                <a:cxn ang="0">
                  <a:pos x="T0" y="T1"/>
                </a:cxn>
                <a:cxn ang="0">
                  <a:pos x="T2" y="T3"/>
                </a:cxn>
                <a:cxn ang="0">
                  <a:pos x="T4" y="T5"/>
                </a:cxn>
                <a:cxn ang="0">
                  <a:pos x="T6" y="T7"/>
                </a:cxn>
                <a:cxn ang="0">
                  <a:pos x="T8" y="T9"/>
                </a:cxn>
              </a:cxnLst>
              <a:rect l="0" t="0" r="r" b="b"/>
              <a:pathLst>
                <a:path w="529" h="287">
                  <a:moveTo>
                    <a:pt x="264" y="0"/>
                  </a:moveTo>
                  <a:lnTo>
                    <a:pt x="0" y="287"/>
                  </a:lnTo>
                  <a:lnTo>
                    <a:pt x="264" y="287"/>
                  </a:lnTo>
                  <a:lnTo>
                    <a:pt x="529" y="287"/>
                  </a:lnTo>
                  <a:lnTo>
                    <a:pt x="264"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18288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endParaRPr>
            </a:p>
          </p:txBody>
        </p:sp>
      </p:grpSp>
      <p:sp>
        <p:nvSpPr>
          <p:cNvPr id="61" name="Rectangle 60">
            <a:extLst>
              <a:ext uri="{FF2B5EF4-FFF2-40B4-BE49-F238E27FC236}">
                <a16:creationId xmlns:a16="http://schemas.microsoft.com/office/drawing/2014/main" id="{BD385C64-F0BF-FA75-F5A4-FE913F118454}"/>
              </a:ext>
            </a:extLst>
          </p:cNvPr>
          <p:cNvSpPr/>
          <p:nvPr/>
        </p:nvSpPr>
        <p:spPr>
          <a:xfrm>
            <a:off x="1061142" y="1355766"/>
            <a:ext cx="2988018" cy="1400383"/>
          </a:xfrm>
          <a:prstGeom prst="rect">
            <a:avLst/>
          </a:prstGeom>
        </p:spPr>
        <p:txBody>
          <a:bodyPr wrap="square" lIns="121920" rIns="121920" bIns="6096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dirty="0">
                <a:solidFill>
                  <a:srgbClr val="0033CC"/>
                </a:solidFill>
                <a:latin typeface="Times New Roman" panose="02020603050405020304" pitchFamily="18" charset="0"/>
                <a:cs typeface="Times New Roman" panose="02020603050405020304" pitchFamily="18" charset="0"/>
              </a:rPr>
              <a:t>1.</a:t>
            </a:r>
            <a:r>
              <a:rPr lang="vi-VN" sz="2800" b="1" dirty="0">
                <a:solidFill>
                  <a:srgbClr val="0033CC"/>
                </a:solidFill>
                <a:latin typeface="Times New Roman" panose="02020603050405020304" pitchFamily="18" charset="0"/>
                <a:cs typeface="Times New Roman" panose="02020603050405020304" pitchFamily="18" charset="0"/>
              </a:rPr>
              <a:t>Nhật Bản giữa hai cuộc chiến tranh thế giới</a:t>
            </a:r>
          </a:p>
        </p:txBody>
      </p:sp>
      <p:sp>
        <p:nvSpPr>
          <p:cNvPr id="62" name="Rectangle 61">
            <a:extLst>
              <a:ext uri="{FF2B5EF4-FFF2-40B4-BE49-F238E27FC236}">
                <a16:creationId xmlns:a16="http://schemas.microsoft.com/office/drawing/2014/main" id="{E620014A-4817-1C21-ACCD-A979FD0250B5}"/>
              </a:ext>
            </a:extLst>
          </p:cNvPr>
          <p:cNvSpPr/>
          <p:nvPr/>
        </p:nvSpPr>
        <p:spPr>
          <a:xfrm>
            <a:off x="7924782" y="3996741"/>
            <a:ext cx="4032756" cy="2262158"/>
          </a:xfrm>
          <a:prstGeom prst="rect">
            <a:avLst/>
          </a:prstGeom>
        </p:spPr>
        <p:txBody>
          <a:bodyPr wrap="square" lIns="121920" rIns="121920" bIns="6096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Roboto Condensed ExtraBold" panose="02000000000000000000" pitchFamily="2" charset="0"/>
              <a:cs typeface="Times New Roman" panose="02020603050405020304" pitchFamily="18" charset="0"/>
            </a:endParaRPr>
          </a:p>
          <a:p>
            <a:pPr lvl="0" algn="just">
              <a:defRPr/>
            </a:pPr>
            <a:r>
              <a:rPr lang="en-US" altLang="zh-CN" sz="2800" b="1" dirty="0">
                <a:solidFill>
                  <a:srgbClr val="0033CC"/>
                </a:solidFill>
                <a:latin typeface="Times New Roman" panose="02020603050405020304" pitchFamily="18" charset="0"/>
                <a:cs typeface="Times New Roman" panose="02020603050405020304" pitchFamily="18" charset="0"/>
                <a:sym typeface="+mn-lt"/>
              </a:rPr>
              <a:t>2.Phong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trào</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giải</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phóng</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dân</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tộc</a:t>
            </a:r>
            <a:r>
              <a:rPr lang="en-US" altLang="zh-CN" sz="2800" b="1" dirty="0">
                <a:solidFill>
                  <a:srgbClr val="0033CC"/>
                </a:solidFill>
                <a:latin typeface="Times New Roman" panose="02020603050405020304" pitchFamily="18" charset="0"/>
                <a:cs typeface="Times New Roman" panose="02020603050405020304" pitchFamily="18" charset="0"/>
                <a:sym typeface="+mn-lt"/>
              </a:rPr>
              <a:t> ở Trung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Quốc</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Ấn</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Độ</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và</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khu</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vực</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Đông</a:t>
            </a:r>
            <a:r>
              <a:rPr lang="en-US" altLang="zh-CN" sz="2800" b="1" dirty="0">
                <a:solidFill>
                  <a:srgbClr val="0033CC"/>
                </a:solidFill>
                <a:latin typeface="Times New Roman" panose="02020603050405020304" pitchFamily="18" charset="0"/>
                <a:cs typeface="Times New Roman" panose="02020603050405020304" pitchFamily="18" charset="0"/>
                <a:sym typeface="+mn-lt"/>
              </a:rPr>
              <a:t> Nam Á</a:t>
            </a:r>
            <a:endParaRPr kumimoji="0" lang="en-US" altLang="zh-CN" sz="28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mn-lt"/>
            </a:endParaRPr>
          </a:p>
        </p:txBody>
      </p:sp>
      <p:sp>
        <p:nvSpPr>
          <p:cNvPr id="9" name="TextBox 8">
            <a:extLst>
              <a:ext uri="{FF2B5EF4-FFF2-40B4-BE49-F238E27FC236}">
                <a16:creationId xmlns:a16="http://schemas.microsoft.com/office/drawing/2014/main" id="{2297592A-4791-BBFD-1226-037B142916B3}"/>
              </a:ext>
            </a:extLst>
          </p:cNvPr>
          <p:cNvSpPr txBox="1"/>
          <p:nvPr/>
        </p:nvSpPr>
        <p:spPr>
          <a:xfrm>
            <a:off x="5198842" y="2663980"/>
            <a:ext cx="1763342" cy="1938992"/>
          </a:xfrm>
          <a:prstGeom prst="rect">
            <a:avLst/>
          </a:prstGeom>
          <a:noFill/>
        </p:spPr>
        <p:txBody>
          <a:bodyPr wrap="square">
            <a:spAutoFit/>
          </a:bodyPr>
          <a:lstStyle/>
          <a:p>
            <a:pPr algn="ctr"/>
            <a:r>
              <a:rPr lang="vi-VN" sz="2000" dirty="0">
                <a:latin typeface="Times New Roman" panose="02020603050405020304" pitchFamily="18" charset="0"/>
                <a:cs typeface="Times New Roman" panose="02020603050405020304" pitchFamily="18" charset="0"/>
              </a:rPr>
              <a:t>Nêu được những nét chính về tình hình châu Á  từ năm 1918 đến năm 1945</a:t>
            </a:r>
          </a:p>
        </p:txBody>
      </p:sp>
      <p:pic>
        <p:nvPicPr>
          <p:cNvPr id="10" name="Picture 9">
            <a:extLst>
              <a:ext uri="{FF2B5EF4-FFF2-40B4-BE49-F238E27FC236}">
                <a16:creationId xmlns:a16="http://schemas.microsoft.com/office/drawing/2014/main" id="{BB69C753-DBFB-988C-538C-7102B7E323A8}"/>
              </a:ext>
            </a:extLst>
          </p:cNvPr>
          <p:cNvPicPr>
            <a:picLocks noChangeAspect="1"/>
          </p:cNvPicPr>
          <p:nvPr/>
        </p:nvPicPr>
        <p:blipFill>
          <a:blip r:embed="rId3"/>
          <a:stretch>
            <a:fillRect/>
          </a:stretch>
        </p:blipFill>
        <p:spPr>
          <a:xfrm flipH="1">
            <a:off x="704578" y="3429000"/>
            <a:ext cx="2868408" cy="2174265"/>
          </a:xfrm>
          <a:prstGeom prst="rect">
            <a:avLst/>
          </a:prstGeom>
        </p:spPr>
      </p:pic>
    </p:spTree>
    <p:extLst>
      <p:ext uri="{BB962C8B-B14F-4D97-AF65-F5344CB8AC3E}">
        <p14:creationId xmlns:p14="http://schemas.microsoft.com/office/powerpoint/2010/main" val="1371029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heel(1)">
                                      <p:cBhvr>
                                        <p:cTn id="7" dur="2000"/>
                                        <p:tgtEl>
                                          <p:spTgt spid="48"/>
                                        </p:tgtEl>
                                      </p:cBhvr>
                                    </p:animEffect>
                                  </p:childTnLst>
                                </p:cTn>
                              </p:par>
                              <p:par>
                                <p:cTn id="8" presetID="10" presetClass="entr" presetSubtype="0" fill="hold" grpId="0" nodeType="withEffect">
                                  <p:stCondLst>
                                    <p:cond delay="195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250"/>
                                        <p:tgtEl>
                                          <p:spTgt spid="61"/>
                                        </p:tgtEl>
                                      </p:cBhvr>
                                    </p:animEffect>
                                  </p:childTnLst>
                                </p:cTn>
                              </p:par>
                              <p:par>
                                <p:cTn id="11" presetID="10" presetClass="entr" presetSubtype="0" fill="hold" grpId="0" nodeType="withEffect">
                                  <p:stCondLst>
                                    <p:cond delay="195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25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B0944A-9D9F-AC76-C413-EA8333B18198}"/>
              </a:ext>
            </a:extLst>
          </p:cNvPr>
          <p:cNvSpPr txBox="1"/>
          <p:nvPr/>
        </p:nvSpPr>
        <p:spPr>
          <a:xfrm>
            <a:off x="203200" y="0"/>
            <a:ext cx="11706302"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6B9BC92-088B-8318-EF82-AA441ACF1560}"/>
              </a:ext>
            </a:extLst>
          </p:cNvPr>
          <p:cNvSpPr txBox="1"/>
          <p:nvPr/>
        </p:nvSpPr>
        <p:spPr>
          <a:xfrm>
            <a:off x="371230" y="674660"/>
            <a:ext cx="7833731"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Nhật Bản giữa hai cuộc chiến tranh thế giới</a:t>
            </a:r>
          </a:p>
        </p:txBody>
      </p:sp>
      <p:pic>
        <p:nvPicPr>
          <p:cNvPr id="7" name="Google Shape;381;p11">
            <a:extLst>
              <a:ext uri="{FF2B5EF4-FFF2-40B4-BE49-F238E27FC236}">
                <a16:creationId xmlns:a16="http://schemas.microsoft.com/office/drawing/2014/main" id="{1E316AD0-6C21-7B57-9D9A-6A7674FBE3F4}"/>
              </a:ext>
            </a:extLst>
          </p:cNvPr>
          <p:cNvPicPr preferRelativeResize="0"/>
          <p:nvPr/>
        </p:nvPicPr>
        <p:blipFill rotWithShape="1">
          <a:blip r:embed="rId2">
            <a:alphaModFix/>
          </a:blip>
          <a:srcRect/>
          <a:stretch/>
        </p:blipFill>
        <p:spPr>
          <a:xfrm>
            <a:off x="5658822" y="5651517"/>
            <a:ext cx="1190306" cy="929083"/>
          </a:xfrm>
          <a:prstGeom prst="rect">
            <a:avLst/>
          </a:prstGeom>
          <a:noFill/>
          <a:ln>
            <a:noFill/>
          </a:ln>
        </p:spPr>
      </p:pic>
      <p:pic>
        <p:nvPicPr>
          <p:cNvPr id="3" name="Picture 2">
            <a:extLst>
              <a:ext uri="{FF2B5EF4-FFF2-40B4-BE49-F238E27FC236}">
                <a16:creationId xmlns:a16="http://schemas.microsoft.com/office/drawing/2014/main" id="{47951225-6752-CED0-AFF5-9CA6F3BAEA20}"/>
              </a:ext>
            </a:extLst>
          </p:cNvPr>
          <p:cNvPicPr>
            <a:picLocks noChangeAspect="1"/>
          </p:cNvPicPr>
          <p:nvPr/>
        </p:nvPicPr>
        <p:blipFill>
          <a:blip r:embed="rId3"/>
          <a:stretch>
            <a:fillRect/>
          </a:stretch>
        </p:blipFill>
        <p:spPr>
          <a:xfrm>
            <a:off x="772138" y="1220960"/>
            <a:ext cx="5285981" cy="23900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Picture 7">
            <a:extLst>
              <a:ext uri="{FF2B5EF4-FFF2-40B4-BE49-F238E27FC236}">
                <a16:creationId xmlns:a16="http://schemas.microsoft.com/office/drawing/2014/main" id="{368FDFD7-14F6-E7CB-7FCF-AFEC5078D180}"/>
              </a:ext>
            </a:extLst>
          </p:cNvPr>
          <p:cNvPicPr>
            <a:picLocks noChangeAspect="1"/>
          </p:cNvPicPr>
          <p:nvPr/>
        </p:nvPicPr>
        <p:blipFill>
          <a:blip r:embed="rId4"/>
          <a:stretch>
            <a:fillRect/>
          </a:stretch>
        </p:blipFill>
        <p:spPr>
          <a:xfrm>
            <a:off x="6557931" y="1206483"/>
            <a:ext cx="5285981" cy="3048127"/>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C5976E41-6C1E-E9E9-FB6F-CCA9937068DF}"/>
              </a:ext>
            </a:extLst>
          </p:cNvPr>
          <p:cNvSpPr txBox="1"/>
          <p:nvPr/>
        </p:nvSpPr>
        <p:spPr>
          <a:xfrm>
            <a:off x="6633352" y="4346180"/>
            <a:ext cx="5135137" cy="646331"/>
          </a:xfrm>
          <a:prstGeom prst="rect">
            <a:avLst/>
          </a:prstGeom>
          <a:noFill/>
        </p:spPr>
        <p:txBody>
          <a:bodyPr wrap="square">
            <a:spAutoFit/>
          </a:bodyPr>
          <a:lstStyle/>
          <a:p>
            <a:pPr algn="ctr"/>
            <a:r>
              <a:rPr lang="vi-VN" dirty="0">
                <a:latin typeface="Times New Roman" panose="02020603050405020304" pitchFamily="18" charset="0"/>
                <a:cs typeface="Times New Roman" panose="02020603050405020304" pitchFamily="18" charset="0"/>
              </a:rPr>
              <a:t> Lược đồ quá trình Nhật Bản xâm chiếm lãnh thổ Trung Quốc, giai đoạn 1931 – 1938</a:t>
            </a:r>
          </a:p>
        </p:txBody>
      </p:sp>
      <p:pic>
        <p:nvPicPr>
          <p:cNvPr id="13" name="Picture 12">
            <a:extLst>
              <a:ext uri="{FF2B5EF4-FFF2-40B4-BE49-F238E27FC236}">
                <a16:creationId xmlns:a16="http://schemas.microsoft.com/office/drawing/2014/main" id="{5C1A0676-7C81-EC19-C7D9-473BDE4525D8}"/>
              </a:ext>
            </a:extLst>
          </p:cNvPr>
          <p:cNvPicPr>
            <a:picLocks noChangeAspect="1"/>
          </p:cNvPicPr>
          <p:nvPr/>
        </p:nvPicPr>
        <p:blipFill>
          <a:blip r:embed="rId5"/>
          <a:stretch>
            <a:fillRect/>
          </a:stretch>
        </p:blipFill>
        <p:spPr>
          <a:xfrm>
            <a:off x="576283" y="4287572"/>
            <a:ext cx="5677692" cy="23900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 name="TextBox 13">
            <a:extLst>
              <a:ext uri="{FF2B5EF4-FFF2-40B4-BE49-F238E27FC236}">
                <a16:creationId xmlns:a16="http://schemas.microsoft.com/office/drawing/2014/main" id="{E2143B51-9344-D8A7-78BA-979F8F58E962}"/>
              </a:ext>
            </a:extLst>
          </p:cNvPr>
          <p:cNvSpPr txBox="1"/>
          <p:nvPr/>
        </p:nvSpPr>
        <p:spPr>
          <a:xfrm>
            <a:off x="772138" y="3834069"/>
            <a:ext cx="5959721" cy="400110"/>
          </a:xfrm>
          <a:prstGeom prst="rect">
            <a:avLst/>
          </a:prstGeom>
          <a:noFill/>
        </p:spPr>
        <p:txBody>
          <a:bodyPr wrap="square">
            <a:spAutoFit/>
          </a:bodyPr>
          <a:lstStyle/>
          <a:p>
            <a:r>
              <a:rPr lang="vi-VN"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Thành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Ô-xa-ca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20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kỉ</a:t>
            </a:r>
            <a:r>
              <a:rPr lang="en-US" sz="2000" dirty="0">
                <a:latin typeface="Times New Roman" panose="02020603050405020304" pitchFamily="18" charset="0"/>
                <a:cs typeface="Times New Roman" panose="02020603050405020304" pitchFamily="18" charset="0"/>
              </a:rPr>
              <a:t> XX</a:t>
            </a:r>
            <a:endParaRPr lang="vi-VN" sz="2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9329715-A31B-6237-6C24-5C0D4BD6BF06}"/>
              </a:ext>
            </a:extLst>
          </p:cNvPr>
          <p:cNvSpPr txBox="1"/>
          <p:nvPr/>
        </p:nvSpPr>
        <p:spPr>
          <a:xfrm>
            <a:off x="6849128" y="5042118"/>
            <a:ext cx="5060374" cy="1815882"/>
          </a:xfrm>
          <a:prstGeom prst="rect">
            <a:avLst/>
          </a:prstGeom>
          <a:solidFill>
            <a:schemeClr val="accent6">
              <a:lumMod val="40000"/>
              <a:lumOff val="60000"/>
            </a:schemeClr>
          </a:solidFill>
        </p:spPr>
        <p:txBody>
          <a:bodyPr wrap="square">
            <a:spAutoFit/>
          </a:bodyPr>
          <a:lstStyle/>
          <a:p>
            <a:pPr algn="just"/>
            <a:r>
              <a:rPr lang="vi-VN" dirty="0"/>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c</a:t>
            </a:r>
            <a:r>
              <a:rPr lang="vi-VN" sz="2800" dirty="0" err="1">
                <a:latin typeface="Times New Roman" panose="02020603050405020304" pitchFamily="18" charset="0"/>
                <a:cs typeface="Times New Roman" panose="02020603050405020304" pitchFamily="18" charset="0"/>
              </a:rPr>
              <a:t>ột</a:t>
            </a:r>
            <a:r>
              <a:rPr lang="vi-VN" sz="2800" dirty="0">
                <a:latin typeface="Times New Roman" panose="02020603050405020304" pitchFamily="18" charset="0"/>
                <a:cs typeface="Times New Roman" panose="02020603050405020304" pitchFamily="18" charset="0"/>
              </a:rPr>
              <a:t> A với thông tin ở cột B cho phù hợp về những nét chính của tình hình Nhật Bản trong những năm 1918 – 1945.</a:t>
            </a:r>
          </a:p>
        </p:txBody>
      </p:sp>
    </p:spTree>
    <p:extLst>
      <p:ext uri="{BB962C8B-B14F-4D97-AF65-F5344CB8AC3E}">
        <p14:creationId xmlns:p14="http://schemas.microsoft.com/office/powerpoint/2010/main" val="3288655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22AEB9-A3CD-8376-969E-97B1FA2EE7B4}"/>
              </a:ext>
            </a:extLst>
          </p:cNvPr>
          <p:cNvSpPr txBox="1"/>
          <p:nvPr/>
        </p:nvSpPr>
        <p:spPr>
          <a:xfrm>
            <a:off x="328958" y="1301792"/>
            <a:ext cx="2971799" cy="492443"/>
          </a:xfrm>
          <a:prstGeom prst="rect">
            <a:avLst/>
          </a:prstGeom>
          <a:noFill/>
          <a:ln>
            <a:solidFill>
              <a:srgbClr val="0033CC"/>
            </a:solidFill>
          </a:ln>
        </p:spPr>
        <p:txBody>
          <a:bodyPr wrap="square">
            <a:spAutoFit/>
          </a:bodyPr>
          <a:lstStyle/>
          <a:p>
            <a:pPr algn="just"/>
            <a:r>
              <a:rPr lang="vi-VN" sz="2600" dirty="0">
                <a:solidFill>
                  <a:schemeClr val="tx1"/>
                </a:solidFill>
                <a:latin typeface="Times New Roman" panose="02020603050405020304" pitchFamily="18" charset="0"/>
                <a:cs typeface="Times New Roman" panose="02020603050405020304" pitchFamily="18" charset="0"/>
              </a:rPr>
              <a:t>1. </a:t>
            </a:r>
            <a:r>
              <a:rPr lang="en-US" sz="2600" dirty="0">
                <a:latin typeface="Times New Roman" panose="02020603050405020304" pitchFamily="18" charset="0"/>
                <a:cs typeface="Times New Roman" panose="02020603050405020304" pitchFamily="18" charset="0"/>
              </a:rPr>
              <a:t>Sau n</a:t>
            </a:r>
            <a:r>
              <a:rPr lang="vi-VN" sz="2600" dirty="0">
                <a:solidFill>
                  <a:schemeClr val="tx1"/>
                </a:solidFill>
                <a:latin typeface="Times New Roman" panose="02020603050405020304" pitchFamily="18" charset="0"/>
                <a:cs typeface="Times New Roman" panose="02020603050405020304" pitchFamily="18" charset="0"/>
              </a:rPr>
              <a:t>ăm 1918</a:t>
            </a:r>
          </a:p>
        </p:txBody>
      </p:sp>
      <p:sp>
        <p:nvSpPr>
          <p:cNvPr id="6" name="TextBox 5">
            <a:extLst>
              <a:ext uri="{FF2B5EF4-FFF2-40B4-BE49-F238E27FC236}">
                <a16:creationId xmlns:a16="http://schemas.microsoft.com/office/drawing/2014/main" id="{F10B108B-05C5-2398-6B52-B17009D499E7}"/>
              </a:ext>
            </a:extLst>
          </p:cNvPr>
          <p:cNvSpPr txBox="1"/>
          <p:nvPr/>
        </p:nvSpPr>
        <p:spPr>
          <a:xfrm>
            <a:off x="328958" y="1832897"/>
            <a:ext cx="2971799" cy="492443"/>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2. Năm 1922</a:t>
            </a:r>
          </a:p>
        </p:txBody>
      </p:sp>
      <p:sp>
        <p:nvSpPr>
          <p:cNvPr id="7" name="TextBox 6">
            <a:extLst>
              <a:ext uri="{FF2B5EF4-FFF2-40B4-BE49-F238E27FC236}">
                <a16:creationId xmlns:a16="http://schemas.microsoft.com/office/drawing/2014/main" id="{111427A0-EFFB-FA37-3058-EA4C09268E03}"/>
              </a:ext>
            </a:extLst>
          </p:cNvPr>
          <p:cNvSpPr txBox="1"/>
          <p:nvPr/>
        </p:nvSpPr>
        <p:spPr>
          <a:xfrm>
            <a:off x="328957" y="2325340"/>
            <a:ext cx="2971800" cy="892552"/>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3. Từ năm 1927 đến năm 1931</a:t>
            </a:r>
          </a:p>
        </p:txBody>
      </p:sp>
      <p:sp>
        <p:nvSpPr>
          <p:cNvPr id="8" name="TextBox 7">
            <a:extLst>
              <a:ext uri="{FF2B5EF4-FFF2-40B4-BE49-F238E27FC236}">
                <a16:creationId xmlns:a16="http://schemas.microsoft.com/office/drawing/2014/main" id="{A44D7D94-A6AC-3327-8A88-6C2A12725697}"/>
              </a:ext>
            </a:extLst>
          </p:cNvPr>
          <p:cNvSpPr txBox="1"/>
          <p:nvPr/>
        </p:nvSpPr>
        <p:spPr>
          <a:xfrm>
            <a:off x="328957" y="3222527"/>
            <a:ext cx="2971800" cy="892552"/>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4. Từ năm 1931 đến năm 1939</a:t>
            </a:r>
          </a:p>
        </p:txBody>
      </p:sp>
      <p:sp>
        <p:nvSpPr>
          <p:cNvPr id="9" name="TextBox 8">
            <a:extLst>
              <a:ext uri="{FF2B5EF4-FFF2-40B4-BE49-F238E27FC236}">
                <a16:creationId xmlns:a16="http://schemas.microsoft.com/office/drawing/2014/main" id="{E5B04E2E-F968-E231-F670-CB9868A544A5}"/>
              </a:ext>
            </a:extLst>
          </p:cNvPr>
          <p:cNvSpPr txBox="1"/>
          <p:nvPr/>
        </p:nvSpPr>
        <p:spPr>
          <a:xfrm>
            <a:off x="328957" y="4125690"/>
            <a:ext cx="2971800" cy="492443"/>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5. Năm 1940</a:t>
            </a:r>
          </a:p>
        </p:txBody>
      </p:sp>
      <p:sp>
        <p:nvSpPr>
          <p:cNvPr id="10" name="TextBox 9">
            <a:extLst>
              <a:ext uri="{FF2B5EF4-FFF2-40B4-BE49-F238E27FC236}">
                <a16:creationId xmlns:a16="http://schemas.microsoft.com/office/drawing/2014/main" id="{62A270C1-7D16-872B-36B3-5281EC322F41}"/>
              </a:ext>
            </a:extLst>
          </p:cNvPr>
          <p:cNvSpPr txBox="1"/>
          <p:nvPr/>
        </p:nvSpPr>
        <p:spPr>
          <a:xfrm>
            <a:off x="328957" y="4601970"/>
            <a:ext cx="2971800" cy="892552"/>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6. Thông tin từ tư liệu 3.1</a:t>
            </a:r>
          </a:p>
        </p:txBody>
      </p:sp>
      <p:sp>
        <p:nvSpPr>
          <p:cNvPr id="11" name="TextBox 10">
            <a:extLst>
              <a:ext uri="{FF2B5EF4-FFF2-40B4-BE49-F238E27FC236}">
                <a16:creationId xmlns:a16="http://schemas.microsoft.com/office/drawing/2014/main" id="{53C7DD04-8E6D-971C-06FA-E7BA7E9E4786}"/>
              </a:ext>
            </a:extLst>
          </p:cNvPr>
          <p:cNvSpPr txBox="1"/>
          <p:nvPr/>
        </p:nvSpPr>
        <p:spPr>
          <a:xfrm>
            <a:off x="328957" y="5502538"/>
            <a:ext cx="2971800"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7. Thông tin từ tư liệu 3.2</a:t>
            </a:r>
          </a:p>
        </p:txBody>
      </p:sp>
      <p:sp>
        <p:nvSpPr>
          <p:cNvPr id="13" name="TextBox 12">
            <a:extLst>
              <a:ext uri="{FF2B5EF4-FFF2-40B4-BE49-F238E27FC236}">
                <a16:creationId xmlns:a16="http://schemas.microsoft.com/office/drawing/2014/main" id="{09D92BC7-6A0D-6373-8A2B-8F6A760D42B0}"/>
              </a:ext>
            </a:extLst>
          </p:cNvPr>
          <p:cNvSpPr txBox="1"/>
          <p:nvPr/>
        </p:nvSpPr>
        <p:spPr>
          <a:xfrm>
            <a:off x="6111801" y="2171118"/>
            <a:ext cx="5558883" cy="1692771"/>
          </a:xfrm>
          <a:prstGeom prst="rect">
            <a:avLst/>
          </a:prstGeom>
          <a:noFill/>
          <a:ln>
            <a:solidFill>
              <a:srgbClr val="0033CC"/>
            </a:solidFill>
          </a:ln>
        </p:spPr>
        <p:txBody>
          <a:bodyPr wrap="square">
            <a:spAutoFit/>
          </a:bodyPr>
          <a:lstStyle/>
          <a:p>
            <a:pPr algn="just"/>
            <a:r>
              <a:rPr lang="vi-VN" sz="2600" dirty="0">
                <a:solidFill>
                  <a:schemeClr val="tx1"/>
                </a:solidFill>
                <a:latin typeface="Times New Roman" panose="02020603050405020304" pitchFamily="18" charset="0"/>
                <a:cs typeface="Times New Roman" panose="02020603050405020304" pitchFamily="18" charset="0"/>
              </a:rPr>
              <a:t>B. kinh tế khủng hoảng, quân đội giành </a:t>
            </a:r>
          </a:p>
          <a:p>
            <a:pPr algn="just"/>
            <a:r>
              <a:rPr lang="vi-VN" sz="2600" dirty="0">
                <a:solidFill>
                  <a:schemeClr val="tx1"/>
                </a:solidFill>
                <a:latin typeface="Times New Roman" panose="02020603050405020304" pitchFamily="18" charset="0"/>
                <a:cs typeface="Times New Roman" panose="02020603050405020304" pitchFamily="18" charset="0"/>
              </a:rPr>
              <a:t>được quyền kiểm soát Chính phủ và chủ </a:t>
            </a:r>
          </a:p>
          <a:p>
            <a:pPr algn="just"/>
            <a:r>
              <a:rPr lang="vi-VN" sz="2600" dirty="0">
                <a:solidFill>
                  <a:schemeClr val="tx1"/>
                </a:solidFill>
                <a:latin typeface="Times New Roman" panose="02020603050405020304" pitchFamily="18" charset="0"/>
                <a:cs typeface="Times New Roman" panose="02020603050405020304" pitchFamily="18" charset="0"/>
              </a:rPr>
              <a:t>trương hoạt động xâm lược, bành trướng lãnh thổ các nước láng giềng.</a:t>
            </a:r>
          </a:p>
        </p:txBody>
      </p:sp>
      <p:sp>
        <p:nvSpPr>
          <p:cNvPr id="14" name="TextBox 13">
            <a:extLst>
              <a:ext uri="{FF2B5EF4-FFF2-40B4-BE49-F238E27FC236}">
                <a16:creationId xmlns:a16="http://schemas.microsoft.com/office/drawing/2014/main" id="{C4169388-E33B-6420-DE0B-CCE7FD0E5705}"/>
              </a:ext>
            </a:extLst>
          </p:cNvPr>
          <p:cNvSpPr txBox="1"/>
          <p:nvPr/>
        </p:nvSpPr>
        <p:spPr>
          <a:xfrm>
            <a:off x="6096000" y="1301792"/>
            <a:ext cx="5558883"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A. Nhật Bản tiến hành mở rộng xâm lược </a:t>
            </a:r>
          </a:p>
          <a:p>
            <a:r>
              <a:rPr lang="vi-VN" sz="2400" dirty="0">
                <a:solidFill>
                  <a:schemeClr val="tx1"/>
                </a:solidFill>
                <a:latin typeface="Times New Roman" panose="02020603050405020304" pitchFamily="18" charset="0"/>
                <a:cs typeface="Times New Roman" panose="02020603050405020304" pitchFamily="18" charset="0"/>
              </a:rPr>
              <a:t>Trung Quốc.</a:t>
            </a:r>
          </a:p>
        </p:txBody>
      </p:sp>
      <p:sp>
        <p:nvSpPr>
          <p:cNvPr id="15" name="TextBox 14">
            <a:extLst>
              <a:ext uri="{FF2B5EF4-FFF2-40B4-BE49-F238E27FC236}">
                <a16:creationId xmlns:a16="http://schemas.microsoft.com/office/drawing/2014/main" id="{80BC6EB6-AF72-2125-2897-86224DCAB122}"/>
              </a:ext>
            </a:extLst>
          </p:cNvPr>
          <p:cNvSpPr txBox="1"/>
          <p:nvPr/>
        </p:nvSpPr>
        <p:spPr>
          <a:xfrm>
            <a:off x="6111801" y="3886191"/>
            <a:ext cx="5558883"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C. ổn định về kinh tế và dân chủ trong sinh hoạt chính trị.</a:t>
            </a:r>
          </a:p>
        </p:txBody>
      </p:sp>
      <p:sp>
        <p:nvSpPr>
          <p:cNvPr id="16" name="TextBox 15">
            <a:extLst>
              <a:ext uri="{FF2B5EF4-FFF2-40B4-BE49-F238E27FC236}">
                <a16:creationId xmlns:a16="http://schemas.microsoft.com/office/drawing/2014/main" id="{265D293F-80C3-AD10-89F3-63B0CCBF6C13}"/>
              </a:ext>
            </a:extLst>
          </p:cNvPr>
          <p:cNvSpPr txBox="1"/>
          <p:nvPr/>
        </p:nvSpPr>
        <p:spPr>
          <a:xfrm>
            <a:off x="6111801" y="4725211"/>
            <a:ext cx="5558883"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D. Đảng Cộng sản Nhật Bản được thành </a:t>
            </a:r>
          </a:p>
          <a:p>
            <a:r>
              <a:rPr lang="vi-VN" sz="2400" dirty="0">
                <a:solidFill>
                  <a:schemeClr val="tx1"/>
                </a:solidFill>
                <a:latin typeface="Times New Roman" panose="02020603050405020304" pitchFamily="18" charset="0"/>
                <a:cs typeface="Times New Roman" panose="02020603050405020304" pitchFamily="18" charset="0"/>
              </a:rPr>
              <a:t>lập và hoạt động công khai.</a:t>
            </a:r>
          </a:p>
        </p:txBody>
      </p:sp>
      <p:sp>
        <p:nvSpPr>
          <p:cNvPr id="17" name="TextBox 16">
            <a:extLst>
              <a:ext uri="{FF2B5EF4-FFF2-40B4-BE49-F238E27FC236}">
                <a16:creationId xmlns:a16="http://schemas.microsoft.com/office/drawing/2014/main" id="{8DDE52D0-F2AD-FE38-463D-7D6ECE617851}"/>
              </a:ext>
            </a:extLst>
          </p:cNvPr>
          <p:cNvSpPr txBox="1"/>
          <p:nvPr/>
        </p:nvSpPr>
        <p:spPr>
          <a:xfrm>
            <a:off x="6111801" y="5525409"/>
            <a:ext cx="5558883"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E.  công  bố  Thuyết  Đại  Đông  Á,  chuẩn  bị xâm lược các nước Đông Nam Á. </a:t>
            </a:r>
          </a:p>
        </p:txBody>
      </p:sp>
      <p:sp>
        <p:nvSpPr>
          <p:cNvPr id="19" name="TextBox 18">
            <a:extLst>
              <a:ext uri="{FF2B5EF4-FFF2-40B4-BE49-F238E27FC236}">
                <a16:creationId xmlns:a16="http://schemas.microsoft.com/office/drawing/2014/main" id="{F6C21999-D398-2C9C-97E2-9F0C2DA137E8}"/>
              </a:ext>
            </a:extLst>
          </p:cNvPr>
          <p:cNvSpPr txBox="1"/>
          <p:nvPr/>
        </p:nvSpPr>
        <p:spPr>
          <a:xfrm>
            <a:off x="328958" y="820283"/>
            <a:ext cx="2971799" cy="492443"/>
          </a:xfrm>
          <a:prstGeom prst="rect">
            <a:avLst/>
          </a:prstGeom>
          <a:noFill/>
        </p:spPr>
        <p:txBody>
          <a:bodyPr wrap="square">
            <a:spAutoFit/>
          </a:bodyPr>
          <a:lstStyle/>
          <a:p>
            <a:pPr algn="ctr"/>
            <a:r>
              <a:rPr lang="en-US" sz="2600" dirty="0">
                <a:solidFill>
                  <a:srgbClr val="0033CC"/>
                </a:solidFill>
                <a:latin typeface="Times New Roman" panose="02020603050405020304" pitchFamily="18" charset="0"/>
                <a:cs typeface="Times New Roman" panose="02020603050405020304" pitchFamily="18" charset="0"/>
              </a:rPr>
              <a:t>CỘT A</a:t>
            </a:r>
            <a:endParaRPr lang="vi-VN" sz="2600" dirty="0">
              <a:solidFill>
                <a:srgbClr val="0033CC"/>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33C37B6-80E5-EB74-F6D8-501BD2A44E8B}"/>
              </a:ext>
            </a:extLst>
          </p:cNvPr>
          <p:cNvSpPr txBox="1"/>
          <p:nvPr/>
        </p:nvSpPr>
        <p:spPr>
          <a:xfrm>
            <a:off x="7405342" y="798435"/>
            <a:ext cx="2971799" cy="492443"/>
          </a:xfrm>
          <a:prstGeom prst="rect">
            <a:avLst/>
          </a:prstGeom>
          <a:noFill/>
        </p:spPr>
        <p:txBody>
          <a:bodyPr wrap="square">
            <a:spAutoFit/>
          </a:bodyPr>
          <a:lstStyle/>
          <a:p>
            <a:pPr algn="ctr"/>
            <a:r>
              <a:rPr lang="en-US" sz="2600" dirty="0">
                <a:solidFill>
                  <a:srgbClr val="0033CC"/>
                </a:solidFill>
                <a:latin typeface="Times New Roman" panose="02020603050405020304" pitchFamily="18" charset="0"/>
                <a:cs typeface="Times New Roman" panose="02020603050405020304" pitchFamily="18" charset="0"/>
              </a:rPr>
              <a:t>CỘT B</a:t>
            </a:r>
            <a:endParaRPr lang="vi-VN" sz="2600" dirty="0">
              <a:solidFill>
                <a:srgbClr val="0033CC"/>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6D74A67-EA45-CD88-00E6-5AE6089CC9C6}"/>
              </a:ext>
            </a:extLst>
          </p:cNvPr>
          <p:cNvSpPr txBox="1"/>
          <p:nvPr/>
        </p:nvSpPr>
        <p:spPr>
          <a:xfrm>
            <a:off x="0" y="16467"/>
            <a:ext cx="11325925" cy="954107"/>
          </a:xfrm>
          <a:prstGeom prst="rect">
            <a:avLst/>
          </a:prstGeom>
          <a:no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c</a:t>
            </a:r>
            <a:r>
              <a:rPr lang="vi-VN" sz="2800" dirty="0" err="1">
                <a:latin typeface="Times New Roman" panose="02020603050405020304" pitchFamily="18" charset="0"/>
                <a:cs typeface="Times New Roman" panose="02020603050405020304" pitchFamily="18" charset="0"/>
              </a:rPr>
              <a:t>ột</a:t>
            </a:r>
            <a:r>
              <a:rPr lang="vi-VN" sz="2800" dirty="0">
                <a:latin typeface="Times New Roman" panose="02020603050405020304" pitchFamily="18" charset="0"/>
                <a:cs typeface="Times New Roman" panose="02020603050405020304" pitchFamily="18" charset="0"/>
              </a:rPr>
              <a:t> A với thông tin ở cột B cho phù hợp về những nét chính của tình hình Nhật Bản trong những năm 1918 – 1945.</a:t>
            </a:r>
            <a:endParaRPr lang="vi-VN" sz="2800" dirty="0"/>
          </a:p>
        </p:txBody>
      </p:sp>
      <p:cxnSp>
        <p:nvCxnSpPr>
          <p:cNvPr id="24" name="Straight Arrow Connector 23">
            <a:extLst>
              <a:ext uri="{FF2B5EF4-FFF2-40B4-BE49-F238E27FC236}">
                <a16:creationId xmlns:a16="http://schemas.microsoft.com/office/drawing/2014/main" id="{652729CA-D0D9-1604-D819-E72684B2BD26}"/>
              </a:ext>
            </a:extLst>
          </p:cNvPr>
          <p:cNvCxnSpPr>
            <a:stCxn id="5" idx="3"/>
            <a:endCxn id="15" idx="1"/>
          </p:cNvCxnSpPr>
          <p:nvPr/>
        </p:nvCxnSpPr>
        <p:spPr>
          <a:xfrm>
            <a:off x="3300757" y="1548014"/>
            <a:ext cx="2811044" cy="2753676"/>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2837EA5-1A6C-54F6-2DC6-79C265566A15}"/>
              </a:ext>
            </a:extLst>
          </p:cNvPr>
          <p:cNvCxnSpPr>
            <a:cxnSpLocks/>
            <a:stCxn id="6" idx="3"/>
            <a:endCxn id="16" idx="1"/>
          </p:cNvCxnSpPr>
          <p:nvPr/>
        </p:nvCxnSpPr>
        <p:spPr>
          <a:xfrm>
            <a:off x="3300757" y="2079119"/>
            <a:ext cx="2811044" cy="3061591"/>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902B1C83-6B51-FF9A-7B8F-52BB121F101A}"/>
              </a:ext>
            </a:extLst>
          </p:cNvPr>
          <p:cNvCxnSpPr>
            <a:cxnSpLocks/>
            <a:stCxn id="7" idx="3"/>
            <a:endCxn id="13" idx="1"/>
          </p:cNvCxnSpPr>
          <p:nvPr/>
        </p:nvCxnSpPr>
        <p:spPr>
          <a:xfrm>
            <a:off x="3300757" y="2771616"/>
            <a:ext cx="2811044" cy="245888"/>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18B1432-548A-0065-BD08-F6CFFF0D7B18}"/>
              </a:ext>
            </a:extLst>
          </p:cNvPr>
          <p:cNvCxnSpPr>
            <a:cxnSpLocks/>
            <a:stCxn id="8" idx="3"/>
            <a:endCxn id="14" idx="1"/>
          </p:cNvCxnSpPr>
          <p:nvPr/>
        </p:nvCxnSpPr>
        <p:spPr>
          <a:xfrm flipV="1">
            <a:off x="3300757" y="1717291"/>
            <a:ext cx="2795243" cy="1951512"/>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A4325400-A7EB-9EBF-9586-893B85E16AB1}"/>
              </a:ext>
            </a:extLst>
          </p:cNvPr>
          <p:cNvCxnSpPr>
            <a:cxnSpLocks/>
            <a:stCxn id="9" idx="3"/>
            <a:endCxn id="17" idx="1"/>
          </p:cNvCxnSpPr>
          <p:nvPr/>
        </p:nvCxnSpPr>
        <p:spPr>
          <a:xfrm>
            <a:off x="3300757" y="4371912"/>
            <a:ext cx="2811044" cy="1568996"/>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FF356936-EDBD-2694-B74A-88F7C13B58B3}"/>
              </a:ext>
            </a:extLst>
          </p:cNvPr>
          <p:cNvCxnSpPr>
            <a:cxnSpLocks/>
            <a:stCxn id="10" idx="3"/>
            <a:endCxn id="14" idx="1"/>
          </p:cNvCxnSpPr>
          <p:nvPr/>
        </p:nvCxnSpPr>
        <p:spPr>
          <a:xfrm flipV="1">
            <a:off x="3300757" y="1717291"/>
            <a:ext cx="2795243" cy="3330955"/>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44C0EC82-0661-E4C8-74C7-9F513BA94780}"/>
              </a:ext>
            </a:extLst>
          </p:cNvPr>
          <p:cNvCxnSpPr>
            <a:cxnSpLocks/>
            <a:stCxn id="11" idx="3"/>
            <a:endCxn id="14" idx="1"/>
          </p:cNvCxnSpPr>
          <p:nvPr/>
        </p:nvCxnSpPr>
        <p:spPr>
          <a:xfrm flipV="1">
            <a:off x="3300757" y="1717291"/>
            <a:ext cx="2795243" cy="4200746"/>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15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20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circle(in)">
                                      <p:cBhvr>
                                        <p:cTn id="63" dur="20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circle(in)">
                                      <p:cBhvr>
                                        <p:cTn id="68" dur="20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circle(in)">
                                      <p:cBhvr>
                                        <p:cTn id="73" dur="20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circle(in)">
                                      <p:cBhvr>
                                        <p:cTn id="78" dur="20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circle(in)">
                                      <p:cBhvr>
                                        <p:cTn id="83" dur="20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circle(in)">
                                      <p:cBhvr>
                                        <p:cTn id="88"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9"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hat holding a rifle&#10;&#10;Description automatically generated">
            <a:extLst>
              <a:ext uri="{FF2B5EF4-FFF2-40B4-BE49-F238E27FC236}">
                <a16:creationId xmlns:a16="http://schemas.microsoft.com/office/drawing/2014/main" id="{BDA91B4D-0DE7-F4B3-7AA5-0326F63FC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0"/>
            <a:ext cx="6244798" cy="6858000"/>
          </a:xfrm>
          <a:prstGeom prst="rect">
            <a:avLst/>
          </a:prstGeom>
        </p:spPr>
      </p:pic>
      <p:sp>
        <p:nvSpPr>
          <p:cNvPr id="6" name="Frame 5">
            <a:extLst>
              <a:ext uri="{FF2B5EF4-FFF2-40B4-BE49-F238E27FC236}">
                <a16:creationId xmlns:a16="http://schemas.microsoft.com/office/drawing/2014/main" id="{1D1F7403-3D53-E4B3-84E3-B8DE08686EEC}"/>
              </a:ext>
            </a:extLst>
          </p:cNvPr>
          <p:cNvSpPr/>
          <p:nvPr/>
        </p:nvSpPr>
        <p:spPr>
          <a:xfrm>
            <a:off x="2261339" y="-472371"/>
            <a:ext cx="4352821" cy="2895531"/>
          </a:xfrm>
          <a:prstGeom prst="frame">
            <a:avLst>
              <a:gd name="adj1" fmla="val 5318"/>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7" name="TextBox 6">
            <a:extLst>
              <a:ext uri="{FF2B5EF4-FFF2-40B4-BE49-F238E27FC236}">
                <a16:creationId xmlns:a16="http://schemas.microsoft.com/office/drawing/2014/main" id="{4CC3C142-43B3-8E2B-0828-DF8D11301368}"/>
              </a:ext>
            </a:extLst>
          </p:cNvPr>
          <p:cNvSpPr txBox="1"/>
          <p:nvPr/>
        </p:nvSpPr>
        <p:spPr>
          <a:xfrm>
            <a:off x="2619479" y="767645"/>
            <a:ext cx="4572000" cy="1131848"/>
          </a:xfrm>
          <a:prstGeom prst="rect">
            <a:avLst/>
          </a:prstGeom>
          <a:noFill/>
        </p:spPr>
        <p:txBody>
          <a:bodyPr wrap="square" rtlCol="0">
            <a:spAutoFit/>
          </a:bodyPr>
          <a:lstStyle/>
          <a:p>
            <a:pPr>
              <a:lnSpc>
                <a:spcPct val="150000"/>
              </a:lnSpc>
            </a:pPr>
            <a:r>
              <a:rPr lang="vi-VN" sz="2400" b="1" dirty="0"/>
              <a:t>SAU CHIẾN TRANH</a:t>
            </a:r>
          </a:p>
          <a:p>
            <a:pPr>
              <a:lnSpc>
                <a:spcPct val="150000"/>
              </a:lnSpc>
            </a:pPr>
            <a:r>
              <a:rPr lang="vi-VN" sz="2400" b="1" dirty="0"/>
              <a:t> </a:t>
            </a:r>
            <a:r>
              <a:rPr lang="vi-VN" sz="2400" b="1" dirty="0">
                <a:solidFill>
                  <a:srgbClr val="FFC000"/>
                </a:solidFill>
              </a:rPr>
              <a:t>THẾ GIỚI THỨ NHẤT </a:t>
            </a:r>
          </a:p>
        </p:txBody>
      </p:sp>
      <p:sp>
        <p:nvSpPr>
          <p:cNvPr id="8" name="TextBox 7">
            <a:extLst>
              <a:ext uri="{FF2B5EF4-FFF2-40B4-BE49-F238E27FC236}">
                <a16:creationId xmlns:a16="http://schemas.microsoft.com/office/drawing/2014/main" id="{E08E776A-EF99-9E15-4F06-7A869C0C9426}"/>
              </a:ext>
            </a:extLst>
          </p:cNvPr>
          <p:cNvSpPr txBox="1"/>
          <p:nvPr/>
        </p:nvSpPr>
        <p:spPr>
          <a:xfrm>
            <a:off x="259080" y="3032760"/>
            <a:ext cx="5562600" cy="1307537"/>
          </a:xfrm>
          <a:prstGeom prst="rect">
            <a:avLst/>
          </a:prstGeom>
          <a:noFill/>
        </p:spPr>
        <p:txBody>
          <a:bodyPr wrap="square" rtlCol="0">
            <a:spAutoFit/>
          </a:bodyPr>
          <a:lstStyle/>
          <a:p>
            <a:pPr algn="just">
              <a:lnSpc>
                <a:spcPct val="150000"/>
              </a:lnSpc>
            </a:pPr>
            <a:r>
              <a:rPr lang="vi-VN" sz="2800" dirty="0">
                <a:latin typeface="+mj-lt"/>
              </a:rPr>
              <a:t>Nền kinh tế Nhật Bản phát triển nhanh chóng sau chiến tranh.</a:t>
            </a:r>
          </a:p>
        </p:txBody>
      </p:sp>
    </p:spTree>
    <p:extLst>
      <p:ext uri="{BB962C8B-B14F-4D97-AF65-F5344CB8AC3E}">
        <p14:creationId xmlns:p14="http://schemas.microsoft.com/office/powerpoint/2010/main" val="4184160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earing masks&#10;&#10;Description automatically generated">
            <a:extLst>
              <a:ext uri="{FF2B5EF4-FFF2-40B4-BE49-F238E27FC236}">
                <a16:creationId xmlns:a16="http://schemas.microsoft.com/office/drawing/2014/main" id="{0D442AE2-9E33-2290-E2E4-07695B7BF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526280"/>
          </a:xfrm>
          <a:prstGeom prst="rect">
            <a:avLst/>
          </a:prstGeom>
        </p:spPr>
      </p:pic>
      <p:sp>
        <p:nvSpPr>
          <p:cNvPr id="8" name="Frame 7">
            <a:extLst>
              <a:ext uri="{FF2B5EF4-FFF2-40B4-BE49-F238E27FC236}">
                <a16:creationId xmlns:a16="http://schemas.microsoft.com/office/drawing/2014/main" id="{D1104FED-7033-4EDF-48CD-F3786B84BFF8}"/>
              </a:ext>
            </a:extLst>
          </p:cNvPr>
          <p:cNvSpPr/>
          <p:nvPr/>
        </p:nvSpPr>
        <p:spPr>
          <a:xfrm>
            <a:off x="215482" y="4147374"/>
            <a:ext cx="2042160" cy="762000"/>
          </a:xfrm>
          <a:prstGeom prst="fram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 name="TextBox 8">
            <a:extLst>
              <a:ext uri="{FF2B5EF4-FFF2-40B4-BE49-F238E27FC236}">
                <a16:creationId xmlns:a16="http://schemas.microsoft.com/office/drawing/2014/main" id="{4E9401DC-4173-4E02-FE26-201439B91DAD}"/>
              </a:ext>
            </a:extLst>
          </p:cNvPr>
          <p:cNvSpPr txBox="1"/>
          <p:nvPr/>
        </p:nvSpPr>
        <p:spPr>
          <a:xfrm>
            <a:off x="350520" y="5319917"/>
            <a:ext cx="11490960" cy="954107"/>
          </a:xfrm>
          <a:prstGeom prst="rect">
            <a:avLst/>
          </a:prstGeom>
          <a:noFill/>
        </p:spPr>
        <p:txBody>
          <a:bodyPr wrap="square" rtlCol="0">
            <a:spAutoFit/>
          </a:bodyPr>
          <a:lstStyle/>
          <a:p>
            <a:pPr algn="ctr"/>
            <a:r>
              <a:rPr lang="vi-VN" sz="2800" dirty="0">
                <a:latin typeface="+mj-lt"/>
              </a:rPr>
              <a:t>1920 -1921, Kinh tế Nhật Bản sa sút, nhiều công ty bị phá sản, thất nghiệp 12 vạn người, dịch bệnh bùng nổ</a:t>
            </a:r>
          </a:p>
        </p:txBody>
      </p:sp>
      <p:sp>
        <p:nvSpPr>
          <p:cNvPr id="10" name="TextBox 9">
            <a:extLst>
              <a:ext uri="{FF2B5EF4-FFF2-40B4-BE49-F238E27FC236}">
                <a16:creationId xmlns:a16="http://schemas.microsoft.com/office/drawing/2014/main" id="{763EDEB4-EAEA-9432-7D01-9C05B08240B5}"/>
              </a:ext>
            </a:extLst>
          </p:cNvPr>
          <p:cNvSpPr txBox="1"/>
          <p:nvPr/>
        </p:nvSpPr>
        <p:spPr>
          <a:xfrm>
            <a:off x="2257642" y="4636856"/>
            <a:ext cx="9583838" cy="369332"/>
          </a:xfrm>
          <a:prstGeom prst="rect">
            <a:avLst/>
          </a:prstGeom>
          <a:noFill/>
        </p:spPr>
        <p:txBody>
          <a:bodyPr wrap="square" rtlCol="0">
            <a:spAutoFit/>
          </a:bodyPr>
          <a:lstStyle/>
          <a:p>
            <a:r>
              <a:rPr lang="vi-VN" i="1" dirty="0"/>
              <a:t> Đầu năm 1920, làn sóng thứ 3 dịch bệnh cúm Tây Ban Nha vào Nhật Bản</a:t>
            </a:r>
          </a:p>
        </p:txBody>
      </p:sp>
    </p:spTree>
    <p:extLst>
      <p:ext uri="{BB962C8B-B14F-4D97-AF65-F5344CB8AC3E}">
        <p14:creationId xmlns:p14="http://schemas.microsoft.com/office/powerpoint/2010/main" val="916046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oldiers marching in a street&#10;&#10;Description automatically generated">
            <a:extLst>
              <a:ext uri="{FF2B5EF4-FFF2-40B4-BE49-F238E27FC236}">
                <a16:creationId xmlns:a16="http://schemas.microsoft.com/office/drawing/2014/main" id="{8487DCE2-2604-5200-9627-C2CEAF455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640" y="0"/>
            <a:ext cx="5547361" cy="6865220"/>
          </a:xfrm>
          <a:prstGeom prst="rect">
            <a:avLst/>
          </a:prstGeom>
        </p:spPr>
      </p:pic>
      <p:sp>
        <p:nvSpPr>
          <p:cNvPr id="6" name="TextBox 5">
            <a:extLst>
              <a:ext uri="{FF2B5EF4-FFF2-40B4-BE49-F238E27FC236}">
                <a16:creationId xmlns:a16="http://schemas.microsoft.com/office/drawing/2014/main" id="{9D04BAE0-5BCF-4515-B9B9-C18C4AA3C251}"/>
              </a:ext>
            </a:extLst>
          </p:cNvPr>
          <p:cNvSpPr txBox="1"/>
          <p:nvPr/>
        </p:nvSpPr>
        <p:spPr>
          <a:xfrm>
            <a:off x="883919" y="1112520"/>
            <a:ext cx="6080761" cy="584775"/>
          </a:xfrm>
          <a:prstGeom prst="rect">
            <a:avLst/>
          </a:prstGeom>
          <a:noFill/>
        </p:spPr>
        <p:txBody>
          <a:bodyPr wrap="square" rtlCol="0">
            <a:spAutoFit/>
          </a:bodyPr>
          <a:lstStyle/>
          <a:p>
            <a:r>
              <a:rPr lang="vi-VN" sz="3200" b="1" dirty="0">
                <a:solidFill>
                  <a:srgbClr val="058593"/>
                </a:solidFill>
              </a:rPr>
              <a:t>PHONG TRÀO ĐẤU TRANH</a:t>
            </a:r>
          </a:p>
        </p:txBody>
      </p:sp>
      <p:sp>
        <p:nvSpPr>
          <p:cNvPr id="7" name="TextBox 6">
            <a:extLst>
              <a:ext uri="{FF2B5EF4-FFF2-40B4-BE49-F238E27FC236}">
                <a16:creationId xmlns:a16="http://schemas.microsoft.com/office/drawing/2014/main" id="{D75CBD83-F6A6-B00F-8947-7312CA618547}"/>
              </a:ext>
            </a:extLst>
          </p:cNvPr>
          <p:cNvSpPr txBox="1"/>
          <p:nvPr/>
        </p:nvSpPr>
        <p:spPr>
          <a:xfrm>
            <a:off x="883919" y="2665430"/>
            <a:ext cx="4907280" cy="1077218"/>
          </a:xfrm>
          <a:prstGeom prst="rect">
            <a:avLst/>
          </a:prstGeom>
          <a:noFill/>
        </p:spPr>
        <p:txBody>
          <a:bodyPr wrap="square" rtlCol="0">
            <a:spAutoFit/>
          </a:bodyPr>
          <a:lstStyle/>
          <a:p>
            <a:pPr algn="ctr"/>
            <a:r>
              <a:rPr lang="vi-VN" sz="3200" dirty="0"/>
              <a:t>Công nhân và nông dân diễn ra mạnh mẽ</a:t>
            </a:r>
          </a:p>
        </p:txBody>
      </p:sp>
      <p:sp>
        <p:nvSpPr>
          <p:cNvPr id="8" name="Frame 7">
            <a:extLst>
              <a:ext uri="{FF2B5EF4-FFF2-40B4-BE49-F238E27FC236}">
                <a16:creationId xmlns:a16="http://schemas.microsoft.com/office/drawing/2014/main" id="{8ED4E2F7-5CA4-100E-6905-795DC3FECDEF}"/>
              </a:ext>
            </a:extLst>
          </p:cNvPr>
          <p:cNvSpPr/>
          <p:nvPr/>
        </p:nvSpPr>
        <p:spPr>
          <a:xfrm>
            <a:off x="5547361" y="197361"/>
            <a:ext cx="1950720" cy="721044"/>
          </a:xfrm>
          <a:prstGeom prst="fram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53421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2505</TotalTime>
  <Words>2154</Words>
  <Application>Microsoft Office PowerPoint</Application>
  <PresentationFormat>Widescreen</PresentationFormat>
  <Paragraphs>231</Paragraphs>
  <Slides>29</Slides>
  <Notes>4</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等线</vt:lpstr>
      <vt:lpstr>맑은 고딕</vt:lpstr>
      <vt:lpstr>Aptos</vt:lpstr>
      <vt:lpstr>Aptos Display</vt:lpstr>
      <vt:lpstr>Arial</vt:lpstr>
      <vt:lpstr>Roboto Condensed</vt:lpstr>
      <vt:lpstr>Roboto Condensed ExtraBold</vt:lpstr>
      <vt:lpstr>Source Sans Pro</vt:lpstr>
      <vt:lpstr>Times New Roman</vt:lpstr>
      <vt:lpstr>Webdings</vt:lpstr>
      <vt:lpstr>Office Theme</vt:lpstr>
      <vt:lpstr>HOẠT ĐỘNG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LOẠI FONT CHỮ</vt:lpstr>
      <vt:lpstr>PowerPoint Presentation</vt:lpstr>
      <vt:lpstr>PowerPoint Presentation</vt:lpstr>
      <vt:lpstr>PowerPoint Presentation</vt:lpstr>
      <vt:lpstr>PowerPoint Presentation</vt:lpstr>
      <vt:lpstr>PowerPoint Presentation</vt:lpstr>
      <vt:lpstr>Em có nhận xét gì về phong trào giải phóng dân tộc ở các nước châu Á? ( về quy mô, hình thức, lực lượng tham gia, lãnh đạo) </vt:lpstr>
      <vt:lpstr>PowerPoint Presentation</vt:lpstr>
      <vt:lpstr>PowerPoint Presentation</vt:lpstr>
      <vt:lpstr>PowerPoint Presentation</vt:lpstr>
      <vt:lpstr>PowerPoint Presentation</vt:lpstr>
      <vt:lpstr>HOẠT ĐỘNG 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 Truong Thao (VHN-IT)</dc:creator>
  <cp:lastModifiedBy>Administrator</cp:lastModifiedBy>
  <cp:revision>33</cp:revision>
  <cp:lastPrinted>2024-09-26T13:39:12Z</cp:lastPrinted>
  <dcterms:created xsi:type="dcterms:W3CDTF">2024-05-24T14:34:56Z</dcterms:created>
  <dcterms:modified xsi:type="dcterms:W3CDTF">2024-09-30T03:09:28Z</dcterms:modified>
</cp:coreProperties>
</file>