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3"/>
  </p:notesMasterIdLst>
  <p:handoutMasterIdLst>
    <p:handoutMasterId r:id="rId34"/>
  </p:handoutMasterIdLst>
  <p:sldIdLst>
    <p:sldId id="3301" r:id="rId2"/>
    <p:sldId id="3302" r:id="rId3"/>
    <p:sldId id="3211" r:id="rId4"/>
    <p:sldId id="3282" r:id="rId5"/>
    <p:sldId id="3295" r:id="rId6"/>
    <p:sldId id="3296" r:id="rId7"/>
    <p:sldId id="3297" r:id="rId8"/>
    <p:sldId id="3303" r:id="rId9"/>
    <p:sldId id="3304" r:id="rId10"/>
    <p:sldId id="3298" r:id="rId11"/>
    <p:sldId id="3305" r:id="rId12"/>
    <p:sldId id="3342" r:id="rId13"/>
    <p:sldId id="3307" r:id="rId14"/>
    <p:sldId id="3312" r:id="rId15"/>
    <p:sldId id="3310" r:id="rId16"/>
    <p:sldId id="3313" r:id="rId17"/>
    <p:sldId id="3330" r:id="rId18"/>
    <p:sldId id="3290" r:id="rId19"/>
    <p:sldId id="3334" r:id="rId20"/>
    <p:sldId id="3335" r:id="rId21"/>
    <p:sldId id="3331" r:id="rId22"/>
    <p:sldId id="3337" r:id="rId23"/>
    <p:sldId id="3340" r:id="rId24"/>
    <p:sldId id="3338" r:id="rId25"/>
    <p:sldId id="3292" r:id="rId26"/>
    <p:sldId id="3299" r:id="rId27"/>
    <p:sldId id="3333" r:id="rId28"/>
    <p:sldId id="3300" r:id="rId29"/>
    <p:sldId id="3204" r:id="rId30"/>
    <p:sldId id="3344" r:id="rId31"/>
    <p:sldId id="3279" r:id="rId32"/>
  </p:sldIdLst>
  <p:sldSz cx="9145588" cy="5145088"/>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5295" indent="-12954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2495" indent="-26162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69695" indent="-39433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6895" indent="-52641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1625600"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1950720"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2275840"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2601595" algn="l" defTabSz="65024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62">
          <p15:clr>
            <a:srgbClr val="A4A3A4"/>
          </p15:clr>
        </p15:guide>
        <p15:guide id="2" pos="4050">
          <p15:clr>
            <a:srgbClr val="A4A3A4"/>
          </p15:clr>
        </p15:guide>
        <p15:guide id="3" orient="horz" pos="4183">
          <p15:clr>
            <a:srgbClr val="A4A3A4"/>
          </p15:clr>
        </p15:guide>
        <p15:guide id="4" pos="7588">
          <p15:clr>
            <a:srgbClr val="A4A3A4"/>
          </p15:clr>
        </p15:guide>
        <p15:guide id="5" pos="376">
          <p15:clr>
            <a:srgbClr val="A4A3A4"/>
          </p15:clr>
        </p15:guide>
        <p15:guide id="6" pos="1350">
          <p15:clr>
            <a:srgbClr val="A4A3A4"/>
          </p15:clr>
        </p15:guide>
        <p15:guide id="7" orient="horz" pos="233">
          <p15:clr>
            <a:srgbClr val="A4A3A4"/>
          </p15:clr>
        </p15:guide>
        <p15:guide id="8" orient="horz" pos="2976">
          <p15:clr>
            <a:srgbClr val="A4A3A4"/>
          </p15:clr>
        </p15:guide>
        <p15:guide id="9" pos="2902">
          <p15:clr>
            <a:srgbClr val="A4A3A4"/>
          </p15:clr>
        </p15:guide>
        <p15:guide id="10" pos="5421">
          <p15:clr>
            <a:srgbClr val="A4A3A4"/>
          </p15:clr>
        </p15:guide>
        <p15:guide id="11" pos="267">
          <p15:clr>
            <a:srgbClr val="A4A3A4"/>
          </p15:clr>
        </p15:guide>
        <p15:guide id="12" pos="9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4040"/>
    <a:srgbClr val="00B0F2"/>
    <a:srgbClr val="D30009"/>
    <a:srgbClr val="00ADEE"/>
    <a:srgbClr val="EC206C"/>
    <a:srgbClr val="BC148E"/>
    <a:srgbClr val="0A1A3B"/>
    <a:srgbClr val="CE000D"/>
    <a:srgbClr val="FE67BE"/>
    <a:srgbClr val="84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3537" autoAdjust="0"/>
  </p:normalViewPr>
  <p:slideViewPr>
    <p:cSldViewPr>
      <p:cViewPr varScale="1">
        <p:scale>
          <a:sx n="91" d="100"/>
          <a:sy n="91" d="100"/>
        </p:scale>
        <p:origin x="768" y="78"/>
      </p:cViewPr>
      <p:guideLst>
        <p:guide orient="horz" pos="362"/>
        <p:guide pos="4050"/>
        <p:guide orient="horz" pos="4183"/>
        <p:guide pos="7588"/>
        <p:guide pos="376"/>
        <p:guide pos="1350"/>
        <p:guide orient="horz" pos="233"/>
        <p:guide orient="horz" pos="2976"/>
        <p:guide pos="2902"/>
        <p:guide pos="5421"/>
        <p:guide pos="267"/>
        <p:guide pos="96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t>2023/7/15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t>‹#›</a:t>
            </a:fld>
            <a:endParaRPr lang="zh-CN" altLang="en-US"/>
          </a:p>
        </p:txBody>
      </p:sp>
    </p:spTree>
    <p:extLst>
      <p:ext uri="{BB962C8B-B14F-4D97-AF65-F5344CB8AC3E}">
        <p14:creationId xmlns:p14="http://schemas.microsoft.com/office/powerpoint/2010/main" val="1707767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2023/7/15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extLst>
      <p:ext uri="{BB962C8B-B14F-4D97-AF65-F5344CB8AC3E}">
        <p14:creationId xmlns:p14="http://schemas.microsoft.com/office/powerpoint/2010/main" val="3569527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23850" algn="l" rtl="0" eaLnBrk="0" fontAlgn="base" hangingPunct="0">
      <a:spcBef>
        <a:spcPct val="30000"/>
      </a:spcBef>
      <a:spcAft>
        <a:spcPct val="0"/>
      </a:spcAft>
      <a:defRPr sz="900" kern="1200">
        <a:solidFill>
          <a:schemeClr val="tx1"/>
        </a:solidFill>
        <a:latin typeface="+mn-lt"/>
        <a:ea typeface="+mn-ea"/>
        <a:cs typeface="+mn-cs"/>
      </a:defRPr>
    </a:lvl2pPr>
    <a:lvl3pPr marL="648970" algn="l" rtl="0" eaLnBrk="0" fontAlgn="base" hangingPunct="0">
      <a:spcBef>
        <a:spcPct val="30000"/>
      </a:spcBef>
      <a:spcAft>
        <a:spcPct val="0"/>
      </a:spcAft>
      <a:defRPr sz="900" kern="1200">
        <a:solidFill>
          <a:schemeClr val="tx1"/>
        </a:solidFill>
        <a:latin typeface="+mn-lt"/>
        <a:ea typeface="+mn-ea"/>
        <a:cs typeface="+mn-cs"/>
      </a:defRPr>
    </a:lvl3pPr>
    <a:lvl4pPr marL="974090" algn="l" rtl="0" eaLnBrk="0" fontAlgn="base" hangingPunct="0">
      <a:spcBef>
        <a:spcPct val="30000"/>
      </a:spcBef>
      <a:spcAft>
        <a:spcPct val="0"/>
      </a:spcAft>
      <a:defRPr sz="900" kern="1200">
        <a:solidFill>
          <a:schemeClr val="tx1"/>
        </a:solidFill>
        <a:latin typeface="+mn-lt"/>
        <a:ea typeface="+mn-ea"/>
        <a:cs typeface="+mn-cs"/>
      </a:defRPr>
    </a:lvl4pPr>
    <a:lvl5pPr marL="1299210" algn="l" rtl="0" eaLnBrk="0" fontAlgn="base" hangingPunct="0">
      <a:spcBef>
        <a:spcPct val="30000"/>
      </a:spcBef>
      <a:spcAft>
        <a:spcPct val="0"/>
      </a:spcAft>
      <a:defRPr sz="900" kern="1200">
        <a:solidFill>
          <a:schemeClr val="tx1"/>
        </a:solidFill>
        <a:latin typeface="+mn-lt"/>
        <a:ea typeface="+mn-ea"/>
        <a:cs typeface="+mn-cs"/>
      </a:defRPr>
    </a:lvl5pPr>
    <a:lvl6pPr marL="1625600" algn="l" defTabSz="649605" rtl="0" eaLnBrk="1" latinLnBrk="0" hangingPunct="1">
      <a:defRPr sz="900" kern="1200">
        <a:solidFill>
          <a:schemeClr val="tx1"/>
        </a:solidFill>
        <a:latin typeface="+mn-lt"/>
        <a:ea typeface="+mn-ea"/>
        <a:cs typeface="+mn-cs"/>
      </a:defRPr>
    </a:lvl6pPr>
    <a:lvl7pPr marL="1950720" algn="l" defTabSz="649605" rtl="0" eaLnBrk="1" latinLnBrk="0" hangingPunct="1">
      <a:defRPr sz="900" kern="1200">
        <a:solidFill>
          <a:schemeClr val="tx1"/>
        </a:solidFill>
        <a:latin typeface="+mn-lt"/>
        <a:ea typeface="+mn-ea"/>
        <a:cs typeface="+mn-cs"/>
      </a:defRPr>
    </a:lvl7pPr>
    <a:lvl8pPr marL="2275840" algn="l" defTabSz="649605" rtl="0" eaLnBrk="1" latinLnBrk="0" hangingPunct="1">
      <a:defRPr sz="900" kern="1200">
        <a:solidFill>
          <a:schemeClr val="tx1"/>
        </a:solidFill>
        <a:latin typeface="+mn-lt"/>
        <a:ea typeface="+mn-ea"/>
        <a:cs typeface="+mn-cs"/>
      </a:defRPr>
    </a:lvl8pPr>
    <a:lvl9pPr marL="2600960" algn="l" defTabSz="64960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Cách</a:t>
            </a:r>
            <a:r>
              <a:rPr lang="en-US" altLang="zh-CN" baseline="0" dirty="0" smtClean="0"/>
              <a:t> 1: Cho </a:t>
            </a:r>
            <a:r>
              <a:rPr lang="en-US" altLang="zh-CN" baseline="0" dirty="0" err="1" smtClean="0"/>
              <a:t>hs</a:t>
            </a:r>
            <a:r>
              <a:rPr lang="en-US" altLang="zh-CN" baseline="0" dirty="0" smtClean="0"/>
              <a:t> </a:t>
            </a:r>
            <a:r>
              <a:rPr lang="en-US" altLang="zh-CN" baseline="0" dirty="0" err="1" smtClean="0"/>
              <a:t>xem</a:t>
            </a:r>
            <a:r>
              <a:rPr lang="en-US" altLang="zh-CN" baseline="0" dirty="0" smtClean="0"/>
              <a:t> video </a:t>
            </a:r>
            <a:r>
              <a:rPr lang="en-US" altLang="zh-CN" baseline="0" dirty="0" err="1" smtClean="0"/>
              <a:t>giới</a:t>
            </a:r>
            <a:r>
              <a:rPr lang="en-US" altLang="zh-CN" baseline="0" dirty="0" smtClean="0"/>
              <a:t> </a:t>
            </a:r>
            <a:r>
              <a:rPr lang="en-US" altLang="zh-CN" baseline="0" dirty="0" err="1" smtClean="0"/>
              <a:t>thiệu</a:t>
            </a:r>
            <a:r>
              <a:rPr lang="en-US" altLang="zh-CN" baseline="0" dirty="0" smtClean="0"/>
              <a:t> </a:t>
            </a:r>
            <a:r>
              <a:rPr lang="en-US" altLang="zh-CN" baseline="0" dirty="0" err="1" smtClean="0"/>
              <a:t>về</a:t>
            </a:r>
            <a:r>
              <a:rPr lang="en-US" altLang="zh-CN" baseline="0" dirty="0" smtClean="0"/>
              <a:t> </a:t>
            </a:r>
            <a:r>
              <a:rPr lang="en-US" altLang="zh-CN" baseline="0" dirty="0" err="1" smtClean="0"/>
              <a:t>phủ</a:t>
            </a:r>
            <a:r>
              <a:rPr lang="en-US" altLang="zh-CN" baseline="0" dirty="0" smtClean="0"/>
              <a:t> </a:t>
            </a:r>
            <a:r>
              <a:rPr lang="en-US" altLang="zh-CN" baseline="0" dirty="0" err="1" smtClean="0"/>
              <a:t>Thiên</a:t>
            </a:r>
            <a:r>
              <a:rPr lang="en-US" altLang="zh-CN" baseline="0" dirty="0" smtClean="0"/>
              <a:t> </a:t>
            </a:r>
            <a:r>
              <a:rPr lang="en-US" altLang="zh-CN" baseline="0" dirty="0" err="1" smtClean="0"/>
              <a:t>Trường</a:t>
            </a:r>
            <a:r>
              <a:rPr lang="en-US" altLang="zh-CN" baseline="0" dirty="0" smtClean="0"/>
              <a:t> – </a:t>
            </a:r>
            <a:r>
              <a:rPr lang="en-US" altLang="zh-CN" baseline="0" dirty="0" err="1" smtClean="0"/>
              <a:t>dẫn</a:t>
            </a:r>
            <a:r>
              <a:rPr lang="en-US" altLang="zh-CN" baseline="0" dirty="0" smtClean="0"/>
              <a:t> </a:t>
            </a:r>
            <a:r>
              <a:rPr lang="en-US" altLang="zh-CN" baseline="0" dirty="0" err="1" smtClean="0"/>
              <a:t>vào</a:t>
            </a:r>
            <a:r>
              <a:rPr lang="en-US" altLang="zh-CN" baseline="0" dirty="0" smtClean="0"/>
              <a:t> </a:t>
            </a:r>
            <a:r>
              <a:rPr lang="en-US" altLang="zh-CN" baseline="0" dirty="0" err="1" smtClean="0"/>
              <a:t>bài</a:t>
            </a:r>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1451595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t>10</a:t>
            </a:fld>
            <a:endParaRPr lang="zh-CN" altLang="en-US"/>
          </a:p>
        </p:txBody>
      </p:sp>
    </p:spTree>
    <p:extLst>
      <p:ext uri="{BB962C8B-B14F-4D97-AF65-F5344CB8AC3E}">
        <p14:creationId xmlns:p14="http://schemas.microsoft.com/office/powerpoint/2010/main" val="1957716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Chỉ</a:t>
            </a:r>
            <a:r>
              <a:rPr lang="en-US" baseline="0" dirty="0" smtClean="0"/>
              <a:t> </a:t>
            </a:r>
            <a:r>
              <a:rPr lang="en-US" baseline="0" dirty="0" err="1" smtClean="0"/>
              <a:t>ra</a:t>
            </a:r>
            <a:r>
              <a:rPr lang="en-US" baseline="0" dirty="0" smtClean="0"/>
              <a:t> </a:t>
            </a:r>
            <a:r>
              <a:rPr lang="en-US" baseline="0" dirty="0" err="1" smtClean="0"/>
              <a:t>đặc</a:t>
            </a:r>
            <a:r>
              <a:rPr lang="en-US" baseline="0" dirty="0" smtClean="0"/>
              <a:t> </a:t>
            </a:r>
            <a:r>
              <a:rPr lang="en-US" baseline="0" dirty="0" err="1" smtClean="0"/>
              <a:t>điểm</a:t>
            </a:r>
            <a:r>
              <a:rPr lang="en-US" baseline="0" dirty="0" smtClean="0"/>
              <a:t> </a:t>
            </a:r>
            <a:r>
              <a:rPr lang="en-US" baseline="0" dirty="0" err="1" smtClean="0"/>
              <a:t>thi</a:t>
            </a:r>
            <a:r>
              <a:rPr lang="en-US" baseline="0" dirty="0" smtClean="0"/>
              <a:t> </a:t>
            </a:r>
            <a:r>
              <a:rPr lang="en-US" baseline="0" dirty="0" err="1" smtClean="0"/>
              <a:t>luật</a:t>
            </a:r>
            <a:r>
              <a:rPr lang="en-US" baseline="0" dirty="0" smtClean="0"/>
              <a:t> (</a:t>
            </a:r>
            <a:r>
              <a:rPr lang="en-US" baseline="0" dirty="0" err="1" smtClean="0"/>
              <a:t>bố</a:t>
            </a:r>
            <a:r>
              <a:rPr lang="en-US" baseline="0" dirty="0" smtClean="0"/>
              <a:t> </a:t>
            </a:r>
            <a:r>
              <a:rPr lang="en-US" baseline="0" dirty="0" err="1" smtClean="0"/>
              <a:t>cục</a:t>
            </a:r>
            <a:r>
              <a:rPr lang="en-US" baseline="0" dirty="0" smtClean="0"/>
              <a:t>, </a:t>
            </a:r>
            <a:r>
              <a:rPr lang="en-US" baseline="0" dirty="0" err="1" smtClean="0"/>
              <a:t>niêm</a:t>
            </a:r>
            <a:r>
              <a:rPr lang="en-US" baseline="0" dirty="0" smtClean="0"/>
              <a:t>, </a:t>
            </a:r>
            <a:r>
              <a:rPr lang="en-US" baseline="0" dirty="0" err="1" smtClean="0"/>
              <a:t>luật</a:t>
            </a:r>
            <a:r>
              <a:rPr lang="en-US" baseline="0" dirty="0" smtClean="0"/>
              <a:t> </a:t>
            </a:r>
            <a:r>
              <a:rPr lang="en-US" baseline="0" dirty="0" err="1" smtClean="0"/>
              <a:t>bằng</a:t>
            </a:r>
            <a:r>
              <a:rPr lang="en-US" baseline="0" dirty="0" smtClean="0"/>
              <a:t> </a:t>
            </a:r>
            <a:r>
              <a:rPr lang="en-US" baseline="0" dirty="0" err="1" smtClean="0"/>
              <a:t>trắc</a:t>
            </a:r>
            <a:r>
              <a:rPr lang="en-US" baseline="0" dirty="0" smtClean="0"/>
              <a:t>, </a:t>
            </a:r>
            <a:r>
              <a:rPr lang="en-US" baseline="0" dirty="0" err="1" smtClean="0"/>
              <a:t>vần</a:t>
            </a:r>
            <a:r>
              <a:rPr lang="en-US" baseline="0" dirty="0" smtClean="0"/>
              <a:t>, </a:t>
            </a:r>
            <a:r>
              <a:rPr lang="en-US" baseline="0" dirty="0" err="1" smtClean="0"/>
              <a:t>nhịp</a:t>
            </a:r>
            <a:r>
              <a:rPr lang="en-US" baseline="0" dirty="0" smtClean="0"/>
              <a:t>, </a:t>
            </a:r>
            <a:r>
              <a:rPr lang="en-US" baseline="0" dirty="0" err="1" smtClean="0"/>
              <a:t>đối</a:t>
            </a:r>
            <a:r>
              <a:rPr lang="en-US" baseline="0" dirty="0" smtClean="0"/>
              <a:t>) </a:t>
            </a:r>
            <a:r>
              <a:rPr lang="en-US" baseline="0" dirty="0" err="1" smtClean="0"/>
              <a:t>của</a:t>
            </a:r>
            <a:r>
              <a:rPr lang="en-US" baseline="0" dirty="0" smtClean="0"/>
              <a:t> </a:t>
            </a:r>
            <a:r>
              <a:rPr lang="en-US" baseline="0" dirty="0" err="1" smtClean="0"/>
              <a:t>thể</a:t>
            </a:r>
            <a:r>
              <a:rPr lang="en-US" baseline="0" dirty="0" smtClean="0"/>
              <a:t> </a:t>
            </a:r>
            <a:r>
              <a:rPr lang="en-US" baseline="0" dirty="0" err="1" smtClean="0"/>
              <a:t>thơ</a:t>
            </a:r>
            <a:r>
              <a:rPr lang="en-US" baseline="0" dirty="0" smtClean="0"/>
              <a:t> </a:t>
            </a:r>
            <a:r>
              <a:rPr lang="en-US" baseline="0" dirty="0" err="1" smtClean="0"/>
              <a:t>thất</a:t>
            </a:r>
            <a:r>
              <a:rPr lang="en-US" baseline="0" dirty="0" smtClean="0"/>
              <a:t> </a:t>
            </a:r>
            <a:r>
              <a:rPr lang="en-US" baseline="0" dirty="0" err="1" smtClean="0"/>
              <a:t>ngôn</a:t>
            </a:r>
            <a:r>
              <a:rPr lang="en-US" baseline="0" dirty="0" smtClean="0"/>
              <a:t> </a:t>
            </a:r>
            <a:r>
              <a:rPr lang="en-US" baseline="0" dirty="0" err="1" smtClean="0"/>
              <a:t>tứ</a:t>
            </a:r>
            <a:r>
              <a:rPr lang="en-US" baseline="0" dirty="0" smtClean="0"/>
              <a:t> </a:t>
            </a:r>
            <a:r>
              <a:rPr lang="en-US" baseline="0" dirty="0" err="1" smtClean="0"/>
              <a:t>tuyệt</a:t>
            </a:r>
            <a:r>
              <a:rPr lang="en-US" baseline="0" dirty="0" smtClean="0"/>
              <a:t> </a:t>
            </a:r>
            <a:r>
              <a:rPr lang="en-US" baseline="0" dirty="0" err="1" smtClean="0"/>
              <a:t>Đường</a:t>
            </a:r>
            <a:r>
              <a:rPr lang="en-US" baseline="0" dirty="0" smtClean="0"/>
              <a:t> </a:t>
            </a:r>
            <a:r>
              <a:rPr lang="en-US" baseline="0" dirty="0" err="1" smtClean="0"/>
              <a:t>luật</a:t>
            </a:r>
            <a:r>
              <a:rPr lang="en-US" baseline="0" dirty="0" smtClean="0"/>
              <a:t> </a:t>
            </a:r>
            <a:r>
              <a:rPr lang="en-US" baseline="0" dirty="0" err="1" smtClean="0"/>
              <a:t>được</a:t>
            </a:r>
            <a:r>
              <a:rPr lang="en-US" baseline="0" dirty="0" smtClean="0"/>
              <a:t> </a:t>
            </a:r>
            <a:r>
              <a:rPr lang="en-US" baseline="0" dirty="0" err="1" smtClean="0"/>
              <a:t>thể</a:t>
            </a:r>
            <a:r>
              <a:rPr lang="en-US" baseline="0" dirty="0" smtClean="0"/>
              <a:t> </a:t>
            </a:r>
            <a:r>
              <a:rPr lang="en-US" baseline="0" dirty="0" err="1" smtClean="0"/>
              <a:t>hiện</a:t>
            </a:r>
            <a:r>
              <a:rPr lang="en-US" baseline="0" dirty="0" smtClean="0"/>
              <a:t> </a:t>
            </a:r>
            <a:r>
              <a:rPr lang="en-US" baseline="0" dirty="0" err="1" smtClean="0"/>
              <a:t>trong</a:t>
            </a:r>
            <a:r>
              <a:rPr lang="en-US" baseline="0" dirty="0" smtClean="0"/>
              <a:t> </a:t>
            </a:r>
            <a:r>
              <a:rPr lang="en-US" baseline="0" dirty="0" err="1" smtClean="0"/>
              <a:t>bài</a:t>
            </a:r>
            <a:r>
              <a:rPr lang="en-US" baseline="0" dirty="0" smtClean="0"/>
              <a:t> </a:t>
            </a:r>
            <a:r>
              <a:rPr lang="en-US" baseline="0" dirty="0" err="1" smtClean="0"/>
              <a:t>thơ</a:t>
            </a:r>
            <a:r>
              <a:rPr lang="en-US" baseline="0" dirty="0" smtClean="0"/>
              <a:t> “</a:t>
            </a:r>
            <a:r>
              <a:rPr lang="en-US" baseline="0" dirty="0" err="1" smtClean="0"/>
              <a:t>Thiên</a:t>
            </a:r>
            <a:r>
              <a:rPr lang="en-US" baseline="0" dirty="0" smtClean="0"/>
              <a:t> </a:t>
            </a:r>
            <a:r>
              <a:rPr lang="en-US" baseline="0" dirty="0" err="1" smtClean="0"/>
              <a:t>trường</a:t>
            </a:r>
            <a:r>
              <a:rPr lang="en-US" baseline="0" dirty="0" smtClean="0"/>
              <a:t> </a:t>
            </a:r>
            <a:r>
              <a:rPr lang="en-US" baseline="0" dirty="0" err="1" smtClean="0"/>
              <a:t>vãn</a:t>
            </a:r>
            <a:r>
              <a:rPr lang="en-US" baseline="0" dirty="0" smtClean="0"/>
              <a:t> </a:t>
            </a:r>
            <a:r>
              <a:rPr lang="en-US" baseline="0" dirty="0" err="1" smtClean="0"/>
              <a:t>vọng</a:t>
            </a:r>
            <a:r>
              <a:rPr lang="en-US" baseline="0"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2936600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Chỉ</a:t>
            </a:r>
            <a:r>
              <a:rPr lang="en-US" baseline="0" dirty="0" smtClean="0"/>
              <a:t> </a:t>
            </a:r>
            <a:r>
              <a:rPr lang="en-US" baseline="0" dirty="0" err="1" smtClean="0"/>
              <a:t>ra</a:t>
            </a:r>
            <a:r>
              <a:rPr lang="en-US" baseline="0" dirty="0" smtClean="0"/>
              <a:t> </a:t>
            </a:r>
            <a:r>
              <a:rPr lang="en-US" baseline="0" dirty="0" err="1" smtClean="0"/>
              <a:t>đặc</a:t>
            </a:r>
            <a:r>
              <a:rPr lang="en-US" baseline="0" dirty="0" smtClean="0"/>
              <a:t> </a:t>
            </a:r>
            <a:r>
              <a:rPr lang="en-US" baseline="0" dirty="0" err="1" smtClean="0"/>
              <a:t>điểm</a:t>
            </a:r>
            <a:r>
              <a:rPr lang="en-US" baseline="0" dirty="0" smtClean="0"/>
              <a:t> </a:t>
            </a:r>
            <a:r>
              <a:rPr lang="en-US" baseline="0" dirty="0" err="1" smtClean="0"/>
              <a:t>thi</a:t>
            </a:r>
            <a:r>
              <a:rPr lang="en-US" baseline="0" dirty="0" smtClean="0"/>
              <a:t> </a:t>
            </a:r>
            <a:r>
              <a:rPr lang="en-US" baseline="0" dirty="0" err="1" smtClean="0"/>
              <a:t>luật</a:t>
            </a:r>
            <a:r>
              <a:rPr lang="en-US" baseline="0" dirty="0" smtClean="0"/>
              <a:t> (</a:t>
            </a:r>
            <a:r>
              <a:rPr lang="en-US" baseline="0" dirty="0" err="1" smtClean="0"/>
              <a:t>bố</a:t>
            </a:r>
            <a:r>
              <a:rPr lang="en-US" baseline="0" dirty="0" smtClean="0"/>
              <a:t> </a:t>
            </a:r>
            <a:r>
              <a:rPr lang="en-US" baseline="0" dirty="0" err="1" smtClean="0"/>
              <a:t>cục</a:t>
            </a:r>
            <a:r>
              <a:rPr lang="en-US" baseline="0" dirty="0" smtClean="0"/>
              <a:t>, </a:t>
            </a:r>
            <a:r>
              <a:rPr lang="en-US" baseline="0" dirty="0" err="1" smtClean="0"/>
              <a:t>niêm</a:t>
            </a:r>
            <a:r>
              <a:rPr lang="en-US" baseline="0" dirty="0" smtClean="0"/>
              <a:t>, </a:t>
            </a:r>
            <a:r>
              <a:rPr lang="en-US" baseline="0" dirty="0" err="1" smtClean="0"/>
              <a:t>luật</a:t>
            </a:r>
            <a:r>
              <a:rPr lang="en-US" baseline="0" dirty="0" smtClean="0"/>
              <a:t> </a:t>
            </a:r>
            <a:r>
              <a:rPr lang="en-US" baseline="0" dirty="0" err="1" smtClean="0"/>
              <a:t>bằng</a:t>
            </a:r>
            <a:r>
              <a:rPr lang="en-US" baseline="0" dirty="0" smtClean="0"/>
              <a:t> </a:t>
            </a:r>
            <a:r>
              <a:rPr lang="en-US" baseline="0" dirty="0" err="1" smtClean="0"/>
              <a:t>trắc</a:t>
            </a:r>
            <a:r>
              <a:rPr lang="en-US" baseline="0" dirty="0" smtClean="0"/>
              <a:t>, </a:t>
            </a:r>
            <a:r>
              <a:rPr lang="en-US" baseline="0" dirty="0" err="1" smtClean="0"/>
              <a:t>vần</a:t>
            </a:r>
            <a:r>
              <a:rPr lang="en-US" baseline="0" dirty="0" smtClean="0"/>
              <a:t>, </a:t>
            </a:r>
            <a:r>
              <a:rPr lang="en-US" baseline="0" dirty="0" err="1" smtClean="0"/>
              <a:t>nhịp</a:t>
            </a:r>
            <a:r>
              <a:rPr lang="en-US" baseline="0" dirty="0" smtClean="0"/>
              <a:t>, </a:t>
            </a:r>
            <a:r>
              <a:rPr lang="en-US" baseline="0" dirty="0" err="1" smtClean="0"/>
              <a:t>đối</a:t>
            </a:r>
            <a:r>
              <a:rPr lang="en-US" baseline="0" dirty="0" smtClean="0"/>
              <a:t>) </a:t>
            </a:r>
            <a:r>
              <a:rPr lang="en-US" baseline="0" dirty="0" err="1" smtClean="0"/>
              <a:t>của</a:t>
            </a:r>
            <a:r>
              <a:rPr lang="en-US" baseline="0" dirty="0" smtClean="0"/>
              <a:t> </a:t>
            </a:r>
            <a:r>
              <a:rPr lang="en-US" baseline="0" dirty="0" err="1" smtClean="0"/>
              <a:t>thể</a:t>
            </a:r>
            <a:r>
              <a:rPr lang="en-US" baseline="0" dirty="0" smtClean="0"/>
              <a:t> </a:t>
            </a:r>
            <a:r>
              <a:rPr lang="en-US" baseline="0" dirty="0" err="1" smtClean="0"/>
              <a:t>thơ</a:t>
            </a:r>
            <a:r>
              <a:rPr lang="en-US" baseline="0" dirty="0" smtClean="0"/>
              <a:t> </a:t>
            </a:r>
            <a:r>
              <a:rPr lang="en-US" baseline="0" dirty="0" err="1" smtClean="0"/>
              <a:t>thất</a:t>
            </a:r>
            <a:r>
              <a:rPr lang="en-US" baseline="0" dirty="0" smtClean="0"/>
              <a:t> </a:t>
            </a:r>
            <a:r>
              <a:rPr lang="en-US" baseline="0" dirty="0" err="1" smtClean="0"/>
              <a:t>ngôn</a:t>
            </a:r>
            <a:r>
              <a:rPr lang="en-US" baseline="0" dirty="0" smtClean="0"/>
              <a:t> </a:t>
            </a:r>
            <a:r>
              <a:rPr lang="en-US" baseline="0" dirty="0" err="1" smtClean="0"/>
              <a:t>tứ</a:t>
            </a:r>
            <a:r>
              <a:rPr lang="en-US" baseline="0" dirty="0" smtClean="0"/>
              <a:t> </a:t>
            </a:r>
            <a:r>
              <a:rPr lang="en-US" baseline="0" dirty="0" err="1" smtClean="0"/>
              <a:t>tuyệt</a:t>
            </a:r>
            <a:r>
              <a:rPr lang="en-US" baseline="0" dirty="0" smtClean="0"/>
              <a:t> </a:t>
            </a:r>
            <a:r>
              <a:rPr lang="en-US" baseline="0" dirty="0" err="1" smtClean="0"/>
              <a:t>Đường</a:t>
            </a:r>
            <a:r>
              <a:rPr lang="en-US" baseline="0" dirty="0" smtClean="0"/>
              <a:t> </a:t>
            </a:r>
            <a:r>
              <a:rPr lang="en-US" baseline="0" dirty="0" err="1" smtClean="0"/>
              <a:t>luật</a:t>
            </a:r>
            <a:r>
              <a:rPr lang="en-US" baseline="0" dirty="0" smtClean="0"/>
              <a:t> </a:t>
            </a:r>
            <a:r>
              <a:rPr lang="en-US" baseline="0" dirty="0" err="1" smtClean="0"/>
              <a:t>được</a:t>
            </a:r>
            <a:r>
              <a:rPr lang="en-US" baseline="0" dirty="0" smtClean="0"/>
              <a:t> </a:t>
            </a:r>
            <a:r>
              <a:rPr lang="en-US" baseline="0" dirty="0" err="1" smtClean="0"/>
              <a:t>thể</a:t>
            </a:r>
            <a:r>
              <a:rPr lang="en-US" baseline="0" dirty="0" smtClean="0"/>
              <a:t> </a:t>
            </a:r>
            <a:r>
              <a:rPr lang="en-US" baseline="0" dirty="0" err="1" smtClean="0"/>
              <a:t>hiện</a:t>
            </a:r>
            <a:r>
              <a:rPr lang="en-US" baseline="0" dirty="0" smtClean="0"/>
              <a:t> </a:t>
            </a:r>
            <a:r>
              <a:rPr lang="en-US" baseline="0" dirty="0" err="1" smtClean="0"/>
              <a:t>trong</a:t>
            </a:r>
            <a:r>
              <a:rPr lang="en-US" baseline="0" dirty="0" smtClean="0"/>
              <a:t> </a:t>
            </a:r>
            <a:r>
              <a:rPr lang="en-US" baseline="0" dirty="0" err="1" smtClean="0"/>
              <a:t>bài</a:t>
            </a:r>
            <a:r>
              <a:rPr lang="en-US" baseline="0" dirty="0" smtClean="0"/>
              <a:t> </a:t>
            </a:r>
            <a:r>
              <a:rPr lang="en-US" baseline="0" dirty="0" err="1" smtClean="0"/>
              <a:t>thơ</a:t>
            </a:r>
            <a:r>
              <a:rPr lang="en-US" baseline="0" dirty="0" smtClean="0"/>
              <a:t> “</a:t>
            </a:r>
            <a:r>
              <a:rPr lang="en-US" baseline="0" dirty="0" err="1" smtClean="0"/>
              <a:t>Thiên</a:t>
            </a:r>
            <a:r>
              <a:rPr lang="en-US" baseline="0" dirty="0" smtClean="0"/>
              <a:t> </a:t>
            </a:r>
            <a:r>
              <a:rPr lang="en-US" baseline="0" dirty="0" err="1" smtClean="0"/>
              <a:t>trường</a:t>
            </a:r>
            <a:r>
              <a:rPr lang="en-US" baseline="0" dirty="0" smtClean="0"/>
              <a:t> </a:t>
            </a:r>
            <a:r>
              <a:rPr lang="en-US" baseline="0" dirty="0" err="1" smtClean="0"/>
              <a:t>vãn</a:t>
            </a:r>
            <a:r>
              <a:rPr lang="en-US" baseline="0" dirty="0" smtClean="0"/>
              <a:t> </a:t>
            </a:r>
            <a:r>
              <a:rPr lang="en-US" baseline="0" dirty="0" err="1" smtClean="0"/>
              <a:t>vọng</a:t>
            </a:r>
            <a:r>
              <a:rPr lang="en-US" baseline="0"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389880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Luật</a:t>
            </a:r>
            <a:r>
              <a:rPr lang="en-US" baseline="0" dirty="0" smtClean="0"/>
              <a:t> </a:t>
            </a:r>
            <a:r>
              <a:rPr lang="en-US" baseline="0" dirty="0" err="1" smtClean="0"/>
              <a:t>bằng</a:t>
            </a:r>
            <a:r>
              <a:rPr lang="en-US" baseline="0" dirty="0" smtClean="0"/>
              <a:t> </a:t>
            </a:r>
            <a:r>
              <a:rPr lang="en-US" baseline="0" dirty="0" err="1" smtClean="0"/>
              <a:t>trắc</a:t>
            </a:r>
            <a:r>
              <a:rPr lang="en-US" baseline="0" dirty="0" smtClean="0"/>
              <a:t>:</a:t>
            </a:r>
          </a:p>
          <a:p>
            <a:r>
              <a:rPr lang="en-US" baseline="0" dirty="0" smtClean="0"/>
              <a:t>- </a:t>
            </a:r>
            <a:r>
              <a:rPr lang="en-US" baseline="0" dirty="0" err="1" smtClean="0"/>
              <a:t>Luật</a:t>
            </a:r>
            <a:r>
              <a:rPr lang="en-US" baseline="0" dirty="0" smtClean="0"/>
              <a:t> </a:t>
            </a:r>
            <a:r>
              <a:rPr lang="en-US" baseline="0" dirty="0" err="1" smtClean="0"/>
              <a:t>trắc</a:t>
            </a:r>
            <a:endParaRPr lang="en-US" baseline="0" dirty="0" smtClean="0"/>
          </a:p>
          <a:p>
            <a:r>
              <a:rPr lang="en-US" dirty="0" smtClean="0"/>
              <a:t>- </a:t>
            </a:r>
            <a:r>
              <a:rPr lang="en-US" dirty="0" err="1" smtClean="0"/>
              <a:t>Các</a:t>
            </a:r>
            <a:r>
              <a:rPr lang="en-US" baseline="0" dirty="0" smtClean="0"/>
              <a:t> </a:t>
            </a:r>
            <a:r>
              <a:rPr lang="en-US" baseline="0" dirty="0" err="1" smtClean="0"/>
              <a:t>thanh</a:t>
            </a:r>
            <a:r>
              <a:rPr lang="en-US" baseline="0" dirty="0" smtClean="0"/>
              <a:t> </a:t>
            </a:r>
            <a:r>
              <a:rPr lang="en-US" baseline="0" dirty="0" err="1" smtClean="0"/>
              <a:t>bằng</a:t>
            </a:r>
            <a:r>
              <a:rPr lang="en-US" baseline="0" dirty="0" smtClean="0"/>
              <a:t> </a:t>
            </a:r>
            <a:r>
              <a:rPr lang="en-US" baseline="0" dirty="0" err="1" smtClean="0"/>
              <a:t>trắc</a:t>
            </a:r>
            <a:r>
              <a:rPr lang="en-US" baseline="0" dirty="0" smtClean="0"/>
              <a:t> </a:t>
            </a:r>
            <a:r>
              <a:rPr lang="en-US" baseline="0" dirty="0" err="1" smtClean="0"/>
              <a:t>đan</a:t>
            </a:r>
            <a:r>
              <a:rPr lang="en-US" baseline="0" dirty="0" smtClean="0"/>
              <a:t> </a:t>
            </a:r>
            <a:r>
              <a:rPr lang="en-US" baseline="0" dirty="0" err="1" smtClean="0"/>
              <a:t>xen</a:t>
            </a:r>
            <a:r>
              <a:rPr lang="en-US" baseline="0" dirty="0" smtClean="0"/>
              <a:t> </a:t>
            </a:r>
            <a:r>
              <a:rPr lang="en-US" baseline="0" dirty="0" err="1" smtClean="0"/>
              <a:t>nhau</a:t>
            </a:r>
            <a:r>
              <a:rPr lang="en-US" baseline="0" dirty="0" smtClean="0"/>
              <a:t> (2,4,6)</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ym typeface="Wingdings" panose="05000000000000000000" pitchFamily="2"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Tạo</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nên</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một</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khung</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cảnh</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làng</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quê</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Thiên</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Trường</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yên</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bình</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với</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những</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nét</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vẽ</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đơn</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sơ</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nhưng</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lại</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giàu</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sức</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gợi</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tả</a:t>
            </a:r>
            <a:endParaRPr lang="zh-CN" altLang="en-US" sz="900" dirty="0" smtClean="0">
              <a:latin typeface="Times New Roman" panose="02020603050405020304" pitchFamily="18" charset="0"/>
              <a:ea typeface="印品黑体" panose="00000500000000000000" pitchFamily="2" charset="-122"/>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Wingdings" panose="05000000000000000000" pitchFamily="2"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Làm</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nổi</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bật</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lên</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cảm</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xúc</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của</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tác</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giả</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bao</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trùm</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lên</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bài</a:t>
            </a:r>
            <a:r>
              <a:rPr lang="en-US" altLang="zh-CN" sz="900" dirty="0"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 </a:t>
            </a:r>
            <a:r>
              <a:rPr lang="en-US" altLang="zh-CN" sz="900" dirty="0" err="1" smtClean="0">
                <a:latin typeface="Times New Roman" panose="02020603050405020304" pitchFamily="18" charset="0"/>
                <a:ea typeface="印品黑体" panose="00000500000000000000" pitchFamily="2" charset="-122"/>
                <a:cs typeface="Times New Roman" panose="02020603050405020304" pitchFamily="18" charset="0"/>
                <a:sym typeface="Symbol" panose="05050102010706020507" pitchFamily="18" charset="2"/>
              </a:rPr>
              <a:t>thơ</a:t>
            </a:r>
            <a:endParaRPr lang="zh-CN" altLang="en-US" sz="900" dirty="0" smtClean="0">
              <a:latin typeface="Times New Roman" panose="02020603050405020304" pitchFamily="18" charset="0"/>
              <a:ea typeface="印品黑体" panose="00000500000000000000"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13</a:t>
            </a:fld>
            <a:endParaRPr lang="zh-CN" altLang="en-US"/>
          </a:p>
        </p:txBody>
      </p:sp>
    </p:spTree>
    <p:extLst>
      <p:ext uri="{BB962C8B-B14F-4D97-AF65-F5344CB8AC3E}">
        <p14:creationId xmlns:p14="http://schemas.microsoft.com/office/powerpoint/2010/main" val="129651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err="1" smtClean="0"/>
              <a:t>Niêm</a:t>
            </a:r>
            <a:r>
              <a:rPr lang="en-US" baseline="0" dirty="0" smtClean="0"/>
              <a:t> (</a:t>
            </a:r>
            <a:r>
              <a:rPr lang="en-US" baseline="0" dirty="0" err="1" smtClean="0"/>
              <a:t>cùng</a:t>
            </a:r>
            <a:r>
              <a:rPr lang="en-US" baseline="0" dirty="0" smtClean="0"/>
              <a:t> </a:t>
            </a:r>
            <a:r>
              <a:rPr lang="en-US" baseline="0" dirty="0" err="1" smtClean="0"/>
              <a:t>thanh</a:t>
            </a:r>
            <a:r>
              <a:rPr lang="en-US" baseline="0" dirty="0" smtClean="0"/>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thơ</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có</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hài</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thanh</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bằng</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thanh</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trắc</a:t>
            </a:r>
            <a:r>
              <a:rPr lang="en-US" altLang="zh-CN" sz="2400"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14</a:t>
            </a:fld>
            <a:endParaRPr lang="zh-CN" altLang="en-US"/>
          </a:p>
        </p:txBody>
      </p:sp>
    </p:spTree>
    <p:extLst>
      <p:ext uri="{BB962C8B-B14F-4D97-AF65-F5344CB8AC3E}">
        <p14:creationId xmlns:p14="http://schemas.microsoft.com/office/powerpoint/2010/main" val="190158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Vần</a:t>
            </a:r>
            <a:r>
              <a:rPr lang="en-US" dirty="0" smtClean="0"/>
              <a:t>, </a:t>
            </a:r>
            <a:r>
              <a:rPr lang="en-US" dirty="0" err="1" smtClean="0"/>
              <a:t>nhịp</a:t>
            </a:r>
            <a:r>
              <a:rPr lang="en-US" dirty="0" smtClean="0"/>
              <a:t>: </a:t>
            </a:r>
            <a:r>
              <a:rPr lang="en-US" baseline="0" dirty="0" err="1" smtClean="0"/>
              <a:t>Bài</a:t>
            </a:r>
            <a:r>
              <a:rPr lang="en-US" baseline="0" dirty="0" smtClean="0"/>
              <a:t> </a:t>
            </a:r>
            <a:r>
              <a:rPr lang="en-US" baseline="0" dirty="0" err="1" smtClean="0"/>
              <a:t>thơ</a:t>
            </a:r>
            <a:r>
              <a:rPr lang="en-US" baseline="0" dirty="0" smtClean="0"/>
              <a:t> </a:t>
            </a:r>
            <a:r>
              <a:rPr lang="en-US" baseline="0" dirty="0" err="1" smtClean="0"/>
              <a:t>gieo</a:t>
            </a:r>
            <a:r>
              <a:rPr lang="en-US" baseline="0" dirty="0" smtClean="0"/>
              <a:t> </a:t>
            </a:r>
            <a:r>
              <a:rPr lang="en-US" baseline="0" dirty="0" err="1" smtClean="0"/>
              <a:t>vần</a:t>
            </a:r>
            <a:r>
              <a:rPr lang="en-US" baseline="0" dirty="0" smtClean="0"/>
              <a:t> “</a:t>
            </a:r>
            <a:r>
              <a:rPr lang="en-US" baseline="0" dirty="0" err="1" smtClean="0"/>
              <a:t>ên-iên</a:t>
            </a:r>
            <a:r>
              <a:rPr lang="en-US" baseline="0" dirty="0" smtClean="0"/>
              <a:t>” ở </a:t>
            </a:r>
            <a:r>
              <a:rPr lang="en-US" baseline="0" dirty="0" err="1" smtClean="0"/>
              <a:t>các</a:t>
            </a:r>
            <a:r>
              <a:rPr lang="en-US" baseline="0" dirty="0" smtClean="0"/>
              <a:t> </a:t>
            </a:r>
            <a:r>
              <a:rPr lang="en-US" baseline="0" dirty="0" err="1" smtClean="0"/>
              <a:t>chữ</a:t>
            </a:r>
            <a:r>
              <a:rPr lang="en-US" baseline="0" dirty="0" smtClean="0"/>
              <a:t> </a:t>
            </a:r>
            <a:r>
              <a:rPr lang="en-US" baseline="0" dirty="0" err="1" smtClean="0"/>
              <a:t>cuối</a:t>
            </a:r>
            <a:r>
              <a:rPr lang="en-US" baseline="0" dirty="0" smtClean="0"/>
              <a:t> </a:t>
            </a:r>
            <a:r>
              <a:rPr lang="en-US" baseline="0" dirty="0" err="1" smtClean="0"/>
              <a:t>của</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1,2,4 – </a:t>
            </a:r>
            <a:r>
              <a:rPr lang="en-US" baseline="0" dirty="0" err="1" smtClean="0"/>
              <a:t>thanh</a:t>
            </a:r>
            <a:r>
              <a:rPr lang="en-US" baseline="0" dirty="0" smtClean="0"/>
              <a:t> </a:t>
            </a:r>
            <a:r>
              <a:rPr lang="en-US" baseline="0" dirty="0" err="1" smtClean="0"/>
              <a:t>bằng</a:t>
            </a:r>
            <a:r>
              <a:rPr lang="en-US" baseline="0" dirty="0" smtClean="0"/>
              <a:t>, </a:t>
            </a:r>
            <a:r>
              <a:rPr lang="en-US" baseline="0" dirty="0" err="1" smtClean="0"/>
              <a:t>chủ</a:t>
            </a:r>
            <a:r>
              <a:rPr lang="en-US" baseline="0" dirty="0" smtClean="0"/>
              <a:t> </a:t>
            </a:r>
            <a:r>
              <a:rPr lang="en-US" baseline="0" dirty="0" err="1" smtClean="0"/>
              <a:t>yếu</a:t>
            </a:r>
            <a:r>
              <a:rPr lang="en-US" baseline="0" dirty="0" smtClean="0"/>
              <a:t> </a:t>
            </a:r>
            <a:r>
              <a:rPr lang="en-US" baseline="0" dirty="0" err="1" smtClean="0"/>
              <a:t>ngắt</a:t>
            </a:r>
            <a:r>
              <a:rPr lang="en-US" baseline="0" dirty="0" smtClean="0"/>
              <a:t> </a:t>
            </a:r>
            <a:r>
              <a:rPr lang="en-US" baseline="0" dirty="0" err="1" smtClean="0"/>
              <a:t>nhịp</a:t>
            </a:r>
            <a:r>
              <a:rPr lang="en-US" baseline="0" dirty="0" smtClean="0"/>
              <a:t> 2/2/3 </a:t>
            </a:r>
            <a:r>
              <a:rPr lang="en-US" baseline="0" dirty="0" err="1" smtClean="0"/>
              <a:t>chậm</a:t>
            </a:r>
            <a:r>
              <a:rPr lang="en-US" baseline="0" dirty="0" smtClean="0"/>
              <a:t> </a:t>
            </a:r>
            <a:r>
              <a:rPr lang="en-US" baseline="0" dirty="0" err="1" smtClean="0"/>
              <a:t>rãi</a:t>
            </a:r>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15</a:t>
            </a:fld>
            <a:endParaRPr lang="zh-CN" altLang="en-US"/>
          </a:p>
        </p:txBody>
      </p:sp>
    </p:spTree>
    <p:extLst>
      <p:ext uri="{BB962C8B-B14F-4D97-AF65-F5344CB8AC3E}">
        <p14:creationId xmlns:p14="http://schemas.microsoft.com/office/powerpoint/2010/main" val="275392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err="1" smtClean="0">
                <a:latin typeface="Cambria" panose="02040503050406030204" pitchFamily="18" charset="0"/>
                <a:ea typeface="Cambria" panose="02040503050406030204" pitchFamily="18" charset="0"/>
              </a:rPr>
              <a:t>Cảnh</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vật</a:t>
            </a:r>
            <a:r>
              <a:rPr lang="en-US" sz="900" dirty="0" smtClean="0">
                <a:latin typeface="Cambria" panose="02040503050406030204" pitchFamily="18" charset="0"/>
                <a:ea typeface="Cambria" panose="02040503050406030204" pitchFamily="18" charset="0"/>
              </a:rPr>
              <a:t> ở </a:t>
            </a:r>
            <a:r>
              <a:rPr lang="en-US" sz="900" dirty="0" err="1" smtClean="0">
                <a:latin typeface="Cambria" panose="02040503050406030204" pitchFamily="18" charset="0"/>
                <a:ea typeface="Cambria" panose="02040503050406030204" pitchFamily="18" charset="0"/>
              </a:rPr>
              <a:t>hai</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câu</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thơ</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đầu</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được</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tái</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hiện</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vào</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khoảng</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thời</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gian</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nào</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Chỉ</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ra</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mối</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liên</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hệ</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giữa</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thời</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gian</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và</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các</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hình</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ảnh</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được</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miêu</a:t>
            </a:r>
            <a:r>
              <a:rPr lang="en-US" sz="900" dirty="0" smtClean="0">
                <a:latin typeface="Cambria" panose="02040503050406030204" pitchFamily="18" charset="0"/>
                <a:ea typeface="Cambria" panose="02040503050406030204" pitchFamily="18" charset="0"/>
              </a:rPr>
              <a:t> </a:t>
            </a:r>
            <a:r>
              <a:rPr lang="en-US" sz="900" dirty="0" err="1" smtClean="0">
                <a:latin typeface="Cambria" panose="02040503050406030204" pitchFamily="18" charset="0"/>
                <a:ea typeface="Cambria" panose="02040503050406030204" pitchFamily="18" charset="0"/>
              </a:rPr>
              <a:t>tả</a:t>
            </a:r>
            <a:r>
              <a:rPr lang="en-US" sz="900" dirty="0" smtClean="0">
                <a:latin typeface="Cambria" panose="02040503050406030204" pitchFamily="18" charset="0"/>
                <a:ea typeface="Cambria" panose="02040503050406030204" pitchFamily="18" charset="0"/>
              </a:rPr>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534443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2098236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t>18</a:t>
            </a:fld>
            <a:endParaRPr lang="zh-CN" altLang="en-US"/>
          </a:p>
        </p:txBody>
      </p:sp>
    </p:spTree>
    <p:extLst>
      <p:ext uri="{BB962C8B-B14F-4D97-AF65-F5344CB8AC3E}">
        <p14:creationId xmlns:p14="http://schemas.microsoft.com/office/powerpoint/2010/main" val="2505880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err="1" smtClean="0"/>
              <a:t>Đạm</a:t>
            </a:r>
            <a:r>
              <a:rPr lang="en-US" altLang="zh-CN" baseline="0" dirty="0" smtClean="0"/>
              <a:t> (</a:t>
            </a:r>
            <a:r>
              <a:rPr lang="en-US" altLang="zh-CN" baseline="0" dirty="0" err="1" smtClean="0"/>
              <a:t>nhạt</a:t>
            </a:r>
            <a:r>
              <a:rPr lang="en-US" altLang="zh-CN" baseline="0" dirty="0" smtClean="0"/>
              <a:t>) ; </a:t>
            </a:r>
            <a:r>
              <a:rPr lang="en-US" altLang="zh-CN" baseline="0" dirty="0" err="1" smtClean="0"/>
              <a:t>hữu</a:t>
            </a:r>
            <a:r>
              <a:rPr lang="en-US" altLang="zh-CN" baseline="0" dirty="0" smtClean="0"/>
              <a:t> (</a:t>
            </a:r>
            <a:r>
              <a:rPr lang="en-US" altLang="zh-CN" baseline="0" dirty="0" err="1" smtClean="0"/>
              <a:t>có</a:t>
            </a:r>
            <a:r>
              <a:rPr lang="en-US" altLang="zh-CN" baseline="0" dirty="0" smtClean="0"/>
              <a:t>); </a:t>
            </a:r>
            <a:r>
              <a:rPr lang="en-US" altLang="zh-CN" baseline="0" dirty="0" err="1" smtClean="0"/>
              <a:t>vô</a:t>
            </a:r>
            <a:r>
              <a:rPr lang="en-US" altLang="zh-CN" baseline="0" dirty="0" smtClean="0"/>
              <a:t> (</a:t>
            </a:r>
            <a:r>
              <a:rPr lang="en-US" altLang="zh-CN" baseline="0" dirty="0" err="1" smtClean="0"/>
              <a:t>không</a:t>
            </a:r>
            <a:r>
              <a:rPr lang="en-US" altLang="zh-CN" baseline="0" dirty="0" smtClean="0"/>
              <a:t>); </a:t>
            </a:r>
            <a:r>
              <a:rPr lang="en-US" altLang="zh-CN" baseline="0" dirty="0" err="1" smtClean="0"/>
              <a:t>tự</a:t>
            </a:r>
            <a:r>
              <a:rPr lang="en-US" altLang="zh-CN" baseline="0" dirty="0" smtClean="0"/>
              <a:t> (</a:t>
            </a:r>
            <a:r>
              <a:rPr lang="en-US" altLang="zh-CN" baseline="0" dirty="0" err="1" smtClean="0"/>
              <a:t>tựa</a:t>
            </a:r>
            <a:r>
              <a:rPr lang="en-US" altLang="zh-CN" baseline="0" dirty="0" smtClean="0"/>
              <a:t>); </a:t>
            </a:r>
            <a:r>
              <a:rPr lang="en-US" altLang="zh-CN" baseline="0" dirty="0" err="1" smtClean="0"/>
              <a:t>bán</a:t>
            </a:r>
            <a:r>
              <a:rPr lang="en-US" altLang="zh-CN" baseline="0" dirty="0" smtClean="0"/>
              <a:t> (</a:t>
            </a:r>
            <a:r>
              <a:rPr lang="en-US" altLang="zh-CN" baseline="0" dirty="0" err="1" smtClean="0"/>
              <a:t>nửa</a:t>
            </a:r>
            <a:r>
              <a:rPr lang="en-US" altLang="zh-CN" baseline="0" dirty="0" smtClean="0"/>
              <a:t>). </a:t>
            </a:r>
            <a:r>
              <a:rPr lang="vi-VN" sz="900" b="0" i="0" kern="1200" dirty="0" smtClean="0">
                <a:solidFill>
                  <a:schemeClr val="tx1"/>
                </a:solidFill>
                <a:effectLst/>
                <a:latin typeface="+mn-lt"/>
                <a:ea typeface="+mn-ea"/>
                <a:cs typeface="+mn-cs"/>
              </a:rPr>
              <a:t>Ở hai câu thơ đầu tác giả đã sử dụng “đạm”, “hữu” và “vô” cùng các “tự” và “bán” tạo ra trạng thái mang đầy màu sắc Thiền. Những khái niệm này cũng là những khái niệm cơ bản của triết học Thiền.</a:t>
            </a:r>
            <a:r>
              <a:rPr lang="en-US" sz="900" b="0" i="0" kern="1200" dirty="0" smtClean="0">
                <a:solidFill>
                  <a:schemeClr val="tx1"/>
                </a:solidFill>
                <a:effectLst/>
                <a:latin typeface="+mn-lt"/>
                <a:ea typeface="+mn-ea"/>
                <a:cs typeface="+mn-cs"/>
              </a:rPr>
              <a:t> </a:t>
            </a:r>
            <a:r>
              <a:rPr lang="vi-VN" sz="900" b="0" i="0" kern="1200" dirty="0" smtClean="0">
                <a:solidFill>
                  <a:schemeClr val="tx1"/>
                </a:solidFill>
                <a:effectLst/>
                <a:latin typeface="+mn-lt"/>
                <a:ea typeface="+mn-ea"/>
                <a:cs typeface="+mn-cs"/>
              </a:rPr>
              <a:t>Đạo Thiền chủ trương “trung đạo” (đạo ở giữa), không phải cũng không trái, xóa bỏ ranh giới giữa ta và vật, giữa vô và hữu, giữa “thực tướng” và “giả tướng”,…. Nhà thơ Thiền Trần Nhân Tông đã “vong ngã” hòa nhập vào  trạng thái “đạm” (mờ nhạt) giữa vô và hữu của sương khói, và tan luôn vào cái “bán vô” “bán hữu”_nửa như có, nửa như không bên ánh tà dương. Như vậy cảnh vật ở đây dường như là “vô” có cái “hữu” trong cái “hữu”, lại có cái “vô”.</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t>19</a:t>
            </a:fld>
            <a:endParaRPr lang="zh-CN" altLang="en-US"/>
          </a:p>
        </p:txBody>
      </p:sp>
    </p:spTree>
    <p:extLst>
      <p:ext uri="{BB962C8B-B14F-4D97-AF65-F5344CB8AC3E}">
        <p14:creationId xmlns:p14="http://schemas.microsoft.com/office/powerpoint/2010/main" val="168932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Cách</a:t>
            </a:r>
            <a:r>
              <a:rPr lang="en-US" altLang="zh-CN" baseline="0" dirty="0" smtClean="0"/>
              <a:t> 2: </a:t>
            </a:r>
            <a:r>
              <a:rPr lang="en-US" altLang="zh-CN" baseline="0" dirty="0" err="1" smtClean="0"/>
              <a:t>Em</a:t>
            </a:r>
            <a:r>
              <a:rPr lang="en-US" altLang="zh-CN" baseline="0" dirty="0" smtClean="0"/>
              <a:t> </a:t>
            </a:r>
            <a:r>
              <a:rPr lang="en-US" altLang="zh-CN" baseline="0" dirty="0" err="1" smtClean="0"/>
              <a:t>có</a:t>
            </a:r>
            <a:r>
              <a:rPr lang="en-US" altLang="zh-CN" baseline="0" dirty="0" smtClean="0"/>
              <a:t> </a:t>
            </a:r>
            <a:r>
              <a:rPr lang="en-US" altLang="zh-CN" baseline="0" dirty="0" err="1" smtClean="0"/>
              <a:t>thích</a:t>
            </a:r>
            <a:r>
              <a:rPr lang="en-US" altLang="zh-CN" baseline="0" dirty="0" smtClean="0"/>
              <a:t> </a:t>
            </a:r>
            <a:r>
              <a:rPr lang="en-US" altLang="zh-CN" baseline="0" dirty="0" err="1" smtClean="0"/>
              <a:t>ngắm</a:t>
            </a:r>
            <a:r>
              <a:rPr lang="en-US" altLang="zh-CN" baseline="0" dirty="0" smtClean="0"/>
              <a:t> </a:t>
            </a:r>
            <a:r>
              <a:rPr lang="en-US" altLang="zh-CN" baseline="0" dirty="0" err="1" smtClean="0"/>
              <a:t>cảnh</a:t>
            </a:r>
            <a:r>
              <a:rPr lang="en-US" altLang="zh-CN" baseline="0" dirty="0" smtClean="0"/>
              <a:t> </a:t>
            </a:r>
            <a:r>
              <a:rPr lang="en-US" altLang="zh-CN" baseline="0" dirty="0" err="1" smtClean="0"/>
              <a:t>hoàng</a:t>
            </a:r>
            <a:r>
              <a:rPr lang="en-US" altLang="zh-CN" baseline="0" dirty="0" smtClean="0"/>
              <a:t> </a:t>
            </a:r>
            <a:r>
              <a:rPr lang="en-US" altLang="zh-CN" baseline="0" dirty="0" err="1" smtClean="0"/>
              <a:t>hôn</a:t>
            </a:r>
            <a:r>
              <a:rPr lang="en-US" altLang="zh-CN" baseline="0" dirty="0" smtClean="0"/>
              <a:t> </a:t>
            </a:r>
            <a:r>
              <a:rPr lang="en-US" altLang="zh-CN" baseline="0" dirty="0" err="1" smtClean="0"/>
              <a:t>không</a:t>
            </a:r>
            <a:r>
              <a:rPr lang="en-US" altLang="zh-CN" baseline="0" dirty="0" smtClean="0"/>
              <a:t>? – </a:t>
            </a:r>
            <a:r>
              <a:rPr lang="en-US" altLang="zh-CN" baseline="0" dirty="0" err="1" smtClean="0"/>
              <a:t>dẫn</a:t>
            </a:r>
            <a:r>
              <a:rPr lang="en-US" altLang="zh-CN" baseline="0" dirty="0" smtClean="0"/>
              <a:t> </a:t>
            </a:r>
            <a:r>
              <a:rPr lang="en-US" altLang="zh-CN" baseline="0" dirty="0" err="1" smtClean="0"/>
              <a:t>vào</a:t>
            </a:r>
            <a:r>
              <a:rPr lang="en-US" altLang="zh-CN" baseline="0" dirty="0" smtClean="0"/>
              <a:t> </a:t>
            </a:r>
            <a:r>
              <a:rPr lang="en-US" altLang="zh-CN" baseline="0" dirty="0" err="1" smtClean="0"/>
              <a:t>bài</a:t>
            </a:r>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1771577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err="1" smtClean="0">
                <a:latin typeface="Cambria" panose="02040503050406030204" pitchFamily="18" charset="0"/>
                <a:ea typeface="Cambria" panose="02040503050406030204" pitchFamily="18" charset="0"/>
              </a:rPr>
              <a:t>Những</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hình</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ảnh</a:t>
            </a:r>
            <a:r>
              <a:rPr lang="en-US" sz="900" baseline="0" dirty="0" smtClean="0">
                <a:latin typeface="Cambria" panose="02040503050406030204" pitchFamily="18" charset="0"/>
                <a:ea typeface="Cambria" panose="02040503050406030204" pitchFamily="18" charset="0"/>
              </a:rPr>
              <a:t> ở </a:t>
            </a:r>
            <a:r>
              <a:rPr lang="en-US" sz="900" baseline="0" dirty="0" err="1" smtClean="0">
                <a:latin typeface="Cambria" panose="02040503050406030204" pitchFamily="18" charset="0"/>
                <a:ea typeface="Cambria" panose="02040503050406030204" pitchFamily="18" charset="0"/>
              </a:rPr>
              <a:t>hai</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câu</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thơ</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cuối</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đã</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gợi</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lên</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bức</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tranh</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cuộc</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sống</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như</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thế</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nào</a:t>
            </a:r>
            <a:r>
              <a:rPr lang="en-US" sz="900" baseline="0" dirty="0" smtClean="0">
                <a:latin typeface="Cambria" panose="02040503050406030204" pitchFamily="18" charset="0"/>
                <a:ea typeface="Cambria" panose="02040503050406030204" pitchFamily="18" charset="0"/>
              </a:rPr>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3294938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2499343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1275587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3396157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Cambria" panose="02040503050406030204" pitchFamily="18" charset="0"/>
                <a:ea typeface="Cambria" panose="02040503050406030204" pitchFamily="18" charset="0"/>
              </a:rPr>
              <a:t>Theo</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em</a:t>
            </a:r>
            <a:r>
              <a:rPr lang="en-US" sz="900" baseline="0" dirty="0" smtClean="0">
                <a:latin typeface="Cambria" panose="02040503050406030204" pitchFamily="18" charset="0"/>
                <a:ea typeface="Cambria" panose="02040503050406030204" pitchFamily="18" charset="0"/>
              </a:rPr>
              <a:t>, qua </a:t>
            </a:r>
            <a:r>
              <a:rPr lang="en-US" sz="900" baseline="0" dirty="0" err="1" smtClean="0">
                <a:latin typeface="Cambria" panose="02040503050406030204" pitchFamily="18" charset="0"/>
                <a:ea typeface="Cambria" panose="02040503050406030204" pitchFamily="18" charset="0"/>
              </a:rPr>
              <a:t>bức</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tranh</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thiên</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nhiên</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và</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cuộc</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sống</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được</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tái</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hiện</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trong</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bài</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thơ</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tác</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giả</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đã</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bộc</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lộ</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tình</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cảm</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cảm</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xúc</a:t>
            </a:r>
            <a:r>
              <a:rPr lang="en-US" sz="900" baseline="0" dirty="0" smtClean="0">
                <a:latin typeface="Cambria" panose="02040503050406030204" pitchFamily="18" charset="0"/>
                <a:ea typeface="Cambria" panose="02040503050406030204" pitchFamily="18" charset="0"/>
              </a:rPr>
              <a:t> </a:t>
            </a:r>
            <a:r>
              <a:rPr lang="en-US" sz="900" baseline="0" dirty="0" err="1" smtClean="0">
                <a:latin typeface="Cambria" panose="02040503050406030204" pitchFamily="18" charset="0"/>
                <a:ea typeface="Cambria" panose="02040503050406030204" pitchFamily="18" charset="0"/>
              </a:rPr>
              <a:t>gì</a:t>
            </a:r>
            <a:r>
              <a:rPr lang="en-US" sz="900" baseline="0" dirty="0" smtClean="0">
                <a:latin typeface="Cambria" panose="02040503050406030204" pitchFamily="18" charset="0"/>
                <a:ea typeface="Cambria" panose="02040503050406030204" pitchFamily="18" charset="0"/>
              </a:rPr>
              <a:t>?</a:t>
            </a:r>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4267390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t>25</a:t>
            </a:fld>
            <a:endParaRPr lang="zh-CN" altLang="en-US"/>
          </a:p>
        </p:txBody>
      </p:sp>
    </p:spTree>
    <p:extLst>
      <p:ext uri="{BB962C8B-B14F-4D97-AF65-F5344CB8AC3E}">
        <p14:creationId xmlns:p14="http://schemas.microsoft.com/office/powerpoint/2010/main" val="82568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t>26</a:t>
            </a:fld>
            <a:endParaRPr lang="zh-CN" altLang="en-US"/>
          </a:p>
        </p:txBody>
      </p:sp>
    </p:spTree>
    <p:extLst>
      <p:ext uri="{BB962C8B-B14F-4D97-AF65-F5344CB8AC3E}">
        <p14:creationId xmlns:p14="http://schemas.microsoft.com/office/powerpoint/2010/main" val="1334603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657431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t>28</a:t>
            </a:fld>
            <a:endParaRPr lang="zh-CN" altLang="en-US"/>
          </a:p>
        </p:txBody>
      </p:sp>
    </p:spTree>
    <p:extLst>
      <p:ext uri="{BB962C8B-B14F-4D97-AF65-F5344CB8AC3E}">
        <p14:creationId xmlns:p14="http://schemas.microsoft.com/office/powerpoint/2010/main" val="4257403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29</a:t>
            </a:fld>
            <a:endParaRPr lang="zh-CN" altLang="en-US"/>
          </a:p>
        </p:txBody>
      </p:sp>
    </p:spTree>
    <p:extLst>
      <p:ext uri="{BB962C8B-B14F-4D97-AF65-F5344CB8AC3E}">
        <p14:creationId xmlns:p14="http://schemas.microsoft.com/office/powerpoint/2010/main" val="1493605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灯片编号占位符 3"/>
          <p:cNvSpPr>
            <a:spLocks noGrp="1"/>
          </p:cNvSpPr>
          <p:nvPr>
            <p:ph type="sldNum" sz="quarter" idx="10"/>
          </p:nvPr>
        </p:nvSpPr>
        <p:spPr/>
        <p:txBody>
          <a:bodyPr/>
          <a:lstStyle/>
          <a:p>
            <a:fld id="{4AE1D939-3E60-4063-B05E-56844F97CE60}" type="slidenum">
              <a:rPr lang="zh-CN" altLang="en-US" smtClean="0"/>
              <a:t>3</a:t>
            </a:fld>
            <a:endParaRPr lang="zh-CN" altLang="en-US"/>
          </a:p>
        </p:txBody>
      </p:sp>
    </p:spTree>
    <p:extLst>
      <p:ext uri="{BB962C8B-B14F-4D97-AF65-F5344CB8AC3E}">
        <p14:creationId xmlns:p14="http://schemas.microsoft.com/office/powerpoint/2010/main" val="1591046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1655287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31</a:t>
            </a:fld>
            <a:endParaRPr lang="zh-CN" altLang="en-US"/>
          </a:p>
        </p:txBody>
      </p:sp>
    </p:spTree>
    <p:extLst>
      <p:ext uri="{BB962C8B-B14F-4D97-AF65-F5344CB8AC3E}">
        <p14:creationId xmlns:p14="http://schemas.microsoft.com/office/powerpoint/2010/main" val="368895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4</a:t>
            </a:fld>
            <a:endParaRPr lang="zh-CN" altLang="en-US"/>
          </a:p>
        </p:txBody>
      </p:sp>
    </p:spTree>
    <p:extLst>
      <p:ext uri="{BB962C8B-B14F-4D97-AF65-F5344CB8AC3E}">
        <p14:creationId xmlns:p14="http://schemas.microsoft.com/office/powerpoint/2010/main" val="1167384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254825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18F03C3-53C1-4F10-8DAF-D1F318E96C6E}" type="slidenum">
              <a:rPr lang="zh-CN" altLang="en-US" smtClean="0"/>
              <a:t>6</a:t>
            </a:fld>
            <a:endParaRPr lang="zh-CN" altLang="en-US"/>
          </a:p>
        </p:txBody>
      </p:sp>
    </p:spTree>
    <p:extLst>
      <p:ext uri="{BB962C8B-B14F-4D97-AF65-F5344CB8AC3E}">
        <p14:creationId xmlns:p14="http://schemas.microsoft.com/office/powerpoint/2010/main" val="389704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4184660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1003934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678207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Content Placeholder 2"/>
          <p:cNvSpPr txBox="1"/>
          <p:nvPr userDrawn="1"/>
        </p:nvSpPr>
        <p:spPr>
          <a:xfrm>
            <a:off x="3482098" y="191778"/>
            <a:ext cx="2181392" cy="268977"/>
          </a:xfrm>
          <a:prstGeom prst="rect">
            <a:avLst/>
          </a:prstGeom>
        </p:spPr>
        <p:txBody>
          <a:bodyPr vert="horz" lIns="68585" tIns="34293" rIns="68585" bIns="34293"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mn-ea"/>
                <a:sym typeface="+mn-lt"/>
              </a:rPr>
              <a:t>点击添加相关标题文字</a:t>
            </a:r>
            <a:endParaRPr lang="en-US" sz="14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3" name="Content Placeholder 2"/>
          <p:cNvSpPr txBox="1"/>
          <p:nvPr userDrawn="1"/>
        </p:nvSpPr>
        <p:spPr>
          <a:xfrm>
            <a:off x="3492674" y="415582"/>
            <a:ext cx="2121963" cy="268977"/>
          </a:xfrm>
          <a:prstGeom prst="rect">
            <a:avLst/>
          </a:prstGeom>
        </p:spPr>
        <p:txBody>
          <a:bodyPr vert="horz" lIns="68585" tIns="34293" rIns="68585" bIns="34293"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r>
              <a:rPr lang="en-US" altLang="zh-CN" sz="9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9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96AA53-2C50-4A48-BAD7-DCB50DE8D4B2}" type="datetimeFigureOut">
              <a:rPr lang="zh-CN" altLang="en-US" smtClean="0"/>
              <a:t>2023/7/15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12822270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6"/>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901" y="274420"/>
            <a:ext cx="7887787" cy="993783"/>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901" y="1369841"/>
            <a:ext cx="7887787" cy="3264804"/>
          </a:xfrm>
          <a:prstGeom prst="rect">
            <a:avLst/>
          </a:prstGeom>
        </p:spPr>
        <p:txBody>
          <a:bodyPr vert="horz" lIns="65032" tIns="32516" rIns="65032" bIns="325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901" y="4769032"/>
            <a:ext cx="2057193" cy="273290"/>
          </a:xfrm>
          <a:prstGeom prst="rect">
            <a:avLst/>
          </a:prstGeom>
        </p:spPr>
        <p:txBody>
          <a:bodyPr vert="horz" lIns="65032" tIns="32516" rIns="65032" bIns="32516" rtlCol="0" anchor="ctr"/>
          <a:lstStyle>
            <a:lvl1pPr algn="l">
              <a:defRPr sz="900">
                <a:solidFill>
                  <a:schemeClr val="tx1">
                    <a:tint val="75000"/>
                  </a:schemeClr>
                </a:solidFill>
              </a:defRPr>
            </a:lvl1pPr>
          </a:lstStyle>
          <a:p>
            <a:fld id="{43A93E93-166D-47F5-9EF1-ACEABE24AEEA}" type="datetimeFigureOut">
              <a:rPr lang="zh-CN" altLang="en-US" smtClean="0"/>
              <a:t>2023/7/15</a:t>
            </a:fld>
            <a:endParaRPr lang="zh-CN" altLang="en-US"/>
          </a:p>
        </p:txBody>
      </p:sp>
      <p:sp>
        <p:nvSpPr>
          <p:cNvPr id="5" name="页脚占位符 4"/>
          <p:cNvSpPr>
            <a:spLocks noGrp="1"/>
          </p:cNvSpPr>
          <p:nvPr>
            <p:ph type="ftr" sz="quarter" idx="3"/>
          </p:nvPr>
        </p:nvSpPr>
        <p:spPr>
          <a:xfrm>
            <a:off x="3029336" y="4769032"/>
            <a:ext cx="3086918" cy="273290"/>
          </a:xfrm>
          <a:prstGeom prst="rect">
            <a:avLst/>
          </a:prstGeom>
        </p:spPr>
        <p:txBody>
          <a:bodyPr vert="horz" lIns="65032" tIns="32516" rIns="65032" bIns="3251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9496" y="4769032"/>
            <a:ext cx="2057193" cy="273290"/>
          </a:xfrm>
          <a:prstGeom prst="rect">
            <a:avLst/>
          </a:prstGeom>
        </p:spPr>
        <p:txBody>
          <a:bodyPr vert="horz" lIns="65032" tIns="32516" rIns="65032" bIns="32516" rtlCol="0" anchor="ctr"/>
          <a:lstStyle>
            <a:lvl1pPr algn="r">
              <a:defRPr sz="900">
                <a:solidFill>
                  <a:schemeClr val="tx1">
                    <a:tint val="75000"/>
                  </a:schemeClr>
                </a:solidFill>
              </a:defRPr>
            </a:lvl1pPr>
          </a:lstStyle>
          <a:p>
            <a:fld id="{118D5ACA-62CA-46DB-AD6B-12EDD6D51A2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Lst>
  <p:txStyles>
    <p:titleStyle>
      <a:lvl1pPr algn="l" defTabSz="65024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328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840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415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240" rtl="0" eaLnBrk="1" latinLnBrk="0" hangingPunct="1">
        <a:defRPr sz="1300" kern="1200">
          <a:solidFill>
            <a:schemeClr val="tx1"/>
          </a:solidFill>
          <a:latin typeface="+mn-lt"/>
          <a:ea typeface="+mn-ea"/>
          <a:cs typeface="+mn-cs"/>
        </a:defRPr>
      </a:lvl1pPr>
      <a:lvl2pPr marL="325120" algn="l" defTabSz="650240" rtl="0" eaLnBrk="1" latinLnBrk="0" hangingPunct="1">
        <a:defRPr sz="1300" kern="1200">
          <a:solidFill>
            <a:schemeClr val="tx1"/>
          </a:solidFill>
          <a:latin typeface="+mn-lt"/>
          <a:ea typeface="+mn-ea"/>
          <a:cs typeface="+mn-cs"/>
        </a:defRPr>
      </a:lvl2pPr>
      <a:lvl3pPr marL="650240" algn="l" defTabSz="650240" rtl="0" eaLnBrk="1" latinLnBrk="0" hangingPunct="1">
        <a:defRPr sz="1300" kern="1200">
          <a:solidFill>
            <a:schemeClr val="tx1"/>
          </a:solidFill>
          <a:latin typeface="+mn-lt"/>
          <a:ea typeface="+mn-ea"/>
          <a:cs typeface="+mn-cs"/>
        </a:defRPr>
      </a:lvl3pPr>
      <a:lvl4pPr marL="975360" algn="l" defTabSz="650240" rtl="0" eaLnBrk="1" latinLnBrk="0" hangingPunct="1">
        <a:defRPr sz="1300" kern="1200">
          <a:solidFill>
            <a:schemeClr val="tx1"/>
          </a:solidFill>
          <a:latin typeface="+mn-lt"/>
          <a:ea typeface="+mn-ea"/>
          <a:cs typeface="+mn-cs"/>
        </a:defRPr>
      </a:lvl4pPr>
      <a:lvl5pPr marL="1300480" algn="l" defTabSz="650240" rtl="0" eaLnBrk="1" latinLnBrk="0" hangingPunct="1">
        <a:defRPr sz="1300" kern="1200">
          <a:solidFill>
            <a:schemeClr val="tx1"/>
          </a:solidFill>
          <a:latin typeface="+mn-lt"/>
          <a:ea typeface="+mn-ea"/>
          <a:cs typeface="+mn-cs"/>
        </a:defRPr>
      </a:lvl5pPr>
      <a:lvl6pPr marL="1625600" algn="l" defTabSz="650240" rtl="0" eaLnBrk="1" latinLnBrk="0" hangingPunct="1">
        <a:defRPr sz="1300" kern="1200">
          <a:solidFill>
            <a:schemeClr val="tx1"/>
          </a:solidFill>
          <a:latin typeface="+mn-lt"/>
          <a:ea typeface="+mn-ea"/>
          <a:cs typeface="+mn-cs"/>
        </a:defRPr>
      </a:lvl6pPr>
      <a:lvl7pPr marL="1950720" algn="l" defTabSz="650240" rtl="0" eaLnBrk="1" latinLnBrk="0" hangingPunct="1">
        <a:defRPr sz="1300" kern="1200">
          <a:solidFill>
            <a:schemeClr val="tx1"/>
          </a:solidFill>
          <a:latin typeface="+mn-lt"/>
          <a:ea typeface="+mn-ea"/>
          <a:cs typeface="+mn-cs"/>
        </a:defRPr>
      </a:lvl7pPr>
      <a:lvl8pPr marL="2275840" algn="l" defTabSz="650240" rtl="0" eaLnBrk="1" latinLnBrk="0" hangingPunct="1">
        <a:defRPr sz="1300" kern="1200">
          <a:solidFill>
            <a:schemeClr val="tx1"/>
          </a:solidFill>
          <a:latin typeface="+mn-lt"/>
          <a:ea typeface="+mn-ea"/>
          <a:cs typeface="+mn-cs"/>
        </a:defRPr>
      </a:lvl8pPr>
      <a:lvl9pPr marL="2601595" algn="l" defTabSz="6502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4 Phủ Thiên Trường dấu ấn vàng so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5588" cy="5145088"/>
          </a:xfrm>
          <a:prstGeom prst="rect">
            <a:avLst/>
          </a:prstGeom>
        </p:spPr>
      </p:pic>
    </p:spTree>
    <p:extLst>
      <p:ext uri="{BB962C8B-B14F-4D97-AF65-F5344CB8AC3E}">
        <p14:creationId xmlns:p14="http://schemas.microsoft.com/office/powerpoint/2010/main" val="29273982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33c9ce005c3f8857091a32892dcd237"/>
          <p:cNvPicPr>
            <a:picLocks noChangeAspect="1"/>
          </p:cNvPicPr>
          <p:nvPr/>
        </p:nvPicPr>
        <p:blipFill>
          <a:blip r:embed="rId3"/>
          <a:stretch>
            <a:fillRect/>
          </a:stretch>
        </p:blipFill>
        <p:spPr>
          <a:xfrm flipH="1">
            <a:off x="3540760" y="2488565"/>
            <a:ext cx="5594350" cy="3729990"/>
          </a:xfrm>
          <a:prstGeom prst="rect">
            <a:avLst/>
          </a:prstGeom>
        </p:spPr>
      </p:pic>
      <p:pic>
        <p:nvPicPr>
          <p:cNvPr id="8" name="图片 7" descr="a79e4832c4a58d767955b34ede1f3292"/>
          <p:cNvPicPr>
            <a:picLocks noChangeAspect="1"/>
          </p:cNvPicPr>
          <p:nvPr/>
        </p:nvPicPr>
        <p:blipFill>
          <a:blip r:embed="rId4"/>
          <a:stretch>
            <a:fillRect/>
          </a:stretch>
        </p:blipFill>
        <p:spPr>
          <a:xfrm>
            <a:off x="-1115838" y="-428942"/>
            <a:ext cx="4793615" cy="2631440"/>
          </a:xfrm>
          <a:prstGeom prst="rect">
            <a:avLst/>
          </a:prstGeom>
        </p:spPr>
      </p:pic>
      <p:pic>
        <p:nvPicPr>
          <p:cNvPr id="2" name="Picture 1"/>
          <p:cNvPicPr>
            <a:picLocks noChangeAspect="1"/>
          </p:cNvPicPr>
          <p:nvPr/>
        </p:nvPicPr>
        <p:blipFill>
          <a:blip r:embed="rId5"/>
          <a:stretch>
            <a:fillRect/>
          </a:stretch>
        </p:blipFill>
        <p:spPr>
          <a:xfrm>
            <a:off x="771608" y="1685499"/>
            <a:ext cx="7602371" cy="1774090"/>
          </a:xfrm>
          <a:prstGeom prst="rect">
            <a:avLst/>
          </a:prstGeom>
        </p:spPr>
      </p:pic>
    </p:spTree>
    <p:extLst>
      <p:ext uri="{BB962C8B-B14F-4D97-AF65-F5344CB8AC3E}">
        <p14:creationId xmlns:p14="http://schemas.microsoft.com/office/powerpoint/2010/main" val="28013343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01" y="-883840"/>
            <a:ext cx="2369571" cy="340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1" descr="C_108.jpg">
            <a:extLst>
              <a:ext uri="{FF2B5EF4-FFF2-40B4-BE49-F238E27FC236}">
                <a16:creationId xmlns:a16="http://schemas.microsoft.com/office/drawing/2014/main" id="{9E3A00CF-66F7-49FB-A92B-4F823D319E0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4642" y="3868688"/>
            <a:ext cx="3278512" cy="1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882" y="2385789"/>
            <a:ext cx="4284037" cy="2740889"/>
          </a:xfrm>
          <a:prstGeom prst="rect">
            <a:avLst/>
          </a:prstGeom>
        </p:spPr>
      </p:pic>
      <p:pic>
        <p:nvPicPr>
          <p:cNvPr id="9" name="Picture 8"/>
          <p:cNvPicPr>
            <a:picLocks noChangeAspect="1"/>
          </p:cNvPicPr>
          <p:nvPr/>
        </p:nvPicPr>
        <p:blipFill>
          <a:blip r:embed="rId6"/>
          <a:stretch>
            <a:fillRect/>
          </a:stretch>
        </p:blipFill>
        <p:spPr>
          <a:xfrm>
            <a:off x="684362" y="1829631"/>
            <a:ext cx="7840136" cy="2066723"/>
          </a:xfrm>
          <a:prstGeom prst="rect">
            <a:avLst/>
          </a:prstGeom>
        </p:spPr>
      </p:pic>
    </p:spTree>
    <p:extLst>
      <p:ext uri="{BB962C8B-B14F-4D97-AF65-F5344CB8AC3E}">
        <p14:creationId xmlns:p14="http://schemas.microsoft.com/office/powerpoint/2010/main" val="333376058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882" y="2385789"/>
            <a:ext cx="4284037" cy="2740889"/>
          </a:xfrm>
          <a:prstGeom prst="rect">
            <a:avLst/>
          </a:prstGeom>
        </p:spPr>
      </p:pic>
      <p:pic>
        <p:nvPicPr>
          <p:cNvPr id="7" name="Picture 6"/>
          <p:cNvPicPr>
            <a:picLocks noChangeAspect="1"/>
          </p:cNvPicPr>
          <p:nvPr/>
        </p:nvPicPr>
        <p:blipFill rotWithShape="1">
          <a:blip r:embed="rId4"/>
          <a:srcRect l="30274" r="30803"/>
          <a:stretch/>
        </p:blipFill>
        <p:spPr>
          <a:xfrm>
            <a:off x="649572" y="316545"/>
            <a:ext cx="3168352" cy="4576508"/>
          </a:xfrm>
          <a:prstGeom prst="rect">
            <a:avLst/>
          </a:prstGeom>
        </p:spPr>
      </p:pic>
      <p:sp>
        <p:nvSpPr>
          <p:cNvPr id="10" name="TextBox 4"/>
          <p:cNvSpPr txBox="1"/>
          <p:nvPr/>
        </p:nvSpPr>
        <p:spPr>
          <a:xfrm>
            <a:off x="4140746" y="1036625"/>
            <a:ext cx="4465271" cy="2215991"/>
          </a:xfrm>
          <a:prstGeom prst="rect">
            <a:avLst/>
          </a:prstGeom>
        </p:spPr>
        <p:txBody>
          <a:bodyPr wrap="square" lIns="0" tIns="0" rIns="0" bIns="0" rtlCol="0" anchor="t">
            <a:spAutoFit/>
          </a:bodyPr>
          <a:lstStyle/>
          <a:p>
            <a:pPr algn="ctr">
              <a:lnSpc>
                <a:spcPct val="150000"/>
              </a:lnSpc>
            </a:pPr>
            <a:r>
              <a:rPr lang="en-US" sz="2400" b="1" dirty="0" err="1" smtClean="0">
                <a:latin typeface="Times New Roman" panose="02020603050405020304" pitchFamily="18" charset="0"/>
                <a:cs typeface="Times New Roman" panose="02020603050405020304" pitchFamily="18" charset="0"/>
              </a:rPr>
              <a:t>Hoạt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động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nhóm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bàn</a:t>
            </a:r>
            <a:r>
              <a:rPr lang="en-US" sz="2400" b="1" dirty="0" smtClean="0">
                <a:latin typeface="Times New Roman" panose="02020603050405020304" pitchFamily="18" charset="0"/>
                <a:cs typeface="Times New Roman" panose="02020603050405020304" pitchFamily="18" charset="0"/>
              </a:rPr>
              <a:t>:</a:t>
            </a: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vọng</a:t>
            </a:r>
            <a:r>
              <a:rPr lang="en-US" sz="2400" dirty="0" smtClean="0">
                <a:latin typeface="Times New Roman" panose="02020603050405020304" pitchFamily="18" charset="0"/>
                <a:cs typeface="Times New Roman" panose="02020603050405020304" pitchFamily="18" charset="0"/>
              </a:rPr>
              <a:t>”</a:t>
            </a: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5 </a:t>
            </a:r>
            <a:r>
              <a:rPr lang="en-US" sz="2400" dirty="0" err="1" smtClean="0">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34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64678526"/>
              </p:ext>
            </p:extLst>
          </p:nvPr>
        </p:nvGraphicFramePr>
        <p:xfrm>
          <a:off x="179545" y="196280"/>
          <a:ext cx="8785736" cy="4752963"/>
        </p:xfrm>
        <a:graphic>
          <a:graphicData uri="http://schemas.openxmlformats.org/drawingml/2006/table">
            <a:tbl>
              <a:tblPr firstRow="1" bandRow="1">
                <a:tableStyleId>{5C22544A-7EE6-4342-B048-85BDC9FD1C3A}</a:tableStyleId>
              </a:tblPr>
              <a:tblGrid>
                <a:gridCol w="1098217">
                  <a:extLst>
                    <a:ext uri="{9D8B030D-6E8A-4147-A177-3AD203B41FA5}">
                      <a16:colId xmlns:a16="http://schemas.microsoft.com/office/drawing/2014/main" val="3221981334"/>
                    </a:ext>
                  </a:extLst>
                </a:gridCol>
                <a:gridCol w="1098217">
                  <a:extLst>
                    <a:ext uri="{9D8B030D-6E8A-4147-A177-3AD203B41FA5}">
                      <a16:colId xmlns:a16="http://schemas.microsoft.com/office/drawing/2014/main" val="76746778"/>
                    </a:ext>
                  </a:extLst>
                </a:gridCol>
                <a:gridCol w="1098217">
                  <a:extLst>
                    <a:ext uri="{9D8B030D-6E8A-4147-A177-3AD203B41FA5}">
                      <a16:colId xmlns:a16="http://schemas.microsoft.com/office/drawing/2014/main" val="2632335902"/>
                    </a:ext>
                  </a:extLst>
                </a:gridCol>
                <a:gridCol w="1098217">
                  <a:extLst>
                    <a:ext uri="{9D8B030D-6E8A-4147-A177-3AD203B41FA5}">
                      <a16:colId xmlns:a16="http://schemas.microsoft.com/office/drawing/2014/main" val="2783429650"/>
                    </a:ext>
                  </a:extLst>
                </a:gridCol>
                <a:gridCol w="1098217">
                  <a:extLst>
                    <a:ext uri="{9D8B030D-6E8A-4147-A177-3AD203B41FA5}">
                      <a16:colId xmlns:a16="http://schemas.microsoft.com/office/drawing/2014/main" val="39176931"/>
                    </a:ext>
                  </a:extLst>
                </a:gridCol>
                <a:gridCol w="1098217">
                  <a:extLst>
                    <a:ext uri="{9D8B030D-6E8A-4147-A177-3AD203B41FA5}">
                      <a16:colId xmlns:a16="http://schemas.microsoft.com/office/drawing/2014/main" val="1486234439"/>
                    </a:ext>
                  </a:extLst>
                </a:gridCol>
                <a:gridCol w="1098217">
                  <a:extLst>
                    <a:ext uri="{9D8B030D-6E8A-4147-A177-3AD203B41FA5}">
                      <a16:colId xmlns:a16="http://schemas.microsoft.com/office/drawing/2014/main" val="2389063649"/>
                    </a:ext>
                  </a:extLst>
                </a:gridCol>
                <a:gridCol w="1098217">
                  <a:extLst>
                    <a:ext uri="{9D8B030D-6E8A-4147-A177-3AD203B41FA5}">
                      <a16:colId xmlns:a16="http://schemas.microsoft.com/office/drawing/2014/main" val="3891302318"/>
                    </a:ext>
                  </a:extLst>
                </a:gridCol>
              </a:tblGrid>
              <a:tr h="528107">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1</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2</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3</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4</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5</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6</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7</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3536247"/>
                  </a:ext>
                </a:extLst>
              </a:tr>
              <a:tr h="528107">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1</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Thôn</a:t>
                      </a:r>
                      <a:r>
                        <a:rPr lang="en-US" sz="160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hậu</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thôn</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tiền</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đạm</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tự</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yên</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983882"/>
                  </a:ext>
                </a:extLst>
              </a:tr>
              <a:tr h="528107">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523299"/>
                  </a:ext>
                </a:extLst>
              </a:tr>
              <a:tr h="528107">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2</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Bán</a:t>
                      </a:r>
                      <a:r>
                        <a:rPr lang="en-US" sz="1600" baseline="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vô</a:t>
                      </a:r>
                      <a:r>
                        <a:rPr lang="en-US" sz="1600" baseline="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bán</a:t>
                      </a:r>
                      <a:r>
                        <a:rPr lang="en-US" sz="1600" baseline="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hữu</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tịch</a:t>
                      </a:r>
                      <a:r>
                        <a:rPr lang="en-US" sz="1600" baseline="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dương</a:t>
                      </a:r>
                      <a:r>
                        <a:rPr lang="en-US" sz="1600" baseline="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biên</a:t>
                      </a:r>
                      <a:r>
                        <a:rPr lang="en-US" sz="1600" baseline="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6854589"/>
                  </a:ext>
                </a:extLst>
              </a:tr>
              <a:tr h="528107">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4964250"/>
                  </a:ext>
                </a:extLst>
              </a:tr>
              <a:tr h="528107">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3</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Mục</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smtClean="0">
                          <a:solidFill>
                            <a:schemeClr val="tx1"/>
                          </a:solidFill>
                          <a:latin typeface="Times New Roman" panose="02020603050405020304" pitchFamily="18" charset="0"/>
                          <a:cs typeface="Times New Roman" panose="02020603050405020304" pitchFamily="18" charset="0"/>
                        </a:rPr>
                        <a:t>đồng</a:t>
                      </a:r>
                      <a:r>
                        <a:rPr lang="en-US" sz="1600" baseline="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địch</a:t>
                      </a:r>
                      <a:r>
                        <a:rPr lang="en-US" sz="160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lí</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quy</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ngưu</a:t>
                      </a:r>
                      <a:r>
                        <a:rPr lang="en-US" sz="160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tận</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2552601"/>
                  </a:ext>
                </a:extLst>
              </a:tr>
              <a:tr h="528107">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5845174"/>
                  </a:ext>
                </a:extLst>
              </a:tr>
              <a:tr h="528107">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4</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Bạch</a:t>
                      </a:r>
                      <a:r>
                        <a:rPr lang="en-US" sz="1600" baseline="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smtClean="0">
                          <a:solidFill>
                            <a:schemeClr val="tx1"/>
                          </a:solidFill>
                          <a:latin typeface="Times New Roman" panose="02020603050405020304" pitchFamily="18" charset="0"/>
                          <a:cs typeface="Times New Roman" panose="02020603050405020304" pitchFamily="18" charset="0"/>
                        </a:rPr>
                        <a:t>lộ</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smtClean="0">
                          <a:solidFill>
                            <a:schemeClr val="tx1"/>
                          </a:solidFill>
                          <a:latin typeface="Times New Roman" panose="02020603050405020304" pitchFamily="18" charset="0"/>
                          <a:cs typeface="Times New Roman" panose="02020603050405020304" pitchFamily="18" charset="0"/>
                        </a:rPr>
                        <a:t>song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smtClean="0">
                          <a:solidFill>
                            <a:schemeClr val="tx1"/>
                          </a:solidFill>
                          <a:latin typeface="Times New Roman" panose="02020603050405020304" pitchFamily="18" charset="0"/>
                          <a:cs typeface="Times New Roman" panose="02020603050405020304" pitchFamily="18" charset="0"/>
                        </a:rPr>
                        <a:t>song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smtClean="0">
                          <a:solidFill>
                            <a:schemeClr val="tx1"/>
                          </a:solidFill>
                          <a:latin typeface="Times New Roman" panose="02020603050405020304" pitchFamily="18" charset="0"/>
                          <a:cs typeface="Times New Roman" panose="02020603050405020304" pitchFamily="18" charset="0"/>
                        </a:rPr>
                        <a:t>phi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smtClean="0">
                          <a:solidFill>
                            <a:schemeClr val="tx1"/>
                          </a:solidFill>
                          <a:latin typeface="Times New Roman" panose="02020603050405020304" pitchFamily="18" charset="0"/>
                          <a:cs typeface="Times New Roman" panose="02020603050405020304" pitchFamily="18" charset="0"/>
                        </a:rPr>
                        <a:t>hạ</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smtClean="0">
                          <a:solidFill>
                            <a:schemeClr val="tx1"/>
                          </a:solidFill>
                          <a:latin typeface="Times New Roman" panose="02020603050405020304" pitchFamily="18" charset="0"/>
                          <a:cs typeface="Times New Roman" panose="02020603050405020304" pitchFamily="18" charset="0"/>
                        </a:rPr>
                        <a:t>điền</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2563085"/>
                  </a:ext>
                </a:extLst>
              </a:tr>
              <a:tr h="528107">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4803906"/>
                  </a:ext>
                </a:extLst>
              </a:tr>
            </a:tbl>
          </a:graphicData>
        </a:graphic>
      </p:graphicFrame>
      <p:sp>
        <p:nvSpPr>
          <p:cNvPr id="3" name="TextBox 2"/>
          <p:cNvSpPr txBox="1"/>
          <p:nvPr/>
        </p:nvSpPr>
        <p:spPr>
          <a:xfrm>
            <a:off x="1619954" y="1293343"/>
            <a:ext cx="7058009" cy="33861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B                   </a:t>
            </a:r>
            <a:r>
              <a:rPr lang="en-US" sz="1600" b="1" dirty="0" smtClean="0">
                <a:solidFill>
                  <a:srgbClr val="FF0000"/>
                </a:solidFill>
                <a:latin typeface="Times New Roman" panose="02020603050405020304" pitchFamily="18" charset="0"/>
                <a:cs typeface="Times New Roman" panose="02020603050405020304" pitchFamily="18" charset="0"/>
              </a:rPr>
              <a:t>T</a:t>
            </a:r>
            <a:r>
              <a:rPr lang="en-US" sz="1600" b="1" dirty="0" smtClean="0">
                <a:solidFill>
                  <a:srgbClr val="002060"/>
                </a:solidFill>
                <a:latin typeface="Times New Roman" panose="02020603050405020304" pitchFamily="18" charset="0"/>
                <a:cs typeface="Times New Roman" panose="02020603050405020304" pitchFamily="18" charset="0"/>
              </a:rPr>
              <a:t>                    B                   </a:t>
            </a:r>
            <a:r>
              <a:rPr lang="en-US" sz="1600" b="1" dirty="0" err="1" smtClean="0">
                <a:solidFill>
                  <a:srgbClr val="FF0000"/>
                </a:solidFill>
                <a:latin typeface="Times New Roman" panose="02020603050405020304" pitchFamily="18" charset="0"/>
                <a:cs typeface="Times New Roman" panose="02020603050405020304" pitchFamily="18" charset="0"/>
              </a:rPr>
              <a:t>B</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a:solidFill>
                  <a:srgbClr val="002060"/>
                </a:solidFill>
                <a:latin typeface="Times New Roman" panose="02020603050405020304" pitchFamily="18" charset="0"/>
                <a:cs typeface="Times New Roman" panose="02020603050405020304" pitchFamily="18" charset="0"/>
              </a:rPr>
              <a:t>T                   </a:t>
            </a:r>
            <a:r>
              <a:rPr lang="en-US" sz="1600" b="1" dirty="0" err="1" smtClean="0">
                <a:solidFill>
                  <a:srgbClr val="FF0000"/>
                </a:solidFill>
                <a:latin typeface="Times New Roman" panose="02020603050405020304" pitchFamily="18" charset="0"/>
                <a:cs typeface="Times New Roman" panose="02020603050405020304" pitchFamily="18" charset="0"/>
              </a:rPr>
              <a:t>T</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a:solidFill>
                  <a:srgbClr val="002060"/>
                </a:solidFill>
                <a:latin typeface="Times New Roman" panose="02020603050405020304" pitchFamily="18" charset="0"/>
                <a:cs typeface="Times New Roman" panose="02020603050405020304" pitchFamily="18" charset="0"/>
              </a:rPr>
              <a:t>B</a:t>
            </a:r>
          </a:p>
        </p:txBody>
      </p:sp>
      <p:sp>
        <p:nvSpPr>
          <p:cNvPr id="4" name="TextBox 3"/>
          <p:cNvSpPr txBox="1"/>
          <p:nvPr/>
        </p:nvSpPr>
        <p:spPr>
          <a:xfrm>
            <a:off x="1619954" y="4546209"/>
            <a:ext cx="7058009" cy="33861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T                   </a:t>
            </a:r>
            <a:r>
              <a:rPr lang="en-US" sz="1600" b="1" dirty="0" err="1">
                <a:solidFill>
                  <a:srgbClr val="FF0000"/>
                </a:solidFill>
                <a:latin typeface="Times New Roman" panose="02020603050405020304" pitchFamily="18" charset="0"/>
                <a:cs typeface="Times New Roman" panose="02020603050405020304" pitchFamily="18" charset="0"/>
              </a:rPr>
              <a:t>T</a:t>
            </a:r>
            <a:r>
              <a:rPr lang="en-US" sz="1600" b="1" dirty="0">
                <a:solidFill>
                  <a:srgbClr val="002060"/>
                </a:solidFill>
                <a:latin typeface="Times New Roman" panose="02020603050405020304" pitchFamily="18" charset="0"/>
                <a:cs typeface="Times New Roman" panose="02020603050405020304" pitchFamily="18" charset="0"/>
              </a:rPr>
              <a:t>                    B                   </a:t>
            </a:r>
            <a:r>
              <a:rPr lang="en-US" sz="1600" b="1" dirty="0" err="1">
                <a:solidFill>
                  <a:srgbClr val="FF0000"/>
                </a:solidFill>
                <a:latin typeface="Times New Roman" panose="02020603050405020304" pitchFamily="18" charset="0"/>
                <a:cs typeface="Times New Roman" panose="02020603050405020304" pitchFamily="18" charset="0"/>
              </a:rPr>
              <a:t>B</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B</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T</a:t>
            </a:r>
            <a:r>
              <a:rPr lang="en-US" sz="1600" b="1" dirty="0">
                <a:solidFill>
                  <a:srgbClr val="002060"/>
                </a:solidFill>
                <a:latin typeface="Times New Roman" panose="02020603050405020304" pitchFamily="18" charset="0"/>
                <a:cs typeface="Times New Roman" panose="02020603050405020304" pitchFamily="18" charset="0"/>
              </a:rPr>
              <a:t>                   B</a:t>
            </a:r>
          </a:p>
        </p:txBody>
      </p:sp>
      <p:sp>
        <p:nvSpPr>
          <p:cNvPr id="6" name="TextBox 5"/>
          <p:cNvSpPr txBox="1"/>
          <p:nvPr/>
        </p:nvSpPr>
        <p:spPr>
          <a:xfrm>
            <a:off x="1591606" y="2377060"/>
            <a:ext cx="7058009" cy="33861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T                   </a:t>
            </a:r>
            <a:r>
              <a:rPr lang="en-US" sz="1600" b="1" dirty="0" smtClean="0">
                <a:solidFill>
                  <a:srgbClr val="FF0000"/>
                </a:solidFill>
                <a:latin typeface="Times New Roman" panose="02020603050405020304" pitchFamily="18" charset="0"/>
                <a:cs typeface="Times New Roman" panose="02020603050405020304" pitchFamily="18" charset="0"/>
              </a:rPr>
              <a:t>B </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a:solidFill>
                  <a:srgbClr val="002060"/>
                </a:solidFill>
                <a:latin typeface="Times New Roman" panose="02020603050405020304" pitchFamily="18" charset="0"/>
                <a:cs typeface="Times New Roman" panose="02020603050405020304" pitchFamily="18" charset="0"/>
              </a:rPr>
              <a:t>T                   </a:t>
            </a:r>
            <a:r>
              <a:rPr lang="en-US" sz="1600" b="1" dirty="0" err="1" smtClean="0">
                <a:solidFill>
                  <a:srgbClr val="FF0000"/>
                </a:solidFill>
                <a:latin typeface="Times New Roman" panose="02020603050405020304" pitchFamily="18" charset="0"/>
                <a:cs typeface="Times New Roman" panose="02020603050405020304" pitchFamily="18" charset="0"/>
              </a:rPr>
              <a:t>T</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T</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B</a:t>
            </a:r>
            <a:r>
              <a:rPr lang="en-US" sz="1600" b="1" dirty="0" smtClean="0">
                <a:solidFill>
                  <a:srgbClr val="002060"/>
                </a:solidFill>
                <a:latin typeface="Times New Roman" panose="02020603050405020304" pitchFamily="18" charset="0"/>
                <a:cs typeface="Times New Roman" panose="02020603050405020304" pitchFamily="18" charset="0"/>
              </a:rPr>
              <a:t>                   </a:t>
            </a:r>
            <a:r>
              <a:rPr lang="en-US" sz="1600" b="1" dirty="0" err="1" smtClean="0">
                <a:solidFill>
                  <a:srgbClr val="002060"/>
                </a:solidFill>
                <a:latin typeface="Times New Roman" panose="02020603050405020304" pitchFamily="18" charset="0"/>
                <a:cs typeface="Times New Roman" panose="02020603050405020304" pitchFamily="18" charset="0"/>
              </a:rPr>
              <a:t>B</a:t>
            </a:r>
            <a:endParaRPr lang="en-US" sz="16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636839" y="3437078"/>
            <a:ext cx="7058009" cy="338613"/>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T                   </a:t>
            </a:r>
            <a:r>
              <a:rPr lang="en-US" sz="1600" b="1" dirty="0">
                <a:solidFill>
                  <a:srgbClr val="FF0000"/>
                </a:solidFill>
                <a:latin typeface="Times New Roman" panose="02020603050405020304" pitchFamily="18" charset="0"/>
                <a:cs typeface="Times New Roman" panose="02020603050405020304" pitchFamily="18" charset="0"/>
              </a:rPr>
              <a:t>B</a:t>
            </a:r>
            <a:r>
              <a:rPr lang="en-US" sz="1600" b="1" dirty="0">
                <a:solidFill>
                  <a:srgbClr val="002060"/>
                </a:solidFill>
                <a:latin typeface="Times New Roman" panose="02020603050405020304" pitchFamily="18" charset="0"/>
                <a:cs typeface="Times New Roman" panose="02020603050405020304" pitchFamily="18" charset="0"/>
              </a:rPr>
              <a:t>                    T                   </a:t>
            </a:r>
            <a:r>
              <a:rPr lang="en-US" sz="1600" b="1" dirty="0" err="1">
                <a:solidFill>
                  <a:srgbClr val="FF0000"/>
                </a:solidFill>
                <a:latin typeface="Times New Roman" panose="02020603050405020304" pitchFamily="18" charset="0"/>
                <a:cs typeface="Times New Roman" panose="02020603050405020304" pitchFamily="18" charset="0"/>
              </a:rPr>
              <a:t>T</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smtClean="0">
                <a:solidFill>
                  <a:srgbClr val="002060"/>
                </a:solidFill>
                <a:latin typeface="Times New Roman" panose="02020603050405020304" pitchFamily="18" charset="0"/>
                <a:cs typeface="Times New Roman" panose="02020603050405020304" pitchFamily="18" charset="0"/>
              </a:rPr>
              <a:t>B                   </a:t>
            </a:r>
            <a:r>
              <a:rPr lang="en-US" sz="1600" b="1" dirty="0" err="1">
                <a:solidFill>
                  <a:srgbClr val="FF0000"/>
                </a:solidFill>
                <a:latin typeface="Times New Roman" panose="02020603050405020304" pitchFamily="18" charset="0"/>
                <a:cs typeface="Times New Roman" panose="02020603050405020304" pitchFamily="18" charset="0"/>
              </a:rPr>
              <a:t>B</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smtClean="0">
                <a:solidFill>
                  <a:srgbClr val="002060"/>
                </a:solidFill>
                <a:latin typeface="Times New Roman" panose="02020603050405020304" pitchFamily="18" charset="0"/>
                <a:cs typeface="Times New Roman" panose="02020603050405020304" pitchFamily="18" charset="0"/>
              </a:rPr>
              <a:t>T</a:t>
            </a:r>
            <a:endParaRPr lang="en-US" sz="1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755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61847834"/>
              </p:ext>
            </p:extLst>
          </p:nvPr>
        </p:nvGraphicFramePr>
        <p:xfrm>
          <a:off x="179545" y="51826"/>
          <a:ext cx="7201560" cy="4896981"/>
        </p:xfrm>
        <a:graphic>
          <a:graphicData uri="http://schemas.openxmlformats.org/drawingml/2006/table">
            <a:tbl>
              <a:tblPr firstRow="1" bandRow="1">
                <a:tableStyleId>{5C22544A-7EE6-4342-B048-85BDC9FD1C3A}</a:tableStyleId>
              </a:tblPr>
              <a:tblGrid>
                <a:gridCol w="900195">
                  <a:extLst>
                    <a:ext uri="{9D8B030D-6E8A-4147-A177-3AD203B41FA5}">
                      <a16:colId xmlns:a16="http://schemas.microsoft.com/office/drawing/2014/main" val="3221981334"/>
                    </a:ext>
                  </a:extLst>
                </a:gridCol>
                <a:gridCol w="900195">
                  <a:extLst>
                    <a:ext uri="{9D8B030D-6E8A-4147-A177-3AD203B41FA5}">
                      <a16:colId xmlns:a16="http://schemas.microsoft.com/office/drawing/2014/main" val="76746778"/>
                    </a:ext>
                  </a:extLst>
                </a:gridCol>
                <a:gridCol w="900195">
                  <a:extLst>
                    <a:ext uri="{9D8B030D-6E8A-4147-A177-3AD203B41FA5}">
                      <a16:colId xmlns:a16="http://schemas.microsoft.com/office/drawing/2014/main" val="2632335902"/>
                    </a:ext>
                  </a:extLst>
                </a:gridCol>
                <a:gridCol w="900195">
                  <a:extLst>
                    <a:ext uri="{9D8B030D-6E8A-4147-A177-3AD203B41FA5}">
                      <a16:colId xmlns:a16="http://schemas.microsoft.com/office/drawing/2014/main" val="2783429650"/>
                    </a:ext>
                  </a:extLst>
                </a:gridCol>
                <a:gridCol w="900195">
                  <a:extLst>
                    <a:ext uri="{9D8B030D-6E8A-4147-A177-3AD203B41FA5}">
                      <a16:colId xmlns:a16="http://schemas.microsoft.com/office/drawing/2014/main" val="39176931"/>
                    </a:ext>
                  </a:extLst>
                </a:gridCol>
                <a:gridCol w="900195">
                  <a:extLst>
                    <a:ext uri="{9D8B030D-6E8A-4147-A177-3AD203B41FA5}">
                      <a16:colId xmlns:a16="http://schemas.microsoft.com/office/drawing/2014/main" val="1486234439"/>
                    </a:ext>
                  </a:extLst>
                </a:gridCol>
                <a:gridCol w="900195">
                  <a:extLst>
                    <a:ext uri="{9D8B030D-6E8A-4147-A177-3AD203B41FA5}">
                      <a16:colId xmlns:a16="http://schemas.microsoft.com/office/drawing/2014/main" val="2389063649"/>
                    </a:ext>
                  </a:extLst>
                </a:gridCol>
                <a:gridCol w="900195">
                  <a:extLst>
                    <a:ext uri="{9D8B030D-6E8A-4147-A177-3AD203B41FA5}">
                      <a16:colId xmlns:a16="http://schemas.microsoft.com/office/drawing/2014/main" val="3891302318"/>
                    </a:ext>
                  </a:extLst>
                </a:gridCol>
              </a:tblGrid>
              <a:tr h="544109">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1</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2</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3</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4</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5</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6</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7</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3536247"/>
                  </a:ext>
                </a:extLst>
              </a:tr>
              <a:tr h="544109">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1</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hậu</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tiền</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tự</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983882"/>
                  </a:ext>
                </a:extLst>
              </a:tr>
              <a:tr h="544109">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523299"/>
                  </a:ext>
                </a:extLst>
              </a:tr>
              <a:tr h="544109">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2</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vô</a:t>
                      </a:r>
                      <a:r>
                        <a:rPr lang="en-US" sz="1600" baseline="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hữu</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dương</a:t>
                      </a:r>
                      <a:r>
                        <a:rPr lang="en-US" sz="1600" baseline="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6854589"/>
                  </a:ext>
                </a:extLst>
              </a:tr>
              <a:tr h="544109">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4964250"/>
                  </a:ext>
                </a:extLst>
              </a:tr>
              <a:tr h="544109">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3</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smtClean="0">
                          <a:solidFill>
                            <a:schemeClr val="tx1"/>
                          </a:solidFill>
                          <a:latin typeface="Times New Roman" panose="02020603050405020304" pitchFamily="18" charset="0"/>
                          <a:cs typeface="Times New Roman" panose="02020603050405020304" pitchFamily="18" charset="0"/>
                        </a:rPr>
                        <a:t>đồng</a:t>
                      </a:r>
                      <a:r>
                        <a:rPr lang="en-US" sz="1600" baseline="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lí</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ngưu</a:t>
                      </a:r>
                      <a:r>
                        <a:rPr lang="en-US" sz="1600" dirty="0" smtClean="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2552601"/>
                  </a:ext>
                </a:extLst>
              </a:tr>
              <a:tr h="544109">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5845174"/>
                  </a:ext>
                </a:extLst>
              </a:tr>
              <a:tr h="544109">
                <a:tc>
                  <a:txBody>
                    <a:bodyPr/>
                    <a:lstStyle/>
                    <a:p>
                      <a:pPr algn="ctr"/>
                      <a:r>
                        <a:rPr lang="en-US" sz="1600" dirty="0" smtClean="0">
                          <a:solidFill>
                            <a:schemeClr val="tx1"/>
                          </a:solidFill>
                          <a:latin typeface="Times New Roman" panose="02020603050405020304" pitchFamily="18" charset="0"/>
                          <a:cs typeface="Times New Roman" panose="02020603050405020304" pitchFamily="18" charset="0"/>
                        </a:rPr>
                        <a:t>4</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smtClean="0">
                          <a:solidFill>
                            <a:schemeClr val="tx1"/>
                          </a:solidFill>
                          <a:latin typeface="Times New Roman" panose="02020603050405020304" pitchFamily="18" charset="0"/>
                          <a:cs typeface="Times New Roman" panose="02020603050405020304" pitchFamily="18" charset="0"/>
                        </a:rPr>
                        <a:t>lộ</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smtClean="0">
                          <a:solidFill>
                            <a:schemeClr val="tx1"/>
                          </a:solidFill>
                          <a:latin typeface="Times New Roman" panose="02020603050405020304" pitchFamily="18" charset="0"/>
                          <a:cs typeface="Times New Roman" panose="02020603050405020304" pitchFamily="18" charset="0"/>
                        </a:rPr>
                        <a:t>song </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aseline="0" dirty="0" err="1" smtClean="0">
                          <a:solidFill>
                            <a:schemeClr val="tx1"/>
                          </a:solidFill>
                          <a:latin typeface="Times New Roman" panose="02020603050405020304" pitchFamily="18" charset="0"/>
                          <a:cs typeface="Times New Roman" panose="02020603050405020304" pitchFamily="18" charset="0"/>
                        </a:rPr>
                        <a:t>hạ</a:t>
                      </a: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2563085"/>
                  </a:ext>
                </a:extLst>
              </a:tr>
              <a:tr h="544109">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txBody>
                  <a:tcPr marL="91456" marR="91456"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4803906"/>
                  </a:ext>
                </a:extLst>
              </a:tr>
            </a:tbl>
          </a:graphicData>
        </a:graphic>
      </p:graphicFrame>
      <p:sp>
        <p:nvSpPr>
          <p:cNvPr id="3" name="TextBox 2"/>
          <p:cNvSpPr txBox="1"/>
          <p:nvPr/>
        </p:nvSpPr>
        <p:spPr>
          <a:xfrm>
            <a:off x="1591607" y="1164394"/>
            <a:ext cx="5213435" cy="338554"/>
          </a:xfrm>
          <a:prstGeom prst="rect">
            <a:avLst/>
          </a:prstGeom>
          <a:noFill/>
        </p:spPr>
        <p:txBody>
          <a:bodyPr wrap="square" rtlCol="0">
            <a:spAutoFit/>
          </a:bodyPr>
          <a:lstStyle/>
          <a:p>
            <a:r>
              <a:rPr lang="en-US" sz="1600" b="1" dirty="0" smtClean="0">
                <a:solidFill>
                  <a:srgbClr val="FF0000"/>
                </a:solidFill>
                <a:latin typeface="Times New Roman" panose="02020603050405020304" pitchFamily="18" charset="0"/>
                <a:cs typeface="Times New Roman" panose="02020603050405020304" pitchFamily="18" charset="0"/>
              </a:rPr>
              <a:t>             T                                   B                               T              </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476450" y="4401755"/>
            <a:ext cx="5928868" cy="338554"/>
          </a:xfrm>
          <a:prstGeom prst="rect">
            <a:avLst/>
          </a:prstGeom>
          <a:noFill/>
        </p:spPr>
        <p:txBody>
          <a:bodyPr wrap="square" rtlCol="0">
            <a:spAutoFit/>
          </a:bodyPr>
          <a:lstStyle/>
          <a:p>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T                   </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B             </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T              </a:t>
            </a:r>
          </a:p>
        </p:txBody>
      </p:sp>
      <p:sp>
        <p:nvSpPr>
          <p:cNvPr id="6" name="TextBox 5"/>
          <p:cNvSpPr txBox="1"/>
          <p:nvPr/>
        </p:nvSpPr>
        <p:spPr>
          <a:xfrm>
            <a:off x="1768617" y="2260685"/>
            <a:ext cx="4892409" cy="338554"/>
          </a:xfrm>
          <a:prstGeom prst="rect">
            <a:avLst/>
          </a:prstGeom>
          <a:noFill/>
        </p:spPr>
        <p:txBody>
          <a:bodyPr wrap="square" rtlCol="0">
            <a:spAutoFit/>
          </a:bodyPr>
          <a:lstStyle/>
          <a:p>
            <a:r>
              <a:rPr lang="en-US" sz="1600" b="1" dirty="0" smtClean="0">
                <a:solidFill>
                  <a:srgbClr val="FF0000"/>
                </a:solidFill>
                <a:latin typeface="Times New Roman" panose="02020603050405020304" pitchFamily="18" charset="0"/>
                <a:cs typeface="Times New Roman" panose="02020603050405020304" pitchFamily="18" charset="0"/>
              </a:rPr>
              <a:t>           B                                  T                                </a:t>
            </a:r>
            <a:r>
              <a:rPr lang="en-US" sz="1600" b="1" dirty="0">
                <a:solidFill>
                  <a:srgbClr val="FF0000"/>
                </a:solidFill>
                <a:latin typeface="Times New Roman" panose="02020603050405020304" pitchFamily="18" charset="0"/>
                <a:cs typeface="Times New Roman" panose="02020603050405020304" pitchFamily="18" charset="0"/>
              </a:rPr>
              <a:t>B</a:t>
            </a:r>
            <a:r>
              <a:rPr lang="en-US" sz="1600" b="1" dirty="0" smtClean="0">
                <a:solidFill>
                  <a:srgbClr val="FF0000"/>
                </a:solidFill>
                <a:latin typeface="Times New Roman" panose="02020603050405020304" pitchFamily="18" charset="0"/>
                <a:cs typeface="Times New Roman" panose="02020603050405020304" pitchFamily="18" charset="0"/>
              </a:rPr>
              <a:t>               </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619954" y="3292624"/>
            <a:ext cx="5802249" cy="338554"/>
          </a:xfrm>
          <a:prstGeom prst="rect">
            <a:avLst/>
          </a:prstGeom>
          <a:noFill/>
        </p:spPr>
        <p:txBody>
          <a:bodyPr wrap="square" rtlCol="0">
            <a:spAutoFit/>
          </a:bodyPr>
          <a:lstStyle/>
          <a:p>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B                 </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T                  </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B              </a:t>
            </a:r>
          </a:p>
        </p:txBody>
      </p:sp>
      <p:sp>
        <p:nvSpPr>
          <p:cNvPr id="8" name="Oval 7"/>
          <p:cNvSpPr/>
          <p:nvPr/>
        </p:nvSpPr>
        <p:spPr>
          <a:xfrm>
            <a:off x="1622083" y="2248208"/>
            <a:ext cx="5185476" cy="1350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Brace 8"/>
          <p:cNvSpPr/>
          <p:nvPr/>
        </p:nvSpPr>
        <p:spPr>
          <a:xfrm>
            <a:off x="7528341" y="2500536"/>
            <a:ext cx="216062" cy="67845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503">
            <a:extLst>
              <a:ext uri="{FF2B5EF4-FFF2-40B4-BE49-F238E27FC236}">
                <a16:creationId xmlns:a16="http://schemas.microsoft.com/office/drawing/2014/main" id="{2847E4B2-B8FA-4CBB-9968-DDF0CBAE7D48}"/>
              </a:ext>
            </a:extLst>
          </p:cNvPr>
          <p:cNvSpPr txBox="1"/>
          <p:nvPr/>
        </p:nvSpPr>
        <p:spPr>
          <a:xfrm>
            <a:off x="7773392" y="2639675"/>
            <a:ext cx="1296369" cy="400179"/>
          </a:xfrm>
          <a:prstGeom prst="rect">
            <a:avLst/>
          </a:prstGeom>
          <a:noFill/>
        </p:spPr>
        <p:txBody>
          <a:bodyPr wrap="square" rtlCol="0">
            <a:spAutoFit/>
          </a:bodyPr>
          <a:lstStyle/>
          <a:p>
            <a:pPr algn="ctr"/>
            <a:r>
              <a:rPr lang="en-US" altLang="zh-CN" sz="2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2000" dirty="0">
                <a:latin typeface="Times New Roman" panose="02020603050405020304" pitchFamily="18" charset="0"/>
                <a:ea typeface="TsangerXuanSanM W05" panose="02020400000000000000" pitchFamily="18" charset="-122"/>
                <a:cs typeface="Times New Roman" panose="02020603050405020304" pitchFamily="18" charset="0"/>
              </a:rPr>
              <a:t> 2,3</a:t>
            </a:r>
            <a:endParaRPr lang="zh-CN" altLang="en-US" sz="2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402125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124522" y="1348408"/>
            <a:ext cx="4465271" cy="2215991"/>
          </a:xfrm>
          <a:prstGeom prst="rect">
            <a:avLst/>
          </a:prstGeom>
        </p:spPr>
        <p:txBody>
          <a:bodyPr wrap="square" lIns="0" tIns="0" rIns="0" bIns="0" rtlCol="0" anchor="t">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yên</a:t>
            </a:r>
            <a:endParaRPr lang="en-US" sz="2400" dirty="0">
              <a:solidFill>
                <a:srgbClr val="C00000"/>
              </a:solidFill>
              <a:latin typeface="Times New Roman" panose="02020603050405020304" pitchFamily="18" charset="0"/>
              <a:cs typeface="Times New Roman" panose="02020603050405020304" pitchFamily="18" charset="0"/>
            </a:endParaRPr>
          </a:p>
          <a:p>
            <a:pPr algn="just">
              <a:lnSpc>
                <a:spcPct val="150000"/>
              </a:lnSpc>
            </a:pP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biên</a:t>
            </a:r>
            <a:r>
              <a:rPr lang="en-US" sz="2400" dirty="0">
                <a:solidFill>
                  <a:srgbClr val="C00000"/>
                </a:solidFill>
                <a:latin typeface="Times New Roman" panose="02020603050405020304" pitchFamily="18" charset="0"/>
                <a:cs typeface="Times New Roman" panose="02020603050405020304" pitchFamily="18" charset="0"/>
              </a:rPr>
              <a:t>.</a:t>
            </a:r>
          </a:p>
          <a:p>
            <a:pPr algn="just">
              <a:lnSpc>
                <a:spcPct val="150000"/>
              </a:lnSpc>
            </a:pP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tận</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err="1">
                <a:latin typeface="Times New Roman" panose="02020603050405020304" pitchFamily="18" charset="0"/>
                <a:cs typeface="Times New Roman" panose="02020603050405020304" pitchFamily="18" charset="0"/>
              </a:rPr>
              <a:t>Bạch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a:t>
            </a:r>
            <a:r>
              <a:rPr lang="en-US" sz="2400" dirty="0">
                <a:latin typeface="Times New Roman" panose="02020603050405020304" pitchFamily="18" charset="0"/>
                <a:cs typeface="Times New Roman" panose="02020603050405020304" pitchFamily="18" charset="0"/>
              </a:rPr>
              <a:t> song </a:t>
            </a:r>
            <a:r>
              <a:rPr lang="en-US" sz="2400" dirty="0" err="1">
                <a:latin typeface="Times New Roman" panose="02020603050405020304" pitchFamily="18" charset="0"/>
                <a:cs typeface="Times New Roman" panose="02020603050405020304" pitchFamily="18" charset="0"/>
              </a:rPr>
              <a:t>song</a:t>
            </a:r>
            <a:r>
              <a:rPr lang="en-US" sz="2400" dirty="0">
                <a:latin typeface="Times New Roman" panose="02020603050405020304" pitchFamily="18" charset="0"/>
                <a:cs typeface="Times New Roman" panose="02020603050405020304" pitchFamily="18" charset="0"/>
              </a:rPr>
              <a:t> phi </a:t>
            </a:r>
            <a:r>
              <a:rPr lang="en-US" sz="2400" dirty="0" err="1">
                <a:latin typeface="Times New Roman" panose="02020603050405020304" pitchFamily="18" charset="0"/>
                <a:cs typeface="Times New Roman" panose="02020603050405020304" pitchFamily="18" charset="0"/>
              </a:rPr>
              <a:t>hạ</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điền</a:t>
            </a:r>
            <a:r>
              <a:rPr lang="en-US" sz="2400" dirty="0">
                <a:solidFill>
                  <a:srgbClr val="C00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5593466" y="1752273"/>
            <a:ext cx="432123" cy="338613"/>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B                  </a:t>
            </a:r>
          </a:p>
        </p:txBody>
      </p:sp>
      <p:sp>
        <p:nvSpPr>
          <p:cNvPr id="7" name="TextBox 6"/>
          <p:cNvSpPr txBox="1"/>
          <p:nvPr/>
        </p:nvSpPr>
        <p:spPr>
          <a:xfrm>
            <a:off x="5651809" y="2303113"/>
            <a:ext cx="432123" cy="338613"/>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B                  </a:t>
            </a:r>
          </a:p>
        </p:txBody>
      </p:sp>
      <p:sp>
        <p:nvSpPr>
          <p:cNvPr id="9" name="TextBox 8"/>
          <p:cNvSpPr txBox="1"/>
          <p:nvPr/>
        </p:nvSpPr>
        <p:spPr>
          <a:xfrm>
            <a:off x="5364785" y="3385308"/>
            <a:ext cx="432123" cy="338613"/>
          </a:xfrm>
          <a:prstGeom prst="rect">
            <a:avLst/>
          </a:prstGeom>
          <a:noFill/>
        </p:spPr>
        <p:txBody>
          <a:bodyPr wrap="square" rtlCol="0">
            <a:spAutoFit/>
          </a:bodyPr>
          <a:lstStyle/>
          <a:p>
            <a:r>
              <a:rPr lang="en-US" sz="1600" b="1" dirty="0">
                <a:solidFill>
                  <a:schemeClr val="tx2"/>
                </a:solidFill>
                <a:latin typeface="Times New Roman" panose="02020603050405020304" pitchFamily="18" charset="0"/>
                <a:cs typeface="Times New Roman" panose="02020603050405020304" pitchFamily="18" charset="0"/>
              </a:rPr>
              <a:t>B                  </a:t>
            </a:r>
          </a:p>
        </p:txBody>
      </p:sp>
      <p:cxnSp>
        <p:nvCxnSpPr>
          <p:cNvPr id="23" name="Straight Connector 22"/>
          <p:cNvCxnSpPr/>
          <p:nvPr/>
        </p:nvCxnSpPr>
        <p:spPr>
          <a:xfrm flipH="1">
            <a:off x="4499757" y="1348408"/>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4081959" y="1953122"/>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4211725" y="2462389"/>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a:off x="4357157" y="3013315"/>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H="1">
            <a:off x="3284198" y="1401638"/>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2983618" y="1953122"/>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H="1">
            <a:off x="3406333" y="2472419"/>
            <a:ext cx="27942" cy="55092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3104692" y="3023345"/>
            <a:ext cx="27942" cy="550926"/>
          </a:xfrm>
          <a:prstGeom prst="line">
            <a:avLst/>
          </a:prstGeom>
        </p:spPr>
        <p:style>
          <a:lnRef idx="1">
            <a:schemeClr val="dk1"/>
          </a:lnRef>
          <a:fillRef idx="0">
            <a:schemeClr val="dk1"/>
          </a:fillRef>
          <a:effectRef idx="0">
            <a:schemeClr val="dk1"/>
          </a:effectRef>
          <a:fontRef idx="minor">
            <a:schemeClr val="tx1"/>
          </a:fontRef>
        </p:style>
      </p:cxnSp>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94475" y="1564433"/>
            <a:ext cx="3540162" cy="3778444"/>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2" y="-338236"/>
            <a:ext cx="1993324" cy="2134786"/>
          </a:xfrm>
          <a:prstGeom prst="rect">
            <a:avLst/>
          </a:prstGeom>
        </p:spPr>
      </p:pic>
      <p:pic>
        <p:nvPicPr>
          <p:cNvPr id="19" name="图片 2">
            <a:extLst>
              <a:ext uri="{FF2B5EF4-FFF2-40B4-BE49-F238E27FC236}">
                <a16:creationId xmlns:a16="http://schemas.microsoft.com/office/drawing/2014/main" id="{62B944EA-E69F-4E3E-A93C-317E31292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6999" y="-524938"/>
            <a:ext cx="4801439" cy="1368152"/>
          </a:xfrm>
          <a:prstGeom prst="rect">
            <a:avLst/>
          </a:prstGeom>
        </p:spPr>
      </p:pic>
    </p:spTree>
    <p:extLst>
      <p:ext uri="{BB962C8B-B14F-4D97-AF65-F5344CB8AC3E}">
        <p14:creationId xmlns:p14="http://schemas.microsoft.com/office/powerpoint/2010/main" val="153607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par>
                                <p:cTn id="37" presetID="16" presetClass="entr" presetSubtype="21"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par>
                                <p:cTn id="40" presetID="16" presetClass="entr" presetSubtype="21"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10 Bài văn phân tích bài &quot;Buổi chiều đứng ở phủ Thiên Trường trông ra&quot;  của Trần Nhân Tông - Toplist.vn">
            <a:extLst>
              <a:ext uri="{FF2B5EF4-FFF2-40B4-BE49-F238E27FC236}">
                <a16:creationId xmlns:a16="http://schemas.microsoft.com/office/drawing/2014/main" id="{DE3B74E0-1027-4076-B29D-6B36F9866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9" t="10180" b="15652"/>
          <a:stretch/>
        </p:blipFill>
        <p:spPr bwMode="auto">
          <a:xfrm>
            <a:off x="1" y="4671"/>
            <a:ext cx="9145588" cy="393602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1" y="2577215"/>
            <a:ext cx="9151377" cy="1363481"/>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a:blipFill>
        </p:spPr>
      </p:sp>
      <p:pic>
        <p:nvPicPr>
          <p:cNvPr id="2" name="Picture 1"/>
          <p:cNvPicPr>
            <a:picLocks noChangeAspect="1"/>
          </p:cNvPicPr>
          <p:nvPr/>
        </p:nvPicPr>
        <p:blipFill>
          <a:blip r:embed="rId6"/>
          <a:stretch>
            <a:fillRect/>
          </a:stretch>
        </p:blipFill>
        <p:spPr>
          <a:xfrm>
            <a:off x="1476450" y="4072099"/>
            <a:ext cx="7291448" cy="1072989"/>
          </a:xfrm>
          <a:prstGeom prst="rect">
            <a:avLst/>
          </a:prstGeom>
        </p:spPr>
      </p:pic>
    </p:spTree>
    <p:extLst>
      <p:ext uri="{BB962C8B-B14F-4D97-AF65-F5344CB8AC3E}">
        <p14:creationId xmlns:p14="http://schemas.microsoft.com/office/powerpoint/2010/main" val="27647734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p:nvPr/>
        </p:nvSpPr>
        <p:spPr>
          <a:xfrm>
            <a:off x="2412554" y="196280"/>
            <a:ext cx="5760640" cy="1477328"/>
          </a:xfrm>
          <a:prstGeom prst="rect">
            <a:avLst/>
          </a:prstGeom>
        </p:spPr>
        <p:txBody>
          <a:bodyPr wrap="square" lIns="0" tIns="0" rIns="0" bIns="0" rtlCol="0" anchor="t">
            <a:spAutoFit/>
          </a:bodyPr>
          <a:lstStyle/>
          <a:p>
            <a:pPr algn="just"/>
            <a:r>
              <a:rPr lang="en-US" sz="2400" i="1" dirty="0" err="1">
                <a:latin typeface="Times New Roman" panose="02020603050405020304" pitchFamily="18" charset="0"/>
                <a:cs typeface="Times New Roman" panose="02020603050405020304" pitchFamily="18" charset="0"/>
              </a:rPr>
              <a:t>Thôn</a:t>
            </a:r>
            <a:r>
              <a:rPr lang="en-US" sz="2400" i="1" dirty="0">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hậu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thôn</a:t>
            </a:r>
            <a:r>
              <a:rPr lang="en-US" sz="2400" i="1" dirty="0">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tiền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đạm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yên</a:t>
            </a:r>
            <a:endParaRPr lang="en-US" sz="2400" i="1" dirty="0">
              <a:latin typeface="Times New Roman" panose="02020603050405020304" pitchFamily="18" charset="0"/>
              <a:cs typeface="Times New Roman" panose="02020603050405020304" pitchFamily="18" charset="0"/>
            </a:endParaRPr>
          </a:p>
          <a:p>
            <a:pPr algn="just"/>
            <a:r>
              <a:rPr lang="en-US" sz="2400" i="1" dirty="0" err="1">
                <a:latin typeface="Times New Roman" panose="02020603050405020304" pitchFamily="18" charset="0"/>
                <a:cs typeface="Times New Roman" panose="02020603050405020304" pitchFamily="18" charset="0"/>
              </a:rPr>
              <a:t>Bán</a:t>
            </a:r>
            <a:r>
              <a:rPr lang="en-US" sz="2400" i="1" dirty="0">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vô</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bán</a:t>
            </a:r>
            <a:r>
              <a:rPr lang="en-US" sz="2400" i="1" dirty="0">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hữu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tịch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biên</a:t>
            </a:r>
            <a:r>
              <a:rPr lang="en-US" sz="2400" i="1" dirty="0" smtClean="0">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Trước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xóm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khói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lồng</a:t>
            </a:r>
            <a:endParaRPr lang="en-US" sz="2400" i="1" dirty="0">
              <a:latin typeface="Times New Roman" panose="02020603050405020304" pitchFamily="18" charset="0"/>
              <a:cs typeface="Times New Roman" panose="02020603050405020304" pitchFamily="18" charset="0"/>
            </a:endParaRPr>
          </a:p>
          <a:p>
            <a:pPr algn="just"/>
            <a:r>
              <a:rPr lang="en-US" sz="2400" i="1" dirty="0" err="1">
                <a:latin typeface="Times New Roman" panose="02020603050405020304" pitchFamily="18" charset="0"/>
                <a:cs typeface="Times New Roman" panose="02020603050405020304" pitchFamily="18" charset="0"/>
              </a:rPr>
              <a:t>Bóng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smtClean="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a:t>
            </a:r>
          </a:p>
        </p:txBody>
      </p:sp>
      <p:sp>
        <p:nvSpPr>
          <p:cNvPr id="4" name="TextBox 4"/>
          <p:cNvSpPr txBox="1"/>
          <p:nvPr/>
        </p:nvSpPr>
        <p:spPr>
          <a:xfrm>
            <a:off x="324322" y="1852464"/>
            <a:ext cx="4465271" cy="369332"/>
          </a:xfrm>
          <a:prstGeom prst="rect">
            <a:avLst/>
          </a:prstGeom>
        </p:spPr>
        <p:txBody>
          <a:bodyPr wrap="square" lIns="0" tIns="0" rIns="0" bIns="0" rtlCol="0" anchor="t">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buổi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tà</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6" name="TextBox 4"/>
          <p:cNvSpPr txBox="1"/>
          <p:nvPr/>
        </p:nvSpPr>
        <p:spPr>
          <a:xfrm>
            <a:off x="354694" y="2284512"/>
            <a:ext cx="8610588" cy="369332"/>
          </a:xfrm>
          <a:prstGeom prst="rect">
            <a:avLst/>
          </a:prstGeom>
        </p:spPr>
        <p:txBody>
          <a:bodyPr wrap="square" lIns="0" tIns="0" rIns="0" bIns="0" rtlCol="0" anchor="t">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Khung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xóm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phủ</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7" name="TextBox 4"/>
          <p:cNvSpPr txBox="1"/>
          <p:nvPr/>
        </p:nvSpPr>
        <p:spPr>
          <a:xfrm>
            <a:off x="324322" y="3154411"/>
            <a:ext cx="1437411" cy="307777"/>
          </a:xfrm>
          <a:prstGeom prst="rect">
            <a:avLst/>
          </a:prstGeom>
        </p:spPr>
        <p:txBody>
          <a:bodyPr wrap="square" lIns="0" tIns="0" rIns="0" bIns="0" rtlCol="0" anchor="t">
            <a:spAutoFit/>
          </a:bodyPr>
          <a:lstStyle/>
          <a:p>
            <a:pPr algn="just"/>
            <a:r>
              <a:rPr lang="en-US" sz="2000"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Khói</a:t>
            </a:r>
            <a:r>
              <a:rPr lang="en-US" sz="2000" b="1" dirty="0" smtClean="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
        <p:nvSpPr>
          <p:cNvPr id="9" name="Freeform 2"/>
          <p:cNvSpPr/>
          <p:nvPr/>
        </p:nvSpPr>
        <p:spPr>
          <a:xfrm>
            <a:off x="7849444" y="0"/>
            <a:ext cx="1296144" cy="2242592"/>
          </a:xfrm>
          <a:custGeom>
            <a:avLst/>
            <a:gdLst/>
            <a:ahLst/>
            <a:cxnLst/>
            <a:rect l="l" t="t" r="r" b="b"/>
            <a:pathLst>
              <a:path w="3756778" h="4114800">
                <a:moveTo>
                  <a:pt x="0" y="0"/>
                </a:moveTo>
                <a:lnTo>
                  <a:pt x="3756778" y="0"/>
                </a:lnTo>
                <a:lnTo>
                  <a:pt x="375677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4"/>
          <p:cNvSpPr txBox="1"/>
          <p:nvPr/>
        </p:nvSpPr>
        <p:spPr>
          <a:xfrm>
            <a:off x="1838251" y="2932583"/>
            <a:ext cx="5902895" cy="307777"/>
          </a:xfrm>
          <a:prstGeom prst="rect">
            <a:avLst/>
          </a:prstGeom>
        </p:spPr>
        <p:txBody>
          <a:bodyPr wrap="square" lIns="0" tIns="0" rIns="0" bIns="0" rtlCol="0" anchor="t">
            <a:spAutoFit/>
          </a:bodyPr>
          <a:lstStyle/>
          <a:p>
            <a:pPr algn="just"/>
            <a:r>
              <a:rPr lang="en-US" sz="2000" dirty="0" err="1" smtClean="0">
                <a:latin typeface="Times New Roman" panose="02020603050405020304" pitchFamily="18" charset="0"/>
                <a:cs typeface="Times New Roman" panose="02020603050405020304" pitchFamily="18" charset="0"/>
              </a:rPr>
              <a:t>Làn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mỏng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buông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xuống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lúc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hôn</a:t>
            </a:r>
            <a:endParaRPr lang="en-US" sz="2000" dirty="0">
              <a:latin typeface="Times New Roman" panose="02020603050405020304" pitchFamily="18" charset="0"/>
              <a:cs typeface="Times New Roman" panose="02020603050405020304" pitchFamily="18" charset="0"/>
            </a:endParaRPr>
          </a:p>
        </p:txBody>
      </p:sp>
      <p:sp>
        <p:nvSpPr>
          <p:cNvPr id="11" name="TextBox 4"/>
          <p:cNvSpPr txBox="1"/>
          <p:nvPr/>
        </p:nvSpPr>
        <p:spPr>
          <a:xfrm>
            <a:off x="1838251" y="3390763"/>
            <a:ext cx="6983015" cy="307777"/>
          </a:xfrm>
          <a:prstGeom prst="rect">
            <a:avLst/>
          </a:prstGeom>
        </p:spPr>
        <p:txBody>
          <a:bodyPr wrap="square" lIns="0" tIns="0" rIns="0" bIns="0" rtlCol="0" anchor="t">
            <a:spAutoFit/>
          </a:bodyPr>
          <a:lstStyle/>
          <a:p>
            <a:pPr algn="just"/>
            <a:r>
              <a:rPr lang="en-US" sz="2000" dirty="0" err="1" smtClean="0">
                <a:latin typeface="Times New Roman" panose="02020603050405020304" pitchFamily="18" charset="0"/>
                <a:cs typeface="Times New Roman" panose="02020603050405020304" pitchFamily="18" charset="0"/>
              </a:rPr>
              <a:t>Sương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khói</a:t>
            </a:r>
            <a:r>
              <a:rPr lang="en-US" sz="2000" dirty="0" smtClean="0">
                <a:latin typeface="Times New Roman" panose="02020603050405020304" pitchFamily="18" charset="0"/>
                <a:cs typeface="Times New Roman" panose="02020603050405020304" pitchFamily="18" charset="0"/>
              </a:rPr>
              <a:t> lam </a:t>
            </a:r>
            <a:r>
              <a:rPr lang="en-US" sz="2000" dirty="0" err="1" smtClean="0">
                <a:latin typeface="Times New Roman" panose="02020603050405020304" pitchFamily="18" charset="0"/>
                <a:cs typeface="Times New Roman" panose="02020603050405020304" pitchFamily="18" charset="0"/>
              </a:rPr>
              <a:t>chiều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tỏa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thôn</a:t>
            </a:r>
            <a:endParaRPr lang="en-US" sz="2000" dirty="0">
              <a:latin typeface="Times New Roman" panose="02020603050405020304" pitchFamily="18" charset="0"/>
              <a:cs typeface="Times New Roman" panose="02020603050405020304" pitchFamily="18" charset="0"/>
            </a:endParaRPr>
          </a:p>
        </p:txBody>
      </p:sp>
      <p:cxnSp>
        <p:nvCxnSpPr>
          <p:cNvPr id="12" name="Straight Connector 11"/>
          <p:cNvCxnSpPr>
            <a:endCxn id="10" idx="1"/>
          </p:cNvCxnSpPr>
          <p:nvPr/>
        </p:nvCxnSpPr>
        <p:spPr>
          <a:xfrm flipV="1">
            <a:off x="1321216" y="3086472"/>
            <a:ext cx="517035" cy="221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11" idx="1"/>
          </p:cNvCxnSpPr>
          <p:nvPr/>
        </p:nvCxnSpPr>
        <p:spPr>
          <a:xfrm>
            <a:off x="1321215" y="3308299"/>
            <a:ext cx="517036" cy="236353"/>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4"/>
          <p:cNvSpPr txBox="1"/>
          <p:nvPr/>
        </p:nvSpPr>
        <p:spPr>
          <a:xfrm>
            <a:off x="354694" y="3912239"/>
            <a:ext cx="8610588" cy="1107996"/>
          </a:xfrm>
          <a:prstGeom prst="rect">
            <a:avLst/>
          </a:prstGeom>
        </p:spPr>
        <p:txBody>
          <a:bodyPr wrap="square" lIns="0" tIns="0" rIns="0" bIns="0" rtlCol="0" anchor="t">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tắt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nửa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nửa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hữu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hóa</a:t>
            </a:r>
            <a:r>
              <a:rPr lang="en-US" sz="2400" dirty="0" smtClean="0">
                <a:latin typeface="Times New Roman" panose="02020603050405020304" pitchFamily="18" charset="0"/>
                <a:cs typeface="Times New Roman" panose="02020603050405020304" pitchFamily="18" charset="0"/>
              </a:rPr>
              <a:t> qua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8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10" grpId="0"/>
      <p:bldP spid="11"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0306" y="340296"/>
            <a:ext cx="4896544" cy="4524315"/>
          </a:xfrm>
          <a:prstGeom prst="rect">
            <a:avLst/>
          </a:prstGeom>
        </p:spPr>
        <p:txBody>
          <a:bodyPr wrap="square">
            <a:spAutoFit/>
          </a:bodyPr>
          <a:lstStyle/>
          <a:p>
            <a:pPr marL="457200" indent="-457200" algn="just">
              <a:buFont typeface="Wingdings" panose="05000000000000000000" pitchFamily="2" charset="2"/>
              <a:buChar char="è"/>
            </a:pPr>
            <a:r>
              <a:rPr lang="en-US" sz="2400" i="1" dirty="0" err="1" smtClean="0">
                <a:latin typeface="Times New Roman" pitchFamily="18" charset="0"/>
                <a:cs typeface="Times New Roman" pitchFamily="18" charset="0"/>
              </a:rPr>
              <a:t>Bằng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nghệ</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thuật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tả</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thực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phép</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đối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điệp</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ngữ</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hai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câu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đầu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đã</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tái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hiện</a:t>
            </a:r>
            <a:r>
              <a:rPr lang="en-US" sz="2400" i="1" dirty="0" smtClean="0">
                <a:latin typeface="Times New Roman" pitchFamily="18" charset="0"/>
                <a:cs typeface="Times New Roman" pitchFamily="18" charset="0"/>
              </a:rPr>
              <a:t> </a:t>
            </a:r>
            <a:r>
              <a:rPr lang="en-US" sz="2400" i="1" dirty="0" err="1">
                <a:latin typeface="Times New Roman" pitchFamily="18" charset="0"/>
                <a:cs typeface="Times New Roman" pitchFamily="18" charset="0"/>
              </a:rPr>
              <a:t>b</a:t>
            </a:r>
            <a:r>
              <a:rPr lang="en-US" sz="2400" i="1" dirty="0" err="1" smtClean="0">
                <a:latin typeface="Times New Roman" pitchFamily="18" charset="0"/>
                <a:cs typeface="Times New Roman" pitchFamily="18" charset="0"/>
              </a:rPr>
              <a:t>ức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tranh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thiên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nhiên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độc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đáo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mơ</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hồ</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như</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một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bức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tranh</a:t>
            </a:r>
            <a:r>
              <a:rPr lang="en-US" sz="2400" i="1" dirty="0">
                <a:latin typeface="Times New Roman" pitchFamily="18" charset="0"/>
                <a:cs typeface="Times New Roman" pitchFamily="18" charset="0"/>
              </a:rPr>
              <a:t> ê</a:t>
            </a:r>
            <a:r>
              <a:rPr lang="vi-VN" sz="2400" i="1" dirty="0" smtClean="0">
                <a:latin typeface="Times New Roman" pitchFamily="18" charset="0"/>
                <a:cs typeface="Times New Roman" pitchFamily="18" charset="0"/>
              </a:rPr>
              <a:t>m đềm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với</a:t>
            </a:r>
            <a:r>
              <a:rPr lang="vi-VN" sz="2400" i="1" dirty="0" smtClean="0">
                <a:latin typeface="Times New Roman" pitchFamily="18" charset="0"/>
                <a:cs typeface="Times New Roman" pitchFamily="18" charset="0"/>
              </a:rPr>
              <a:t> </a:t>
            </a:r>
            <a:r>
              <a:rPr lang="vi-VN" sz="2400" i="1" dirty="0">
                <a:latin typeface="Times New Roman" pitchFamily="18" charset="0"/>
                <a:cs typeface="Times New Roman" pitchFamily="18" charset="0"/>
              </a:rPr>
              <a:t>không khí tĩnh lặng của cảnh </a:t>
            </a:r>
            <a:r>
              <a:rPr lang="vi-VN" sz="2400" i="1" dirty="0" smtClean="0">
                <a:latin typeface="Times New Roman" pitchFamily="18" charset="0"/>
                <a:cs typeface="Times New Roman" pitchFamily="18" charset="0"/>
              </a:rPr>
              <a:t>quê</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đậm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sắc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thái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thiền</a:t>
            </a:r>
            <a:r>
              <a:rPr lang="en-US" sz="2400" i="1" dirty="0" smtClean="0">
                <a:latin typeface="Times New Roman" pitchFamily="18" charset="0"/>
                <a:cs typeface="Times New Roman" pitchFamily="18" charset="0"/>
              </a:rPr>
              <a:t>.</a:t>
            </a:r>
          </a:p>
          <a:p>
            <a:pPr marL="457200" indent="-457200" algn="just">
              <a:buFont typeface="Wingdings" panose="05000000000000000000" pitchFamily="2" charset="2"/>
              <a:buChar char="è"/>
            </a:pPr>
            <a:r>
              <a:rPr lang="en-US" sz="2400" i="1" dirty="0" err="1" smtClean="0">
                <a:latin typeface="Times New Roman" pitchFamily="18" charset="0"/>
                <a:cs typeface="Times New Roman" pitchFamily="18" charset="0"/>
              </a:rPr>
              <a:t>Sự</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gắn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bó</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cảm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nhận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tinh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tế</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cùng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với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dáng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vẻ</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thư</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thái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tự</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tại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trước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không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gian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trải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rộng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từ</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xa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đến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gần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từ</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toàn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cảnh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đến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cận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cảnh</a:t>
            </a:r>
            <a:r>
              <a:rPr lang="en-US" sz="2400" i="1" dirty="0" smtClean="0">
                <a:latin typeface="Times New Roman" pitchFamily="18" charset="0"/>
                <a:cs typeface="Times New Roman" pitchFamily="18" charset="0"/>
              </a:rPr>
              <a:t>(“</a:t>
            </a:r>
            <a:r>
              <a:rPr lang="en-US" sz="2400" i="1" dirty="0" err="1" smtClean="0">
                <a:latin typeface="Times New Roman" pitchFamily="18" charset="0"/>
                <a:cs typeface="Times New Roman" pitchFamily="18" charset="0"/>
              </a:rPr>
              <a:t>vãn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vọng</a:t>
            </a:r>
            <a:r>
              <a:rPr lang="en-US" sz="2400" i="1" dirty="0" smtClean="0">
                <a:latin typeface="Times New Roman" pitchFamily="18" charset="0"/>
                <a:cs typeface="Times New Roman" pitchFamily="18" charset="0"/>
              </a:rPr>
              <a:t>” – “</a:t>
            </a:r>
            <a:r>
              <a:rPr lang="en-US" sz="2400" i="1" dirty="0" err="1" smtClean="0">
                <a:latin typeface="Times New Roman" pitchFamily="18" charset="0"/>
                <a:cs typeface="Times New Roman" pitchFamily="18" charset="0"/>
              </a:rPr>
              <a:t>thôn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trước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thôn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sau</a:t>
            </a:r>
            <a:r>
              <a:rPr lang="en-US"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10" name="Freeform 3"/>
          <p:cNvSpPr/>
          <p:nvPr/>
        </p:nvSpPr>
        <p:spPr>
          <a:xfrm>
            <a:off x="5292874" y="1204392"/>
            <a:ext cx="3369234" cy="2232248"/>
          </a:xfrm>
          <a:custGeom>
            <a:avLst/>
            <a:gdLst/>
            <a:ahLst/>
            <a:cxnLst/>
            <a:rect l="l" t="t" r="r" b="b"/>
            <a:pathLst>
              <a:path w="6681602" h="6681602">
                <a:moveTo>
                  <a:pt x="0" y="0"/>
                </a:moveTo>
                <a:lnTo>
                  <a:pt x="6681602" y="0"/>
                </a:lnTo>
                <a:lnTo>
                  <a:pt x="6681602" y="6681603"/>
                </a:lnTo>
                <a:lnTo>
                  <a:pt x="0" y="6681603"/>
                </a:lnTo>
                <a:lnTo>
                  <a:pt x="0" y="0"/>
                </a:lnTo>
                <a:close/>
              </a:path>
            </a:pathLst>
          </a:custGeom>
          <a:blipFill>
            <a:blip r:embed="rId3"/>
            <a:srcRect/>
            <a:stretch>
              <a:fillRect t="-43040" b="-40830"/>
            </a:stretch>
          </a:blipFill>
        </p:spPr>
      </p:sp>
      <p:pic>
        <p:nvPicPr>
          <p:cNvPr id="13" name="图片 28">
            <a:extLst>
              <a:ext uri="{FF2B5EF4-FFF2-40B4-BE49-F238E27FC236}">
                <a16:creationId xmlns:a16="http://schemas.microsoft.com/office/drawing/2014/main" id="{F47BE7B1-B867-4DFF-A28E-A5A0AE4BA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970" y="2140009"/>
            <a:ext cx="3120894" cy="3005079"/>
          </a:xfrm>
          <a:prstGeom prst="rect">
            <a:avLst/>
          </a:prstGeom>
        </p:spPr>
      </p:pic>
    </p:spTree>
    <p:extLst>
      <p:ext uri="{BB962C8B-B14F-4D97-AF65-F5344CB8AC3E}">
        <p14:creationId xmlns:p14="http://schemas.microsoft.com/office/powerpoint/2010/main" val="282302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7F3D9-7825-4BB4-AD8C-812EEE6E7FB6}"/>
              </a:ext>
            </a:extLst>
          </p:cNvPr>
          <p:cNvSpPr>
            <a:spLocks noGrp="1"/>
          </p:cNvSpPr>
          <p:nvPr>
            <p:ph idx="1"/>
          </p:nvPr>
        </p:nvSpPr>
        <p:spPr>
          <a:xfrm>
            <a:off x="467662" y="771048"/>
            <a:ext cx="8209760" cy="2016224"/>
          </a:xfrm>
        </p:spPr>
        <p:txBody>
          <a:bodyPr>
            <a:normAutofit/>
          </a:bodyPr>
          <a:lstStyle/>
          <a:p>
            <a:pPr marL="0" indent="0">
              <a:buNone/>
            </a:pPr>
            <a:r>
              <a:rPr lang="en-US" sz="2400" b="1" dirty="0" err="1">
                <a:latin typeface="Times New Roman" panose="02020603050405020304" pitchFamily="18" charset="0"/>
                <a:cs typeface="Times New Roman" panose="02020603050405020304" pitchFamily="18" charset="0"/>
              </a:rPr>
              <a:t>Phiên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âm</a:t>
            </a:r>
            <a:r>
              <a:rPr lang="en-US" sz="2400" b="1" dirty="0">
                <a:latin typeface="Times New Roman" panose="02020603050405020304" pitchFamily="18" charset="0"/>
                <a:cs typeface="Times New Roman" panose="02020603050405020304" pitchFamily="18" charset="0"/>
              </a:rPr>
              <a:t>:</a:t>
            </a:r>
          </a:p>
          <a:p>
            <a:pPr marL="0" indent="0" algn="ctr">
              <a:buNone/>
            </a:pPr>
            <a:r>
              <a:rPr lang="en-US" sz="2400" b="1" i="1" dirty="0">
                <a:latin typeface="Times New Roman" panose="02020603050405020304" pitchFamily="18" charset="0"/>
                <a:cs typeface="Times New Roman" panose="02020603050405020304" pitchFamily="18" charset="0"/>
              </a:rPr>
              <a:t>“</a:t>
            </a:r>
            <a:r>
              <a:rPr lang="en-US" sz="2400" b="1" i="1" dirty="0" err="1">
                <a:latin typeface="Times New Roman" panose="02020603050405020304" pitchFamily="18" charset="0"/>
                <a:cs typeface="Times New Roman" panose="02020603050405020304" pitchFamily="18" charset="0"/>
              </a:rPr>
              <a:t>Bán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vô</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hữu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tịch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dương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biên</a:t>
            </a:r>
            <a:r>
              <a:rPr lang="en-US" sz="2400" b="1" i="1" dirty="0">
                <a:latin typeface="Times New Roman" panose="02020603050405020304" pitchFamily="18" charset="0"/>
                <a:cs typeface="Times New Roman" panose="02020603050405020304" pitchFamily="18" charset="0"/>
              </a:rPr>
              <a:t>”</a:t>
            </a:r>
          </a:p>
          <a:p>
            <a:pPr marL="0" indent="0">
              <a:buNone/>
            </a:pPr>
            <a:r>
              <a:rPr lang="en-US" sz="2400" b="1" dirty="0" err="1" smtClean="0">
                <a:latin typeface="Times New Roman" panose="02020603050405020304" pitchFamily="18" charset="0"/>
                <a:cs typeface="Times New Roman" panose="02020603050405020304" pitchFamily="18" charset="0"/>
              </a:rPr>
              <a:t>Dịch</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a:t>
            </a:r>
          </a:p>
          <a:p>
            <a:pPr marL="0" indent="0" algn="ctr">
              <a:lnSpc>
                <a:spcPct val="150000"/>
              </a:lnSpc>
              <a:buNone/>
            </a:pPr>
            <a:r>
              <a:rPr lang="en-US" sz="2400" b="1" i="1" dirty="0">
                <a:latin typeface="Times New Roman" panose="02020603050405020304" pitchFamily="18" charset="0"/>
                <a:cs typeface="Times New Roman" panose="02020603050405020304" pitchFamily="18" charset="0"/>
              </a:rPr>
              <a:t>“</a:t>
            </a:r>
            <a:r>
              <a:rPr lang="en-US" sz="2400" b="1" i="1" dirty="0" err="1">
                <a:solidFill>
                  <a:srgbClr val="C00000"/>
                </a:solidFill>
                <a:latin typeface="Times New Roman" panose="02020603050405020304" pitchFamily="18" charset="0"/>
                <a:cs typeface="Times New Roman" panose="02020603050405020304" pitchFamily="18" charset="0"/>
              </a:rPr>
              <a:t>Bóng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chiều</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dường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có</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lại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dường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không</a:t>
            </a:r>
            <a:r>
              <a:rPr lang="en-US" sz="2400" b="1" i="1" dirty="0">
                <a:latin typeface="Times New Roman" panose="02020603050405020304" pitchFamily="18" charset="0"/>
                <a:cs typeface="Times New Roman" panose="02020603050405020304" pitchFamily="18" charset="0"/>
              </a:rPr>
              <a:t>”</a:t>
            </a:r>
          </a:p>
          <a:p>
            <a:pPr marL="0" indent="0" algn="ctr">
              <a:buNone/>
            </a:pPr>
            <a:endParaRPr lang="en-US" sz="2400" b="1" i="1"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CE013B2-9C6D-4E05-BFCE-69A99E63828D}"/>
              </a:ext>
            </a:extLst>
          </p:cNvPr>
          <p:cNvSpPr/>
          <p:nvPr/>
        </p:nvSpPr>
        <p:spPr>
          <a:xfrm>
            <a:off x="1323686" y="4091345"/>
            <a:ext cx="6436785" cy="91455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latin typeface="Times New Roman" panose="02020603050405020304" pitchFamily="18" charset="0"/>
                <a:cs typeface="Times New Roman" panose="02020603050405020304" pitchFamily="18" charset="0"/>
              </a:rPr>
              <a:t>Đậm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triết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lý</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thiền</a:t>
            </a:r>
            <a:endParaRPr lang="en-US" sz="2400" dirty="0">
              <a:solidFill>
                <a:srgbClr val="C00000"/>
              </a:solidFill>
              <a:latin typeface="Times New Roman" panose="02020603050405020304" pitchFamily="18" charset="0"/>
              <a:cs typeface="Times New Roman" panose="02020603050405020304" pitchFamily="18" charset="0"/>
            </a:endParaRPr>
          </a:p>
          <a:p>
            <a:pPr algn="ct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hữu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hữu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vô</a:t>
            </a:r>
            <a:endParaRPr lang="en-US" sz="2400" i="1" dirty="0">
              <a:solidFill>
                <a:schemeClr val="tx1"/>
              </a:solidFill>
              <a:latin typeface="Times New Roman" panose="02020603050405020304" pitchFamily="18" charset="0"/>
              <a:cs typeface="Times New Roman" panose="02020603050405020304" pitchFamily="18" charset="0"/>
            </a:endParaRPr>
          </a:p>
        </p:txBody>
      </p:sp>
      <p:grpSp>
        <p:nvGrpSpPr>
          <p:cNvPr id="20" name="组合 8"/>
          <p:cNvGrpSpPr>
            <a:grpSpLocks/>
          </p:cNvGrpSpPr>
          <p:nvPr/>
        </p:nvGrpSpPr>
        <p:grpSpPr bwMode="auto">
          <a:xfrm>
            <a:off x="163646" y="2789990"/>
            <a:ext cx="1240796" cy="1228471"/>
            <a:chOff x="1128928" y="1940780"/>
            <a:chExt cx="1987606" cy="2143181"/>
          </a:xfrm>
        </p:grpSpPr>
        <p:pic>
          <p:nvPicPr>
            <p:cNvPr id="21" name="图片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51140" y="201856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10"/>
            <p:cNvSpPr txBox="1">
              <a:spLocks noChangeArrowheads="1"/>
            </p:cNvSpPr>
            <p:nvPr/>
          </p:nvSpPr>
          <p:spPr bwMode="auto">
            <a:xfrm>
              <a:off x="1534697" y="2584920"/>
              <a:ext cx="1296145" cy="75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err="1">
                  <a:solidFill>
                    <a:srgbClr val="C00000"/>
                  </a:solidFill>
                  <a:latin typeface="Times New Roman" panose="02020603050405020304" pitchFamily="18" charset="0"/>
                  <a:ea typeface="印品黑体" panose="00000500000000000000" pitchFamily="2" charset="-122"/>
                  <a:cs typeface="Times New Roman" panose="02020603050405020304" pitchFamily="18" charset="0"/>
                </a:rPr>
                <a:t>đạm</a:t>
              </a:r>
              <a:endParaRPr lang="zh-CN" altLang="en-US" sz="2400" b="1" dirty="0">
                <a:solidFill>
                  <a:srgbClr val="C00000"/>
                </a:solidFill>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23" name="组合 11"/>
          <p:cNvGrpSpPr>
            <a:grpSpLocks/>
          </p:cNvGrpSpPr>
          <p:nvPr/>
        </p:nvGrpSpPr>
        <p:grpSpPr bwMode="auto">
          <a:xfrm>
            <a:off x="1959590" y="2845598"/>
            <a:ext cx="1194496" cy="1172863"/>
            <a:chOff x="3649528" y="1940780"/>
            <a:chExt cx="1987606" cy="2143181"/>
          </a:xfrm>
        </p:grpSpPr>
        <p:pic>
          <p:nvPicPr>
            <p:cNvPr id="24"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571740" y="201856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13"/>
            <p:cNvSpPr txBox="1">
              <a:spLocks noChangeArrowheads="1"/>
            </p:cNvSpPr>
            <p:nvPr/>
          </p:nvSpPr>
          <p:spPr bwMode="auto">
            <a:xfrm>
              <a:off x="4067436" y="2514509"/>
              <a:ext cx="1296145" cy="75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err="1">
                  <a:solidFill>
                    <a:srgbClr val="C00000"/>
                  </a:solidFill>
                  <a:latin typeface="Times New Roman" panose="02020603050405020304" pitchFamily="18" charset="0"/>
                  <a:ea typeface="印品黑体" panose="00000500000000000000" pitchFamily="2" charset="-122"/>
                  <a:cs typeface="Times New Roman" panose="02020603050405020304" pitchFamily="18" charset="0"/>
                </a:rPr>
                <a:t>hữu</a:t>
              </a:r>
              <a:endParaRPr lang="zh-CN" altLang="en-US" sz="2400" b="1" dirty="0">
                <a:solidFill>
                  <a:srgbClr val="C00000"/>
                </a:solidFill>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26" name="组合 14"/>
          <p:cNvGrpSpPr>
            <a:grpSpLocks/>
          </p:cNvGrpSpPr>
          <p:nvPr/>
        </p:nvGrpSpPr>
        <p:grpSpPr bwMode="auto">
          <a:xfrm>
            <a:off x="3817388" y="2746889"/>
            <a:ext cx="1187454" cy="1193807"/>
            <a:chOff x="6284887" y="1838520"/>
            <a:chExt cx="1987606" cy="2143181"/>
          </a:xfrm>
        </p:grpSpPr>
        <p:pic>
          <p:nvPicPr>
            <p:cNvPr id="27" name="图片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207099" y="191630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16"/>
            <p:cNvSpPr txBox="1">
              <a:spLocks noChangeArrowheads="1"/>
            </p:cNvSpPr>
            <p:nvPr/>
          </p:nvSpPr>
          <p:spPr bwMode="auto">
            <a:xfrm>
              <a:off x="6869616" y="2444715"/>
              <a:ext cx="1296145" cy="75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err="1">
                  <a:solidFill>
                    <a:srgbClr val="C00000"/>
                  </a:solidFill>
                  <a:latin typeface="Times New Roman" panose="02020603050405020304" pitchFamily="18" charset="0"/>
                  <a:ea typeface="印品黑体" panose="00000500000000000000" pitchFamily="2" charset="-122"/>
                  <a:cs typeface="Times New Roman" panose="02020603050405020304" pitchFamily="18" charset="0"/>
                </a:rPr>
                <a:t>vô</a:t>
              </a:r>
              <a:endParaRPr lang="zh-CN" altLang="en-US" sz="2400" b="1" dirty="0">
                <a:solidFill>
                  <a:srgbClr val="C00000"/>
                </a:solidFill>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29" name="组合 17"/>
          <p:cNvGrpSpPr>
            <a:grpSpLocks/>
          </p:cNvGrpSpPr>
          <p:nvPr/>
        </p:nvGrpSpPr>
        <p:grpSpPr bwMode="auto">
          <a:xfrm>
            <a:off x="5564892" y="2773624"/>
            <a:ext cx="1312158" cy="1167073"/>
            <a:chOff x="8805487" y="1838520"/>
            <a:chExt cx="1987606" cy="2143181"/>
          </a:xfrm>
        </p:grpSpPr>
        <p:pic>
          <p:nvPicPr>
            <p:cNvPr id="30" name="图片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727699" y="191630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19"/>
            <p:cNvSpPr txBox="1">
              <a:spLocks noChangeArrowheads="1"/>
            </p:cNvSpPr>
            <p:nvPr/>
          </p:nvSpPr>
          <p:spPr bwMode="auto">
            <a:xfrm>
              <a:off x="9380160" y="2411109"/>
              <a:ext cx="1296145" cy="75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err="1">
                  <a:solidFill>
                    <a:srgbClr val="C00000"/>
                  </a:solidFill>
                  <a:latin typeface="Times New Roman" panose="02020603050405020304" pitchFamily="18" charset="0"/>
                  <a:ea typeface="印品黑体" panose="00000500000000000000" pitchFamily="2" charset="-122"/>
                  <a:cs typeface="Times New Roman" panose="02020603050405020304" pitchFamily="18" charset="0"/>
                </a:rPr>
                <a:t>tự</a:t>
              </a:r>
              <a:endParaRPr lang="zh-CN" altLang="en-US" sz="2400" b="1" dirty="0">
                <a:solidFill>
                  <a:srgbClr val="C00000"/>
                </a:solidFill>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32" name="组合 8">
            <a:extLst>
              <a:ext uri="{FF2B5EF4-FFF2-40B4-BE49-F238E27FC236}">
                <a16:creationId xmlns:a16="http://schemas.microsoft.com/office/drawing/2014/main" id="{3C151481-169A-4B27-8626-DAB16481FFF4}"/>
              </a:ext>
            </a:extLst>
          </p:cNvPr>
          <p:cNvGrpSpPr>
            <a:grpSpLocks/>
          </p:cNvGrpSpPr>
          <p:nvPr/>
        </p:nvGrpSpPr>
        <p:grpSpPr bwMode="auto">
          <a:xfrm>
            <a:off x="7390599" y="2706548"/>
            <a:ext cx="1286651" cy="1234150"/>
            <a:chOff x="1128928" y="1940780"/>
            <a:chExt cx="1987606" cy="2143181"/>
          </a:xfrm>
        </p:grpSpPr>
        <p:pic>
          <p:nvPicPr>
            <p:cNvPr id="33" name="图片 9">
              <a:extLst>
                <a:ext uri="{FF2B5EF4-FFF2-40B4-BE49-F238E27FC236}">
                  <a16:creationId xmlns:a16="http://schemas.microsoft.com/office/drawing/2014/main" id="{E9AEF104-6453-4710-8679-7473CAAFDD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51140" y="201856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本框 10">
              <a:extLst>
                <a:ext uri="{FF2B5EF4-FFF2-40B4-BE49-F238E27FC236}">
                  <a16:creationId xmlns:a16="http://schemas.microsoft.com/office/drawing/2014/main" id="{C17A429D-6A4B-40E3-B4CB-1E5D96E36C7D}"/>
                </a:ext>
              </a:extLst>
            </p:cNvPr>
            <p:cNvSpPr txBox="1">
              <a:spLocks noChangeArrowheads="1"/>
            </p:cNvSpPr>
            <p:nvPr/>
          </p:nvSpPr>
          <p:spPr bwMode="auto">
            <a:xfrm>
              <a:off x="1524531" y="2584920"/>
              <a:ext cx="1296145" cy="75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err="1">
                  <a:solidFill>
                    <a:srgbClr val="C00000"/>
                  </a:solidFill>
                  <a:latin typeface="Times New Roman" panose="02020603050405020304" pitchFamily="18" charset="0"/>
                  <a:ea typeface="印品黑体" panose="00000500000000000000" pitchFamily="2" charset="-122"/>
                  <a:cs typeface="Times New Roman" panose="02020603050405020304" pitchFamily="18" charset="0"/>
                </a:rPr>
                <a:t>bán</a:t>
              </a:r>
              <a:endParaRPr lang="zh-CN" altLang="en-US" sz="2400" b="1" dirty="0">
                <a:solidFill>
                  <a:srgbClr val="C00000"/>
                </a:solidFill>
                <a:latin typeface="Times New Roman" panose="02020603050405020304" pitchFamily="18" charset="0"/>
                <a:ea typeface="印品黑体" panose="00000500000000000000" pitchFamily="2" charset="-122"/>
                <a:cs typeface="Times New Roman" panose="02020603050405020304" pitchFamily="18" charset="0"/>
              </a:endParaRPr>
            </a:p>
          </p:txBody>
        </p:sp>
      </p:grpSp>
      <p:sp>
        <p:nvSpPr>
          <p:cNvPr id="35" name="Title 34"/>
          <p:cNvSpPr>
            <a:spLocks noGrp="1"/>
          </p:cNvSpPr>
          <p:nvPr>
            <p:ph type="title"/>
          </p:nvPr>
        </p:nvSpPr>
        <p:spPr>
          <a:xfrm>
            <a:off x="396330" y="196280"/>
            <a:ext cx="3007789" cy="497924"/>
          </a:xfrm>
        </p:spPr>
        <p:txBody>
          <a:bodyPr>
            <a:normAutofit/>
          </a:bodyPr>
          <a:lstStyle/>
          <a:p>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endParaRPr lang="en-US" sz="2400" dirty="0">
              <a:latin typeface="Times New Roman" panose="02020603050405020304" pitchFamily="18" charset="0"/>
              <a:cs typeface="Times New Roman" panose="02020603050405020304" pitchFamily="18" charset="0"/>
            </a:endParaRPr>
          </a:p>
        </p:txBody>
      </p:sp>
      <p:sp>
        <p:nvSpPr>
          <p:cNvPr id="36" name="Freeform 3"/>
          <p:cNvSpPr/>
          <p:nvPr/>
        </p:nvSpPr>
        <p:spPr>
          <a:xfrm>
            <a:off x="7021066" y="-998898"/>
            <a:ext cx="3746973" cy="2184678"/>
          </a:xfrm>
          <a:custGeom>
            <a:avLst/>
            <a:gdLst/>
            <a:ahLst/>
            <a:cxnLst/>
            <a:rect l="l" t="t" r="r" b="b"/>
            <a:pathLst>
              <a:path w="5715693" h="2493471">
                <a:moveTo>
                  <a:pt x="0" y="0"/>
                </a:moveTo>
                <a:lnTo>
                  <a:pt x="5715693" y="0"/>
                </a:lnTo>
                <a:lnTo>
                  <a:pt x="5715693" y="2493471"/>
                </a:lnTo>
                <a:lnTo>
                  <a:pt x="0" y="2493471"/>
                </a:lnTo>
                <a:lnTo>
                  <a:pt x="0" y="0"/>
                </a:lnTo>
                <a:close/>
              </a:path>
            </a:pathLst>
          </a:custGeom>
          <a:blipFill>
            <a:blip r:embed="rId4"/>
            <a:stretch>
              <a:fillRect/>
            </a:stretch>
          </a:blipFill>
        </p:spPr>
      </p:sp>
    </p:spTree>
    <p:extLst>
      <p:ext uri="{BB962C8B-B14F-4D97-AF65-F5344CB8AC3E}">
        <p14:creationId xmlns:p14="http://schemas.microsoft.com/office/powerpoint/2010/main" val="193493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00"/>
                                        <p:tgtEl>
                                          <p:spTgt spid="20"/>
                                        </p:tgtEl>
                                      </p:cBhvr>
                                    </p:animEffect>
                                    <p:anim calcmode="lin" valueType="num">
                                      <p:cBhvr>
                                        <p:cTn id="8" dur="300" fill="hold"/>
                                        <p:tgtEl>
                                          <p:spTgt spid="20"/>
                                        </p:tgtEl>
                                        <p:attrNameLst>
                                          <p:attrName>ppt_x</p:attrName>
                                        </p:attrNameLst>
                                      </p:cBhvr>
                                      <p:tavLst>
                                        <p:tav tm="0">
                                          <p:val>
                                            <p:strVal val="#ppt_x"/>
                                          </p:val>
                                        </p:tav>
                                        <p:tav tm="100000">
                                          <p:val>
                                            <p:strVal val="#ppt_x"/>
                                          </p:val>
                                        </p:tav>
                                      </p:tavLst>
                                    </p:anim>
                                    <p:anim calcmode="lin" valueType="num">
                                      <p:cBhvr>
                                        <p:cTn id="9" dur="3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300"/>
                                        <p:tgtEl>
                                          <p:spTgt spid="23"/>
                                        </p:tgtEl>
                                      </p:cBhvr>
                                    </p:animEffect>
                                    <p:anim calcmode="lin" valueType="num">
                                      <p:cBhvr>
                                        <p:cTn id="14" dur="300" fill="hold"/>
                                        <p:tgtEl>
                                          <p:spTgt spid="23"/>
                                        </p:tgtEl>
                                        <p:attrNameLst>
                                          <p:attrName>ppt_x</p:attrName>
                                        </p:attrNameLst>
                                      </p:cBhvr>
                                      <p:tavLst>
                                        <p:tav tm="0">
                                          <p:val>
                                            <p:strVal val="#ppt_x"/>
                                          </p:val>
                                        </p:tav>
                                        <p:tav tm="100000">
                                          <p:val>
                                            <p:strVal val="#ppt_x"/>
                                          </p:val>
                                        </p:tav>
                                      </p:tavLst>
                                    </p:anim>
                                    <p:anim calcmode="lin" valueType="num">
                                      <p:cBhvr>
                                        <p:cTn id="15" dur="3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6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300"/>
                                        <p:tgtEl>
                                          <p:spTgt spid="26"/>
                                        </p:tgtEl>
                                      </p:cBhvr>
                                    </p:animEffect>
                                    <p:anim calcmode="lin" valueType="num">
                                      <p:cBhvr>
                                        <p:cTn id="20" dur="300" fill="hold"/>
                                        <p:tgtEl>
                                          <p:spTgt spid="26"/>
                                        </p:tgtEl>
                                        <p:attrNameLst>
                                          <p:attrName>ppt_x</p:attrName>
                                        </p:attrNameLst>
                                      </p:cBhvr>
                                      <p:tavLst>
                                        <p:tav tm="0">
                                          <p:val>
                                            <p:strVal val="#ppt_x"/>
                                          </p:val>
                                        </p:tav>
                                        <p:tav tm="100000">
                                          <p:val>
                                            <p:strVal val="#ppt_x"/>
                                          </p:val>
                                        </p:tav>
                                      </p:tavLst>
                                    </p:anim>
                                    <p:anim calcmode="lin" valueType="num">
                                      <p:cBhvr>
                                        <p:cTn id="21" dur="3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900"/>
                            </p:stCondLst>
                            <p:childTnLst>
                              <p:par>
                                <p:cTn id="23" presetID="42"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300"/>
                                        <p:tgtEl>
                                          <p:spTgt spid="29"/>
                                        </p:tgtEl>
                                      </p:cBhvr>
                                    </p:animEffect>
                                    <p:anim calcmode="lin" valueType="num">
                                      <p:cBhvr>
                                        <p:cTn id="26" dur="300" fill="hold"/>
                                        <p:tgtEl>
                                          <p:spTgt spid="29"/>
                                        </p:tgtEl>
                                        <p:attrNameLst>
                                          <p:attrName>ppt_x</p:attrName>
                                        </p:attrNameLst>
                                      </p:cBhvr>
                                      <p:tavLst>
                                        <p:tav tm="0">
                                          <p:val>
                                            <p:strVal val="#ppt_x"/>
                                          </p:val>
                                        </p:tav>
                                        <p:tav tm="100000">
                                          <p:val>
                                            <p:strVal val="#ppt_x"/>
                                          </p:val>
                                        </p:tav>
                                      </p:tavLst>
                                    </p:anim>
                                    <p:anim calcmode="lin" valueType="num">
                                      <p:cBhvr>
                                        <p:cTn id="27" dur="3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42"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300"/>
                                        <p:tgtEl>
                                          <p:spTgt spid="32"/>
                                        </p:tgtEl>
                                      </p:cBhvr>
                                    </p:animEffect>
                                    <p:anim calcmode="lin" valueType="num">
                                      <p:cBhvr>
                                        <p:cTn id="32" dur="300" fill="hold"/>
                                        <p:tgtEl>
                                          <p:spTgt spid="32"/>
                                        </p:tgtEl>
                                        <p:attrNameLst>
                                          <p:attrName>ppt_x</p:attrName>
                                        </p:attrNameLst>
                                      </p:cBhvr>
                                      <p:tavLst>
                                        <p:tav tm="0">
                                          <p:val>
                                            <p:strVal val="#ppt_x"/>
                                          </p:val>
                                        </p:tav>
                                        <p:tav tm="100000">
                                          <p:val>
                                            <p:strVal val="#ppt_x"/>
                                          </p:val>
                                        </p:tav>
                                      </p:tavLst>
                                    </p:anim>
                                    <p:anim calcmode="lin" valueType="num">
                                      <p:cBhvr>
                                        <p:cTn id="33" dur="3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750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10 Bài văn phân tích bài &quot;Buổi chiều đứng ở phủ Thiên Trường trông ra&quot;  của Trần Nhân Tông - Toplist.vn">
            <a:extLst>
              <a:ext uri="{FF2B5EF4-FFF2-40B4-BE49-F238E27FC236}">
                <a16:creationId xmlns:a16="http://schemas.microsoft.com/office/drawing/2014/main" id="{DE3B74E0-1027-4076-B29D-6B36F9866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9" t="10180" b="15652"/>
          <a:stretch/>
        </p:blipFill>
        <p:spPr bwMode="auto">
          <a:xfrm>
            <a:off x="1" y="4671"/>
            <a:ext cx="9145588" cy="393602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1" y="2577215"/>
            <a:ext cx="9151377" cy="1363481"/>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a:blipFill>
        </p:spPr>
      </p:sp>
      <p:pic>
        <p:nvPicPr>
          <p:cNvPr id="2" name="Picture 1"/>
          <p:cNvPicPr>
            <a:picLocks noChangeAspect="1"/>
          </p:cNvPicPr>
          <p:nvPr/>
        </p:nvPicPr>
        <p:blipFill>
          <a:blip r:embed="rId6"/>
          <a:stretch>
            <a:fillRect/>
          </a:stretch>
        </p:blipFill>
        <p:spPr>
          <a:xfrm>
            <a:off x="1116410" y="4072099"/>
            <a:ext cx="7291448" cy="1072989"/>
          </a:xfrm>
          <a:prstGeom prst="rect">
            <a:avLst/>
          </a:prstGeom>
        </p:spPr>
      </p:pic>
    </p:spTree>
    <p:extLst>
      <p:ext uri="{BB962C8B-B14F-4D97-AF65-F5344CB8AC3E}">
        <p14:creationId xmlns:p14="http://schemas.microsoft.com/office/powerpoint/2010/main" val="1707371964"/>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p:nvPr/>
        </p:nvSpPr>
        <p:spPr>
          <a:xfrm>
            <a:off x="2412554" y="196280"/>
            <a:ext cx="5760640" cy="1477328"/>
          </a:xfrm>
          <a:prstGeom prst="rect">
            <a:avLst/>
          </a:prstGeom>
        </p:spPr>
        <p:txBody>
          <a:bodyPr wrap="square" lIns="0" tIns="0" rIns="0" bIns="0" rtlCol="0" anchor="t">
            <a:spAutoFit/>
          </a:bodyPr>
          <a:lstStyle/>
          <a:p>
            <a:pPr algn="just"/>
            <a:r>
              <a:rPr lang="en-US" sz="2400" i="1" dirty="0" err="1">
                <a:latin typeface="Times New Roman" panose="02020603050405020304" pitchFamily="18" charset="0"/>
                <a:cs typeface="Times New Roman" panose="02020603050405020304" pitchFamily="18" charset="0"/>
              </a:rPr>
              <a:t>Mục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tận</a:t>
            </a:r>
            <a:r>
              <a:rPr lang="en-US" sz="2400" i="1" dirty="0">
                <a:latin typeface="Times New Roman" panose="02020603050405020304" pitchFamily="18" charset="0"/>
                <a:cs typeface="Times New Roman" panose="02020603050405020304" pitchFamily="18" charset="0"/>
              </a:rPr>
              <a:t>,</a:t>
            </a:r>
          </a:p>
          <a:p>
            <a:pPr algn="just"/>
            <a:r>
              <a:rPr lang="en-US" sz="2400" i="1" dirty="0" err="1">
                <a:latin typeface="Times New Roman" panose="02020603050405020304" pitchFamily="18" charset="0"/>
                <a:cs typeface="Times New Roman" panose="02020603050405020304" pitchFamily="18" charset="0"/>
              </a:rPr>
              <a:t>Bạch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lộ</a:t>
            </a:r>
            <a:r>
              <a:rPr lang="en-US" sz="2400" i="1" dirty="0">
                <a:latin typeface="Times New Roman" panose="02020603050405020304" pitchFamily="18" charset="0"/>
                <a:cs typeface="Times New Roman" panose="02020603050405020304" pitchFamily="18" charset="0"/>
              </a:rPr>
              <a:t> song </a:t>
            </a:r>
            <a:r>
              <a:rPr lang="en-US" sz="2400" i="1" dirty="0" err="1">
                <a:latin typeface="Times New Roman" panose="02020603050405020304" pitchFamily="18" charset="0"/>
                <a:cs typeface="Times New Roman" panose="02020603050405020304" pitchFamily="18" charset="0"/>
              </a:rPr>
              <a:t>song</a:t>
            </a:r>
            <a:r>
              <a:rPr lang="en-US" sz="2400" i="1" dirty="0">
                <a:latin typeface="Times New Roman" panose="02020603050405020304" pitchFamily="18" charset="0"/>
                <a:cs typeface="Times New Roman" panose="02020603050405020304" pitchFamily="18" charset="0"/>
              </a:rPr>
              <a:t> phi </a:t>
            </a:r>
            <a:r>
              <a:rPr lang="en-US" sz="2400" i="1" dirty="0" err="1">
                <a:latin typeface="Times New Roman" panose="02020603050405020304" pitchFamily="18" charset="0"/>
                <a:cs typeface="Times New Roman" panose="02020603050405020304" pitchFamily="18" charset="0"/>
              </a:rPr>
              <a:t>hạ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điền</a:t>
            </a:r>
            <a:r>
              <a:rPr lang="en-US" sz="2400" i="1" dirty="0" smtClean="0">
                <a:latin typeface="Times New Roman" panose="02020603050405020304" pitchFamily="18" charset="0"/>
                <a:cs typeface="Times New Roman" panose="02020603050405020304" pitchFamily="18" charset="0"/>
              </a:rPr>
              <a:t>.</a:t>
            </a:r>
          </a:p>
          <a:p>
            <a:pPr algn="just"/>
            <a:r>
              <a:rPr lang="en-US" sz="2400" i="1" dirty="0" smtClean="0">
                <a:latin typeface="Times New Roman" panose="02020603050405020304" pitchFamily="18" charset="0"/>
                <a:cs typeface="Times New Roman" panose="02020603050405020304" pitchFamily="18" charset="0"/>
              </a:rPr>
              <a:t>(</a:t>
            </a:r>
            <a:r>
              <a:rPr lang="en-US" sz="2400" i="1" dirty="0" err="1" smtClean="0">
                <a:latin typeface="Times New Roman" panose="02020603050405020304" pitchFamily="18" charset="0"/>
                <a:cs typeface="Times New Roman" panose="02020603050405020304" pitchFamily="18" charset="0"/>
              </a:rPr>
              <a:t>Mục</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trâu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hết</a:t>
            </a:r>
            <a:r>
              <a:rPr lang="en-US" sz="2400" i="1" dirty="0">
                <a:latin typeface="Times New Roman" panose="02020603050405020304" pitchFamily="18" charset="0"/>
                <a:cs typeface="Times New Roman" panose="02020603050405020304" pitchFamily="18" charset="0"/>
              </a:rPr>
              <a:t>,</a:t>
            </a:r>
          </a:p>
          <a:p>
            <a:pPr algn="just"/>
            <a:r>
              <a:rPr lang="en-US" sz="2400" i="1" dirty="0" err="1">
                <a:latin typeface="Times New Roman" panose="02020603050405020304" pitchFamily="18" charset="0"/>
                <a:cs typeface="Times New Roman" panose="02020603050405020304" pitchFamily="18" charset="0"/>
              </a:rPr>
              <a:t>Cò</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liệng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xuống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đồng</a:t>
            </a:r>
            <a:r>
              <a:rPr lang="en-US" sz="2400" i="1" dirty="0" smtClean="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a:t>
            </a:r>
          </a:p>
        </p:txBody>
      </p:sp>
      <p:sp>
        <p:nvSpPr>
          <p:cNvPr id="4" name="TextBox 4"/>
          <p:cNvSpPr txBox="1"/>
          <p:nvPr/>
        </p:nvSpPr>
        <p:spPr>
          <a:xfrm>
            <a:off x="327071" y="1852464"/>
            <a:ext cx="8422187" cy="369332"/>
          </a:xfrm>
          <a:prstGeom prst="rect">
            <a:avLst/>
          </a:prstGeom>
        </p:spPr>
        <p:txBody>
          <a:bodyPr wrap="square" lIns="0" tIns="0" rIns="0" bIns="0" rtlCol="0" anchor="t">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liệng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đồng</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27071" y="3814811"/>
            <a:ext cx="5944299" cy="1107996"/>
          </a:xfrm>
          <a:prstGeom prst="rect">
            <a:avLst/>
          </a:prstGeom>
        </p:spPr>
        <p:txBody>
          <a:bodyPr wrap="square" lIns="0" tIns="0" rIns="0" bIns="0" rtlCol="0" anchor="t">
            <a:spAutoFit/>
          </a:bodyPr>
          <a:lstStyle/>
          <a:p>
            <a:pPr algn="just"/>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Bức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tranh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có</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âm</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thanh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màu</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sắc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gợi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lên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cảnh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vật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bình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dị</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quen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thuộc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làng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Việt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Nam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thanh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bình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dân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dã</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đầy</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sống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latin typeface="Times New Roman" panose="02020603050405020304" pitchFamily="18" charset="0"/>
              <a:cs typeface="Times New Roman" panose="02020603050405020304" pitchFamily="18" charset="0"/>
            </a:endParaRPr>
          </a:p>
        </p:txBody>
      </p:sp>
      <p:sp>
        <p:nvSpPr>
          <p:cNvPr id="6" name="TextBox 4"/>
          <p:cNvSpPr txBox="1"/>
          <p:nvPr/>
        </p:nvSpPr>
        <p:spPr>
          <a:xfrm>
            <a:off x="327071" y="2284512"/>
            <a:ext cx="8134155" cy="369332"/>
          </a:xfrm>
          <a:prstGeom prst="rect">
            <a:avLst/>
          </a:prstGeom>
        </p:spPr>
        <p:txBody>
          <a:bodyPr wrap="square" lIns="0" tIns="0" rIns="0" bIns="0" rtlCol="0" anchor="t">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Âm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vẳng</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8" name="Freeform 2"/>
          <p:cNvSpPr/>
          <p:nvPr/>
        </p:nvSpPr>
        <p:spPr>
          <a:xfrm>
            <a:off x="6186099" y="1673608"/>
            <a:ext cx="3974190" cy="3168352"/>
          </a:xfrm>
          <a:custGeom>
            <a:avLst/>
            <a:gdLst/>
            <a:ahLst/>
            <a:cxnLst/>
            <a:rect l="l" t="t" r="r" b="b"/>
            <a:pathLst>
              <a:path w="7444323" h="5734455">
                <a:moveTo>
                  <a:pt x="0" y="0"/>
                </a:moveTo>
                <a:lnTo>
                  <a:pt x="7444323" y="0"/>
                </a:lnTo>
                <a:lnTo>
                  <a:pt x="7444323" y="5734455"/>
                </a:lnTo>
                <a:lnTo>
                  <a:pt x="0" y="5734455"/>
                </a:lnTo>
                <a:lnTo>
                  <a:pt x="0" y="0"/>
                </a:lnTo>
                <a:close/>
              </a:path>
            </a:pathLst>
          </a:custGeom>
          <a:blipFill>
            <a:blip r:embed="rId3"/>
            <a:stretch>
              <a:fillRect/>
            </a:stretch>
          </a:blipFill>
        </p:spPr>
      </p:sp>
      <p:sp>
        <p:nvSpPr>
          <p:cNvPr id="10" name="TextBox 9"/>
          <p:cNvSpPr txBox="1"/>
          <p:nvPr/>
        </p:nvSpPr>
        <p:spPr>
          <a:xfrm>
            <a:off x="327071" y="2695205"/>
            <a:ext cx="6189939" cy="1107996"/>
          </a:xfrm>
          <a:prstGeom prst="rect">
            <a:avLst/>
          </a:prstGeom>
        </p:spPr>
        <p:txBody>
          <a:bodyPr wrap="square" lIns="0" tIns="0" rIns="0" bIns="0" rtlCol="0" anchor="t">
            <a:spAutoFit/>
          </a:bodyPr>
          <a:lstStyle/>
          <a:p>
            <a:pPr algn="just"/>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gian</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trải</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dài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theo</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con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mục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đồng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lùa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trâu</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gian</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nối</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cao</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xuống</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thấp</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theo</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đôi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cò</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trắng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liệng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33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61">
            <a:extLst>
              <a:ext uri="{FF2B5EF4-FFF2-40B4-BE49-F238E27FC236}">
                <a16:creationId xmlns:a16="http://schemas.microsoft.com/office/drawing/2014/main" id="{4B08839A-353B-4046-88F4-ECE752C009CF}"/>
              </a:ext>
            </a:extLst>
          </p:cNvPr>
          <p:cNvSpPr>
            <a:spLocks noChangeArrowheads="1"/>
          </p:cNvSpPr>
          <p:nvPr/>
        </p:nvSpPr>
        <p:spPr bwMode="auto">
          <a:xfrm>
            <a:off x="1980506" y="268288"/>
            <a:ext cx="4743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None/>
            </a:pP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Biểu</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tượng</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mang</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latin typeface="Times New Roman" panose="02020603050405020304" pitchFamily="18" charset="0"/>
                <a:ea typeface="微软雅黑" panose="020B0503020204020204" pitchFamily="34" charset="-122"/>
                <a:cs typeface="Times New Roman" panose="02020603050405020304" pitchFamily="18" charset="0"/>
              </a:rPr>
              <a:t>đậm</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triết</a:t>
            </a:r>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lí</a:t>
            </a:r>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thiền</a:t>
            </a:r>
            <a:endPar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Freeform 10">
            <a:extLst>
              <a:ext uri="{FF2B5EF4-FFF2-40B4-BE49-F238E27FC236}">
                <a16:creationId xmlns:a16="http://schemas.microsoft.com/office/drawing/2014/main" id="{EA1D9BE7-7963-4578-AE73-20A4009379C5}"/>
              </a:ext>
            </a:extLst>
          </p:cNvPr>
          <p:cNvSpPr>
            <a:spLocks/>
          </p:cNvSpPr>
          <p:nvPr/>
        </p:nvSpPr>
        <p:spPr bwMode="auto">
          <a:xfrm>
            <a:off x="3523430" y="842056"/>
            <a:ext cx="1657758" cy="24642"/>
          </a:xfrm>
          <a:custGeom>
            <a:avLst/>
            <a:gdLst>
              <a:gd name="T0" fmla="*/ 140 w 910"/>
              <a:gd name="T1" fmla="*/ 0 h 13"/>
              <a:gd name="T2" fmla="*/ 639 w 910"/>
              <a:gd name="T3" fmla="*/ 25 h 13"/>
              <a:gd name="T4" fmla="*/ 824 w 910"/>
              <a:gd name="T5" fmla="*/ 30 h 13"/>
              <a:gd name="T6" fmla="*/ 4173 w 910"/>
              <a:gd name="T7" fmla="*/ 30 h 13"/>
              <a:gd name="T8" fmla="*/ 4833 w 910"/>
              <a:gd name="T9" fmla="*/ 5 h 13"/>
              <a:gd name="T10" fmla="*/ 5058 w 910"/>
              <a:gd name="T11" fmla="*/ 0 h 13"/>
              <a:gd name="T12" fmla="*/ 5103 w 910"/>
              <a:gd name="T13" fmla="*/ 42 h 13"/>
              <a:gd name="T14" fmla="*/ 5058 w 910"/>
              <a:gd name="T15" fmla="*/ 79 h 13"/>
              <a:gd name="T16" fmla="*/ 4554 w 910"/>
              <a:gd name="T17" fmla="*/ 62 h 13"/>
              <a:gd name="T18" fmla="*/ 3919 w 910"/>
              <a:gd name="T19" fmla="*/ 49 h 13"/>
              <a:gd name="T20" fmla="*/ 1873 w 910"/>
              <a:gd name="T21" fmla="*/ 49 h 13"/>
              <a:gd name="T22" fmla="*/ 279 w 910"/>
              <a:gd name="T23" fmla="*/ 74 h 13"/>
              <a:gd name="T24" fmla="*/ 50 w 910"/>
              <a:gd name="T25" fmla="*/ 79 h 13"/>
              <a:gd name="T26" fmla="*/ 5 w 910"/>
              <a:gd name="T27" fmla="*/ 37 h 13"/>
              <a:gd name="T28" fmla="*/ 45 w 910"/>
              <a:gd name="T29" fmla="*/ 0 h 13"/>
              <a:gd name="T30" fmla="*/ 140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3"/>
          </a:p>
        </p:txBody>
      </p:sp>
      <p:sp>
        <p:nvSpPr>
          <p:cNvPr id="11" name="文本框 11">
            <a:extLst>
              <a:ext uri="{FF2B5EF4-FFF2-40B4-BE49-F238E27FC236}">
                <a16:creationId xmlns:a16="http://schemas.microsoft.com/office/drawing/2014/main" id="{F05DFFAB-C143-41AE-933A-5927998F3296}"/>
              </a:ext>
            </a:extLst>
          </p:cNvPr>
          <p:cNvSpPr txBox="1"/>
          <p:nvPr/>
        </p:nvSpPr>
        <p:spPr>
          <a:xfrm>
            <a:off x="252314" y="1276400"/>
            <a:ext cx="4928874"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altLang="zh-CN" sz="2400" b="1" dirty="0" err="1">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Tiếng</a:t>
            </a:r>
            <a:r>
              <a:rPr lang="en-US" altLang="zh-CN" sz="24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b="1" dirty="0" err="1">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sáo</a:t>
            </a:r>
            <a:r>
              <a:rPr lang="en-US" altLang="zh-CN" sz="24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hiện</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thân</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cuộc</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sống</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mục</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đồng</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âm</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điệu</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gợi</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lên</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trở</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về</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với</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trạng</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thái</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hồn</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nhiên</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thanh</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400" dirty="0" err="1">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thản</a:t>
            </a:r>
            <a:r>
              <a:rPr lang="en-US"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endParaRPr lang="en-US" altLang="zh-CN" sz="2400" i="1"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3" name="文本框 11">
            <a:extLst>
              <a:ext uri="{FF2B5EF4-FFF2-40B4-BE49-F238E27FC236}">
                <a16:creationId xmlns:a16="http://schemas.microsoft.com/office/drawing/2014/main" id="{A679A3AA-DB82-4A73-8ED5-86635A0B6C93}"/>
              </a:ext>
            </a:extLst>
          </p:cNvPr>
          <p:cNvSpPr txBox="1"/>
          <p:nvPr/>
        </p:nvSpPr>
        <p:spPr>
          <a:xfrm>
            <a:off x="252314" y="2604895"/>
            <a:ext cx="4928874"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altLang="zh-CN" sz="24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Con trâu </a:t>
            </a:r>
            <a:r>
              <a:rPr lang="vi-VN"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 biểu tượng của chân tâm hồn thuần</a:t>
            </a:r>
            <a:endParaRPr lang="en-US" altLang="zh-CN" sz="2400" i="1"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4" name="文本框 11">
            <a:extLst>
              <a:ext uri="{FF2B5EF4-FFF2-40B4-BE49-F238E27FC236}">
                <a16:creationId xmlns:a16="http://schemas.microsoft.com/office/drawing/2014/main" id="{F05DFFAB-C143-41AE-933A-5927998F3296}"/>
              </a:ext>
            </a:extLst>
          </p:cNvPr>
          <p:cNvSpPr txBox="1"/>
          <p:nvPr/>
        </p:nvSpPr>
        <p:spPr>
          <a:xfrm>
            <a:off x="252314" y="3435892"/>
            <a:ext cx="4928874"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altLang="zh-CN" sz="24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Cánh cò </a:t>
            </a:r>
            <a:r>
              <a:rPr lang="vi-VN" altLang="zh-CN" sz="2400"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bay từ cao xuống thấp thể hiện sự kết nối giữa trời và đất, giữa âm và dương.</a:t>
            </a:r>
            <a:endParaRPr lang="en-US" altLang="zh-CN" sz="2400" i="1" dirty="0">
              <a:solidFill>
                <a:schemeClr val="tx1">
                  <a:lumMod val="95000"/>
                  <a:lumOff val="5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 name="Rectangle 2"/>
          <p:cNvSpPr/>
          <p:nvPr/>
        </p:nvSpPr>
        <p:spPr>
          <a:xfrm>
            <a:off x="5580852" y="1450733"/>
            <a:ext cx="3312368" cy="2308324"/>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400" dirty="0" smtClean="0">
                <a:latin typeface="Times New Roman" panose="02020603050405020304" pitchFamily="18" charset="0"/>
                <a:cs typeface="Times New Roman" panose="02020603050405020304" pitchFamily="18" charset="0"/>
              </a:rPr>
              <a:t>Sự </a:t>
            </a:r>
            <a:r>
              <a:rPr lang="vi-VN" sz="2400" dirty="0">
                <a:latin typeface="Times New Roman" panose="02020603050405020304" pitchFamily="18" charset="0"/>
                <a:cs typeface="Times New Roman" panose="02020603050405020304" pitchFamily="18" charset="0"/>
              </a:rPr>
              <a:t>nhẹ nhàng của các thần tiên siêu thoát trút bỏ sức nặng của </a:t>
            </a:r>
            <a:r>
              <a:rPr lang="vi-VN" sz="2400" dirty="0" smtClean="0">
                <a:latin typeface="Times New Roman" panose="02020603050405020304" pitchFamily="18" charset="0"/>
                <a:cs typeface="Times New Roman" panose="02020603050405020304" pitchFamily="18" charset="0"/>
              </a:rPr>
              <a:t>cõi trần, ngoài ra nó còn biểu trưng cho sức mạnh và sự sống</a:t>
            </a:r>
            <a:endParaRPr lang="vi-VN" sz="2400" dirty="0">
              <a:latin typeface="Times New Roman" panose="02020603050405020304" pitchFamily="18" charset="0"/>
              <a:cs typeface="Times New Roman" panose="02020603050405020304" pitchFamily="18" charset="0"/>
            </a:endParaRPr>
          </a:p>
        </p:txBody>
      </p:sp>
      <p:pic>
        <p:nvPicPr>
          <p:cNvPr id="15" name="Picture 8" descr="D:\png\01010000288888_0004_图层-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101" y="3676169"/>
            <a:ext cx="1595119" cy="1468919"/>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4"/>
          <p:cNvSpPr/>
          <p:nvPr/>
        </p:nvSpPr>
        <p:spPr>
          <a:xfrm>
            <a:off x="-251742" y="-86853"/>
            <a:ext cx="1450522" cy="1738893"/>
          </a:xfrm>
          <a:custGeom>
            <a:avLst/>
            <a:gdLst/>
            <a:ahLst/>
            <a:cxnLst/>
            <a:rect l="l" t="t" r="r" b="b"/>
            <a:pathLst>
              <a:path w="5410962" h="8229600">
                <a:moveTo>
                  <a:pt x="0" y="0"/>
                </a:moveTo>
                <a:lnTo>
                  <a:pt x="5410962" y="0"/>
                </a:lnTo>
                <a:lnTo>
                  <a:pt x="5410962"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75676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p:bldP spid="13" grpId="0"/>
      <p:bldP spid="1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61">
            <a:extLst>
              <a:ext uri="{FF2B5EF4-FFF2-40B4-BE49-F238E27FC236}">
                <a16:creationId xmlns:a16="http://schemas.microsoft.com/office/drawing/2014/main" id="{4B08839A-353B-4046-88F4-ECE752C009CF}"/>
              </a:ext>
            </a:extLst>
          </p:cNvPr>
          <p:cNvSpPr>
            <a:spLocks noChangeArrowheads="1"/>
          </p:cNvSpPr>
          <p:nvPr/>
        </p:nvSpPr>
        <p:spPr bwMode="auto">
          <a:xfrm>
            <a:off x="2844602" y="268288"/>
            <a:ext cx="2845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None/>
            </a:pP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Thảo</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luận</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đôi</a:t>
            </a:r>
            <a:endPar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Freeform 10">
            <a:extLst>
              <a:ext uri="{FF2B5EF4-FFF2-40B4-BE49-F238E27FC236}">
                <a16:creationId xmlns:a16="http://schemas.microsoft.com/office/drawing/2014/main" id="{EA1D9BE7-7963-4578-AE73-20A4009379C5}"/>
              </a:ext>
            </a:extLst>
          </p:cNvPr>
          <p:cNvSpPr>
            <a:spLocks/>
          </p:cNvSpPr>
          <p:nvPr/>
        </p:nvSpPr>
        <p:spPr bwMode="auto">
          <a:xfrm>
            <a:off x="3523430" y="842056"/>
            <a:ext cx="1657758" cy="24642"/>
          </a:xfrm>
          <a:custGeom>
            <a:avLst/>
            <a:gdLst>
              <a:gd name="T0" fmla="*/ 140 w 910"/>
              <a:gd name="T1" fmla="*/ 0 h 13"/>
              <a:gd name="T2" fmla="*/ 639 w 910"/>
              <a:gd name="T3" fmla="*/ 25 h 13"/>
              <a:gd name="T4" fmla="*/ 824 w 910"/>
              <a:gd name="T5" fmla="*/ 30 h 13"/>
              <a:gd name="T6" fmla="*/ 4173 w 910"/>
              <a:gd name="T7" fmla="*/ 30 h 13"/>
              <a:gd name="T8" fmla="*/ 4833 w 910"/>
              <a:gd name="T9" fmla="*/ 5 h 13"/>
              <a:gd name="T10" fmla="*/ 5058 w 910"/>
              <a:gd name="T11" fmla="*/ 0 h 13"/>
              <a:gd name="T12" fmla="*/ 5103 w 910"/>
              <a:gd name="T13" fmla="*/ 42 h 13"/>
              <a:gd name="T14" fmla="*/ 5058 w 910"/>
              <a:gd name="T15" fmla="*/ 79 h 13"/>
              <a:gd name="T16" fmla="*/ 4554 w 910"/>
              <a:gd name="T17" fmla="*/ 62 h 13"/>
              <a:gd name="T18" fmla="*/ 3919 w 910"/>
              <a:gd name="T19" fmla="*/ 49 h 13"/>
              <a:gd name="T20" fmla="*/ 1873 w 910"/>
              <a:gd name="T21" fmla="*/ 49 h 13"/>
              <a:gd name="T22" fmla="*/ 279 w 910"/>
              <a:gd name="T23" fmla="*/ 74 h 13"/>
              <a:gd name="T24" fmla="*/ 50 w 910"/>
              <a:gd name="T25" fmla="*/ 79 h 13"/>
              <a:gd name="T26" fmla="*/ 5 w 910"/>
              <a:gd name="T27" fmla="*/ 37 h 13"/>
              <a:gd name="T28" fmla="*/ 45 w 910"/>
              <a:gd name="T29" fmla="*/ 0 h 13"/>
              <a:gd name="T30" fmla="*/ 140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3"/>
          </a:p>
        </p:txBody>
      </p:sp>
      <p:sp>
        <p:nvSpPr>
          <p:cNvPr id="10" name="矩形 561">
            <a:extLst>
              <a:ext uri="{FF2B5EF4-FFF2-40B4-BE49-F238E27FC236}">
                <a16:creationId xmlns:a16="http://schemas.microsoft.com/office/drawing/2014/main" id="{4B08839A-353B-4046-88F4-ECE752C009CF}"/>
              </a:ext>
            </a:extLst>
          </p:cNvPr>
          <p:cNvSpPr>
            <a:spLocks noChangeArrowheads="1"/>
          </p:cNvSpPr>
          <p:nvPr/>
        </p:nvSpPr>
        <p:spPr bwMode="auto">
          <a:xfrm>
            <a:off x="180306" y="978801"/>
            <a:ext cx="86409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buNone/>
            </a:pP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kết</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thơ</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tứ</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tuyệt</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Đường</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luật</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thường</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để</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lại</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dư</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âm</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Hãy</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biết</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kết</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Thiên</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Trường</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vãn</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vọng</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có</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thể</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gợi</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suy</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nghĩ</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cảm</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xúc</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gì</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矩形 561">
            <a:extLst>
              <a:ext uri="{FF2B5EF4-FFF2-40B4-BE49-F238E27FC236}">
                <a16:creationId xmlns:a16="http://schemas.microsoft.com/office/drawing/2014/main" id="{4B08839A-353B-4046-88F4-ECE752C009CF}"/>
              </a:ext>
            </a:extLst>
          </p:cNvPr>
          <p:cNvSpPr>
            <a:spLocks noChangeArrowheads="1"/>
          </p:cNvSpPr>
          <p:nvPr/>
        </p:nvSpPr>
        <p:spPr bwMode="auto">
          <a:xfrm>
            <a:off x="180306" y="2179130"/>
            <a:ext cx="864096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buNone/>
            </a:pP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Vẻ</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đẹp</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cuộc</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sống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thanh</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bình</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thơ</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gợi</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khung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cảnh</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đồng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quê</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bình</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yên</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mở</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ra</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liên</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tưởng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vụ</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mùa</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no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ấm</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sin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sôi</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nảy</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nở</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nhịp</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sống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bình</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yên</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quý</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giá</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sau</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năm</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tháng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chống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quân</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Nguyên</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xâm</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lược</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a:t>
            </a:r>
          </a:p>
          <a:p>
            <a:pPr algn="just">
              <a:buNone/>
            </a:pP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Vẻ</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đẹp</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tâm</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hồn</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được</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thể</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hiện</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qua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tình</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yêu</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thương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bao</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trùm</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vạn</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thái</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độ</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nâng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niu</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trân</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trọng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vẻ</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đẹp</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bình</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dị</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đời</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thường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niềm</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hạnh</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phúc</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trước</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cuộc</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sống</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thanh</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bình</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latin typeface="Times New Roman" panose="02020603050405020304" pitchFamily="18" charset="0"/>
                <a:ea typeface="微软雅黑" panose="020B0503020204020204" pitchFamily="34" charset="-122"/>
                <a:cs typeface="Times New Roman" panose="02020603050405020304" pitchFamily="18" charset="0"/>
              </a:rPr>
              <a:t>dân</a:t>
            </a:r>
            <a:r>
              <a:rPr lang="en-US" altLang="zh-CN" sz="24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2">
            <a:extLst>
              <a:ext uri="{FF2B5EF4-FFF2-40B4-BE49-F238E27FC236}">
                <a16:creationId xmlns:a16="http://schemas.microsoft.com/office/drawing/2014/main" id="{62B944EA-E69F-4E3E-A93C-317E31292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946" y="-638199"/>
            <a:ext cx="4801439" cy="1368152"/>
          </a:xfrm>
          <a:prstGeom prst="rect">
            <a:avLst/>
          </a:prstGeom>
        </p:spPr>
      </p:pic>
    </p:spTree>
    <p:extLst>
      <p:ext uri="{BB962C8B-B14F-4D97-AF65-F5344CB8AC3E}">
        <p14:creationId xmlns:p14="http://schemas.microsoft.com/office/powerpoint/2010/main" val="20723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10 Bài văn phân tích bài &quot;Buổi chiều đứng ở phủ Thiên Trường trông ra&quot;  của Trần Nhân Tông - Toplist.vn">
            <a:extLst>
              <a:ext uri="{FF2B5EF4-FFF2-40B4-BE49-F238E27FC236}">
                <a16:creationId xmlns:a16="http://schemas.microsoft.com/office/drawing/2014/main" id="{DE3B74E0-1027-4076-B29D-6B36F9866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9" t="10180" b="15652"/>
          <a:stretch/>
        </p:blipFill>
        <p:spPr bwMode="auto">
          <a:xfrm>
            <a:off x="1" y="4671"/>
            <a:ext cx="9145588" cy="393602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1" y="2577215"/>
            <a:ext cx="9151377" cy="1363481"/>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a:blipFill>
        </p:spPr>
      </p:sp>
      <p:pic>
        <p:nvPicPr>
          <p:cNvPr id="2" name="Picture 1"/>
          <p:cNvPicPr>
            <a:picLocks noChangeAspect="1"/>
          </p:cNvPicPr>
          <p:nvPr/>
        </p:nvPicPr>
        <p:blipFill>
          <a:blip r:embed="rId6"/>
          <a:stretch>
            <a:fillRect/>
          </a:stretch>
        </p:blipFill>
        <p:spPr>
          <a:xfrm>
            <a:off x="900386" y="4092960"/>
            <a:ext cx="7065876" cy="1072989"/>
          </a:xfrm>
          <a:prstGeom prst="rect">
            <a:avLst/>
          </a:prstGeom>
        </p:spPr>
      </p:pic>
    </p:spTree>
    <p:extLst>
      <p:ext uri="{BB962C8B-B14F-4D97-AF65-F5344CB8AC3E}">
        <p14:creationId xmlns:p14="http://schemas.microsoft.com/office/powerpoint/2010/main" val="2822971383"/>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6330" y="719736"/>
            <a:ext cx="8700142" cy="461665"/>
          </a:xfrm>
          <a:prstGeom prst="rect">
            <a:avLst/>
          </a:prstGeom>
        </p:spPr>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vọng</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sĩ</a:t>
            </a:r>
            <a:r>
              <a:rPr lang="en-US" sz="2400" dirty="0">
                <a:latin typeface="Times New Roman" pitchFamily="18" charset="0"/>
                <a:cs typeface="Times New Roman" pitchFamily="18" charset="0"/>
              </a:rPr>
              <a:t>.</a:t>
            </a:r>
          </a:p>
        </p:txBody>
      </p:sp>
      <p:sp>
        <p:nvSpPr>
          <p:cNvPr id="6" name="Rectangle 5"/>
          <p:cNvSpPr/>
          <p:nvPr/>
        </p:nvSpPr>
        <p:spPr>
          <a:xfrm>
            <a:off x="268056" y="1372592"/>
            <a:ext cx="7947204" cy="461665"/>
          </a:xfrm>
          <a:prstGeom prst="rect">
            <a:avLst/>
          </a:prstGeom>
        </p:spPr>
        <p:txBody>
          <a:bodyPr wrap="square">
            <a:spAutoFit/>
          </a:bodyPr>
          <a:lstStyle/>
          <a:p>
            <a:pPr algn="just"/>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gắn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dị</a:t>
            </a:r>
            <a:r>
              <a:rPr lang="en-US" sz="2400" dirty="0">
                <a:latin typeface="Times New Roman" pitchFamily="18" charset="0"/>
                <a:cs typeface="Times New Roman" pitchFamily="18" charset="0"/>
              </a:rPr>
              <a:t>.</a:t>
            </a:r>
          </a:p>
        </p:txBody>
      </p:sp>
      <p:sp>
        <p:nvSpPr>
          <p:cNvPr id="7" name="Rectangle 6"/>
          <p:cNvSpPr/>
          <p:nvPr/>
        </p:nvSpPr>
        <p:spPr>
          <a:xfrm>
            <a:off x="396330" y="2025448"/>
            <a:ext cx="6307306" cy="461665"/>
          </a:xfrm>
          <a:prstGeom prst="rect">
            <a:avLst/>
          </a:prstGeom>
        </p:spPr>
        <p:txBody>
          <a:bodyPr wrap="square">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lắng</a:t>
            </a:r>
            <a:r>
              <a:rPr lang="en-US" sz="2400" dirty="0">
                <a:latin typeface="Times New Roman" pitchFamily="18" charset="0"/>
                <a:cs typeface="Times New Roman" pitchFamily="18" charset="0"/>
              </a:rPr>
              <a:t>.</a:t>
            </a:r>
          </a:p>
        </p:txBody>
      </p:sp>
      <p:sp>
        <p:nvSpPr>
          <p:cNvPr id="9" name="Rectangle 8"/>
          <p:cNvSpPr/>
          <p:nvPr/>
        </p:nvSpPr>
        <p:spPr>
          <a:xfrm>
            <a:off x="396330" y="3178697"/>
            <a:ext cx="8571868" cy="1569660"/>
          </a:xfrm>
          <a:prstGeom prst="rect">
            <a:avLst/>
          </a:prstGeom>
        </p:spPr>
        <p:txBody>
          <a:bodyPr wrap="square">
            <a:spAutoFit/>
          </a:bodyPr>
          <a:lstStyle/>
          <a:p>
            <a:pPr marL="342900" indent="-342900" algn="just">
              <a:buFont typeface="Wingdings" panose="05000000000000000000" pitchFamily="2" charset="2"/>
              <a:buChar char="è"/>
            </a:pPr>
            <a:r>
              <a:rPr lang="en-US" sz="2400" i="1" dirty="0" err="1" smtClean="0">
                <a:latin typeface="Times New Roman" pitchFamily="18" charset="0"/>
                <a:cs typeface="Times New Roman" pitchFamily="18" charset="0"/>
              </a:rPr>
              <a:t>Tình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yêu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thương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thái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độ</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trân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trọng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dành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cho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thiên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nhiên</a:t>
            </a:r>
            <a:r>
              <a:rPr lang="en-US" sz="2400" i="1" dirty="0" smtClean="0">
                <a:latin typeface="Times New Roman" pitchFamily="18" charset="0"/>
                <a:cs typeface="Times New Roman" pitchFamily="18" charset="0"/>
              </a:rPr>
              <a:t>, con </a:t>
            </a:r>
            <a:r>
              <a:rPr lang="en-US" sz="2400" i="1" dirty="0" err="1" smtClean="0">
                <a:latin typeface="Times New Roman" pitchFamily="18" charset="0"/>
                <a:cs typeface="Times New Roman" pitchFamily="18" charset="0"/>
              </a:rPr>
              <a:t>người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cuộc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sống</a:t>
            </a:r>
            <a:r>
              <a:rPr lang="en-US" sz="2400" i="1" dirty="0" smtClean="0">
                <a:latin typeface="Times New Roman" pitchFamily="18" charset="0"/>
                <a:cs typeface="Times New Roman" pitchFamily="18" charset="0"/>
              </a:rPr>
              <a:t>.</a:t>
            </a:r>
          </a:p>
          <a:p>
            <a:pPr marL="342900" indent="-342900" algn="just">
              <a:buFont typeface="Wingdings" panose="05000000000000000000" pitchFamily="2" charset="2"/>
              <a:buChar char="è"/>
            </a:pPr>
            <a:r>
              <a:rPr lang="en-US" sz="2400" i="1" dirty="0" err="1" smtClean="0">
                <a:latin typeface="Times New Roman" pitchFamily="18" charset="0"/>
                <a:cs typeface="Times New Roman" pitchFamily="18" charset="0"/>
              </a:rPr>
              <a:t>Niềm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vui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hạnh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phúc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trước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vẻ</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đẹp</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thanh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bình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của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cuộc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sống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đời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thường</a:t>
            </a:r>
            <a:r>
              <a:rPr lang="en-US"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667" r="100000">
                        <a14:foregroundMark x1="30222" y1="15111" x2="49778" y2="8444"/>
                        <a14:foregroundMark x1="41778" y1="5778" x2="54222" y2="4000"/>
                        <a14:foregroundMark x1="69778" y1="84444" x2="84444" y2="64444"/>
                        <a14:foregroundMark x1="41778" y1="92444" x2="81778" y2="89778"/>
                        <a14:backgroundMark x1="76889" y1="8889" x2="90222" y2="10667"/>
                        <a14:backgroundMark x1="63111" y1="4000" x2="30667" y2="3556"/>
                        <a14:backgroundMark x1="95556" y1="45333" x2="95111" y2="71556"/>
                        <a14:backgroundMark x1="8000" y1="93778" x2="41333" y2="89333"/>
                        <a14:backgroundMark x1="53778" y1="96444" x2="79556" y2="96000"/>
                        <a14:backgroundMark x1="80000" y1="85333" x2="84000" y2="81333"/>
                        <a14:backgroundMark x1="80000" y1="87111" x2="56444" y2="93778"/>
                      </a14:backgroundRemoval>
                    </a14:imgEffect>
                  </a14:imgLayer>
                </a14:imgProps>
              </a:ext>
            </a:extLst>
          </a:blip>
          <a:stretch>
            <a:fillRect/>
          </a:stretch>
        </p:blipFill>
        <p:spPr>
          <a:xfrm>
            <a:off x="5871854" y="196280"/>
            <a:ext cx="3096344" cy="3096344"/>
          </a:xfrm>
          <a:prstGeom prst="rect">
            <a:avLst/>
          </a:prstGeom>
        </p:spPr>
      </p:pic>
    </p:spTree>
    <p:extLst>
      <p:ext uri="{BB962C8B-B14F-4D97-AF65-F5344CB8AC3E}">
        <p14:creationId xmlns:p14="http://schemas.microsoft.com/office/powerpoint/2010/main" val="1684326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33c9ce005c3f8857091a32892dcd237"/>
          <p:cNvPicPr>
            <a:picLocks noChangeAspect="1"/>
          </p:cNvPicPr>
          <p:nvPr/>
        </p:nvPicPr>
        <p:blipFill>
          <a:blip r:embed="rId3"/>
          <a:stretch>
            <a:fillRect/>
          </a:stretch>
        </p:blipFill>
        <p:spPr>
          <a:xfrm flipH="1">
            <a:off x="3540760" y="2488565"/>
            <a:ext cx="5594350" cy="3729990"/>
          </a:xfrm>
          <a:prstGeom prst="rect">
            <a:avLst/>
          </a:prstGeom>
        </p:spPr>
      </p:pic>
      <p:pic>
        <p:nvPicPr>
          <p:cNvPr id="8" name="图片 7" descr="a79e4832c4a58d767955b34ede1f3292"/>
          <p:cNvPicPr>
            <a:picLocks noChangeAspect="1"/>
          </p:cNvPicPr>
          <p:nvPr/>
        </p:nvPicPr>
        <p:blipFill>
          <a:blip r:embed="rId4"/>
          <a:stretch>
            <a:fillRect/>
          </a:stretch>
        </p:blipFill>
        <p:spPr>
          <a:xfrm>
            <a:off x="-1115838" y="-428942"/>
            <a:ext cx="4793615" cy="2631440"/>
          </a:xfrm>
          <a:prstGeom prst="rect">
            <a:avLst/>
          </a:prstGeom>
        </p:spPr>
      </p:pic>
      <p:pic>
        <p:nvPicPr>
          <p:cNvPr id="2" name="Picture 1"/>
          <p:cNvPicPr>
            <a:picLocks noChangeAspect="1"/>
          </p:cNvPicPr>
          <p:nvPr/>
        </p:nvPicPr>
        <p:blipFill>
          <a:blip r:embed="rId5"/>
          <a:stretch>
            <a:fillRect/>
          </a:stretch>
        </p:blipFill>
        <p:spPr>
          <a:xfrm>
            <a:off x="771608" y="1685499"/>
            <a:ext cx="7602371" cy="1774090"/>
          </a:xfrm>
          <a:prstGeom prst="rect">
            <a:avLst/>
          </a:prstGeom>
        </p:spPr>
      </p:pic>
    </p:spTree>
    <p:extLst>
      <p:ext uri="{BB962C8B-B14F-4D97-AF65-F5344CB8AC3E}">
        <p14:creationId xmlns:p14="http://schemas.microsoft.com/office/powerpoint/2010/main" val="17019527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4"/>
          <p:cNvSpPr txBox="1"/>
          <p:nvPr/>
        </p:nvSpPr>
        <p:spPr>
          <a:xfrm>
            <a:off x="658456" y="412304"/>
            <a:ext cx="8116708" cy="2000548"/>
          </a:xfrm>
          <a:prstGeom prst="rect">
            <a:avLst/>
          </a:prstGeom>
        </p:spPr>
        <p:txBody>
          <a:bodyPr wrap="square" lIns="0" tIns="0" rIns="0" bIns="0" rtlCol="0" anchor="t">
            <a:spAutoFit/>
          </a:bodyPr>
          <a:lstStyle/>
          <a:p>
            <a:pPr>
              <a:lnSpc>
                <a:spcPts val="3874"/>
              </a:lnSpc>
            </a:pPr>
            <a:r>
              <a:rPr lang="en-US" sz="2400" b="1" dirty="0" smtClean="0">
                <a:solidFill>
                  <a:srgbClr val="000000"/>
                </a:solidFill>
                <a:latin typeface="Times New Roman" panose="02020603050405020304" pitchFamily="18" charset="0"/>
                <a:cs typeface="Times New Roman" panose="02020603050405020304" pitchFamily="18" charset="0"/>
              </a:rPr>
              <a:t>1. </a:t>
            </a:r>
            <a:r>
              <a:rPr lang="en-US" sz="2400" b="1" dirty="0" err="1" smtClean="0">
                <a:solidFill>
                  <a:srgbClr val="000000"/>
                </a:solidFill>
                <a:latin typeface="Times New Roman" panose="02020603050405020304" pitchFamily="18" charset="0"/>
                <a:cs typeface="Times New Roman" panose="02020603050405020304" pitchFamily="18" charset="0"/>
              </a:rPr>
              <a:t>Nghệ</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thuật</a:t>
            </a:r>
            <a:r>
              <a:rPr lang="en-US" sz="2400" b="1" dirty="0" smtClean="0">
                <a:solidFill>
                  <a:srgbClr val="000000"/>
                </a:solidFill>
                <a:latin typeface="Times New Roman" panose="02020603050405020304" pitchFamily="18" charset="0"/>
                <a:cs typeface="Times New Roman" panose="02020603050405020304" pitchFamily="18" charset="0"/>
              </a:rPr>
              <a:t>:</a:t>
            </a:r>
          </a:p>
          <a:p>
            <a:pPr>
              <a:lnSpc>
                <a:spcPts val="3874"/>
              </a:lnSpc>
            </a:pP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Thể</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thơ</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thất</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ngôn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tứ</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tuyệt</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Đường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luật</a:t>
            </a:r>
            <a:endParaRPr lang="en-US" sz="2400" dirty="0" smtClean="0">
              <a:solidFill>
                <a:srgbClr val="000000"/>
              </a:solidFill>
              <a:latin typeface="Times New Roman" panose="02020603050405020304" pitchFamily="18" charset="0"/>
              <a:cs typeface="Times New Roman" panose="02020603050405020304" pitchFamily="18" charset="0"/>
            </a:endParaRPr>
          </a:p>
          <a:p>
            <a:pPr>
              <a:lnSpc>
                <a:spcPts val="3874"/>
              </a:lnSpc>
            </a:pP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Nhịp</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thơ</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êm</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ái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hài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hòa</a:t>
            </a:r>
            <a:endParaRPr lang="en-US" sz="2400" dirty="0" smtClean="0">
              <a:solidFill>
                <a:srgbClr val="000000"/>
              </a:solidFill>
              <a:latin typeface="Times New Roman" panose="02020603050405020304" pitchFamily="18" charset="0"/>
              <a:cs typeface="Times New Roman" panose="02020603050405020304" pitchFamily="18" charset="0"/>
            </a:endParaRPr>
          </a:p>
          <a:p>
            <a:pPr>
              <a:lnSpc>
                <a:spcPts val="3874"/>
              </a:lnSpc>
            </a:pP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Sử</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dụng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ngôn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ngữ</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miêu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tả</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đậm</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chất</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hội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họa</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 name="TextBox 4"/>
          <p:cNvSpPr txBox="1"/>
          <p:nvPr/>
        </p:nvSpPr>
        <p:spPr>
          <a:xfrm>
            <a:off x="658456" y="2716560"/>
            <a:ext cx="8116708" cy="1500411"/>
          </a:xfrm>
          <a:prstGeom prst="rect">
            <a:avLst/>
          </a:prstGeom>
        </p:spPr>
        <p:txBody>
          <a:bodyPr wrap="square"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2</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Nội</a:t>
            </a:r>
            <a:r>
              <a:rPr lang="en-US" sz="2400" b="1" dirty="0" smtClean="0">
                <a:solidFill>
                  <a:srgbClr val="000000"/>
                </a:solidFill>
                <a:latin typeface="Times New Roman" panose="02020603050405020304" pitchFamily="18" charset="0"/>
                <a:cs typeface="Times New Roman" panose="02020603050405020304" pitchFamily="18" charset="0"/>
              </a:rPr>
              <a:t> dung</a:t>
            </a:r>
          </a:p>
          <a:p>
            <a:pPr>
              <a:lnSpc>
                <a:spcPts val="3874"/>
              </a:lnSpc>
            </a:pPr>
            <a:r>
              <a:rPr lang="en-US" sz="2400" dirty="0" err="1" smtClean="0">
                <a:solidFill>
                  <a:srgbClr val="000000"/>
                </a:solidFill>
                <a:latin typeface="Times New Roman" panose="02020603050405020304" pitchFamily="18" charset="0"/>
                <a:cs typeface="Times New Roman" panose="02020603050405020304" pitchFamily="18" charset="0"/>
              </a:rPr>
              <a:t>Bài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thơ</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thể</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hiện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hồn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thơ</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thắm</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thiết</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với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quê</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hương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đất</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nước</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của</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vị</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vua</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anh</a:t>
            </a:r>
            <a:r>
              <a:rPr lang="en-US" sz="2400" dirty="0" smtClean="0">
                <a:solidFill>
                  <a:srgbClr val="000000"/>
                </a:solidFill>
                <a:latin typeface="Times New Roman" panose="02020603050405020304" pitchFamily="18" charset="0"/>
                <a:cs typeface="Times New Roman" panose="02020603050405020304" pitchFamily="18" charset="0"/>
              </a:rPr>
              <a:t> minh, </a:t>
            </a:r>
            <a:r>
              <a:rPr lang="en-US" sz="2400" dirty="0" err="1" smtClean="0">
                <a:solidFill>
                  <a:srgbClr val="000000"/>
                </a:solidFill>
                <a:latin typeface="Times New Roman" panose="02020603050405020304" pitchFamily="18" charset="0"/>
                <a:cs typeface="Times New Roman" panose="02020603050405020304" pitchFamily="18" charset="0"/>
              </a:rPr>
              <a:t>tài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đức</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Trần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Nhân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Tông</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4" name="Freeform 5"/>
          <p:cNvSpPr/>
          <p:nvPr/>
        </p:nvSpPr>
        <p:spPr>
          <a:xfrm>
            <a:off x="6228978" y="-91752"/>
            <a:ext cx="3276650" cy="1872208"/>
          </a:xfrm>
          <a:custGeom>
            <a:avLst/>
            <a:gdLst/>
            <a:ahLst/>
            <a:cxnLst/>
            <a:rect l="l" t="t" r="r" b="b"/>
            <a:pathLst>
              <a:path w="7315200" h="3813048">
                <a:moveTo>
                  <a:pt x="0" y="0"/>
                </a:moveTo>
                <a:lnTo>
                  <a:pt x="7315200" y="0"/>
                </a:lnTo>
                <a:lnTo>
                  <a:pt x="7315200" y="3813048"/>
                </a:lnTo>
                <a:lnTo>
                  <a:pt x="0" y="3813048"/>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17889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33c9ce005c3f8857091a32892dcd237"/>
          <p:cNvPicPr>
            <a:picLocks noChangeAspect="1"/>
          </p:cNvPicPr>
          <p:nvPr/>
        </p:nvPicPr>
        <p:blipFill>
          <a:blip r:embed="rId3"/>
          <a:stretch>
            <a:fillRect/>
          </a:stretch>
        </p:blipFill>
        <p:spPr>
          <a:xfrm flipH="1">
            <a:off x="3540760" y="2488565"/>
            <a:ext cx="5594350" cy="3729990"/>
          </a:xfrm>
          <a:prstGeom prst="rect">
            <a:avLst/>
          </a:prstGeom>
        </p:spPr>
      </p:pic>
      <p:pic>
        <p:nvPicPr>
          <p:cNvPr id="8" name="图片 7" descr="a79e4832c4a58d767955b34ede1f3292"/>
          <p:cNvPicPr>
            <a:picLocks noChangeAspect="1"/>
          </p:cNvPicPr>
          <p:nvPr/>
        </p:nvPicPr>
        <p:blipFill>
          <a:blip r:embed="rId4"/>
          <a:stretch>
            <a:fillRect/>
          </a:stretch>
        </p:blipFill>
        <p:spPr>
          <a:xfrm>
            <a:off x="-1115838" y="-428942"/>
            <a:ext cx="4793615" cy="2631440"/>
          </a:xfrm>
          <a:prstGeom prst="rect">
            <a:avLst/>
          </a:prstGeom>
        </p:spPr>
      </p:pic>
      <p:pic>
        <p:nvPicPr>
          <p:cNvPr id="3" name="Picture 2"/>
          <p:cNvPicPr>
            <a:picLocks noChangeAspect="1"/>
          </p:cNvPicPr>
          <p:nvPr/>
        </p:nvPicPr>
        <p:blipFill>
          <a:blip r:embed="rId5"/>
          <a:stretch>
            <a:fillRect/>
          </a:stretch>
        </p:blipFill>
        <p:spPr>
          <a:xfrm>
            <a:off x="771608" y="1685499"/>
            <a:ext cx="7602371" cy="1774090"/>
          </a:xfrm>
          <a:prstGeom prst="rect">
            <a:avLst/>
          </a:prstGeom>
        </p:spPr>
      </p:pic>
    </p:spTree>
    <p:extLst>
      <p:ext uri="{BB962C8B-B14F-4D97-AF65-F5344CB8AC3E}">
        <p14:creationId xmlns:p14="http://schemas.microsoft.com/office/powerpoint/2010/main" val="2449727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33c9ce005c3f8857091a32892dcd237"/>
          <p:cNvPicPr>
            <a:picLocks noChangeAspect="1"/>
          </p:cNvPicPr>
          <p:nvPr/>
        </p:nvPicPr>
        <p:blipFill>
          <a:blip r:embed="rId3"/>
          <a:stretch>
            <a:fillRect/>
          </a:stretch>
        </p:blipFill>
        <p:spPr>
          <a:xfrm rot="10800000" flipH="1" flipV="1">
            <a:off x="-18415" y="2619375"/>
            <a:ext cx="5276850" cy="3518535"/>
          </a:xfrm>
          <a:prstGeom prst="rect">
            <a:avLst/>
          </a:prstGeom>
        </p:spPr>
      </p:pic>
      <p:grpSp>
        <p:nvGrpSpPr>
          <p:cNvPr id="2" name="组合 170"/>
          <p:cNvGrpSpPr/>
          <p:nvPr/>
        </p:nvGrpSpPr>
        <p:grpSpPr>
          <a:xfrm>
            <a:off x="285882" y="529026"/>
            <a:ext cx="2702735" cy="2475566"/>
            <a:chOff x="3720691" y="2824413"/>
            <a:chExt cx="1341120" cy="1209172"/>
          </a:xfrm>
          <a:solidFill>
            <a:schemeClr val="accent1"/>
          </a:solidFill>
        </p:grpSpPr>
        <p:sp>
          <p:nvSpPr>
            <p:cNvPr id="172" name="Freeform 5"/>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ln>
            <a:effectLst>
              <a:outerShdw blurRad="190500" dist="1143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73" name="Freeform 5"/>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12700" cap="flat">
              <a:noFill/>
              <a:prstDash val="solid"/>
              <a:miter lim="800000"/>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grpSp>
      <p:sp>
        <p:nvSpPr>
          <p:cNvPr id="175" name="Freeform 5"/>
          <p:cNvSpPr/>
          <p:nvPr/>
        </p:nvSpPr>
        <p:spPr bwMode="auto">
          <a:xfrm rot="1855731">
            <a:off x="482333" y="707699"/>
            <a:ext cx="2332585" cy="213653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chemeClr val="bg1"/>
            </a:solidFill>
            <a:prstDash val="sysDash"/>
            <a:miter lim="800000"/>
          </a:ln>
          <a:effectLst/>
        </p:spPr>
        <p:txBody>
          <a:bodyPr vert="horz" wrap="square" lIns="68562" tIns="34281" rIns="68562" bIns="34281" numCol="1" anchor="t" anchorCtr="0" compatLnSpc="1"/>
          <a:lstStyle/>
          <a:p>
            <a:endParaRPr lang="zh-CN" altLang="en-US"/>
          </a:p>
        </p:txBody>
      </p:sp>
      <p:sp>
        <p:nvSpPr>
          <p:cNvPr id="63" name="原创设计师QQ598969553      _12"/>
          <p:cNvSpPr>
            <a:spLocks noChangeShapeType="1"/>
          </p:cNvSpPr>
          <p:nvPr/>
        </p:nvSpPr>
        <p:spPr bwMode="auto">
          <a:xfrm flipH="1" flipV="1">
            <a:off x="3118266" y="1153299"/>
            <a:ext cx="0" cy="1999669"/>
          </a:xfrm>
          <a:prstGeom prst="line">
            <a:avLst/>
          </a:prstGeom>
          <a:noFill/>
          <a:ln w="19050">
            <a:solidFill>
              <a:schemeClr val="accent1"/>
            </a:solidFill>
            <a:prstDash val="dash"/>
            <a:round/>
          </a:ln>
          <a:extLst>
            <a:ext uri="{909E8E84-426E-40DD-AFC4-6F175D3DCCD1}">
              <a14:hiddenFill xmlns:a14="http://schemas.microsoft.com/office/drawing/2010/main">
                <a:noFill/>
              </a14:hiddenFill>
            </a:ext>
          </a:extLst>
        </p:spPr>
        <p:txBody>
          <a:bodyPr lIns="68580" tIns="34290" rIns="68580" bIns="34290"/>
          <a:lstStyle/>
          <a:p>
            <a:endParaRPr lang="zh-CN" altLang="en-US" dirty="0">
              <a:solidFill>
                <a:schemeClr val="bg1">
                  <a:lumMod val="50000"/>
                </a:schemeClr>
              </a:solidFill>
            </a:endParaRPr>
          </a:p>
        </p:txBody>
      </p:sp>
      <p:sp>
        <p:nvSpPr>
          <p:cNvPr id="18" name="Rectangle 17"/>
          <p:cNvSpPr/>
          <p:nvPr/>
        </p:nvSpPr>
        <p:spPr>
          <a:xfrm>
            <a:off x="821082" y="1051108"/>
            <a:ext cx="1728192" cy="1569660"/>
          </a:xfrm>
          <a:prstGeom prst="rect">
            <a:avLst/>
          </a:prstGeom>
        </p:spPr>
        <p:txBody>
          <a:bodyPr wrap="square">
            <a:spAutoFit/>
          </a:bodyPr>
          <a:lstStyle/>
          <a:p>
            <a:pPr algn="ctr"/>
            <a:r>
              <a:rPr lang="en-US" sz="3200" dirty="0" err="1" smtClean="0">
                <a:solidFill>
                  <a:schemeClr val="bg1"/>
                </a:solidFill>
                <a:latin typeface="Times New Roman" pitchFamily="18" charset="0"/>
                <a:cs typeface="Times New Roman" pitchFamily="18" charset="0"/>
              </a:rPr>
              <a:t>Viết</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kết</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nối</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với</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đọc</a:t>
            </a:r>
            <a:endParaRPr lang="en-US" sz="3200" dirty="0">
              <a:solidFill>
                <a:schemeClr val="bg1"/>
              </a:solidFill>
              <a:latin typeface="Times New Roman" pitchFamily="18" charset="0"/>
              <a:cs typeface="Times New Roman" pitchFamily="18" charset="0"/>
            </a:endParaRPr>
          </a:p>
        </p:txBody>
      </p:sp>
      <p:sp>
        <p:nvSpPr>
          <p:cNvPr id="19" name="TextBox 4"/>
          <p:cNvSpPr txBox="1"/>
          <p:nvPr/>
        </p:nvSpPr>
        <p:spPr>
          <a:xfrm>
            <a:off x="3572383" y="1037855"/>
            <a:ext cx="5176875" cy="2000548"/>
          </a:xfrm>
          <a:prstGeom prst="rect">
            <a:avLst/>
          </a:prstGeom>
        </p:spPr>
        <p:txBody>
          <a:bodyPr wrap="square" lIns="0" tIns="0" rIns="0" bIns="0" rtlCol="0" anchor="t">
            <a:spAutoFit/>
          </a:bodyPr>
          <a:lstStyle/>
          <a:p>
            <a:pPr algn="just">
              <a:lnSpc>
                <a:spcPts val="3874"/>
              </a:lnSpc>
            </a:pPr>
            <a:r>
              <a:rPr lang="en-US" sz="2400" b="1" dirty="0" err="1" smtClean="0">
                <a:solidFill>
                  <a:srgbClr val="000000"/>
                </a:solidFill>
                <a:latin typeface="Times New Roman" panose="02020603050405020304" pitchFamily="18" charset="0"/>
                <a:cs typeface="Times New Roman" panose="02020603050405020304" pitchFamily="18" charset="0"/>
              </a:rPr>
              <a:t>Viết</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đoạn</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văn</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khoảng</a:t>
            </a:r>
            <a:r>
              <a:rPr lang="en-US" sz="2400" b="1" dirty="0" smtClean="0">
                <a:solidFill>
                  <a:srgbClr val="000000"/>
                </a:solidFill>
                <a:latin typeface="Times New Roman" panose="02020603050405020304" pitchFamily="18" charset="0"/>
                <a:cs typeface="Times New Roman" panose="02020603050405020304" pitchFamily="18" charset="0"/>
              </a:rPr>
              <a:t> 7-9 </a:t>
            </a:r>
            <a:r>
              <a:rPr lang="en-US" sz="2400" b="1" dirty="0" err="1" smtClean="0">
                <a:solidFill>
                  <a:srgbClr val="000000"/>
                </a:solidFill>
                <a:latin typeface="Times New Roman" panose="02020603050405020304" pitchFamily="18" charset="0"/>
                <a:cs typeface="Times New Roman" panose="02020603050405020304" pitchFamily="18" charset="0"/>
              </a:rPr>
              <a:t>câu</a:t>
            </a:r>
            <a:r>
              <a:rPr lang="vi-VN" sz="2400" b="1" dirty="0" smtClean="0">
                <a:solidFill>
                  <a:srgbClr val="000000"/>
                </a:solidFill>
                <a:latin typeface="Times New Roman" panose="02020603050405020304" pitchFamily="18" charset="0"/>
                <a:cs typeface="Times New Roman" panose="02020603050405020304" pitchFamily="18" charset="0"/>
              </a:rPr>
              <a:t>) trình bày cảm nhận của em về nhan đề hoặc một hình ảnh đặc sắc trong bài thơ “Thiên Trường vãn vọng”.</a:t>
            </a:r>
            <a:endParaRPr lang="en-US"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2f8e6778bf29a60c1cfba326783d029"/>
          <p:cNvPicPr>
            <a:picLocks noChangeAspect="1"/>
          </p:cNvPicPr>
          <p:nvPr/>
        </p:nvPicPr>
        <p:blipFill>
          <a:blip r:embed="rId4"/>
          <a:stretch>
            <a:fillRect/>
          </a:stretch>
        </p:blipFill>
        <p:spPr>
          <a:xfrm>
            <a:off x="-539774" y="-373469"/>
            <a:ext cx="3636010" cy="2433320"/>
          </a:xfrm>
          <a:prstGeom prst="rect">
            <a:avLst/>
          </a:prstGeom>
        </p:spPr>
      </p:pic>
      <p:pic>
        <p:nvPicPr>
          <p:cNvPr id="6" name="图片 5" descr="f71bf2de3b04e557de1c7322700cef2c"/>
          <p:cNvPicPr>
            <a:picLocks noChangeAspect="1"/>
          </p:cNvPicPr>
          <p:nvPr/>
        </p:nvPicPr>
        <p:blipFill>
          <a:blip r:embed="rId5"/>
          <a:stretch>
            <a:fillRect/>
          </a:stretch>
        </p:blipFill>
        <p:spPr>
          <a:xfrm flipH="1">
            <a:off x="4158298" y="2238058"/>
            <a:ext cx="4987290" cy="2907030"/>
          </a:xfrm>
          <a:prstGeom prst="rect">
            <a:avLst/>
          </a:prstGeom>
        </p:spPr>
      </p:pic>
      <p:pic>
        <p:nvPicPr>
          <p:cNvPr id="9" name="图片 41" descr="C_108.jpg">
            <a:extLst>
              <a:ext uri="{FF2B5EF4-FFF2-40B4-BE49-F238E27FC236}">
                <a16:creationId xmlns:a16="http://schemas.microsoft.com/office/drawing/2014/main" id="{9E3A00CF-66F7-49FB-A92B-4F823D319E0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4682" y="3665128"/>
            <a:ext cx="1728192" cy="5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1" descr="C_108.jpg">
            <a:extLst>
              <a:ext uri="{FF2B5EF4-FFF2-40B4-BE49-F238E27FC236}">
                <a16:creationId xmlns:a16="http://schemas.microsoft.com/office/drawing/2014/main" id="{9E3A00CF-66F7-49FB-A92B-4F823D319E0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4682" y="3122063"/>
            <a:ext cx="1728192" cy="5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stretch>
            <a:fillRect/>
          </a:stretch>
        </p:blipFill>
        <p:spPr>
          <a:xfrm>
            <a:off x="252314" y="556320"/>
            <a:ext cx="8486368" cy="323725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33c9ce005c3f8857091a32892dcd237"/>
          <p:cNvPicPr>
            <a:picLocks noChangeAspect="1"/>
          </p:cNvPicPr>
          <p:nvPr/>
        </p:nvPicPr>
        <p:blipFill>
          <a:blip r:embed="rId3"/>
          <a:stretch>
            <a:fillRect/>
          </a:stretch>
        </p:blipFill>
        <p:spPr>
          <a:xfrm rot="10800000" flipH="1" flipV="1">
            <a:off x="5004842" y="3796680"/>
            <a:ext cx="5276850" cy="3518535"/>
          </a:xfrm>
          <a:prstGeom prst="rect">
            <a:avLst/>
          </a:prstGeom>
        </p:spPr>
      </p:pic>
      <p:sp>
        <p:nvSpPr>
          <p:cNvPr id="175" name="Freeform 5"/>
          <p:cNvSpPr/>
          <p:nvPr/>
        </p:nvSpPr>
        <p:spPr bwMode="auto">
          <a:xfrm rot="1855731">
            <a:off x="482333" y="707699"/>
            <a:ext cx="2332585" cy="213653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chemeClr val="bg1"/>
            </a:solidFill>
            <a:prstDash val="sysDash"/>
            <a:miter lim="800000"/>
          </a:ln>
          <a:effectLst/>
        </p:spPr>
        <p:txBody>
          <a:bodyPr vert="horz" wrap="square" lIns="68562" tIns="34281" rIns="68562" bIns="34281" numCol="1" anchor="t" anchorCtr="0" compatLnSpc="1"/>
          <a:lstStyle/>
          <a:p>
            <a:endParaRPr lang="zh-CN" altLang="en-US">
              <a:solidFill>
                <a:prstClr val="black"/>
              </a:solidFill>
            </a:endParaRPr>
          </a:p>
        </p:txBody>
      </p:sp>
      <p:sp>
        <p:nvSpPr>
          <p:cNvPr id="63" name="原创设计师QQ598969553      _12"/>
          <p:cNvSpPr>
            <a:spLocks noChangeShapeType="1"/>
          </p:cNvSpPr>
          <p:nvPr/>
        </p:nvSpPr>
        <p:spPr bwMode="auto">
          <a:xfrm flipH="1" flipV="1">
            <a:off x="756370" y="260156"/>
            <a:ext cx="0" cy="1999669"/>
          </a:xfrm>
          <a:prstGeom prst="line">
            <a:avLst/>
          </a:prstGeom>
          <a:noFill/>
          <a:ln w="19050">
            <a:solidFill>
              <a:schemeClr val="accent1"/>
            </a:solidFill>
            <a:prstDash val="dash"/>
            <a:round/>
          </a:ln>
          <a:extLst>
            <a:ext uri="{909E8E84-426E-40DD-AFC4-6F175D3DCCD1}">
              <a14:hiddenFill xmlns:a14="http://schemas.microsoft.com/office/drawing/2010/main">
                <a:noFill/>
              </a14:hiddenFill>
            </a:ext>
          </a:extLst>
        </p:spPr>
        <p:txBody>
          <a:bodyPr lIns="68580" tIns="34290" rIns="68580" bIns="34290"/>
          <a:lstStyle/>
          <a:p>
            <a:endParaRPr lang="zh-CN" altLang="en-US" dirty="0">
              <a:solidFill>
                <a:prstClr val="white">
                  <a:lumMod val="50000"/>
                </a:prstClr>
              </a:solidFill>
            </a:endParaRPr>
          </a:p>
        </p:txBody>
      </p:sp>
      <p:sp>
        <p:nvSpPr>
          <p:cNvPr id="19" name="TextBox 4"/>
          <p:cNvSpPr txBox="1"/>
          <p:nvPr/>
        </p:nvSpPr>
        <p:spPr>
          <a:xfrm>
            <a:off x="972394" y="340296"/>
            <a:ext cx="7704856" cy="4308872"/>
          </a:xfrm>
          <a:prstGeom prst="rect">
            <a:avLst/>
          </a:prstGeom>
        </p:spPr>
        <p:txBody>
          <a:bodyPr wrap="square" lIns="0" tIns="0" rIns="0" bIns="0" rtlCol="0" anchor="t">
            <a:spAutoFit/>
          </a:bodyPr>
          <a:lstStyle/>
          <a:p>
            <a:pPr algn="just"/>
            <a:r>
              <a:rPr lang="en-US" sz="2000" dirty="0" smtClean="0">
                <a:latin typeface="+mj-lt"/>
              </a:rPr>
              <a:t>          </a:t>
            </a:r>
            <a:r>
              <a:rPr lang="vi-VN" sz="2000" dirty="0" smtClean="0">
                <a:latin typeface="+mj-lt"/>
              </a:rPr>
              <a:t>Trong </a:t>
            </a:r>
            <a:r>
              <a:rPr lang="vi-VN" sz="2000" dirty="0">
                <a:latin typeface="+mj-lt"/>
              </a:rPr>
              <a:t>văn học trung đại bên cạnh đề tài thể hiện tình yêu đất nước, tự hào về truyền thống anh hùng của dân tộc thì còn có những bài thơ thể hiện tình yêu thiên nhiên, yêu cảnh vật. Tình cảm đó được thể hiện rõ nét trong hai câu đầu bài thơ Buổi chiều đứng ở phủ Thiên Trường trông ra của Trần Nhân Tông.</a:t>
            </a:r>
          </a:p>
          <a:p>
            <a:pPr algn="ctr"/>
            <a:r>
              <a:rPr lang="vi-VN" sz="2000" i="1" dirty="0">
                <a:latin typeface="+mj-lt"/>
              </a:rPr>
              <a:t>Thôn hậu thôn tiền đạm tự yên</a:t>
            </a:r>
            <a:endParaRPr lang="vi-VN" sz="2000" dirty="0">
              <a:latin typeface="+mj-lt"/>
            </a:endParaRPr>
          </a:p>
          <a:p>
            <a:pPr algn="ctr"/>
            <a:r>
              <a:rPr lang="vi-VN" sz="2000" i="1" dirty="0">
                <a:latin typeface="+mj-lt"/>
              </a:rPr>
              <a:t>Bán vô bán hữu tịch dương biên</a:t>
            </a:r>
            <a:endParaRPr lang="vi-VN" sz="2000" dirty="0">
              <a:latin typeface="+mj-lt"/>
            </a:endParaRPr>
          </a:p>
          <a:p>
            <a:pPr algn="just"/>
            <a:r>
              <a:rPr lang="vi-VN" sz="2000" dirty="0">
                <a:latin typeface="+mj-lt"/>
              </a:rPr>
              <a:t>Cảnh vật hiện ra không rõ nét, nửa hư nửa thực, mờ ảo. Đó là cảnh chiều muộn cảnh vật nhạt nhòa trong sương, thể hiện vẻ đẹp mơ màng, yên tĩnh nơi thôn dã. Cảnh đó một phần là thực một phần do cảm nhận riêng của tác giả. Khung cảnh vừa như thực lại vừa như cõi mộng “bán vô bán hữu” – nửa như có nửa như không. Thời gian buổi chiều gợi nên nỗi buồn man mác, không gian làng quê im ắng, tĩnh mịch. Điều đó cho thấy một tâm hồn tinh tế nhạy cảm trước vẻ đẹp giản dị của cuộc sống.</a:t>
            </a:r>
          </a:p>
        </p:txBody>
      </p:sp>
    </p:spTree>
    <p:extLst>
      <p:ext uri="{BB962C8B-B14F-4D97-AF65-F5344CB8AC3E}">
        <p14:creationId xmlns:p14="http://schemas.microsoft.com/office/powerpoint/2010/main" val="38813700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1663;p64"/>
          <p:cNvSpPr txBox="1">
            <a:spLocks/>
          </p:cNvSpPr>
          <p:nvPr/>
        </p:nvSpPr>
        <p:spPr>
          <a:xfrm>
            <a:off x="612355" y="484312"/>
            <a:ext cx="7776864" cy="572799"/>
          </a:xfrm>
          <a:prstGeom prst="rect">
            <a:avLst/>
          </a:prstGeom>
        </p:spPr>
        <p:txBody>
          <a:bodyPr spcFirstLastPara="1" vert="horz" wrap="square" lIns="91441" tIns="91441" rIns="91441" bIns="91441" rtlCol="0" anchor="t" anchorCtr="0">
            <a:noAutofit/>
          </a:bodyPr>
          <a:lstStyle>
            <a:lvl1pPr algn="l" defTabSz="650240" rtl="0" eaLnBrk="1" latinLnBrk="0" hangingPunct="1">
              <a:lnSpc>
                <a:spcPct val="90000"/>
              </a:lnSpc>
              <a:spcBef>
                <a:spcPct val="0"/>
              </a:spcBef>
              <a:buNone/>
              <a:defRPr sz="3100" kern="1200">
                <a:solidFill>
                  <a:schemeClr val="tx1"/>
                </a:solidFill>
                <a:latin typeface="+mj-lt"/>
                <a:ea typeface="+mj-ea"/>
                <a:cs typeface="+mj-cs"/>
              </a:defRPr>
            </a:lvl1pPr>
          </a:lstStyle>
          <a:p>
            <a:pPr algn="ctr" fontAlgn="auto">
              <a:spcAft>
                <a:spcPts val="0"/>
              </a:spcAft>
            </a:pPr>
            <a:r>
              <a:rPr lang="vi-VN" sz="4400" dirty="0" smtClean="0">
                <a:latin typeface="#9Slide06 ThuPhap Thien An" panose="02040603050506020204" pitchFamily="18" charset="0"/>
                <a:ea typeface="Cambria" panose="02040503050406030204" pitchFamily="18" charset="0"/>
              </a:rPr>
              <a:t>Tưởng tượng văn học</a:t>
            </a:r>
            <a:endParaRPr lang="vi-VN" sz="4400" dirty="0">
              <a:latin typeface="#9Slide06 ThuPhap Thien An" panose="02040603050506020204" pitchFamily="18" charset="0"/>
              <a:ea typeface="Cambria" panose="02040503050406030204" pitchFamily="18" charset="0"/>
            </a:endParaRPr>
          </a:p>
        </p:txBody>
      </p:sp>
      <p:sp>
        <p:nvSpPr>
          <p:cNvPr id="21" name="Google Shape;1664;p64"/>
          <p:cNvSpPr txBox="1">
            <a:spLocks/>
          </p:cNvSpPr>
          <p:nvPr/>
        </p:nvSpPr>
        <p:spPr>
          <a:xfrm>
            <a:off x="468339" y="2212504"/>
            <a:ext cx="3744416" cy="402370"/>
          </a:xfrm>
          <a:prstGeom prst="rect">
            <a:avLst/>
          </a:prstGeom>
        </p:spPr>
        <p:txBody>
          <a:bodyPr spcFirstLastPara="1" vert="horz" wrap="square" lIns="91441" tIns="91441" rIns="91441" bIns="91441" rtlCol="0" anchor="ctr" anchorCtr="0">
            <a:noAutofit/>
          </a:bodyPr>
          <a:lstStyle>
            <a:lvl1pPr marL="162560" indent="-162560" algn="l" defTabSz="650240"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328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8400"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4155" indent="-162560" algn="l" defTabSz="650240"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a:lstStyle>
          <a:p>
            <a:pPr marL="0" indent="0" algn="just" fontAlgn="auto">
              <a:lnSpc>
                <a:spcPct val="100000"/>
              </a:lnSpc>
              <a:spcAft>
                <a:spcPts val="0"/>
              </a:spcAft>
              <a:buNone/>
            </a:pPr>
            <a:r>
              <a:rPr lang="vi-VN" sz="2400" dirty="0" smtClean="0">
                <a:latin typeface="Times New Roman" panose="02020603050405020304" pitchFamily="18" charset="0"/>
                <a:ea typeface="Cambria" panose="02040503050406030204" pitchFamily="18" charset="0"/>
                <a:cs typeface="Times New Roman" panose="02020603050405020304" pitchFamily="18" charset="0"/>
              </a:rPr>
              <a:t>Em hãy vẽ lại bức tranh buổi chiều ở Phủ Thiên Trường theo tưởng tượng của mình.</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148" y="1564432"/>
            <a:ext cx="4553721" cy="35052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33c9ce005c3f8857091a32892dcd237"/>
          <p:cNvPicPr>
            <a:picLocks noChangeAspect="1"/>
          </p:cNvPicPr>
          <p:nvPr/>
        </p:nvPicPr>
        <p:blipFill>
          <a:blip r:embed="rId3"/>
          <a:stretch>
            <a:fillRect/>
          </a:stretch>
        </p:blipFill>
        <p:spPr>
          <a:xfrm flipH="1">
            <a:off x="3540760" y="2488565"/>
            <a:ext cx="5594350" cy="3729990"/>
          </a:xfrm>
          <a:prstGeom prst="rect">
            <a:avLst/>
          </a:prstGeom>
        </p:spPr>
      </p:pic>
      <p:pic>
        <p:nvPicPr>
          <p:cNvPr id="8" name="图片 7" descr="a79e4832c4a58d767955b34ede1f3292"/>
          <p:cNvPicPr>
            <a:picLocks noChangeAspect="1"/>
          </p:cNvPicPr>
          <p:nvPr/>
        </p:nvPicPr>
        <p:blipFill>
          <a:blip r:embed="rId4"/>
          <a:stretch>
            <a:fillRect/>
          </a:stretch>
        </p:blipFill>
        <p:spPr>
          <a:xfrm>
            <a:off x="-1115838" y="-428942"/>
            <a:ext cx="4793615" cy="2631440"/>
          </a:xfrm>
          <a:prstGeom prst="rect">
            <a:avLst/>
          </a:prstGeom>
        </p:spPr>
      </p:pic>
      <p:pic>
        <p:nvPicPr>
          <p:cNvPr id="2" name="Picture 1"/>
          <p:cNvPicPr>
            <a:picLocks noChangeAspect="1"/>
          </p:cNvPicPr>
          <p:nvPr/>
        </p:nvPicPr>
        <p:blipFill>
          <a:blip r:embed="rId5"/>
          <a:stretch>
            <a:fillRect/>
          </a:stretch>
        </p:blipFill>
        <p:spPr>
          <a:xfrm>
            <a:off x="771608" y="1624534"/>
            <a:ext cx="7602371" cy="18960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9"/>
          <p:cNvSpPr txBox="1"/>
          <p:nvPr/>
        </p:nvSpPr>
        <p:spPr>
          <a:xfrm>
            <a:off x="828378" y="1564432"/>
            <a:ext cx="3960440" cy="1692771"/>
          </a:xfrm>
          <a:prstGeom prst="rect">
            <a:avLst/>
          </a:prstGeom>
        </p:spPr>
        <p:txBody>
          <a:bodyPr wrap="square" lIns="0" tIns="0" rIns="0" bIns="0" rtlCol="0" anchor="t">
            <a:spAutoFit/>
          </a:bodyPr>
          <a:lstStyle/>
          <a:p>
            <a:pPr algn="just"/>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Đọc</a:t>
            </a:r>
            <a:r>
              <a:rPr lang="en-US" sz="2200" dirty="0">
                <a:solidFill>
                  <a:srgbClr val="000000"/>
                </a:solidFill>
                <a:latin typeface="Times New Roman" panose="02020603050405020304" pitchFamily="18" charset="0"/>
                <a:cs typeface="Times New Roman" panose="02020603050405020304" pitchFamily="18" charset="0"/>
              </a:rPr>
              <a:t> to, </a:t>
            </a:r>
            <a:r>
              <a:rPr lang="en-US" sz="2200" dirty="0" err="1">
                <a:solidFill>
                  <a:srgbClr val="000000"/>
                </a:solidFill>
                <a:latin typeface="Times New Roman" panose="02020603050405020304" pitchFamily="18" charset="0"/>
                <a:cs typeface="Times New Roman" panose="02020603050405020304" pitchFamily="18" charset="0"/>
              </a:rPr>
              <a:t>rõ</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ràng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diễn</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cảm</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Chú</a:t>
            </a:r>
            <a:r>
              <a:rPr lang="en-US" sz="2200" dirty="0">
                <a:solidFill>
                  <a:srgbClr val="000000"/>
                </a:solidFill>
                <a:latin typeface="Times New Roman" panose="02020603050405020304" pitchFamily="18" charset="0"/>
                <a:cs typeface="Times New Roman" panose="02020603050405020304" pitchFamily="18" charset="0"/>
              </a:rPr>
              <a:t> ý </a:t>
            </a:r>
            <a:r>
              <a:rPr lang="en-US" sz="2200" dirty="0" err="1">
                <a:solidFill>
                  <a:srgbClr val="000000"/>
                </a:solidFill>
                <a:latin typeface="Times New Roman" panose="02020603050405020304" pitchFamily="18" charset="0"/>
                <a:cs typeface="Times New Roman" panose="02020603050405020304" pitchFamily="18" charset="0"/>
              </a:rPr>
              <a:t>cách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ngắt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nhịp</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gieo</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vần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của</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các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câu</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thơ</a:t>
            </a:r>
            <a:r>
              <a:rPr lang="en-US" sz="2200" dirty="0">
                <a:solidFill>
                  <a:srgbClr val="000000"/>
                </a:solidFill>
                <a:latin typeface="Times New Roman" panose="02020603050405020304" pitchFamily="18" charset="0"/>
                <a:cs typeface="Times New Roman" panose="02020603050405020304" pitchFamily="18" charset="0"/>
              </a:rPr>
              <a:t>.</a:t>
            </a:r>
          </a:p>
          <a:p>
            <a:pPr algn="just"/>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Sử</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dụng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chiến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lược</a:t>
            </a:r>
            <a:r>
              <a:rPr lang="en-US" sz="2200"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theo</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dõi</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dự</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đoán</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và</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đối</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chiếu</a:t>
            </a:r>
            <a:endParaRPr lang="en-US" sz="2200"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3202192" y="196280"/>
            <a:ext cx="4058354" cy="500224"/>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1. </a:t>
            </a:r>
            <a:r>
              <a:rPr lang="en-US" sz="2400" b="1" dirty="0" err="1">
                <a:solidFill>
                  <a:srgbClr val="000000"/>
                </a:solidFill>
                <a:latin typeface="Times New Roman" panose="02020603050405020304" pitchFamily="18" charset="0"/>
                <a:cs typeface="Times New Roman" panose="02020603050405020304" pitchFamily="18" charset="0"/>
              </a:rPr>
              <a:t>Đọc</a:t>
            </a:r>
            <a:endParaRPr lang="en-US" sz="2400" b="1"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b="7347"/>
          <a:stretch/>
        </p:blipFill>
        <p:spPr>
          <a:xfrm>
            <a:off x="5580906" y="1204392"/>
            <a:ext cx="2733854" cy="3580657"/>
          </a:xfrm>
          <a:prstGeom prst="rect">
            <a:avLst/>
          </a:prstGeom>
        </p:spPr>
      </p:pic>
      <p:sp>
        <p:nvSpPr>
          <p:cNvPr id="6" name="Freeform 3"/>
          <p:cNvSpPr/>
          <p:nvPr/>
        </p:nvSpPr>
        <p:spPr>
          <a:xfrm>
            <a:off x="4228634" y="374102"/>
            <a:ext cx="4930288" cy="356208"/>
          </a:xfrm>
          <a:custGeom>
            <a:avLst/>
            <a:gdLst/>
            <a:ahLst/>
            <a:cxnLst/>
            <a:rect l="l" t="t" r="r" b="b"/>
            <a:pathLst>
              <a:path w="7315200" h="512064">
                <a:moveTo>
                  <a:pt x="0" y="0"/>
                </a:moveTo>
                <a:lnTo>
                  <a:pt x="7315200" y="0"/>
                </a:lnTo>
                <a:lnTo>
                  <a:pt x="7315200" y="512064"/>
                </a:lnTo>
                <a:lnTo>
                  <a:pt x="0" y="512064"/>
                </a:lnTo>
                <a:lnTo>
                  <a:pt x="0" y="0"/>
                </a:lnTo>
                <a:close/>
              </a:path>
            </a:pathLst>
          </a:custGeom>
          <a:blipFill>
            <a:blip r:embed="rId4">
              <a:duotone>
                <a:prstClr val="black"/>
                <a:srgbClr val="D9C3A5">
                  <a:tint val="50000"/>
                  <a:satMod val="180000"/>
                </a:srgbClr>
              </a:duotone>
              <a:extLst>
                <a:ext uri="{96DAC541-7B7A-43D3-8B79-37D633B846F1}">
                  <asvg:svgBlip xmlns:asvg="http://schemas.microsoft.com/office/drawing/2016/SVG/main" xmlns="" r:embed="rId5"/>
                </a:ext>
              </a:extLst>
            </a:blip>
            <a:stretch>
              <a:fillRect/>
            </a:stretch>
          </a:blipFill>
        </p:spPr>
      </p:sp>
      <p:pic>
        <p:nvPicPr>
          <p:cNvPr id="7" name="图片 14">
            <a:extLst>
              <a:ext uri="{FF2B5EF4-FFF2-40B4-BE49-F238E27FC236}">
                <a16:creationId xmlns:a16="http://schemas.microsoft.com/office/drawing/2014/main" id="{7A266654-FE4B-4764-BC85-7073BE5275F0}"/>
              </a:ext>
            </a:extLst>
          </p:cNvPr>
          <p:cNvPicPr>
            <a:picLocks noChangeAspect="1"/>
          </p:cNvPicPr>
          <p:nvPr/>
        </p:nvPicPr>
        <p:blipFill rotWithShape="1">
          <a:blip r:embed="rId6">
            <a:extLst>
              <a:ext uri="{28A0092B-C50C-407E-A947-70E740481C1C}">
                <a14:useLocalDpi xmlns:a14="http://schemas.microsoft.com/office/drawing/2010/main" val="0"/>
              </a:ext>
            </a:extLst>
          </a:blip>
          <a:srcRect l="7555" b="28111"/>
          <a:stretch/>
        </p:blipFill>
        <p:spPr>
          <a:xfrm>
            <a:off x="-108520" y="3651870"/>
            <a:ext cx="3456384" cy="1491630"/>
          </a:xfrm>
          <a:prstGeom prst="rect">
            <a:avLst/>
          </a:prstGeom>
        </p:spPr>
      </p:pic>
    </p:spTree>
    <p:extLst>
      <p:ext uri="{BB962C8B-B14F-4D97-AF65-F5344CB8AC3E}">
        <p14:creationId xmlns:p14="http://schemas.microsoft.com/office/powerpoint/2010/main" val="193696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930" y="43011"/>
            <a:ext cx="10382388" cy="5096698"/>
          </a:xfrm>
          <a:prstGeom prst="rect">
            <a:avLst/>
          </a:prstGeom>
        </p:spPr>
      </p:pic>
      <p:pic>
        <p:nvPicPr>
          <p:cNvPr id="8"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882" y="2385789"/>
            <a:ext cx="4284037" cy="2740889"/>
          </a:xfrm>
          <a:prstGeom prst="rect">
            <a:avLst/>
          </a:prstGeom>
        </p:spPr>
      </p:pic>
      <p:pic>
        <p:nvPicPr>
          <p:cNvPr id="9" name="图片 5" descr="f71bf2de3b04e557de1c7322700cef2c"/>
          <p:cNvPicPr>
            <a:picLocks noChangeAspect="1"/>
          </p:cNvPicPr>
          <p:nvPr/>
        </p:nvPicPr>
        <p:blipFill rotWithShape="1">
          <a:blip r:embed="rId5"/>
          <a:srcRect l="22926"/>
          <a:stretch/>
        </p:blipFill>
        <p:spPr>
          <a:xfrm>
            <a:off x="-35718" y="3091100"/>
            <a:ext cx="2735124" cy="2068488"/>
          </a:xfrm>
          <a:prstGeom prst="rect">
            <a:avLst/>
          </a:prstGeom>
        </p:spPr>
      </p:pic>
    </p:spTree>
    <p:extLst>
      <p:ext uri="{BB962C8B-B14F-4D97-AF65-F5344CB8AC3E}">
        <p14:creationId xmlns:p14="http://schemas.microsoft.com/office/powerpoint/2010/main" val="2524030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33493" y="576227"/>
            <a:ext cx="4058354" cy="447238"/>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a. </a:t>
            </a:r>
            <a:r>
              <a:rPr lang="en-US" sz="2400" b="1" dirty="0" err="1">
                <a:solidFill>
                  <a:srgbClr val="000000"/>
                </a:solidFill>
                <a:latin typeface="Times New Roman" panose="02020603050405020304" pitchFamily="18" charset="0"/>
                <a:cs typeface="Times New Roman" panose="02020603050405020304" pitchFamily="18" charset="0"/>
              </a:rPr>
              <a:t>Tác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giả</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3048530" y="133721"/>
            <a:ext cx="4058354" cy="500224"/>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2. </a:t>
            </a:r>
            <a:r>
              <a:rPr lang="en-US" sz="2400" b="1" dirty="0" err="1">
                <a:solidFill>
                  <a:srgbClr val="000000"/>
                </a:solidFill>
                <a:latin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hiểu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chung</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276650" y="1140776"/>
            <a:ext cx="5616624" cy="830997"/>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Tông</a:t>
            </a:r>
            <a:r>
              <a:rPr lang="en-US" sz="2400" dirty="0" smtClean="0">
                <a:latin typeface="Times New Roman" panose="02020603050405020304" pitchFamily="18" charset="0"/>
                <a:cs typeface="Times New Roman" panose="02020603050405020304" pitchFamily="18" charset="0"/>
              </a:rPr>
              <a:t> (1258 – 1308), </a:t>
            </a:r>
            <a:r>
              <a:rPr lang="en-US" sz="2400" dirty="0" err="1" smtClean="0">
                <a:latin typeface="Times New Roman" panose="02020603050405020304" pitchFamily="18" charset="0"/>
                <a:cs typeface="Times New Roman" panose="02020603050405020304" pitchFamily="18" charset="0"/>
              </a:rPr>
              <a:t>vị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Trần</a:t>
            </a:r>
            <a:r>
              <a:rPr lang="en-US" sz="2400" dirty="0" smtClean="0">
                <a:latin typeface="Times New Roman" panose="02020603050405020304" pitchFamily="18" charset="0"/>
                <a:cs typeface="Times New Roman" panose="02020603050405020304" pitchFamily="18" charset="0"/>
              </a:rPr>
              <a:t>.</a:t>
            </a:r>
          </a:p>
        </p:txBody>
      </p:sp>
      <p:sp>
        <p:nvSpPr>
          <p:cNvPr id="23" name="TextBox 22"/>
          <p:cNvSpPr txBox="1"/>
          <p:nvPr/>
        </p:nvSpPr>
        <p:spPr>
          <a:xfrm>
            <a:off x="3276650" y="1908877"/>
            <a:ext cx="5616624" cy="1569660"/>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anh</a:t>
            </a:r>
            <a:r>
              <a:rPr lang="en-US" sz="2400" dirty="0" smtClean="0">
                <a:latin typeface="Times New Roman" panose="02020603050405020304" pitchFamily="18" charset="0"/>
                <a:cs typeface="Times New Roman" panose="02020603050405020304" pitchFamily="18" charset="0"/>
              </a:rPr>
              <a:t> minh </a:t>
            </a:r>
            <a:r>
              <a:rPr lang="en-US" sz="2400" dirty="0" err="1" smtClean="0">
                <a:latin typeface="Times New Roman" panose="02020603050405020304" pitchFamily="18" charset="0"/>
                <a:cs typeface="Times New Roman" panose="02020603050405020304" pitchFamily="18" charset="0"/>
              </a:rPr>
              <a:t>lãnh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ta </a:t>
            </a:r>
            <a:r>
              <a:rPr lang="en-US" sz="2400" dirty="0" err="1" smtClean="0">
                <a:latin typeface="Times New Roman" panose="02020603050405020304" pitchFamily="18" charset="0"/>
                <a:cs typeface="Times New Roman" panose="02020603050405020304" pitchFamily="18" charset="0"/>
              </a:rPr>
              <a:t>đánh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xâm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hóa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Việt</a:t>
            </a:r>
            <a:r>
              <a:rPr lang="en-US" sz="2400" dirty="0" smtClean="0">
                <a:latin typeface="Times New Roman" panose="02020603050405020304" pitchFamily="18" charset="0"/>
                <a:cs typeface="Times New Roman" panose="02020603050405020304" pitchFamily="18" charset="0"/>
              </a:rPr>
              <a:t>.</a:t>
            </a:r>
          </a:p>
        </p:txBody>
      </p:sp>
      <p:sp>
        <p:nvSpPr>
          <p:cNvPr id="24" name="TextBox 23"/>
          <p:cNvSpPr txBox="1"/>
          <p:nvPr/>
        </p:nvSpPr>
        <p:spPr>
          <a:xfrm>
            <a:off x="3276650" y="3438453"/>
            <a:ext cx="5616624" cy="1569660"/>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Lâm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trọng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tộc</a:t>
            </a:r>
            <a:r>
              <a:rPr lang="en-US" sz="2400" dirty="0" smtClean="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stretch>
            <a:fillRect/>
          </a:stretch>
        </p:blipFill>
        <p:spPr>
          <a:xfrm>
            <a:off x="376408" y="1193658"/>
            <a:ext cx="2672122" cy="3814455"/>
          </a:xfrm>
          <a:prstGeom prst="rect">
            <a:avLst/>
          </a:prstGeom>
        </p:spPr>
      </p:pic>
      <p:sp>
        <p:nvSpPr>
          <p:cNvPr id="8" name="Freeform 4"/>
          <p:cNvSpPr/>
          <p:nvPr/>
        </p:nvSpPr>
        <p:spPr>
          <a:xfrm>
            <a:off x="5796931" y="97340"/>
            <a:ext cx="3456384" cy="1876393"/>
          </a:xfrm>
          <a:custGeom>
            <a:avLst/>
            <a:gdLst/>
            <a:ahLst/>
            <a:cxnLst/>
            <a:rect l="l" t="t" r="r" b="b"/>
            <a:pathLst>
              <a:path w="7148165" h="1876393">
                <a:moveTo>
                  <a:pt x="0" y="0"/>
                </a:moveTo>
                <a:lnTo>
                  <a:pt x="7148165" y="0"/>
                </a:lnTo>
                <a:lnTo>
                  <a:pt x="7148165" y="1876393"/>
                </a:lnTo>
                <a:lnTo>
                  <a:pt x="0" y="1876393"/>
                </a:lnTo>
                <a:lnTo>
                  <a:pt x="0" y="0"/>
                </a:lnTo>
                <a:close/>
              </a:path>
            </a:pathLst>
          </a:custGeom>
          <a:blipFill>
            <a:blip r:embed="rId4">
              <a:duotone>
                <a:prstClr val="black"/>
                <a:srgbClr val="D9C3A5">
                  <a:tint val="50000"/>
                  <a:satMod val="180000"/>
                </a:srgbClr>
              </a:duotone>
            </a:blip>
            <a:srcRect/>
            <a:stretch>
              <a:fillRect r="-106810"/>
            </a:stretch>
          </a:blipFill>
        </p:spPr>
      </p:sp>
    </p:spTree>
    <p:extLst>
      <p:ext uri="{BB962C8B-B14F-4D97-AF65-F5344CB8AC3E}">
        <p14:creationId xmlns:p14="http://schemas.microsoft.com/office/powerpoint/2010/main" val="361994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33493" y="576227"/>
            <a:ext cx="4058354" cy="447238"/>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a. </a:t>
            </a:r>
            <a:r>
              <a:rPr lang="en-US" sz="2400" b="1" dirty="0" err="1">
                <a:solidFill>
                  <a:srgbClr val="000000"/>
                </a:solidFill>
                <a:latin typeface="Times New Roman" panose="02020603050405020304" pitchFamily="18" charset="0"/>
                <a:cs typeface="Times New Roman" panose="02020603050405020304" pitchFamily="18" charset="0"/>
              </a:rPr>
              <a:t>Tác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giả</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3048530" y="133721"/>
            <a:ext cx="4058354" cy="500224"/>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2. </a:t>
            </a:r>
            <a:r>
              <a:rPr lang="en-US" sz="2400" b="1" dirty="0" err="1">
                <a:solidFill>
                  <a:srgbClr val="000000"/>
                </a:solidFill>
                <a:latin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hiểu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chung</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533493" y="1067499"/>
            <a:ext cx="5616624" cy="461665"/>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a:t>
            </a:r>
          </a:p>
        </p:txBody>
      </p:sp>
      <p:sp>
        <p:nvSpPr>
          <p:cNvPr id="23" name="TextBox 22"/>
          <p:cNvSpPr txBox="1"/>
          <p:nvPr/>
        </p:nvSpPr>
        <p:spPr>
          <a:xfrm>
            <a:off x="612354" y="1529164"/>
            <a:ext cx="5616624" cy="1200329"/>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khí</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t>
            </a:r>
            <a:r>
              <a:rPr lang="en-US" sz="2400" dirty="0" err="1" smtClean="0">
                <a:latin typeface="Times New Roman" panose="02020603050405020304" pitchFamily="18" charset="0"/>
                <a:cs typeface="Times New Roman" panose="02020603050405020304" pitchFamily="18" charset="0"/>
              </a:rPr>
              <a:t>ông</a:t>
            </a:r>
            <a:r>
              <a:rPr lang="en-US" sz="2400" dirty="0" smtClean="0">
                <a:latin typeface="Times New Roman" panose="02020603050405020304" pitchFamily="18" charset="0"/>
                <a:cs typeface="Times New Roman" panose="02020603050405020304" pitchFamily="18" charset="0"/>
              </a:rPr>
              <a:t> A;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gũi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thuộc</a:t>
            </a:r>
            <a:r>
              <a:rPr lang="en-US" sz="2400" dirty="0" smtClean="0">
                <a:latin typeface="Times New Roman" panose="02020603050405020304" pitchFamily="18" charset="0"/>
                <a:cs typeface="Times New Roman" panose="02020603050405020304" pitchFamily="18" charset="0"/>
              </a:rPr>
              <a:t>.</a:t>
            </a:r>
          </a:p>
        </p:txBody>
      </p:sp>
      <p:sp>
        <p:nvSpPr>
          <p:cNvPr id="24" name="TextBox 23"/>
          <p:cNvSpPr txBox="1"/>
          <p:nvPr/>
        </p:nvSpPr>
        <p:spPr>
          <a:xfrm>
            <a:off x="612354" y="2692166"/>
            <a:ext cx="5616624" cy="1200329"/>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vừa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vừa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giàu</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nghĩa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ẩn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trưng</a:t>
            </a:r>
            <a:r>
              <a:rPr lang="en-US" sz="2400" dirty="0" smtClean="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7227" b="98340" l="2072" r="90884"/>
                    </a14:imgEffect>
                  </a14:imgLayer>
                </a14:imgProps>
              </a:ext>
            </a:extLst>
          </a:blip>
          <a:stretch>
            <a:fillRect/>
          </a:stretch>
        </p:blipFill>
        <p:spPr>
          <a:xfrm>
            <a:off x="6135863" y="633945"/>
            <a:ext cx="3276052" cy="4633532"/>
          </a:xfrm>
          <a:prstGeom prst="rect">
            <a:avLst/>
          </a:prstGeom>
        </p:spPr>
      </p:pic>
      <p:sp>
        <p:nvSpPr>
          <p:cNvPr id="9" name="TextBox 8"/>
          <p:cNvSpPr txBox="1"/>
          <p:nvPr/>
        </p:nvSpPr>
        <p:spPr>
          <a:xfrm>
            <a:off x="612354" y="3892495"/>
            <a:ext cx="5616624" cy="1200329"/>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t>
            </a:r>
            <a:r>
              <a:rPr lang="en-US" sz="2400" dirty="0" err="1" smtClean="0">
                <a:latin typeface="Times New Roman" panose="02020603050405020304" pitchFamily="18" charset="0"/>
                <a:cs typeface="Times New Roman" panose="02020603050405020304" pitchFamily="18" charset="0"/>
              </a:rPr>
              <a:t>uôn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nhìn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nâng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niu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gắn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151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33493" y="576227"/>
            <a:ext cx="4058354" cy="500137"/>
          </a:xfrm>
          <a:prstGeom prst="rect">
            <a:avLst/>
          </a:prstGeom>
        </p:spPr>
        <p:txBody>
          <a:bodyPr lIns="0" tIns="0" rIns="0" bIns="0" rtlCol="0" anchor="t">
            <a:spAutoFit/>
          </a:bodyPr>
          <a:lstStyle/>
          <a:p>
            <a:pPr>
              <a:lnSpc>
                <a:spcPts val="3874"/>
              </a:lnSpc>
            </a:pPr>
            <a:r>
              <a:rPr lang="en-US" sz="2400" b="1" dirty="0" smtClean="0">
                <a:solidFill>
                  <a:srgbClr val="000000"/>
                </a:solidFill>
                <a:latin typeface="Times New Roman" panose="02020603050405020304" pitchFamily="18" charset="0"/>
                <a:cs typeface="Times New Roman" panose="02020603050405020304" pitchFamily="18" charset="0"/>
              </a:rPr>
              <a:t>b. </a:t>
            </a:r>
            <a:r>
              <a:rPr lang="en-US" sz="2400" b="1" dirty="0" err="1" smtClean="0">
                <a:solidFill>
                  <a:srgbClr val="000000"/>
                </a:solidFill>
                <a:latin typeface="Times New Roman" panose="02020603050405020304" pitchFamily="18" charset="0"/>
                <a:cs typeface="Times New Roman" panose="02020603050405020304" pitchFamily="18" charset="0"/>
              </a:rPr>
              <a:t>Tác</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phẩm</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3048530" y="133721"/>
            <a:ext cx="4058354" cy="500224"/>
          </a:xfrm>
          <a:prstGeom prst="rect">
            <a:avLst/>
          </a:prstGeom>
        </p:spPr>
        <p:txBody>
          <a:bodyPr lIns="0" tIns="0" rIns="0" bIns="0" rtlCol="0" anchor="t">
            <a:spAutoFit/>
          </a:bodyPr>
          <a:lstStyle/>
          <a:p>
            <a:pPr>
              <a:lnSpc>
                <a:spcPts val="3874"/>
              </a:lnSpc>
            </a:pPr>
            <a:r>
              <a:rPr lang="en-US" sz="2400" b="1" dirty="0">
                <a:solidFill>
                  <a:srgbClr val="000000"/>
                </a:solidFill>
                <a:latin typeface="Times New Roman" panose="02020603050405020304" pitchFamily="18" charset="0"/>
                <a:cs typeface="Times New Roman" panose="02020603050405020304" pitchFamily="18" charset="0"/>
              </a:rPr>
              <a:t>2. </a:t>
            </a:r>
            <a:r>
              <a:rPr lang="en-US" sz="2400" b="1" dirty="0" err="1">
                <a:solidFill>
                  <a:srgbClr val="000000"/>
                </a:solidFill>
                <a:latin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hiểu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chung</a:t>
            </a:r>
            <a:endParaRPr lang="en-US" sz="2400" b="1" dirty="0">
              <a:solidFill>
                <a:srgbClr val="000000"/>
              </a:solidFill>
              <a:latin typeface="Times New Roman" panose="02020603050405020304" pitchFamily="18" charset="0"/>
              <a:cs typeface="Times New Roman" panose="02020603050405020304" pitchFamily="18" charset="0"/>
            </a:endParaRPr>
          </a:p>
        </p:txBody>
      </p:sp>
      <p:pic>
        <p:nvPicPr>
          <p:cNvPr id="10" name="Picture 3" descr="C:\Users\Administrator\Desktop\水墨 .png"/>
          <p:cNvPicPr>
            <a:picLocks noChangeAspect="1" noChangeArrowheads="1"/>
          </p:cNvPicPr>
          <p:nvPr/>
        </p:nvPicPr>
        <p:blipFill rotWithShape="1">
          <a:blip r:embed="rId3"/>
          <a:srcRect r="2784"/>
          <a:stretch>
            <a:fillRect/>
          </a:stretch>
        </p:blipFill>
        <p:spPr bwMode="auto">
          <a:xfrm rot="242156" flipH="1">
            <a:off x="521979" y="1578718"/>
            <a:ext cx="1783912" cy="349088"/>
          </a:xfrm>
          <a:prstGeom prst="rect">
            <a:avLst/>
          </a:prstGeom>
          <a:noFill/>
          <a:ln w="9525">
            <a:noFill/>
            <a:miter lim="800000"/>
            <a:headEnd/>
            <a:tailEnd/>
          </a:ln>
        </p:spPr>
      </p:pic>
      <p:sp>
        <p:nvSpPr>
          <p:cNvPr id="25" name="TextBox 24"/>
          <p:cNvSpPr txBox="1"/>
          <p:nvPr/>
        </p:nvSpPr>
        <p:spPr>
          <a:xfrm>
            <a:off x="324322" y="1246971"/>
            <a:ext cx="3081701" cy="461665"/>
          </a:xfrm>
          <a:prstGeom prst="rect">
            <a:avLst/>
          </a:prstGeom>
          <a:noFill/>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Hoàn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endParaRPr lang="en-US" sz="2400" b="1" dirty="0" smtClean="0">
              <a:latin typeface="Times New Roman" panose="02020603050405020304" pitchFamily="18" charset="0"/>
              <a:cs typeface="Times New Roman" panose="02020603050405020304" pitchFamily="18" charset="0"/>
            </a:endParaRPr>
          </a:p>
        </p:txBody>
      </p:sp>
      <p:sp>
        <p:nvSpPr>
          <p:cNvPr id="26" name="TextBox 25"/>
          <p:cNvSpPr txBox="1"/>
          <p:nvPr/>
        </p:nvSpPr>
        <p:spPr>
          <a:xfrm>
            <a:off x="462393" y="2115174"/>
            <a:ext cx="3085539" cy="2308324"/>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Khoảng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năm</a:t>
            </a:r>
            <a:r>
              <a:rPr lang="en-US" sz="2400" dirty="0" smtClean="0">
                <a:latin typeface="Times New Roman" panose="02020603050405020304" pitchFamily="18" charset="0"/>
                <a:cs typeface="Times New Roman" panose="02020603050405020304" pitchFamily="18" charset="0"/>
              </a:rPr>
              <a:t> 90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kỉ</a:t>
            </a:r>
            <a:r>
              <a:rPr lang="en-US" sz="2400" dirty="0" smtClean="0">
                <a:latin typeface="Times New Roman" panose="02020603050405020304" pitchFamily="18" charset="0"/>
                <a:cs typeface="Times New Roman" panose="02020603050405020304" pitchFamily="18" charset="0"/>
              </a:rPr>
              <a:t> XIII.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dịp</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itchFamily="18" charset="0"/>
                <a:cs typeface="Times New Roman" pitchFamily="18" charset="0"/>
              </a:rPr>
              <a:t>Trần </a:t>
            </a:r>
            <a:r>
              <a:rPr lang="vi-VN" sz="2400" dirty="0">
                <a:latin typeface="Times New Roman" pitchFamily="18" charset="0"/>
                <a:cs typeface="Times New Roman" pitchFamily="18" charset="0"/>
              </a:rPr>
              <a:t>Nhân Tông về thăm phủ Thiên Trường</a:t>
            </a:r>
            <a:endParaRPr lang="en-US" sz="2400" dirty="0">
              <a:latin typeface="Times New Roman" pitchFamily="18" charset="0"/>
              <a:cs typeface="Times New Roman" pitchFamily="18" charset="0"/>
            </a:endParaRPr>
          </a:p>
          <a:p>
            <a:pPr algn="just"/>
            <a:r>
              <a:rPr lang="en-US" sz="2400" dirty="0" smtClean="0">
                <a:latin typeface="Times New Roman" panose="02020603050405020304" pitchFamily="18" charset="0"/>
                <a:cs typeface="Times New Roman" panose="02020603050405020304" pitchFamily="18" charset="0"/>
              </a:rPr>
              <a:t> </a:t>
            </a:r>
          </a:p>
        </p:txBody>
      </p:sp>
      <p:sp>
        <p:nvSpPr>
          <p:cNvPr id="27" name="TextBox 26"/>
          <p:cNvSpPr txBox="1"/>
          <p:nvPr/>
        </p:nvSpPr>
        <p:spPr>
          <a:xfrm>
            <a:off x="3943455" y="2306899"/>
            <a:ext cx="1853475" cy="1200329"/>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Thất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tuyệt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luật</a:t>
            </a:r>
            <a:endParaRPr lang="en-US" sz="2400" dirty="0" smtClean="0">
              <a:latin typeface="Times New Roman" panose="02020603050405020304" pitchFamily="18" charset="0"/>
              <a:cs typeface="Times New Roman" panose="02020603050405020304" pitchFamily="18" charset="0"/>
            </a:endParaRPr>
          </a:p>
        </p:txBody>
      </p:sp>
      <p:sp>
        <p:nvSpPr>
          <p:cNvPr id="28" name="TextBox 27"/>
          <p:cNvSpPr txBox="1"/>
          <p:nvPr/>
        </p:nvSpPr>
        <p:spPr>
          <a:xfrm>
            <a:off x="4175411" y="1412663"/>
            <a:ext cx="2162085" cy="461665"/>
          </a:xfrm>
          <a:prstGeom prst="rect">
            <a:avLst/>
          </a:prstGeom>
          <a:noFill/>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Thể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endParaRPr lang="en-US" sz="2400" b="1" dirty="0" smtClean="0">
              <a:latin typeface="Times New Roman" panose="02020603050405020304" pitchFamily="18" charset="0"/>
              <a:cs typeface="Times New Roman" panose="02020603050405020304" pitchFamily="18" charset="0"/>
            </a:endParaRPr>
          </a:p>
        </p:txBody>
      </p:sp>
      <p:sp>
        <p:nvSpPr>
          <p:cNvPr id="29" name="TextBox 28"/>
          <p:cNvSpPr txBox="1"/>
          <p:nvPr/>
        </p:nvSpPr>
        <p:spPr>
          <a:xfrm>
            <a:off x="7106884" y="1246971"/>
            <a:ext cx="2162085" cy="461665"/>
          </a:xfrm>
          <a:prstGeom prst="rect">
            <a:avLst/>
          </a:prstGeom>
          <a:noFill/>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Bố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cục</a:t>
            </a:r>
            <a:endParaRPr lang="en-US" sz="2400" b="1" dirty="0" smtClean="0">
              <a:latin typeface="Times New Roman" panose="02020603050405020304" pitchFamily="18" charset="0"/>
              <a:cs typeface="Times New Roman" panose="02020603050405020304" pitchFamily="18" charset="0"/>
            </a:endParaRPr>
          </a:p>
        </p:txBody>
      </p:sp>
      <p:pic>
        <p:nvPicPr>
          <p:cNvPr id="32" name="Picture 3" descr="C:\Users\Administrator\Desktop\水墨 .png"/>
          <p:cNvPicPr>
            <a:picLocks noChangeAspect="1" noChangeArrowheads="1"/>
          </p:cNvPicPr>
          <p:nvPr/>
        </p:nvPicPr>
        <p:blipFill rotWithShape="1">
          <a:blip r:embed="rId3"/>
          <a:srcRect r="2784"/>
          <a:stretch>
            <a:fillRect/>
          </a:stretch>
        </p:blipFill>
        <p:spPr bwMode="auto">
          <a:xfrm rot="242156" flipH="1">
            <a:off x="3684115" y="1789417"/>
            <a:ext cx="1783912" cy="349088"/>
          </a:xfrm>
          <a:prstGeom prst="rect">
            <a:avLst/>
          </a:prstGeom>
          <a:noFill/>
          <a:ln w="9525">
            <a:noFill/>
            <a:miter lim="800000"/>
            <a:headEnd/>
            <a:tailEnd/>
          </a:ln>
        </p:spPr>
      </p:pic>
      <p:pic>
        <p:nvPicPr>
          <p:cNvPr id="33" name="Picture 3" descr="C:\Users\Administrator\Desktop\水墨 .png"/>
          <p:cNvPicPr>
            <a:picLocks noChangeAspect="1" noChangeArrowheads="1"/>
          </p:cNvPicPr>
          <p:nvPr/>
        </p:nvPicPr>
        <p:blipFill rotWithShape="1">
          <a:blip r:embed="rId3"/>
          <a:srcRect r="2784"/>
          <a:stretch>
            <a:fillRect/>
          </a:stretch>
        </p:blipFill>
        <p:spPr bwMode="auto">
          <a:xfrm rot="242156" flipH="1">
            <a:off x="6423383" y="1578718"/>
            <a:ext cx="1783912" cy="349088"/>
          </a:xfrm>
          <a:prstGeom prst="rect">
            <a:avLst/>
          </a:prstGeom>
          <a:noFill/>
          <a:ln w="9525">
            <a:noFill/>
            <a:miter lim="800000"/>
            <a:headEnd/>
            <a:tailEnd/>
          </a:ln>
        </p:spPr>
      </p:pic>
      <p:sp>
        <p:nvSpPr>
          <p:cNvPr id="34" name="TextBox 33"/>
          <p:cNvSpPr txBox="1"/>
          <p:nvPr/>
        </p:nvSpPr>
        <p:spPr>
          <a:xfrm>
            <a:off x="6604625" y="2129652"/>
            <a:ext cx="2288649" cy="1938992"/>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endParaRPr lang="en-US" sz="2400" dirty="0" smtClean="0">
              <a:latin typeface="Times New Roman" panose="02020603050405020304" pitchFamily="18" charset="0"/>
              <a:cs typeface="Times New Roman" panose="02020603050405020304" pitchFamily="18" charset="0"/>
            </a:endParaRPr>
          </a:p>
        </p:txBody>
      </p:sp>
      <p:pic>
        <p:nvPicPr>
          <p:cNvPr id="14" name="Picture 6" descr="D:\png\12-01_0002_素材天下网-sucaitianxia.co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4041496"/>
            <a:ext cx="3115152" cy="157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97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61022203851"/>
  <p:tag name="MH_LIBRARY" val="GRAPHIC"/>
</p:tagLst>
</file>

<file path=ppt/theme/theme1.xml><?xml version="1.0" encoding="utf-8"?>
<a:theme xmlns:a="http://schemas.openxmlformats.org/drawingml/2006/main" name="1_自定义设计方案">
  <a:themeElements>
    <a:clrScheme name="自定义 99">
      <a:dk1>
        <a:sysClr val="windowText" lastClr="000000"/>
      </a:dk1>
      <a:lt1>
        <a:sysClr val="window" lastClr="FFFFFF"/>
      </a:lt1>
      <a:dk2>
        <a:srgbClr val="4E3B30"/>
      </a:dk2>
      <a:lt2>
        <a:srgbClr val="7F7F7F"/>
      </a:lt2>
      <a:accent1>
        <a:srgbClr val="A5644E"/>
      </a:accent1>
      <a:accent2>
        <a:srgbClr val="C3986D"/>
      </a:accent2>
      <a:accent3>
        <a:srgbClr val="A5644E"/>
      </a:accent3>
      <a:accent4>
        <a:srgbClr val="C3986D"/>
      </a:accent4>
      <a:accent5>
        <a:srgbClr val="A5644E"/>
      </a:accent5>
      <a:accent6>
        <a:srgbClr val="A19574"/>
      </a:accent6>
      <a:hlink>
        <a:srgbClr val="AD1F1F"/>
      </a:hlink>
      <a:folHlink>
        <a:srgbClr val="FFC42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2070</Words>
  <Application>Microsoft Office PowerPoint</Application>
  <PresentationFormat>Custom</PresentationFormat>
  <Paragraphs>231</Paragraphs>
  <Slides>31</Slides>
  <Notes>31</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微软雅黑</vt:lpstr>
      <vt:lpstr>宋体</vt:lpstr>
      <vt:lpstr>#9Slide06 ThuPhap Thien An</vt:lpstr>
      <vt:lpstr>Arial</vt:lpstr>
      <vt:lpstr>Calibri</vt:lpstr>
      <vt:lpstr>Calibri Light</vt:lpstr>
      <vt:lpstr>Cambria</vt:lpstr>
      <vt:lpstr>Symbol</vt:lpstr>
      <vt:lpstr>Times New Roman</vt:lpstr>
      <vt:lpstr>TsangerXuanSanM W05</vt:lpstr>
      <vt:lpstr>Wingdings</vt:lpstr>
      <vt:lpstr>印品黑体</vt:lpstr>
      <vt:lpstr>字魂59号-创粗黑</vt:lpstr>
      <vt:lpstr>字魂70号-灵悦黑体</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câu thơ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bt778.pptx</dc:title>
  <dc:creator/>
  <cp:lastModifiedBy/>
  <cp:revision>3</cp:revision>
  <dcterms:created xsi:type="dcterms:W3CDTF">2016-10-17T14:00:00Z</dcterms:created>
  <dcterms:modified xsi:type="dcterms:W3CDTF">2023-07-15T14:43:31Z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