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301" r:id="rId7"/>
    <p:sldId id="261" r:id="rId8"/>
    <p:sldId id="265" r:id="rId9"/>
    <p:sldId id="266" r:id="rId10"/>
    <p:sldId id="267" r:id="rId11"/>
    <p:sldId id="268" r:id="rId12"/>
    <p:sldId id="262" r:id="rId13"/>
    <p:sldId id="269" r:id="rId14"/>
    <p:sldId id="263" r:id="rId15"/>
    <p:sldId id="270" r:id="rId16"/>
    <p:sldId id="264" r:id="rId17"/>
    <p:sldId id="271" r:id="rId18"/>
    <p:sldId id="280" r:id="rId19"/>
    <p:sldId id="281" r:id="rId20"/>
    <p:sldId id="282" r:id="rId21"/>
    <p:sldId id="283" r:id="rId22"/>
    <p:sldId id="284" r:id="rId23"/>
    <p:sldId id="272" r:id="rId24"/>
    <p:sldId id="273" r:id="rId25"/>
    <p:sldId id="285" r:id="rId26"/>
    <p:sldId id="279" r:id="rId27"/>
    <p:sldId id="274" r:id="rId28"/>
    <p:sldId id="275" r:id="rId29"/>
    <p:sldId id="286" r:id="rId30"/>
    <p:sldId id="287" r:id="rId31"/>
    <p:sldId id="276" r:id="rId32"/>
    <p:sldId id="288" r:id="rId33"/>
    <p:sldId id="289" r:id="rId34"/>
    <p:sldId id="290" r:id="rId35"/>
    <p:sldId id="277" r:id="rId36"/>
    <p:sldId id="278" r:id="rId37"/>
    <p:sldId id="291" r:id="rId38"/>
    <p:sldId id="292" r:id="rId39"/>
    <p:sldId id="293" r:id="rId40"/>
    <p:sldId id="302" r:id="rId41"/>
    <p:sldId id="294" r:id="rId42"/>
    <p:sldId id="295" r:id="rId43"/>
    <p:sldId id="296" r:id="rId44"/>
    <p:sldId id="297" r:id="rId45"/>
    <p:sldId id="298" r:id="rId46"/>
    <p:sldId id="299" r:id="rId47"/>
    <p:sldId id="300" r:id="rId48"/>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1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1430-4B7C-BE97-9EA271FE2725}"/>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1430-4B7C-BE97-9EA271FE2725}"/>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1430-4B7C-BE97-9EA271FE2725}"/>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77C1"/>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34B6-4912-AC14-8E08E62F5BCB}"/>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34B6-4912-AC14-8E08E62F5BCB}"/>
              </c:ext>
            </c:extLst>
          </c:dPt>
          <c:cat>
            <c:strRef>
              <c:f>Sheet1!$A$2:$A$3</c:f>
              <c:strCache>
                <c:ptCount val="2"/>
                <c:pt idx="0">
                  <c:v>第一季度</c:v>
                </c:pt>
                <c:pt idx="1">
                  <c:v>第二季度</c:v>
                </c:pt>
              </c:strCache>
            </c:strRef>
          </c:cat>
          <c:val>
            <c:numRef>
              <c:f>Sheet1!$B$2:$B$3</c:f>
              <c:numCache>
                <c:formatCode>General</c:formatCode>
                <c:ptCount val="2"/>
                <c:pt idx="0">
                  <c:v>9.1999999999999993</c:v>
                </c:pt>
                <c:pt idx="1">
                  <c:v>6.2</c:v>
                </c:pt>
              </c:numCache>
            </c:numRef>
          </c:val>
          <c:extLst>
            <c:ext xmlns:c16="http://schemas.microsoft.com/office/drawing/2014/chart" uri="{C3380CC4-5D6E-409C-BE32-E72D297353CC}">
              <c16:uniqueId val="{00000004-34B6-4912-AC14-8E08E62F5BCB}"/>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9C54-4E8A-8189-2A449E2FFCD7}"/>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9C54-4E8A-8189-2A449E2FFCD7}"/>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9C54-4E8A-8189-2A449E2FFCD7}"/>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0116-4B02-8E65-A236791E6802}"/>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0116-4B02-8E65-A236791E6802}"/>
              </c:ext>
            </c:extLst>
          </c:dPt>
          <c:cat>
            <c:strRef>
              <c:f>Sheet1!$A$2:$A$3</c:f>
              <c:strCache>
                <c:ptCount val="2"/>
                <c:pt idx="0">
                  <c:v>第一季度</c:v>
                </c:pt>
                <c:pt idx="1">
                  <c:v>第二季度</c:v>
                </c:pt>
              </c:strCache>
            </c:strRef>
          </c:cat>
          <c:val>
            <c:numRef>
              <c:f>Sheet1!$B$2:$B$3</c:f>
              <c:numCache>
                <c:formatCode>General</c:formatCode>
                <c:ptCount val="2"/>
                <c:pt idx="0">
                  <c:v>9.1999999999999993</c:v>
                </c:pt>
                <c:pt idx="1">
                  <c:v>6.2</c:v>
                </c:pt>
              </c:numCache>
            </c:numRef>
          </c:val>
          <c:extLst>
            <c:ext xmlns:c16="http://schemas.microsoft.com/office/drawing/2014/chart" uri="{C3380CC4-5D6E-409C-BE32-E72D297353CC}">
              <c16:uniqueId val="{00000004-0116-4B02-8E65-A236791E6802}"/>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EB9574-6A85-40B9-B06C-55939C578054}"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8FEB6-4DAF-4381-BBD9-7DCE044749B5}" type="slidenum">
              <a:rPr lang="en-US" smtClean="0"/>
              <a:t>‹#›</a:t>
            </a:fld>
            <a:endParaRPr lang="en-US"/>
          </a:p>
        </p:txBody>
      </p:sp>
    </p:spTree>
    <p:extLst>
      <p:ext uri="{BB962C8B-B14F-4D97-AF65-F5344CB8AC3E}">
        <p14:creationId xmlns:p14="http://schemas.microsoft.com/office/powerpoint/2010/main" val="337680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8</a:t>
            </a:fld>
            <a:endParaRPr lang="zh-CN" altLang="en-US"/>
          </a:p>
        </p:txBody>
      </p:sp>
    </p:spTree>
    <p:extLst>
      <p:ext uri="{BB962C8B-B14F-4D97-AF65-F5344CB8AC3E}">
        <p14:creationId xmlns:p14="http://schemas.microsoft.com/office/powerpoint/2010/main" val="3271378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21</a:t>
            </a:fld>
            <a:endParaRPr lang="zh-CN" altLang="en-US"/>
          </a:p>
        </p:txBody>
      </p:sp>
    </p:spTree>
    <p:extLst>
      <p:ext uri="{BB962C8B-B14F-4D97-AF65-F5344CB8AC3E}">
        <p14:creationId xmlns:p14="http://schemas.microsoft.com/office/powerpoint/2010/main" val="2039817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22</a:t>
            </a:fld>
            <a:endParaRPr lang="zh-CN" altLang="en-US"/>
          </a:p>
        </p:txBody>
      </p:sp>
    </p:spTree>
    <p:extLst>
      <p:ext uri="{BB962C8B-B14F-4D97-AF65-F5344CB8AC3E}">
        <p14:creationId xmlns:p14="http://schemas.microsoft.com/office/powerpoint/2010/main" val="43483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25</a:t>
            </a:fld>
            <a:endParaRPr lang="zh-CN" altLang="en-US"/>
          </a:p>
        </p:txBody>
      </p:sp>
    </p:spTree>
    <p:extLst>
      <p:ext uri="{BB962C8B-B14F-4D97-AF65-F5344CB8AC3E}">
        <p14:creationId xmlns:p14="http://schemas.microsoft.com/office/powerpoint/2010/main" val="2340872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26</a:t>
            </a:fld>
            <a:endParaRPr lang="zh-CN" altLang="en-US"/>
          </a:p>
        </p:txBody>
      </p:sp>
    </p:spTree>
    <p:extLst>
      <p:ext uri="{BB962C8B-B14F-4D97-AF65-F5344CB8AC3E}">
        <p14:creationId xmlns:p14="http://schemas.microsoft.com/office/powerpoint/2010/main" val="2005446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29</a:t>
            </a:fld>
            <a:endParaRPr lang="zh-CN" altLang="en-US"/>
          </a:p>
        </p:txBody>
      </p:sp>
    </p:spTree>
    <p:extLst>
      <p:ext uri="{BB962C8B-B14F-4D97-AF65-F5344CB8AC3E}">
        <p14:creationId xmlns:p14="http://schemas.microsoft.com/office/powerpoint/2010/main" val="4226761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30</a:t>
            </a:fld>
            <a:endParaRPr lang="zh-CN" altLang="en-US"/>
          </a:p>
        </p:txBody>
      </p:sp>
    </p:spTree>
    <p:extLst>
      <p:ext uri="{BB962C8B-B14F-4D97-AF65-F5344CB8AC3E}">
        <p14:creationId xmlns:p14="http://schemas.microsoft.com/office/powerpoint/2010/main" val="2454030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32</a:t>
            </a:fld>
            <a:endParaRPr lang="zh-CN" altLang="en-US"/>
          </a:p>
        </p:txBody>
      </p:sp>
    </p:spTree>
    <p:extLst>
      <p:ext uri="{BB962C8B-B14F-4D97-AF65-F5344CB8AC3E}">
        <p14:creationId xmlns:p14="http://schemas.microsoft.com/office/powerpoint/2010/main" val="842138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3" name="Google Shape;185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6325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vi-VN" b="0" i="0" dirty="0">
                <a:solidFill>
                  <a:srgbClr val="333333"/>
                </a:solidFill>
                <a:effectLst/>
                <a:latin typeface="OpenSans"/>
              </a:rPr>
              <a:t>- Hàng chục triệu chất hóa học đã biết được phân loại thành: đơn chất và hợp chất</a:t>
            </a:r>
            <a:endParaRPr dirty="0"/>
          </a:p>
        </p:txBody>
      </p:sp>
      <p:sp>
        <p:nvSpPr>
          <p:cNvPr id="212" name="Google Shape;2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9702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1" name="Google Shape;236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5118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 Chất được tạo nên từ một nguyên tố hóa học là: đồng, khí oxygen, khí hiếm helium vì được tạo từ các quả cầu cùng màu</a:t>
            </a:r>
          </a:p>
          <a:p>
            <a:pPr algn="l" latinLnBrk="0"/>
            <a:r>
              <a:rPr lang="vi-VN" b="0" i="0" dirty="0">
                <a:solidFill>
                  <a:srgbClr val="333333"/>
                </a:solidFill>
                <a:effectLst/>
                <a:latin typeface="OpenSans"/>
              </a:rPr>
              <a:t>- Chất được tạo nên từ 2 nguyên tố hóa học là: Khí carbon dioxide, muối ăn vì được tạo từ 2 quả cầu khác màu nhau</a:t>
            </a:r>
          </a:p>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9</a:t>
            </a:fld>
            <a:endParaRPr lang="zh-CN" altLang="en-US"/>
          </a:p>
        </p:txBody>
      </p:sp>
    </p:spTree>
    <p:extLst>
      <p:ext uri="{BB962C8B-B14F-4D97-AF65-F5344CB8AC3E}">
        <p14:creationId xmlns:p14="http://schemas.microsoft.com/office/powerpoint/2010/main" val="381888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10</a:t>
            </a:fld>
            <a:endParaRPr lang="zh-CN" altLang="en-US"/>
          </a:p>
        </p:txBody>
      </p:sp>
    </p:spTree>
    <p:extLst>
      <p:ext uri="{BB962C8B-B14F-4D97-AF65-F5344CB8AC3E}">
        <p14:creationId xmlns:p14="http://schemas.microsoft.com/office/powerpoint/2010/main" val="57453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 Đồng (copper): dùng làm lõi dây điện, đúc tượng, chế tạo chi tiết máy, chế tạo thiết bị dùng trong công nghiệp đóng tàu biển</a:t>
            </a:r>
          </a:p>
          <a:p>
            <a:pPr algn="l" latinLnBrk="0"/>
            <a:r>
              <a:rPr lang="vi-VN" b="0" i="0" dirty="0">
                <a:solidFill>
                  <a:srgbClr val="333333"/>
                </a:solidFill>
                <a:effectLst/>
                <a:latin typeface="OpenSans"/>
              </a:rPr>
              <a:t>- Hydrogen: dùng làm nhiên liệu chính cho nhiều động cơ như xe ô tô, tên lửa…, dùng trong chăm sóc sức khỏe con người, dùng làm chất khử</a:t>
            </a:r>
          </a:p>
          <a:p>
            <a:pPr algn="l" latinLnBrk="0"/>
            <a:r>
              <a:rPr lang="vi-VN" b="0" i="0" dirty="0">
                <a:solidFill>
                  <a:srgbClr val="333333"/>
                </a:solidFill>
                <a:effectLst/>
                <a:latin typeface="OpenSans"/>
              </a:rPr>
              <a:t>- Carbon: than chì dùng làm ruột bút chì, kim cương dùng làm đồ trang sức, mũi khoan</a:t>
            </a:r>
          </a:p>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11</a:t>
            </a:fld>
            <a:endParaRPr lang="zh-CN" altLang="en-US"/>
          </a:p>
        </p:txBody>
      </p:sp>
    </p:spTree>
    <p:extLst>
      <p:ext uri="{BB962C8B-B14F-4D97-AF65-F5344CB8AC3E}">
        <p14:creationId xmlns:p14="http://schemas.microsoft.com/office/powerpoint/2010/main" val="160670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598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15</a:t>
            </a:fld>
            <a:endParaRPr lang="zh-CN" altLang="en-US"/>
          </a:p>
        </p:txBody>
      </p:sp>
    </p:spTree>
    <p:extLst>
      <p:ext uri="{BB962C8B-B14F-4D97-AF65-F5344CB8AC3E}">
        <p14:creationId xmlns:p14="http://schemas.microsoft.com/office/powerpoint/2010/main" val="1594280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364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19</a:t>
            </a:fld>
            <a:endParaRPr lang="zh-CN" altLang="en-US"/>
          </a:p>
        </p:txBody>
      </p:sp>
    </p:spTree>
    <p:extLst>
      <p:ext uri="{BB962C8B-B14F-4D97-AF65-F5344CB8AC3E}">
        <p14:creationId xmlns:p14="http://schemas.microsoft.com/office/powerpoint/2010/main" val="814461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20</a:t>
            </a:fld>
            <a:endParaRPr lang="zh-CN" altLang="en-US"/>
          </a:p>
        </p:txBody>
      </p:sp>
    </p:spTree>
    <p:extLst>
      <p:ext uri="{BB962C8B-B14F-4D97-AF65-F5344CB8AC3E}">
        <p14:creationId xmlns:p14="http://schemas.microsoft.com/office/powerpoint/2010/main" val="60283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74465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46519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012899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604148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76093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060446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53327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986865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627378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63004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63806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369781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758313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906236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041464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838831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404771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653600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928359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913862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167103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343750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373437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54286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297887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84869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481746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744854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6803918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3443804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0706798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435658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5368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852643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2065820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193450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637671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040266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729379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013A54-48BF-4A1E-BE4B-AB61688C145F}"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0909818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013A54-48BF-4A1E-BE4B-AB61688C145F}" type="datetimeFigureOut">
              <a:rPr lang="en-US" smtClean="0"/>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455849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13A54-48BF-4A1E-BE4B-AB61688C145F}" type="datetimeFigureOut">
              <a:rPr lang="en-US" smtClean="0"/>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5167928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4026409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487646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3025963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652695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8177107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1677806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6357277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013A54-48BF-4A1E-BE4B-AB61688C145F}"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5717483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013A54-48BF-4A1E-BE4B-AB61688C145F}"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8094656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1839482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082411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pictures">
  <p:cSld name="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503640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5980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9072921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660301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203094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630030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313087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00127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643118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29337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80102605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13A54-48BF-4A1E-BE4B-AB61688C145F}" type="datetimeFigureOut">
              <a:rPr lang="en-US" smtClean="0"/>
              <a:t>10/9/2025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F8C70-7287-4AD4-B49B-F9DB6434EDEC}" type="slidenum">
              <a:rPr lang="en-US" smtClean="0"/>
              <a:t>‹#›</a:t>
            </a:fld>
            <a:endParaRPr lang="en-US"/>
          </a:p>
        </p:txBody>
      </p:sp>
    </p:spTree>
    <p:extLst>
      <p:ext uri="{BB962C8B-B14F-4D97-AF65-F5344CB8AC3E}">
        <p14:creationId xmlns:p14="http://schemas.microsoft.com/office/powerpoint/2010/main" val="2537896631"/>
      </p:ext>
    </p:extLst>
  </p:cSld>
  <p:clrMap bg1="lt1" tx1="dk1" bg2="lt2" tx2="dk2" accent1="accent1" accent2="accent2" accent3="accent3" accent4="accent4" accent5="accent5" accent6="accent6" hlink="hlink" folHlink="folHlink"/>
  <p:sldLayoutIdLst>
    <p:sldLayoutId id="2147483649" r:id="rId1"/>
    <p:sldLayoutId id="2147483710" r:id="rId2"/>
    <p:sldLayoutId id="2147483707" r:id="rId3"/>
    <p:sldLayoutId id="2147483702" r:id="rId4"/>
    <p:sldLayoutId id="2147483701" r:id="rId5"/>
    <p:sldLayoutId id="2147483699" r:id="rId6"/>
    <p:sldLayoutId id="2147483697" r:id="rId7"/>
    <p:sldLayoutId id="2147483692" r:id="rId8"/>
    <p:sldLayoutId id="2147483688" r:id="rId9"/>
    <p:sldLayoutId id="2147483682" r:id="rId10"/>
    <p:sldLayoutId id="2147483662" r:id="rId11"/>
    <p:sldLayoutId id="2147483661" r:id="rId12"/>
    <p:sldLayoutId id="2147483660" r:id="rId13"/>
    <p:sldLayoutId id="2147483650" r:id="rId14"/>
    <p:sldLayoutId id="2147483706" r:id="rId15"/>
    <p:sldLayoutId id="2147483705" r:id="rId16"/>
    <p:sldLayoutId id="2147483700" r:id="rId17"/>
    <p:sldLayoutId id="2147483696" r:id="rId18"/>
    <p:sldLayoutId id="2147483695" r:id="rId19"/>
    <p:sldLayoutId id="2147483694" r:id="rId20"/>
    <p:sldLayoutId id="2147483693" r:id="rId21"/>
    <p:sldLayoutId id="2147483687" r:id="rId22"/>
    <p:sldLayoutId id="2147483686" r:id="rId23"/>
    <p:sldLayoutId id="2147483685" r:id="rId24"/>
    <p:sldLayoutId id="2147483684" r:id="rId25"/>
    <p:sldLayoutId id="2147483683" r:id="rId26"/>
    <p:sldLayoutId id="2147483681" r:id="rId27"/>
    <p:sldLayoutId id="2147483680" r:id="rId28"/>
    <p:sldLayoutId id="2147483679" r:id="rId29"/>
    <p:sldLayoutId id="2147483678" r:id="rId30"/>
    <p:sldLayoutId id="2147483677" r:id="rId31"/>
    <p:sldLayoutId id="2147483676" r:id="rId32"/>
    <p:sldLayoutId id="2147483675" r:id="rId33"/>
    <p:sldLayoutId id="2147483674" r:id="rId34"/>
    <p:sldLayoutId id="2147483673" r:id="rId35"/>
    <p:sldLayoutId id="2147483672" r:id="rId36"/>
    <p:sldLayoutId id="2147483671" r:id="rId37"/>
    <p:sldLayoutId id="2147483670" r:id="rId38"/>
    <p:sldLayoutId id="2147483667" r:id="rId39"/>
    <p:sldLayoutId id="2147483666" r:id="rId40"/>
    <p:sldLayoutId id="2147483665" r:id="rId41"/>
    <p:sldLayoutId id="2147483664" r:id="rId42"/>
    <p:sldLayoutId id="2147483663" r:id="rId43"/>
    <p:sldLayoutId id="2147483651" r:id="rId44"/>
    <p:sldLayoutId id="2147483652" r:id="rId45"/>
    <p:sldLayoutId id="2147483653" r:id="rId46"/>
    <p:sldLayoutId id="2147483654" r:id="rId47"/>
    <p:sldLayoutId id="2147483655" r:id="rId48"/>
    <p:sldLayoutId id="2147483712" r:id="rId49"/>
    <p:sldLayoutId id="2147483711" r:id="rId50"/>
    <p:sldLayoutId id="2147483691" r:id="rId51"/>
    <p:sldLayoutId id="2147483690" r:id="rId52"/>
    <p:sldLayoutId id="2147483689" r:id="rId53"/>
    <p:sldLayoutId id="2147483656" r:id="rId54"/>
    <p:sldLayoutId id="2147483657" r:id="rId55"/>
    <p:sldLayoutId id="2147483658" r:id="rId56"/>
    <p:sldLayoutId id="2147483659" r:id="rId57"/>
    <p:sldLayoutId id="2147483668" r:id="rId58"/>
    <p:sldLayoutId id="2147483709" r:id="rId59"/>
    <p:sldLayoutId id="2147483708" r:id="rId60"/>
    <p:sldLayoutId id="2147483704" r:id="rId61"/>
    <p:sldLayoutId id="2147483703" r:id="rId62"/>
    <p:sldLayoutId id="2147483698" r:id="rId63"/>
    <p:sldLayoutId id="2147483669" r:id="rId6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 Id="rId9"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8.xml"/><Relationship Id="rId6" Type="http://schemas.openxmlformats.org/officeDocument/2006/relationships/image" Target="../media/image21.gif"/><Relationship Id="rId5" Type="http://schemas.openxmlformats.org/officeDocument/2006/relationships/image" Target="../media/image20.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6.xml"/><Relationship Id="rId16" Type="http://schemas.openxmlformats.org/officeDocument/2006/relationships/image" Target="../media/image21.gif"/><Relationship Id="rId1" Type="http://schemas.openxmlformats.org/officeDocument/2006/relationships/slideLayout" Target="../slideLayouts/slideLayout1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47.sv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8.png"/><Relationship Id="rId7"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2.jpg"/><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4.png"/><Relationship Id="rId4" Type="http://schemas.openxmlformats.org/officeDocument/2006/relationships/image" Target="../media/image53.png"/><Relationship Id="rId9" Type="http://schemas.openxmlformats.org/officeDocument/2006/relationships/image" Target="../media/image47.sv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5.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7.svg"/><Relationship Id="rId10" Type="http://schemas.openxmlformats.org/officeDocument/2006/relationships/image" Target="../media/image57.png"/><Relationship Id="rId4" Type="http://schemas.openxmlformats.org/officeDocument/2006/relationships/image" Target="../media/image46.png"/><Relationship Id="rId9" Type="http://schemas.openxmlformats.org/officeDocument/2006/relationships/image" Target="../media/image5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59.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59.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3.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4.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5.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6.xm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7.xm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8.xml"/><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9.xml"/><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audio" Target="../media/audio1.wav"/><Relationship Id="rId7" Type="http://schemas.openxmlformats.org/officeDocument/2006/relationships/chart" Target="../charts/chart4.xml"/><Relationship Id="rId2" Type="http://schemas.openxmlformats.org/officeDocument/2006/relationships/slideLayout" Target="../slideLayouts/slideLayout48.xml"/><Relationship Id="rId1" Type="http://schemas.openxmlformats.org/officeDocument/2006/relationships/tags" Target="../tags/tag10.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11.xml"/><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12.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ành phần cấu tạo nguyên tử - Kích thước và khối lượ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62103"/>
            <a:ext cx="3815533" cy="30958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an sát hình ảnh về cấu trúc nguyên tử | Tech12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6880" y="156754"/>
            <a:ext cx="2865120" cy="2792459"/>
          </a:xfrm>
          <a:prstGeom prst="rect">
            <a:avLst/>
          </a:prstGeom>
          <a:noFill/>
          <a:extLst>
            <a:ext uri="{909E8E84-426E-40DD-AFC4-6F175D3DCCD1}">
              <a14:hiddenFill xmlns:a14="http://schemas.microsoft.com/office/drawing/2010/main">
                <a:solidFill>
                  <a:srgbClr val="FFFFFF"/>
                </a:solidFill>
              </a14:hiddenFill>
            </a:ext>
          </a:extLst>
        </p:spPr>
      </p:pic>
      <p:sp>
        <p:nvSpPr>
          <p:cNvPr id="6" name="MH_Entry_1"/>
          <p:cNvSpPr/>
          <p:nvPr>
            <p:custDataLst>
              <p:tags r:id="rId1"/>
            </p:custDataLst>
          </p:nvPr>
        </p:nvSpPr>
        <p:spPr>
          <a:xfrm>
            <a:off x="1670779" y="644867"/>
            <a:ext cx="7236080" cy="498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10000"/>
              </a:lnSpc>
            </a:pPr>
            <a:r>
              <a:rPr lang="en-US" altLang="zh-CN" sz="4000" b="1" spc="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KIỂM TRA BÀI CŨ</a:t>
            </a:r>
            <a:endParaRPr lang="zh-CN" altLang="en-US" sz="4000" b="1" spc="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30" name="Picture 6" descr="Tác động của các nguyên tố hóa học đến sự phát triển của cây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2080" y="3288847"/>
            <a:ext cx="4114800" cy="318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22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Group 4">
            <a:extLst>
              <a:ext uri="{FF2B5EF4-FFF2-40B4-BE49-F238E27FC236}">
                <a16:creationId xmlns:a16="http://schemas.microsoft.com/office/drawing/2014/main" id="{FA33160A-0E0C-4284-889D-5520ABB63058}"/>
              </a:ext>
            </a:extLst>
          </p:cNvPr>
          <p:cNvGrpSpPr/>
          <p:nvPr/>
        </p:nvGrpSpPr>
        <p:grpSpPr>
          <a:xfrm>
            <a:off x="518516" y="153716"/>
            <a:ext cx="3798738" cy="758035"/>
            <a:chOff x="518516" y="153716"/>
            <a:chExt cx="3798738" cy="758035"/>
          </a:xfrm>
        </p:grpSpPr>
        <p:sp>
          <p:nvSpPr>
            <p:cNvPr id="6" name="Google Shape;1993;p32">
              <a:extLst>
                <a:ext uri="{FF2B5EF4-FFF2-40B4-BE49-F238E27FC236}">
                  <a16:creationId xmlns:a16="http://schemas.microsoft.com/office/drawing/2014/main" id="{981DA99F-6EA5-4108-BBBF-39175AC514D8}"/>
                </a:ext>
              </a:extLst>
            </p:cNvPr>
            <p:cNvSpPr/>
            <p:nvPr/>
          </p:nvSpPr>
          <p:spPr>
            <a:xfrm rot="10800000">
              <a:off x="1150034" y="153716"/>
              <a:ext cx="3167220" cy="758035"/>
            </a:xfrm>
            <a:prstGeom prst="rect">
              <a:avLst/>
            </a:prstGeom>
            <a:solidFill>
              <a:schemeClr val="lt1"/>
            </a:solidFill>
            <a:ln w="19050" cap="flat" cmpd="sng">
              <a:solidFill>
                <a:srgbClr val="04C2D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a:cs typeface="Calibri"/>
                <a:sym typeface="Calibri"/>
              </a:endParaRPr>
            </a:p>
          </p:txBody>
        </p:sp>
        <p:sp>
          <p:nvSpPr>
            <p:cNvPr id="7" name="Google Shape;2005;p32">
              <a:extLst>
                <a:ext uri="{FF2B5EF4-FFF2-40B4-BE49-F238E27FC236}">
                  <a16:creationId xmlns:a16="http://schemas.microsoft.com/office/drawing/2014/main" id="{849F9C75-E6F9-4E95-8C75-D4FDA84E9C0C}"/>
                </a:ext>
              </a:extLst>
            </p:cNvPr>
            <p:cNvSpPr/>
            <p:nvPr/>
          </p:nvSpPr>
          <p:spPr>
            <a:xfrm>
              <a:off x="518516" y="237139"/>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04C4E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dirty="0">
                  <a:latin typeface="+mn-lt"/>
                  <a:ea typeface="Paytone One"/>
                  <a:cs typeface="Paytone One"/>
                  <a:sym typeface="Paytone One"/>
                </a:rPr>
                <a:t>1</a:t>
              </a:r>
              <a:endParaRPr b="1" dirty="0">
                <a:latin typeface="+mn-lt"/>
              </a:endParaRPr>
            </a:p>
          </p:txBody>
        </p:sp>
        <p:sp>
          <p:nvSpPr>
            <p:cNvPr id="8" name="TextBox 7">
              <a:extLst>
                <a:ext uri="{FF2B5EF4-FFF2-40B4-BE49-F238E27FC236}">
                  <a16:creationId xmlns:a16="http://schemas.microsoft.com/office/drawing/2014/main" id="{AC4FBA10-716E-4B02-B338-7DD999655603}"/>
                </a:ext>
              </a:extLst>
            </p:cNvPr>
            <p:cNvSpPr txBox="1"/>
            <p:nvPr/>
          </p:nvSpPr>
          <p:spPr>
            <a:xfrm>
              <a:off x="1150034" y="274685"/>
              <a:ext cx="2535702" cy="584775"/>
            </a:xfrm>
            <a:prstGeom prst="rect">
              <a:avLst/>
            </a:prstGeom>
            <a:noFill/>
          </p:spPr>
          <p:txBody>
            <a:bodyPr wrap="square">
              <a:spAutoFit/>
            </a:bodyPr>
            <a:lstStyle/>
            <a:p>
              <a:r>
                <a:rPr lang="vi-VN" altLang="zh-CN" sz="3200" b="1" spc="300" dirty="0">
                  <a:latin typeface="+mn-lt"/>
                  <a:ea typeface="inpin heiti" panose="00000500000000000000" pitchFamily="2" charset="-122"/>
                  <a:cs typeface="Arial" panose="020B0604020202020204" pitchFamily="34" charset="0"/>
                  <a:sym typeface="inpin heiti" panose="00000500000000000000" pitchFamily="2" charset="-122"/>
                </a:rPr>
                <a:t>Đơn chất </a:t>
              </a:r>
              <a:endParaRPr lang="vi-VN" sz="3200" b="1" dirty="0">
                <a:latin typeface="+mn-lt"/>
              </a:endParaRPr>
            </a:p>
          </p:txBody>
        </p:sp>
      </p:grpSp>
      <p:sp>
        <p:nvSpPr>
          <p:cNvPr id="27" name="Google Shape;383;p12">
            <a:extLst>
              <a:ext uri="{FF2B5EF4-FFF2-40B4-BE49-F238E27FC236}">
                <a16:creationId xmlns:a16="http://schemas.microsoft.com/office/drawing/2014/main" id="{35FA81CE-B594-41F7-8DA3-E843A0D2779C}"/>
              </a:ext>
            </a:extLst>
          </p:cNvPr>
          <p:cNvSpPr/>
          <p:nvPr/>
        </p:nvSpPr>
        <p:spPr>
          <a:xfrm>
            <a:off x="363771" y="1110237"/>
            <a:ext cx="11389152" cy="1337541"/>
          </a:xfrm>
          <a:custGeom>
            <a:avLst/>
            <a:gdLst/>
            <a:ahLst/>
            <a:cxnLst/>
            <a:rect l="l" t="t" r="r" b="b"/>
            <a:pathLst>
              <a:path w="4635500" h="6858000" extrusionOk="0">
                <a:moveTo>
                  <a:pt x="0" y="0"/>
                </a:moveTo>
                <a:lnTo>
                  <a:pt x="4635500" y="0"/>
                </a:lnTo>
                <a:lnTo>
                  <a:pt x="4635500" y="6858000"/>
                </a:lnTo>
                <a:lnTo>
                  <a:pt x="0" y="6858000"/>
                </a:lnTo>
                <a:close/>
              </a:path>
            </a:pathLst>
          </a:custGeom>
          <a:solidFill>
            <a:srgbClr val="D1B5F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vi-VN" sz="2800" dirty="0">
                <a:solidFill>
                  <a:schemeClr val="dk1"/>
                </a:solidFill>
                <a:latin typeface="+mn-lt"/>
                <a:ea typeface="Calibri"/>
                <a:cs typeface="Calibri"/>
                <a:sym typeface="Calibri"/>
              </a:rPr>
              <a:t> Tượng đồng, nhiên liệu hydrogen, đồ trang sức bằng kim cương trong Hình 5.2 là ví dụ về ứng dụng của đồng, hydrogen và carbon. Em hãy kể ra các ứng dụng khác của đồng, hydrogen và carbon mà em biết.</a:t>
            </a:r>
            <a:endParaRPr sz="2800" dirty="0">
              <a:solidFill>
                <a:schemeClr val="dk1"/>
              </a:solidFill>
              <a:latin typeface="+mn-lt"/>
              <a:ea typeface="Calibri"/>
              <a:cs typeface="Calibri"/>
              <a:sym typeface="Calibri"/>
            </a:endParaRPr>
          </a:p>
        </p:txBody>
      </p:sp>
      <p:pic>
        <p:nvPicPr>
          <p:cNvPr id="28" name="Picture 27">
            <a:extLst>
              <a:ext uri="{FF2B5EF4-FFF2-40B4-BE49-F238E27FC236}">
                <a16:creationId xmlns:a16="http://schemas.microsoft.com/office/drawing/2014/main" id="{DA2A9249-2EE9-4554-8956-DCFC1135F57D}"/>
              </a:ext>
            </a:extLst>
          </p:cNvPr>
          <p:cNvPicPr>
            <a:picLocks noChangeAspect="1"/>
          </p:cNvPicPr>
          <p:nvPr/>
        </p:nvPicPr>
        <p:blipFill>
          <a:blip r:embed="rId3"/>
          <a:stretch>
            <a:fillRect/>
          </a:stretch>
        </p:blipFill>
        <p:spPr>
          <a:xfrm>
            <a:off x="1947381" y="2611924"/>
            <a:ext cx="7857801" cy="3971391"/>
          </a:xfrm>
          <a:prstGeom prst="rect">
            <a:avLst/>
          </a:prstGeom>
        </p:spPr>
      </p:pic>
    </p:spTree>
    <p:extLst>
      <p:ext uri="{BB962C8B-B14F-4D97-AF65-F5344CB8AC3E}">
        <p14:creationId xmlns:p14="http://schemas.microsoft.com/office/powerpoint/2010/main" val="10012433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Google Shape;1996;p32">
            <a:extLst>
              <a:ext uri="{FF2B5EF4-FFF2-40B4-BE49-F238E27FC236}">
                <a16:creationId xmlns:a16="http://schemas.microsoft.com/office/drawing/2014/main" id="{014EA448-F202-44B3-AC1A-5C9EA9349803}"/>
              </a:ext>
            </a:extLst>
          </p:cNvPr>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endParaRPr sz="800" dirty="0">
              <a:solidFill>
                <a:srgbClr val="553396"/>
              </a:solidFill>
              <a:latin typeface="Montserrat"/>
              <a:ea typeface="Montserrat"/>
              <a:cs typeface="Montserrat"/>
              <a:sym typeface="Montserrat"/>
            </a:endParaRPr>
          </a:p>
        </p:txBody>
      </p:sp>
      <p:pic>
        <p:nvPicPr>
          <p:cNvPr id="9" name="Picture 8">
            <a:extLst>
              <a:ext uri="{FF2B5EF4-FFF2-40B4-BE49-F238E27FC236}">
                <a16:creationId xmlns:a16="http://schemas.microsoft.com/office/drawing/2014/main" id="{7D3DEA25-5CC7-4365-A652-CD4F9EDA7116}"/>
              </a:ext>
            </a:extLst>
          </p:cNvPr>
          <p:cNvPicPr>
            <a:picLocks noChangeAspect="1"/>
          </p:cNvPicPr>
          <p:nvPr/>
        </p:nvPicPr>
        <p:blipFill>
          <a:blip r:embed="rId3"/>
          <a:stretch>
            <a:fillRect/>
          </a:stretch>
        </p:blipFill>
        <p:spPr>
          <a:xfrm>
            <a:off x="886999" y="186730"/>
            <a:ext cx="2677886" cy="2103266"/>
          </a:xfrm>
          <a:prstGeom prst="rect">
            <a:avLst/>
          </a:prstGeom>
          <a:ln>
            <a:noFill/>
          </a:ln>
          <a:effectLst>
            <a:softEdge rad="112500"/>
          </a:effectLst>
        </p:spPr>
      </p:pic>
      <p:pic>
        <p:nvPicPr>
          <p:cNvPr id="10" name="Picture 9">
            <a:extLst>
              <a:ext uri="{FF2B5EF4-FFF2-40B4-BE49-F238E27FC236}">
                <a16:creationId xmlns:a16="http://schemas.microsoft.com/office/drawing/2014/main" id="{8EEF0FA2-E3EF-4D16-B55E-00F7F6493B58}"/>
              </a:ext>
            </a:extLst>
          </p:cNvPr>
          <p:cNvPicPr>
            <a:picLocks noChangeAspect="1"/>
          </p:cNvPicPr>
          <p:nvPr/>
        </p:nvPicPr>
        <p:blipFill>
          <a:blip r:embed="rId4"/>
          <a:stretch>
            <a:fillRect/>
          </a:stretch>
        </p:blipFill>
        <p:spPr>
          <a:xfrm rot="1467516">
            <a:off x="3402846" y="266090"/>
            <a:ext cx="2143125" cy="2143125"/>
          </a:xfrm>
          <a:prstGeom prst="rect">
            <a:avLst/>
          </a:prstGeom>
        </p:spPr>
      </p:pic>
      <p:pic>
        <p:nvPicPr>
          <p:cNvPr id="11" name="Picture 10">
            <a:extLst>
              <a:ext uri="{FF2B5EF4-FFF2-40B4-BE49-F238E27FC236}">
                <a16:creationId xmlns:a16="http://schemas.microsoft.com/office/drawing/2014/main" id="{B211DF03-B615-467F-8C86-95BDD4271A49}"/>
              </a:ext>
            </a:extLst>
          </p:cNvPr>
          <p:cNvPicPr>
            <a:picLocks noChangeAspect="1"/>
          </p:cNvPicPr>
          <p:nvPr/>
        </p:nvPicPr>
        <p:blipFill rotWithShape="1">
          <a:blip r:embed="rId5"/>
          <a:srcRect l="28469" r="22154" b="9780"/>
          <a:stretch/>
        </p:blipFill>
        <p:spPr>
          <a:xfrm>
            <a:off x="5502301" y="11749"/>
            <a:ext cx="2152819" cy="2377193"/>
          </a:xfrm>
          <a:prstGeom prst="rect">
            <a:avLst/>
          </a:prstGeom>
          <a:ln>
            <a:noFill/>
          </a:ln>
          <a:effectLst>
            <a:softEdge rad="112500"/>
          </a:effectLst>
        </p:spPr>
      </p:pic>
      <p:pic>
        <p:nvPicPr>
          <p:cNvPr id="13" name="Picture 12">
            <a:extLst>
              <a:ext uri="{FF2B5EF4-FFF2-40B4-BE49-F238E27FC236}">
                <a16:creationId xmlns:a16="http://schemas.microsoft.com/office/drawing/2014/main" id="{7E4FC89B-3763-4382-9910-190A61DB24AD}"/>
              </a:ext>
            </a:extLst>
          </p:cNvPr>
          <p:cNvPicPr>
            <a:picLocks noChangeAspect="1"/>
          </p:cNvPicPr>
          <p:nvPr/>
        </p:nvPicPr>
        <p:blipFill>
          <a:blip r:embed="rId4"/>
          <a:stretch>
            <a:fillRect/>
          </a:stretch>
        </p:blipFill>
        <p:spPr>
          <a:xfrm rot="1467516">
            <a:off x="3108413" y="2385160"/>
            <a:ext cx="2143125" cy="2143125"/>
          </a:xfrm>
          <a:prstGeom prst="rect">
            <a:avLst/>
          </a:prstGeom>
        </p:spPr>
      </p:pic>
      <p:pic>
        <p:nvPicPr>
          <p:cNvPr id="15" name="Picture 14">
            <a:extLst>
              <a:ext uri="{FF2B5EF4-FFF2-40B4-BE49-F238E27FC236}">
                <a16:creationId xmlns:a16="http://schemas.microsoft.com/office/drawing/2014/main" id="{1C6249F2-4464-49D4-9110-0ED62230546C}"/>
              </a:ext>
            </a:extLst>
          </p:cNvPr>
          <p:cNvPicPr>
            <a:picLocks noChangeAspect="1"/>
          </p:cNvPicPr>
          <p:nvPr/>
        </p:nvPicPr>
        <p:blipFill>
          <a:blip r:embed="rId6"/>
          <a:stretch>
            <a:fillRect/>
          </a:stretch>
        </p:blipFill>
        <p:spPr>
          <a:xfrm>
            <a:off x="8935437" y="394022"/>
            <a:ext cx="2324100" cy="1962150"/>
          </a:xfrm>
          <a:prstGeom prst="rect">
            <a:avLst/>
          </a:prstGeom>
        </p:spPr>
      </p:pic>
      <p:pic>
        <p:nvPicPr>
          <p:cNvPr id="16" name="Picture 15">
            <a:extLst>
              <a:ext uri="{FF2B5EF4-FFF2-40B4-BE49-F238E27FC236}">
                <a16:creationId xmlns:a16="http://schemas.microsoft.com/office/drawing/2014/main" id="{45240CAB-9651-4DD2-B649-84CDF23D55E3}"/>
              </a:ext>
            </a:extLst>
          </p:cNvPr>
          <p:cNvPicPr>
            <a:picLocks noChangeAspect="1"/>
          </p:cNvPicPr>
          <p:nvPr/>
        </p:nvPicPr>
        <p:blipFill>
          <a:blip r:embed="rId7"/>
          <a:stretch>
            <a:fillRect/>
          </a:stretch>
        </p:blipFill>
        <p:spPr>
          <a:xfrm>
            <a:off x="9207803" y="2860812"/>
            <a:ext cx="2143125" cy="1828850"/>
          </a:xfrm>
          <a:prstGeom prst="rect">
            <a:avLst/>
          </a:prstGeom>
        </p:spPr>
      </p:pic>
      <p:pic>
        <p:nvPicPr>
          <p:cNvPr id="17" name="Picture 16">
            <a:extLst>
              <a:ext uri="{FF2B5EF4-FFF2-40B4-BE49-F238E27FC236}">
                <a16:creationId xmlns:a16="http://schemas.microsoft.com/office/drawing/2014/main" id="{42832CC6-1793-4539-9DF8-5CF8AECB54C6}"/>
              </a:ext>
            </a:extLst>
          </p:cNvPr>
          <p:cNvPicPr>
            <a:picLocks noChangeAspect="1"/>
          </p:cNvPicPr>
          <p:nvPr/>
        </p:nvPicPr>
        <p:blipFill>
          <a:blip r:embed="rId4"/>
          <a:stretch>
            <a:fillRect/>
          </a:stretch>
        </p:blipFill>
        <p:spPr>
          <a:xfrm rot="5577387">
            <a:off x="9261679" y="1147131"/>
            <a:ext cx="1675853" cy="2143125"/>
          </a:xfrm>
          <a:prstGeom prst="rect">
            <a:avLst/>
          </a:prstGeom>
        </p:spPr>
      </p:pic>
      <p:pic>
        <p:nvPicPr>
          <p:cNvPr id="18" name="Picture 17">
            <a:extLst>
              <a:ext uri="{FF2B5EF4-FFF2-40B4-BE49-F238E27FC236}">
                <a16:creationId xmlns:a16="http://schemas.microsoft.com/office/drawing/2014/main" id="{83FF0C7D-E0AE-4664-85AA-3BFACC70EFA4}"/>
              </a:ext>
            </a:extLst>
          </p:cNvPr>
          <p:cNvPicPr>
            <a:picLocks noChangeAspect="1"/>
          </p:cNvPicPr>
          <p:nvPr/>
        </p:nvPicPr>
        <p:blipFill>
          <a:blip r:embed="rId8"/>
          <a:stretch>
            <a:fillRect/>
          </a:stretch>
        </p:blipFill>
        <p:spPr>
          <a:xfrm>
            <a:off x="546903" y="2218693"/>
            <a:ext cx="2916448" cy="2469792"/>
          </a:xfrm>
          <a:prstGeom prst="rect">
            <a:avLst/>
          </a:prstGeom>
          <a:ln>
            <a:noFill/>
          </a:ln>
          <a:effectLst>
            <a:softEdge rad="112500"/>
          </a:effectLst>
        </p:spPr>
      </p:pic>
      <p:pic>
        <p:nvPicPr>
          <p:cNvPr id="20" name="Picture 19">
            <a:extLst>
              <a:ext uri="{FF2B5EF4-FFF2-40B4-BE49-F238E27FC236}">
                <a16:creationId xmlns:a16="http://schemas.microsoft.com/office/drawing/2014/main" id="{915E6ED8-41E0-4266-9250-FBDE49B57400}"/>
              </a:ext>
            </a:extLst>
          </p:cNvPr>
          <p:cNvPicPr>
            <a:picLocks noChangeAspect="1"/>
          </p:cNvPicPr>
          <p:nvPr/>
        </p:nvPicPr>
        <p:blipFill>
          <a:blip r:embed="rId9"/>
          <a:stretch>
            <a:fillRect/>
          </a:stretch>
        </p:blipFill>
        <p:spPr>
          <a:xfrm>
            <a:off x="5154722" y="2369015"/>
            <a:ext cx="2847975" cy="2259033"/>
          </a:xfrm>
          <a:prstGeom prst="rect">
            <a:avLst/>
          </a:prstGeom>
          <a:ln>
            <a:noFill/>
          </a:ln>
          <a:effectLst>
            <a:softEdge rad="112500"/>
          </a:effectLst>
        </p:spPr>
      </p:pic>
      <p:sp>
        <p:nvSpPr>
          <p:cNvPr id="2" name="Rectangle 1"/>
          <p:cNvSpPr/>
          <p:nvPr/>
        </p:nvSpPr>
        <p:spPr>
          <a:xfrm>
            <a:off x="243789" y="4467755"/>
            <a:ext cx="11299372" cy="1938992"/>
          </a:xfrm>
          <a:prstGeom prst="rect">
            <a:avLst/>
          </a:prstGeom>
        </p:spPr>
        <p:txBody>
          <a:bodyPr wrap="square">
            <a:spAutoFit/>
          </a:bodyPr>
          <a:lstStyle/>
          <a:p>
            <a:r>
              <a:rPr lang="vi-VN" sz="2400" b="0" i="0" dirty="0">
                <a:solidFill>
                  <a:srgbClr val="002060"/>
                </a:solidFill>
                <a:effectLst/>
                <a:latin typeface="Times New Roman" panose="02020603050405020304" pitchFamily="18" charset="0"/>
                <a:cs typeface="Times New Roman" panose="02020603050405020304" pitchFamily="18" charset="0"/>
              </a:rPr>
              <a:t>- Đồng (copper): dùng làm lõi dây điện, đúc tượng, chế tạo chi tiết máy, chế tạo thiết bị dùng trong công nghiệp đóng tàu biển</a:t>
            </a:r>
          </a:p>
          <a:p>
            <a:r>
              <a:rPr lang="vi-VN" sz="2400" b="0" i="0" dirty="0">
                <a:solidFill>
                  <a:srgbClr val="002060"/>
                </a:solidFill>
                <a:effectLst/>
                <a:latin typeface="Times New Roman" panose="02020603050405020304" pitchFamily="18" charset="0"/>
                <a:cs typeface="Times New Roman" panose="02020603050405020304" pitchFamily="18" charset="0"/>
              </a:rPr>
              <a:t>- Hydrogen: dùng làm nhiên liệu chính cho nhiều động cơ như xe ô tô, tên lửa…, dùng trong chăm sóc sức khỏe con người, dùng làm chất khử</a:t>
            </a:r>
          </a:p>
          <a:p>
            <a:r>
              <a:rPr lang="vi-VN" sz="2400" b="0" i="0" dirty="0">
                <a:solidFill>
                  <a:srgbClr val="002060"/>
                </a:solidFill>
                <a:effectLst/>
                <a:latin typeface="Times New Roman" panose="02020603050405020304" pitchFamily="18" charset="0"/>
                <a:cs typeface="Times New Roman" panose="02020603050405020304" pitchFamily="18" charset="0"/>
              </a:rPr>
              <a:t>- Carbon: than chì dùng làm ruột bút chì, kim cương dùng làm đồ trang sức, mũi khoan</a:t>
            </a:r>
          </a:p>
        </p:txBody>
      </p:sp>
    </p:spTree>
    <p:extLst>
      <p:ext uri="{BB962C8B-B14F-4D97-AF65-F5344CB8AC3E}">
        <p14:creationId xmlns:p14="http://schemas.microsoft.com/office/powerpoint/2010/main" val="11429520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down)">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wipe(down)">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par>
                                <p:cTn id="36" presetID="16" presetClass="entr" presetSubtype="21"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par>
                                <p:cTn id="42" presetID="16" presetClass="entr" presetSubtype="21" fill="hold" nodeType="withEffect">
                                  <p:stCondLst>
                                    <p:cond delay="0"/>
                                  </p:stCondLst>
                                  <p:childTnLst>
                                    <p:set>
                                      <p:cBhvr>
                                        <p:cTn id="43" dur="1" fill="hold">
                                          <p:stCondLst>
                                            <p:cond delay="0"/>
                                          </p:stCondLst>
                                        </p:cTn>
                                        <p:tgtEl>
                                          <p:spTgt spid="2">
                                            <p:txEl>
                                              <p:pRg st="2" end="2"/>
                                            </p:txEl>
                                          </p:spTgt>
                                        </p:tgtEl>
                                        <p:attrNameLst>
                                          <p:attrName>style.visibility</p:attrName>
                                        </p:attrNameLst>
                                      </p:cBhvr>
                                      <p:to>
                                        <p:strVal val="visible"/>
                                      </p:to>
                                    </p:set>
                                    <p:animEffect transition="in" filter="barn(inVertical)">
                                      <p:cBhvr>
                                        <p:cTn id="4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3DEA25-5CC7-4365-A652-CD4F9EDA7116}"/>
              </a:ext>
            </a:extLst>
          </p:cNvPr>
          <p:cNvPicPr>
            <a:picLocks noChangeAspect="1"/>
          </p:cNvPicPr>
          <p:nvPr/>
        </p:nvPicPr>
        <p:blipFill>
          <a:blip r:embed="rId2"/>
          <a:stretch>
            <a:fillRect/>
          </a:stretch>
        </p:blipFill>
        <p:spPr>
          <a:xfrm>
            <a:off x="1154378" y="224658"/>
            <a:ext cx="2143125" cy="1551891"/>
          </a:xfrm>
          <a:prstGeom prst="rect">
            <a:avLst/>
          </a:prstGeom>
          <a:ln>
            <a:noFill/>
          </a:ln>
          <a:effectLst>
            <a:softEdge rad="112500"/>
          </a:effectLst>
        </p:spPr>
      </p:pic>
      <p:pic>
        <p:nvPicPr>
          <p:cNvPr id="3" name="Picture 2">
            <a:extLst>
              <a:ext uri="{FF2B5EF4-FFF2-40B4-BE49-F238E27FC236}">
                <a16:creationId xmlns:a16="http://schemas.microsoft.com/office/drawing/2014/main" id="{45240CAB-9651-4DD2-B649-84CDF23D55E3}"/>
              </a:ext>
            </a:extLst>
          </p:cNvPr>
          <p:cNvPicPr>
            <a:picLocks noChangeAspect="1"/>
          </p:cNvPicPr>
          <p:nvPr/>
        </p:nvPicPr>
        <p:blipFill>
          <a:blip r:embed="rId3"/>
          <a:stretch>
            <a:fillRect/>
          </a:stretch>
        </p:blipFill>
        <p:spPr>
          <a:xfrm>
            <a:off x="1166625" y="3567301"/>
            <a:ext cx="2143125" cy="1828850"/>
          </a:xfrm>
          <a:prstGeom prst="rect">
            <a:avLst/>
          </a:prstGeom>
        </p:spPr>
      </p:pic>
      <p:pic>
        <p:nvPicPr>
          <p:cNvPr id="4" name="Picture 3">
            <a:extLst>
              <a:ext uri="{FF2B5EF4-FFF2-40B4-BE49-F238E27FC236}">
                <a16:creationId xmlns:a16="http://schemas.microsoft.com/office/drawing/2014/main" id="{915E6ED8-41E0-4266-9250-FBDE49B57400}"/>
              </a:ext>
            </a:extLst>
          </p:cNvPr>
          <p:cNvPicPr>
            <a:picLocks noChangeAspect="1"/>
          </p:cNvPicPr>
          <p:nvPr/>
        </p:nvPicPr>
        <p:blipFill>
          <a:blip r:embed="rId4"/>
          <a:stretch>
            <a:fillRect/>
          </a:stretch>
        </p:blipFill>
        <p:spPr>
          <a:xfrm>
            <a:off x="1154378" y="1866406"/>
            <a:ext cx="2155372" cy="1781051"/>
          </a:xfrm>
          <a:prstGeom prst="rect">
            <a:avLst/>
          </a:prstGeom>
          <a:ln>
            <a:noFill/>
          </a:ln>
          <a:effectLst>
            <a:softEdge rad="112500"/>
          </a:effectLst>
        </p:spPr>
      </p:pic>
      <p:sp>
        <p:nvSpPr>
          <p:cNvPr id="5" name="TextBox 4">
            <a:extLst>
              <a:ext uri="{FF2B5EF4-FFF2-40B4-BE49-F238E27FC236}">
                <a16:creationId xmlns:a16="http://schemas.microsoft.com/office/drawing/2014/main" id="{E4F32277-5554-4773-A2AE-A6AFB81227AE}"/>
              </a:ext>
            </a:extLst>
          </p:cNvPr>
          <p:cNvSpPr txBox="1"/>
          <p:nvPr/>
        </p:nvSpPr>
        <p:spPr>
          <a:xfrm>
            <a:off x="3792455" y="585104"/>
            <a:ext cx="7436223" cy="830997"/>
          </a:xfrm>
          <a:prstGeom prst="rect">
            <a:avLst/>
          </a:prstGeom>
          <a:noFill/>
        </p:spPr>
        <p:txBody>
          <a:bodyPr wrap="square">
            <a:spAutoFit/>
          </a:bodyPr>
          <a:lstStyle/>
          <a:p>
            <a:pPr algn="just"/>
            <a:r>
              <a:rPr lang="vi-VN" sz="2400" b="0" i="0" dirty="0">
                <a:solidFill>
                  <a:srgbClr val="002060"/>
                </a:solidFill>
                <a:effectLst/>
                <a:latin typeface="Times New Roman" panose="02020603050405020304" pitchFamily="18" charset="0"/>
                <a:cs typeface="Times New Roman" panose="02020603050405020304" pitchFamily="18" charset="0"/>
              </a:rPr>
              <a:t>- Đồng (copper): dùng làm lõi dây điện, đúc tượng</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chỉ</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được</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tạo</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nên</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từ</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một</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nguyên</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tố</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đồng</a:t>
            </a:r>
            <a:r>
              <a:rPr lang="en-US" sz="2400" b="0" i="0" dirty="0">
                <a:solidFill>
                  <a:srgbClr val="002060"/>
                </a:solidFill>
                <a:effectLst/>
                <a:latin typeface="Times New Roman" panose="02020603050405020304" pitchFamily="18" charset="0"/>
                <a:cs typeface="Times New Roman" panose="02020603050405020304" pitchFamily="18" charset="0"/>
              </a:rPr>
              <a:t>.</a:t>
            </a:r>
            <a:endParaRPr lang="vi-VN" sz="2400" dirty="0">
              <a:latin typeface="+mj-lt"/>
            </a:endParaRPr>
          </a:p>
        </p:txBody>
      </p:sp>
      <p:sp>
        <p:nvSpPr>
          <p:cNvPr id="6" name="TextBox 5">
            <a:extLst>
              <a:ext uri="{FF2B5EF4-FFF2-40B4-BE49-F238E27FC236}">
                <a16:creationId xmlns:a16="http://schemas.microsoft.com/office/drawing/2014/main" id="{E4F32277-5554-4773-A2AE-A6AFB81227AE}"/>
              </a:ext>
            </a:extLst>
          </p:cNvPr>
          <p:cNvSpPr txBox="1"/>
          <p:nvPr/>
        </p:nvSpPr>
        <p:spPr>
          <a:xfrm>
            <a:off x="3792455" y="2127724"/>
            <a:ext cx="7757257" cy="830997"/>
          </a:xfrm>
          <a:prstGeom prst="rect">
            <a:avLst/>
          </a:prstGeom>
          <a:noFill/>
        </p:spPr>
        <p:txBody>
          <a:bodyPr wrap="square">
            <a:spAutoFit/>
          </a:bodyPr>
          <a:lstStyle/>
          <a:p>
            <a:pPr algn="just"/>
            <a:r>
              <a:rPr lang="en-US" sz="2400" b="0" i="0" dirty="0" err="1">
                <a:solidFill>
                  <a:srgbClr val="002060"/>
                </a:solidFill>
                <a:effectLst/>
                <a:latin typeface="Times New Roman" panose="02020603050405020304" pitchFamily="18" charset="0"/>
                <a:cs typeface="Times New Roman" panose="02020603050405020304" pitchFamily="18" charset="0"/>
              </a:rPr>
              <a:t>Khí</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vi-VN" sz="2400" b="0" i="0" dirty="0">
                <a:solidFill>
                  <a:srgbClr val="002060"/>
                </a:solidFill>
                <a:effectLst/>
                <a:latin typeface="Times New Roman" panose="02020603050405020304" pitchFamily="18" charset="0"/>
                <a:cs typeface="Times New Roman" panose="02020603050405020304" pitchFamily="18" charset="0"/>
              </a:rPr>
              <a:t>Hydrogen dùng làm nhiên liệu</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chỉ</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được</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tạo</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nên</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từ</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một</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nguyên</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tố</a:t>
            </a:r>
            <a:r>
              <a:rPr lang="en-US" sz="2400" b="0" i="0" dirty="0">
                <a:solidFill>
                  <a:srgbClr val="002060"/>
                </a:solidFill>
                <a:effectLst/>
                <a:latin typeface="Times New Roman" panose="02020603050405020304" pitchFamily="18" charset="0"/>
                <a:cs typeface="Times New Roman" panose="02020603050405020304" pitchFamily="18" charset="0"/>
              </a:rPr>
              <a:t> hydrogen</a:t>
            </a:r>
            <a:endParaRPr lang="vi-VN" sz="2400" dirty="0">
              <a:latin typeface="+mj-lt"/>
            </a:endParaRPr>
          </a:p>
        </p:txBody>
      </p:sp>
      <p:sp>
        <p:nvSpPr>
          <p:cNvPr id="7" name="TextBox 6">
            <a:extLst>
              <a:ext uri="{FF2B5EF4-FFF2-40B4-BE49-F238E27FC236}">
                <a16:creationId xmlns:a16="http://schemas.microsoft.com/office/drawing/2014/main" id="{E4F32277-5554-4773-A2AE-A6AFB81227AE}"/>
              </a:ext>
            </a:extLst>
          </p:cNvPr>
          <p:cNvSpPr txBox="1"/>
          <p:nvPr/>
        </p:nvSpPr>
        <p:spPr>
          <a:xfrm>
            <a:off x="3893274" y="4066227"/>
            <a:ext cx="7863317" cy="830997"/>
          </a:xfrm>
          <a:prstGeom prst="rect">
            <a:avLst/>
          </a:prstGeom>
          <a:noFill/>
        </p:spPr>
        <p:txBody>
          <a:bodyPr wrap="square">
            <a:spAutoFit/>
          </a:bodyPr>
          <a:lstStyle/>
          <a:p>
            <a:pPr algn="just"/>
            <a:r>
              <a:rPr lang="en-US" sz="2400" dirty="0">
                <a:solidFill>
                  <a:srgbClr val="002060"/>
                </a:solidFill>
                <a:latin typeface="Times New Roman" panose="02020603050405020304" pitchFamily="18" charset="0"/>
                <a:cs typeface="Times New Roman" panose="02020603050405020304" pitchFamily="18" charset="0"/>
              </a:rPr>
              <a:t>K</a:t>
            </a:r>
            <a:r>
              <a:rPr lang="vi-VN" sz="2400" b="0" i="0" dirty="0">
                <a:solidFill>
                  <a:srgbClr val="002060"/>
                </a:solidFill>
                <a:effectLst/>
                <a:latin typeface="Times New Roman" panose="02020603050405020304" pitchFamily="18" charset="0"/>
                <a:cs typeface="Times New Roman" panose="02020603050405020304" pitchFamily="18" charset="0"/>
              </a:rPr>
              <a:t>im cương dùng làm đồ trang sức</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chỉ</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được</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tạo</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nên</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từ</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một</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nguyên</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tố</a:t>
            </a:r>
            <a:r>
              <a:rPr lang="en-US" sz="2400" b="0" i="0" dirty="0">
                <a:solidFill>
                  <a:srgbClr val="002060"/>
                </a:solidFill>
                <a:effectLst/>
                <a:latin typeface="Times New Roman" panose="02020603050405020304" pitchFamily="18" charset="0"/>
                <a:cs typeface="Times New Roman" panose="02020603050405020304" pitchFamily="18" charset="0"/>
              </a:rPr>
              <a:t> carbon</a:t>
            </a:r>
            <a:endParaRPr lang="vi-VN" sz="2400" dirty="0">
              <a:latin typeface="+mj-lt"/>
            </a:endParaRPr>
          </a:p>
        </p:txBody>
      </p:sp>
      <p:sp>
        <p:nvSpPr>
          <p:cNvPr id="8" name="TextBox 7">
            <a:extLst>
              <a:ext uri="{FF2B5EF4-FFF2-40B4-BE49-F238E27FC236}">
                <a16:creationId xmlns:a16="http://schemas.microsoft.com/office/drawing/2014/main" id="{E4F32277-5554-4773-A2AE-A6AFB81227AE}"/>
              </a:ext>
            </a:extLst>
          </p:cNvPr>
          <p:cNvSpPr txBox="1"/>
          <p:nvPr/>
        </p:nvSpPr>
        <p:spPr>
          <a:xfrm>
            <a:off x="3893274" y="5007827"/>
            <a:ext cx="7863317" cy="461665"/>
          </a:xfrm>
          <a:prstGeom prst="rect">
            <a:avLst/>
          </a:prstGeom>
          <a:noFill/>
        </p:spPr>
        <p:txBody>
          <a:bodyPr wrap="square">
            <a:spAutoFit/>
          </a:bodyPr>
          <a:lstStyle/>
          <a:p>
            <a:pPr algn="just"/>
            <a:r>
              <a:rPr lang="en-US" sz="2400" dirty="0" err="1">
                <a:solidFill>
                  <a:schemeClr val="accent2">
                    <a:lumMod val="75000"/>
                  </a:schemeClr>
                </a:solidFill>
                <a:latin typeface="Times New Roman" panose="02020603050405020304" pitchFamily="18" charset="0"/>
                <a:cs typeface="Times New Roman" panose="02020603050405020304" pitchFamily="18" charset="0"/>
              </a:rPr>
              <a:t>Những</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chất</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kể</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trên</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gọi</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là</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đơn</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chất</a:t>
            </a:r>
            <a:r>
              <a:rPr lang="en-US" sz="2400" dirty="0">
                <a:solidFill>
                  <a:schemeClr val="accent2">
                    <a:lumMod val="75000"/>
                  </a:schemeClr>
                </a:solidFill>
                <a:latin typeface="Times New Roman" panose="02020603050405020304" pitchFamily="18" charset="0"/>
                <a:cs typeface="Times New Roman" panose="02020603050405020304" pitchFamily="18" charset="0"/>
              </a:rPr>
              <a:t>.</a:t>
            </a:r>
            <a:endParaRPr lang="vi-VN" sz="2400" dirty="0">
              <a:solidFill>
                <a:schemeClr val="accent2">
                  <a:lumMod val="75000"/>
                </a:schemeClr>
              </a:solidFill>
              <a:latin typeface="+mj-lt"/>
            </a:endParaRPr>
          </a:p>
        </p:txBody>
      </p:sp>
      <p:sp>
        <p:nvSpPr>
          <p:cNvPr id="9" name="TextBox 8">
            <a:extLst>
              <a:ext uri="{FF2B5EF4-FFF2-40B4-BE49-F238E27FC236}">
                <a16:creationId xmlns:a16="http://schemas.microsoft.com/office/drawing/2014/main" id="{E4F32277-5554-4773-A2AE-A6AFB81227AE}"/>
              </a:ext>
            </a:extLst>
          </p:cNvPr>
          <p:cNvSpPr txBox="1"/>
          <p:nvPr/>
        </p:nvSpPr>
        <p:spPr>
          <a:xfrm>
            <a:off x="3297503" y="5506754"/>
            <a:ext cx="7863317" cy="523220"/>
          </a:xfrm>
          <a:prstGeom prst="rect">
            <a:avLst/>
          </a:prstGeom>
          <a:noFill/>
        </p:spPr>
        <p:txBody>
          <a:bodyPr wrap="square">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mj-lt"/>
            </a:endParaRPr>
          </a:p>
        </p:txBody>
      </p:sp>
    </p:spTree>
    <p:extLst>
      <p:ext uri="{BB962C8B-B14F-4D97-AF65-F5344CB8AC3E}">
        <p14:creationId xmlns:p14="http://schemas.microsoft.com/office/powerpoint/2010/main" val="211084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13</a:t>
            </a:fld>
            <a:endParaRPr sz="80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TextBox 100">
            <a:extLst>
              <a:ext uri="{FF2B5EF4-FFF2-40B4-BE49-F238E27FC236}">
                <a16:creationId xmlns:a16="http://schemas.microsoft.com/office/drawing/2014/main" id="{FC523BC8-FF23-42DC-8A0C-E6746F04E370}"/>
              </a:ext>
            </a:extLst>
          </p:cNvPr>
          <p:cNvSpPr txBox="1"/>
          <p:nvPr/>
        </p:nvSpPr>
        <p:spPr>
          <a:xfrm>
            <a:off x="1758298" y="3709943"/>
            <a:ext cx="9638395" cy="2062103"/>
          </a:xfrm>
          <a:prstGeom prst="rect">
            <a:avLst/>
          </a:prstGeom>
          <a:solidFill>
            <a:schemeClr val="bg2">
              <a:lumMod val="75000"/>
            </a:schemeClr>
          </a:solidFill>
        </p:spPr>
        <p:txBody>
          <a:bodyPr wrap="square">
            <a:spAutoFit/>
          </a:bodyPr>
          <a:lstStyle/>
          <a:p>
            <a:pPr algn="just"/>
            <a:r>
              <a:rPr lang="vi-VN" sz="3200" dirty="0">
                <a:solidFill>
                  <a:schemeClr val="tx2">
                    <a:lumMod val="50000"/>
                  </a:schemeClr>
                </a:solidFill>
                <a:latin typeface="+mj-lt"/>
              </a:rPr>
              <a:t>- Tên của đơn chất thường trùng với tên của nguyên tố, trừ một số trường hợp.</a:t>
            </a:r>
          </a:p>
          <a:p>
            <a:pPr algn="just"/>
            <a:r>
              <a:rPr lang="vi-VN" sz="3200" dirty="0">
                <a:solidFill>
                  <a:schemeClr val="tx2">
                    <a:lumMod val="50000"/>
                  </a:schemeClr>
                </a:solidFill>
                <a:latin typeface="+mj-lt"/>
              </a:rPr>
              <a:t>- Ví dụ: Ozone tạo nên từ oxygen, than chì và kim cương tạo nên từ carbon.</a:t>
            </a:r>
          </a:p>
        </p:txBody>
      </p:sp>
      <p:grpSp>
        <p:nvGrpSpPr>
          <p:cNvPr id="102" name="Group 101">
            <a:extLst>
              <a:ext uri="{FF2B5EF4-FFF2-40B4-BE49-F238E27FC236}">
                <a16:creationId xmlns:a16="http://schemas.microsoft.com/office/drawing/2014/main" id="{2EFC9A18-6AE3-4A75-B1C4-792710754712}"/>
              </a:ext>
            </a:extLst>
          </p:cNvPr>
          <p:cNvGrpSpPr/>
          <p:nvPr/>
        </p:nvGrpSpPr>
        <p:grpSpPr>
          <a:xfrm>
            <a:off x="1307624" y="2689370"/>
            <a:ext cx="1992558" cy="848552"/>
            <a:chOff x="437960" y="-1293549"/>
            <a:chExt cx="1992558" cy="848552"/>
          </a:xfrm>
        </p:grpSpPr>
        <p:sp>
          <p:nvSpPr>
            <p:cNvPr id="103" name="Rectangle: Rounded Corners 102">
              <a:extLst>
                <a:ext uri="{FF2B5EF4-FFF2-40B4-BE49-F238E27FC236}">
                  <a16:creationId xmlns:a16="http://schemas.microsoft.com/office/drawing/2014/main" id="{EB5AE329-C3CB-48FF-8C49-FC6351161424}"/>
                </a:ext>
              </a:extLst>
            </p:cNvPr>
            <p:cNvSpPr/>
            <p:nvPr/>
          </p:nvSpPr>
          <p:spPr>
            <a:xfrm>
              <a:off x="437960" y="-1184751"/>
              <a:ext cx="1851830" cy="7397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FF0000"/>
                </a:solidFill>
              </a:endParaRPr>
            </a:p>
          </p:txBody>
        </p:sp>
        <p:sp>
          <p:nvSpPr>
            <p:cNvPr id="104" name="TextBox 103">
              <a:extLst>
                <a:ext uri="{FF2B5EF4-FFF2-40B4-BE49-F238E27FC236}">
                  <a16:creationId xmlns:a16="http://schemas.microsoft.com/office/drawing/2014/main" id="{5873E26B-9B25-42E3-80BF-2651A0759EFF}"/>
                </a:ext>
              </a:extLst>
            </p:cNvPr>
            <p:cNvSpPr txBox="1"/>
            <p:nvPr/>
          </p:nvSpPr>
          <p:spPr>
            <a:xfrm>
              <a:off x="812332" y="-1293549"/>
              <a:ext cx="1618186" cy="739754"/>
            </a:xfrm>
            <a:prstGeom prst="rect">
              <a:avLst/>
            </a:prstGeom>
            <a:noFill/>
          </p:spPr>
          <p:txBody>
            <a:bodyPr wrap="square" rtlCol="0">
              <a:spAutoFit/>
            </a:bodyPr>
            <a:lstStyle/>
            <a:p>
              <a:pPr>
                <a:lnSpc>
                  <a:spcPct val="150000"/>
                </a:lnSpc>
              </a:pPr>
              <a:r>
                <a:rPr lang="en-US" sz="3200" b="1" dirty="0" err="1">
                  <a:solidFill>
                    <a:srgbClr val="FF0000"/>
                  </a:solidFill>
                  <a:latin typeface="+mn-lt"/>
                  <a:ea typeface="Cambria" panose="02040503050406030204" pitchFamily="18" charset="0"/>
                </a:rPr>
                <a:t>Chú</a:t>
              </a:r>
              <a:r>
                <a:rPr lang="en-US" sz="3200" b="1" dirty="0">
                  <a:solidFill>
                    <a:srgbClr val="FF0000"/>
                  </a:solidFill>
                  <a:latin typeface="+mn-lt"/>
                  <a:ea typeface="Cambria" panose="02040503050406030204" pitchFamily="18" charset="0"/>
                </a:rPr>
                <a:t> ý:</a:t>
              </a:r>
            </a:p>
          </p:txBody>
        </p:sp>
      </p:grpSp>
      <p:grpSp>
        <p:nvGrpSpPr>
          <p:cNvPr id="105" name="Group 104">
            <a:extLst>
              <a:ext uri="{FF2B5EF4-FFF2-40B4-BE49-F238E27FC236}">
                <a16:creationId xmlns:a16="http://schemas.microsoft.com/office/drawing/2014/main" id="{8C6A5F0F-7795-4931-B4DD-BC4535F6B9D1}"/>
              </a:ext>
            </a:extLst>
          </p:cNvPr>
          <p:cNvGrpSpPr/>
          <p:nvPr/>
        </p:nvGrpSpPr>
        <p:grpSpPr>
          <a:xfrm>
            <a:off x="1462404" y="526705"/>
            <a:ext cx="10729595" cy="2345182"/>
            <a:chOff x="1128856" y="384455"/>
            <a:chExt cx="9934288" cy="3230942"/>
          </a:xfrm>
        </p:grpSpPr>
        <p:pic>
          <p:nvPicPr>
            <p:cNvPr id="106" name="Picture 105" descr="Clouds Clipart Thought Bubble - Transparent Speech Bubble Gif - Png  Download (#5782223) - PinClipart">
              <a:extLst>
                <a:ext uri="{FF2B5EF4-FFF2-40B4-BE49-F238E27FC236}">
                  <a16:creationId xmlns:a16="http://schemas.microsoft.com/office/drawing/2014/main" id="{2A48B2B5-2056-4F2D-90AD-76E192BA78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a:extLst>
                <a:ext uri="{FF2B5EF4-FFF2-40B4-BE49-F238E27FC236}">
                  <a16:creationId xmlns:a16="http://schemas.microsoft.com/office/drawing/2014/main" id="{6E66559A-148C-4300-9B94-196A5BEED82C}"/>
                </a:ext>
              </a:extLst>
            </p:cNvPr>
            <p:cNvSpPr txBox="1"/>
            <p:nvPr/>
          </p:nvSpPr>
          <p:spPr>
            <a:xfrm>
              <a:off x="2472396" y="1161441"/>
              <a:ext cx="7899516" cy="1484076"/>
            </a:xfrm>
            <a:prstGeom prst="rect">
              <a:avLst/>
            </a:prstGeom>
            <a:noFill/>
          </p:spPr>
          <p:txBody>
            <a:bodyPr wrap="square">
              <a:spAutoFit/>
            </a:bodyPr>
            <a:lstStyle/>
            <a:p>
              <a:r>
                <a:rPr lang="vi-VN" sz="3200" dirty="0">
                  <a:latin typeface="+mj-lt"/>
                </a:rPr>
                <a:t>Đơn chất là chất được tạo nên từ một nguyên tố hoá học. </a:t>
              </a:r>
            </a:p>
          </p:txBody>
        </p:sp>
      </p:grpSp>
      <p:pic>
        <p:nvPicPr>
          <p:cNvPr id="108" name="Picture 107">
            <a:extLst>
              <a:ext uri="{FF2B5EF4-FFF2-40B4-BE49-F238E27FC236}">
                <a16:creationId xmlns:a16="http://schemas.microsoft.com/office/drawing/2014/main" id="{9944B992-34F0-4D42-9326-50F4C20689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995" y="228899"/>
            <a:ext cx="1952438" cy="2016471"/>
          </a:xfrm>
          <a:prstGeom prst="rect">
            <a:avLst/>
          </a:prstGeom>
        </p:spPr>
      </p:pic>
      <p:pic>
        <p:nvPicPr>
          <p:cNvPr id="17" name="Picture 16" descr="ag00218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0081521">
            <a:off x="2222722" y="986691"/>
            <a:ext cx="7318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42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down)">
                                      <p:cBhvr>
                                        <p:cTn id="7" dur="500"/>
                                        <p:tgtEl>
                                          <p:spTgt spid="10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wipe(down)">
                                      <p:cBhvr>
                                        <p:cTn id="1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66559A-148C-4300-9B94-196A5BEED82C}"/>
              </a:ext>
            </a:extLst>
          </p:cNvPr>
          <p:cNvSpPr txBox="1"/>
          <p:nvPr/>
        </p:nvSpPr>
        <p:spPr>
          <a:xfrm>
            <a:off x="735079" y="687270"/>
            <a:ext cx="9968779" cy="523220"/>
          </a:xfrm>
          <a:prstGeom prst="rect">
            <a:avLst/>
          </a:prstGeom>
          <a:noFill/>
        </p:spPr>
        <p:txBody>
          <a:bodyPr wrap="square">
            <a:spAutoFit/>
          </a:bodyPr>
          <a:lstStyle/>
          <a:p>
            <a:r>
              <a:rPr lang="en-US" sz="2800" dirty="0" err="1">
                <a:solidFill>
                  <a:schemeClr val="tx2">
                    <a:lumMod val="50000"/>
                  </a:schemeClr>
                </a:solidFill>
                <a:latin typeface="Times New Roman" panose="02020603050405020304" pitchFamily="18" charset="0"/>
                <a:cs typeface="Times New Roman" panose="02020603050405020304" pitchFamily="18" charset="0"/>
              </a:rPr>
              <a:t>Một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nguyên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tố</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thường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chỉ</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tạo</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một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dạng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đơn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E66559A-148C-4300-9B94-196A5BEED82C}"/>
              </a:ext>
            </a:extLst>
          </p:cNvPr>
          <p:cNvSpPr txBox="1"/>
          <p:nvPr/>
        </p:nvSpPr>
        <p:spPr>
          <a:xfrm>
            <a:off x="735078" y="1435215"/>
            <a:ext cx="9968779" cy="954107"/>
          </a:xfrm>
          <a:prstGeom prst="rect">
            <a:avLst/>
          </a:prstGeom>
          <a:noFill/>
        </p:spPr>
        <p:txBody>
          <a:bodyPr wrap="square">
            <a:spAutoFit/>
          </a:bodyPr>
          <a:lstStyle/>
          <a:p>
            <a:r>
              <a:rPr lang="en-US" sz="2800" dirty="0" err="1">
                <a:solidFill>
                  <a:schemeClr val="tx2">
                    <a:lumMod val="50000"/>
                  </a:schemeClr>
                </a:solidFill>
                <a:latin typeface="Times New Roman" panose="02020603050405020304" pitchFamily="18" charset="0"/>
                <a:cs typeface="Times New Roman" panose="02020603050405020304" pitchFamily="18" charset="0"/>
              </a:rPr>
              <a:t>Tuy</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nhiên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một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số</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nguyên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tố</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có</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thể</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tạo</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dạng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đơn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khác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nhau</a:t>
            </a:r>
            <a:r>
              <a:rPr lang="en-US" sz="2800" dirty="0">
                <a:solidFill>
                  <a:schemeClr val="tx2">
                    <a:lumMod val="50000"/>
                  </a:schemeClr>
                </a:solidFill>
                <a:latin typeface="Times New Roman" panose="02020603050405020304" pitchFamily="18" charset="0"/>
                <a:cs typeface="Times New Roman" panose="02020603050405020304" pitchFamily="18" charset="0"/>
              </a:rPr>
              <a:t>.</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879565" y="2389322"/>
            <a:ext cx="10615749" cy="2308324"/>
          </a:xfrm>
          <a:prstGeom prst="rect">
            <a:avLst/>
          </a:prstGeom>
        </p:spPr>
        <p:txBody>
          <a:bodyPr wrap="square">
            <a:spAutoFit/>
          </a:bodyPr>
          <a:lstStyle/>
          <a:p>
            <a:r>
              <a:rPr lang="en-US" sz="2400" b="0" i="1"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400" b="0" i="1" dirty="0">
                <a:solidFill>
                  <a:schemeClr val="tx2">
                    <a:lumMod val="50000"/>
                  </a:schemeClr>
                </a:solidFill>
                <a:effectLst/>
                <a:latin typeface="Times New Roman" panose="02020603050405020304" pitchFamily="18" charset="0"/>
                <a:cs typeface="Times New Roman" panose="02020603050405020304" pitchFamily="18" charset="0"/>
              </a:rPr>
              <a:t>Carbon tạo nên các đơn chất như than chì, than gỗ, kim cương.</a:t>
            </a:r>
            <a:endParaRPr lang="vi-VN" sz="2400" b="0" i="0" dirty="0">
              <a:solidFill>
                <a:schemeClr val="tx2">
                  <a:lumMod val="50000"/>
                </a:schemeClr>
              </a:solidFill>
              <a:effectLst/>
              <a:latin typeface="Times New Roman" panose="02020603050405020304" pitchFamily="18" charset="0"/>
              <a:cs typeface="Times New Roman" panose="02020603050405020304" pitchFamily="18" charset="0"/>
            </a:endParaRPr>
          </a:p>
          <a:p>
            <a:r>
              <a:rPr lang="en-US" sz="2400" b="0" i="1"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400" b="0" i="1" dirty="0">
                <a:solidFill>
                  <a:schemeClr val="tx2">
                    <a:lumMod val="50000"/>
                  </a:schemeClr>
                </a:solidFill>
                <a:effectLst/>
                <a:latin typeface="Times New Roman" panose="02020603050405020304" pitchFamily="18" charset="0"/>
                <a:cs typeface="Times New Roman" panose="02020603050405020304" pitchFamily="18" charset="0"/>
              </a:rPr>
              <a:t>Phosphorus tạo nên các dạng đơn chất như  phosphorus đỏ, phosphorus trắng;….</a:t>
            </a:r>
            <a:endParaRPr lang="vi-VN" sz="2400" b="0" i="0" dirty="0">
              <a:solidFill>
                <a:schemeClr val="tx2">
                  <a:lumMod val="50000"/>
                </a:schemeClr>
              </a:solidFill>
              <a:effectLst/>
              <a:latin typeface="Times New Roman" panose="02020603050405020304" pitchFamily="18" charset="0"/>
              <a:cs typeface="Times New Roman" panose="02020603050405020304" pitchFamily="18" charset="0"/>
            </a:endParaRPr>
          </a:p>
          <a:p>
            <a:r>
              <a:rPr lang="vi-VN" sz="2400" b="0" i="1" dirty="0">
                <a:solidFill>
                  <a:schemeClr val="tx2">
                    <a:lumMod val="50000"/>
                  </a:schemeClr>
                </a:solidFill>
                <a:effectLst/>
                <a:latin typeface="Times New Roman" panose="02020603050405020304" pitchFamily="18" charset="0"/>
                <a:cs typeface="Times New Roman" panose="02020603050405020304" pitchFamily="18" charset="0"/>
              </a:rPr>
              <a:t>+ Tên của đơn chất thường trùng với tên của nguyên tố, trừ một số trường hớp. Ví dụ:</a:t>
            </a:r>
            <a:endParaRPr lang="vi-VN" sz="2400" b="0" i="0" dirty="0">
              <a:solidFill>
                <a:schemeClr val="tx2">
                  <a:lumMod val="50000"/>
                </a:schemeClr>
              </a:solidFill>
              <a:effectLst/>
              <a:latin typeface="Times New Roman" panose="02020603050405020304" pitchFamily="18" charset="0"/>
              <a:cs typeface="Times New Roman" panose="02020603050405020304" pitchFamily="18" charset="0"/>
            </a:endParaRPr>
          </a:p>
          <a:p>
            <a:r>
              <a:rPr lang="en-US" sz="2400" dirty="0">
                <a:solidFill>
                  <a:schemeClr val="tx2">
                    <a:lumMod val="50000"/>
                  </a:schemeClr>
                </a:solidFill>
                <a:latin typeface="Times New Roman" panose="02020603050405020304" pitchFamily="18" charset="0"/>
                <a:cs typeface="Times New Roman" panose="02020603050405020304" pitchFamily="18" charset="0"/>
              </a:rPr>
              <a:t>- </a:t>
            </a:r>
            <a:r>
              <a:rPr lang="vi-VN" sz="2400" b="0" i="1" dirty="0">
                <a:solidFill>
                  <a:schemeClr val="tx2">
                    <a:lumMod val="50000"/>
                  </a:schemeClr>
                </a:solidFill>
                <a:effectLst/>
                <a:latin typeface="Times New Roman" panose="02020603050405020304" pitchFamily="18" charset="0"/>
                <a:cs typeface="Times New Roman" panose="02020603050405020304" pitchFamily="18" charset="0"/>
              </a:rPr>
              <a:t>Ozon được tạo nên từ oxygen.</a:t>
            </a:r>
            <a:endParaRPr lang="vi-VN" sz="2400" b="0" i="0" dirty="0">
              <a:solidFill>
                <a:schemeClr val="tx2">
                  <a:lumMod val="50000"/>
                </a:schemeClr>
              </a:solidFill>
              <a:effectLst/>
              <a:latin typeface="Times New Roman" panose="02020603050405020304" pitchFamily="18" charset="0"/>
              <a:cs typeface="Times New Roman" panose="02020603050405020304" pitchFamily="18" charset="0"/>
            </a:endParaRPr>
          </a:p>
          <a:p>
            <a:r>
              <a:rPr lang="en-US" sz="2400" dirty="0">
                <a:solidFill>
                  <a:schemeClr val="tx2">
                    <a:lumMod val="50000"/>
                  </a:schemeClr>
                </a:solidFill>
                <a:latin typeface="Times New Roman" panose="02020603050405020304" pitchFamily="18" charset="0"/>
                <a:cs typeface="Times New Roman" panose="02020603050405020304" pitchFamily="18" charset="0"/>
              </a:rPr>
              <a:t>- </a:t>
            </a:r>
            <a:r>
              <a:rPr lang="vi-VN" sz="2400" b="0" i="1" dirty="0">
                <a:solidFill>
                  <a:schemeClr val="tx2">
                    <a:lumMod val="50000"/>
                  </a:schemeClr>
                </a:solidFill>
                <a:effectLst/>
                <a:latin typeface="Times New Roman" panose="02020603050405020304" pitchFamily="18" charset="0"/>
                <a:cs typeface="Times New Roman" panose="02020603050405020304" pitchFamily="18" charset="0"/>
              </a:rPr>
              <a:t>Than chì và kim cương tạo nên từ carbon.</a:t>
            </a:r>
            <a:endParaRPr lang="vi-VN" sz="2400" b="0" i="0" dirty="0">
              <a:solidFill>
                <a:schemeClr val="tx2">
                  <a:lumMod val="50000"/>
                </a:schemeClr>
              </a:solidFill>
              <a:effectLst/>
              <a:latin typeface="Times New Roman" panose="02020603050405020304" pitchFamily="18" charset="0"/>
              <a:cs typeface="Times New Roman" panose="02020603050405020304" pitchFamily="18" charset="0"/>
            </a:endParaRPr>
          </a:p>
        </p:txBody>
      </p:sp>
      <p:sp>
        <p:nvSpPr>
          <p:cNvPr id="5" name="Google Shape;563;p14"/>
          <p:cNvSpPr/>
          <p:nvPr/>
        </p:nvSpPr>
        <p:spPr>
          <a:xfrm>
            <a:off x="1535548" y="4544408"/>
            <a:ext cx="7961149" cy="1903299"/>
          </a:xfrm>
          <a:custGeom>
            <a:avLst/>
            <a:gdLst/>
            <a:ahLst/>
            <a:cxnLst/>
            <a:rect l="l" t="t" r="r" b="b"/>
            <a:pathLst>
              <a:path w="4000500" h="6858000" extrusionOk="0">
                <a:moveTo>
                  <a:pt x="0" y="0"/>
                </a:moveTo>
                <a:lnTo>
                  <a:pt x="4000500" y="0"/>
                </a:lnTo>
                <a:lnTo>
                  <a:pt x="4000500" y="6858000"/>
                </a:lnTo>
                <a:lnTo>
                  <a:pt x="0" y="6858000"/>
                </a:lnTo>
                <a:close/>
              </a:path>
            </a:pathLst>
          </a:custGeom>
          <a:solidFill>
            <a:srgbClr val="E9DCFF">
              <a:alpha val="49803"/>
            </a:srgbClr>
          </a:solidFill>
          <a:ln>
            <a:noFill/>
          </a:ln>
        </p:spPr>
        <p:txBody>
          <a:bodyPr spcFirstLastPara="1" wrap="square" lIns="91425" tIns="45700" rIns="91425" bIns="45700" anchor="ctr" anchorCtr="0">
            <a:noAutofit/>
          </a:bodyPr>
          <a:lstStyle/>
          <a:p>
            <a:pPr algn="ctr"/>
            <a:r>
              <a:rPr lang="vi-VN" sz="3600" b="1" dirty="0">
                <a:solidFill>
                  <a:srgbClr val="C00000"/>
                </a:solidFill>
                <a:latin typeface="Times New Roman" panose="02020603050405020304" pitchFamily="18" charset="0"/>
                <a:cs typeface="Times New Roman" panose="02020603050405020304" pitchFamily="18" charset="0"/>
              </a:rPr>
              <a:t>Đơn chất được phân loại </a:t>
            </a:r>
            <a:r>
              <a:rPr lang="en-US" sz="3600" b="1" dirty="0" err="1">
                <a:solidFill>
                  <a:srgbClr val="C00000"/>
                </a:solidFill>
                <a:latin typeface="Times New Roman" panose="02020603050405020304" pitchFamily="18" charset="0"/>
                <a:cs typeface="Times New Roman" panose="02020603050405020304" pitchFamily="18" charset="0"/>
              </a:rPr>
              <a:t>như</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thế</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nào</a:t>
            </a:r>
            <a:r>
              <a:rPr lang="vi-VN" sz="3600" b="1" dirty="0">
                <a:solidFill>
                  <a:srgbClr val="C00000"/>
                </a:solidFill>
                <a:latin typeface="Times New Roman" panose="02020603050405020304" pitchFamily="18" charset="0"/>
                <a:cs typeface="Times New Roman" panose="02020603050405020304" pitchFamily="18" charset="0"/>
                <a:sym typeface="Calibri"/>
              </a:rPr>
              <a:t>?</a:t>
            </a:r>
            <a:endParaRPr lang="vi-VN"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035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 name="组合 9"/>
          <p:cNvGrpSpPr/>
          <p:nvPr/>
        </p:nvGrpSpPr>
        <p:grpSpPr>
          <a:xfrm>
            <a:off x="869484" y="1382648"/>
            <a:ext cx="3484344" cy="4762278"/>
            <a:chOff x="869484" y="1490133"/>
            <a:chExt cx="3484344" cy="4762278"/>
          </a:xfrm>
          <a:solidFill>
            <a:srgbClr val="92D050"/>
          </a:solidFill>
        </p:grpSpPr>
        <p:sp>
          <p:nvSpPr>
            <p:cNvPr id="11" name="矩形 10"/>
            <p:cNvSpPr/>
            <p:nvPr/>
          </p:nvSpPr>
          <p:spPr>
            <a:xfrm>
              <a:off x="869484" y="2078344"/>
              <a:ext cx="3484344" cy="35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869484" y="1490133"/>
              <a:ext cx="3484343" cy="588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等腰三角形 12"/>
            <p:cNvSpPr/>
            <p:nvPr/>
          </p:nvSpPr>
          <p:spPr>
            <a:xfrm flipV="1">
              <a:off x="869484" y="5664200"/>
              <a:ext cx="3484343" cy="588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7838172" y="1382648"/>
            <a:ext cx="3484344" cy="4762278"/>
            <a:chOff x="7838172" y="1490133"/>
            <a:chExt cx="3484344" cy="4762278"/>
          </a:xfrm>
          <a:solidFill>
            <a:schemeClr val="accent3"/>
          </a:solidFill>
        </p:grpSpPr>
        <p:sp>
          <p:nvSpPr>
            <p:cNvPr id="15" name="矩形 14"/>
            <p:cNvSpPr/>
            <p:nvPr/>
          </p:nvSpPr>
          <p:spPr>
            <a:xfrm>
              <a:off x="7838172" y="2078344"/>
              <a:ext cx="3484344" cy="3585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16" name="等腰三角形 15"/>
            <p:cNvSpPr/>
            <p:nvPr/>
          </p:nvSpPr>
          <p:spPr>
            <a:xfrm>
              <a:off x="7838173" y="1490133"/>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V="1">
              <a:off x="7838173" y="5664200"/>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353828" y="1382648"/>
            <a:ext cx="3484345" cy="4762278"/>
            <a:chOff x="4353828" y="1490133"/>
            <a:chExt cx="3484345" cy="4762278"/>
          </a:xfrm>
          <a:solidFill>
            <a:schemeClr val="accent2"/>
          </a:solidFill>
        </p:grpSpPr>
        <p:sp>
          <p:nvSpPr>
            <p:cNvPr id="19" name="矩形 18"/>
            <p:cNvSpPr/>
            <p:nvPr/>
          </p:nvSpPr>
          <p:spPr>
            <a:xfrm>
              <a:off x="4353828" y="2078344"/>
              <a:ext cx="3484344" cy="3585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4353830" y="1490133"/>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flipV="1">
              <a:off x="4353830" y="5664200"/>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p:cNvSpPr/>
          <p:nvPr/>
        </p:nvSpPr>
        <p:spPr>
          <a:xfrm>
            <a:off x="1242361" y="1970859"/>
            <a:ext cx="2734733" cy="5164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2">
                    <a:lumMod val="10000"/>
                  </a:schemeClr>
                </a:solidFill>
                <a:latin typeface="Times New Roman" panose="02020603050405020304" pitchFamily="18" charset="0"/>
                <a:cs typeface="Times New Roman" panose="02020603050405020304" pitchFamily="18" charset="0"/>
              </a:rPr>
              <a:t>Kim loại</a:t>
            </a:r>
          </a:p>
        </p:txBody>
      </p:sp>
      <p:sp>
        <p:nvSpPr>
          <p:cNvPr id="36" name="矩形 35"/>
          <p:cNvSpPr/>
          <p:nvPr/>
        </p:nvSpPr>
        <p:spPr>
          <a:xfrm>
            <a:off x="4692527" y="1970859"/>
            <a:ext cx="2734733" cy="516467"/>
          </a:xfrm>
          <a:prstGeom prst="rect">
            <a:avLst/>
          </a:prstGeom>
          <a:no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2">
                    <a:lumMod val="10000"/>
                  </a:schemeClr>
                </a:solidFill>
                <a:latin typeface="Times New Roman" panose="02020603050405020304" pitchFamily="18" charset="0"/>
                <a:cs typeface="Times New Roman" panose="02020603050405020304" pitchFamily="18" charset="0"/>
              </a:rPr>
              <a:t>Phi kim</a:t>
            </a:r>
          </a:p>
        </p:txBody>
      </p:sp>
      <p:sp>
        <p:nvSpPr>
          <p:cNvPr id="37" name="矩形 36"/>
          <p:cNvSpPr/>
          <p:nvPr/>
        </p:nvSpPr>
        <p:spPr>
          <a:xfrm>
            <a:off x="8214907" y="1970859"/>
            <a:ext cx="2734733" cy="5164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2">
                    <a:lumMod val="10000"/>
                  </a:schemeClr>
                </a:solidFill>
                <a:latin typeface="Times New Roman" panose="02020603050405020304" pitchFamily="18" charset="0"/>
                <a:cs typeface="Times New Roman" panose="02020603050405020304" pitchFamily="18" charset="0"/>
              </a:rPr>
              <a:t>Khí hiếm</a:t>
            </a:r>
          </a:p>
        </p:txBody>
      </p:sp>
      <p:sp>
        <p:nvSpPr>
          <p:cNvPr id="40" name="TextBox 39">
            <a:extLst>
              <a:ext uri="{FF2B5EF4-FFF2-40B4-BE49-F238E27FC236}">
                <a16:creationId xmlns:a16="http://schemas.microsoft.com/office/drawing/2014/main" id="{C87645CD-CF73-402C-828D-A207308FBBA2}"/>
              </a:ext>
            </a:extLst>
          </p:cNvPr>
          <p:cNvSpPr txBox="1"/>
          <p:nvPr/>
        </p:nvSpPr>
        <p:spPr>
          <a:xfrm>
            <a:off x="2351598" y="558295"/>
            <a:ext cx="7911068" cy="584775"/>
          </a:xfrm>
          <a:prstGeom prst="rect">
            <a:avLst/>
          </a:prstGeom>
          <a:noFill/>
        </p:spPr>
        <p:txBody>
          <a:bodyPr wrap="square">
            <a:spAutoFit/>
          </a:bodyPr>
          <a:lstStyle/>
          <a:p>
            <a:pPr algn="ctr"/>
            <a:r>
              <a:rPr lang="vi-VN" sz="3200" b="1" dirty="0">
                <a:solidFill>
                  <a:schemeClr val="bg2">
                    <a:lumMod val="10000"/>
                  </a:schemeClr>
                </a:solidFill>
                <a:latin typeface="Times New Roman" panose="02020603050405020304" pitchFamily="18" charset="0"/>
                <a:cs typeface="Times New Roman" panose="02020603050405020304" pitchFamily="18" charset="0"/>
              </a:rPr>
              <a:t>Đơn chất được phân loại thành 3 loại: </a:t>
            </a:r>
          </a:p>
        </p:txBody>
      </p:sp>
      <p:pic>
        <p:nvPicPr>
          <p:cNvPr id="3" name="Picture 2">
            <a:extLst>
              <a:ext uri="{FF2B5EF4-FFF2-40B4-BE49-F238E27FC236}">
                <a16:creationId xmlns:a16="http://schemas.microsoft.com/office/drawing/2014/main" id="{6DDFB1FF-D2BB-4AFD-9617-819ABE4FAEC9}"/>
              </a:ext>
            </a:extLst>
          </p:cNvPr>
          <p:cNvPicPr>
            <a:picLocks noChangeAspect="1"/>
          </p:cNvPicPr>
          <p:nvPr/>
        </p:nvPicPr>
        <p:blipFill>
          <a:blip r:embed="rId3"/>
          <a:stretch>
            <a:fillRect/>
          </a:stretch>
        </p:blipFill>
        <p:spPr>
          <a:xfrm>
            <a:off x="3222220" y="2660524"/>
            <a:ext cx="1058709" cy="1058709"/>
          </a:xfrm>
          <a:prstGeom prst="rect">
            <a:avLst/>
          </a:prstGeom>
        </p:spPr>
      </p:pic>
      <p:pic>
        <p:nvPicPr>
          <p:cNvPr id="42" name="Picture 41">
            <a:extLst>
              <a:ext uri="{FF2B5EF4-FFF2-40B4-BE49-F238E27FC236}">
                <a16:creationId xmlns:a16="http://schemas.microsoft.com/office/drawing/2014/main" id="{B217C6B3-0B7A-4697-84F5-47E0CB28A398}"/>
              </a:ext>
            </a:extLst>
          </p:cNvPr>
          <p:cNvPicPr>
            <a:picLocks noChangeAspect="1"/>
          </p:cNvPicPr>
          <p:nvPr/>
        </p:nvPicPr>
        <p:blipFill>
          <a:blip r:embed="rId4"/>
          <a:stretch>
            <a:fillRect/>
          </a:stretch>
        </p:blipFill>
        <p:spPr>
          <a:xfrm>
            <a:off x="2063130" y="2773361"/>
            <a:ext cx="1034980" cy="1034980"/>
          </a:xfrm>
          <a:prstGeom prst="rect">
            <a:avLst/>
          </a:prstGeom>
        </p:spPr>
      </p:pic>
      <p:pic>
        <p:nvPicPr>
          <p:cNvPr id="44" name="Picture 43">
            <a:extLst>
              <a:ext uri="{FF2B5EF4-FFF2-40B4-BE49-F238E27FC236}">
                <a16:creationId xmlns:a16="http://schemas.microsoft.com/office/drawing/2014/main" id="{74D0F704-96BF-416C-AD3B-2CFA5C7A58AD}"/>
              </a:ext>
            </a:extLst>
          </p:cNvPr>
          <p:cNvPicPr>
            <a:picLocks noChangeAspect="1"/>
          </p:cNvPicPr>
          <p:nvPr/>
        </p:nvPicPr>
        <p:blipFill>
          <a:blip r:embed="rId5"/>
          <a:stretch>
            <a:fillRect/>
          </a:stretch>
        </p:blipFill>
        <p:spPr>
          <a:xfrm>
            <a:off x="1026179" y="2773361"/>
            <a:ext cx="1051431" cy="1051431"/>
          </a:xfrm>
          <a:prstGeom prst="rect">
            <a:avLst/>
          </a:prstGeom>
        </p:spPr>
      </p:pic>
      <p:sp>
        <p:nvSpPr>
          <p:cNvPr id="45" name="TextBox 44">
            <a:extLst>
              <a:ext uri="{FF2B5EF4-FFF2-40B4-BE49-F238E27FC236}">
                <a16:creationId xmlns:a16="http://schemas.microsoft.com/office/drawing/2014/main" id="{F104DCA4-D4F1-42E1-943B-403B4C78A703}"/>
              </a:ext>
            </a:extLst>
          </p:cNvPr>
          <p:cNvSpPr txBox="1"/>
          <p:nvPr/>
        </p:nvSpPr>
        <p:spPr>
          <a:xfrm>
            <a:off x="1123214" y="3808341"/>
            <a:ext cx="2734733" cy="584775"/>
          </a:xfrm>
          <a:prstGeom prst="rect">
            <a:avLst/>
          </a:prstGeom>
          <a:noFill/>
        </p:spPr>
        <p:txBody>
          <a:bodyPr wrap="square">
            <a:spAutoFit/>
          </a:bodyPr>
          <a:lstStyle/>
          <a:p>
            <a:pPr algn="ctr"/>
            <a:r>
              <a:rPr lang="vi-VN" sz="3200" dirty="0">
                <a:solidFill>
                  <a:schemeClr val="tx1"/>
                </a:solidFill>
              </a:rPr>
              <a:t>Thể rắn</a:t>
            </a:r>
          </a:p>
        </p:txBody>
      </p:sp>
      <p:pic>
        <p:nvPicPr>
          <p:cNvPr id="49" name="Picture 48">
            <a:extLst>
              <a:ext uri="{FF2B5EF4-FFF2-40B4-BE49-F238E27FC236}">
                <a16:creationId xmlns:a16="http://schemas.microsoft.com/office/drawing/2014/main" id="{C89CA14C-11FC-496E-845A-41966774B792}"/>
              </a:ext>
            </a:extLst>
          </p:cNvPr>
          <p:cNvPicPr>
            <a:picLocks noChangeAspect="1"/>
          </p:cNvPicPr>
          <p:nvPr/>
        </p:nvPicPr>
        <p:blipFill>
          <a:blip r:embed="rId6"/>
          <a:stretch>
            <a:fillRect/>
          </a:stretch>
        </p:blipFill>
        <p:spPr>
          <a:xfrm>
            <a:off x="1452628" y="4312096"/>
            <a:ext cx="997556" cy="997556"/>
          </a:xfrm>
          <a:prstGeom prst="rect">
            <a:avLst/>
          </a:prstGeom>
        </p:spPr>
      </p:pic>
      <p:pic>
        <p:nvPicPr>
          <p:cNvPr id="51" name="Picture 50">
            <a:extLst>
              <a:ext uri="{FF2B5EF4-FFF2-40B4-BE49-F238E27FC236}">
                <a16:creationId xmlns:a16="http://schemas.microsoft.com/office/drawing/2014/main" id="{661B7190-315E-45CC-A704-BDF900356F7C}"/>
              </a:ext>
            </a:extLst>
          </p:cNvPr>
          <p:cNvPicPr>
            <a:picLocks noChangeAspect="1"/>
          </p:cNvPicPr>
          <p:nvPr/>
        </p:nvPicPr>
        <p:blipFill>
          <a:blip r:embed="rId7"/>
          <a:stretch>
            <a:fillRect/>
          </a:stretch>
        </p:blipFill>
        <p:spPr>
          <a:xfrm>
            <a:off x="2498701" y="4426464"/>
            <a:ext cx="850687" cy="850687"/>
          </a:xfrm>
          <a:prstGeom prst="rect">
            <a:avLst/>
          </a:prstGeom>
        </p:spPr>
      </p:pic>
      <p:sp>
        <p:nvSpPr>
          <p:cNvPr id="52" name="TextBox 51">
            <a:extLst>
              <a:ext uri="{FF2B5EF4-FFF2-40B4-BE49-F238E27FC236}">
                <a16:creationId xmlns:a16="http://schemas.microsoft.com/office/drawing/2014/main" id="{0E753257-D73D-4207-8676-E42B8EEFF9E1}"/>
              </a:ext>
            </a:extLst>
          </p:cNvPr>
          <p:cNvSpPr txBox="1"/>
          <p:nvPr/>
        </p:nvSpPr>
        <p:spPr>
          <a:xfrm>
            <a:off x="1131334" y="5343000"/>
            <a:ext cx="2734733" cy="584775"/>
          </a:xfrm>
          <a:prstGeom prst="rect">
            <a:avLst/>
          </a:prstGeom>
          <a:noFill/>
        </p:spPr>
        <p:txBody>
          <a:bodyPr wrap="square">
            <a:spAutoFit/>
          </a:bodyPr>
          <a:lstStyle/>
          <a:p>
            <a:pPr algn="ctr"/>
            <a:r>
              <a:rPr lang="vi-VN" sz="3200" dirty="0">
                <a:solidFill>
                  <a:schemeClr val="tx1"/>
                </a:solidFill>
              </a:rPr>
              <a:t>Thể lỏng</a:t>
            </a:r>
          </a:p>
        </p:txBody>
      </p:sp>
      <p:pic>
        <p:nvPicPr>
          <p:cNvPr id="54" name="Picture 53">
            <a:extLst>
              <a:ext uri="{FF2B5EF4-FFF2-40B4-BE49-F238E27FC236}">
                <a16:creationId xmlns:a16="http://schemas.microsoft.com/office/drawing/2014/main" id="{131DAA6B-3120-4924-89C4-7F741F748470}"/>
              </a:ext>
            </a:extLst>
          </p:cNvPr>
          <p:cNvPicPr>
            <a:picLocks noChangeAspect="1"/>
          </p:cNvPicPr>
          <p:nvPr/>
        </p:nvPicPr>
        <p:blipFill>
          <a:blip r:embed="rId8"/>
          <a:stretch>
            <a:fillRect/>
          </a:stretch>
        </p:blipFill>
        <p:spPr>
          <a:xfrm>
            <a:off x="6512588" y="4590183"/>
            <a:ext cx="859423" cy="859423"/>
          </a:xfrm>
          <a:prstGeom prst="rect">
            <a:avLst/>
          </a:prstGeom>
        </p:spPr>
      </p:pic>
      <p:pic>
        <p:nvPicPr>
          <p:cNvPr id="56" name="Picture 55">
            <a:extLst>
              <a:ext uri="{FF2B5EF4-FFF2-40B4-BE49-F238E27FC236}">
                <a16:creationId xmlns:a16="http://schemas.microsoft.com/office/drawing/2014/main" id="{B7EA3B5B-F779-4EB0-8720-364D5B71D21C}"/>
              </a:ext>
            </a:extLst>
          </p:cNvPr>
          <p:cNvPicPr>
            <a:picLocks noChangeAspect="1"/>
          </p:cNvPicPr>
          <p:nvPr/>
        </p:nvPicPr>
        <p:blipFill>
          <a:blip r:embed="rId9"/>
          <a:stretch>
            <a:fillRect/>
          </a:stretch>
        </p:blipFill>
        <p:spPr>
          <a:xfrm>
            <a:off x="5511925" y="3556349"/>
            <a:ext cx="917680" cy="917680"/>
          </a:xfrm>
          <a:prstGeom prst="rect">
            <a:avLst/>
          </a:prstGeom>
        </p:spPr>
      </p:pic>
      <p:pic>
        <p:nvPicPr>
          <p:cNvPr id="58" name="Picture 57">
            <a:extLst>
              <a:ext uri="{FF2B5EF4-FFF2-40B4-BE49-F238E27FC236}">
                <a16:creationId xmlns:a16="http://schemas.microsoft.com/office/drawing/2014/main" id="{06FE33EB-DEAB-408E-B0E7-CCCFB719F04B}"/>
              </a:ext>
            </a:extLst>
          </p:cNvPr>
          <p:cNvPicPr>
            <a:picLocks noChangeAspect="1"/>
          </p:cNvPicPr>
          <p:nvPr/>
        </p:nvPicPr>
        <p:blipFill>
          <a:blip r:embed="rId10"/>
          <a:stretch>
            <a:fillRect/>
          </a:stretch>
        </p:blipFill>
        <p:spPr>
          <a:xfrm>
            <a:off x="4370546" y="3526653"/>
            <a:ext cx="917680" cy="917680"/>
          </a:xfrm>
          <a:prstGeom prst="rect">
            <a:avLst/>
          </a:prstGeom>
        </p:spPr>
      </p:pic>
      <p:pic>
        <p:nvPicPr>
          <p:cNvPr id="60" name="Picture 59">
            <a:extLst>
              <a:ext uri="{FF2B5EF4-FFF2-40B4-BE49-F238E27FC236}">
                <a16:creationId xmlns:a16="http://schemas.microsoft.com/office/drawing/2014/main" id="{09BA8B8B-12A2-4BD3-A5C1-CA6A35F22B91}"/>
              </a:ext>
            </a:extLst>
          </p:cNvPr>
          <p:cNvPicPr>
            <a:picLocks noChangeAspect="1"/>
          </p:cNvPicPr>
          <p:nvPr/>
        </p:nvPicPr>
        <p:blipFill>
          <a:blip r:embed="rId11"/>
          <a:stretch>
            <a:fillRect/>
          </a:stretch>
        </p:blipFill>
        <p:spPr>
          <a:xfrm>
            <a:off x="5883326" y="2608101"/>
            <a:ext cx="723850" cy="723850"/>
          </a:xfrm>
          <a:prstGeom prst="rect">
            <a:avLst/>
          </a:prstGeom>
        </p:spPr>
      </p:pic>
      <p:pic>
        <p:nvPicPr>
          <p:cNvPr id="62" name="Picture 61">
            <a:extLst>
              <a:ext uri="{FF2B5EF4-FFF2-40B4-BE49-F238E27FC236}">
                <a16:creationId xmlns:a16="http://schemas.microsoft.com/office/drawing/2014/main" id="{52B2E03C-1E1E-4616-B22A-6A10F0567D0D}"/>
              </a:ext>
            </a:extLst>
          </p:cNvPr>
          <p:cNvPicPr>
            <a:picLocks noChangeAspect="1"/>
          </p:cNvPicPr>
          <p:nvPr/>
        </p:nvPicPr>
        <p:blipFill>
          <a:blip r:embed="rId12"/>
          <a:stretch>
            <a:fillRect/>
          </a:stretch>
        </p:blipFill>
        <p:spPr>
          <a:xfrm>
            <a:off x="6703410" y="2594807"/>
            <a:ext cx="723850" cy="723850"/>
          </a:xfrm>
          <a:prstGeom prst="rect">
            <a:avLst/>
          </a:prstGeom>
        </p:spPr>
      </p:pic>
      <p:sp>
        <p:nvSpPr>
          <p:cNvPr id="63" name="TextBox 62">
            <a:extLst>
              <a:ext uri="{FF2B5EF4-FFF2-40B4-BE49-F238E27FC236}">
                <a16:creationId xmlns:a16="http://schemas.microsoft.com/office/drawing/2014/main" id="{9A152A41-57CB-425D-9F09-77569CCA690C}"/>
              </a:ext>
            </a:extLst>
          </p:cNvPr>
          <p:cNvSpPr txBox="1"/>
          <p:nvPr/>
        </p:nvSpPr>
        <p:spPr>
          <a:xfrm>
            <a:off x="4256023" y="2707771"/>
            <a:ext cx="1732911" cy="584775"/>
          </a:xfrm>
          <a:prstGeom prst="rect">
            <a:avLst/>
          </a:prstGeom>
          <a:noFill/>
        </p:spPr>
        <p:txBody>
          <a:bodyPr wrap="square">
            <a:spAutoFit/>
          </a:bodyPr>
          <a:lstStyle/>
          <a:p>
            <a:pPr algn="ctr"/>
            <a:r>
              <a:rPr lang="vi-VN" sz="3200" dirty="0">
                <a:solidFill>
                  <a:schemeClr val="tx1"/>
                </a:solidFill>
              </a:rPr>
              <a:t>Thể rắn</a:t>
            </a:r>
          </a:p>
        </p:txBody>
      </p:sp>
      <p:sp>
        <p:nvSpPr>
          <p:cNvPr id="64" name="TextBox 63">
            <a:extLst>
              <a:ext uri="{FF2B5EF4-FFF2-40B4-BE49-F238E27FC236}">
                <a16:creationId xmlns:a16="http://schemas.microsoft.com/office/drawing/2014/main" id="{96E567CD-D0C0-4004-B3D0-4D41C3C11D98}"/>
              </a:ext>
            </a:extLst>
          </p:cNvPr>
          <p:cNvSpPr txBox="1"/>
          <p:nvPr/>
        </p:nvSpPr>
        <p:spPr>
          <a:xfrm>
            <a:off x="9804903" y="4067428"/>
            <a:ext cx="1732911" cy="584775"/>
          </a:xfrm>
          <a:prstGeom prst="rect">
            <a:avLst/>
          </a:prstGeom>
          <a:noFill/>
        </p:spPr>
        <p:txBody>
          <a:bodyPr wrap="square">
            <a:spAutoFit/>
          </a:bodyPr>
          <a:lstStyle/>
          <a:p>
            <a:pPr algn="ctr"/>
            <a:r>
              <a:rPr lang="vi-VN" sz="3200" dirty="0">
                <a:solidFill>
                  <a:schemeClr val="tx1"/>
                </a:solidFill>
              </a:rPr>
              <a:t>......</a:t>
            </a:r>
          </a:p>
        </p:txBody>
      </p:sp>
      <p:sp>
        <p:nvSpPr>
          <p:cNvPr id="65" name="TextBox 64">
            <a:extLst>
              <a:ext uri="{FF2B5EF4-FFF2-40B4-BE49-F238E27FC236}">
                <a16:creationId xmlns:a16="http://schemas.microsoft.com/office/drawing/2014/main" id="{58746C60-AD1F-40A0-BC16-281F455BFEEE}"/>
              </a:ext>
            </a:extLst>
          </p:cNvPr>
          <p:cNvSpPr txBox="1"/>
          <p:nvPr/>
        </p:nvSpPr>
        <p:spPr>
          <a:xfrm>
            <a:off x="4497293" y="4764785"/>
            <a:ext cx="1809839" cy="584775"/>
          </a:xfrm>
          <a:prstGeom prst="rect">
            <a:avLst/>
          </a:prstGeom>
          <a:noFill/>
        </p:spPr>
        <p:txBody>
          <a:bodyPr wrap="square">
            <a:spAutoFit/>
          </a:bodyPr>
          <a:lstStyle/>
          <a:p>
            <a:pPr algn="ctr"/>
            <a:r>
              <a:rPr lang="vi-VN" sz="3200" dirty="0">
                <a:solidFill>
                  <a:schemeClr val="tx1"/>
                </a:solidFill>
              </a:rPr>
              <a:t>Thể lỏng</a:t>
            </a:r>
          </a:p>
        </p:txBody>
      </p:sp>
      <p:pic>
        <p:nvPicPr>
          <p:cNvPr id="67" name="Picture 66">
            <a:extLst>
              <a:ext uri="{FF2B5EF4-FFF2-40B4-BE49-F238E27FC236}">
                <a16:creationId xmlns:a16="http://schemas.microsoft.com/office/drawing/2014/main" id="{EC36FFB3-776F-423B-9B79-8F19BCA7FB10}"/>
              </a:ext>
            </a:extLst>
          </p:cNvPr>
          <p:cNvPicPr>
            <a:picLocks noChangeAspect="1"/>
          </p:cNvPicPr>
          <p:nvPr/>
        </p:nvPicPr>
        <p:blipFill>
          <a:blip r:embed="rId13"/>
          <a:stretch>
            <a:fillRect/>
          </a:stretch>
        </p:blipFill>
        <p:spPr>
          <a:xfrm>
            <a:off x="8955197" y="3746854"/>
            <a:ext cx="966760" cy="966760"/>
          </a:xfrm>
          <a:prstGeom prst="rect">
            <a:avLst/>
          </a:prstGeom>
        </p:spPr>
      </p:pic>
      <p:pic>
        <p:nvPicPr>
          <p:cNvPr id="69" name="Picture 68">
            <a:extLst>
              <a:ext uri="{FF2B5EF4-FFF2-40B4-BE49-F238E27FC236}">
                <a16:creationId xmlns:a16="http://schemas.microsoft.com/office/drawing/2014/main" id="{4DA5F94E-1B25-4DD2-93B9-720F8BB7A98C}"/>
              </a:ext>
            </a:extLst>
          </p:cNvPr>
          <p:cNvPicPr>
            <a:picLocks noChangeAspect="1"/>
          </p:cNvPicPr>
          <p:nvPr/>
        </p:nvPicPr>
        <p:blipFill>
          <a:blip r:embed="rId14"/>
          <a:stretch>
            <a:fillRect/>
          </a:stretch>
        </p:blipFill>
        <p:spPr>
          <a:xfrm>
            <a:off x="9704599" y="2707771"/>
            <a:ext cx="966760" cy="966760"/>
          </a:xfrm>
          <a:prstGeom prst="rect">
            <a:avLst/>
          </a:prstGeom>
        </p:spPr>
      </p:pic>
      <p:pic>
        <p:nvPicPr>
          <p:cNvPr id="71" name="Picture 70">
            <a:extLst>
              <a:ext uri="{FF2B5EF4-FFF2-40B4-BE49-F238E27FC236}">
                <a16:creationId xmlns:a16="http://schemas.microsoft.com/office/drawing/2014/main" id="{2132A154-5B13-4F16-950D-D5DB5B6276B3}"/>
              </a:ext>
            </a:extLst>
          </p:cNvPr>
          <p:cNvPicPr>
            <a:picLocks noChangeAspect="1"/>
          </p:cNvPicPr>
          <p:nvPr/>
        </p:nvPicPr>
        <p:blipFill>
          <a:blip r:embed="rId15"/>
          <a:stretch>
            <a:fillRect/>
          </a:stretch>
        </p:blipFill>
        <p:spPr>
          <a:xfrm>
            <a:off x="8159966" y="2487326"/>
            <a:ext cx="1266352" cy="1266352"/>
          </a:xfrm>
          <a:prstGeom prst="rect">
            <a:avLst/>
          </a:prstGeom>
        </p:spPr>
      </p:pic>
      <p:sp>
        <p:nvSpPr>
          <p:cNvPr id="72" name="TextBox 71">
            <a:extLst>
              <a:ext uri="{FF2B5EF4-FFF2-40B4-BE49-F238E27FC236}">
                <a16:creationId xmlns:a16="http://schemas.microsoft.com/office/drawing/2014/main" id="{355BC780-EED4-4C7D-923B-94F3BEADE5E4}"/>
              </a:ext>
            </a:extLst>
          </p:cNvPr>
          <p:cNvSpPr txBox="1"/>
          <p:nvPr/>
        </p:nvSpPr>
        <p:spPr>
          <a:xfrm>
            <a:off x="6257472" y="3758677"/>
            <a:ext cx="1732911" cy="584775"/>
          </a:xfrm>
          <a:prstGeom prst="rect">
            <a:avLst/>
          </a:prstGeom>
          <a:noFill/>
        </p:spPr>
        <p:txBody>
          <a:bodyPr wrap="square">
            <a:spAutoFit/>
          </a:bodyPr>
          <a:lstStyle/>
          <a:p>
            <a:pPr algn="ctr"/>
            <a:r>
              <a:rPr lang="vi-VN" sz="3200" dirty="0">
                <a:solidFill>
                  <a:schemeClr val="tx1"/>
                </a:solidFill>
              </a:rPr>
              <a:t>Thể khí</a:t>
            </a:r>
          </a:p>
        </p:txBody>
      </p:sp>
      <p:sp>
        <p:nvSpPr>
          <p:cNvPr id="73" name="TextBox 72">
            <a:extLst>
              <a:ext uri="{FF2B5EF4-FFF2-40B4-BE49-F238E27FC236}">
                <a16:creationId xmlns:a16="http://schemas.microsoft.com/office/drawing/2014/main" id="{59A45BFF-DDEA-4125-9948-FBB9418FB773}"/>
              </a:ext>
            </a:extLst>
          </p:cNvPr>
          <p:cNvSpPr txBox="1"/>
          <p:nvPr/>
        </p:nvSpPr>
        <p:spPr>
          <a:xfrm>
            <a:off x="8723150" y="4910529"/>
            <a:ext cx="1732911" cy="584775"/>
          </a:xfrm>
          <a:prstGeom prst="rect">
            <a:avLst/>
          </a:prstGeom>
          <a:noFill/>
        </p:spPr>
        <p:txBody>
          <a:bodyPr wrap="square">
            <a:spAutoFit/>
          </a:bodyPr>
          <a:lstStyle/>
          <a:p>
            <a:pPr algn="ctr"/>
            <a:r>
              <a:rPr lang="vi-VN" sz="3200" dirty="0">
                <a:solidFill>
                  <a:schemeClr val="tx1"/>
                </a:solidFill>
              </a:rPr>
              <a:t>Thể khí</a:t>
            </a:r>
          </a:p>
        </p:txBody>
      </p:sp>
      <p:pic>
        <p:nvPicPr>
          <p:cNvPr id="39" name="Picture 38" descr="ag00218_"/>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rot="20081521">
            <a:off x="1653376" y="522070"/>
            <a:ext cx="7318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0640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par>
                                <p:cTn id="17" presetID="16" presetClass="entr" presetSubtype="2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arn(inVertical)">
                                      <p:cBhvr>
                                        <p:cTn id="27" dur="500"/>
                                        <p:tgtEl>
                                          <p:spTgt spid="44"/>
                                        </p:tgtEl>
                                      </p:cBhvr>
                                    </p:animEffect>
                                  </p:childTnLst>
                                </p:cTn>
                              </p:par>
                              <p:par>
                                <p:cTn id="28" presetID="16" presetClass="entr" presetSubtype="21"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inVertical)">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barn(inVertical)">
                                      <p:cBhvr>
                                        <p:cTn id="41" dur="500"/>
                                        <p:tgtEl>
                                          <p:spTgt spid="49"/>
                                        </p:tgtEl>
                                      </p:cBhvr>
                                    </p:animEffect>
                                  </p:childTnLst>
                                </p:cTn>
                              </p:par>
                              <p:par>
                                <p:cTn id="42" presetID="16" presetClass="entr" presetSubtype="21" fill="hold"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barn(inVertical)">
                                      <p:cBhvr>
                                        <p:cTn id="44" dur="500"/>
                                        <p:tgtEl>
                                          <p:spTgt spid="5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barn(inVertical)">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barn(inVertical)">
                                      <p:cBhvr>
                                        <p:cTn id="52" dur="500"/>
                                        <p:tgtEl>
                                          <p:spTgt spid="60"/>
                                        </p:tgtEl>
                                      </p:cBhvr>
                                    </p:animEffect>
                                  </p:childTnLst>
                                </p:cTn>
                              </p:par>
                              <p:par>
                                <p:cTn id="53" presetID="16" presetClass="entr" presetSubtype="21"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barn(inVertical)">
                                      <p:cBhvr>
                                        <p:cTn id="55" dur="500"/>
                                        <p:tgtEl>
                                          <p:spTgt spid="6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barn(inVertical)">
                                      <p:cBhvr>
                                        <p:cTn id="58" dur="500"/>
                                        <p:tgtEl>
                                          <p:spTgt spid="63"/>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barn(inVertical)">
                                      <p:cBhvr>
                                        <p:cTn id="63" dur="500"/>
                                        <p:tgtEl>
                                          <p:spTgt spid="58"/>
                                        </p:tgtEl>
                                      </p:cBhvr>
                                    </p:animEffect>
                                  </p:childTnLst>
                                </p:cTn>
                              </p:par>
                              <p:par>
                                <p:cTn id="64" presetID="16" presetClass="entr" presetSubtype="21" fill="hold"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barn(inVertical)">
                                      <p:cBhvr>
                                        <p:cTn id="66" dur="500"/>
                                        <p:tgtEl>
                                          <p:spTgt spid="56"/>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barn(inVertical)">
                                      <p:cBhvr>
                                        <p:cTn id="69" dur="500"/>
                                        <p:tgtEl>
                                          <p:spTgt spid="72"/>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barn(inVertical)">
                                      <p:cBhvr>
                                        <p:cTn id="74" dur="500"/>
                                        <p:tgtEl>
                                          <p:spTgt spid="54"/>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arn(inVertical)">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barn(inVertical)">
                                      <p:cBhvr>
                                        <p:cTn id="82" dur="500"/>
                                        <p:tgtEl>
                                          <p:spTgt spid="71"/>
                                        </p:tgtEl>
                                      </p:cBhvr>
                                    </p:animEffect>
                                  </p:childTnLst>
                                </p:cTn>
                              </p:par>
                              <p:par>
                                <p:cTn id="83" presetID="16" presetClass="entr" presetSubtype="21" fill="hold" nodeType="with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barn(inVertical)">
                                      <p:cBhvr>
                                        <p:cTn id="85" dur="500"/>
                                        <p:tgtEl>
                                          <p:spTgt spid="69"/>
                                        </p:tgtEl>
                                      </p:cBhvr>
                                    </p:animEffect>
                                  </p:childTnLst>
                                </p:cTn>
                              </p:par>
                              <p:par>
                                <p:cTn id="86" presetID="16" presetClass="entr" presetSubtype="21" fill="hold" nodeType="with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barn(inVertical)">
                                      <p:cBhvr>
                                        <p:cTn id="88" dur="500"/>
                                        <p:tgtEl>
                                          <p:spTgt spid="67"/>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barn(inVertical)">
                                      <p:cBhvr>
                                        <p:cTn id="91" dur="500"/>
                                        <p:tgtEl>
                                          <p:spTgt spid="64"/>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barn(inVertical)">
                                      <p:cBhvr>
                                        <p:cTn id="9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5" grpId="0"/>
      <p:bldP spid="52" grpId="0"/>
      <p:bldP spid="63" grpId="0"/>
      <p:bldP spid="64" grpId="0"/>
      <p:bldP spid="65"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1246" y="511912"/>
            <a:ext cx="8035451" cy="2000548"/>
          </a:xfrm>
          <a:prstGeom prst="rect">
            <a:avLst/>
          </a:prstGeom>
        </p:spPr>
        <p:txBody>
          <a:bodyPr wrap="square">
            <a:spAutoFit/>
          </a:bodyPr>
          <a:lstStyle/>
          <a:p>
            <a:pPr algn="just"/>
            <a:r>
              <a:rPr lang="en-US" sz="2800" b="1" i="0" dirty="0" err="1">
                <a:solidFill>
                  <a:srgbClr val="FF0000"/>
                </a:solidFill>
                <a:effectLst/>
                <a:latin typeface="Times New Roman" panose="02020603050405020304" pitchFamily="18" charset="0"/>
              </a:rPr>
              <a:t>Câu</a:t>
            </a:r>
            <a:r>
              <a:rPr lang="en-US" sz="2800" b="1" i="0" dirty="0">
                <a:solidFill>
                  <a:srgbClr val="FF0000"/>
                </a:solidFill>
                <a:effectLst/>
                <a:latin typeface="Times New Roman" panose="02020603050405020304" pitchFamily="18" charset="0"/>
              </a:rPr>
              <a:t> 1: </a:t>
            </a:r>
            <a:r>
              <a:rPr lang="en-US" sz="2800" b="0" i="0" dirty="0" err="1">
                <a:solidFill>
                  <a:srgbClr val="FF0000"/>
                </a:solidFill>
                <a:effectLst/>
                <a:latin typeface="Times New Roman" panose="02020603050405020304" pitchFamily="18" charset="0"/>
              </a:rPr>
              <a:t>Lõi</a:t>
            </a:r>
            <a:r>
              <a:rPr lang="en-US" sz="2800" b="0" i="0" dirty="0">
                <a:solidFill>
                  <a:srgbClr val="FF0000"/>
                </a:solidFill>
                <a:effectLst/>
                <a:latin typeface="Times New Roman" panose="02020603050405020304" pitchFamily="18" charset="0"/>
              </a:rPr>
              <a:t> </a:t>
            </a:r>
            <a:r>
              <a:rPr lang="en-US" sz="2800" b="0" i="0" dirty="0" err="1">
                <a:solidFill>
                  <a:srgbClr val="FF0000"/>
                </a:solidFill>
                <a:effectLst/>
                <a:latin typeface="Times New Roman" panose="02020603050405020304" pitchFamily="18" charset="0"/>
              </a:rPr>
              <a:t>dây</a:t>
            </a:r>
            <a:r>
              <a:rPr lang="en-US" sz="2800" b="0" i="0" dirty="0">
                <a:solidFill>
                  <a:srgbClr val="FF0000"/>
                </a:solidFill>
                <a:effectLst/>
                <a:latin typeface="Times New Roman" panose="02020603050405020304" pitchFamily="18" charset="0"/>
              </a:rPr>
              <a:t> </a:t>
            </a:r>
            <a:r>
              <a:rPr lang="en-US" sz="2800" b="0" i="0" dirty="0" err="1">
                <a:solidFill>
                  <a:srgbClr val="FF0000"/>
                </a:solidFill>
                <a:effectLst/>
                <a:latin typeface="Times New Roman" panose="02020603050405020304" pitchFamily="18" charset="0"/>
              </a:rPr>
              <a:t>điện</a:t>
            </a:r>
            <a:r>
              <a:rPr lang="en-US" sz="2800" b="0" i="0" dirty="0">
                <a:solidFill>
                  <a:srgbClr val="FF0000"/>
                </a:solidFill>
                <a:effectLst/>
                <a:latin typeface="Times New Roman" panose="02020603050405020304" pitchFamily="18" charset="0"/>
              </a:rPr>
              <a:t> </a:t>
            </a:r>
            <a:r>
              <a:rPr lang="en-US" sz="2800" b="0" i="0" dirty="0" err="1">
                <a:solidFill>
                  <a:srgbClr val="FF0000"/>
                </a:solidFill>
                <a:effectLst/>
                <a:latin typeface="Times New Roman" panose="02020603050405020304" pitchFamily="18" charset="0"/>
              </a:rPr>
              <a:t>bằng</a:t>
            </a:r>
            <a:r>
              <a:rPr lang="en-US" sz="2800" b="0" i="0" dirty="0">
                <a:solidFill>
                  <a:srgbClr val="FF0000"/>
                </a:solidFill>
                <a:effectLst/>
                <a:latin typeface="Times New Roman" panose="02020603050405020304" pitchFamily="18" charset="0"/>
              </a:rPr>
              <a:t> </a:t>
            </a:r>
            <a:r>
              <a:rPr lang="en-US" sz="2800" b="0" i="0" dirty="0" err="1">
                <a:solidFill>
                  <a:srgbClr val="FF0000"/>
                </a:solidFill>
                <a:effectLst/>
                <a:latin typeface="Times New Roman" panose="02020603050405020304" pitchFamily="18" charset="0"/>
              </a:rPr>
              <a:t>đồng</a:t>
            </a:r>
            <a:r>
              <a:rPr lang="en-US" sz="2800" b="0" i="0" dirty="0">
                <a:solidFill>
                  <a:srgbClr val="FF0000"/>
                </a:solidFill>
                <a:effectLst/>
                <a:latin typeface="Times New Roman" panose="02020603050405020304" pitchFamily="18" charset="0"/>
              </a:rPr>
              <a:t> </a:t>
            </a:r>
            <a:r>
              <a:rPr lang="en-US" sz="2800" b="0" i="0" dirty="0" err="1">
                <a:solidFill>
                  <a:srgbClr val="FF0000"/>
                </a:solidFill>
                <a:effectLst/>
                <a:latin typeface="Times New Roman" panose="02020603050405020304" pitchFamily="18" charset="0"/>
              </a:rPr>
              <a:t>chứa</a:t>
            </a:r>
            <a:endParaRPr lang="en-US" sz="2800" b="0" i="0" dirty="0">
              <a:solidFill>
                <a:srgbClr val="FF0000"/>
              </a:solidFill>
              <a:effectLst/>
              <a:latin typeface="Times New Roman" panose="02020603050405020304" pitchFamily="18" charset="0"/>
            </a:endParaRPr>
          </a:p>
          <a:p>
            <a:pPr algn="just"/>
            <a:r>
              <a:rPr lang="en-US" sz="2400" i="0" dirty="0">
                <a:effectLst/>
                <a:latin typeface="Times New Roman" panose="02020603050405020304" pitchFamily="18" charset="0"/>
              </a:rPr>
              <a:t>A. </a:t>
            </a:r>
            <a:r>
              <a:rPr lang="en-US" sz="2400" i="0" dirty="0" err="1">
                <a:effectLst/>
                <a:latin typeface="Times New Roman" panose="02020603050405020304" pitchFamily="18" charset="0"/>
              </a:rPr>
              <a:t>Các</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phân</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tử</a:t>
            </a:r>
            <a:r>
              <a:rPr lang="en-US" sz="2400" i="0" dirty="0">
                <a:effectLst/>
                <a:latin typeface="Times New Roman" panose="02020603050405020304" pitchFamily="18" charset="0"/>
              </a:rPr>
              <a:t> Cu</a:t>
            </a:r>
          </a:p>
          <a:p>
            <a:pPr algn="just"/>
            <a:r>
              <a:rPr lang="en-US" sz="2400" i="0" dirty="0">
                <a:effectLst/>
                <a:latin typeface="Times New Roman" panose="02020603050405020304" pitchFamily="18" charset="0"/>
              </a:rPr>
              <a:t>B. </a:t>
            </a:r>
            <a:r>
              <a:rPr lang="en-US" sz="2400" i="0" dirty="0" err="1">
                <a:effectLst/>
                <a:latin typeface="Times New Roman" panose="02020603050405020304" pitchFamily="18" charset="0"/>
              </a:rPr>
              <a:t>Các</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nguyên</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tử</a:t>
            </a:r>
            <a:r>
              <a:rPr lang="en-US" sz="2400" i="0" dirty="0">
                <a:effectLst/>
                <a:latin typeface="Times New Roman" panose="02020603050405020304" pitchFamily="18" charset="0"/>
              </a:rPr>
              <a:t> Cu </a:t>
            </a:r>
            <a:r>
              <a:rPr lang="en-US" sz="2400" i="0" dirty="0" err="1">
                <a:effectLst/>
                <a:latin typeface="Times New Roman" panose="02020603050405020304" pitchFamily="18" charset="0"/>
              </a:rPr>
              <a:t>riêng</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rẽ</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không</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liên</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kết</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với</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nhau</a:t>
            </a:r>
            <a:r>
              <a:rPr lang="en-US" sz="2400" i="0" dirty="0">
                <a:effectLst/>
                <a:latin typeface="Times New Roman" panose="02020603050405020304" pitchFamily="18" charset="0"/>
              </a:rPr>
              <a:t>.</a:t>
            </a:r>
          </a:p>
          <a:p>
            <a:pPr algn="just"/>
            <a:r>
              <a:rPr lang="en-US" sz="2400" i="0" dirty="0">
                <a:effectLst/>
                <a:latin typeface="Times New Roman" panose="02020603050405020304" pitchFamily="18" charset="0"/>
              </a:rPr>
              <a:t>C. </a:t>
            </a:r>
            <a:r>
              <a:rPr lang="en-US" sz="2400" i="0" dirty="0" err="1">
                <a:effectLst/>
                <a:latin typeface="Times New Roman" panose="02020603050405020304" pitchFamily="18" charset="0"/>
              </a:rPr>
              <a:t>Rất</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nhiều</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nguyên</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tử</a:t>
            </a:r>
            <a:r>
              <a:rPr lang="en-US" sz="2400" i="0" dirty="0">
                <a:effectLst/>
                <a:latin typeface="Times New Roman" panose="02020603050405020304" pitchFamily="18" charset="0"/>
              </a:rPr>
              <a:t> Cu </a:t>
            </a:r>
            <a:r>
              <a:rPr lang="en-US" sz="2400" i="0" dirty="0" err="1">
                <a:effectLst/>
                <a:latin typeface="Times New Roman" panose="02020603050405020304" pitchFamily="18" charset="0"/>
              </a:rPr>
              <a:t>liên</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kết</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với</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nhau</a:t>
            </a:r>
            <a:r>
              <a:rPr lang="en-US" sz="2400" i="0" dirty="0">
                <a:effectLst/>
                <a:latin typeface="Times New Roman" panose="02020603050405020304" pitchFamily="18" charset="0"/>
              </a:rPr>
              <a:t>.</a:t>
            </a:r>
          </a:p>
          <a:p>
            <a:pPr algn="just"/>
            <a:r>
              <a:rPr lang="en-US" sz="2400" i="0" dirty="0">
                <a:effectLst/>
                <a:latin typeface="Times New Roman" panose="02020603050405020304" pitchFamily="18" charset="0"/>
              </a:rPr>
              <a:t>D. </a:t>
            </a:r>
            <a:r>
              <a:rPr lang="en-US" sz="2400" i="0" dirty="0" err="1">
                <a:effectLst/>
                <a:latin typeface="Times New Roman" panose="02020603050405020304" pitchFamily="18" charset="0"/>
              </a:rPr>
              <a:t>Một</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nguyên</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tử</a:t>
            </a:r>
            <a:r>
              <a:rPr lang="en-US" sz="2400" i="0" dirty="0">
                <a:effectLst/>
                <a:latin typeface="Times New Roman" panose="02020603050405020304" pitchFamily="18" charset="0"/>
              </a:rPr>
              <a:t> Cu.</a:t>
            </a:r>
          </a:p>
        </p:txBody>
      </p:sp>
      <p:sp>
        <p:nvSpPr>
          <p:cNvPr id="3" name="Rectangle 2"/>
          <p:cNvSpPr/>
          <p:nvPr/>
        </p:nvSpPr>
        <p:spPr>
          <a:xfrm>
            <a:off x="1461245" y="2859339"/>
            <a:ext cx="10021005" cy="2677656"/>
          </a:xfrm>
          <a:prstGeom prst="rect">
            <a:avLst/>
          </a:prstGeom>
        </p:spPr>
        <p:txBody>
          <a:bodyPr wrap="square">
            <a:spAutoFit/>
          </a:bodyPr>
          <a:lstStyle/>
          <a:p>
            <a:pPr algn="just"/>
            <a:r>
              <a:rPr lang="vi-VN" sz="2800" i="0" dirty="0">
                <a:solidFill>
                  <a:srgbClr val="FF0000"/>
                </a:solidFill>
                <a:effectLst/>
                <a:latin typeface="Times New Roman" panose="02020603050405020304" pitchFamily="18" charset="0"/>
              </a:rPr>
              <a:t>Câu </a:t>
            </a:r>
            <a:r>
              <a:rPr lang="en-US" sz="2800" i="0" dirty="0">
                <a:solidFill>
                  <a:srgbClr val="FF0000"/>
                </a:solidFill>
                <a:effectLst/>
                <a:latin typeface="Times New Roman" panose="02020603050405020304" pitchFamily="18" charset="0"/>
              </a:rPr>
              <a:t>2</a:t>
            </a:r>
            <a:r>
              <a:rPr lang="vi-VN" sz="2800" i="0" dirty="0">
                <a:solidFill>
                  <a:srgbClr val="FF0000"/>
                </a:solidFill>
                <a:effectLst/>
                <a:latin typeface="Times New Roman" panose="02020603050405020304" pitchFamily="18" charset="0"/>
              </a:rPr>
              <a:t>: Cho các chất sau: Cu, Mg, NaCl, HCl, BaO, N, O. Có bao nhiêu chất là đơn chất? </a:t>
            </a:r>
          </a:p>
          <a:p>
            <a:pPr algn="just"/>
            <a:r>
              <a:rPr lang="vi-VN" sz="2800" i="0" dirty="0">
                <a:effectLst/>
                <a:latin typeface="Times New Roman" panose="02020603050405020304" pitchFamily="18" charset="0"/>
              </a:rPr>
              <a:t>A. 2 </a:t>
            </a:r>
          </a:p>
          <a:p>
            <a:pPr algn="just"/>
            <a:r>
              <a:rPr lang="vi-VN" sz="2800" i="0" dirty="0">
                <a:effectLst/>
                <a:latin typeface="Times New Roman" panose="02020603050405020304" pitchFamily="18" charset="0"/>
              </a:rPr>
              <a:t>B. 3 </a:t>
            </a:r>
          </a:p>
          <a:p>
            <a:pPr algn="just"/>
            <a:r>
              <a:rPr lang="vi-VN" sz="2800" i="0" dirty="0">
                <a:effectLst/>
                <a:latin typeface="Times New Roman" panose="02020603050405020304" pitchFamily="18" charset="0"/>
              </a:rPr>
              <a:t>C. 4.</a:t>
            </a:r>
          </a:p>
          <a:p>
            <a:pPr algn="just"/>
            <a:r>
              <a:rPr lang="vi-VN" sz="2800" i="0" dirty="0">
                <a:effectLst/>
                <a:latin typeface="Times New Roman" panose="02020603050405020304" pitchFamily="18" charset="0"/>
              </a:rPr>
              <a:t>D. 5</a:t>
            </a:r>
          </a:p>
        </p:txBody>
      </p:sp>
      <p:sp>
        <p:nvSpPr>
          <p:cNvPr id="4" name="Oval 3"/>
          <p:cNvSpPr>
            <a:spLocks noChangeArrowheads="1"/>
          </p:cNvSpPr>
          <p:nvPr/>
        </p:nvSpPr>
        <p:spPr bwMode="auto">
          <a:xfrm>
            <a:off x="1461246" y="1735954"/>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5" name="Oval 4"/>
          <p:cNvSpPr>
            <a:spLocks noChangeArrowheads="1"/>
          </p:cNvSpPr>
          <p:nvPr/>
        </p:nvSpPr>
        <p:spPr bwMode="auto">
          <a:xfrm>
            <a:off x="1461245" y="4670742"/>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Tree>
    <p:extLst>
      <p:ext uri="{BB962C8B-B14F-4D97-AF65-F5344CB8AC3E}">
        <p14:creationId xmlns:p14="http://schemas.microsoft.com/office/powerpoint/2010/main" val="409066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4513" y="801414"/>
            <a:ext cx="9766663" cy="2677656"/>
          </a:xfrm>
          <a:prstGeom prst="rect">
            <a:avLst/>
          </a:prstGeom>
        </p:spPr>
        <p:txBody>
          <a:bodyPr wrap="square">
            <a:spAutoFit/>
          </a:bodyPr>
          <a:lstStyle/>
          <a:p>
            <a:pPr algn="just"/>
            <a:r>
              <a:rPr lang="vi-VN" sz="2800" b="1" i="0" dirty="0">
                <a:solidFill>
                  <a:srgbClr val="FF0000"/>
                </a:solidFill>
                <a:effectLst/>
                <a:latin typeface="Times New Roman" panose="02020603050405020304" pitchFamily="18" charset="0"/>
              </a:rPr>
              <a:t>Câu </a:t>
            </a:r>
            <a:r>
              <a:rPr lang="en-US" sz="2800" b="1" dirty="0">
                <a:solidFill>
                  <a:srgbClr val="FF0000"/>
                </a:solidFill>
                <a:latin typeface="Times New Roman" panose="02020603050405020304" pitchFamily="18" charset="0"/>
              </a:rPr>
              <a:t>3</a:t>
            </a:r>
            <a:r>
              <a:rPr lang="vi-VN" sz="2800" b="1" i="0" dirty="0">
                <a:solidFill>
                  <a:srgbClr val="FF0000"/>
                </a:solidFill>
                <a:effectLst/>
                <a:latin typeface="Times New Roman" panose="02020603050405020304" pitchFamily="18" charset="0"/>
              </a:rPr>
              <a:t>: </a:t>
            </a:r>
            <a:r>
              <a:rPr lang="vi-VN" sz="2800" b="0" i="0" dirty="0">
                <a:solidFill>
                  <a:srgbClr val="FF0000"/>
                </a:solidFill>
                <a:effectLst/>
                <a:latin typeface="Times New Roman" panose="02020603050405020304" pitchFamily="18" charset="0"/>
              </a:rPr>
              <a:t>Đơn chất là những chất được tạo nên từ bao nhiêu nguyên tố hóa học?</a:t>
            </a:r>
          </a:p>
          <a:p>
            <a:pPr algn="just"/>
            <a:r>
              <a:rPr lang="vi-VN" sz="2800" i="0" dirty="0">
                <a:effectLst/>
                <a:latin typeface="Times New Roman" panose="02020603050405020304" pitchFamily="18" charset="0"/>
              </a:rPr>
              <a:t>A. Từ 1 nguyên tố</a:t>
            </a:r>
          </a:p>
          <a:p>
            <a:pPr algn="just"/>
            <a:r>
              <a:rPr lang="vi-VN" sz="2800" i="0" dirty="0">
                <a:effectLst/>
                <a:latin typeface="Times New Roman" panose="02020603050405020304" pitchFamily="18" charset="0"/>
              </a:rPr>
              <a:t>B. Từ 2 nguyên tố trở lên</a:t>
            </a:r>
          </a:p>
          <a:p>
            <a:pPr algn="just"/>
            <a:r>
              <a:rPr lang="vi-VN" sz="2800" i="0" dirty="0">
                <a:effectLst/>
                <a:latin typeface="Times New Roman" panose="02020603050405020304" pitchFamily="18" charset="0"/>
              </a:rPr>
              <a:t>C. Từ 3 nguyên tố</a:t>
            </a:r>
          </a:p>
          <a:p>
            <a:pPr algn="just"/>
            <a:r>
              <a:rPr lang="vi-VN" sz="2800" i="0" dirty="0">
                <a:effectLst/>
                <a:latin typeface="Times New Roman" panose="02020603050405020304" pitchFamily="18" charset="0"/>
              </a:rPr>
              <a:t>D. Từ 4 nguyên tố.</a:t>
            </a:r>
          </a:p>
        </p:txBody>
      </p:sp>
      <p:sp>
        <p:nvSpPr>
          <p:cNvPr id="3" name="Rectangle 2"/>
          <p:cNvSpPr/>
          <p:nvPr/>
        </p:nvSpPr>
        <p:spPr>
          <a:xfrm>
            <a:off x="1304873" y="3479070"/>
            <a:ext cx="8721635" cy="2677656"/>
          </a:xfrm>
          <a:prstGeom prst="rect">
            <a:avLst/>
          </a:prstGeom>
        </p:spPr>
        <p:txBody>
          <a:bodyPr wrap="square">
            <a:spAutoFit/>
          </a:bodyPr>
          <a:lstStyle/>
          <a:p>
            <a:pPr algn="just"/>
            <a:r>
              <a:rPr lang="vi-VN" sz="2800" i="0" dirty="0">
                <a:solidFill>
                  <a:srgbClr val="FF0000"/>
                </a:solidFill>
                <a:effectLst/>
                <a:latin typeface="Times New Roman" panose="02020603050405020304" pitchFamily="18" charset="0"/>
              </a:rPr>
              <a:t>Câu </a:t>
            </a:r>
            <a:r>
              <a:rPr lang="en-US" sz="2800" i="0" dirty="0">
                <a:solidFill>
                  <a:srgbClr val="FF0000"/>
                </a:solidFill>
                <a:effectLst/>
                <a:latin typeface="Times New Roman" panose="02020603050405020304" pitchFamily="18" charset="0"/>
              </a:rPr>
              <a:t>4</a:t>
            </a:r>
            <a:r>
              <a:rPr lang="vi-VN" sz="2800" i="0" dirty="0">
                <a:solidFill>
                  <a:srgbClr val="FF0000"/>
                </a:solidFill>
                <a:effectLst/>
                <a:latin typeface="Times New Roman" panose="02020603050405020304" pitchFamily="18" charset="0"/>
              </a:rPr>
              <a:t>: Trong các chất sau hãy cho biết dãy nào chỉ gồm toàn đơn chất? </a:t>
            </a:r>
          </a:p>
          <a:p>
            <a:pPr algn="just"/>
            <a:r>
              <a:rPr lang="vi-VN" sz="2800" i="0" dirty="0">
                <a:effectLst/>
                <a:latin typeface="Times New Roman" panose="02020603050405020304" pitchFamily="18" charset="0"/>
              </a:rPr>
              <a:t>A. FeO, NO, C, S </a:t>
            </a:r>
          </a:p>
          <a:p>
            <a:pPr algn="just"/>
            <a:r>
              <a:rPr lang="vi-VN" sz="2800" i="0" dirty="0">
                <a:effectLst/>
                <a:latin typeface="Times New Roman" panose="02020603050405020304" pitchFamily="18" charset="0"/>
              </a:rPr>
              <a:t>B. Mg, K, S, C, N</a:t>
            </a:r>
            <a:r>
              <a:rPr lang="vi-VN" sz="2800" i="0" baseline="-25000" dirty="0">
                <a:effectLst/>
                <a:latin typeface="Times New Roman" panose="02020603050405020304" pitchFamily="18" charset="0"/>
              </a:rPr>
              <a:t>2 </a:t>
            </a:r>
            <a:endParaRPr lang="vi-VN" sz="2800" i="0" dirty="0">
              <a:effectLst/>
              <a:latin typeface="Times New Roman" panose="02020603050405020304" pitchFamily="18" charset="0"/>
            </a:endParaRPr>
          </a:p>
          <a:p>
            <a:pPr algn="just"/>
            <a:r>
              <a:rPr lang="vi-VN" sz="2800" i="0" dirty="0">
                <a:effectLst/>
                <a:latin typeface="Times New Roman" panose="02020603050405020304" pitchFamily="18" charset="0"/>
              </a:rPr>
              <a:t>C. Fe, NO</a:t>
            </a:r>
            <a:r>
              <a:rPr lang="vi-VN" sz="2800" i="0" baseline="-25000" dirty="0">
                <a:effectLst/>
                <a:latin typeface="Times New Roman" panose="02020603050405020304" pitchFamily="18" charset="0"/>
              </a:rPr>
              <a:t>2</a:t>
            </a:r>
            <a:r>
              <a:rPr lang="vi-VN" sz="2800" i="0" dirty="0">
                <a:effectLst/>
                <a:latin typeface="Times New Roman" panose="02020603050405020304" pitchFamily="18" charset="0"/>
              </a:rPr>
              <a:t> , H2O </a:t>
            </a:r>
          </a:p>
          <a:p>
            <a:pPr algn="just"/>
            <a:r>
              <a:rPr lang="vi-VN" sz="2800" i="0" dirty="0">
                <a:effectLst/>
                <a:latin typeface="Times New Roman" panose="02020603050405020304" pitchFamily="18" charset="0"/>
              </a:rPr>
              <a:t>D. Cu(NO</a:t>
            </a:r>
            <a:r>
              <a:rPr lang="vi-VN" sz="2800" i="0" baseline="-25000" dirty="0">
                <a:effectLst/>
                <a:latin typeface="Times New Roman" panose="02020603050405020304" pitchFamily="18" charset="0"/>
              </a:rPr>
              <a:t>3</a:t>
            </a:r>
            <a:r>
              <a:rPr lang="vi-VN" sz="2800" i="0" dirty="0">
                <a:effectLst/>
                <a:latin typeface="Times New Roman" panose="02020603050405020304" pitchFamily="18" charset="0"/>
              </a:rPr>
              <a:t>)</a:t>
            </a:r>
            <a:r>
              <a:rPr lang="vi-VN" sz="2800" i="0" baseline="-25000" dirty="0">
                <a:effectLst/>
                <a:latin typeface="Times New Roman" panose="02020603050405020304" pitchFamily="18" charset="0"/>
              </a:rPr>
              <a:t>2 </a:t>
            </a:r>
            <a:r>
              <a:rPr lang="vi-VN" sz="2800" i="0" dirty="0">
                <a:effectLst/>
                <a:latin typeface="Times New Roman" panose="02020603050405020304" pitchFamily="18" charset="0"/>
              </a:rPr>
              <a:t>, KCl, HCl</a:t>
            </a:r>
          </a:p>
        </p:txBody>
      </p:sp>
      <p:sp>
        <p:nvSpPr>
          <p:cNvPr id="4" name="Oval 3"/>
          <p:cNvSpPr>
            <a:spLocks noChangeArrowheads="1"/>
          </p:cNvSpPr>
          <p:nvPr/>
        </p:nvSpPr>
        <p:spPr bwMode="auto">
          <a:xfrm>
            <a:off x="1304873" y="1759242"/>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5" name="Oval 4"/>
          <p:cNvSpPr>
            <a:spLocks noChangeArrowheads="1"/>
          </p:cNvSpPr>
          <p:nvPr/>
        </p:nvSpPr>
        <p:spPr bwMode="auto">
          <a:xfrm>
            <a:off x="1305637" y="4817898"/>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6" name="Oval 5"/>
          <p:cNvSpPr/>
          <p:nvPr/>
        </p:nvSpPr>
        <p:spPr>
          <a:xfrm>
            <a:off x="11547566" y="643998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234057" y="6485707"/>
            <a:ext cx="816428" cy="372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T20</a:t>
            </a:r>
          </a:p>
        </p:txBody>
      </p:sp>
    </p:spTree>
    <p:extLst>
      <p:ext uri="{BB962C8B-B14F-4D97-AF65-F5344CB8AC3E}">
        <p14:creationId xmlns:p14="http://schemas.microsoft.com/office/powerpoint/2010/main" val="76841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18</a:t>
            </a:fld>
            <a:endParaRPr sz="80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E0D4DCD5-968E-4BF7-A2E5-A58C1CE1AD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833" y="647672"/>
            <a:ext cx="2154783" cy="1619512"/>
          </a:xfrm>
          <a:prstGeom prst="rect">
            <a:avLst/>
          </a:prstGeom>
        </p:spPr>
      </p:pic>
      <p:sp>
        <p:nvSpPr>
          <p:cNvPr id="13" name="TextBox 12">
            <a:extLst>
              <a:ext uri="{FF2B5EF4-FFF2-40B4-BE49-F238E27FC236}">
                <a16:creationId xmlns:a16="http://schemas.microsoft.com/office/drawing/2014/main" id="{98C5A28A-826E-4539-9BE7-BEAAEF7C11E4}"/>
              </a:ext>
            </a:extLst>
          </p:cNvPr>
          <p:cNvSpPr txBox="1"/>
          <p:nvPr/>
        </p:nvSpPr>
        <p:spPr>
          <a:xfrm>
            <a:off x="1942618" y="496946"/>
            <a:ext cx="7698545"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8C5A28A-826E-4539-9BE7-BEAAEF7C11E4}"/>
              </a:ext>
            </a:extLst>
          </p:cNvPr>
          <p:cNvSpPr txBox="1"/>
          <p:nvPr/>
        </p:nvSpPr>
        <p:spPr>
          <a:xfrm>
            <a:off x="2380615" y="1313077"/>
            <a:ext cx="9016078" cy="954107"/>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Hợp chất là chất được tạo nên từ hai hay nhiều nguyên tố hoá học. </a:t>
            </a:r>
          </a:p>
        </p:txBody>
      </p:sp>
      <p:sp>
        <p:nvSpPr>
          <p:cNvPr id="15" name="TextBox 14">
            <a:extLst>
              <a:ext uri="{FF2B5EF4-FFF2-40B4-BE49-F238E27FC236}">
                <a16:creationId xmlns:a16="http://schemas.microsoft.com/office/drawing/2014/main" id="{98C5A28A-826E-4539-9BE7-BEAAEF7C11E4}"/>
              </a:ext>
            </a:extLst>
          </p:cNvPr>
          <p:cNvSpPr txBox="1"/>
          <p:nvPr/>
        </p:nvSpPr>
        <p:spPr>
          <a:xfrm>
            <a:off x="3006916" y="1822639"/>
            <a:ext cx="7698545" cy="584775"/>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Hợp chất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a:t>
            </a:r>
            <a:r>
              <a:rPr lang="vi-VN" sz="32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8013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Rectangle 250"/>
          <p:cNvSpPr>
            <a:spLocks noChangeArrowheads="1"/>
          </p:cNvSpPr>
          <p:nvPr/>
        </p:nvSpPr>
        <p:spPr bwMode="auto">
          <a:xfrm>
            <a:off x="1454150" y="3379788"/>
            <a:ext cx="9286875" cy="85725"/>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56"/>
          <p:cNvSpPr>
            <a:spLocks/>
          </p:cNvSpPr>
          <p:nvPr/>
        </p:nvSpPr>
        <p:spPr bwMode="auto">
          <a:xfrm>
            <a:off x="7766050" y="3379788"/>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7" name="Group 56">
            <a:extLst>
              <a:ext uri="{FF2B5EF4-FFF2-40B4-BE49-F238E27FC236}">
                <a16:creationId xmlns:a16="http://schemas.microsoft.com/office/drawing/2014/main" id="{4E905579-F90C-47B0-A726-F67BA0660066}"/>
              </a:ext>
            </a:extLst>
          </p:cNvPr>
          <p:cNvGrpSpPr/>
          <p:nvPr/>
        </p:nvGrpSpPr>
        <p:grpSpPr>
          <a:xfrm>
            <a:off x="7513215" y="427905"/>
            <a:ext cx="2612420" cy="3348758"/>
            <a:chOff x="8382000" y="1165225"/>
            <a:chExt cx="1812926" cy="2300288"/>
          </a:xfrm>
        </p:grpSpPr>
        <p:sp>
          <p:nvSpPr>
            <p:cNvPr id="17" name="Freeform 257"/>
            <p:cNvSpPr>
              <a:spLocks/>
            </p:cNvSpPr>
            <p:nvPr/>
          </p:nvSpPr>
          <p:spPr bwMode="auto">
            <a:xfrm>
              <a:off x="8382000" y="1165225"/>
              <a:ext cx="1812925" cy="2300288"/>
            </a:xfrm>
            <a:custGeom>
              <a:avLst/>
              <a:gdLst>
                <a:gd name="T0" fmla="*/ 893 w 1142"/>
                <a:gd name="T1" fmla="*/ 0 h 1449"/>
                <a:gd name="T2" fmla="*/ 0 w 1142"/>
                <a:gd name="T3" fmla="*/ 0 h 1449"/>
                <a:gd name="T4" fmla="*/ 0 w 1142"/>
                <a:gd name="T5" fmla="*/ 1449 h 1449"/>
                <a:gd name="T6" fmla="*/ 1142 w 1142"/>
                <a:gd name="T7" fmla="*/ 1449 h 1449"/>
                <a:gd name="T8" fmla="*/ 1142 w 1142"/>
                <a:gd name="T9" fmla="*/ 250 h 1449"/>
                <a:gd name="T10" fmla="*/ 893 w 1142"/>
                <a:gd name="T11" fmla="*/ 0 h 1449"/>
              </a:gdLst>
              <a:ahLst/>
              <a:cxnLst>
                <a:cxn ang="0">
                  <a:pos x="T0" y="T1"/>
                </a:cxn>
                <a:cxn ang="0">
                  <a:pos x="T2" y="T3"/>
                </a:cxn>
                <a:cxn ang="0">
                  <a:pos x="T4" y="T5"/>
                </a:cxn>
                <a:cxn ang="0">
                  <a:pos x="T6" y="T7"/>
                </a:cxn>
                <a:cxn ang="0">
                  <a:pos x="T8" y="T9"/>
                </a:cxn>
                <a:cxn ang="0">
                  <a:pos x="T10" y="T11"/>
                </a:cxn>
              </a:cxnLst>
              <a:rect l="0" t="0" r="r" b="b"/>
              <a:pathLst>
                <a:path w="1142" h="1449">
                  <a:moveTo>
                    <a:pt x="893" y="0"/>
                  </a:moveTo>
                  <a:lnTo>
                    <a:pt x="0" y="0"/>
                  </a:lnTo>
                  <a:lnTo>
                    <a:pt x="0" y="1449"/>
                  </a:lnTo>
                  <a:lnTo>
                    <a:pt x="1142" y="1449"/>
                  </a:lnTo>
                  <a:lnTo>
                    <a:pt x="1142" y="250"/>
                  </a:lnTo>
                  <a:lnTo>
                    <a:pt x="89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258"/>
            <p:cNvSpPr>
              <a:spLocks/>
            </p:cNvSpPr>
            <p:nvPr/>
          </p:nvSpPr>
          <p:spPr bwMode="auto">
            <a:xfrm>
              <a:off x="9799638" y="1165225"/>
              <a:ext cx="395288" cy="396875"/>
            </a:xfrm>
            <a:custGeom>
              <a:avLst/>
              <a:gdLst>
                <a:gd name="T0" fmla="*/ 0 w 249"/>
                <a:gd name="T1" fmla="*/ 250 h 250"/>
                <a:gd name="T2" fmla="*/ 249 w 249"/>
                <a:gd name="T3" fmla="*/ 250 h 250"/>
                <a:gd name="T4" fmla="*/ 0 w 249"/>
                <a:gd name="T5" fmla="*/ 0 h 250"/>
                <a:gd name="T6" fmla="*/ 0 w 249"/>
                <a:gd name="T7" fmla="*/ 250 h 250"/>
              </a:gdLst>
              <a:ahLst/>
              <a:cxnLst>
                <a:cxn ang="0">
                  <a:pos x="T0" y="T1"/>
                </a:cxn>
                <a:cxn ang="0">
                  <a:pos x="T2" y="T3"/>
                </a:cxn>
                <a:cxn ang="0">
                  <a:pos x="T4" y="T5"/>
                </a:cxn>
                <a:cxn ang="0">
                  <a:pos x="T6" y="T7"/>
                </a:cxn>
              </a:cxnLst>
              <a:rect l="0" t="0" r="r" b="b"/>
              <a:pathLst>
                <a:path w="249" h="250">
                  <a:moveTo>
                    <a:pt x="0" y="250"/>
                  </a:moveTo>
                  <a:lnTo>
                    <a:pt x="249" y="250"/>
                  </a:lnTo>
                  <a:lnTo>
                    <a:pt x="0" y="0"/>
                  </a:lnTo>
                  <a:lnTo>
                    <a:pt x="0" y="250"/>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pic>
        <p:nvPicPr>
          <p:cNvPr id="3" name="Picture 2">
            <a:extLst>
              <a:ext uri="{FF2B5EF4-FFF2-40B4-BE49-F238E27FC236}">
                <a16:creationId xmlns:a16="http://schemas.microsoft.com/office/drawing/2014/main" id="{A2CB074A-A3E8-4600-9ADF-B4A9C61BE081}"/>
              </a:ext>
            </a:extLst>
          </p:cNvPr>
          <p:cNvPicPr>
            <a:picLocks noChangeAspect="1"/>
          </p:cNvPicPr>
          <p:nvPr/>
        </p:nvPicPr>
        <p:blipFill>
          <a:blip r:embed="rId3"/>
          <a:stretch>
            <a:fillRect/>
          </a:stretch>
        </p:blipFill>
        <p:spPr>
          <a:xfrm>
            <a:off x="7525366" y="1075782"/>
            <a:ext cx="2438294" cy="2463342"/>
          </a:xfrm>
          <a:prstGeom prst="rect">
            <a:avLst/>
          </a:prstGeom>
        </p:spPr>
      </p:pic>
      <p:pic>
        <p:nvPicPr>
          <p:cNvPr id="33" name="Picture 32">
            <a:extLst>
              <a:ext uri="{FF2B5EF4-FFF2-40B4-BE49-F238E27FC236}">
                <a16:creationId xmlns:a16="http://schemas.microsoft.com/office/drawing/2014/main" id="{B9BF7305-B912-4B79-99C2-329BB414F991}"/>
              </a:ext>
            </a:extLst>
          </p:cNvPr>
          <p:cNvPicPr>
            <a:picLocks noChangeAspect="1"/>
          </p:cNvPicPr>
          <p:nvPr/>
        </p:nvPicPr>
        <p:blipFill>
          <a:blip r:embed="rId4"/>
          <a:stretch>
            <a:fillRect/>
          </a:stretch>
        </p:blipFill>
        <p:spPr>
          <a:xfrm>
            <a:off x="665535" y="2296553"/>
            <a:ext cx="2061546" cy="2242138"/>
          </a:xfrm>
          <a:prstGeom prst="rect">
            <a:avLst/>
          </a:prstGeom>
        </p:spPr>
      </p:pic>
      <p:pic>
        <p:nvPicPr>
          <p:cNvPr id="35" name="Picture 34">
            <a:extLst>
              <a:ext uri="{FF2B5EF4-FFF2-40B4-BE49-F238E27FC236}">
                <a16:creationId xmlns:a16="http://schemas.microsoft.com/office/drawing/2014/main" id="{364FB729-FB32-4B15-838F-B0B062A005F8}"/>
              </a:ext>
            </a:extLst>
          </p:cNvPr>
          <p:cNvPicPr>
            <a:picLocks noChangeAspect="1"/>
          </p:cNvPicPr>
          <p:nvPr/>
        </p:nvPicPr>
        <p:blipFill>
          <a:blip r:embed="rId5"/>
          <a:stretch>
            <a:fillRect/>
          </a:stretch>
        </p:blipFill>
        <p:spPr>
          <a:xfrm>
            <a:off x="4339391" y="356179"/>
            <a:ext cx="2010749" cy="2242138"/>
          </a:xfrm>
          <a:prstGeom prst="rect">
            <a:avLst/>
          </a:prstGeom>
        </p:spPr>
      </p:pic>
      <p:pic>
        <p:nvPicPr>
          <p:cNvPr id="37" name="Graphic 36" descr="Arrow Straight">
            <a:extLst>
              <a:ext uri="{FF2B5EF4-FFF2-40B4-BE49-F238E27FC236}">
                <a16:creationId xmlns:a16="http://schemas.microsoft.com/office/drawing/2014/main" id="{61897D74-89F9-4C25-A24F-01BE1A43E9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19677" y="894468"/>
            <a:ext cx="737894" cy="1414267"/>
          </a:xfrm>
          <a:prstGeom prst="rect">
            <a:avLst/>
          </a:prstGeom>
        </p:spPr>
      </p:pic>
      <p:pic>
        <p:nvPicPr>
          <p:cNvPr id="39" name="Graphic 38" descr="Arrow Slight curve">
            <a:extLst>
              <a:ext uri="{FF2B5EF4-FFF2-40B4-BE49-F238E27FC236}">
                <a16:creationId xmlns:a16="http://schemas.microsoft.com/office/drawing/2014/main" id="{7E57C380-E650-4F1F-B0E4-61CC87F5EE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48365" y="2847777"/>
            <a:ext cx="721421" cy="1382694"/>
          </a:xfrm>
          <a:prstGeom prst="rect">
            <a:avLst/>
          </a:prstGeom>
        </p:spPr>
      </p:pic>
      <p:pic>
        <p:nvPicPr>
          <p:cNvPr id="41" name="Picture 40">
            <a:extLst>
              <a:ext uri="{FF2B5EF4-FFF2-40B4-BE49-F238E27FC236}">
                <a16:creationId xmlns:a16="http://schemas.microsoft.com/office/drawing/2014/main" id="{C2480D47-2924-4204-9134-9625DFD8ADC3}"/>
              </a:ext>
            </a:extLst>
          </p:cNvPr>
          <p:cNvPicPr>
            <a:picLocks noChangeAspect="1"/>
          </p:cNvPicPr>
          <p:nvPr/>
        </p:nvPicPr>
        <p:blipFill>
          <a:blip r:embed="rId10"/>
          <a:stretch>
            <a:fillRect/>
          </a:stretch>
        </p:blipFill>
        <p:spPr>
          <a:xfrm>
            <a:off x="2662955" y="366027"/>
            <a:ext cx="1044527" cy="1646744"/>
          </a:xfrm>
          <a:prstGeom prst="rect">
            <a:avLst/>
          </a:prstGeom>
        </p:spPr>
      </p:pic>
      <p:pic>
        <p:nvPicPr>
          <p:cNvPr id="43" name="Picture 42">
            <a:extLst>
              <a:ext uri="{FF2B5EF4-FFF2-40B4-BE49-F238E27FC236}">
                <a16:creationId xmlns:a16="http://schemas.microsoft.com/office/drawing/2014/main" id="{F2E9342A-645A-43FB-9C15-DD6981369BE9}"/>
              </a:ext>
            </a:extLst>
          </p:cNvPr>
          <p:cNvPicPr>
            <a:picLocks noChangeAspect="1"/>
          </p:cNvPicPr>
          <p:nvPr/>
        </p:nvPicPr>
        <p:blipFill>
          <a:blip r:embed="rId11"/>
          <a:stretch>
            <a:fillRect/>
          </a:stretch>
        </p:blipFill>
        <p:spPr>
          <a:xfrm>
            <a:off x="3421427" y="2682944"/>
            <a:ext cx="1196317" cy="1792617"/>
          </a:xfrm>
          <a:prstGeom prst="rect">
            <a:avLst/>
          </a:prstGeom>
        </p:spPr>
      </p:pic>
      <p:pic>
        <p:nvPicPr>
          <p:cNvPr id="45" name="Picture 44">
            <a:extLst>
              <a:ext uri="{FF2B5EF4-FFF2-40B4-BE49-F238E27FC236}">
                <a16:creationId xmlns:a16="http://schemas.microsoft.com/office/drawing/2014/main" id="{9A5D9661-2320-4E38-8AC1-3E7DDA5C9AA3}"/>
              </a:ext>
            </a:extLst>
          </p:cNvPr>
          <p:cNvPicPr>
            <a:picLocks noChangeAspect="1"/>
          </p:cNvPicPr>
          <p:nvPr/>
        </p:nvPicPr>
        <p:blipFill>
          <a:blip r:embed="rId12"/>
          <a:stretch>
            <a:fillRect/>
          </a:stretch>
        </p:blipFill>
        <p:spPr>
          <a:xfrm>
            <a:off x="1046547" y="356179"/>
            <a:ext cx="1270022" cy="1656591"/>
          </a:xfrm>
          <a:prstGeom prst="rect">
            <a:avLst/>
          </a:prstGeom>
        </p:spPr>
      </p:pic>
      <p:pic>
        <p:nvPicPr>
          <p:cNvPr id="46" name="Picture 45">
            <a:extLst>
              <a:ext uri="{FF2B5EF4-FFF2-40B4-BE49-F238E27FC236}">
                <a16:creationId xmlns:a16="http://schemas.microsoft.com/office/drawing/2014/main" id="{5A594227-138A-4818-89CC-E729E3CD57F3}"/>
              </a:ext>
            </a:extLst>
          </p:cNvPr>
          <p:cNvPicPr>
            <a:picLocks noChangeAspect="1"/>
          </p:cNvPicPr>
          <p:nvPr/>
        </p:nvPicPr>
        <p:blipFill>
          <a:blip r:embed="rId10"/>
          <a:stretch>
            <a:fillRect/>
          </a:stretch>
        </p:blipFill>
        <p:spPr>
          <a:xfrm>
            <a:off x="4602624" y="2676583"/>
            <a:ext cx="1702918" cy="1792617"/>
          </a:xfrm>
          <a:prstGeom prst="rect">
            <a:avLst/>
          </a:prstGeom>
        </p:spPr>
      </p:pic>
      <p:pic>
        <p:nvPicPr>
          <p:cNvPr id="48" name="Graphic 47" descr="Arrow Rotate right">
            <a:extLst>
              <a:ext uri="{FF2B5EF4-FFF2-40B4-BE49-F238E27FC236}">
                <a16:creationId xmlns:a16="http://schemas.microsoft.com/office/drawing/2014/main" id="{D0E7C75F-0F11-40E0-91FF-2183BC17749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0055471">
            <a:off x="6227270" y="782089"/>
            <a:ext cx="1563975" cy="2997556"/>
          </a:xfrm>
          <a:prstGeom prst="rect">
            <a:avLst/>
          </a:prstGeom>
        </p:spPr>
      </p:pic>
      <p:sp>
        <p:nvSpPr>
          <p:cNvPr id="44" name="TextBox 43">
            <a:extLst>
              <a:ext uri="{FF2B5EF4-FFF2-40B4-BE49-F238E27FC236}">
                <a16:creationId xmlns:a16="http://schemas.microsoft.com/office/drawing/2014/main" id="{98C5A28A-826E-4539-9BE7-BEAAEF7C11E4}"/>
              </a:ext>
            </a:extLst>
          </p:cNvPr>
          <p:cNvSpPr txBox="1"/>
          <p:nvPr/>
        </p:nvSpPr>
        <p:spPr>
          <a:xfrm>
            <a:off x="831060" y="4475561"/>
            <a:ext cx="9845572" cy="954107"/>
          </a:xfrm>
          <a:prstGeom prst="rect">
            <a:avLst/>
          </a:prstGeom>
          <a:noFill/>
        </p:spPr>
        <p:txBody>
          <a:bodyPr wrap="square">
            <a:spAutoFit/>
          </a:bodyPr>
          <a:lstStyle/>
          <a:p>
            <a:r>
              <a:rPr lang="vi-VN" sz="2800" dirty="0">
                <a:solidFill>
                  <a:schemeClr val="tx2">
                    <a:lumMod val="50000"/>
                  </a:schemeClr>
                </a:solidFill>
                <a:latin typeface="Times New Roman" panose="02020603050405020304" pitchFamily="18" charset="0"/>
                <a:cs typeface="Times New Roman" panose="02020603050405020304" pitchFamily="18" charset="0"/>
              </a:rPr>
              <a:t>Hợp chất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hai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nguyên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tố</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như</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nước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800" dirty="0">
                <a:solidFill>
                  <a:schemeClr val="tx2">
                    <a:lumMod val="50000"/>
                  </a:schemeClr>
                </a:solidFill>
                <a:latin typeface="Times New Roman" panose="02020603050405020304" pitchFamily="18" charset="0"/>
                <a:cs typeface="Times New Roman" panose="02020603050405020304" pitchFamily="18" charset="0"/>
              </a:rPr>
              <a:t> H </a:t>
            </a:r>
            <a:r>
              <a:rPr lang="en-US" sz="2800" dirty="0" err="1">
                <a:solidFill>
                  <a:schemeClr val="tx2">
                    <a:lumMod val="50000"/>
                  </a:schemeClr>
                </a:solidFill>
                <a:latin typeface="Times New Roman" panose="02020603050405020304" pitchFamily="18" charset="0"/>
                <a:cs typeface="Times New Roman" panose="02020603050405020304" pitchFamily="18" charset="0"/>
              </a:rPr>
              <a:t>và</a:t>
            </a:r>
            <a:r>
              <a:rPr lang="en-US" sz="2800" dirty="0">
                <a:solidFill>
                  <a:schemeClr val="tx2">
                    <a:lumMod val="50000"/>
                  </a:schemeClr>
                </a:solidFill>
                <a:latin typeface="Times New Roman" panose="02020603050405020304" pitchFamily="18" charset="0"/>
                <a:cs typeface="Times New Roman" panose="02020603050405020304" pitchFamily="18" charset="0"/>
              </a:rPr>
              <a:t> O, </a:t>
            </a:r>
          </a:p>
          <a:p>
            <a:r>
              <a:rPr lang="en-US" sz="2800" dirty="0">
                <a:solidFill>
                  <a:schemeClr val="tx2">
                    <a:lumMod val="50000"/>
                  </a:schemeClr>
                </a:solidFill>
                <a:latin typeface="Times New Roman" panose="02020603050405020304" pitchFamily="18" charset="0"/>
                <a:cs typeface="Times New Roman" panose="02020603050405020304" pitchFamily="18" charset="0"/>
              </a:rPr>
              <a:t>carbon dioxide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800" dirty="0">
                <a:solidFill>
                  <a:schemeClr val="tx2">
                    <a:lumMod val="50000"/>
                  </a:schemeClr>
                </a:solidFill>
                <a:latin typeface="Times New Roman" panose="02020603050405020304" pitchFamily="18" charset="0"/>
                <a:cs typeface="Times New Roman" panose="02020603050405020304" pitchFamily="18" charset="0"/>
              </a:rPr>
              <a:t> C </a:t>
            </a:r>
            <a:r>
              <a:rPr lang="en-US" sz="2800" dirty="0" err="1">
                <a:solidFill>
                  <a:schemeClr val="tx2">
                    <a:lumMod val="50000"/>
                  </a:schemeClr>
                </a:solidFill>
                <a:latin typeface="Times New Roman" panose="02020603050405020304" pitchFamily="18" charset="0"/>
                <a:cs typeface="Times New Roman" panose="02020603050405020304" pitchFamily="18" charset="0"/>
              </a:rPr>
              <a:t>và</a:t>
            </a:r>
            <a:r>
              <a:rPr lang="en-US" sz="2800" dirty="0">
                <a:solidFill>
                  <a:schemeClr val="tx2">
                    <a:lumMod val="50000"/>
                  </a:schemeClr>
                </a:solidFill>
                <a:latin typeface="Times New Roman" panose="02020603050405020304" pitchFamily="18" charset="0"/>
                <a:cs typeface="Times New Roman" panose="02020603050405020304" pitchFamily="18" charset="0"/>
              </a:rPr>
              <a:t>  O </a:t>
            </a:r>
            <a:r>
              <a:rPr lang="en-US" sz="2800" dirty="0" err="1">
                <a:solidFill>
                  <a:schemeClr val="tx2">
                    <a:lumMod val="50000"/>
                  </a:schemeClr>
                </a:solidFill>
                <a:latin typeface="Times New Roman" panose="02020603050405020304" pitchFamily="18" charset="0"/>
                <a:cs typeface="Times New Roman" panose="02020603050405020304" pitchFamily="18" charset="0"/>
              </a:rPr>
              <a:t>cần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thiết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cho</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quá</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trình</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quang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hợp</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17419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arn(inVertical)">
                                      <p:cBhvr>
                                        <p:cTn id="13" dur="500"/>
                                        <p:tgtEl>
                                          <p:spTgt spid="45"/>
                                        </p:tgtEl>
                                      </p:cBhvr>
                                    </p:animEffect>
                                  </p:childTnLst>
                                </p:cTn>
                              </p:par>
                              <p:par>
                                <p:cTn id="14" presetID="16" presetClass="entr" presetSubtype="21"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par>
                                <p:cTn id="17" presetID="16" presetClass="entr" presetSubtype="2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500"/>
                                        <p:tgtEl>
                                          <p:spTgt spid="43"/>
                                        </p:tgtEl>
                                      </p:cBhvr>
                                    </p:animEffect>
                                  </p:childTnLst>
                                </p:cTn>
                              </p:par>
                              <p:par>
                                <p:cTn id="20" presetID="16" presetClass="entr" presetSubtype="21"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arn(inVertical)">
                                      <p:cBhvr>
                                        <p:cTn id="22" dur="500"/>
                                        <p:tgtEl>
                                          <p:spTgt spid="39"/>
                                        </p:tgtEl>
                                      </p:cBhvr>
                                    </p:animEffect>
                                  </p:childTnLst>
                                </p:cTn>
                              </p:par>
                              <p:par>
                                <p:cTn id="23" presetID="16" presetClass="entr" presetSubtype="21"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barn(inVertical)">
                                      <p:cBhvr>
                                        <p:cTn id="25" dur="500"/>
                                        <p:tgtEl>
                                          <p:spTgt spid="46"/>
                                        </p:tgtEl>
                                      </p:cBhvr>
                                    </p:animEffect>
                                  </p:childTnLst>
                                </p:cTn>
                              </p:par>
                              <p:par>
                                <p:cTn id="26" presetID="16" presetClass="entr" presetSubtype="21"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barn(inVertical)">
                                      <p:cBhvr>
                                        <p:cTn id="28" dur="500"/>
                                        <p:tgtEl>
                                          <p:spTgt spid="48"/>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barn(inVertical)">
                                      <p:cBhvr>
                                        <p:cTn id="3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4583" y="1515291"/>
            <a:ext cx="10554788" cy="1384995"/>
          </a:xfrm>
          <a:prstGeom prst="rect">
            <a:avLst/>
          </a:prstGeom>
        </p:spPr>
        <p:txBody>
          <a:bodyPr wrap="square">
            <a:spAutoFit/>
          </a:bodyPr>
          <a:lstStyle/>
          <a:p>
            <a:r>
              <a:rPr lang="vi-VN" sz="2800" dirty="0">
                <a:solidFill>
                  <a:schemeClr val="accent5">
                    <a:lumMod val="50000"/>
                  </a:schemeClr>
                </a:solidFill>
                <a:latin typeface="Times New Roman" panose="02020603050405020304" pitchFamily="18" charset="0"/>
                <a:cs typeface="Times New Roman" panose="02020603050405020304" pitchFamily="18" charset="0"/>
              </a:rPr>
              <a:t>Nguyên tử là hạt vô cùng nhỏ và trung hòa về điện. Nguyên tử gồm hạt nhân mang điện tích dương và vỏ tạo bởi một hay nhiều electron mang điện tích âm</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3" name="Picture 2" descr="Thành phần cấu tạo nguyên tử - Kích thước và khối lượ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337" y="2900286"/>
            <a:ext cx="3815533" cy="30958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46366" y="492035"/>
            <a:ext cx="6057400" cy="584775"/>
          </a:xfrm>
          <a:prstGeom prst="rect">
            <a:avLst/>
          </a:prstGeom>
        </p:spPr>
        <p:txBody>
          <a:bodyPr wrap="square">
            <a:spAutoFit/>
          </a:bodyPr>
          <a:lstStyle/>
          <a:p>
            <a:r>
              <a:rPr lang="en-US" sz="3200" b="1" i="1" dirty="0" err="1">
                <a:solidFill>
                  <a:srgbClr val="FF0000"/>
                </a:solidFill>
                <a:effectLst/>
                <a:latin typeface="Times New Roman" panose="02020603050405020304" pitchFamily="18" charset="0"/>
                <a:cs typeface="Times New Roman" panose="02020603050405020304" pitchFamily="18" charset="0"/>
              </a:rPr>
              <a:t>Câu</a:t>
            </a:r>
            <a:r>
              <a:rPr lang="en-US" sz="3200" b="1" i="1" dirty="0">
                <a:solidFill>
                  <a:srgbClr val="FF0000"/>
                </a:solidFill>
                <a:effectLst/>
                <a:latin typeface="Times New Roman" panose="02020603050405020304" pitchFamily="18" charset="0"/>
                <a:cs typeface="Times New Roman" panose="02020603050405020304" pitchFamily="18" charset="0"/>
              </a:rPr>
              <a:t> 1: </a:t>
            </a:r>
            <a:r>
              <a:rPr lang="en-US" sz="3200" b="1" i="1" dirty="0" err="1">
                <a:solidFill>
                  <a:srgbClr val="FF0000"/>
                </a:solidFill>
                <a:effectLst/>
                <a:latin typeface="Times New Roman" panose="02020603050405020304" pitchFamily="18" charset="0"/>
                <a:cs typeface="Times New Roman" panose="02020603050405020304" pitchFamily="18" charset="0"/>
              </a:rPr>
              <a:t>Nguyên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tử</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là</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gì</a:t>
            </a:r>
            <a:r>
              <a:rPr lang="en-US" sz="3200" b="1" i="1" dirty="0">
                <a:solidFill>
                  <a:srgbClr val="FF0000"/>
                </a:solidFill>
                <a:effectLst/>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69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3" presetClass="exit" presetSubtype="10" fill="hold" grpId="0" nodeType="with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Rectangle 250"/>
          <p:cNvSpPr>
            <a:spLocks noChangeArrowheads="1"/>
          </p:cNvSpPr>
          <p:nvPr/>
        </p:nvSpPr>
        <p:spPr bwMode="auto">
          <a:xfrm>
            <a:off x="1454150" y="3379788"/>
            <a:ext cx="9286875" cy="85725"/>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51"/>
          <p:cNvSpPr>
            <a:spLocks/>
          </p:cNvSpPr>
          <p:nvPr/>
        </p:nvSpPr>
        <p:spPr bwMode="auto">
          <a:xfrm>
            <a:off x="1917700" y="3389313"/>
            <a:ext cx="1812925" cy="2300288"/>
          </a:xfrm>
          <a:custGeom>
            <a:avLst/>
            <a:gdLst>
              <a:gd name="T0" fmla="*/ 893 w 1142"/>
              <a:gd name="T1" fmla="*/ 0 h 1449"/>
              <a:gd name="T2" fmla="*/ 0 w 1142"/>
              <a:gd name="T3" fmla="*/ 0 h 1449"/>
              <a:gd name="T4" fmla="*/ 0 w 1142"/>
              <a:gd name="T5" fmla="*/ 1449 h 1449"/>
              <a:gd name="T6" fmla="*/ 1142 w 1142"/>
              <a:gd name="T7" fmla="*/ 1449 h 1449"/>
              <a:gd name="T8" fmla="*/ 1142 w 1142"/>
              <a:gd name="T9" fmla="*/ 252 h 1449"/>
              <a:gd name="T10" fmla="*/ 893 w 1142"/>
              <a:gd name="T11" fmla="*/ 0 h 1449"/>
            </a:gdLst>
            <a:ahLst/>
            <a:cxnLst>
              <a:cxn ang="0">
                <a:pos x="T0" y="T1"/>
              </a:cxn>
              <a:cxn ang="0">
                <a:pos x="T2" y="T3"/>
              </a:cxn>
              <a:cxn ang="0">
                <a:pos x="T4" y="T5"/>
              </a:cxn>
              <a:cxn ang="0">
                <a:pos x="T6" y="T7"/>
              </a:cxn>
              <a:cxn ang="0">
                <a:pos x="T8" y="T9"/>
              </a:cxn>
              <a:cxn ang="0">
                <a:pos x="T10" y="T11"/>
              </a:cxn>
            </a:cxnLst>
            <a:rect l="0" t="0" r="r" b="b"/>
            <a:pathLst>
              <a:path w="1142" h="1449">
                <a:moveTo>
                  <a:pt x="893" y="0"/>
                </a:moveTo>
                <a:lnTo>
                  <a:pt x="0" y="0"/>
                </a:lnTo>
                <a:lnTo>
                  <a:pt x="0" y="1449"/>
                </a:lnTo>
                <a:lnTo>
                  <a:pt x="1142" y="1449"/>
                </a:lnTo>
                <a:lnTo>
                  <a:pt x="1142" y="252"/>
                </a:lnTo>
                <a:lnTo>
                  <a:pt x="89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252"/>
          <p:cNvSpPr>
            <a:spLocks/>
          </p:cNvSpPr>
          <p:nvPr/>
        </p:nvSpPr>
        <p:spPr bwMode="auto">
          <a:xfrm>
            <a:off x="3335338" y="3389313"/>
            <a:ext cx="395288" cy="400050"/>
          </a:xfrm>
          <a:custGeom>
            <a:avLst/>
            <a:gdLst>
              <a:gd name="T0" fmla="*/ 0 w 249"/>
              <a:gd name="T1" fmla="*/ 252 h 252"/>
              <a:gd name="T2" fmla="*/ 249 w 249"/>
              <a:gd name="T3" fmla="*/ 252 h 252"/>
              <a:gd name="T4" fmla="*/ 0 w 249"/>
              <a:gd name="T5" fmla="*/ 0 h 252"/>
              <a:gd name="T6" fmla="*/ 0 w 249"/>
              <a:gd name="T7" fmla="*/ 252 h 252"/>
            </a:gdLst>
            <a:ahLst/>
            <a:cxnLst>
              <a:cxn ang="0">
                <a:pos x="T0" y="T1"/>
              </a:cxn>
              <a:cxn ang="0">
                <a:pos x="T2" y="T3"/>
              </a:cxn>
              <a:cxn ang="0">
                <a:pos x="T4" y="T5"/>
              </a:cxn>
              <a:cxn ang="0">
                <a:pos x="T6" y="T7"/>
              </a:cxn>
            </a:cxnLst>
            <a:rect l="0" t="0" r="r" b="b"/>
            <a:pathLst>
              <a:path w="249" h="252">
                <a:moveTo>
                  <a:pt x="0" y="252"/>
                </a:moveTo>
                <a:lnTo>
                  <a:pt x="249" y="252"/>
                </a:lnTo>
                <a:lnTo>
                  <a:pt x="0" y="0"/>
                </a:lnTo>
                <a:lnTo>
                  <a:pt x="0" y="25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256"/>
          <p:cNvSpPr>
            <a:spLocks/>
          </p:cNvSpPr>
          <p:nvPr/>
        </p:nvSpPr>
        <p:spPr bwMode="auto">
          <a:xfrm>
            <a:off x="7766050" y="3379788"/>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64" name="Picture 63">
            <a:extLst>
              <a:ext uri="{FF2B5EF4-FFF2-40B4-BE49-F238E27FC236}">
                <a16:creationId xmlns:a16="http://schemas.microsoft.com/office/drawing/2014/main" id="{2F1F1958-4D2F-4677-82B4-024D01FF2603}"/>
              </a:ext>
            </a:extLst>
          </p:cNvPr>
          <p:cNvPicPr>
            <a:picLocks noChangeAspect="1"/>
          </p:cNvPicPr>
          <p:nvPr/>
        </p:nvPicPr>
        <p:blipFill>
          <a:blip r:embed="rId3"/>
          <a:stretch>
            <a:fillRect/>
          </a:stretch>
        </p:blipFill>
        <p:spPr>
          <a:xfrm>
            <a:off x="4434935" y="3452626"/>
            <a:ext cx="1070791" cy="1070791"/>
          </a:xfrm>
          <a:prstGeom prst="rect">
            <a:avLst/>
          </a:prstGeom>
        </p:spPr>
      </p:pic>
      <p:pic>
        <p:nvPicPr>
          <p:cNvPr id="66" name="Picture 65">
            <a:extLst>
              <a:ext uri="{FF2B5EF4-FFF2-40B4-BE49-F238E27FC236}">
                <a16:creationId xmlns:a16="http://schemas.microsoft.com/office/drawing/2014/main" id="{38958097-871D-42C1-93A6-962EDE425876}"/>
              </a:ext>
            </a:extLst>
          </p:cNvPr>
          <p:cNvPicPr>
            <a:picLocks noChangeAspect="1"/>
          </p:cNvPicPr>
          <p:nvPr/>
        </p:nvPicPr>
        <p:blipFill>
          <a:blip r:embed="rId4"/>
          <a:stretch>
            <a:fillRect/>
          </a:stretch>
        </p:blipFill>
        <p:spPr>
          <a:xfrm>
            <a:off x="3995115" y="4584803"/>
            <a:ext cx="1005427" cy="1005427"/>
          </a:xfrm>
          <a:prstGeom prst="rect">
            <a:avLst/>
          </a:prstGeom>
        </p:spPr>
      </p:pic>
      <p:pic>
        <p:nvPicPr>
          <p:cNvPr id="68" name="Picture 67">
            <a:extLst>
              <a:ext uri="{FF2B5EF4-FFF2-40B4-BE49-F238E27FC236}">
                <a16:creationId xmlns:a16="http://schemas.microsoft.com/office/drawing/2014/main" id="{6D4B45E8-9CD1-44D5-A690-2D06DF54B74B}"/>
              </a:ext>
            </a:extLst>
          </p:cNvPr>
          <p:cNvPicPr>
            <a:picLocks noChangeAspect="1"/>
          </p:cNvPicPr>
          <p:nvPr/>
        </p:nvPicPr>
        <p:blipFill>
          <a:blip r:embed="rId5"/>
          <a:stretch>
            <a:fillRect/>
          </a:stretch>
        </p:blipFill>
        <p:spPr>
          <a:xfrm>
            <a:off x="5058516" y="4517066"/>
            <a:ext cx="1005427" cy="1005427"/>
          </a:xfrm>
          <a:prstGeom prst="rect">
            <a:avLst/>
          </a:prstGeom>
        </p:spPr>
      </p:pic>
      <p:pic>
        <p:nvPicPr>
          <p:cNvPr id="70" name="Picture 69">
            <a:extLst>
              <a:ext uri="{FF2B5EF4-FFF2-40B4-BE49-F238E27FC236}">
                <a16:creationId xmlns:a16="http://schemas.microsoft.com/office/drawing/2014/main" id="{50A3808C-7AC0-4E2D-8015-F502EE267999}"/>
              </a:ext>
            </a:extLst>
          </p:cNvPr>
          <p:cNvPicPr>
            <a:picLocks noChangeAspect="1"/>
          </p:cNvPicPr>
          <p:nvPr/>
        </p:nvPicPr>
        <p:blipFill>
          <a:blip r:embed="rId6"/>
          <a:stretch>
            <a:fillRect/>
          </a:stretch>
        </p:blipFill>
        <p:spPr>
          <a:xfrm>
            <a:off x="1885203" y="3714431"/>
            <a:ext cx="1808062" cy="1808062"/>
          </a:xfrm>
          <a:prstGeom prst="rect">
            <a:avLst/>
          </a:prstGeom>
        </p:spPr>
      </p:pic>
      <p:pic>
        <p:nvPicPr>
          <p:cNvPr id="73" name="Graphic 72" descr="Arrow Rotate right">
            <a:extLst>
              <a:ext uri="{FF2B5EF4-FFF2-40B4-BE49-F238E27FC236}">
                <a16:creationId xmlns:a16="http://schemas.microsoft.com/office/drawing/2014/main" id="{BFCFF427-966B-4D67-8B8D-EE1533CCE3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294803">
            <a:off x="3097824" y="5232178"/>
            <a:ext cx="1563975" cy="1563975"/>
          </a:xfrm>
          <a:prstGeom prst="rect">
            <a:avLst/>
          </a:prstGeom>
        </p:spPr>
      </p:pic>
      <p:pic>
        <p:nvPicPr>
          <p:cNvPr id="81" name="Graphic 80" descr="Arrow Rotate right">
            <a:extLst>
              <a:ext uri="{FF2B5EF4-FFF2-40B4-BE49-F238E27FC236}">
                <a16:creationId xmlns:a16="http://schemas.microsoft.com/office/drawing/2014/main" id="{71522FDF-CB1B-47F6-9ED9-7CE928A04D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294803">
            <a:off x="7844789" y="5277565"/>
            <a:ext cx="1563975" cy="1563975"/>
          </a:xfrm>
          <a:prstGeom prst="rect">
            <a:avLst/>
          </a:prstGeom>
        </p:spPr>
      </p:pic>
      <p:sp>
        <p:nvSpPr>
          <p:cNvPr id="44" name="TextBox 43">
            <a:extLst>
              <a:ext uri="{FF2B5EF4-FFF2-40B4-BE49-F238E27FC236}">
                <a16:creationId xmlns:a16="http://schemas.microsoft.com/office/drawing/2014/main" id="{98C5A28A-826E-4539-9BE7-BEAAEF7C11E4}"/>
              </a:ext>
            </a:extLst>
          </p:cNvPr>
          <p:cNvSpPr txBox="1"/>
          <p:nvPr/>
        </p:nvSpPr>
        <p:spPr>
          <a:xfrm>
            <a:off x="1183433" y="1422851"/>
            <a:ext cx="9845572" cy="523220"/>
          </a:xfrm>
          <a:prstGeom prst="rect">
            <a:avLst/>
          </a:prstGeom>
          <a:noFill/>
        </p:spPr>
        <p:txBody>
          <a:bodyPr wrap="square">
            <a:spAutoFit/>
          </a:bodyPr>
          <a:lstStyle/>
          <a:p>
            <a:r>
              <a:rPr lang="en-US" sz="2800" dirty="0" err="1">
                <a:solidFill>
                  <a:schemeClr val="tx2">
                    <a:lumMod val="50000"/>
                  </a:schemeClr>
                </a:solidFill>
                <a:latin typeface="Times New Roman" panose="02020603050405020304" pitchFamily="18" charset="0"/>
                <a:cs typeface="Times New Roman" panose="02020603050405020304" pitchFamily="18" charset="0"/>
              </a:rPr>
              <a:t>Muối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ăn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800" dirty="0">
                <a:solidFill>
                  <a:schemeClr val="tx2">
                    <a:lumMod val="50000"/>
                  </a:schemeClr>
                </a:solidFill>
                <a:latin typeface="Times New Roman" panose="02020603050405020304" pitchFamily="18" charset="0"/>
                <a:cs typeface="Times New Roman" panose="02020603050405020304" pitchFamily="18" charset="0"/>
              </a:rPr>
              <a:t> Na </a:t>
            </a:r>
            <a:r>
              <a:rPr lang="en-US" sz="2800" dirty="0" err="1">
                <a:solidFill>
                  <a:schemeClr val="tx2">
                    <a:lumMod val="50000"/>
                  </a:schemeClr>
                </a:solidFill>
                <a:latin typeface="Times New Roman" panose="02020603050405020304" pitchFamily="18" charset="0"/>
                <a:cs typeface="Times New Roman" panose="02020603050405020304" pitchFamily="18" charset="0"/>
              </a:rPr>
              <a:t>và</a:t>
            </a:r>
            <a:r>
              <a:rPr lang="en-US" sz="2800" dirty="0">
                <a:solidFill>
                  <a:schemeClr val="tx2">
                    <a:lumMod val="50000"/>
                  </a:schemeClr>
                </a:solidFill>
                <a:latin typeface="Times New Roman" panose="02020603050405020304" pitchFamily="18" charset="0"/>
                <a:cs typeface="Times New Roman" panose="02020603050405020304" pitchFamily="18" charset="0"/>
              </a:rPr>
              <a:t> Cl </a:t>
            </a:r>
            <a:r>
              <a:rPr lang="en-US" sz="2800" dirty="0" err="1">
                <a:solidFill>
                  <a:schemeClr val="tx2">
                    <a:lumMod val="50000"/>
                  </a:schemeClr>
                </a:solidFill>
                <a:latin typeface="Times New Roman" panose="02020603050405020304" pitchFamily="18" charset="0"/>
                <a:cs typeface="Times New Roman" panose="02020603050405020304" pitchFamily="18" charset="0"/>
              </a:rPr>
              <a:t>có</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vai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trò</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giữ</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cân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bằng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nước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trong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cơ</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thể</a:t>
            </a:r>
            <a:r>
              <a:rPr lang="en-US" sz="2800" dirty="0">
                <a:solidFill>
                  <a:schemeClr val="tx2">
                    <a:lumMod val="50000"/>
                  </a:schemeClr>
                </a:solidFill>
                <a:latin typeface="Times New Roman" panose="02020603050405020304" pitchFamily="18" charset="0"/>
                <a:cs typeface="Times New Roman" panose="02020603050405020304" pitchFamily="18" charset="0"/>
              </a:rPr>
              <a:t>.</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12484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par>
                                <p:cTn id="8" presetID="16" presetClass="entr" presetSubtype="21"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barn(inVertical)">
                                      <p:cBhvr>
                                        <p:cTn id="10" dur="500"/>
                                        <p:tgtEl>
                                          <p:spTgt spid="68"/>
                                        </p:tgtEl>
                                      </p:cBhvr>
                                    </p:animEffect>
                                  </p:childTnLst>
                                </p:cTn>
                              </p:par>
                              <p:par>
                                <p:cTn id="11" presetID="16" presetClass="entr" presetSubtype="21"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barn(inVertical)">
                                      <p:cBhvr>
                                        <p:cTn id="13" dur="500"/>
                                        <p:tgtEl>
                                          <p:spTgt spid="66"/>
                                        </p:tgtEl>
                                      </p:cBhvr>
                                    </p:animEffect>
                                  </p:childTnLst>
                                </p:cTn>
                              </p:par>
                              <p:par>
                                <p:cTn id="14" presetID="16" presetClass="entr" presetSubtype="21"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barn(inVertical)">
                                      <p:cBhvr>
                                        <p:cTn id="16" dur="500"/>
                                        <p:tgtEl>
                                          <p:spTgt spid="73"/>
                                        </p:tgtEl>
                                      </p:cBhvr>
                                    </p:animEffect>
                                  </p:childTnLst>
                                </p:cTn>
                              </p:par>
                              <p:par>
                                <p:cTn id="17" presetID="16" presetClass="entr" presetSubtype="21"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arn(inVertical)">
                                      <p:cBhvr>
                                        <p:cTn id="19" dur="500"/>
                                        <p:tgtEl>
                                          <p:spTgt spid="7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barn(inVertical)">
                                      <p:cBhvr>
                                        <p:cTn id="2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Rectangle 250"/>
          <p:cNvSpPr>
            <a:spLocks noChangeArrowheads="1"/>
          </p:cNvSpPr>
          <p:nvPr/>
        </p:nvSpPr>
        <p:spPr bwMode="auto">
          <a:xfrm>
            <a:off x="1454150" y="3379788"/>
            <a:ext cx="9286875" cy="85725"/>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52"/>
          <p:cNvSpPr>
            <a:spLocks/>
          </p:cNvSpPr>
          <p:nvPr/>
        </p:nvSpPr>
        <p:spPr bwMode="auto">
          <a:xfrm>
            <a:off x="3335338" y="3389313"/>
            <a:ext cx="395288" cy="400050"/>
          </a:xfrm>
          <a:custGeom>
            <a:avLst/>
            <a:gdLst>
              <a:gd name="T0" fmla="*/ 0 w 249"/>
              <a:gd name="T1" fmla="*/ 252 h 252"/>
              <a:gd name="T2" fmla="*/ 249 w 249"/>
              <a:gd name="T3" fmla="*/ 252 h 252"/>
              <a:gd name="T4" fmla="*/ 0 w 249"/>
              <a:gd name="T5" fmla="*/ 0 h 252"/>
              <a:gd name="T6" fmla="*/ 0 w 249"/>
              <a:gd name="T7" fmla="*/ 252 h 252"/>
            </a:gdLst>
            <a:ahLst/>
            <a:cxnLst>
              <a:cxn ang="0">
                <a:pos x="T0" y="T1"/>
              </a:cxn>
              <a:cxn ang="0">
                <a:pos x="T2" y="T3"/>
              </a:cxn>
              <a:cxn ang="0">
                <a:pos x="T4" y="T5"/>
              </a:cxn>
              <a:cxn ang="0">
                <a:pos x="T6" y="T7"/>
              </a:cxn>
            </a:cxnLst>
            <a:rect l="0" t="0" r="r" b="b"/>
            <a:pathLst>
              <a:path w="249" h="252">
                <a:moveTo>
                  <a:pt x="0" y="252"/>
                </a:moveTo>
                <a:lnTo>
                  <a:pt x="249" y="252"/>
                </a:lnTo>
                <a:lnTo>
                  <a:pt x="0" y="0"/>
                </a:lnTo>
                <a:lnTo>
                  <a:pt x="0" y="25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8" name="Group 57">
            <a:extLst>
              <a:ext uri="{FF2B5EF4-FFF2-40B4-BE49-F238E27FC236}">
                <a16:creationId xmlns:a16="http://schemas.microsoft.com/office/drawing/2014/main" id="{4E67AA1C-D407-4C74-83E3-0BD3D1EBAB21}"/>
              </a:ext>
            </a:extLst>
          </p:cNvPr>
          <p:cNvGrpSpPr/>
          <p:nvPr/>
        </p:nvGrpSpPr>
        <p:grpSpPr>
          <a:xfrm>
            <a:off x="8886177" y="1152338"/>
            <a:ext cx="2444756" cy="2733862"/>
            <a:chOff x="4071938" y="1165225"/>
            <a:chExt cx="1814513" cy="2300288"/>
          </a:xfrm>
        </p:grpSpPr>
        <p:sp>
          <p:nvSpPr>
            <p:cNvPr id="13" name="Freeform 253"/>
            <p:cNvSpPr>
              <a:spLocks/>
            </p:cNvSpPr>
            <p:nvPr/>
          </p:nvSpPr>
          <p:spPr bwMode="auto">
            <a:xfrm>
              <a:off x="4071938" y="1165225"/>
              <a:ext cx="1814513" cy="2300288"/>
            </a:xfrm>
            <a:custGeom>
              <a:avLst/>
              <a:gdLst>
                <a:gd name="T0" fmla="*/ 893 w 1143"/>
                <a:gd name="T1" fmla="*/ 0 h 1449"/>
                <a:gd name="T2" fmla="*/ 0 w 1143"/>
                <a:gd name="T3" fmla="*/ 0 h 1449"/>
                <a:gd name="T4" fmla="*/ 0 w 1143"/>
                <a:gd name="T5" fmla="*/ 1449 h 1449"/>
                <a:gd name="T6" fmla="*/ 1143 w 1143"/>
                <a:gd name="T7" fmla="*/ 1449 h 1449"/>
                <a:gd name="T8" fmla="*/ 1143 w 1143"/>
                <a:gd name="T9" fmla="*/ 250 h 1449"/>
                <a:gd name="T10" fmla="*/ 893 w 1143"/>
                <a:gd name="T11" fmla="*/ 0 h 1449"/>
              </a:gdLst>
              <a:ahLst/>
              <a:cxnLst>
                <a:cxn ang="0">
                  <a:pos x="T0" y="T1"/>
                </a:cxn>
                <a:cxn ang="0">
                  <a:pos x="T2" y="T3"/>
                </a:cxn>
                <a:cxn ang="0">
                  <a:pos x="T4" y="T5"/>
                </a:cxn>
                <a:cxn ang="0">
                  <a:pos x="T6" y="T7"/>
                </a:cxn>
                <a:cxn ang="0">
                  <a:pos x="T8" y="T9"/>
                </a:cxn>
                <a:cxn ang="0">
                  <a:pos x="T10" y="T11"/>
                </a:cxn>
              </a:cxnLst>
              <a:rect l="0" t="0" r="r" b="b"/>
              <a:pathLst>
                <a:path w="1143" h="1449">
                  <a:moveTo>
                    <a:pt x="893" y="0"/>
                  </a:moveTo>
                  <a:lnTo>
                    <a:pt x="0" y="0"/>
                  </a:lnTo>
                  <a:lnTo>
                    <a:pt x="0" y="1449"/>
                  </a:lnTo>
                  <a:lnTo>
                    <a:pt x="1143" y="1449"/>
                  </a:lnTo>
                  <a:lnTo>
                    <a:pt x="1143" y="250"/>
                  </a:lnTo>
                  <a:lnTo>
                    <a:pt x="89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254"/>
            <p:cNvSpPr>
              <a:spLocks/>
            </p:cNvSpPr>
            <p:nvPr/>
          </p:nvSpPr>
          <p:spPr bwMode="auto">
            <a:xfrm>
              <a:off x="5489575" y="1165225"/>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6" name="Freeform 256"/>
          <p:cNvSpPr>
            <a:spLocks/>
          </p:cNvSpPr>
          <p:nvPr/>
        </p:nvSpPr>
        <p:spPr bwMode="auto">
          <a:xfrm>
            <a:off x="7766050" y="3379788"/>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50" name="Picture 49">
            <a:extLst>
              <a:ext uri="{FF2B5EF4-FFF2-40B4-BE49-F238E27FC236}">
                <a16:creationId xmlns:a16="http://schemas.microsoft.com/office/drawing/2014/main" id="{D822D37B-F52B-41F7-952C-117958DBA8B2}"/>
              </a:ext>
            </a:extLst>
          </p:cNvPr>
          <p:cNvPicPr>
            <a:picLocks noChangeAspect="1"/>
          </p:cNvPicPr>
          <p:nvPr/>
        </p:nvPicPr>
        <p:blipFill>
          <a:blip r:embed="rId3"/>
          <a:stretch>
            <a:fillRect/>
          </a:stretch>
        </p:blipFill>
        <p:spPr>
          <a:xfrm>
            <a:off x="5942674" y="793376"/>
            <a:ext cx="2519285" cy="1964653"/>
          </a:xfrm>
          <a:prstGeom prst="rect">
            <a:avLst/>
          </a:prstGeom>
          <a:ln>
            <a:noFill/>
          </a:ln>
          <a:effectLst>
            <a:outerShdw blurRad="292100" dist="139700" dir="2700000" algn="tl" rotWithShape="0">
              <a:srgbClr val="333333">
                <a:alpha val="65000"/>
              </a:srgbClr>
            </a:outerShdw>
          </a:effectLst>
        </p:spPr>
      </p:pic>
      <p:pic>
        <p:nvPicPr>
          <p:cNvPr id="52" name="Picture 51">
            <a:extLst>
              <a:ext uri="{FF2B5EF4-FFF2-40B4-BE49-F238E27FC236}">
                <a16:creationId xmlns:a16="http://schemas.microsoft.com/office/drawing/2014/main" id="{1941F5BD-CB2E-4164-9C60-872833C2C49D}"/>
              </a:ext>
            </a:extLst>
          </p:cNvPr>
          <p:cNvPicPr>
            <a:picLocks noChangeAspect="1"/>
          </p:cNvPicPr>
          <p:nvPr/>
        </p:nvPicPr>
        <p:blipFill>
          <a:blip r:embed="rId4"/>
          <a:stretch>
            <a:fillRect/>
          </a:stretch>
        </p:blipFill>
        <p:spPr>
          <a:xfrm>
            <a:off x="5378950" y="2986884"/>
            <a:ext cx="1357369" cy="1987507"/>
          </a:xfrm>
          <a:prstGeom prst="rect">
            <a:avLst/>
          </a:prstGeom>
        </p:spPr>
      </p:pic>
      <p:pic>
        <p:nvPicPr>
          <p:cNvPr id="53" name="Picture 52">
            <a:extLst>
              <a:ext uri="{FF2B5EF4-FFF2-40B4-BE49-F238E27FC236}">
                <a16:creationId xmlns:a16="http://schemas.microsoft.com/office/drawing/2014/main" id="{E4257C96-B684-4499-AF38-B3315C40E7DA}"/>
              </a:ext>
            </a:extLst>
          </p:cNvPr>
          <p:cNvPicPr>
            <a:picLocks noChangeAspect="1"/>
          </p:cNvPicPr>
          <p:nvPr/>
        </p:nvPicPr>
        <p:blipFill>
          <a:blip r:embed="rId5"/>
          <a:stretch>
            <a:fillRect/>
          </a:stretch>
        </p:blipFill>
        <p:spPr>
          <a:xfrm>
            <a:off x="6276333" y="3050682"/>
            <a:ext cx="1131722" cy="1923709"/>
          </a:xfrm>
          <a:prstGeom prst="rect">
            <a:avLst/>
          </a:prstGeom>
        </p:spPr>
      </p:pic>
      <p:pic>
        <p:nvPicPr>
          <p:cNvPr id="54" name="Picture 53">
            <a:extLst>
              <a:ext uri="{FF2B5EF4-FFF2-40B4-BE49-F238E27FC236}">
                <a16:creationId xmlns:a16="http://schemas.microsoft.com/office/drawing/2014/main" id="{CAE5EDFF-8F48-4A0A-9BA0-E5A97460C16E}"/>
              </a:ext>
            </a:extLst>
          </p:cNvPr>
          <p:cNvPicPr>
            <a:picLocks noChangeAspect="1"/>
          </p:cNvPicPr>
          <p:nvPr/>
        </p:nvPicPr>
        <p:blipFill>
          <a:blip r:embed="rId6"/>
          <a:stretch>
            <a:fillRect/>
          </a:stretch>
        </p:blipFill>
        <p:spPr>
          <a:xfrm>
            <a:off x="7326227" y="3048545"/>
            <a:ext cx="1135732" cy="1925846"/>
          </a:xfrm>
          <a:prstGeom prst="rect">
            <a:avLst/>
          </a:prstGeom>
        </p:spPr>
      </p:pic>
      <p:pic>
        <p:nvPicPr>
          <p:cNvPr id="56" name="Picture 55">
            <a:extLst>
              <a:ext uri="{FF2B5EF4-FFF2-40B4-BE49-F238E27FC236}">
                <a16:creationId xmlns:a16="http://schemas.microsoft.com/office/drawing/2014/main" id="{A3A25BF8-6454-4A7C-B94F-5C2B5E39D255}"/>
              </a:ext>
            </a:extLst>
          </p:cNvPr>
          <p:cNvPicPr>
            <a:picLocks noChangeAspect="1"/>
          </p:cNvPicPr>
          <p:nvPr/>
        </p:nvPicPr>
        <p:blipFill>
          <a:blip r:embed="rId7"/>
          <a:stretch>
            <a:fillRect/>
          </a:stretch>
        </p:blipFill>
        <p:spPr>
          <a:xfrm>
            <a:off x="8845843" y="1531583"/>
            <a:ext cx="2553444" cy="2252399"/>
          </a:xfrm>
          <a:prstGeom prst="rect">
            <a:avLst/>
          </a:prstGeom>
        </p:spPr>
      </p:pic>
      <p:pic>
        <p:nvPicPr>
          <p:cNvPr id="60" name="Graphic 59" descr="Arrow Rotate right">
            <a:extLst>
              <a:ext uri="{FF2B5EF4-FFF2-40B4-BE49-F238E27FC236}">
                <a16:creationId xmlns:a16="http://schemas.microsoft.com/office/drawing/2014/main" id="{03F9DBF8-B42B-4706-A64B-C126FB7B2E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055471">
            <a:off x="7830671" y="-98506"/>
            <a:ext cx="2107198" cy="1858764"/>
          </a:xfrm>
          <a:prstGeom prst="rect">
            <a:avLst/>
          </a:prstGeom>
        </p:spPr>
      </p:pic>
      <p:pic>
        <p:nvPicPr>
          <p:cNvPr id="73" name="Graphic 72" descr="Arrow Rotate right">
            <a:extLst>
              <a:ext uri="{FF2B5EF4-FFF2-40B4-BE49-F238E27FC236}">
                <a16:creationId xmlns:a16="http://schemas.microsoft.com/office/drawing/2014/main" id="{BFCFF427-966B-4D67-8B8D-EE1533CCE37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9294803">
            <a:off x="3097824" y="5232178"/>
            <a:ext cx="1563975" cy="1563975"/>
          </a:xfrm>
          <a:prstGeom prst="rect">
            <a:avLst/>
          </a:prstGeom>
        </p:spPr>
      </p:pic>
      <p:sp>
        <p:nvSpPr>
          <p:cNvPr id="2" name="TextBox 1"/>
          <p:cNvSpPr txBox="1"/>
          <p:nvPr/>
        </p:nvSpPr>
        <p:spPr>
          <a:xfrm>
            <a:off x="6649935" y="302851"/>
            <a:ext cx="769250" cy="369332"/>
          </a:xfrm>
          <a:prstGeom prst="rect">
            <a:avLst/>
          </a:prstGeom>
          <a:noFill/>
        </p:spPr>
        <p:txBody>
          <a:bodyPr wrap="none" rtlCol="0">
            <a:spAutoFit/>
          </a:bodyPr>
          <a:lstStyle/>
          <a:p>
            <a:r>
              <a:rPr lang="en-US" dirty="0" err="1"/>
              <a:t>Đá</a:t>
            </a:r>
            <a:r>
              <a:rPr lang="en-US" dirty="0"/>
              <a:t> </a:t>
            </a:r>
            <a:r>
              <a:rPr lang="en-US" dirty="0" err="1"/>
              <a:t>vôi</a:t>
            </a:r>
            <a:endParaRPr lang="en-US" dirty="0"/>
          </a:p>
        </p:txBody>
      </p:sp>
      <p:sp>
        <p:nvSpPr>
          <p:cNvPr id="44" name="TextBox 43">
            <a:extLst>
              <a:ext uri="{FF2B5EF4-FFF2-40B4-BE49-F238E27FC236}">
                <a16:creationId xmlns:a16="http://schemas.microsoft.com/office/drawing/2014/main" id="{98C5A28A-826E-4539-9BE7-BEAAEF7C11E4}"/>
              </a:ext>
            </a:extLst>
          </p:cNvPr>
          <p:cNvSpPr txBox="1"/>
          <p:nvPr/>
        </p:nvSpPr>
        <p:spPr>
          <a:xfrm>
            <a:off x="320132" y="1840503"/>
            <a:ext cx="5206609" cy="2246769"/>
          </a:xfrm>
          <a:prstGeom prst="rect">
            <a:avLst/>
          </a:prstGeom>
          <a:noFill/>
        </p:spPr>
        <p:txBody>
          <a:bodyPr wrap="square">
            <a:spAutoFit/>
          </a:bodyPr>
          <a:lstStyle/>
          <a:p>
            <a:r>
              <a:rPr lang="en-US" sz="2800" dirty="0" err="1">
                <a:solidFill>
                  <a:schemeClr val="tx2">
                    <a:lumMod val="50000"/>
                  </a:schemeClr>
                </a:solidFill>
                <a:latin typeface="Times New Roman" panose="02020603050405020304" pitchFamily="18" charset="0"/>
                <a:cs typeface="Times New Roman" panose="02020603050405020304" pitchFamily="18" charset="0"/>
              </a:rPr>
              <a:t>Các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hợp</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ba</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nguyên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tố</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như</a:t>
            </a:r>
            <a:r>
              <a:rPr lang="en-US" sz="2800" dirty="0">
                <a:solidFill>
                  <a:schemeClr val="tx2">
                    <a:lumMod val="50000"/>
                  </a:schemeClr>
                </a:solidFill>
                <a:latin typeface="Times New Roman" panose="02020603050405020304" pitchFamily="18" charset="0"/>
                <a:cs typeface="Times New Roman" panose="02020603050405020304" pitchFamily="18" charset="0"/>
              </a:rPr>
              <a:t> calcium carbonate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800" dirty="0">
                <a:solidFill>
                  <a:schemeClr val="tx2">
                    <a:lumMod val="50000"/>
                  </a:schemeClr>
                </a:solidFill>
                <a:latin typeface="Times New Roman" panose="02020603050405020304" pitchFamily="18" charset="0"/>
                <a:cs typeface="Times New Roman" panose="02020603050405020304" pitchFamily="18" charset="0"/>
              </a:rPr>
              <a:t> Ca, C, O </a:t>
            </a:r>
            <a:r>
              <a:rPr lang="en-US" sz="2800" dirty="0" err="1">
                <a:solidFill>
                  <a:schemeClr val="tx2">
                    <a:lumMod val="50000"/>
                  </a:schemeClr>
                </a:solidFill>
                <a:latin typeface="Times New Roman" panose="02020603050405020304" pitchFamily="18" charset="0"/>
                <a:cs typeface="Times New Roman" panose="02020603050405020304" pitchFamily="18" charset="0"/>
              </a:rPr>
              <a:t>là</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thành</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phần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chính</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của</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đá</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vôi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được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sử</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dụng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trong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công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trình</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xây</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dựng</a:t>
            </a:r>
            <a:r>
              <a:rPr lang="en-US" sz="2800" dirty="0">
                <a:solidFill>
                  <a:schemeClr val="tx2">
                    <a:lumMod val="50000"/>
                  </a:schemeClr>
                </a:solidFill>
                <a:latin typeface="Times New Roman" panose="02020603050405020304" pitchFamily="18" charset="0"/>
                <a:cs typeface="Times New Roman" panose="02020603050405020304" pitchFamily="18" charset="0"/>
              </a:rPr>
              <a:t>.</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4167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barn(inVertical)">
                                      <p:cBhvr>
                                        <p:cTn id="13" dur="500"/>
                                        <p:tgtEl>
                                          <p:spTgt spid="53"/>
                                        </p:tgtEl>
                                      </p:cBhvr>
                                    </p:animEffect>
                                  </p:childTnLst>
                                </p:cTn>
                              </p:par>
                              <p:par>
                                <p:cTn id="14" presetID="16" presetClass="entr" presetSubtype="21"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arn(inVertical)">
                                      <p:cBhvr>
                                        <p:cTn id="16" dur="500"/>
                                        <p:tgtEl>
                                          <p:spTgt spid="54"/>
                                        </p:tgtEl>
                                      </p:cBhvr>
                                    </p:animEffect>
                                  </p:childTnLst>
                                </p:cTn>
                              </p:par>
                              <p:par>
                                <p:cTn id="17" presetID="16" presetClass="entr" presetSubtype="21"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barn(inVertical)">
                                      <p:cBhvr>
                                        <p:cTn id="19" dur="500"/>
                                        <p:tgtEl>
                                          <p:spTgt spid="52"/>
                                        </p:tgtEl>
                                      </p:cBhvr>
                                    </p:animEffect>
                                  </p:childTnLst>
                                </p:cTn>
                              </p:par>
                              <p:par>
                                <p:cTn id="20" presetID="16" presetClass="entr" presetSubtype="21"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barn(inVertical)">
                                      <p:cBhvr>
                                        <p:cTn id="22" dur="500"/>
                                        <p:tgtEl>
                                          <p:spTgt spid="60"/>
                                        </p:tgtEl>
                                      </p:cBhvr>
                                    </p:animEffect>
                                  </p:childTnLst>
                                </p:cTn>
                              </p:par>
                              <p:par>
                                <p:cTn id="23" presetID="16" presetClass="entr" presetSubtype="21"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barn(inVertical)">
                                      <p:cBhvr>
                                        <p:cTn id="25" dur="500"/>
                                        <p:tgtEl>
                                          <p:spTgt spid="56"/>
                                        </p:tgtEl>
                                      </p:cBhvr>
                                    </p:animEffect>
                                  </p:childTnLst>
                                </p:cTn>
                              </p:par>
                              <p:par>
                                <p:cTn id="26" presetID="16" presetClass="entr" presetSubtype="21"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arn(inVertical)">
                                      <p:cBhvr>
                                        <p:cTn id="2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Rectangle 250"/>
          <p:cNvSpPr>
            <a:spLocks noChangeArrowheads="1"/>
          </p:cNvSpPr>
          <p:nvPr/>
        </p:nvSpPr>
        <p:spPr bwMode="auto">
          <a:xfrm>
            <a:off x="1454150" y="3379788"/>
            <a:ext cx="9286875" cy="85725"/>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52"/>
          <p:cNvSpPr>
            <a:spLocks/>
          </p:cNvSpPr>
          <p:nvPr/>
        </p:nvSpPr>
        <p:spPr bwMode="auto">
          <a:xfrm>
            <a:off x="3335338" y="3389313"/>
            <a:ext cx="395288" cy="400050"/>
          </a:xfrm>
          <a:custGeom>
            <a:avLst/>
            <a:gdLst>
              <a:gd name="T0" fmla="*/ 0 w 249"/>
              <a:gd name="T1" fmla="*/ 252 h 252"/>
              <a:gd name="T2" fmla="*/ 249 w 249"/>
              <a:gd name="T3" fmla="*/ 252 h 252"/>
              <a:gd name="T4" fmla="*/ 0 w 249"/>
              <a:gd name="T5" fmla="*/ 0 h 252"/>
              <a:gd name="T6" fmla="*/ 0 w 249"/>
              <a:gd name="T7" fmla="*/ 252 h 252"/>
            </a:gdLst>
            <a:ahLst/>
            <a:cxnLst>
              <a:cxn ang="0">
                <a:pos x="T0" y="T1"/>
              </a:cxn>
              <a:cxn ang="0">
                <a:pos x="T2" y="T3"/>
              </a:cxn>
              <a:cxn ang="0">
                <a:pos x="T4" y="T5"/>
              </a:cxn>
              <a:cxn ang="0">
                <a:pos x="T6" y="T7"/>
              </a:cxn>
            </a:cxnLst>
            <a:rect l="0" t="0" r="r" b="b"/>
            <a:pathLst>
              <a:path w="249" h="252">
                <a:moveTo>
                  <a:pt x="0" y="252"/>
                </a:moveTo>
                <a:lnTo>
                  <a:pt x="249" y="252"/>
                </a:lnTo>
                <a:lnTo>
                  <a:pt x="0" y="0"/>
                </a:lnTo>
                <a:lnTo>
                  <a:pt x="0" y="25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255"/>
          <p:cNvSpPr>
            <a:spLocks/>
          </p:cNvSpPr>
          <p:nvPr/>
        </p:nvSpPr>
        <p:spPr bwMode="auto">
          <a:xfrm>
            <a:off x="4240614" y="504465"/>
            <a:ext cx="2453990" cy="3367182"/>
          </a:xfrm>
          <a:custGeom>
            <a:avLst/>
            <a:gdLst>
              <a:gd name="T0" fmla="*/ 893 w 1143"/>
              <a:gd name="T1" fmla="*/ 0 h 1449"/>
              <a:gd name="T2" fmla="*/ 0 w 1143"/>
              <a:gd name="T3" fmla="*/ 0 h 1449"/>
              <a:gd name="T4" fmla="*/ 0 w 1143"/>
              <a:gd name="T5" fmla="*/ 1449 h 1449"/>
              <a:gd name="T6" fmla="*/ 1143 w 1143"/>
              <a:gd name="T7" fmla="*/ 1449 h 1449"/>
              <a:gd name="T8" fmla="*/ 1143 w 1143"/>
              <a:gd name="T9" fmla="*/ 250 h 1449"/>
              <a:gd name="T10" fmla="*/ 893 w 1143"/>
              <a:gd name="T11" fmla="*/ 0 h 1449"/>
            </a:gdLst>
            <a:ahLst/>
            <a:cxnLst>
              <a:cxn ang="0">
                <a:pos x="T0" y="T1"/>
              </a:cxn>
              <a:cxn ang="0">
                <a:pos x="T2" y="T3"/>
              </a:cxn>
              <a:cxn ang="0">
                <a:pos x="T4" y="T5"/>
              </a:cxn>
              <a:cxn ang="0">
                <a:pos x="T6" y="T7"/>
              </a:cxn>
              <a:cxn ang="0">
                <a:pos x="T8" y="T9"/>
              </a:cxn>
              <a:cxn ang="0">
                <a:pos x="T10" y="T11"/>
              </a:cxn>
            </a:cxnLst>
            <a:rect l="0" t="0" r="r" b="b"/>
            <a:pathLst>
              <a:path w="1143" h="1449">
                <a:moveTo>
                  <a:pt x="893" y="0"/>
                </a:moveTo>
                <a:lnTo>
                  <a:pt x="0" y="0"/>
                </a:lnTo>
                <a:lnTo>
                  <a:pt x="0" y="1449"/>
                </a:lnTo>
                <a:lnTo>
                  <a:pt x="1143" y="1449"/>
                </a:lnTo>
                <a:lnTo>
                  <a:pt x="1143" y="250"/>
                </a:lnTo>
                <a:lnTo>
                  <a:pt x="893"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256"/>
          <p:cNvSpPr>
            <a:spLocks/>
          </p:cNvSpPr>
          <p:nvPr/>
        </p:nvSpPr>
        <p:spPr bwMode="auto">
          <a:xfrm>
            <a:off x="7766050" y="3379788"/>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62" name="Picture 61">
            <a:extLst>
              <a:ext uri="{FF2B5EF4-FFF2-40B4-BE49-F238E27FC236}">
                <a16:creationId xmlns:a16="http://schemas.microsoft.com/office/drawing/2014/main" id="{C1D505B3-A8E4-407C-A474-A9F9736AA3AF}"/>
              </a:ext>
            </a:extLst>
          </p:cNvPr>
          <p:cNvPicPr>
            <a:picLocks noChangeAspect="1"/>
          </p:cNvPicPr>
          <p:nvPr/>
        </p:nvPicPr>
        <p:blipFill>
          <a:blip r:embed="rId3"/>
          <a:stretch>
            <a:fillRect/>
          </a:stretch>
        </p:blipFill>
        <p:spPr>
          <a:xfrm>
            <a:off x="8503891" y="753458"/>
            <a:ext cx="1835277" cy="1357027"/>
          </a:xfrm>
          <a:prstGeom prst="rect">
            <a:avLst/>
          </a:prstGeom>
        </p:spPr>
      </p:pic>
      <p:pic>
        <p:nvPicPr>
          <p:cNvPr id="73" name="Graphic 72" descr="Arrow Rotate right">
            <a:extLst>
              <a:ext uri="{FF2B5EF4-FFF2-40B4-BE49-F238E27FC236}">
                <a16:creationId xmlns:a16="http://schemas.microsoft.com/office/drawing/2014/main" id="{BFCFF427-966B-4D67-8B8D-EE1533CCE3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294803">
            <a:off x="3097824" y="5232178"/>
            <a:ext cx="1563975" cy="1563975"/>
          </a:xfrm>
          <a:prstGeom prst="rect">
            <a:avLst/>
          </a:prstGeom>
        </p:spPr>
      </p:pic>
      <p:pic>
        <p:nvPicPr>
          <p:cNvPr id="74" name="Picture 73">
            <a:extLst>
              <a:ext uri="{FF2B5EF4-FFF2-40B4-BE49-F238E27FC236}">
                <a16:creationId xmlns:a16="http://schemas.microsoft.com/office/drawing/2014/main" id="{8C5E0540-7C76-41A4-9CD6-0C7B81C6BEF1}"/>
              </a:ext>
            </a:extLst>
          </p:cNvPr>
          <p:cNvPicPr>
            <a:picLocks noChangeAspect="1"/>
          </p:cNvPicPr>
          <p:nvPr/>
        </p:nvPicPr>
        <p:blipFill>
          <a:blip r:embed="rId6"/>
          <a:stretch>
            <a:fillRect/>
          </a:stretch>
        </p:blipFill>
        <p:spPr>
          <a:xfrm>
            <a:off x="9567146" y="3022568"/>
            <a:ext cx="1198099" cy="885890"/>
          </a:xfrm>
          <a:prstGeom prst="rect">
            <a:avLst/>
          </a:prstGeom>
        </p:spPr>
      </p:pic>
      <p:pic>
        <p:nvPicPr>
          <p:cNvPr id="75" name="Picture 74">
            <a:extLst>
              <a:ext uri="{FF2B5EF4-FFF2-40B4-BE49-F238E27FC236}">
                <a16:creationId xmlns:a16="http://schemas.microsoft.com/office/drawing/2014/main" id="{FA475534-35AE-4DC5-A8BD-C57047106D0E}"/>
              </a:ext>
            </a:extLst>
          </p:cNvPr>
          <p:cNvPicPr>
            <a:picLocks noChangeAspect="1"/>
          </p:cNvPicPr>
          <p:nvPr/>
        </p:nvPicPr>
        <p:blipFill>
          <a:blip r:embed="rId7"/>
          <a:stretch>
            <a:fillRect/>
          </a:stretch>
        </p:blipFill>
        <p:spPr>
          <a:xfrm>
            <a:off x="6990068" y="2988885"/>
            <a:ext cx="1193868" cy="882762"/>
          </a:xfrm>
          <a:prstGeom prst="rect">
            <a:avLst/>
          </a:prstGeom>
        </p:spPr>
      </p:pic>
      <p:pic>
        <p:nvPicPr>
          <p:cNvPr id="76" name="Picture 75">
            <a:extLst>
              <a:ext uri="{FF2B5EF4-FFF2-40B4-BE49-F238E27FC236}">
                <a16:creationId xmlns:a16="http://schemas.microsoft.com/office/drawing/2014/main" id="{05BB4436-144D-4494-AB08-AE62DC3225FD}"/>
              </a:ext>
            </a:extLst>
          </p:cNvPr>
          <p:cNvPicPr>
            <a:picLocks noChangeAspect="1"/>
          </p:cNvPicPr>
          <p:nvPr/>
        </p:nvPicPr>
        <p:blipFill>
          <a:blip r:embed="rId8"/>
          <a:stretch>
            <a:fillRect/>
          </a:stretch>
        </p:blipFill>
        <p:spPr>
          <a:xfrm>
            <a:off x="8339857" y="3022568"/>
            <a:ext cx="1198099" cy="885890"/>
          </a:xfrm>
          <a:prstGeom prst="rect">
            <a:avLst/>
          </a:prstGeom>
        </p:spPr>
      </p:pic>
      <p:pic>
        <p:nvPicPr>
          <p:cNvPr id="78" name="Picture 77">
            <a:extLst>
              <a:ext uri="{FF2B5EF4-FFF2-40B4-BE49-F238E27FC236}">
                <a16:creationId xmlns:a16="http://schemas.microsoft.com/office/drawing/2014/main" id="{F4CB47AE-02E4-4112-B950-B77935D23D64}"/>
              </a:ext>
            </a:extLst>
          </p:cNvPr>
          <p:cNvPicPr>
            <a:picLocks noChangeAspect="1"/>
          </p:cNvPicPr>
          <p:nvPr/>
        </p:nvPicPr>
        <p:blipFill>
          <a:blip r:embed="rId9"/>
          <a:stretch>
            <a:fillRect/>
          </a:stretch>
        </p:blipFill>
        <p:spPr>
          <a:xfrm>
            <a:off x="3906079" y="1059114"/>
            <a:ext cx="3421937" cy="2530224"/>
          </a:xfrm>
          <a:prstGeom prst="rect">
            <a:avLst/>
          </a:prstGeom>
        </p:spPr>
      </p:pic>
      <p:pic>
        <p:nvPicPr>
          <p:cNvPr id="80" name="Picture 79">
            <a:extLst>
              <a:ext uri="{FF2B5EF4-FFF2-40B4-BE49-F238E27FC236}">
                <a16:creationId xmlns:a16="http://schemas.microsoft.com/office/drawing/2014/main" id="{964B51FA-2FE9-4EBF-9F39-4F5AF6DB50B2}"/>
              </a:ext>
            </a:extLst>
          </p:cNvPr>
          <p:cNvPicPr>
            <a:picLocks noChangeAspect="1"/>
          </p:cNvPicPr>
          <p:nvPr/>
        </p:nvPicPr>
        <p:blipFill>
          <a:blip r:embed="rId10"/>
          <a:stretch>
            <a:fillRect/>
          </a:stretch>
        </p:blipFill>
        <p:spPr>
          <a:xfrm>
            <a:off x="10833250" y="3022079"/>
            <a:ext cx="1198760" cy="886379"/>
          </a:xfrm>
          <a:prstGeom prst="rect">
            <a:avLst/>
          </a:prstGeom>
        </p:spPr>
      </p:pic>
      <p:pic>
        <p:nvPicPr>
          <p:cNvPr id="81" name="Graphic 80" descr="Arrow Rotate right">
            <a:extLst>
              <a:ext uri="{FF2B5EF4-FFF2-40B4-BE49-F238E27FC236}">
                <a16:creationId xmlns:a16="http://schemas.microsoft.com/office/drawing/2014/main" id="{71522FDF-CB1B-47F6-9ED9-7CE928A04D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294803">
            <a:off x="7844789" y="5277565"/>
            <a:ext cx="1563975" cy="1563975"/>
          </a:xfrm>
          <a:prstGeom prst="rect">
            <a:avLst/>
          </a:prstGeom>
        </p:spPr>
      </p:pic>
      <p:sp>
        <p:nvSpPr>
          <p:cNvPr id="44" name="TextBox 43">
            <a:extLst>
              <a:ext uri="{FF2B5EF4-FFF2-40B4-BE49-F238E27FC236}">
                <a16:creationId xmlns:a16="http://schemas.microsoft.com/office/drawing/2014/main" id="{98C5A28A-826E-4539-9BE7-BEAAEF7C11E4}"/>
              </a:ext>
            </a:extLst>
          </p:cNvPr>
          <p:cNvSpPr txBox="1"/>
          <p:nvPr/>
        </p:nvSpPr>
        <p:spPr>
          <a:xfrm>
            <a:off x="1044919" y="4186843"/>
            <a:ext cx="10387711" cy="954107"/>
          </a:xfrm>
          <a:prstGeom prst="rect">
            <a:avLst/>
          </a:prstGeom>
          <a:noFill/>
        </p:spPr>
        <p:txBody>
          <a:bodyPr wrap="square">
            <a:spAutoFit/>
          </a:bodyPr>
          <a:lstStyle/>
          <a:p>
            <a:r>
              <a:rPr lang="en-US" sz="2800" dirty="0" err="1">
                <a:solidFill>
                  <a:schemeClr val="tx2">
                    <a:lumMod val="50000"/>
                  </a:schemeClr>
                </a:solidFill>
                <a:latin typeface="Times New Roman" panose="02020603050405020304" pitchFamily="18" charset="0"/>
                <a:cs typeface="Times New Roman" panose="02020603050405020304" pitchFamily="18" charset="0"/>
              </a:rPr>
              <a:t>Các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phức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tạp</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như</a:t>
            </a:r>
            <a:r>
              <a:rPr lang="en-US" sz="2800" dirty="0">
                <a:solidFill>
                  <a:schemeClr val="tx2">
                    <a:lumMod val="50000"/>
                  </a:schemeClr>
                </a:solidFill>
                <a:latin typeface="Times New Roman" panose="02020603050405020304" pitchFamily="18" charset="0"/>
                <a:cs typeface="Times New Roman" panose="02020603050405020304" pitchFamily="18" charset="0"/>
              </a:rPr>
              <a:t> protein </a:t>
            </a:r>
            <a:r>
              <a:rPr lang="en-US" sz="2800" dirty="0" err="1">
                <a:solidFill>
                  <a:schemeClr val="tx2">
                    <a:lumMod val="50000"/>
                  </a:schemeClr>
                </a:solidFill>
                <a:latin typeface="Times New Roman" panose="02020603050405020304" pitchFamily="18" charset="0"/>
                <a:cs typeface="Times New Roman" panose="02020603050405020304" pitchFamily="18" charset="0"/>
              </a:rPr>
              <a:t>có</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vai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trò</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cấu</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tạo</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duy</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trì</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và</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phát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triển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cơ</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thể</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nguyên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tố</a:t>
            </a:r>
            <a:r>
              <a:rPr lang="en-US" sz="2800" dirty="0">
                <a:solidFill>
                  <a:schemeClr val="tx2">
                    <a:lumMod val="50000"/>
                  </a:schemeClr>
                </a:solidFill>
                <a:latin typeface="Times New Roman" panose="02020603050405020304" pitchFamily="18" charset="0"/>
                <a:cs typeface="Times New Roman" panose="02020603050405020304" pitchFamily="18" charset="0"/>
              </a:rPr>
              <a:t> C, H, O, N…</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7789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par>
                                <p:cTn id="8" presetID="16" presetClass="entr" presetSubtype="21"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arn(inVertical)">
                                      <p:cBhvr>
                                        <p:cTn id="10" dur="500"/>
                                        <p:tgtEl>
                                          <p:spTgt spid="62"/>
                                        </p:tgtEl>
                                      </p:cBhvr>
                                    </p:animEffect>
                                  </p:childTnLst>
                                </p:cTn>
                              </p:par>
                              <p:par>
                                <p:cTn id="11" presetID="16" presetClass="entr" presetSubtype="21"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barn(inVertical)">
                                      <p:cBhvr>
                                        <p:cTn id="13" dur="500"/>
                                        <p:tgtEl>
                                          <p:spTgt spid="74"/>
                                        </p:tgtEl>
                                      </p:cBhvr>
                                    </p:animEffect>
                                  </p:childTnLst>
                                </p:cTn>
                              </p:par>
                              <p:par>
                                <p:cTn id="14" presetID="16" presetClass="entr" presetSubtype="21"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barn(inVertical)">
                                      <p:cBhvr>
                                        <p:cTn id="16" dur="500"/>
                                        <p:tgtEl>
                                          <p:spTgt spid="76"/>
                                        </p:tgtEl>
                                      </p:cBhvr>
                                    </p:animEffect>
                                  </p:childTnLst>
                                </p:cTn>
                              </p:par>
                              <p:par>
                                <p:cTn id="17" presetID="16" presetClass="entr" presetSubtype="21"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barn(inVertical)">
                                      <p:cBhvr>
                                        <p:cTn id="19" dur="500"/>
                                        <p:tgtEl>
                                          <p:spTgt spid="75"/>
                                        </p:tgtEl>
                                      </p:cBhvr>
                                    </p:animEffect>
                                  </p:childTnLst>
                                </p:cTn>
                              </p:par>
                              <p:par>
                                <p:cTn id="20" presetID="16" presetClass="entr" presetSubtype="21" fill="hold"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barn(inVertical)">
                                      <p:cBhvr>
                                        <p:cTn id="22" dur="500"/>
                                        <p:tgtEl>
                                          <p:spTgt spid="80"/>
                                        </p:tgtEl>
                                      </p:cBhvr>
                                    </p:animEffect>
                                  </p:childTnLst>
                                </p:cTn>
                              </p:par>
                              <p:par>
                                <p:cTn id="23" presetID="16" presetClass="entr" presetSubtype="21"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barn(inVertical)">
                                      <p:cBhvr>
                                        <p:cTn id="25" dur="500"/>
                                        <p:tgtEl>
                                          <p:spTgt spid="81"/>
                                        </p:tgtEl>
                                      </p:cBhvr>
                                    </p:animEffect>
                                  </p:childTnLst>
                                </p:cTn>
                              </p:par>
                              <p:par>
                                <p:cTn id="26" presetID="16" presetClass="entr" presetSubtype="21" fill="hold"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barn(inVertical)">
                                      <p:cBhvr>
                                        <p:cTn id="28" dur="500"/>
                                        <p:tgtEl>
                                          <p:spTgt spid="7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C5A28A-826E-4539-9BE7-BEAAEF7C11E4}"/>
              </a:ext>
            </a:extLst>
          </p:cNvPr>
          <p:cNvSpPr txBox="1"/>
          <p:nvPr/>
        </p:nvSpPr>
        <p:spPr>
          <a:xfrm>
            <a:off x="897001" y="1255384"/>
            <a:ext cx="10387711" cy="1815882"/>
          </a:xfrm>
          <a:prstGeom prst="rect">
            <a:avLst/>
          </a:prstGeom>
          <a:noFill/>
        </p:spPr>
        <p:txBody>
          <a:bodyPr wrap="square">
            <a:spAutoFit/>
          </a:bodyPr>
          <a:lstStyle/>
          <a:p>
            <a:r>
              <a:rPr lang="en-US" sz="2800" dirty="0" err="1">
                <a:solidFill>
                  <a:schemeClr val="tx2">
                    <a:lumMod val="50000"/>
                  </a:schemeClr>
                </a:solidFill>
                <a:latin typeface="Times New Roman" panose="02020603050405020304" pitchFamily="18" charset="0"/>
                <a:cs typeface="Times New Roman" panose="02020603050405020304" pitchFamily="18" charset="0"/>
              </a:rPr>
              <a:t>Các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hợp</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như</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nước</a:t>
            </a:r>
            <a:r>
              <a:rPr lang="en-US" sz="2800" dirty="0">
                <a:solidFill>
                  <a:schemeClr val="tx2">
                    <a:lumMod val="50000"/>
                  </a:schemeClr>
                </a:solidFill>
                <a:latin typeface="Times New Roman" panose="02020603050405020304" pitchFamily="18" charset="0"/>
                <a:cs typeface="Times New Roman" panose="02020603050405020304" pitchFamily="18" charset="0"/>
              </a:rPr>
              <a:t>, carbon dioxide, </a:t>
            </a:r>
            <a:r>
              <a:rPr lang="en-US" sz="2800" dirty="0" err="1">
                <a:solidFill>
                  <a:schemeClr val="tx2">
                    <a:lumMod val="50000"/>
                  </a:schemeClr>
                </a:solidFill>
                <a:latin typeface="Times New Roman" panose="02020603050405020304" pitchFamily="18" charset="0"/>
                <a:cs typeface="Times New Roman" panose="02020603050405020304" pitchFamily="18" charset="0"/>
              </a:rPr>
              <a:t>muối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ăn</a:t>
            </a:r>
            <a:r>
              <a:rPr lang="en-US" sz="2800" dirty="0">
                <a:solidFill>
                  <a:schemeClr val="tx2">
                    <a:lumMod val="50000"/>
                  </a:schemeClr>
                </a:solidFill>
                <a:latin typeface="Times New Roman" panose="02020603050405020304" pitchFamily="18" charset="0"/>
                <a:cs typeface="Times New Roman" panose="02020603050405020304" pitchFamily="18" charset="0"/>
              </a:rPr>
              <a:t>, calcium carbonate…</a:t>
            </a:r>
            <a:r>
              <a:rPr lang="en-US" sz="2800" dirty="0" err="1">
                <a:solidFill>
                  <a:schemeClr val="tx2">
                    <a:lumMod val="50000"/>
                  </a:schemeClr>
                </a:solidFill>
                <a:latin typeface="Times New Roman" panose="02020603050405020304" pitchFamily="18" charset="0"/>
                <a:cs typeface="Times New Roman" panose="02020603050405020304" pitchFamily="18" charset="0"/>
              </a:rPr>
              <a:t>là</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hợp</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vô</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cơ</a:t>
            </a:r>
            <a:r>
              <a:rPr lang="en-US" sz="2800" dirty="0">
                <a:solidFill>
                  <a:schemeClr val="tx2">
                    <a:lumMod val="50000"/>
                  </a:schemeClr>
                </a:solidFill>
                <a:latin typeface="Times New Roman" panose="02020603050405020304" pitchFamily="18" charset="0"/>
                <a:cs typeface="Times New Roman" panose="02020603050405020304" pitchFamily="18" charset="0"/>
              </a:rPr>
              <a:t>.</a:t>
            </a:r>
          </a:p>
          <a:p>
            <a:r>
              <a:rPr lang="en-US" sz="2800" dirty="0" err="1">
                <a:solidFill>
                  <a:schemeClr val="tx2">
                    <a:lumMod val="50000"/>
                  </a:schemeClr>
                </a:solidFill>
                <a:latin typeface="Times New Roman" panose="02020603050405020304" pitchFamily="18" charset="0"/>
                <a:cs typeface="Times New Roman" panose="02020603050405020304" pitchFamily="18" charset="0"/>
              </a:rPr>
              <a:t>Những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hợp</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như</a:t>
            </a:r>
            <a:r>
              <a:rPr lang="en-US" sz="2800" dirty="0">
                <a:solidFill>
                  <a:schemeClr val="tx2">
                    <a:lumMod val="50000"/>
                  </a:schemeClr>
                </a:solidFill>
                <a:latin typeface="Times New Roman" panose="02020603050405020304" pitchFamily="18" charset="0"/>
                <a:cs typeface="Times New Roman" panose="02020603050405020304" pitchFamily="18" charset="0"/>
              </a:rPr>
              <a:t> glucose ( </a:t>
            </a:r>
            <a:r>
              <a:rPr lang="en-US" sz="2800" dirty="0" err="1">
                <a:solidFill>
                  <a:schemeClr val="tx2">
                    <a:lumMod val="50000"/>
                  </a:schemeClr>
                </a:solidFill>
                <a:latin typeface="Times New Roman" panose="02020603050405020304" pitchFamily="18" charset="0"/>
                <a:cs typeface="Times New Roman" panose="02020603050405020304" pitchFamily="18" charset="0"/>
              </a:rPr>
              <a:t>có</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nhiều</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trong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quả</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nho</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chín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saccharose</a:t>
            </a:r>
            <a:r>
              <a:rPr lang="en-US" sz="2800" dirty="0">
                <a:solidFill>
                  <a:schemeClr val="tx2">
                    <a:lumMod val="50000"/>
                  </a:schemeClr>
                </a:solidFill>
                <a:latin typeface="Times New Roman" panose="02020603050405020304" pitchFamily="18" charset="0"/>
                <a:cs typeface="Times New Roman" panose="02020603050405020304" pitchFamily="18" charset="0"/>
              </a:rPr>
              <a:t>, protein,… </a:t>
            </a:r>
            <a:r>
              <a:rPr lang="en-US" sz="2800" dirty="0" err="1">
                <a:solidFill>
                  <a:schemeClr val="tx2">
                    <a:lumMod val="50000"/>
                  </a:schemeClr>
                </a:solidFill>
                <a:latin typeface="Times New Roman" panose="02020603050405020304" pitchFamily="18" charset="0"/>
                <a:cs typeface="Times New Roman" panose="02020603050405020304" pitchFamily="18" charset="0"/>
              </a:rPr>
              <a:t>là</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hợp</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hữu</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cơ</a:t>
            </a:r>
            <a:r>
              <a:rPr lang="en-US" sz="2800" dirty="0">
                <a:solidFill>
                  <a:schemeClr val="tx2">
                    <a:lumMod val="50000"/>
                  </a:schemeClr>
                </a:solidFill>
                <a:latin typeface="Times New Roman" panose="02020603050405020304" pitchFamily="18" charset="0"/>
                <a:cs typeface="Times New Roman" panose="02020603050405020304" pitchFamily="18" charset="0"/>
              </a:rPr>
              <a:t>.</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7082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258" y="600652"/>
            <a:ext cx="9457765" cy="1569660"/>
          </a:xfrm>
          <a:prstGeom prst="rect">
            <a:avLst/>
          </a:prstGeom>
        </p:spPr>
        <p:txBody>
          <a:bodyPr wrap="square">
            <a:spAutoFit/>
          </a:bodyPr>
          <a:lstStyle/>
          <a:p>
            <a:pPr lvl="0" algn="just"/>
            <a:r>
              <a:rPr lang="en-US" sz="3200" b="1" dirty="0">
                <a:solidFill>
                  <a:srgbClr val="FF0000"/>
                </a:solidFill>
                <a:latin typeface="Times New Roman" panose="02020603050405020304" pitchFamily="18" charset="0"/>
                <a:ea typeface="Calibri"/>
                <a:cs typeface="Times New Roman" panose="02020603050405020304" pitchFamily="18" charset="0"/>
                <a:sym typeface="Calibri"/>
              </a:rPr>
              <a:t>1.</a:t>
            </a:r>
            <a:r>
              <a:rPr lang="vi-VN" sz="3200" b="1" dirty="0">
                <a:solidFill>
                  <a:srgbClr val="FF0000"/>
                </a:solidFill>
                <a:latin typeface="Times New Roman" panose="02020603050405020304" pitchFamily="18" charset="0"/>
                <a:ea typeface="Calibri"/>
                <a:cs typeface="Times New Roman" panose="02020603050405020304" pitchFamily="18" charset="0"/>
                <a:sym typeface="Calibri"/>
              </a:rPr>
              <a:t> </a:t>
            </a:r>
            <a:r>
              <a:rPr lang="vi-VN" sz="3200" dirty="0">
                <a:solidFill>
                  <a:srgbClr val="FF0000"/>
                </a:solidFill>
                <a:latin typeface="Times New Roman" panose="02020603050405020304" pitchFamily="18" charset="0"/>
                <a:ea typeface="Calibri"/>
                <a:cs typeface="Times New Roman" panose="02020603050405020304" pitchFamily="18" charset="0"/>
                <a:sym typeface="Calibri"/>
              </a:rPr>
              <a:t>Hãy trình bày sự khác biệt giữa đơn chất oxygen và hợp chất carbon dioxide về thành phần nguyên tố và vai trò của chúng đối với sự sống và sự cháy?</a:t>
            </a:r>
          </a:p>
        </p:txBody>
      </p:sp>
      <p:grpSp>
        <p:nvGrpSpPr>
          <p:cNvPr id="3" name="Group 2">
            <a:extLst>
              <a:ext uri="{FF2B5EF4-FFF2-40B4-BE49-F238E27FC236}">
                <a16:creationId xmlns:a16="http://schemas.microsoft.com/office/drawing/2014/main" id="{A13A5E53-1A12-49FB-8D7C-470BD0D599A5}"/>
              </a:ext>
            </a:extLst>
          </p:cNvPr>
          <p:cNvGrpSpPr/>
          <p:nvPr/>
        </p:nvGrpSpPr>
        <p:grpSpPr>
          <a:xfrm>
            <a:off x="6459835" y="3577207"/>
            <a:ext cx="2400259" cy="1619032"/>
            <a:chOff x="3400466" y="2904001"/>
            <a:chExt cx="2400259" cy="1619032"/>
          </a:xfrm>
        </p:grpSpPr>
        <p:grpSp>
          <p:nvGrpSpPr>
            <p:cNvPr id="4" name="Group 3">
              <a:extLst>
                <a:ext uri="{FF2B5EF4-FFF2-40B4-BE49-F238E27FC236}">
                  <a16:creationId xmlns:a16="http://schemas.microsoft.com/office/drawing/2014/main" id="{F4FB3BEF-7C04-4575-990C-60C6F52D9BE4}"/>
                </a:ext>
              </a:extLst>
            </p:cNvPr>
            <p:cNvGrpSpPr/>
            <p:nvPr/>
          </p:nvGrpSpPr>
          <p:grpSpPr>
            <a:xfrm>
              <a:off x="3400466" y="3513101"/>
              <a:ext cx="2400259" cy="1009932"/>
              <a:chOff x="7686807" y="2405750"/>
              <a:chExt cx="1795330" cy="766074"/>
            </a:xfrm>
          </p:grpSpPr>
          <p:sp>
            <p:nvSpPr>
              <p:cNvPr id="6" name="Flowchart: Connector 5">
                <a:extLst>
                  <a:ext uri="{FF2B5EF4-FFF2-40B4-BE49-F238E27FC236}">
                    <a16:creationId xmlns:a16="http://schemas.microsoft.com/office/drawing/2014/main" id="{C8686FBF-A10E-4822-83B2-B43611E8C637}"/>
                  </a:ext>
                </a:extLst>
              </p:cNvPr>
              <p:cNvSpPr/>
              <p:nvPr/>
            </p:nvSpPr>
            <p:spPr>
              <a:xfrm>
                <a:off x="7686807" y="2405750"/>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a:t>O</a:t>
                </a:r>
              </a:p>
            </p:txBody>
          </p:sp>
          <p:sp>
            <p:nvSpPr>
              <p:cNvPr id="7" name="Flowchart: Connector 6">
                <a:extLst>
                  <a:ext uri="{FF2B5EF4-FFF2-40B4-BE49-F238E27FC236}">
                    <a16:creationId xmlns:a16="http://schemas.microsoft.com/office/drawing/2014/main" id="{1532628D-F1C5-402A-A5B9-3E28A8621E3A}"/>
                  </a:ext>
                </a:extLst>
              </p:cNvPr>
              <p:cNvSpPr/>
              <p:nvPr/>
            </p:nvSpPr>
            <p:spPr>
              <a:xfrm>
                <a:off x="8682037" y="2414587"/>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a:t>O</a:t>
                </a:r>
              </a:p>
            </p:txBody>
          </p:sp>
        </p:grpSp>
        <p:sp>
          <p:nvSpPr>
            <p:cNvPr id="5" name="Flowchart: Connector 4">
              <a:extLst>
                <a:ext uri="{FF2B5EF4-FFF2-40B4-BE49-F238E27FC236}">
                  <a16:creationId xmlns:a16="http://schemas.microsoft.com/office/drawing/2014/main" id="{37C193D2-7540-4773-B7DD-E21CBEE64BA1}"/>
                </a:ext>
              </a:extLst>
            </p:cNvPr>
            <p:cNvSpPr/>
            <p:nvPr/>
          </p:nvSpPr>
          <p:spPr>
            <a:xfrm>
              <a:off x="3933899" y="2904001"/>
              <a:ext cx="1269267" cy="1204339"/>
            </a:xfrm>
            <a:prstGeom prst="flowChartConnector">
              <a:avLst/>
            </a:prstGeom>
            <a:solidFill>
              <a:schemeClr val="accent4"/>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2400" b="1" dirty="0"/>
                <a:t>C</a:t>
              </a:r>
            </a:p>
          </p:txBody>
        </p:sp>
      </p:grpSp>
      <p:grpSp>
        <p:nvGrpSpPr>
          <p:cNvPr id="8" name="Group 7">
            <a:extLst>
              <a:ext uri="{FF2B5EF4-FFF2-40B4-BE49-F238E27FC236}">
                <a16:creationId xmlns:a16="http://schemas.microsoft.com/office/drawing/2014/main" id="{F485C30E-7E70-412F-A995-5AE5C3490086}"/>
              </a:ext>
            </a:extLst>
          </p:cNvPr>
          <p:cNvGrpSpPr/>
          <p:nvPr/>
        </p:nvGrpSpPr>
        <p:grpSpPr>
          <a:xfrm>
            <a:off x="1173100" y="3748897"/>
            <a:ext cx="1908938" cy="1009932"/>
            <a:chOff x="7686807" y="2405750"/>
            <a:chExt cx="1427835" cy="766074"/>
          </a:xfrm>
        </p:grpSpPr>
        <p:sp>
          <p:nvSpPr>
            <p:cNvPr id="9" name="Flowchart: Connector 8">
              <a:extLst>
                <a:ext uri="{FF2B5EF4-FFF2-40B4-BE49-F238E27FC236}">
                  <a16:creationId xmlns:a16="http://schemas.microsoft.com/office/drawing/2014/main" id="{60594DB9-693E-4743-A49B-8ED8C477293F}"/>
                </a:ext>
              </a:extLst>
            </p:cNvPr>
            <p:cNvSpPr/>
            <p:nvPr/>
          </p:nvSpPr>
          <p:spPr>
            <a:xfrm>
              <a:off x="7686807" y="2405750"/>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10" name="Flowchart: Connector 9">
              <a:extLst>
                <a:ext uri="{FF2B5EF4-FFF2-40B4-BE49-F238E27FC236}">
                  <a16:creationId xmlns:a16="http://schemas.microsoft.com/office/drawing/2014/main" id="{6430E4BA-EBE6-4513-BC1D-B0E9067B7CDD}"/>
                </a:ext>
              </a:extLst>
            </p:cNvPr>
            <p:cNvSpPr/>
            <p:nvPr/>
          </p:nvSpPr>
          <p:spPr>
            <a:xfrm>
              <a:off x="8314542" y="2414587"/>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sp>
        <p:nvSpPr>
          <p:cNvPr id="11" name="TextBox 10">
            <a:extLst>
              <a:ext uri="{FF2B5EF4-FFF2-40B4-BE49-F238E27FC236}">
                <a16:creationId xmlns:a16="http://schemas.microsoft.com/office/drawing/2014/main" id="{D0C56EC7-5167-49C7-B82A-47EFF315B116}"/>
              </a:ext>
            </a:extLst>
          </p:cNvPr>
          <p:cNvSpPr txBox="1"/>
          <p:nvPr/>
        </p:nvSpPr>
        <p:spPr>
          <a:xfrm>
            <a:off x="1334376" y="5237288"/>
            <a:ext cx="1355943" cy="461665"/>
          </a:xfrm>
          <a:prstGeom prst="rect">
            <a:avLst/>
          </a:prstGeom>
          <a:noFill/>
        </p:spPr>
        <p:txBody>
          <a:bodyPr wrap="square">
            <a:spAutoFit/>
          </a:bodyPr>
          <a:lstStyle/>
          <a:p>
            <a:r>
              <a:rPr lang="vi-VN" sz="2400" dirty="0">
                <a:solidFill>
                  <a:schemeClr val="tx2">
                    <a:lumMod val="50000"/>
                  </a:schemeClr>
                </a:solidFill>
                <a:ea typeface="Calibri"/>
                <a:cs typeface="Calibri"/>
                <a:sym typeface="Calibri"/>
              </a:rPr>
              <a:t>Oxygen</a:t>
            </a:r>
            <a:endParaRPr lang="vi-VN" sz="2400" dirty="0">
              <a:solidFill>
                <a:schemeClr val="tx2">
                  <a:lumMod val="50000"/>
                </a:schemeClr>
              </a:solidFill>
            </a:endParaRPr>
          </a:p>
        </p:txBody>
      </p:sp>
      <p:sp>
        <p:nvSpPr>
          <p:cNvPr id="12" name="TextBox 11">
            <a:extLst>
              <a:ext uri="{FF2B5EF4-FFF2-40B4-BE49-F238E27FC236}">
                <a16:creationId xmlns:a16="http://schemas.microsoft.com/office/drawing/2014/main" id="{4E1EB6BF-0611-4003-B414-618C46D3C757}"/>
              </a:ext>
            </a:extLst>
          </p:cNvPr>
          <p:cNvSpPr txBox="1"/>
          <p:nvPr/>
        </p:nvSpPr>
        <p:spPr>
          <a:xfrm>
            <a:off x="6459835" y="5219534"/>
            <a:ext cx="2573805" cy="461665"/>
          </a:xfrm>
          <a:prstGeom prst="rect">
            <a:avLst/>
          </a:prstGeom>
          <a:noFill/>
        </p:spPr>
        <p:txBody>
          <a:bodyPr wrap="square">
            <a:spAutoFit/>
          </a:bodyPr>
          <a:lstStyle/>
          <a:p>
            <a:pPr algn="ctr"/>
            <a:r>
              <a:rPr lang="vi-VN" sz="2400" dirty="0">
                <a:solidFill>
                  <a:schemeClr val="tx2">
                    <a:lumMod val="50000"/>
                  </a:schemeClr>
                </a:solidFill>
                <a:ea typeface="Calibri"/>
                <a:cs typeface="Calibri"/>
                <a:sym typeface="Calibri"/>
              </a:rPr>
              <a:t>Carbon dioxide </a:t>
            </a:r>
            <a:endParaRPr lang="vi-VN" sz="2400" dirty="0">
              <a:solidFill>
                <a:schemeClr val="tx2">
                  <a:lumMod val="50000"/>
                </a:schemeClr>
              </a:solidFill>
            </a:endParaRPr>
          </a:p>
        </p:txBody>
      </p:sp>
      <p:sp>
        <p:nvSpPr>
          <p:cNvPr id="13" name="TextBox 12">
            <a:extLst>
              <a:ext uri="{FF2B5EF4-FFF2-40B4-BE49-F238E27FC236}">
                <a16:creationId xmlns:a16="http://schemas.microsoft.com/office/drawing/2014/main" id="{A522E128-07A4-4CE5-A568-25B841A83A1D}"/>
              </a:ext>
            </a:extLst>
          </p:cNvPr>
          <p:cNvSpPr txBox="1"/>
          <p:nvPr/>
        </p:nvSpPr>
        <p:spPr>
          <a:xfrm>
            <a:off x="950259" y="887852"/>
            <a:ext cx="10439400" cy="523220"/>
          </a:xfrm>
          <a:prstGeom prst="rect">
            <a:avLst/>
          </a:prstGeom>
          <a:solidFill>
            <a:srgbClr val="FFFFCC"/>
          </a:solidFill>
        </p:spPr>
        <p:txBody>
          <a:bodyPr wrap="square">
            <a:spAutoFit/>
          </a:bodyPr>
          <a:lstStyle/>
          <a:p>
            <a:pPr algn="just"/>
            <a:r>
              <a:rPr lang="vi-VN" sz="2800" b="0" i="0" dirty="0">
                <a:solidFill>
                  <a:srgbClr val="333333"/>
                </a:solidFill>
                <a:effectLst/>
                <a:latin typeface="+mn-lt"/>
              </a:rPr>
              <a:t>- Đơn chất oxygen được tạo nên từ 1 nguyên tố là: oxygen (O)</a:t>
            </a:r>
            <a:endParaRPr lang="vi-VN" sz="2800" dirty="0">
              <a:latin typeface="+mn-lt"/>
            </a:endParaRPr>
          </a:p>
        </p:txBody>
      </p:sp>
      <p:sp>
        <p:nvSpPr>
          <p:cNvPr id="14" name="TextBox 13">
            <a:extLst>
              <a:ext uri="{FF2B5EF4-FFF2-40B4-BE49-F238E27FC236}">
                <a16:creationId xmlns:a16="http://schemas.microsoft.com/office/drawing/2014/main" id="{F2ED4103-D1FE-43B2-BE34-8414E6715ED0}"/>
              </a:ext>
            </a:extLst>
          </p:cNvPr>
          <p:cNvSpPr txBox="1"/>
          <p:nvPr/>
        </p:nvSpPr>
        <p:spPr>
          <a:xfrm>
            <a:off x="869107" y="1649217"/>
            <a:ext cx="10520552" cy="954107"/>
          </a:xfrm>
          <a:prstGeom prst="rect">
            <a:avLst/>
          </a:prstGeom>
          <a:solidFill>
            <a:srgbClr val="FFFFCC"/>
          </a:solidFill>
        </p:spPr>
        <p:txBody>
          <a:bodyPr wrap="square">
            <a:spAutoFit/>
          </a:bodyPr>
          <a:lstStyle/>
          <a:p>
            <a:pPr algn="just"/>
            <a:r>
              <a:rPr lang="vi-VN" sz="2800" dirty="0">
                <a:solidFill>
                  <a:srgbClr val="333333"/>
                </a:solidFill>
                <a:latin typeface="+mn-lt"/>
              </a:rPr>
              <a:t>- Hợp chất carbon dioxide được tạo nên từ 2 nguyên tố là: carbon (C) và oxygen (O)</a:t>
            </a:r>
            <a:endParaRPr lang="vi-VN" sz="2800" dirty="0">
              <a:latin typeface="+mn-lt"/>
            </a:endParaRPr>
          </a:p>
        </p:txBody>
      </p:sp>
      <p:sp>
        <p:nvSpPr>
          <p:cNvPr id="15" name="TextBox 14">
            <a:extLst>
              <a:ext uri="{FF2B5EF4-FFF2-40B4-BE49-F238E27FC236}">
                <a16:creationId xmlns:a16="http://schemas.microsoft.com/office/drawing/2014/main" id="{705DDFCD-FECE-4140-A3C3-F1D879DB9842}"/>
              </a:ext>
            </a:extLst>
          </p:cNvPr>
          <p:cNvSpPr txBox="1"/>
          <p:nvPr/>
        </p:nvSpPr>
        <p:spPr>
          <a:xfrm>
            <a:off x="869107" y="2649384"/>
            <a:ext cx="10923964" cy="954107"/>
          </a:xfrm>
          <a:prstGeom prst="rect">
            <a:avLst/>
          </a:prstGeom>
          <a:solidFill>
            <a:srgbClr val="FFFFCC"/>
          </a:solidFill>
        </p:spPr>
        <p:txBody>
          <a:bodyPr wrap="square">
            <a:spAutoFit/>
          </a:bodyPr>
          <a:lstStyle/>
          <a:p>
            <a:pPr algn="just"/>
            <a:r>
              <a:rPr lang="vi-VN" sz="2800" dirty="0">
                <a:solidFill>
                  <a:srgbClr val="333333"/>
                </a:solidFill>
                <a:latin typeface="+mn-lt"/>
              </a:rPr>
              <a:t>- Oxygen duy trì sự sống và sự cháy. Carbon dioxide không duy trì sự sống và sự cháy</a:t>
            </a:r>
            <a:endParaRPr lang="vi-VN" sz="2800" dirty="0">
              <a:latin typeface="+mn-lt"/>
            </a:endParaRPr>
          </a:p>
        </p:txBody>
      </p:sp>
    </p:spTree>
    <p:extLst>
      <p:ext uri="{BB962C8B-B14F-4D97-AF65-F5344CB8AC3E}">
        <p14:creationId xmlns:p14="http://schemas.microsoft.com/office/powerpoint/2010/main" val="343522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0" nodeType="clickEffect">
                                  <p:stCondLst>
                                    <p:cond delay="0"/>
                                  </p:stCondLst>
                                  <p:childTnLst>
                                    <p:animEffect transition="out" filter="blinds(horizontal)">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Google Shape;563;p14">
            <a:extLst>
              <a:ext uri="{FF2B5EF4-FFF2-40B4-BE49-F238E27FC236}">
                <a16:creationId xmlns:a16="http://schemas.microsoft.com/office/drawing/2014/main" id="{024167DE-1D8E-4FB9-BDE8-2B3061E96725}"/>
              </a:ext>
            </a:extLst>
          </p:cNvPr>
          <p:cNvSpPr/>
          <p:nvPr/>
        </p:nvSpPr>
        <p:spPr>
          <a:xfrm>
            <a:off x="797265" y="639619"/>
            <a:ext cx="10617908" cy="1203249"/>
          </a:xfrm>
          <a:custGeom>
            <a:avLst/>
            <a:gdLst/>
            <a:ahLst/>
            <a:cxnLst/>
            <a:rect l="l" t="t" r="r" b="b"/>
            <a:pathLst>
              <a:path w="4000500" h="6858000" extrusionOk="0">
                <a:moveTo>
                  <a:pt x="0" y="0"/>
                </a:moveTo>
                <a:lnTo>
                  <a:pt x="4000500" y="0"/>
                </a:lnTo>
                <a:lnTo>
                  <a:pt x="4000500" y="6858000"/>
                </a:lnTo>
                <a:lnTo>
                  <a:pt x="0" y="6858000"/>
                </a:lnTo>
                <a:close/>
              </a:path>
            </a:pathLst>
          </a:custGeom>
          <a:solidFill>
            <a:srgbClr val="E9DCFF">
              <a:alpha val="49803"/>
            </a:srgbClr>
          </a:solidFill>
          <a:ln>
            <a:noFill/>
          </a:ln>
        </p:spPr>
        <p:txBody>
          <a:bodyPr spcFirstLastPara="1" wrap="square" lIns="91425" tIns="45700" rIns="91425" bIns="45700" anchor="ctr" anchorCtr="0">
            <a:noAutofit/>
          </a:bodyPr>
          <a:lstStyle/>
          <a:p>
            <a:r>
              <a:rPr lang="vi-VN" sz="3200" b="1" dirty="0">
                <a:solidFill>
                  <a:srgbClr val="FF0000"/>
                </a:solidFill>
                <a:latin typeface="Times New Roman" panose="02020603050405020304" pitchFamily="18" charset="0"/>
                <a:cs typeface="Times New Roman" panose="02020603050405020304" pitchFamily="18" charset="0"/>
              </a:rPr>
              <a:t>2. </a:t>
            </a:r>
            <a:r>
              <a:rPr lang="vi-VN" sz="3200" dirty="0">
                <a:solidFill>
                  <a:srgbClr val="FF0000"/>
                </a:solidFill>
                <a:latin typeface="Times New Roman" panose="02020603050405020304" pitchFamily="18" charset="0"/>
                <a:cs typeface="Times New Roman" panose="02020603050405020304" pitchFamily="18" charset="0"/>
              </a:rPr>
              <a:t>Hãy dự đoán số lượng của các đơn chất nhiều hơn hay ít hơn số lượng của các hợp chất. Giải thích.</a:t>
            </a:r>
          </a:p>
        </p:txBody>
      </p:sp>
      <p:sp>
        <p:nvSpPr>
          <p:cNvPr id="6" name="TextBox 5">
            <a:extLst>
              <a:ext uri="{FF2B5EF4-FFF2-40B4-BE49-F238E27FC236}">
                <a16:creationId xmlns:a16="http://schemas.microsoft.com/office/drawing/2014/main" id="{DC93F722-CD1D-4037-8F2A-B308E60BB5D5}"/>
              </a:ext>
            </a:extLst>
          </p:cNvPr>
          <p:cNvSpPr txBox="1"/>
          <p:nvPr/>
        </p:nvSpPr>
        <p:spPr>
          <a:xfrm>
            <a:off x="797264" y="2254389"/>
            <a:ext cx="10377241" cy="2246769"/>
          </a:xfrm>
          <a:prstGeom prst="rect">
            <a:avLst/>
          </a:prstGeom>
          <a:solidFill>
            <a:srgbClr val="FFFFCC"/>
          </a:solidFill>
        </p:spPr>
        <p:txBody>
          <a:bodyPr wrap="square">
            <a:spAutoFit/>
          </a:bodyPr>
          <a:lstStyle/>
          <a:p>
            <a:pPr algn="just"/>
            <a:r>
              <a:rPr lang="vi-VN" sz="2800" b="0" i="0" dirty="0">
                <a:solidFill>
                  <a:srgbClr val="333333"/>
                </a:solidFill>
                <a:effectLst/>
                <a:latin typeface="+mn-lt"/>
              </a:rPr>
              <a:t>- </a:t>
            </a:r>
            <a:r>
              <a:rPr lang="vi-VN" sz="2800" b="0" i="0" dirty="0">
                <a:solidFill>
                  <a:srgbClr val="333333"/>
                </a:solidFill>
                <a:effectLst/>
                <a:latin typeface="Times New Roman" panose="02020603050405020304" pitchFamily="18" charset="0"/>
                <a:cs typeface="Times New Roman" panose="02020603050405020304" pitchFamily="18" charset="0"/>
              </a:rPr>
              <a:t>Các nhà khoa học đã tìm ra 118 nguyên tố hóa học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b="0" i="0" dirty="0">
                <a:solidFill>
                  <a:srgbClr val="333333"/>
                </a:solidFill>
                <a:effectLst/>
                <a:latin typeface="Times New Roman" panose="02020603050405020304" pitchFamily="18" charset="0"/>
                <a:cs typeface="Times New Roman" panose="02020603050405020304" pitchFamily="18" charset="0"/>
              </a:rPr>
              <a:t>118 đơn chất</a:t>
            </a:r>
          </a:p>
          <a:p>
            <a:pPr algn="just" latinLnBrk="0"/>
            <a:r>
              <a:rPr lang="vi-VN" sz="2800" b="0" i="0" dirty="0">
                <a:solidFill>
                  <a:srgbClr val="333333"/>
                </a:solidFill>
                <a:effectLst/>
                <a:latin typeface="Times New Roman" panose="02020603050405020304" pitchFamily="18" charset="0"/>
                <a:cs typeface="Times New Roman" panose="02020603050405020304" pitchFamily="18" charset="0"/>
              </a:rPr>
              <a:t>- Hợp chất được tạo nên từ 2 hay nhiều nguyên tố, hiện nay người ta đã biết hàng chục triệu hợp chất khác nhau. Do hợp chất được tạo nên từ tổ hợp các nguyên tố với các tỉ lệ nguyên tố trong hợp chất khác nhau</a:t>
            </a:r>
          </a:p>
          <a:p>
            <a:pPr algn="just" latinLnBrk="0"/>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b="0" i="0" dirty="0">
                <a:solidFill>
                  <a:srgbClr val="333333"/>
                </a:solidFill>
                <a:effectLst/>
                <a:latin typeface="Times New Roman" panose="02020603050405020304" pitchFamily="18" charset="0"/>
                <a:cs typeface="Times New Roman" panose="02020603050405020304" pitchFamily="18" charset="0"/>
              </a:rPr>
              <a:t> Số lượng của các hợp chất nhiều hơn số lượng của các đơn chất</a:t>
            </a:r>
          </a:p>
        </p:txBody>
      </p:sp>
    </p:spTree>
    <p:extLst>
      <p:ext uri="{BB962C8B-B14F-4D97-AF65-F5344CB8AC3E}">
        <p14:creationId xmlns:p14="http://schemas.microsoft.com/office/powerpoint/2010/main" val="23824356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Rectangle 2"/>
          <p:cNvSpPr/>
          <p:nvPr/>
        </p:nvSpPr>
        <p:spPr>
          <a:xfrm>
            <a:off x="1286435" y="628907"/>
            <a:ext cx="10104376" cy="2677656"/>
          </a:xfrm>
          <a:prstGeom prst="rect">
            <a:avLst/>
          </a:prstGeom>
        </p:spPr>
        <p:txBody>
          <a:bodyPr wrap="square">
            <a:spAutoFit/>
          </a:bodyPr>
          <a:lstStyle/>
          <a:p>
            <a:pPr algn="just"/>
            <a:r>
              <a:rPr lang="vi-VN" sz="2800" i="0" dirty="0">
                <a:solidFill>
                  <a:srgbClr val="FF0000"/>
                </a:solidFill>
                <a:effectLst/>
                <a:latin typeface="Times New Roman" panose="02020603050405020304" pitchFamily="18" charset="0"/>
              </a:rPr>
              <a:t>Câu 1: Một phân tử nước chứa hai nguyên tử hydrogen và một oxygen. Nước là</a:t>
            </a:r>
          </a:p>
          <a:p>
            <a:pPr algn="just"/>
            <a:r>
              <a:rPr lang="vi-VN" sz="2800" i="0" dirty="0">
                <a:effectLst/>
                <a:latin typeface="Times New Roman" panose="02020603050405020304" pitchFamily="18" charset="0"/>
              </a:rPr>
              <a:t>A. Một hợp chất. </a:t>
            </a:r>
          </a:p>
          <a:p>
            <a:pPr algn="just"/>
            <a:r>
              <a:rPr lang="vi-VN" sz="2800" i="0" dirty="0">
                <a:effectLst/>
                <a:latin typeface="Times New Roman" panose="02020603050405020304" pitchFamily="18" charset="0"/>
              </a:rPr>
              <a:t>B. Một đơn chất.</a:t>
            </a:r>
          </a:p>
          <a:p>
            <a:pPr algn="just"/>
            <a:r>
              <a:rPr lang="vi-VN" sz="2800" i="0" dirty="0">
                <a:effectLst/>
                <a:latin typeface="Times New Roman" panose="02020603050405020304" pitchFamily="18" charset="0"/>
              </a:rPr>
              <a:t>C. Một hỗn hợp. </a:t>
            </a:r>
          </a:p>
          <a:p>
            <a:pPr algn="just"/>
            <a:r>
              <a:rPr lang="vi-VN" sz="2800" i="0" dirty="0">
                <a:effectLst/>
                <a:latin typeface="Times New Roman" panose="02020603050405020304" pitchFamily="18" charset="0"/>
              </a:rPr>
              <a:t>D. Một nguyên tố hoá học</a:t>
            </a:r>
          </a:p>
        </p:txBody>
      </p:sp>
      <p:sp>
        <p:nvSpPr>
          <p:cNvPr id="5" name="Rectangle 4"/>
          <p:cNvSpPr/>
          <p:nvPr/>
        </p:nvSpPr>
        <p:spPr>
          <a:xfrm>
            <a:off x="1286435" y="3418115"/>
            <a:ext cx="6096000" cy="2677656"/>
          </a:xfrm>
          <a:prstGeom prst="rect">
            <a:avLst/>
          </a:prstGeom>
        </p:spPr>
        <p:txBody>
          <a:bodyPr>
            <a:spAutoFit/>
          </a:bodyPr>
          <a:lstStyle/>
          <a:p>
            <a:pPr algn="just"/>
            <a:r>
              <a:rPr lang="vi-VN" sz="2800" i="0" dirty="0">
                <a:solidFill>
                  <a:srgbClr val="FF0000"/>
                </a:solidFill>
                <a:effectLst/>
                <a:latin typeface="Times New Roman" panose="02020603050405020304" pitchFamily="18" charset="0"/>
              </a:rPr>
              <a:t>Câu </a:t>
            </a:r>
            <a:r>
              <a:rPr lang="en-US" sz="2800" i="0" dirty="0">
                <a:solidFill>
                  <a:srgbClr val="FF0000"/>
                </a:solidFill>
                <a:effectLst/>
                <a:latin typeface="Times New Roman" panose="02020603050405020304" pitchFamily="18" charset="0"/>
              </a:rPr>
              <a:t>2</a:t>
            </a:r>
            <a:r>
              <a:rPr lang="vi-VN" sz="2800" i="0" dirty="0">
                <a:solidFill>
                  <a:srgbClr val="FF0000"/>
                </a:solidFill>
                <a:effectLst/>
                <a:latin typeface="Times New Roman" panose="02020603050405020304" pitchFamily="18" charset="0"/>
              </a:rPr>
              <a:t>: Chọn đáp án sai:</a:t>
            </a:r>
          </a:p>
          <a:p>
            <a:pPr algn="just"/>
            <a:r>
              <a:rPr lang="vi-VN" sz="2800" i="0" dirty="0">
                <a:effectLst/>
                <a:latin typeface="Times New Roman" panose="02020603050405020304" pitchFamily="18" charset="0"/>
              </a:rPr>
              <a:t>A. Cacbon dioxit được cấu tạo từ 1 nguyên tố C và 2 nguyên tố O</a:t>
            </a:r>
          </a:p>
          <a:p>
            <a:pPr algn="just"/>
            <a:r>
              <a:rPr lang="vi-VN" sz="2800" i="0" dirty="0">
                <a:effectLst/>
                <a:latin typeface="Times New Roman" panose="02020603050405020304" pitchFamily="18" charset="0"/>
              </a:rPr>
              <a:t>B. Nước là hợp chất</a:t>
            </a:r>
          </a:p>
          <a:p>
            <a:pPr algn="just"/>
            <a:r>
              <a:rPr lang="vi-VN" sz="2800" i="0" dirty="0">
                <a:effectLst/>
                <a:latin typeface="Times New Roman" panose="02020603050405020304" pitchFamily="18" charset="0"/>
              </a:rPr>
              <a:t>C. Muối ăn không có thành phần clo</a:t>
            </a:r>
          </a:p>
          <a:p>
            <a:pPr algn="just"/>
            <a:r>
              <a:rPr lang="vi-VN" sz="2800" i="0" dirty="0">
                <a:effectLst/>
                <a:latin typeface="Times New Roman" panose="02020603050405020304" pitchFamily="18" charset="0"/>
              </a:rPr>
              <a:t>D. Có 2 loại hợp chất là vô cơ và hữu cơ</a:t>
            </a:r>
          </a:p>
        </p:txBody>
      </p:sp>
      <p:sp>
        <p:nvSpPr>
          <p:cNvPr id="28" name="Oval 27"/>
          <p:cNvSpPr>
            <a:spLocks noChangeArrowheads="1"/>
          </p:cNvSpPr>
          <p:nvPr/>
        </p:nvSpPr>
        <p:spPr bwMode="auto">
          <a:xfrm>
            <a:off x="1286435" y="1586735"/>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29" name="Oval 28"/>
          <p:cNvSpPr>
            <a:spLocks noChangeArrowheads="1"/>
          </p:cNvSpPr>
          <p:nvPr/>
        </p:nvSpPr>
        <p:spPr bwMode="auto">
          <a:xfrm>
            <a:off x="1286435" y="5213855"/>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Tree>
    <p:extLst>
      <p:ext uri="{BB962C8B-B14F-4D97-AF65-F5344CB8AC3E}">
        <p14:creationId xmlns:p14="http://schemas.microsoft.com/office/powerpoint/2010/main" val="36215717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3337" y="971232"/>
            <a:ext cx="9479280" cy="2677656"/>
          </a:xfrm>
          <a:prstGeom prst="rect">
            <a:avLst/>
          </a:prstGeom>
        </p:spPr>
        <p:txBody>
          <a:bodyPr wrap="square">
            <a:spAutoFit/>
          </a:bodyPr>
          <a:lstStyle/>
          <a:p>
            <a:pPr algn="just"/>
            <a:r>
              <a:rPr lang="vi-VN" sz="2800" i="0" dirty="0">
                <a:solidFill>
                  <a:srgbClr val="FF0000"/>
                </a:solidFill>
                <a:effectLst/>
                <a:latin typeface="Times New Roman" panose="02020603050405020304" pitchFamily="18" charset="0"/>
              </a:rPr>
              <a:t>Câu </a:t>
            </a:r>
            <a:r>
              <a:rPr lang="en-US" sz="2800" i="0" dirty="0">
                <a:solidFill>
                  <a:srgbClr val="FF0000"/>
                </a:solidFill>
                <a:effectLst/>
                <a:latin typeface="Times New Roman" panose="02020603050405020304" pitchFamily="18" charset="0"/>
              </a:rPr>
              <a:t>3</a:t>
            </a:r>
            <a:r>
              <a:rPr lang="vi-VN" sz="2800" i="0" dirty="0">
                <a:solidFill>
                  <a:srgbClr val="FF0000"/>
                </a:solidFill>
                <a:effectLst/>
                <a:latin typeface="Times New Roman" panose="02020603050405020304" pitchFamily="18" charset="0"/>
              </a:rPr>
              <a:t>: Trong các chất sau hãy cho biết dãy nào gồm toàn </a:t>
            </a:r>
            <a:r>
              <a:rPr lang="en-US" sz="2800" i="0" dirty="0" err="1">
                <a:solidFill>
                  <a:srgbClr val="FF0000"/>
                </a:solidFill>
                <a:effectLst/>
                <a:latin typeface="Times New Roman" panose="02020603050405020304" pitchFamily="18" charset="0"/>
              </a:rPr>
              <a:t>hợp</a:t>
            </a:r>
            <a:r>
              <a:rPr lang="vi-VN" sz="2800" i="0" dirty="0">
                <a:solidFill>
                  <a:srgbClr val="FF0000"/>
                </a:solidFill>
                <a:effectLst/>
                <a:latin typeface="Times New Roman" panose="02020603050405020304" pitchFamily="18" charset="0"/>
              </a:rPr>
              <a:t> chất? </a:t>
            </a:r>
          </a:p>
          <a:p>
            <a:pPr algn="just"/>
            <a:r>
              <a:rPr lang="vi-VN" sz="2800" i="0" dirty="0">
                <a:effectLst/>
                <a:latin typeface="Times New Roman" panose="02020603050405020304" pitchFamily="18" charset="0"/>
              </a:rPr>
              <a:t>A. FeO, NO, C, S </a:t>
            </a:r>
          </a:p>
          <a:p>
            <a:pPr algn="just"/>
            <a:r>
              <a:rPr lang="vi-VN" sz="2800" i="0" dirty="0">
                <a:effectLst/>
                <a:latin typeface="Times New Roman" panose="02020603050405020304" pitchFamily="18" charset="0"/>
              </a:rPr>
              <a:t>B. Mg, K, S, C, N</a:t>
            </a:r>
            <a:r>
              <a:rPr lang="vi-VN" sz="2800" i="0" baseline="-25000" dirty="0">
                <a:effectLst/>
                <a:latin typeface="Times New Roman" panose="02020603050405020304" pitchFamily="18" charset="0"/>
              </a:rPr>
              <a:t>2 </a:t>
            </a:r>
            <a:endParaRPr lang="vi-VN" sz="2800" i="0" dirty="0">
              <a:effectLst/>
              <a:latin typeface="Times New Roman" panose="02020603050405020304" pitchFamily="18" charset="0"/>
            </a:endParaRPr>
          </a:p>
          <a:p>
            <a:pPr algn="just"/>
            <a:r>
              <a:rPr lang="vi-VN" sz="2800" i="0" dirty="0">
                <a:effectLst/>
                <a:latin typeface="Times New Roman" panose="02020603050405020304" pitchFamily="18" charset="0"/>
              </a:rPr>
              <a:t>C. Fe, NO</a:t>
            </a:r>
            <a:r>
              <a:rPr lang="vi-VN" sz="2800" i="0" baseline="-25000" dirty="0">
                <a:effectLst/>
                <a:latin typeface="Times New Roman" panose="02020603050405020304" pitchFamily="18" charset="0"/>
              </a:rPr>
              <a:t>2</a:t>
            </a:r>
            <a:r>
              <a:rPr lang="vi-VN" sz="2800" i="0" dirty="0">
                <a:effectLst/>
                <a:latin typeface="Times New Roman" panose="02020603050405020304" pitchFamily="18" charset="0"/>
              </a:rPr>
              <a:t> , H2O </a:t>
            </a:r>
          </a:p>
          <a:p>
            <a:pPr algn="just"/>
            <a:r>
              <a:rPr lang="vi-VN" sz="2800" i="0" dirty="0">
                <a:effectLst/>
                <a:latin typeface="Times New Roman" panose="02020603050405020304" pitchFamily="18" charset="0"/>
              </a:rPr>
              <a:t>D. Cu(NO</a:t>
            </a:r>
            <a:r>
              <a:rPr lang="vi-VN" sz="2800" i="0" baseline="-25000" dirty="0">
                <a:effectLst/>
                <a:latin typeface="Times New Roman" panose="02020603050405020304" pitchFamily="18" charset="0"/>
              </a:rPr>
              <a:t>3</a:t>
            </a:r>
            <a:r>
              <a:rPr lang="vi-VN" sz="2800" i="0" dirty="0">
                <a:effectLst/>
                <a:latin typeface="Times New Roman" panose="02020603050405020304" pitchFamily="18" charset="0"/>
              </a:rPr>
              <a:t>)</a:t>
            </a:r>
            <a:r>
              <a:rPr lang="vi-VN" sz="2800" i="0" baseline="-25000" dirty="0">
                <a:effectLst/>
                <a:latin typeface="Times New Roman" panose="02020603050405020304" pitchFamily="18" charset="0"/>
              </a:rPr>
              <a:t>2 </a:t>
            </a:r>
            <a:r>
              <a:rPr lang="vi-VN" sz="2800" i="0" dirty="0">
                <a:effectLst/>
                <a:latin typeface="Times New Roman" panose="02020603050405020304" pitchFamily="18" charset="0"/>
              </a:rPr>
              <a:t>, KCl, HCl</a:t>
            </a:r>
          </a:p>
        </p:txBody>
      </p:sp>
      <p:sp>
        <p:nvSpPr>
          <p:cNvPr id="3" name="Oval 2"/>
          <p:cNvSpPr>
            <a:spLocks noChangeArrowheads="1"/>
          </p:cNvSpPr>
          <p:nvPr/>
        </p:nvSpPr>
        <p:spPr bwMode="auto">
          <a:xfrm>
            <a:off x="1663337" y="3149924"/>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4" name="Rectangle 3"/>
          <p:cNvSpPr/>
          <p:nvPr/>
        </p:nvSpPr>
        <p:spPr>
          <a:xfrm>
            <a:off x="11142617" y="6400799"/>
            <a:ext cx="914400" cy="326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T21</a:t>
            </a:r>
          </a:p>
        </p:txBody>
      </p:sp>
    </p:spTree>
    <p:extLst>
      <p:ext uri="{BB962C8B-B14F-4D97-AF65-F5344CB8AC3E}">
        <p14:creationId xmlns:p14="http://schemas.microsoft.com/office/powerpoint/2010/main" val="370512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6949" y="422592"/>
            <a:ext cx="9479280" cy="523220"/>
          </a:xfrm>
          <a:prstGeom prst="rect">
            <a:avLst/>
          </a:prstGeom>
        </p:spPr>
        <p:txBody>
          <a:bodyPr wrap="square">
            <a:spAutoFit/>
          </a:bodyPr>
          <a:lstStyle/>
          <a:p>
            <a:pPr algn="just"/>
            <a:r>
              <a:rPr lang="en-US" sz="2800" i="0" dirty="0">
                <a:effectLst/>
                <a:latin typeface="Times New Roman" panose="02020603050405020304" pitchFamily="18" charset="0"/>
              </a:rPr>
              <a:t>II. </a:t>
            </a:r>
            <a:r>
              <a:rPr lang="en-US" sz="2800" i="0" dirty="0" err="1">
                <a:effectLst/>
                <a:latin typeface="Times New Roman" panose="02020603050405020304" pitchFamily="18" charset="0"/>
              </a:rPr>
              <a:t>Phân</a:t>
            </a:r>
            <a:r>
              <a:rPr lang="en-US" sz="2800" i="0" dirty="0">
                <a:effectLst/>
                <a:latin typeface="Times New Roman" panose="02020603050405020304" pitchFamily="18" charset="0"/>
              </a:rPr>
              <a:t> </a:t>
            </a:r>
            <a:r>
              <a:rPr lang="en-US" sz="2800" i="0" dirty="0" err="1">
                <a:effectLst/>
                <a:latin typeface="Times New Roman" panose="02020603050405020304" pitchFamily="18" charset="0"/>
              </a:rPr>
              <a:t>tử</a:t>
            </a:r>
            <a:endParaRPr lang="vi-VN" sz="2800" i="0" dirty="0">
              <a:effectLst/>
              <a:latin typeface="Times New Roman" panose="02020603050405020304" pitchFamily="18" charset="0"/>
            </a:endParaRPr>
          </a:p>
        </p:txBody>
      </p:sp>
      <p:sp>
        <p:nvSpPr>
          <p:cNvPr id="3" name="Rectangle 2"/>
          <p:cNvSpPr/>
          <p:nvPr/>
        </p:nvSpPr>
        <p:spPr>
          <a:xfrm>
            <a:off x="1166949" y="945812"/>
            <a:ext cx="9479280" cy="523220"/>
          </a:xfrm>
          <a:prstGeom prst="rect">
            <a:avLst/>
          </a:prstGeom>
        </p:spPr>
        <p:txBody>
          <a:bodyPr wrap="square">
            <a:spAutoFit/>
          </a:bodyPr>
          <a:lstStyle/>
          <a:p>
            <a:pPr algn="just"/>
            <a:r>
              <a:rPr lang="en-US" sz="2800" i="0" dirty="0">
                <a:effectLst/>
                <a:latin typeface="Times New Roman" panose="02020603050405020304" pitchFamily="18" charset="0"/>
              </a:rPr>
              <a:t>1. </a:t>
            </a:r>
            <a:r>
              <a:rPr lang="en-US" sz="2800" i="0" dirty="0" err="1">
                <a:effectLst/>
                <a:latin typeface="Times New Roman" panose="02020603050405020304" pitchFamily="18" charset="0"/>
              </a:rPr>
              <a:t>Khái</a:t>
            </a:r>
            <a:r>
              <a:rPr lang="en-US" sz="2800" i="0" dirty="0">
                <a:effectLst/>
                <a:latin typeface="Times New Roman" panose="02020603050405020304" pitchFamily="18" charset="0"/>
              </a:rPr>
              <a:t> </a:t>
            </a:r>
            <a:r>
              <a:rPr lang="en-US" sz="2800" i="0" dirty="0" err="1">
                <a:effectLst/>
                <a:latin typeface="Times New Roman" panose="02020603050405020304" pitchFamily="18" charset="0"/>
              </a:rPr>
              <a:t>niệm</a:t>
            </a:r>
            <a:r>
              <a:rPr lang="en-US" sz="2800" i="0" dirty="0">
                <a:effectLst/>
                <a:latin typeface="Times New Roman" panose="02020603050405020304" pitchFamily="18" charset="0"/>
              </a:rPr>
              <a:t>.</a:t>
            </a:r>
            <a:endParaRPr lang="vi-VN" sz="2800" i="0" dirty="0">
              <a:effectLst/>
              <a:latin typeface="Times New Roman" panose="02020603050405020304" pitchFamily="18" charset="0"/>
            </a:endParaRPr>
          </a:p>
        </p:txBody>
      </p:sp>
      <p:sp>
        <p:nvSpPr>
          <p:cNvPr id="4" name="TextBox 3">
            <a:extLst>
              <a:ext uri="{FF2B5EF4-FFF2-40B4-BE49-F238E27FC236}">
                <a16:creationId xmlns:a16="http://schemas.microsoft.com/office/drawing/2014/main" id="{98C5A28A-826E-4539-9BE7-BEAAEF7C11E4}"/>
              </a:ext>
            </a:extLst>
          </p:cNvPr>
          <p:cNvSpPr txBox="1"/>
          <p:nvPr/>
        </p:nvSpPr>
        <p:spPr>
          <a:xfrm>
            <a:off x="1560928" y="1779264"/>
            <a:ext cx="7698545" cy="584775"/>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Phân </a:t>
            </a:r>
            <a:r>
              <a:rPr lang="en-US" sz="3200" dirty="0" err="1">
                <a:solidFill>
                  <a:srgbClr val="FF0000"/>
                </a:solidFill>
                <a:latin typeface="Times New Roman" panose="02020603050405020304" pitchFamily="18" charset="0"/>
                <a:cs typeface="Times New Roman" panose="02020603050405020304" pitchFamily="18" charset="0"/>
              </a:rPr>
              <a:t>tử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8C5A28A-826E-4539-9BE7-BEAAEF7C11E4}"/>
              </a:ext>
            </a:extLst>
          </p:cNvPr>
          <p:cNvSpPr txBox="1"/>
          <p:nvPr/>
        </p:nvSpPr>
        <p:spPr>
          <a:xfrm>
            <a:off x="1364985" y="1533042"/>
            <a:ext cx="9869072" cy="1077218"/>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Phân tử là hạt đại diện cho chất, gồm 1 số nguyên tử liên kết với nhau và thể hiện đầy đủ tính chất của chất.</a:t>
            </a:r>
          </a:p>
        </p:txBody>
      </p:sp>
      <p:pic>
        <p:nvPicPr>
          <p:cNvPr id="6" name="Picture 5" descr="ag002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0081521">
            <a:off x="625763" y="1450651"/>
            <a:ext cx="7318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810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4">
                                            <p:txEl>
                                              <p:pRg st="0" end="0"/>
                                            </p:txEl>
                                          </p:spTgt>
                                        </p:tgtEl>
                                      </p:cBhvr>
                                    </p:animEffect>
                                    <p:set>
                                      <p:cBhvr>
                                        <p:cTn id="17" dur="1" fill="hold">
                                          <p:stCondLst>
                                            <p:cond delay="499"/>
                                          </p:stCondLst>
                                        </p:cTn>
                                        <p:tgtEl>
                                          <p:spTgt spid="4">
                                            <p:txEl>
                                              <p:pRg st="0" end="0"/>
                                            </p:txEl>
                                          </p:spTgt>
                                        </p:tgtEl>
                                        <p:attrNameLst>
                                          <p:attrName>style.visibility</p:attrName>
                                        </p:attrNameLst>
                                      </p:cBhvr>
                                      <p:to>
                                        <p:strVal val="hidden"/>
                                      </p:to>
                                    </p:se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9" name="Group 8">
            <a:extLst>
              <a:ext uri="{FF2B5EF4-FFF2-40B4-BE49-F238E27FC236}">
                <a16:creationId xmlns:a16="http://schemas.microsoft.com/office/drawing/2014/main" id="{DC03DABA-DD9A-4F59-A391-ACB474F1DD2D}"/>
              </a:ext>
            </a:extLst>
          </p:cNvPr>
          <p:cNvGrpSpPr/>
          <p:nvPr/>
        </p:nvGrpSpPr>
        <p:grpSpPr>
          <a:xfrm>
            <a:off x="8778240" y="2041134"/>
            <a:ext cx="2573383" cy="2034477"/>
            <a:chOff x="8029575" y="2414587"/>
            <a:chExt cx="1452562" cy="757238"/>
          </a:xfrm>
          <a:solidFill>
            <a:srgbClr val="00B0F0"/>
          </a:solidFill>
        </p:grpSpPr>
        <p:sp>
          <p:nvSpPr>
            <p:cNvPr id="10" name="Flowchart: Connector 9">
              <a:extLst>
                <a:ext uri="{FF2B5EF4-FFF2-40B4-BE49-F238E27FC236}">
                  <a16:creationId xmlns:a16="http://schemas.microsoft.com/office/drawing/2014/main" id="{98DA0ADC-F60F-4E4D-B2F4-BB95D18C481A}"/>
                </a:ext>
              </a:extLst>
            </p:cNvPr>
            <p:cNvSpPr/>
            <p:nvPr/>
          </p:nvSpPr>
          <p:spPr>
            <a:xfrm>
              <a:off x="8029575" y="2414588"/>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11" name="Flowchart: Connector 10">
              <a:extLst>
                <a:ext uri="{FF2B5EF4-FFF2-40B4-BE49-F238E27FC236}">
                  <a16:creationId xmlns:a16="http://schemas.microsoft.com/office/drawing/2014/main" id="{23B442C3-91D2-4E4D-BFA3-F752036CE944}"/>
                </a:ext>
              </a:extLst>
            </p:cNvPr>
            <p:cNvSpPr/>
            <p:nvPr/>
          </p:nvSpPr>
          <p:spPr>
            <a:xfrm>
              <a:off x="8682037" y="2414587"/>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grpSp>
      <p:sp>
        <p:nvSpPr>
          <p:cNvPr id="24" name="矩形 19">
            <a:extLst>
              <a:ext uri="{FF2B5EF4-FFF2-40B4-BE49-F238E27FC236}">
                <a16:creationId xmlns:a16="http://schemas.microsoft.com/office/drawing/2014/main" id="{56DC84FD-7666-464F-984A-3681A96B8A1D}"/>
              </a:ext>
            </a:extLst>
          </p:cNvPr>
          <p:cNvSpPr/>
          <p:nvPr/>
        </p:nvSpPr>
        <p:spPr>
          <a:xfrm>
            <a:off x="777888" y="2041134"/>
            <a:ext cx="1227683" cy="523212"/>
          </a:xfrm>
          <a:prstGeom prst="rect">
            <a:avLst/>
          </a:prstGeom>
        </p:spPr>
        <p:style>
          <a:lnRef idx="2">
            <a:schemeClr val="accent2"/>
          </a:lnRef>
          <a:fillRef idx="1">
            <a:schemeClr val="lt1"/>
          </a:fillRef>
          <a:effectRef idx="0">
            <a:schemeClr val="accent2"/>
          </a:effectRef>
          <a:fontRef idx="minor">
            <a:schemeClr val="dk1"/>
          </a:fontRef>
        </p:style>
        <p:txBody>
          <a:bodyPr wrap="square" lIns="91431" tIns="45716" rIns="91431" bIns="45716">
            <a:spAutoFit/>
          </a:bodyPr>
          <a:lstStyle/>
          <a:p>
            <a:pPr algn="just"/>
            <a:r>
              <a:rPr lang="vi-VN" sz="2800" b="1" dirty="0">
                <a:solidFill>
                  <a:srgbClr val="7030A0"/>
                </a:solidFill>
                <a:cs typeface="Times New Roman" panose="02020603050405020304" pitchFamily="18" charset="0"/>
              </a:rPr>
              <a:t>Ví dụ:</a:t>
            </a:r>
            <a:endParaRPr lang="zh-CN" altLang="en-US" sz="2800" spc="300" dirty="0">
              <a:solidFill>
                <a:srgbClr val="7030A0"/>
              </a:solidFill>
              <a:ea typeface="inpin heiti" panose="00000500000000000000" pitchFamily="2" charset="-122"/>
              <a:cs typeface="Times New Roman" panose="02020603050405020304" pitchFamily="18" charset="0"/>
              <a:sym typeface="inpin heiti" panose="00000500000000000000" pitchFamily="2" charset="-122"/>
            </a:endParaRPr>
          </a:p>
        </p:txBody>
      </p:sp>
      <p:sp>
        <p:nvSpPr>
          <p:cNvPr id="25" name="Flowchart: Connector 24">
            <a:extLst>
              <a:ext uri="{FF2B5EF4-FFF2-40B4-BE49-F238E27FC236}">
                <a16:creationId xmlns:a16="http://schemas.microsoft.com/office/drawing/2014/main" id="{6841114F-1AFF-4864-9C7B-48B76D96DDFF}"/>
              </a:ext>
            </a:extLst>
          </p:cNvPr>
          <p:cNvSpPr/>
          <p:nvPr/>
        </p:nvSpPr>
        <p:spPr>
          <a:xfrm>
            <a:off x="2815060" y="2306152"/>
            <a:ext cx="1404684" cy="1625767"/>
          </a:xfrm>
          <a:prstGeom prst="flowChartConnector">
            <a:avLst/>
          </a:prstGeom>
          <a:solidFill>
            <a:srgbClr val="00B0F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26" name="Flowchart: Connector 25">
            <a:extLst>
              <a:ext uri="{FF2B5EF4-FFF2-40B4-BE49-F238E27FC236}">
                <a16:creationId xmlns:a16="http://schemas.microsoft.com/office/drawing/2014/main" id="{F11E550F-E405-4BA8-9196-EEF9FAE79F81}"/>
              </a:ext>
            </a:extLst>
          </p:cNvPr>
          <p:cNvSpPr/>
          <p:nvPr/>
        </p:nvSpPr>
        <p:spPr>
          <a:xfrm>
            <a:off x="5681421" y="2306151"/>
            <a:ext cx="1381296" cy="1625767"/>
          </a:xfrm>
          <a:prstGeom prst="flowChartConnector">
            <a:avLst/>
          </a:prstGeom>
          <a:solidFill>
            <a:srgbClr val="00B0F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2" name="Plus Sign 1">
            <a:extLst>
              <a:ext uri="{FF2B5EF4-FFF2-40B4-BE49-F238E27FC236}">
                <a16:creationId xmlns:a16="http://schemas.microsoft.com/office/drawing/2014/main" id="{344CEE31-C0DE-4EA6-9818-016CA66AA63D}"/>
              </a:ext>
            </a:extLst>
          </p:cNvPr>
          <p:cNvSpPr/>
          <p:nvPr/>
        </p:nvSpPr>
        <p:spPr>
          <a:xfrm>
            <a:off x="4916595" y="2841039"/>
            <a:ext cx="462247" cy="555992"/>
          </a:xfrm>
          <a:prstGeom prst="mathPlu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43" name="Graphic 42" descr="Line arrow Slight curve">
            <a:extLst>
              <a:ext uri="{FF2B5EF4-FFF2-40B4-BE49-F238E27FC236}">
                <a16:creationId xmlns:a16="http://schemas.microsoft.com/office/drawing/2014/main" id="{EB2B0B1F-56EB-4FB2-8570-A65E1C72F2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9882" y="2693506"/>
            <a:ext cx="1164646" cy="1164646"/>
          </a:xfrm>
          <a:prstGeom prst="rect">
            <a:avLst/>
          </a:prstGeom>
        </p:spPr>
      </p:pic>
      <p:sp>
        <p:nvSpPr>
          <p:cNvPr id="46" name="TextBox 45">
            <a:extLst>
              <a:ext uri="{FF2B5EF4-FFF2-40B4-BE49-F238E27FC236}">
                <a16:creationId xmlns:a16="http://schemas.microsoft.com/office/drawing/2014/main" id="{98C5A28A-826E-4539-9BE7-BEAAEF7C11E4}"/>
              </a:ext>
            </a:extLst>
          </p:cNvPr>
          <p:cNvSpPr txBox="1"/>
          <p:nvPr/>
        </p:nvSpPr>
        <p:spPr>
          <a:xfrm>
            <a:off x="999225" y="470567"/>
            <a:ext cx="9869072" cy="1077218"/>
          </a:xfrm>
          <a:prstGeom prst="rect">
            <a:avLst/>
          </a:prstGeom>
          <a:noFill/>
        </p:spPr>
        <p:txBody>
          <a:bodyPr wrap="square">
            <a:spAutoFit/>
          </a:bodyPr>
          <a:lstStyle/>
          <a:p>
            <a:r>
              <a:rPr lang="vi-VN" sz="3200" dirty="0">
                <a:solidFill>
                  <a:srgbClr val="002060"/>
                </a:solidFill>
                <a:latin typeface="Times New Roman" panose="02020603050405020304" pitchFamily="18" charset="0"/>
                <a:cs typeface="Times New Roman" panose="02020603050405020304" pitchFamily="18" charset="0"/>
              </a:rPr>
              <a:t>Phân tử </a:t>
            </a:r>
            <a:r>
              <a:rPr lang="en-US" sz="3200" dirty="0" err="1">
                <a:solidFill>
                  <a:srgbClr val="002060"/>
                </a:solidFill>
                <a:latin typeface="Times New Roman" panose="02020603050405020304" pitchFamily="18" charset="0"/>
                <a:cs typeface="Times New Roman" panose="02020603050405020304" pitchFamily="18" charset="0"/>
              </a:rPr>
              <a:t>đơn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chất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được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tạo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bởi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nguyên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cùng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nguyên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tố</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hoá</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0202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6366" y="492035"/>
            <a:ext cx="6057400" cy="584775"/>
          </a:xfrm>
          <a:prstGeom prst="rect">
            <a:avLst/>
          </a:prstGeom>
        </p:spPr>
        <p:txBody>
          <a:bodyPr wrap="square">
            <a:spAutoFit/>
          </a:bodyPr>
          <a:lstStyle/>
          <a:p>
            <a:r>
              <a:rPr lang="en-US" sz="3200" b="1" i="1" dirty="0" err="1">
                <a:solidFill>
                  <a:srgbClr val="FF0000"/>
                </a:solidFill>
                <a:effectLst/>
                <a:latin typeface="Times New Roman" panose="02020603050405020304" pitchFamily="18" charset="0"/>
                <a:cs typeface="Times New Roman" panose="02020603050405020304" pitchFamily="18" charset="0"/>
              </a:rPr>
              <a:t>Câu</a:t>
            </a:r>
            <a:r>
              <a:rPr lang="en-US" sz="3200" b="1" i="1" dirty="0">
                <a:solidFill>
                  <a:srgbClr val="FF0000"/>
                </a:solidFill>
                <a:effectLst/>
                <a:latin typeface="Times New Roman" panose="02020603050405020304" pitchFamily="18" charset="0"/>
                <a:cs typeface="Times New Roman" panose="02020603050405020304" pitchFamily="18" charset="0"/>
              </a:rPr>
              <a:t> 2: </a:t>
            </a:r>
            <a:r>
              <a:rPr lang="en-US" sz="3200" b="1" i="1" dirty="0" err="1">
                <a:solidFill>
                  <a:srgbClr val="FF0000"/>
                </a:solidFill>
                <a:effectLst/>
                <a:latin typeface="Times New Roman" panose="02020603050405020304" pitchFamily="18" charset="0"/>
                <a:cs typeface="Times New Roman" panose="02020603050405020304" pitchFamily="18" charset="0"/>
              </a:rPr>
              <a:t>Nguyên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tố</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hoá</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học</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là</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gì</a:t>
            </a:r>
            <a:r>
              <a:rPr lang="en-US" sz="3200" b="1" i="1" dirty="0">
                <a:solidFill>
                  <a:srgbClr val="FF0000"/>
                </a:solidFill>
                <a:effectLst/>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28388" y="790732"/>
            <a:ext cx="9887994" cy="1384995"/>
          </a:xfrm>
          <a:prstGeom prst="rect">
            <a:avLst/>
          </a:prstGeom>
        </p:spPr>
        <p:txBody>
          <a:bodyPr wrap="square">
            <a:spAutoFit/>
          </a:bodyPr>
          <a:lstStyle/>
          <a:p>
            <a:r>
              <a:rPr lang="vi-VN" sz="2800" b="0" i="0" dirty="0">
                <a:solidFill>
                  <a:schemeClr val="accent5">
                    <a:lumMod val="50000"/>
                  </a:schemeClr>
                </a:solidFill>
                <a:effectLst/>
                <a:latin typeface="Times New Roman" panose="02020603050405020304" pitchFamily="18" charset="0"/>
                <a:cs typeface="Times New Roman" panose="02020603050405020304" pitchFamily="18" charset="0"/>
              </a:rPr>
              <a:t>Nguyên tố hóa học là tập hợp các nguyên tử cùng loại, có cùng số proton trong hạt nhân. Mỗi nguyên tố được xác định theo số proton trong hạt nhân nguyên tử.</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6" name="Picture 3" descr="C:\Users\Public\Pictures\Sample Pictures\Capture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297" y="2751798"/>
            <a:ext cx="3700462" cy="339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Public\Pictures\Sample Pictures\Captur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759" y="2697314"/>
            <a:ext cx="7062744" cy="350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26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3" presetClass="exit" presetSubtype="10" fill="hold" grpId="1" nodeType="withEffect">
                                  <p:stCondLst>
                                    <p:cond delay="0"/>
                                  </p:stCondLst>
                                  <p:childTnLst>
                                    <p:animEffect transition="out" filter="blinds(horizontal)">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2" name="Group 11">
            <a:extLst>
              <a:ext uri="{FF2B5EF4-FFF2-40B4-BE49-F238E27FC236}">
                <a16:creationId xmlns:a16="http://schemas.microsoft.com/office/drawing/2014/main" id="{B49D4948-3519-4AA2-8893-4ADA74DFFFCE}"/>
              </a:ext>
            </a:extLst>
          </p:cNvPr>
          <p:cNvGrpSpPr/>
          <p:nvPr/>
        </p:nvGrpSpPr>
        <p:grpSpPr>
          <a:xfrm>
            <a:off x="5945754" y="2675738"/>
            <a:ext cx="2415202" cy="2169117"/>
            <a:chOff x="7130303" y="2845672"/>
            <a:chExt cx="2415202" cy="2169117"/>
          </a:xfrm>
          <a:solidFill>
            <a:srgbClr val="0070C0"/>
          </a:solidFill>
        </p:grpSpPr>
        <p:sp>
          <p:nvSpPr>
            <p:cNvPr id="13" name="Flowchart: Connector 12">
              <a:extLst>
                <a:ext uri="{FF2B5EF4-FFF2-40B4-BE49-F238E27FC236}">
                  <a16:creationId xmlns:a16="http://schemas.microsoft.com/office/drawing/2014/main" id="{C831D467-F46F-415C-AB2E-06FA7FF579F9}"/>
                </a:ext>
              </a:extLst>
            </p:cNvPr>
            <p:cNvSpPr/>
            <p:nvPr/>
          </p:nvSpPr>
          <p:spPr>
            <a:xfrm>
              <a:off x="8741869" y="3324998"/>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nvGrpSpPr>
            <p:cNvPr id="14" name="Group 13">
              <a:extLst>
                <a:ext uri="{FF2B5EF4-FFF2-40B4-BE49-F238E27FC236}">
                  <a16:creationId xmlns:a16="http://schemas.microsoft.com/office/drawing/2014/main" id="{69AD7C48-C4D5-46CB-A095-FFC6C57A1B04}"/>
                </a:ext>
              </a:extLst>
            </p:cNvPr>
            <p:cNvGrpSpPr/>
            <p:nvPr/>
          </p:nvGrpSpPr>
          <p:grpSpPr>
            <a:xfrm>
              <a:off x="7130303" y="3367563"/>
              <a:ext cx="1847190" cy="1204339"/>
              <a:chOff x="8140168" y="2122976"/>
              <a:chExt cx="1839062" cy="1243442"/>
            </a:xfrm>
            <a:grpFill/>
          </p:grpSpPr>
          <p:sp>
            <p:nvSpPr>
              <p:cNvPr id="17" name="Flowchart: Connector 16">
                <a:extLst>
                  <a:ext uri="{FF2B5EF4-FFF2-40B4-BE49-F238E27FC236}">
                    <a16:creationId xmlns:a16="http://schemas.microsoft.com/office/drawing/2014/main" id="{36ECB37D-506C-43AE-8E83-FCC7B9840A25}"/>
                  </a:ext>
                </a:extLst>
              </p:cNvPr>
              <p:cNvSpPr/>
              <p:nvPr/>
            </p:nvSpPr>
            <p:spPr>
              <a:xfrm>
                <a:off x="8140168" y="2484823"/>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18" name="Flowchart: Connector 17">
                <a:extLst>
                  <a:ext uri="{FF2B5EF4-FFF2-40B4-BE49-F238E27FC236}">
                    <a16:creationId xmlns:a16="http://schemas.microsoft.com/office/drawing/2014/main" id="{4FB83978-BD1F-47A9-A629-772D9A1FA1CB}"/>
                  </a:ext>
                </a:extLst>
              </p:cNvPr>
              <p:cNvSpPr/>
              <p:nvPr/>
            </p:nvSpPr>
            <p:spPr>
              <a:xfrm>
                <a:off x="8715548" y="2122976"/>
                <a:ext cx="1263682" cy="1243442"/>
              </a:xfrm>
              <a:prstGeom prst="flowChartConnector">
                <a:avLst/>
              </a:prstGeom>
              <a:solidFill>
                <a:srgbClr val="00B0F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grpSp>
        <p:sp>
          <p:nvSpPr>
            <p:cNvPr id="15" name="Flowchart: Connector 14">
              <a:extLst>
                <a:ext uri="{FF2B5EF4-FFF2-40B4-BE49-F238E27FC236}">
                  <a16:creationId xmlns:a16="http://schemas.microsoft.com/office/drawing/2014/main" id="{47F3DF32-EB07-4FD9-9863-FE0E812E788A}"/>
                </a:ext>
              </a:extLst>
            </p:cNvPr>
            <p:cNvSpPr/>
            <p:nvPr/>
          </p:nvSpPr>
          <p:spPr>
            <a:xfrm>
              <a:off x="8141170" y="4281365"/>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16" name="Flowchart: Connector 15">
              <a:extLst>
                <a:ext uri="{FF2B5EF4-FFF2-40B4-BE49-F238E27FC236}">
                  <a16:creationId xmlns:a16="http://schemas.microsoft.com/office/drawing/2014/main" id="{9D1E39BC-739A-428A-85DB-E4B4360204C5}"/>
                </a:ext>
              </a:extLst>
            </p:cNvPr>
            <p:cNvSpPr/>
            <p:nvPr/>
          </p:nvSpPr>
          <p:spPr>
            <a:xfrm>
              <a:off x="7861875" y="2845672"/>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grpSp>
        <p:nvGrpSpPr>
          <p:cNvPr id="19" name="Group 18">
            <a:extLst>
              <a:ext uri="{FF2B5EF4-FFF2-40B4-BE49-F238E27FC236}">
                <a16:creationId xmlns:a16="http://schemas.microsoft.com/office/drawing/2014/main" id="{885E9626-5644-4D9D-8048-564B1B57A2FE}"/>
              </a:ext>
            </a:extLst>
          </p:cNvPr>
          <p:cNvGrpSpPr/>
          <p:nvPr/>
        </p:nvGrpSpPr>
        <p:grpSpPr>
          <a:xfrm>
            <a:off x="9073010" y="5055030"/>
            <a:ext cx="2220810" cy="1365540"/>
            <a:chOff x="7130303" y="3085915"/>
            <a:chExt cx="2220810" cy="1365540"/>
          </a:xfrm>
        </p:grpSpPr>
        <p:sp>
          <p:nvSpPr>
            <p:cNvPr id="20" name="Flowchart: Connector 19">
              <a:extLst>
                <a:ext uri="{FF2B5EF4-FFF2-40B4-BE49-F238E27FC236}">
                  <a16:creationId xmlns:a16="http://schemas.microsoft.com/office/drawing/2014/main" id="{2C573408-4AA4-4A30-8E1D-83770125B891}"/>
                </a:ext>
              </a:extLst>
            </p:cNvPr>
            <p:cNvSpPr/>
            <p:nvPr/>
          </p:nvSpPr>
          <p:spPr>
            <a:xfrm>
              <a:off x="8547477" y="3695074"/>
              <a:ext cx="803636" cy="733424"/>
            </a:xfrm>
            <a:prstGeom prst="flowChartConnector">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grpSp>
          <p:nvGrpSpPr>
            <p:cNvPr id="21" name="Group 20">
              <a:extLst>
                <a:ext uri="{FF2B5EF4-FFF2-40B4-BE49-F238E27FC236}">
                  <a16:creationId xmlns:a16="http://schemas.microsoft.com/office/drawing/2014/main" id="{9D10BB78-DBA1-455F-9620-0B5A73EC5C26}"/>
                </a:ext>
              </a:extLst>
            </p:cNvPr>
            <p:cNvGrpSpPr/>
            <p:nvPr/>
          </p:nvGrpSpPr>
          <p:grpSpPr>
            <a:xfrm>
              <a:off x="7130303" y="3085915"/>
              <a:ext cx="1660493" cy="1365540"/>
              <a:chOff x="8140168" y="1832183"/>
              <a:chExt cx="1653187" cy="1409877"/>
            </a:xfrm>
          </p:grpSpPr>
          <p:sp>
            <p:nvSpPr>
              <p:cNvPr id="22" name="Flowchart: Connector 21">
                <a:extLst>
                  <a:ext uri="{FF2B5EF4-FFF2-40B4-BE49-F238E27FC236}">
                    <a16:creationId xmlns:a16="http://schemas.microsoft.com/office/drawing/2014/main" id="{2548826F-C97D-43EF-9E1F-9EC9006CD514}"/>
                  </a:ext>
                </a:extLst>
              </p:cNvPr>
              <p:cNvSpPr/>
              <p:nvPr/>
            </p:nvSpPr>
            <p:spPr>
              <a:xfrm>
                <a:off x="8140168" y="2484823"/>
                <a:ext cx="800100" cy="757237"/>
              </a:xfrm>
              <a:prstGeom prst="flowChartConnector">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23" name="Flowchart: Connector 22">
                <a:extLst>
                  <a:ext uri="{FF2B5EF4-FFF2-40B4-BE49-F238E27FC236}">
                    <a16:creationId xmlns:a16="http://schemas.microsoft.com/office/drawing/2014/main" id="{12775E5A-3E0F-474D-B81A-B6ECCCD4D2ED}"/>
                  </a:ext>
                </a:extLst>
              </p:cNvPr>
              <p:cNvSpPr/>
              <p:nvPr/>
            </p:nvSpPr>
            <p:spPr>
              <a:xfrm>
                <a:off x="8715551" y="1832183"/>
                <a:ext cx="1077804" cy="1112194"/>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grpSp>
      <p:sp>
        <p:nvSpPr>
          <p:cNvPr id="24" name="矩形 19">
            <a:extLst>
              <a:ext uri="{FF2B5EF4-FFF2-40B4-BE49-F238E27FC236}">
                <a16:creationId xmlns:a16="http://schemas.microsoft.com/office/drawing/2014/main" id="{56DC84FD-7666-464F-984A-3681A96B8A1D}"/>
              </a:ext>
            </a:extLst>
          </p:cNvPr>
          <p:cNvSpPr/>
          <p:nvPr/>
        </p:nvSpPr>
        <p:spPr>
          <a:xfrm>
            <a:off x="503513" y="1614277"/>
            <a:ext cx="1227683" cy="523212"/>
          </a:xfrm>
          <a:prstGeom prst="rect">
            <a:avLst/>
          </a:prstGeom>
        </p:spPr>
        <p:style>
          <a:lnRef idx="2">
            <a:schemeClr val="accent2"/>
          </a:lnRef>
          <a:fillRef idx="1">
            <a:schemeClr val="lt1"/>
          </a:fillRef>
          <a:effectRef idx="0">
            <a:schemeClr val="accent2"/>
          </a:effectRef>
          <a:fontRef idx="minor">
            <a:schemeClr val="dk1"/>
          </a:fontRef>
        </p:style>
        <p:txBody>
          <a:bodyPr wrap="square" lIns="91431" tIns="45716" rIns="91431" bIns="45716">
            <a:spAutoFit/>
          </a:bodyPr>
          <a:lstStyle/>
          <a:p>
            <a:pPr algn="just"/>
            <a:r>
              <a:rPr lang="vi-VN" sz="2800" b="1" dirty="0">
                <a:solidFill>
                  <a:srgbClr val="7030A0"/>
                </a:solidFill>
                <a:cs typeface="Times New Roman" panose="02020603050405020304" pitchFamily="18" charset="0"/>
              </a:rPr>
              <a:t>Ví dụ:</a:t>
            </a:r>
            <a:endParaRPr lang="zh-CN" altLang="en-US" sz="2800" spc="300" dirty="0">
              <a:solidFill>
                <a:srgbClr val="7030A0"/>
              </a:solidFill>
              <a:ea typeface="inpin heiti" panose="00000500000000000000" pitchFamily="2" charset="-122"/>
              <a:cs typeface="Times New Roman" panose="02020603050405020304" pitchFamily="18" charset="0"/>
              <a:sym typeface="inpin heiti" panose="00000500000000000000" pitchFamily="2" charset="-122"/>
            </a:endParaRPr>
          </a:p>
        </p:txBody>
      </p:sp>
      <p:sp>
        <p:nvSpPr>
          <p:cNvPr id="29" name="Flowchart: Connector 28">
            <a:extLst>
              <a:ext uri="{FF2B5EF4-FFF2-40B4-BE49-F238E27FC236}">
                <a16:creationId xmlns:a16="http://schemas.microsoft.com/office/drawing/2014/main" id="{97DAA48A-8A8B-45F5-834E-CE396B6CC992}"/>
              </a:ext>
            </a:extLst>
          </p:cNvPr>
          <p:cNvSpPr/>
          <p:nvPr/>
        </p:nvSpPr>
        <p:spPr>
          <a:xfrm>
            <a:off x="3635984" y="2450519"/>
            <a:ext cx="803636" cy="733424"/>
          </a:xfrm>
          <a:prstGeom prst="flowChartConnector">
            <a:avLst/>
          </a:prstGeom>
          <a:solidFill>
            <a:srgbClr val="0070C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0" name="Flowchart: Connector 29">
            <a:extLst>
              <a:ext uri="{FF2B5EF4-FFF2-40B4-BE49-F238E27FC236}">
                <a16:creationId xmlns:a16="http://schemas.microsoft.com/office/drawing/2014/main" id="{22289FE6-3056-4C7B-B767-008D30A738A2}"/>
              </a:ext>
            </a:extLst>
          </p:cNvPr>
          <p:cNvSpPr/>
          <p:nvPr/>
        </p:nvSpPr>
        <p:spPr>
          <a:xfrm>
            <a:off x="927560" y="2532909"/>
            <a:ext cx="803636" cy="733424"/>
          </a:xfrm>
          <a:prstGeom prst="flowChartConnector">
            <a:avLst/>
          </a:prstGeom>
          <a:solidFill>
            <a:srgbClr val="0070C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1" name="Flowchart: Connector 30">
            <a:extLst>
              <a:ext uri="{FF2B5EF4-FFF2-40B4-BE49-F238E27FC236}">
                <a16:creationId xmlns:a16="http://schemas.microsoft.com/office/drawing/2014/main" id="{D32C287F-C1F0-49DA-B83C-3C05956E48CE}"/>
              </a:ext>
            </a:extLst>
          </p:cNvPr>
          <p:cNvSpPr/>
          <p:nvPr/>
        </p:nvSpPr>
        <p:spPr>
          <a:xfrm>
            <a:off x="2021610" y="3054297"/>
            <a:ext cx="1269267" cy="1204339"/>
          </a:xfrm>
          <a:prstGeom prst="flowChartConnector">
            <a:avLst/>
          </a:prstGeom>
          <a:solidFill>
            <a:srgbClr val="00B0F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sp>
        <p:nvSpPr>
          <p:cNvPr id="32" name="Flowchart: Connector 31">
            <a:extLst>
              <a:ext uri="{FF2B5EF4-FFF2-40B4-BE49-F238E27FC236}">
                <a16:creationId xmlns:a16="http://schemas.microsoft.com/office/drawing/2014/main" id="{5770A610-AA1C-4F38-BBA8-C8A437CA1AC2}"/>
              </a:ext>
            </a:extLst>
          </p:cNvPr>
          <p:cNvSpPr/>
          <p:nvPr/>
        </p:nvSpPr>
        <p:spPr>
          <a:xfrm>
            <a:off x="3624820" y="4111431"/>
            <a:ext cx="803636" cy="733424"/>
          </a:xfrm>
          <a:prstGeom prst="flowChartConnector">
            <a:avLst/>
          </a:prstGeom>
          <a:solidFill>
            <a:srgbClr val="0070C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3" name="Flowchart: Connector 32">
            <a:extLst>
              <a:ext uri="{FF2B5EF4-FFF2-40B4-BE49-F238E27FC236}">
                <a16:creationId xmlns:a16="http://schemas.microsoft.com/office/drawing/2014/main" id="{121B7D5F-EB85-45B7-B473-F3DED1BB15B9}"/>
              </a:ext>
            </a:extLst>
          </p:cNvPr>
          <p:cNvSpPr/>
          <p:nvPr/>
        </p:nvSpPr>
        <p:spPr>
          <a:xfrm>
            <a:off x="969943" y="4154433"/>
            <a:ext cx="803636" cy="733424"/>
          </a:xfrm>
          <a:prstGeom prst="flowChartConnector">
            <a:avLst/>
          </a:prstGeom>
          <a:solidFill>
            <a:srgbClr val="0070C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4" name="Flowchart: Connector 33">
            <a:extLst>
              <a:ext uri="{FF2B5EF4-FFF2-40B4-BE49-F238E27FC236}">
                <a16:creationId xmlns:a16="http://schemas.microsoft.com/office/drawing/2014/main" id="{2442C308-CA68-42CC-A421-A774158C8C52}"/>
              </a:ext>
            </a:extLst>
          </p:cNvPr>
          <p:cNvSpPr/>
          <p:nvPr/>
        </p:nvSpPr>
        <p:spPr>
          <a:xfrm>
            <a:off x="6816100" y="5574656"/>
            <a:ext cx="803636" cy="733424"/>
          </a:xfrm>
          <a:prstGeom prst="flowChartConnector">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35" name="Flowchart: Connector 34">
            <a:extLst>
              <a:ext uri="{FF2B5EF4-FFF2-40B4-BE49-F238E27FC236}">
                <a16:creationId xmlns:a16="http://schemas.microsoft.com/office/drawing/2014/main" id="{E6E47F30-838A-4C0F-8C93-CE23DBD33F18}"/>
              </a:ext>
            </a:extLst>
          </p:cNvPr>
          <p:cNvSpPr/>
          <p:nvPr/>
        </p:nvSpPr>
        <p:spPr>
          <a:xfrm>
            <a:off x="3742631" y="5581199"/>
            <a:ext cx="803636" cy="733424"/>
          </a:xfrm>
          <a:prstGeom prst="flowChartConnector">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36" name="Flowchart: Connector 35">
            <a:extLst>
              <a:ext uri="{FF2B5EF4-FFF2-40B4-BE49-F238E27FC236}">
                <a16:creationId xmlns:a16="http://schemas.microsoft.com/office/drawing/2014/main" id="{C8C6A2A1-D8BB-47B4-B5F6-F7723E106AA6}"/>
              </a:ext>
            </a:extLst>
          </p:cNvPr>
          <p:cNvSpPr/>
          <p:nvPr/>
        </p:nvSpPr>
        <p:spPr>
          <a:xfrm>
            <a:off x="5121677" y="5409302"/>
            <a:ext cx="1082567" cy="1077218"/>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37" name="Plus Sign 36">
            <a:extLst>
              <a:ext uri="{FF2B5EF4-FFF2-40B4-BE49-F238E27FC236}">
                <a16:creationId xmlns:a16="http://schemas.microsoft.com/office/drawing/2014/main" id="{DB949E76-C167-4999-BC30-400FDAEF0ADE}"/>
              </a:ext>
            </a:extLst>
          </p:cNvPr>
          <p:cNvSpPr/>
          <p:nvPr/>
        </p:nvSpPr>
        <p:spPr>
          <a:xfrm>
            <a:off x="4578003" y="5752088"/>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8" name="Plus Sign 37">
            <a:extLst>
              <a:ext uri="{FF2B5EF4-FFF2-40B4-BE49-F238E27FC236}">
                <a16:creationId xmlns:a16="http://schemas.microsoft.com/office/drawing/2014/main" id="{FDF09F75-22A1-40CE-8761-A5D8BF619871}"/>
              </a:ext>
            </a:extLst>
          </p:cNvPr>
          <p:cNvSpPr/>
          <p:nvPr/>
        </p:nvSpPr>
        <p:spPr>
          <a:xfrm>
            <a:off x="6254456" y="5717694"/>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9" name="Plus Sign 38">
            <a:extLst>
              <a:ext uri="{FF2B5EF4-FFF2-40B4-BE49-F238E27FC236}">
                <a16:creationId xmlns:a16="http://schemas.microsoft.com/office/drawing/2014/main" id="{80847099-200C-4960-94BF-46870CB6BCF2}"/>
              </a:ext>
            </a:extLst>
          </p:cNvPr>
          <p:cNvSpPr/>
          <p:nvPr/>
        </p:nvSpPr>
        <p:spPr>
          <a:xfrm>
            <a:off x="1675039" y="2906149"/>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0" name="Plus Sign 39">
            <a:extLst>
              <a:ext uri="{FF2B5EF4-FFF2-40B4-BE49-F238E27FC236}">
                <a16:creationId xmlns:a16="http://schemas.microsoft.com/office/drawing/2014/main" id="{AD078C54-AF52-4E1C-A4EF-9F475B616D31}"/>
              </a:ext>
            </a:extLst>
          </p:cNvPr>
          <p:cNvSpPr/>
          <p:nvPr/>
        </p:nvSpPr>
        <p:spPr>
          <a:xfrm>
            <a:off x="3249050" y="2853170"/>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1" name="Plus Sign 40">
            <a:extLst>
              <a:ext uri="{FF2B5EF4-FFF2-40B4-BE49-F238E27FC236}">
                <a16:creationId xmlns:a16="http://schemas.microsoft.com/office/drawing/2014/main" id="{48FFB0C6-7F7F-4F48-89F3-E5AC6C1F123B}"/>
              </a:ext>
            </a:extLst>
          </p:cNvPr>
          <p:cNvSpPr/>
          <p:nvPr/>
        </p:nvSpPr>
        <p:spPr>
          <a:xfrm>
            <a:off x="3253103" y="3723377"/>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2" name="Plus Sign 41">
            <a:extLst>
              <a:ext uri="{FF2B5EF4-FFF2-40B4-BE49-F238E27FC236}">
                <a16:creationId xmlns:a16="http://schemas.microsoft.com/office/drawing/2014/main" id="{6F1010EA-29DC-48EB-936C-3D45A58B24D9}"/>
              </a:ext>
            </a:extLst>
          </p:cNvPr>
          <p:cNvSpPr/>
          <p:nvPr/>
        </p:nvSpPr>
        <p:spPr>
          <a:xfrm>
            <a:off x="1716321" y="3920043"/>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44" name="Graphic 43" descr="Line arrow Slight curve">
            <a:extLst>
              <a:ext uri="{FF2B5EF4-FFF2-40B4-BE49-F238E27FC236}">
                <a16:creationId xmlns:a16="http://schemas.microsoft.com/office/drawing/2014/main" id="{80717868-C55C-4DDD-B452-0236CE443D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24231" y="3160728"/>
            <a:ext cx="1164646" cy="1164646"/>
          </a:xfrm>
          <a:prstGeom prst="rect">
            <a:avLst/>
          </a:prstGeom>
        </p:spPr>
      </p:pic>
      <p:pic>
        <p:nvPicPr>
          <p:cNvPr id="45" name="Graphic 44" descr="Line arrow Slight curve">
            <a:extLst>
              <a:ext uri="{FF2B5EF4-FFF2-40B4-BE49-F238E27FC236}">
                <a16:creationId xmlns:a16="http://schemas.microsoft.com/office/drawing/2014/main" id="{1BF68B15-D76C-4BB9-BA9A-ED00B4E489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6094" y="5420123"/>
            <a:ext cx="1164646" cy="1164646"/>
          </a:xfrm>
          <a:prstGeom prst="rect">
            <a:avLst/>
          </a:prstGeom>
        </p:spPr>
      </p:pic>
      <p:sp>
        <p:nvSpPr>
          <p:cNvPr id="46" name="TextBox 45">
            <a:extLst>
              <a:ext uri="{FF2B5EF4-FFF2-40B4-BE49-F238E27FC236}">
                <a16:creationId xmlns:a16="http://schemas.microsoft.com/office/drawing/2014/main" id="{98C5A28A-826E-4539-9BE7-BEAAEF7C11E4}"/>
              </a:ext>
            </a:extLst>
          </p:cNvPr>
          <p:cNvSpPr txBox="1"/>
          <p:nvPr/>
        </p:nvSpPr>
        <p:spPr>
          <a:xfrm>
            <a:off x="999225" y="470567"/>
            <a:ext cx="9869072" cy="1077218"/>
          </a:xfrm>
          <a:prstGeom prst="rect">
            <a:avLst/>
          </a:prstGeom>
          <a:noFill/>
        </p:spPr>
        <p:txBody>
          <a:bodyPr wrap="square">
            <a:spAutoFit/>
          </a:bodyPr>
          <a:lstStyle/>
          <a:p>
            <a:r>
              <a:rPr lang="vi-VN" sz="3200" dirty="0">
                <a:solidFill>
                  <a:srgbClr val="002060"/>
                </a:solidFill>
                <a:latin typeface="Times New Roman" panose="02020603050405020304" pitchFamily="18" charset="0"/>
                <a:cs typeface="Times New Roman" panose="02020603050405020304" pitchFamily="18" charset="0"/>
              </a:rPr>
              <a:t>Phân tử </a:t>
            </a:r>
            <a:r>
              <a:rPr lang="en-US" sz="3200" dirty="0" err="1">
                <a:solidFill>
                  <a:srgbClr val="002060"/>
                </a:solidFill>
                <a:latin typeface="Times New Roman" panose="02020603050405020304" pitchFamily="18" charset="0"/>
                <a:cs typeface="Times New Roman" panose="02020603050405020304" pitchFamily="18" charset="0"/>
              </a:rPr>
              <a:t>hợp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chất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được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tạo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bởi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nguyên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nguyên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tố</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hoá</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nhau</a:t>
            </a:r>
            <a:r>
              <a:rPr lang="en-US" sz="3200"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98C5A28A-826E-4539-9BE7-BEAAEF7C11E4}"/>
              </a:ext>
            </a:extLst>
          </p:cNvPr>
          <p:cNvSpPr txBox="1"/>
          <p:nvPr/>
        </p:nvSpPr>
        <p:spPr>
          <a:xfrm>
            <a:off x="745095" y="4891414"/>
            <a:ext cx="3539522" cy="461665"/>
          </a:xfrm>
          <a:prstGeom prst="rect">
            <a:avLst/>
          </a:prstGeom>
          <a:noFill/>
        </p:spPr>
        <p:txBody>
          <a:bodyPr wrap="square">
            <a:spAutoFit/>
          </a:bodyPr>
          <a:lstStyle/>
          <a:p>
            <a:r>
              <a:rPr lang="vi-VN" sz="2400" dirty="0">
                <a:solidFill>
                  <a:srgbClr val="002060"/>
                </a:solidFill>
                <a:latin typeface="Times New Roman" panose="02020603050405020304" pitchFamily="18" charset="0"/>
                <a:cs typeface="Times New Roman" panose="02020603050405020304" pitchFamily="18" charset="0"/>
              </a:rPr>
              <a:t>Phân tử </a:t>
            </a:r>
            <a:r>
              <a:rPr lang="en-US" sz="2400" dirty="0" err="1">
                <a:solidFill>
                  <a:srgbClr val="002060"/>
                </a:solidFill>
                <a:latin typeface="Times New Roman" panose="02020603050405020304" pitchFamily="18" charset="0"/>
                <a:cs typeface="Times New Roman" panose="02020603050405020304" pitchFamily="18" charset="0"/>
              </a:rPr>
              <a:t>hợp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chất</a:t>
            </a:r>
            <a:r>
              <a:rPr lang="en-US" sz="2400" dirty="0">
                <a:solidFill>
                  <a:srgbClr val="002060"/>
                </a:solidFill>
                <a:latin typeface="Times New Roman" panose="02020603050405020304" pitchFamily="18" charset="0"/>
                <a:cs typeface="Times New Roman" panose="02020603050405020304" pitchFamily="18" charset="0"/>
              </a:rPr>
              <a:t> methane.</a:t>
            </a:r>
            <a:endParaRPr lang="vi-VN" sz="2400" dirty="0">
              <a:solidFill>
                <a:srgbClr val="002060"/>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98C5A28A-826E-4539-9BE7-BEAAEF7C11E4}"/>
              </a:ext>
            </a:extLst>
          </p:cNvPr>
          <p:cNvSpPr txBox="1"/>
          <p:nvPr/>
        </p:nvSpPr>
        <p:spPr>
          <a:xfrm>
            <a:off x="5448157" y="4915092"/>
            <a:ext cx="3539522" cy="461665"/>
          </a:xfrm>
          <a:prstGeom prst="rect">
            <a:avLst/>
          </a:prstGeom>
          <a:noFill/>
        </p:spPr>
        <p:txBody>
          <a:bodyPr wrap="square">
            <a:spAutoFit/>
          </a:bodyPr>
          <a:lstStyle/>
          <a:p>
            <a:r>
              <a:rPr lang="vi-VN" sz="2400" dirty="0">
                <a:solidFill>
                  <a:srgbClr val="002060"/>
                </a:solidFill>
                <a:latin typeface="Times New Roman" panose="02020603050405020304" pitchFamily="18" charset="0"/>
                <a:cs typeface="Times New Roman" panose="02020603050405020304" pitchFamily="18" charset="0"/>
              </a:rPr>
              <a:t>Phân tử </a:t>
            </a:r>
            <a:r>
              <a:rPr lang="en-US" sz="2400" dirty="0" err="1">
                <a:solidFill>
                  <a:srgbClr val="002060"/>
                </a:solidFill>
                <a:latin typeface="Times New Roman" panose="02020603050405020304" pitchFamily="18" charset="0"/>
                <a:cs typeface="Times New Roman" panose="02020603050405020304" pitchFamily="18" charset="0"/>
              </a:rPr>
              <a:t>nước</a:t>
            </a:r>
            <a:r>
              <a:rPr lang="en-US" sz="2400" dirty="0">
                <a:solidFill>
                  <a:srgbClr val="002060"/>
                </a:solidFill>
                <a:latin typeface="Times New Roman" panose="02020603050405020304" pitchFamily="18" charset="0"/>
                <a:cs typeface="Times New Roman" panose="02020603050405020304" pitchFamily="18" charset="0"/>
              </a:rPr>
              <a:t>.</a:t>
            </a:r>
            <a:endParaRPr lang="vi-VN"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4330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barn(inVertical)">
                                      <p:cBhvr>
                                        <p:cTn id="30" dur="500"/>
                                        <p:tgtEl>
                                          <p:spTgt spid="4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arn(inVertical)">
                                      <p:cBhvr>
                                        <p:cTn id="33" dur="500"/>
                                        <p:tgtEl>
                                          <p:spTgt spid="4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par>
                                <p:cTn id="45" presetID="16" presetClass="entr" presetSubtype="21"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arn(inVertical)">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arn(inVertical)">
                                      <p:cBhvr>
                                        <p:cTn id="55" dur="500"/>
                                        <p:tgtEl>
                                          <p:spTgt spid="3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barn(inVertical)">
                                      <p:cBhvr>
                                        <p:cTn id="58" dur="500"/>
                                        <p:tgtEl>
                                          <p:spTgt spid="3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arn(inVertical)">
                                      <p:cBhvr>
                                        <p:cTn id="61" dur="500"/>
                                        <p:tgtEl>
                                          <p:spTgt spid="36"/>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barn(inVertical)">
                                      <p:cBhvr>
                                        <p:cTn id="64" dur="500"/>
                                        <p:tgtEl>
                                          <p:spTgt spid="34"/>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arn(inVertical)">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par>
                                <p:cTn id="73" presetID="16" presetClass="entr" presetSubtype="21"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barn(inVertical)">
                                      <p:cBhvr>
                                        <p:cTn id="7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7" grpId="0"/>
      <p:bldP spid="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C5A28A-826E-4539-9BE7-BEAAEF7C11E4}"/>
              </a:ext>
            </a:extLst>
          </p:cNvPr>
          <p:cNvSpPr txBox="1"/>
          <p:nvPr/>
        </p:nvSpPr>
        <p:spPr>
          <a:xfrm>
            <a:off x="1240264" y="1393872"/>
            <a:ext cx="9000751" cy="1077218"/>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Khối lượng phân tử được tính theo đơn vị </a:t>
            </a:r>
            <a:r>
              <a:rPr lang="vi-VN" sz="3200" dirty="0">
                <a:solidFill>
                  <a:srgbClr val="FF0000"/>
                </a:solidFill>
                <a:latin typeface="Times New Roman" panose="02020603050405020304" pitchFamily="18" charset="0"/>
                <a:cs typeface="Times New Roman" panose="02020603050405020304" pitchFamily="18" charset="0"/>
              </a:rPr>
              <a:t>amu</a:t>
            </a:r>
            <a:r>
              <a:rPr lang="vi-VN" sz="3200" dirty="0">
                <a:latin typeface="Times New Roman" panose="02020603050405020304" pitchFamily="18" charset="0"/>
                <a:cs typeface="Times New Roman" panose="02020603050405020304" pitchFamily="18" charset="0"/>
              </a:rPr>
              <a:t>, bằng </a:t>
            </a:r>
            <a:r>
              <a:rPr lang="vi-VN" sz="3200" dirty="0">
                <a:solidFill>
                  <a:srgbClr val="FF0000"/>
                </a:solidFill>
                <a:latin typeface="Times New Roman" panose="02020603050405020304" pitchFamily="18" charset="0"/>
                <a:cs typeface="Times New Roman" panose="02020603050405020304" pitchFamily="18" charset="0"/>
              </a:rPr>
              <a:t>tổng</a:t>
            </a:r>
            <a:r>
              <a:rPr lang="vi-VN" sz="3200" dirty="0">
                <a:latin typeface="Times New Roman" panose="02020603050405020304" pitchFamily="18" charset="0"/>
                <a:cs typeface="Times New Roman" panose="02020603050405020304" pitchFamily="18" charset="0"/>
              </a:rPr>
              <a:t> khối lượng của các </a:t>
            </a:r>
            <a:r>
              <a:rPr lang="vi-VN" sz="3200" dirty="0">
                <a:solidFill>
                  <a:srgbClr val="FF0000"/>
                </a:solidFill>
                <a:latin typeface="Times New Roman" panose="02020603050405020304" pitchFamily="18" charset="0"/>
                <a:cs typeface="Times New Roman" panose="02020603050405020304" pitchFamily="18" charset="0"/>
              </a:rPr>
              <a:t>nguyên tử </a:t>
            </a:r>
            <a:r>
              <a:rPr lang="vi-VN" sz="3200" dirty="0">
                <a:latin typeface="Times New Roman" panose="02020603050405020304" pitchFamily="18" charset="0"/>
                <a:cs typeface="Times New Roman" panose="02020603050405020304" pitchFamily="18" charset="0"/>
              </a:rPr>
              <a:t>trong </a:t>
            </a:r>
            <a:r>
              <a:rPr lang="vi-VN" sz="3200" dirty="0">
                <a:solidFill>
                  <a:srgbClr val="FF0000"/>
                </a:solidFill>
                <a:latin typeface="Times New Roman" panose="02020603050405020304" pitchFamily="18" charset="0"/>
                <a:cs typeface="Times New Roman" panose="02020603050405020304" pitchFamily="18" charset="0"/>
              </a:rPr>
              <a:t>phân tử</a:t>
            </a:r>
            <a:r>
              <a:rPr lang="vi-VN" sz="32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DD288B7A-F037-42B0-9799-7A0453ABFFFE}"/>
              </a:ext>
            </a:extLst>
          </p:cNvPr>
          <p:cNvSpPr txBox="1"/>
          <p:nvPr/>
        </p:nvSpPr>
        <p:spPr>
          <a:xfrm>
            <a:off x="894508" y="630011"/>
            <a:ext cx="4846131" cy="584775"/>
          </a:xfrm>
          <a:prstGeom prst="rect">
            <a:avLst/>
          </a:prstGeom>
          <a:noFill/>
        </p:spPr>
        <p:txBody>
          <a:bodyPr wrap="square">
            <a:spAutoFit/>
          </a:bodyPr>
          <a:lstStyle/>
          <a:p>
            <a:r>
              <a:rPr lang="en-US" altLang="zh-CN" sz="3200" b="1" spc="300" dirty="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2. </a:t>
            </a:r>
            <a:r>
              <a:rPr lang="vi-VN" altLang="zh-CN" sz="3200" b="1" spc="300" dirty="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Khối lượng phân tử</a:t>
            </a:r>
            <a:endParaRPr lang="vi-VN" sz="32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8C5A28A-826E-4539-9BE7-BEAAEF7C11E4}"/>
              </a:ext>
            </a:extLst>
          </p:cNvPr>
          <p:cNvSpPr txBox="1"/>
          <p:nvPr/>
        </p:nvSpPr>
        <p:spPr>
          <a:xfrm>
            <a:off x="1891368" y="1752043"/>
            <a:ext cx="7698545" cy="584775"/>
          </a:xfrm>
          <a:prstGeom prst="rect">
            <a:avLst/>
          </a:prstGeom>
          <a:noFill/>
        </p:spPr>
        <p:txBody>
          <a:bodyPr wrap="square">
            <a:spAutoFit/>
          </a:bodyPr>
          <a:lstStyle/>
          <a:p>
            <a:r>
              <a:rPr lang="vi-VN" sz="3200" dirty="0">
                <a:solidFill>
                  <a:srgbClr val="C00000"/>
                </a:solidFill>
                <a:latin typeface="Times New Roman" panose="02020603050405020304" pitchFamily="18" charset="0"/>
                <a:cs typeface="Times New Roman" panose="02020603050405020304" pitchFamily="18" charset="0"/>
              </a:rPr>
              <a:t>Khối lượng phân tử được </a:t>
            </a:r>
            <a:r>
              <a:rPr lang="en-US" sz="3200" dirty="0" err="1">
                <a:solidFill>
                  <a:srgbClr val="C00000"/>
                </a:solidFill>
                <a:latin typeface="Times New Roman" panose="02020603050405020304" pitchFamily="18" charset="0"/>
                <a:cs typeface="Times New Roman" panose="02020603050405020304" pitchFamily="18" charset="0"/>
              </a:rPr>
              <a:t>như</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thế</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nào</a:t>
            </a:r>
            <a:r>
              <a:rPr lang="en-US" sz="3200" dirty="0">
                <a:solidFill>
                  <a:srgbClr val="C00000"/>
                </a:solidFill>
                <a:latin typeface="Times New Roman" panose="02020603050405020304" pitchFamily="18" charset="0"/>
                <a:cs typeface="Times New Roman" panose="02020603050405020304" pitchFamily="18" charset="0"/>
              </a:rPr>
              <a:t>?</a:t>
            </a:r>
            <a:endParaRPr lang="vi-VN"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9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TextBox 10">
            <a:extLst>
              <a:ext uri="{FF2B5EF4-FFF2-40B4-BE49-F238E27FC236}">
                <a16:creationId xmlns:a16="http://schemas.microsoft.com/office/drawing/2014/main" id="{DD288B7A-F037-42B0-9799-7A0453ABFFFE}"/>
              </a:ext>
            </a:extLst>
          </p:cNvPr>
          <p:cNvSpPr txBox="1"/>
          <p:nvPr/>
        </p:nvSpPr>
        <p:spPr>
          <a:xfrm>
            <a:off x="894510" y="265429"/>
            <a:ext cx="4846131" cy="584775"/>
          </a:xfrm>
          <a:prstGeom prst="rect">
            <a:avLst/>
          </a:prstGeom>
          <a:noFill/>
        </p:spPr>
        <p:txBody>
          <a:bodyPr wrap="square">
            <a:spAutoFit/>
          </a:bodyPr>
          <a:lstStyle/>
          <a:p>
            <a:r>
              <a:rPr lang="en-US" altLang="zh-CN" sz="3200" b="1" spc="300" dirty="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2. </a:t>
            </a:r>
            <a:r>
              <a:rPr lang="vi-VN" altLang="zh-CN" sz="3200" b="1" spc="300" dirty="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Khối lượng phân tử</a:t>
            </a:r>
            <a:endParaRPr lang="vi-VN" sz="3200" b="1" dirty="0">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7FF4BBCF-1895-4A24-8177-DE71F317ACED}"/>
              </a:ext>
            </a:extLst>
          </p:cNvPr>
          <p:cNvGrpSpPr/>
          <p:nvPr/>
        </p:nvGrpSpPr>
        <p:grpSpPr>
          <a:xfrm flipH="1">
            <a:off x="489481" y="2899827"/>
            <a:ext cx="2245112" cy="1058345"/>
            <a:chOff x="1765526" y="3427607"/>
            <a:chExt cx="2245112" cy="1058345"/>
          </a:xfrm>
        </p:grpSpPr>
        <p:grpSp>
          <p:nvGrpSpPr>
            <p:cNvPr id="29" name="Group 28">
              <a:extLst>
                <a:ext uri="{FF2B5EF4-FFF2-40B4-BE49-F238E27FC236}">
                  <a16:creationId xmlns:a16="http://schemas.microsoft.com/office/drawing/2014/main" id="{EB38148F-B2EC-4687-AD53-5381CF3D8DF7}"/>
                </a:ext>
              </a:extLst>
            </p:cNvPr>
            <p:cNvGrpSpPr/>
            <p:nvPr/>
          </p:nvGrpSpPr>
          <p:grpSpPr>
            <a:xfrm>
              <a:off x="1765526" y="3730482"/>
              <a:ext cx="2245112" cy="755470"/>
              <a:chOff x="8190887" y="2427443"/>
              <a:chExt cx="2235232" cy="779999"/>
            </a:xfrm>
          </p:grpSpPr>
          <p:sp>
            <p:nvSpPr>
              <p:cNvPr id="31" name="Flowchart: Connector 30">
                <a:extLst>
                  <a:ext uri="{FF2B5EF4-FFF2-40B4-BE49-F238E27FC236}">
                    <a16:creationId xmlns:a16="http://schemas.microsoft.com/office/drawing/2014/main" id="{B69254A4-A910-4343-9121-ACFBC449C100}"/>
                  </a:ext>
                </a:extLst>
              </p:cNvPr>
              <p:cNvSpPr/>
              <p:nvPr/>
            </p:nvSpPr>
            <p:spPr>
              <a:xfrm>
                <a:off x="8190887" y="2427443"/>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2" name="Flowchart: Connector 31">
                <a:extLst>
                  <a:ext uri="{FF2B5EF4-FFF2-40B4-BE49-F238E27FC236}">
                    <a16:creationId xmlns:a16="http://schemas.microsoft.com/office/drawing/2014/main" id="{2DDC23FF-761D-4876-840C-F2C64C391A59}"/>
                  </a:ext>
                </a:extLst>
              </p:cNvPr>
              <p:cNvSpPr/>
              <p:nvPr/>
            </p:nvSpPr>
            <p:spPr>
              <a:xfrm>
                <a:off x="9626019" y="2450205"/>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sp>
          <p:nvSpPr>
            <p:cNvPr id="30" name="Flowchart: Connector 29">
              <a:extLst>
                <a:ext uri="{FF2B5EF4-FFF2-40B4-BE49-F238E27FC236}">
                  <a16:creationId xmlns:a16="http://schemas.microsoft.com/office/drawing/2014/main" id="{769292CF-859C-47A0-BEF4-A79F64CA6380}"/>
                </a:ext>
              </a:extLst>
            </p:cNvPr>
            <p:cNvSpPr/>
            <p:nvPr/>
          </p:nvSpPr>
          <p:spPr>
            <a:xfrm>
              <a:off x="2412434" y="3427607"/>
              <a:ext cx="1008704" cy="892828"/>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O</a:t>
              </a:r>
            </a:p>
          </p:txBody>
        </p:sp>
      </p:grpSp>
      <p:sp>
        <p:nvSpPr>
          <p:cNvPr id="33" name="TextBox 32">
            <a:extLst>
              <a:ext uri="{FF2B5EF4-FFF2-40B4-BE49-F238E27FC236}">
                <a16:creationId xmlns:a16="http://schemas.microsoft.com/office/drawing/2014/main" id="{17E37C0A-4E6C-4F38-8A33-554CF4ACD132}"/>
              </a:ext>
            </a:extLst>
          </p:cNvPr>
          <p:cNvSpPr txBox="1"/>
          <p:nvPr/>
        </p:nvSpPr>
        <p:spPr>
          <a:xfrm>
            <a:off x="3275914" y="1417358"/>
            <a:ext cx="8536216" cy="584775"/>
          </a:xfrm>
          <a:prstGeom prst="rect">
            <a:avLst/>
          </a:prstGeom>
          <a:noFill/>
        </p:spPr>
        <p:txBody>
          <a:bodyPr wrap="square">
            <a:spAutoFit/>
          </a:bodyPr>
          <a:lstStyle/>
          <a:p>
            <a:r>
              <a:rPr lang="vi-VN" sz="3200" dirty="0">
                <a:solidFill>
                  <a:srgbClr val="002060"/>
                </a:solidFill>
                <a:latin typeface="Times New Roman" panose="02020603050405020304" pitchFamily="18" charset="0"/>
                <a:cs typeface="Times New Roman" panose="02020603050405020304" pitchFamily="18" charset="0"/>
              </a:rPr>
              <a:t>Ví dụ: </a:t>
            </a:r>
            <a:r>
              <a:rPr lang="vi-VN" sz="3200" dirty="0">
                <a:latin typeface="Times New Roman" panose="02020603050405020304" pitchFamily="18" charset="0"/>
                <a:cs typeface="Times New Roman" panose="02020603050405020304" pitchFamily="18" charset="0"/>
              </a:rPr>
              <a:t>Cách tính khối lượng phân tử nước</a:t>
            </a:r>
          </a:p>
        </p:txBody>
      </p:sp>
      <p:sp>
        <p:nvSpPr>
          <p:cNvPr id="34" name="TextBox 33">
            <a:extLst>
              <a:ext uri="{FF2B5EF4-FFF2-40B4-BE49-F238E27FC236}">
                <a16:creationId xmlns:a16="http://schemas.microsoft.com/office/drawing/2014/main" id="{44C13D3F-822B-4616-AA89-A511FDA94CA3}"/>
              </a:ext>
            </a:extLst>
          </p:cNvPr>
          <p:cNvSpPr txBox="1"/>
          <p:nvPr/>
        </p:nvSpPr>
        <p:spPr>
          <a:xfrm>
            <a:off x="3144293" y="2026452"/>
            <a:ext cx="9086586" cy="1077218"/>
          </a:xfrm>
          <a:prstGeom prst="rect">
            <a:avLst/>
          </a:prstGeom>
          <a:noFill/>
        </p:spPr>
        <p:txBody>
          <a:bodyPr wrap="square">
            <a:spAutoFit/>
          </a:bodyPr>
          <a:lstStyle/>
          <a:p>
            <a:r>
              <a:rPr lang="vi-VN" sz="3200" i="1" dirty="0">
                <a:solidFill>
                  <a:srgbClr val="C00000"/>
                </a:solidFill>
                <a:latin typeface="Times New Roman" panose="02020603050405020304" pitchFamily="18" charset="0"/>
                <a:cs typeface="Times New Roman" panose="02020603050405020304" pitchFamily="18" charset="0"/>
              </a:rPr>
              <a:t>- Bước 1: Xác định số lượng nguyên tử của mỗi nguyên tố</a:t>
            </a:r>
          </a:p>
        </p:txBody>
      </p:sp>
      <p:sp>
        <p:nvSpPr>
          <p:cNvPr id="35" name="TextBox 34">
            <a:extLst>
              <a:ext uri="{FF2B5EF4-FFF2-40B4-BE49-F238E27FC236}">
                <a16:creationId xmlns:a16="http://schemas.microsoft.com/office/drawing/2014/main" id="{CF8FAF1F-F6E9-4F25-BD99-C26603659474}"/>
              </a:ext>
            </a:extLst>
          </p:cNvPr>
          <p:cNvSpPr txBox="1"/>
          <p:nvPr/>
        </p:nvSpPr>
        <p:spPr>
          <a:xfrm>
            <a:off x="3275914" y="4728874"/>
            <a:ext cx="8536216" cy="584775"/>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M</a:t>
            </a:r>
            <a:r>
              <a:rPr lang="vi-VN" sz="3200" baseline="-25000" dirty="0">
                <a:latin typeface="Times New Roman" panose="02020603050405020304" pitchFamily="18" charset="0"/>
                <a:cs typeface="Times New Roman" panose="02020603050405020304" pitchFamily="18" charset="0"/>
              </a:rPr>
              <a:t>nước</a:t>
            </a:r>
            <a:r>
              <a:rPr lang="vi-VN" sz="3200" dirty="0">
                <a:latin typeface="Times New Roman" panose="02020603050405020304" pitchFamily="18" charset="0"/>
                <a:cs typeface="Times New Roman" panose="02020603050405020304" pitchFamily="18" charset="0"/>
              </a:rPr>
              <a:t> = 2 x 1 + 1 x 16 = 18 amu</a:t>
            </a:r>
          </a:p>
        </p:txBody>
      </p:sp>
      <p:sp>
        <p:nvSpPr>
          <p:cNvPr id="36" name="TextBox 35">
            <a:extLst>
              <a:ext uri="{FF2B5EF4-FFF2-40B4-BE49-F238E27FC236}">
                <a16:creationId xmlns:a16="http://schemas.microsoft.com/office/drawing/2014/main" id="{CE042ADA-480E-469C-ACA7-61DF01703C41}"/>
              </a:ext>
            </a:extLst>
          </p:cNvPr>
          <p:cNvSpPr txBox="1"/>
          <p:nvPr/>
        </p:nvSpPr>
        <p:spPr>
          <a:xfrm>
            <a:off x="3082487" y="4054552"/>
            <a:ext cx="9148392" cy="584775"/>
          </a:xfrm>
          <a:prstGeom prst="rect">
            <a:avLst/>
          </a:prstGeom>
          <a:noFill/>
        </p:spPr>
        <p:txBody>
          <a:bodyPr wrap="square">
            <a:spAutoFit/>
          </a:bodyPr>
          <a:lstStyle/>
          <a:p>
            <a:r>
              <a:rPr lang="vi-VN" sz="3200" i="1" dirty="0">
                <a:solidFill>
                  <a:srgbClr val="C00000"/>
                </a:solidFill>
                <a:latin typeface="Arial" panose="020B0604020202020204" pitchFamily="34" charset="0"/>
                <a:cs typeface="Arial" panose="020B0604020202020204" pitchFamily="34" charset="0"/>
              </a:rPr>
              <a:t>- </a:t>
            </a:r>
            <a:r>
              <a:rPr lang="vi-VN" sz="3200" i="1" dirty="0">
                <a:solidFill>
                  <a:srgbClr val="C00000"/>
                </a:solidFill>
                <a:latin typeface="Times New Roman" panose="02020603050405020304" pitchFamily="18" charset="0"/>
                <a:cs typeface="Times New Roman" panose="02020603050405020304" pitchFamily="18" charset="0"/>
              </a:rPr>
              <a:t>Bước 2: Tính khối lượng phân tử</a:t>
            </a:r>
          </a:p>
        </p:txBody>
      </p:sp>
      <p:sp>
        <p:nvSpPr>
          <p:cNvPr id="37" name="TextBox 36">
            <a:extLst>
              <a:ext uri="{FF2B5EF4-FFF2-40B4-BE49-F238E27FC236}">
                <a16:creationId xmlns:a16="http://schemas.microsoft.com/office/drawing/2014/main" id="{3BA255BC-4659-4642-B554-E3D99B15636E}"/>
              </a:ext>
            </a:extLst>
          </p:cNvPr>
          <p:cNvSpPr txBox="1"/>
          <p:nvPr/>
        </p:nvSpPr>
        <p:spPr>
          <a:xfrm>
            <a:off x="3144293" y="3283748"/>
            <a:ext cx="9402778" cy="553998"/>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Phân tử nước gồm 2 nguyên tử H và 1 nguyên tử O</a:t>
            </a:r>
          </a:p>
        </p:txBody>
      </p:sp>
    </p:spTree>
    <p:extLst>
      <p:ext uri="{BB962C8B-B14F-4D97-AF65-F5344CB8AC3E}">
        <p14:creationId xmlns:p14="http://schemas.microsoft.com/office/powerpoint/2010/main" val="40670701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29"/>
          <p:cNvSpPr/>
          <p:nvPr/>
        </p:nvSpPr>
        <p:spPr>
          <a:xfrm flipH="1">
            <a:off x="8944245" y="6486311"/>
            <a:ext cx="4466345" cy="133317"/>
          </a:xfrm>
          <a:prstGeom prst="ellipse">
            <a:avLst/>
          </a:prstGeom>
          <a:solidFill>
            <a:srgbClr val="CFBDFF">
              <a:alpha val="52941"/>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61" name="Google Shape;1861;p29"/>
          <p:cNvGrpSpPr/>
          <p:nvPr/>
        </p:nvGrpSpPr>
        <p:grpSpPr>
          <a:xfrm>
            <a:off x="9109262" y="3340061"/>
            <a:ext cx="3192398" cy="3173866"/>
            <a:chOff x="7284971" y="1415045"/>
            <a:chExt cx="4906285" cy="4470839"/>
          </a:xfrm>
        </p:grpSpPr>
        <p:sp>
          <p:nvSpPr>
            <p:cNvPr id="1862" name="Google Shape;1862;p29"/>
            <p:cNvSpPr/>
            <p:nvPr/>
          </p:nvSpPr>
          <p:spPr>
            <a:xfrm>
              <a:off x="7284971" y="4860392"/>
              <a:ext cx="724154" cy="572871"/>
            </a:xfrm>
            <a:custGeom>
              <a:avLst/>
              <a:gdLst/>
              <a:ahLst/>
              <a:cxnLst/>
              <a:rect l="l" t="t" r="r" b="b"/>
              <a:pathLst>
                <a:path w="1279049" h="1011843" extrusionOk="0">
                  <a:moveTo>
                    <a:pt x="1195986" y="643190"/>
                  </a:moveTo>
                  <a:cubicBezTo>
                    <a:pt x="1009107" y="652112"/>
                    <a:pt x="822414" y="664069"/>
                    <a:pt x="629093" y="709420"/>
                  </a:cubicBezTo>
                  <a:cubicBezTo>
                    <a:pt x="672824" y="796156"/>
                    <a:pt x="652569" y="913312"/>
                    <a:pt x="576319" y="973595"/>
                  </a:cubicBezTo>
                  <a:cubicBezTo>
                    <a:pt x="500068" y="1033876"/>
                    <a:pt x="374264" y="1022167"/>
                    <a:pt x="316906" y="943670"/>
                  </a:cubicBezTo>
                  <a:cubicBezTo>
                    <a:pt x="283334" y="897700"/>
                    <a:pt x="275033" y="837046"/>
                    <a:pt x="282652" y="780668"/>
                  </a:cubicBezTo>
                  <a:cubicBezTo>
                    <a:pt x="290271" y="724289"/>
                    <a:pt x="312508" y="671070"/>
                    <a:pt x="355558" y="640650"/>
                  </a:cubicBezTo>
                  <a:cubicBezTo>
                    <a:pt x="283272" y="680177"/>
                    <a:pt x="201323" y="720076"/>
                    <a:pt x="121789" y="698702"/>
                  </a:cubicBezTo>
                  <a:cubicBezTo>
                    <a:pt x="42256" y="677327"/>
                    <a:pt x="-11881" y="591210"/>
                    <a:pt x="2241" y="510979"/>
                  </a:cubicBezTo>
                  <a:cubicBezTo>
                    <a:pt x="16364" y="430748"/>
                    <a:pt x="97632" y="368483"/>
                    <a:pt x="186890" y="397416"/>
                  </a:cubicBezTo>
                  <a:cubicBezTo>
                    <a:pt x="141611" y="340975"/>
                    <a:pt x="103083" y="274250"/>
                    <a:pt x="102587" y="201887"/>
                  </a:cubicBezTo>
                  <a:cubicBezTo>
                    <a:pt x="102360" y="141803"/>
                    <a:pt x="128570" y="84656"/>
                    <a:pt x="174254" y="45637"/>
                  </a:cubicBezTo>
                  <a:cubicBezTo>
                    <a:pt x="220554" y="7244"/>
                    <a:pt x="281780" y="-8053"/>
                    <a:pt x="340692" y="4065"/>
                  </a:cubicBezTo>
                  <a:cubicBezTo>
                    <a:pt x="411677" y="19368"/>
                    <a:pt x="469221" y="75127"/>
                    <a:pt x="501741" y="139808"/>
                  </a:cubicBezTo>
                  <a:cubicBezTo>
                    <a:pt x="533811" y="204495"/>
                    <a:pt x="546011" y="277230"/>
                    <a:pt x="536800" y="348843"/>
                  </a:cubicBezTo>
                  <a:lnTo>
                    <a:pt x="1279050" y="336452"/>
                  </a:lnTo>
                  <a:lnTo>
                    <a:pt x="1249132" y="613080"/>
                  </a:lnTo>
                  <a:cubicBezTo>
                    <a:pt x="1248079" y="622931"/>
                    <a:pt x="1246530" y="633711"/>
                    <a:pt x="1239097" y="640278"/>
                  </a:cubicBezTo>
                  <a:cubicBezTo>
                    <a:pt x="1233089" y="644640"/>
                    <a:pt x="1225996" y="647279"/>
                    <a:pt x="1218594" y="647899"/>
                  </a:cubicBezTo>
                  <a:cubicBezTo>
                    <a:pt x="1176907" y="654838"/>
                    <a:pt x="1134353" y="662086"/>
                    <a:pt x="1195986" y="643190"/>
                  </a:cubicBezTo>
                  <a:close/>
                </a:path>
              </a:pathLst>
            </a:custGeom>
            <a:solidFill>
              <a:srgbClr val="E9DCFF">
                <a:alpha val="60784"/>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3" name="Google Shape;1863;p29"/>
            <p:cNvSpPr/>
            <p:nvPr/>
          </p:nvSpPr>
          <p:spPr>
            <a:xfrm>
              <a:off x="7795240" y="4890564"/>
              <a:ext cx="569816" cy="445411"/>
            </a:xfrm>
            <a:prstGeom prst="rect">
              <a:avLst/>
            </a:pr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4" name="Google Shape;1864;p29"/>
            <p:cNvSpPr/>
            <p:nvPr/>
          </p:nvSpPr>
          <p:spPr>
            <a:xfrm>
              <a:off x="8225303" y="4436269"/>
              <a:ext cx="1449316" cy="1449615"/>
            </a:xfrm>
            <a:custGeom>
              <a:avLst/>
              <a:gdLst/>
              <a:ahLst/>
              <a:cxnLst/>
              <a:rect l="l" t="t" r="r" b="b"/>
              <a:pathLst>
                <a:path w="1449316" h="1449615" extrusionOk="0">
                  <a:moveTo>
                    <a:pt x="1449316" y="724808"/>
                  </a:moveTo>
                  <a:cubicBezTo>
                    <a:pt x="1449316" y="1125109"/>
                    <a:pt x="1124876" y="1449616"/>
                    <a:pt x="724658" y="1449616"/>
                  </a:cubicBezTo>
                  <a:cubicBezTo>
                    <a:pt x="324441" y="1449616"/>
                    <a:pt x="0" y="1125108"/>
                    <a:pt x="0" y="724808"/>
                  </a:cubicBezTo>
                  <a:cubicBezTo>
                    <a:pt x="0" y="324508"/>
                    <a:pt x="324441" y="0"/>
                    <a:pt x="724658" y="0"/>
                  </a:cubicBezTo>
                  <a:cubicBezTo>
                    <a:pt x="1124876" y="0"/>
                    <a:pt x="1449316" y="324508"/>
                    <a:pt x="1449316" y="724808"/>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5" name="Google Shape;1865;p29"/>
            <p:cNvSpPr/>
            <p:nvPr/>
          </p:nvSpPr>
          <p:spPr>
            <a:xfrm>
              <a:off x="8664657" y="4875714"/>
              <a:ext cx="570608" cy="570726"/>
            </a:xfrm>
            <a:custGeom>
              <a:avLst/>
              <a:gdLst/>
              <a:ahLst/>
              <a:cxnLst/>
              <a:rect l="l" t="t" r="r" b="b"/>
              <a:pathLst>
                <a:path w="570608" h="570726" extrusionOk="0">
                  <a:moveTo>
                    <a:pt x="570609" y="285363"/>
                  </a:moveTo>
                  <a:cubicBezTo>
                    <a:pt x="570609" y="442965"/>
                    <a:pt x="442874" y="570727"/>
                    <a:pt x="285304" y="570727"/>
                  </a:cubicBezTo>
                  <a:cubicBezTo>
                    <a:pt x="127735" y="570727"/>
                    <a:pt x="0" y="442965"/>
                    <a:pt x="0" y="285363"/>
                  </a:cubicBezTo>
                  <a:cubicBezTo>
                    <a:pt x="0" y="127762"/>
                    <a:pt x="127735" y="0"/>
                    <a:pt x="285304" y="0"/>
                  </a:cubicBezTo>
                  <a:cubicBezTo>
                    <a:pt x="442874" y="0"/>
                    <a:pt x="570609" y="127762"/>
                    <a:pt x="570609" y="285363"/>
                  </a:cubicBezTo>
                  <a:close/>
                </a:path>
              </a:pathLst>
            </a:custGeom>
            <a:solidFill>
              <a:srgbClr val="281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6" name="Google Shape;1866;p29"/>
            <p:cNvSpPr/>
            <p:nvPr/>
          </p:nvSpPr>
          <p:spPr>
            <a:xfrm>
              <a:off x="7536399" y="4185023"/>
              <a:ext cx="4654857" cy="744716"/>
            </a:xfrm>
            <a:custGeom>
              <a:avLst/>
              <a:gdLst/>
              <a:ahLst/>
              <a:cxnLst/>
              <a:rect l="l" t="t" r="r" b="b"/>
              <a:pathLst>
                <a:path w="4654857" h="855623" extrusionOk="0">
                  <a:moveTo>
                    <a:pt x="4654857" y="74241"/>
                  </a:moveTo>
                  <a:lnTo>
                    <a:pt x="4654857" y="808281"/>
                  </a:lnTo>
                  <a:cubicBezTo>
                    <a:pt x="3199514" y="824017"/>
                    <a:pt x="1744127" y="839772"/>
                    <a:pt x="288697" y="855552"/>
                  </a:cubicBezTo>
                  <a:cubicBezTo>
                    <a:pt x="197829" y="856482"/>
                    <a:pt x="90483" y="849357"/>
                    <a:pt x="42169" y="772285"/>
                  </a:cubicBezTo>
                  <a:cubicBezTo>
                    <a:pt x="22595" y="741308"/>
                    <a:pt x="16649" y="704135"/>
                    <a:pt x="11879" y="667705"/>
                  </a:cubicBezTo>
                  <a:cubicBezTo>
                    <a:pt x="-3978" y="546026"/>
                    <a:pt x="-9553" y="419267"/>
                    <a:pt x="31329" y="303598"/>
                  </a:cubicBezTo>
                  <a:cubicBezTo>
                    <a:pt x="70662" y="192079"/>
                    <a:pt x="161407" y="92952"/>
                    <a:pt x="276495" y="70152"/>
                  </a:cubicBezTo>
                  <a:cubicBezTo>
                    <a:pt x="280955" y="69161"/>
                    <a:pt x="285476" y="68356"/>
                    <a:pt x="290060" y="67736"/>
                  </a:cubicBezTo>
                  <a:cubicBezTo>
                    <a:pt x="1671488" y="-129899"/>
                    <a:pt x="3172278" y="178325"/>
                    <a:pt x="4654857" y="74241"/>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7" name="Google Shape;1867;p29"/>
            <p:cNvSpPr/>
            <p:nvPr/>
          </p:nvSpPr>
          <p:spPr>
            <a:xfrm>
              <a:off x="7738457" y="1415045"/>
              <a:ext cx="4452799" cy="3021218"/>
            </a:xfrm>
            <a:custGeom>
              <a:avLst/>
              <a:gdLst/>
              <a:ahLst/>
              <a:cxnLst/>
              <a:rect l="l" t="t" r="r" b="b"/>
              <a:pathLst>
                <a:path w="4452799" h="3021218" extrusionOk="0">
                  <a:moveTo>
                    <a:pt x="4452799" y="17165"/>
                  </a:moveTo>
                  <a:lnTo>
                    <a:pt x="4452799" y="3008028"/>
                  </a:lnTo>
                  <a:cubicBezTo>
                    <a:pt x="3241030" y="3016082"/>
                    <a:pt x="454326" y="3032005"/>
                    <a:pt x="86453" y="3010197"/>
                  </a:cubicBezTo>
                  <a:cubicBezTo>
                    <a:pt x="82322" y="2953570"/>
                    <a:pt x="78339" y="2896881"/>
                    <a:pt x="74499" y="2840131"/>
                  </a:cubicBezTo>
                  <a:cubicBezTo>
                    <a:pt x="43776" y="2385012"/>
                    <a:pt x="21396" y="1929416"/>
                    <a:pt x="7354" y="1473348"/>
                  </a:cubicBezTo>
                  <a:cubicBezTo>
                    <a:pt x="-5035" y="1070643"/>
                    <a:pt x="-10671" y="663724"/>
                    <a:pt x="65765" y="267896"/>
                  </a:cubicBezTo>
                  <a:cubicBezTo>
                    <a:pt x="76419" y="212694"/>
                    <a:pt x="89860" y="155262"/>
                    <a:pt x="126592" y="113009"/>
                  </a:cubicBezTo>
                  <a:cubicBezTo>
                    <a:pt x="189277" y="40027"/>
                    <a:pt x="297242" y="32902"/>
                    <a:pt x="393376" y="30981"/>
                  </a:cubicBezTo>
                  <a:cubicBezTo>
                    <a:pt x="1745877" y="6943"/>
                    <a:pt x="3098935" y="-17344"/>
                    <a:pt x="4452799" y="17165"/>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8" name="Google Shape;1868;p29"/>
            <p:cNvSpPr/>
            <p:nvPr/>
          </p:nvSpPr>
          <p:spPr>
            <a:xfrm>
              <a:off x="7765137" y="3400139"/>
              <a:ext cx="262022" cy="786328"/>
            </a:xfrm>
            <a:custGeom>
              <a:avLst/>
              <a:gdLst/>
              <a:ahLst/>
              <a:cxnLst/>
              <a:rect l="l" t="t" r="r" b="b"/>
              <a:pathLst>
                <a:path w="262022" h="786328" extrusionOk="0">
                  <a:moveTo>
                    <a:pt x="262014" y="391801"/>
                  </a:moveTo>
                  <a:cubicBezTo>
                    <a:pt x="263129" y="224524"/>
                    <a:pt x="153368" y="60034"/>
                    <a:pt x="0" y="0"/>
                  </a:cubicBezTo>
                  <a:cubicBezTo>
                    <a:pt x="11726" y="262236"/>
                    <a:pt x="26183" y="524341"/>
                    <a:pt x="43359" y="786329"/>
                  </a:cubicBezTo>
                  <a:cubicBezTo>
                    <a:pt x="172013" y="696309"/>
                    <a:pt x="261023" y="548423"/>
                    <a:pt x="262014" y="391801"/>
                  </a:cubicBezTo>
                  <a:close/>
                </a:path>
              </a:pathLst>
            </a:custGeom>
            <a:solidFill>
              <a:srgbClr val="FFD5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9" name="Google Shape;1869;p29"/>
            <p:cNvSpPr/>
            <p:nvPr/>
          </p:nvSpPr>
          <p:spPr>
            <a:xfrm>
              <a:off x="7293662" y="2238684"/>
              <a:ext cx="552371" cy="1106506"/>
            </a:xfrm>
            <a:custGeom>
              <a:avLst/>
              <a:gdLst/>
              <a:ahLst/>
              <a:cxnLst/>
              <a:rect l="l" t="t" r="r" b="b"/>
              <a:pathLst>
                <a:path w="552371" h="1106506" extrusionOk="0">
                  <a:moveTo>
                    <a:pt x="507278" y="4885"/>
                  </a:moveTo>
                  <a:cubicBezTo>
                    <a:pt x="424895" y="-319"/>
                    <a:pt x="341211" y="-5462"/>
                    <a:pt x="260687" y="12691"/>
                  </a:cubicBezTo>
                  <a:cubicBezTo>
                    <a:pt x="180162" y="30844"/>
                    <a:pt x="101806" y="75885"/>
                    <a:pt x="62782" y="148620"/>
                  </a:cubicBezTo>
                  <a:cubicBezTo>
                    <a:pt x="35218" y="199856"/>
                    <a:pt x="29396" y="259519"/>
                    <a:pt x="24069" y="317446"/>
                  </a:cubicBezTo>
                  <a:cubicBezTo>
                    <a:pt x="6168" y="512603"/>
                    <a:pt x="-11672" y="709434"/>
                    <a:pt x="9884" y="904281"/>
                  </a:cubicBezTo>
                  <a:cubicBezTo>
                    <a:pt x="16078" y="962209"/>
                    <a:pt x="27785" y="1023296"/>
                    <a:pt x="67118" y="1066293"/>
                  </a:cubicBezTo>
                  <a:cubicBezTo>
                    <a:pt x="106452" y="1109289"/>
                    <a:pt x="182268" y="1123415"/>
                    <a:pt x="221973" y="1080666"/>
                  </a:cubicBezTo>
                  <a:cubicBezTo>
                    <a:pt x="246750" y="1054212"/>
                    <a:pt x="250590" y="1015118"/>
                    <a:pt x="252325" y="978998"/>
                  </a:cubicBezTo>
                  <a:cubicBezTo>
                    <a:pt x="264713" y="724984"/>
                    <a:pt x="224327" y="468492"/>
                    <a:pt x="267500" y="218195"/>
                  </a:cubicBezTo>
                  <a:cubicBezTo>
                    <a:pt x="270040" y="203388"/>
                    <a:pt x="273137" y="188085"/>
                    <a:pt x="281995" y="176004"/>
                  </a:cubicBezTo>
                  <a:cubicBezTo>
                    <a:pt x="292711" y="161506"/>
                    <a:pt x="310240" y="153762"/>
                    <a:pt x="327274" y="147752"/>
                  </a:cubicBezTo>
                  <a:cubicBezTo>
                    <a:pt x="399412" y="122252"/>
                    <a:pt x="476715" y="114891"/>
                    <a:pt x="552371" y="126316"/>
                  </a:cubicBezTo>
                  <a:cubicBezTo>
                    <a:pt x="542213" y="80469"/>
                    <a:pt x="532116" y="34685"/>
                    <a:pt x="507278" y="4885"/>
                  </a:cubicBezTo>
                  <a:close/>
                </a:path>
              </a:pathLst>
            </a:custGeom>
            <a:solidFill>
              <a:srgbClr val="FFA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0" name="Google Shape;1870;p29"/>
            <p:cNvSpPr/>
            <p:nvPr/>
          </p:nvSpPr>
          <p:spPr>
            <a:xfrm>
              <a:off x="8305136" y="1726805"/>
              <a:ext cx="3886120" cy="1331959"/>
            </a:xfrm>
            <a:custGeom>
              <a:avLst/>
              <a:gdLst/>
              <a:ahLst/>
              <a:cxnLst/>
              <a:rect l="l" t="t" r="r" b="b"/>
              <a:pathLst>
                <a:path w="3886120" h="1331959" extrusionOk="0">
                  <a:moveTo>
                    <a:pt x="3886120" y="0"/>
                  </a:moveTo>
                  <a:lnTo>
                    <a:pt x="3886120" y="1320688"/>
                  </a:lnTo>
                  <a:cubicBezTo>
                    <a:pt x="2606277" y="1328371"/>
                    <a:pt x="1327363" y="1334876"/>
                    <a:pt x="58979" y="1330601"/>
                  </a:cubicBezTo>
                  <a:cubicBezTo>
                    <a:pt x="21813" y="1124911"/>
                    <a:pt x="-15352" y="916000"/>
                    <a:pt x="6514" y="708266"/>
                  </a:cubicBezTo>
                  <a:cubicBezTo>
                    <a:pt x="28379" y="500532"/>
                    <a:pt x="117390" y="290258"/>
                    <a:pt x="287482" y="169260"/>
                  </a:cubicBezTo>
                  <a:cubicBezTo>
                    <a:pt x="455345" y="49812"/>
                    <a:pt x="673256" y="32960"/>
                    <a:pt x="878965" y="25773"/>
                  </a:cubicBezTo>
                  <a:cubicBezTo>
                    <a:pt x="1881371" y="-10408"/>
                    <a:pt x="2890528" y="76576"/>
                    <a:pt x="3886120" y="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1" name="Google Shape;1871;p29"/>
            <p:cNvSpPr/>
            <p:nvPr/>
          </p:nvSpPr>
          <p:spPr>
            <a:xfrm>
              <a:off x="7738427" y="1872336"/>
              <a:ext cx="403316" cy="1177758"/>
            </a:xfrm>
            <a:custGeom>
              <a:avLst/>
              <a:gdLst/>
              <a:ahLst/>
              <a:cxnLst/>
              <a:rect l="l" t="t" r="r" b="b"/>
              <a:pathLst>
                <a:path w="403316" h="1177758" extrusionOk="0">
                  <a:moveTo>
                    <a:pt x="386778" y="815262"/>
                  </a:moveTo>
                  <a:cubicBezTo>
                    <a:pt x="378726" y="641789"/>
                    <a:pt x="369868" y="464536"/>
                    <a:pt x="304767" y="303578"/>
                  </a:cubicBezTo>
                  <a:cubicBezTo>
                    <a:pt x="252984" y="175456"/>
                    <a:pt x="158089" y="57928"/>
                    <a:pt x="35258" y="0"/>
                  </a:cubicBezTo>
                  <a:cubicBezTo>
                    <a:pt x="-8659" y="335485"/>
                    <a:pt x="-3084" y="676979"/>
                    <a:pt x="7322" y="1016057"/>
                  </a:cubicBezTo>
                  <a:cubicBezTo>
                    <a:pt x="9013" y="1069753"/>
                    <a:pt x="10834" y="1123654"/>
                    <a:pt x="12773" y="1177759"/>
                  </a:cubicBezTo>
                  <a:lnTo>
                    <a:pt x="403317" y="1172307"/>
                  </a:ln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2" name="Google Shape;1872;p29"/>
            <p:cNvSpPr/>
            <p:nvPr/>
          </p:nvSpPr>
          <p:spPr>
            <a:xfrm>
              <a:off x="9802777" y="1615686"/>
              <a:ext cx="252351" cy="1530253"/>
            </a:xfrm>
            <a:custGeom>
              <a:avLst/>
              <a:gdLst/>
              <a:ahLst/>
              <a:cxnLst/>
              <a:rect l="l" t="t" r="r" b="b"/>
              <a:pathLst>
                <a:path w="252351" h="1530253" extrusionOk="0">
                  <a:moveTo>
                    <a:pt x="9787" y="1459"/>
                  </a:moveTo>
                  <a:cubicBezTo>
                    <a:pt x="31466" y="510727"/>
                    <a:pt x="28202" y="1020223"/>
                    <a:pt x="0" y="1529943"/>
                  </a:cubicBezTo>
                  <a:cubicBezTo>
                    <a:pt x="81082" y="1497857"/>
                    <a:pt x="171350" y="1497968"/>
                    <a:pt x="252351" y="1530253"/>
                  </a:cubicBezTo>
                  <a:lnTo>
                    <a:pt x="224478" y="3008"/>
                  </a:lnTo>
                  <a:cubicBezTo>
                    <a:pt x="157085" y="9017"/>
                    <a:pt x="88081" y="-4241"/>
                    <a:pt x="9787" y="1459"/>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3" name="Google Shape;1873;p29"/>
            <p:cNvSpPr/>
            <p:nvPr/>
          </p:nvSpPr>
          <p:spPr>
            <a:xfrm>
              <a:off x="11164507" y="1607975"/>
              <a:ext cx="285118" cy="1556044"/>
            </a:xfrm>
            <a:custGeom>
              <a:avLst/>
              <a:gdLst/>
              <a:ahLst/>
              <a:cxnLst/>
              <a:rect l="l" t="t" r="r" b="b"/>
              <a:pathLst>
                <a:path w="285118" h="1556044" extrusionOk="0">
                  <a:moveTo>
                    <a:pt x="0" y="0"/>
                  </a:moveTo>
                  <a:lnTo>
                    <a:pt x="1549" y="1502587"/>
                  </a:lnTo>
                  <a:cubicBezTo>
                    <a:pt x="1549" y="1519563"/>
                    <a:pt x="2787" y="1539079"/>
                    <a:pt x="16291" y="1549301"/>
                  </a:cubicBezTo>
                  <a:cubicBezTo>
                    <a:pt x="27564" y="1557789"/>
                    <a:pt x="43174" y="1556488"/>
                    <a:pt x="57172" y="1554815"/>
                  </a:cubicBezTo>
                  <a:lnTo>
                    <a:pt x="285119" y="1527183"/>
                  </a:lnTo>
                  <a:cubicBezTo>
                    <a:pt x="261661" y="1021261"/>
                    <a:pt x="238167" y="515296"/>
                    <a:pt x="214629" y="9293"/>
                  </a:cubicBezTo>
                  <a:cubicBezTo>
                    <a:pt x="138130" y="53901"/>
                    <a:pt x="30228" y="33084"/>
                    <a:pt x="0" y="0"/>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4" name="Google Shape;1874;p29"/>
            <p:cNvSpPr/>
            <p:nvPr/>
          </p:nvSpPr>
          <p:spPr>
            <a:xfrm>
              <a:off x="8383688" y="3606138"/>
              <a:ext cx="3678914" cy="203830"/>
            </a:xfrm>
            <a:custGeom>
              <a:avLst/>
              <a:gdLst/>
              <a:ahLst/>
              <a:cxnLst/>
              <a:rect l="l" t="t" r="r" b="b"/>
              <a:pathLst>
                <a:path w="3678914" h="203830" extrusionOk="0">
                  <a:moveTo>
                    <a:pt x="0" y="0"/>
                  </a:moveTo>
                  <a:lnTo>
                    <a:pt x="3678915" y="0"/>
                  </a:lnTo>
                  <a:lnTo>
                    <a:pt x="3678915" y="203831"/>
                  </a:lnTo>
                  <a:lnTo>
                    <a:pt x="0" y="203831"/>
                  </a:lnTo>
                  <a:close/>
                </a:path>
              </a:pathLst>
            </a:custGeom>
            <a:solidFill>
              <a:srgbClr val="FFA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5" name="Google Shape;1875;p29"/>
            <p:cNvSpPr/>
            <p:nvPr/>
          </p:nvSpPr>
          <p:spPr>
            <a:xfrm>
              <a:off x="7710194" y="4599636"/>
              <a:ext cx="2681588" cy="176632"/>
            </a:xfrm>
            <a:custGeom>
              <a:avLst/>
              <a:gdLst/>
              <a:ahLst/>
              <a:cxnLst/>
              <a:rect l="l" t="t" r="r" b="b"/>
              <a:pathLst>
                <a:path w="2681588" h="176632" extrusionOk="0">
                  <a:moveTo>
                    <a:pt x="2357694" y="176633"/>
                  </a:moveTo>
                  <a:cubicBezTo>
                    <a:pt x="1658618" y="176633"/>
                    <a:pt x="953348" y="169818"/>
                    <a:pt x="256439" y="156250"/>
                  </a:cubicBezTo>
                  <a:cubicBezTo>
                    <a:pt x="206886" y="155320"/>
                    <a:pt x="151138" y="154205"/>
                    <a:pt x="100222" y="132583"/>
                  </a:cubicBezTo>
                  <a:cubicBezTo>
                    <a:pt x="40510" y="107120"/>
                    <a:pt x="1115" y="55450"/>
                    <a:pt x="0" y="929"/>
                  </a:cubicBezTo>
                  <a:lnTo>
                    <a:pt x="41811" y="0"/>
                  </a:lnTo>
                  <a:cubicBezTo>
                    <a:pt x="42740" y="43368"/>
                    <a:pt x="80029" y="78496"/>
                    <a:pt x="116637" y="94109"/>
                  </a:cubicBezTo>
                  <a:cubicBezTo>
                    <a:pt x="159996" y="112696"/>
                    <a:pt x="209549" y="113563"/>
                    <a:pt x="257245" y="114492"/>
                  </a:cubicBezTo>
                  <a:cubicBezTo>
                    <a:pt x="1061684" y="130105"/>
                    <a:pt x="1877273" y="136858"/>
                    <a:pt x="2681588" y="134318"/>
                  </a:cubicBezTo>
                  <a:lnTo>
                    <a:pt x="2681588" y="176137"/>
                  </a:lnTo>
                  <a:cubicBezTo>
                    <a:pt x="2573890" y="176466"/>
                    <a:pt x="2465925" y="176633"/>
                    <a:pt x="2357694" y="176633"/>
                  </a:cubicBezTo>
                  <a:close/>
                </a:path>
              </a:pathLst>
            </a:custGeom>
            <a:solidFill>
              <a:srgbClr val="7646C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6" name="Google Shape;1876;p29"/>
            <p:cNvSpPr/>
            <p:nvPr/>
          </p:nvSpPr>
          <p:spPr>
            <a:xfrm>
              <a:off x="8399669" y="4008596"/>
              <a:ext cx="1610303" cy="45722"/>
            </a:xfrm>
            <a:custGeom>
              <a:avLst/>
              <a:gdLst/>
              <a:ahLst/>
              <a:cxnLst/>
              <a:rect l="l" t="t" r="r" b="b"/>
              <a:pathLst>
                <a:path w="1610303" h="45722" extrusionOk="0">
                  <a:moveTo>
                    <a:pt x="619" y="45723"/>
                  </a:moveTo>
                  <a:lnTo>
                    <a:pt x="0" y="17843"/>
                  </a:lnTo>
                  <a:cubicBezTo>
                    <a:pt x="175233" y="14002"/>
                    <a:pt x="383110" y="14621"/>
                    <a:pt x="603128" y="15303"/>
                  </a:cubicBezTo>
                  <a:cubicBezTo>
                    <a:pt x="959046" y="16418"/>
                    <a:pt x="1327043" y="17533"/>
                    <a:pt x="1608569" y="0"/>
                  </a:cubicBezTo>
                  <a:lnTo>
                    <a:pt x="1610303" y="27818"/>
                  </a:lnTo>
                  <a:cubicBezTo>
                    <a:pt x="1327848" y="45413"/>
                    <a:pt x="959356" y="44298"/>
                    <a:pt x="603004" y="43182"/>
                  </a:cubicBezTo>
                  <a:cubicBezTo>
                    <a:pt x="383172" y="42563"/>
                    <a:pt x="175481" y="41943"/>
                    <a:pt x="619" y="45723"/>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7" name="Google Shape;1877;p29"/>
            <p:cNvSpPr/>
            <p:nvPr/>
          </p:nvSpPr>
          <p:spPr>
            <a:xfrm>
              <a:off x="10256502" y="4008658"/>
              <a:ext cx="1543653" cy="41509"/>
            </a:xfrm>
            <a:custGeom>
              <a:avLst/>
              <a:gdLst/>
              <a:ahLst/>
              <a:cxnLst/>
              <a:rect l="l" t="t" r="r" b="b"/>
              <a:pathLst>
                <a:path w="1543653" h="41509" extrusionOk="0">
                  <a:moveTo>
                    <a:pt x="986672" y="41510"/>
                  </a:moveTo>
                  <a:cubicBezTo>
                    <a:pt x="836711" y="41510"/>
                    <a:pt x="682723" y="39651"/>
                    <a:pt x="530842" y="37916"/>
                  </a:cubicBezTo>
                  <a:cubicBezTo>
                    <a:pt x="340618" y="35624"/>
                    <a:pt x="160925" y="33518"/>
                    <a:pt x="310" y="35128"/>
                  </a:cubicBezTo>
                  <a:lnTo>
                    <a:pt x="0" y="7249"/>
                  </a:lnTo>
                  <a:cubicBezTo>
                    <a:pt x="161049" y="5700"/>
                    <a:pt x="340680" y="7744"/>
                    <a:pt x="531213" y="10037"/>
                  </a:cubicBezTo>
                  <a:cubicBezTo>
                    <a:pt x="882796" y="14188"/>
                    <a:pt x="1246333" y="18401"/>
                    <a:pt x="1541919" y="0"/>
                  </a:cubicBezTo>
                  <a:lnTo>
                    <a:pt x="1543654" y="27818"/>
                  </a:lnTo>
                  <a:cubicBezTo>
                    <a:pt x="1374924" y="38350"/>
                    <a:pt x="1184391" y="41510"/>
                    <a:pt x="986672" y="41510"/>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8" name="Google Shape;1878;p29"/>
            <p:cNvSpPr/>
            <p:nvPr/>
          </p:nvSpPr>
          <p:spPr>
            <a:xfrm>
              <a:off x="7446508" y="2416856"/>
              <a:ext cx="53313" cy="843451"/>
            </a:xfrm>
            <a:custGeom>
              <a:avLst/>
              <a:gdLst/>
              <a:ahLst/>
              <a:cxnLst/>
              <a:rect l="l" t="t" r="r" b="b"/>
              <a:pathLst>
                <a:path w="53313" h="843451" extrusionOk="0">
                  <a:moveTo>
                    <a:pt x="18211" y="843451"/>
                  </a:moveTo>
                  <a:lnTo>
                    <a:pt x="0" y="822387"/>
                  </a:lnTo>
                  <a:cubicBezTo>
                    <a:pt x="21866" y="803491"/>
                    <a:pt x="24033" y="767743"/>
                    <a:pt x="24343" y="735650"/>
                  </a:cubicBezTo>
                  <a:cubicBezTo>
                    <a:pt x="26697" y="491611"/>
                    <a:pt x="25334" y="244287"/>
                    <a:pt x="20441" y="558"/>
                  </a:cubicBezTo>
                  <a:lnTo>
                    <a:pt x="48315" y="0"/>
                  </a:lnTo>
                  <a:cubicBezTo>
                    <a:pt x="53208" y="244040"/>
                    <a:pt x="54509" y="491611"/>
                    <a:pt x="52217" y="735960"/>
                  </a:cubicBezTo>
                  <a:cubicBezTo>
                    <a:pt x="51783" y="774124"/>
                    <a:pt x="48872" y="816997"/>
                    <a:pt x="18211" y="843451"/>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9" name="Google Shape;1879;p29"/>
            <p:cNvSpPr/>
            <p:nvPr/>
          </p:nvSpPr>
          <p:spPr>
            <a:xfrm>
              <a:off x="7833459" y="2307754"/>
              <a:ext cx="125122" cy="368878"/>
            </a:xfrm>
            <a:custGeom>
              <a:avLst/>
              <a:gdLst/>
              <a:ahLst/>
              <a:cxnLst/>
              <a:rect l="l" t="t" r="r" b="b"/>
              <a:pathLst>
                <a:path w="125122" h="368878" extrusionOk="0">
                  <a:moveTo>
                    <a:pt x="25582" y="368878"/>
                  </a:moveTo>
                  <a:lnTo>
                    <a:pt x="0" y="357912"/>
                  </a:lnTo>
                  <a:cubicBezTo>
                    <a:pt x="48940" y="243711"/>
                    <a:pt x="81757" y="123253"/>
                    <a:pt x="97496" y="0"/>
                  </a:cubicBezTo>
                  <a:lnTo>
                    <a:pt x="125123" y="3531"/>
                  </a:lnTo>
                  <a:cubicBezTo>
                    <a:pt x="109073" y="129349"/>
                    <a:pt x="75569" y="252311"/>
                    <a:pt x="25582" y="368878"/>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0" name="Google Shape;1880;p29"/>
            <p:cNvSpPr/>
            <p:nvPr/>
          </p:nvSpPr>
          <p:spPr>
            <a:xfrm rot="-4180800">
              <a:off x="7892380" y="2551796"/>
              <a:ext cx="144634" cy="27879"/>
            </a:xfrm>
            <a:custGeom>
              <a:avLst/>
              <a:gdLst/>
              <a:ahLst/>
              <a:cxnLst/>
              <a:rect l="l" t="t" r="r" b="b"/>
              <a:pathLst>
                <a:path w="144634" h="27879" extrusionOk="0">
                  <a:moveTo>
                    <a:pt x="0" y="0"/>
                  </a:moveTo>
                  <a:lnTo>
                    <a:pt x="144634" y="0"/>
                  </a:lnTo>
                  <a:lnTo>
                    <a:pt x="144634" y="27880"/>
                  </a:lnTo>
                  <a:lnTo>
                    <a:pt x="0" y="27880"/>
                  </a:ln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1" name="Google Shape;1881;p29"/>
            <p:cNvSpPr/>
            <p:nvPr/>
          </p:nvSpPr>
          <p:spPr>
            <a:xfrm>
              <a:off x="8730687" y="2084159"/>
              <a:ext cx="513064" cy="681501"/>
            </a:xfrm>
            <a:custGeom>
              <a:avLst/>
              <a:gdLst/>
              <a:ahLst/>
              <a:cxnLst/>
              <a:rect l="l" t="t" r="r" b="b"/>
              <a:pathLst>
                <a:path w="513064" h="681501" extrusionOk="0">
                  <a:moveTo>
                    <a:pt x="21618" y="681502"/>
                  </a:moveTo>
                  <a:lnTo>
                    <a:pt x="0" y="663968"/>
                  </a:lnTo>
                  <a:cubicBezTo>
                    <a:pt x="172198" y="451154"/>
                    <a:pt x="337273" y="227622"/>
                    <a:pt x="489898" y="0"/>
                  </a:cubicBezTo>
                  <a:lnTo>
                    <a:pt x="513065" y="15489"/>
                  </a:lnTo>
                  <a:cubicBezTo>
                    <a:pt x="360006" y="243792"/>
                    <a:pt x="194621" y="468006"/>
                    <a:pt x="21618" y="681502"/>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2" name="Google Shape;1882;p29"/>
            <p:cNvSpPr/>
            <p:nvPr/>
          </p:nvSpPr>
          <p:spPr>
            <a:xfrm>
              <a:off x="9068642" y="2362955"/>
              <a:ext cx="219645" cy="314853"/>
            </a:xfrm>
            <a:custGeom>
              <a:avLst/>
              <a:gdLst/>
              <a:ahLst/>
              <a:cxnLst/>
              <a:rect l="l" t="t" r="r" b="b"/>
              <a:pathLst>
                <a:path w="219645" h="314853" extrusionOk="0">
                  <a:moveTo>
                    <a:pt x="21618" y="314854"/>
                  </a:moveTo>
                  <a:lnTo>
                    <a:pt x="0" y="297383"/>
                  </a:lnTo>
                  <a:cubicBezTo>
                    <a:pt x="74912" y="205151"/>
                    <a:pt x="140212" y="105509"/>
                    <a:pt x="194869" y="0"/>
                  </a:cubicBezTo>
                  <a:lnTo>
                    <a:pt x="219646" y="12825"/>
                  </a:lnTo>
                  <a:cubicBezTo>
                    <a:pt x="164078" y="119975"/>
                    <a:pt x="97726" y="221178"/>
                    <a:pt x="21618" y="31485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3" name="Google Shape;1883;p29"/>
            <p:cNvSpPr/>
            <p:nvPr/>
          </p:nvSpPr>
          <p:spPr>
            <a:xfrm>
              <a:off x="10275517" y="2069662"/>
              <a:ext cx="375863" cy="552573"/>
            </a:xfrm>
            <a:custGeom>
              <a:avLst/>
              <a:gdLst/>
              <a:ahLst/>
              <a:cxnLst/>
              <a:rect l="l" t="t" r="r" b="b"/>
              <a:pathLst>
                <a:path w="375863" h="552573" extrusionOk="0">
                  <a:moveTo>
                    <a:pt x="21556" y="552574"/>
                  </a:moveTo>
                  <a:lnTo>
                    <a:pt x="0" y="534917"/>
                  </a:lnTo>
                  <a:cubicBezTo>
                    <a:pt x="135300" y="369306"/>
                    <a:pt x="252965" y="190027"/>
                    <a:pt x="351087" y="0"/>
                  </a:cubicBezTo>
                  <a:lnTo>
                    <a:pt x="375864" y="12763"/>
                  </a:lnTo>
                  <a:cubicBezTo>
                    <a:pt x="276918" y="204574"/>
                    <a:pt x="158169" y="385495"/>
                    <a:pt x="21556" y="55257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4" name="Google Shape;1884;p29"/>
            <p:cNvSpPr/>
            <p:nvPr/>
          </p:nvSpPr>
          <p:spPr>
            <a:xfrm>
              <a:off x="10393889" y="2062165"/>
              <a:ext cx="577174" cy="817430"/>
            </a:xfrm>
            <a:custGeom>
              <a:avLst/>
              <a:gdLst/>
              <a:ahLst/>
              <a:cxnLst/>
              <a:rect l="l" t="t" r="r" b="b"/>
              <a:pathLst>
                <a:path w="577174" h="817430" extrusionOk="0">
                  <a:moveTo>
                    <a:pt x="21122" y="817430"/>
                  </a:moveTo>
                  <a:lnTo>
                    <a:pt x="0" y="799216"/>
                  </a:lnTo>
                  <a:cubicBezTo>
                    <a:pt x="211996" y="553194"/>
                    <a:pt x="397177" y="285277"/>
                    <a:pt x="552398" y="0"/>
                  </a:cubicBezTo>
                  <a:lnTo>
                    <a:pt x="577174" y="13320"/>
                  </a:lnTo>
                  <a:cubicBezTo>
                    <a:pt x="420889" y="300338"/>
                    <a:pt x="234487" y="569897"/>
                    <a:pt x="21122" y="817430"/>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5" name="Google Shape;1885;p29"/>
            <p:cNvSpPr/>
            <p:nvPr/>
          </p:nvSpPr>
          <p:spPr>
            <a:xfrm rot="-3629999">
              <a:off x="11669816" y="2217630"/>
              <a:ext cx="165508" cy="27879"/>
            </a:xfrm>
            <a:custGeom>
              <a:avLst/>
              <a:gdLst/>
              <a:ahLst/>
              <a:cxnLst/>
              <a:rect l="l" t="t" r="r" b="b"/>
              <a:pathLst>
                <a:path w="165508" h="27879" extrusionOk="0">
                  <a:moveTo>
                    <a:pt x="0" y="0"/>
                  </a:moveTo>
                  <a:lnTo>
                    <a:pt x="165508" y="0"/>
                  </a:lnTo>
                  <a:lnTo>
                    <a:pt x="165508" y="27880"/>
                  </a:lnTo>
                  <a:lnTo>
                    <a:pt x="0" y="27880"/>
                  </a:ln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6" name="Google Shape;1886;p29"/>
            <p:cNvSpPr/>
            <p:nvPr/>
          </p:nvSpPr>
          <p:spPr>
            <a:xfrm>
              <a:off x="11623930" y="2042340"/>
              <a:ext cx="477448" cy="747297"/>
            </a:xfrm>
            <a:custGeom>
              <a:avLst/>
              <a:gdLst/>
              <a:ahLst/>
              <a:cxnLst/>
              <a:rect l="l" t="t" r="r" b="b"/>
              <a:pathLst>
                <a:path w="477448" h="747297" extrusionOk="0">
                  <a:moveTo>
                    <a:pt x="21804" y="747298"/>
                  </a:moveTo>
                  <a:lnTo>
                    <a:pt x="0" y="729950"/>
                  </a:lnTo>
                  <a:cubicBezTo>
                    <a:pt x="178857" y="505234"/>
                    <a:pt x="330627" y="260228"/>
                    <a:pt x="452176" y="0"/>
                  </a:cubicBezTo>
                  <a:lnTo>
                    <a:pt x="477448" y="11771"/>
                  </a:lnTo>
                  <a:cubicBezTo>
                    <a:pt x="354952" y="273982"/>
                    <a:pt x="202017" y="520859"/>
                    <a:pt x="21804" y="747298"/>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7" name="Google Shape;1887;p29"/>
            <p:cNvSpPr/>
            <p:nvPr/>
          </p:nvSpPr>
          <p:spPr>
            <a:xfrm>
              <a:off x="8312393" y="5146828"/>
              <a:ext cx="339565" cy="544643"/>
            </a:xfrm>
            <a:custGeom>
              <a:avLst/>
              <a:gdLst/>
              <a:ahLst/>
              <a:cxnLst/>
              <a:rect l="l" t="t" r="r" b="b"/>
              <a:pathLst>
                <a:path w="339565" h="544643" extrusionOk="0">
                  <a:moveTo>
                    <a:pt x="328725" y="544644"/>
                  </a:moveTo>
                  <a:cubicBezTo>
                    <a:pt x="272482" y="520853"/>
                    <a:pt x="213452" y="494089"/>
                    <a:pt x="164641" y="451278"/>
                  </a:cubicBezTo>
                  <a:cubicBezTo>
                    <a:pt x="107841" y="401714"/>
                    <a:pt x="65534" y="331024"/>
                    <a:pt x="39209" y="241623"/>
                  </a:cubicBezTo>
                  <a:cubicBezTo>
                    <a:pt x="16105" y="163436"/>
                    <a:pt x="7929" y="81780"/>
                    <a:pt x="0" y="2788"/>
                  </a:cubicBezTo>
                  <a:lnTo>
                    <a:pt x="27750" y="0"/>
                  </a:lnTo>
                  <a:cubicBezTo>
                    <a:pt x="35493" y="77691"/>
                    <a:pt x="43545" y="158046"/>
                    <a:pt x="65968" y="233693"/>
                  </a:cubicBezTo>
                  <a:cubicBezTo>
                    <a:pt x="90745" y="317951"/>
                    <a:pt x="130264" y="384119"/>
                    <a:pt x="182976" y="430337"/>
                  </a:cubicBezTo>
                  <a:cubicBezTo>
                    <a:pt x="228689" y="470422"/>
                    <a:pt x="285428" y="496071"/>
                    <a:pt x="339565" y="518932"/>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8" name="Google Shape;1888;p29"/>
            <p:cNvSpPr/>
            <p:nvPr/>
          </p:nvSpPr>
          <p:spPr>
            <a:xfrm>
              <a:off x="8883188" y="5406232"/>
              <a:ext cx="575254" cy="333265"/>
            </a:xfrm>
            <a:custGeom>
              <a:avLst/>
              <a:gdLst/>
              <a:ahLst/>
              <a:cxnLst/>
              <a:rect l="l" t="t" r="r" b="b"/>
              <a:pathLst>
                <a:path w="575254" h="333265" extrusionOk="0">
                  <a:moveTo>
                    <a:pt x="125618" y="333254"/>
                  </a:moveTo>
                  <a:cubicBezTo>
                    <a:pt x="83299" y="333279"/>
                    <a:pt x="41136" y="328267"/>
                    <a:pt x="0" y="318323"/>
                  </a:cubicBezTo>
                  <a:lnTo>
                    <a:pt x="6566" y="291249"/>
                  </a:lnTo>
                  <a:cubicBezTo>
                    <a:pt x="120353" y="318757"/>
                    <a:pt x="241945" y="305808"/>
                    <a:pt x="339503" y="255625"/>
                  </a:cubicBezTo>
                  <a:cubicBezTo>
                    <a:pt x="443008" y="202530"/>
                    <a:pt x="521055" y="106933"/>
                    <a:pt x="548186" y="0"/>
                  </a:cubicBezTo>
                  <a:lnTo>
                    <a:pt x="575254" y="6877"/>
                  </a:lnTo>
                  <a:cubicBezTo>
                    <a:pt x="546142" y="121493"/>
                    <a:pt x="462768" y="223718"/>
                    <a:pt x="352263" y="280469"/>
                  </a:cubicBezTo>
                  <a:cubicBezTo>
                    <a:pt x="281935" y="315702"/>
                    <a:pt x="204272" y="333787"/>
                    <a:pt x="125618" y="33325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89" name="Google Shape;1889;p29"/>
          <p:cNvSpPr/>
          <p:nvPr/>
        </p:nvSpPr>
        <p:spPr>
          <a:xfrm rot="-3839204">
            <a:off x="1533240" y="2947319"/>
            <a:ext cx="3106246" cy="7377364"/>
          </a:xfrm>
          <a:custGeom>
            <a:avLst/>
            <a:gdLst/>
            <a:ahLst/>
            <a:cxnLst/>
            <a:rect l="l" t="t" r="r" b="b"/>
            <a:pathLst>
              <a:path w="3106246" h="7377364" extrusionOk="0">
                <a:moveTo>
                  <a:pt x="2074418" y="0"/>
                </a:moveTo>
                <a:lnTo>
                  <a:pt x="2140051" y="140390"/>
                </a:lnTo>
                <a:cubicBezTo>
                  <a:pt x="2539774" y="1051128"/>
                  <a:pt x="2679948" y="2128033"/>
                  <a:pt x="2505974" y="3137240"/>
                </a:cubicBezTo>
                <a:cubicBezTo>
                  <a:pt x="2405390" y="3720870"/>
                  <a:pt x="2205937" y="4309906"/>
                  <a:pt x="2307537" y="4893308"/>
                </a:cubicBezTo>
                <a:cubicBezTo>
                  <a:pt x="2384245" y="5334571"/>
                  <a:pt x="2623386" y="5705488"/>
                  <a:pt x="2793820" y="6107238"/>
                </a:cubicBezTo>
                <a:cubicBezTo>
                  <a:pt x="2959793" y="6498539"/>
                  <a:pt x="3059829" y="6928597"/>
                  <a:pt x="3103787" y="7347820"/>
                </a:cubicBezTo>
                <a:lnTo>
                  <a:pt x="3106246" y="7377364"/>
                </a:lnTo>
                <a:lnTo>
                  <a:pt x="0" y="1012356"/>
                </a:lnTo>
                <a:close/>
              </a:path>
            </a:pathLst>
          </a:custGeom>
          <a:solidFill>
            <a:srgbClr val="EADCFF">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0" name="Google Shape;1890;p29"/>
          <p:cNvSpPr/>
          <p:nvPr/>
        </p:nvSpPr>
        <p:spPr>
          <a:xfrm rot="10800000" flipH="1">
            <a:off x="1" y="0"/>
            <a:ext cx="3076720" cy="1451733"/>
          </a:xfrm>
          <a:custGeom>
            <a:avLst/>
            <a:gdLst/>
            <a:ahLst/>
            <a:cxnLst/>
            <a:rect l="l" t="t" r="r" b="b"/>
            <a:pathLst>
              <a:path w="3076720" h="1451733" extrusionOk="0">
                <a:moveTo>
                  <a:pt x="0" y="1451733"/>
                </a:moveTo>
                <a:lnTo>
                  <a:pt x="3076720" y="1451733"/>
                </a:lnTo>
                <a:lnTo>
                  <a:pt x="2937269" y="1308940"/>
                </a:lnTo>
                <a:cubicBezTo>
                  <a:pt x="2747845" y="1104525"/>
                  <a:pt x="2562007" y="896154"/>
                  <a:pt x="2280787" y="796046"/>
                </a:cubicBezTo>
                <a:cubicBezTo>
                  <a:pt x="1902514" y="661490"/>
                  <a:pt x="1463148" y="764296"/>
                  <a:pt x="1057680" y="704543"/>
                </a:cubicBezTo>
                <a:cubicBezTo>
                  <a:pt x="646472" y="643424"/>
                  <a:pt x="293364" y="411076"/>
                  <a:pt x="75258" y="115379"/>
                </a:cubicBezTo>
                <a:lnTo>
                  <a:pt x="0" y="0"/>
                </a:lnTo>
                <a:close/>
              </a:path>
            </a:pathLst>
          </a:custGeom>
          <a:solidFill>
            <a:srgbClr val="D1B5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1" name="Google Shape;1891;p29"/>
          <p:cNvSpPr/>
          <p:nvPr/>
        </p:nvSpPr>
        <p:spPr>
          <a:xfrm rot="10800000">
            <a:off x="9762142" y="0"/>
            <a:ext cx="2429858" cy="779742"/>
          </a:xfrm>
          <a:custGeom>
            <a:avLst/>
            <a:gdLst/>
            <a:ahLst/>
            <a:cxnLst/>
            <a:rect l="l" t="t" r="r" b="b"/>
            <a:pathLst>
              <a:path w="2429858" h="779742" extrusionOk="0">
                <a:moveTo>
                  <a:pt x="2429858" y="779742"/>
                </a:moveTo>
                <a:lnTo>
                  <a:pt x="0" y="779742"/>
                </a:lnTo>
                <a:lnTo>
                  <a:pt x="0" y="0"/>
                </a:lnTo>
                <a:lnTo>
                  <a:pt x="118779" y="73027"/>
                </a:lnTo>
                <a:cubicBezTo>
                  <a:pt x="267614" y="153629"/>
                  <a:pt x="433174" y="211273"/>
                  <a:pt x="609406" y="237467"/>
                </a:cubicBezTo>
                <a:cubicBezTo>
                  <a:pt x="1014875" y="297220"/>
                  <a:pt x="1454241" y="194414"/>
                  <a:pt x="1832514" y="328970"/>
                </a:cubicBezTo>
                <a:cubicBezTo>
                  <a:pt x="2019994" y="395708"/>
                  <a:pt x="2165082" y="510564"/>
                  <a:pt x="2297102" y="640286"/>
                </a:cubicBezTo>
                <a:close/>
              </a:path>
            </a:pathLst>
          </a:custGeom>
          <a:solidFill>
            <a:srgbClr val="04C2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TextBox 46">
            <a:extLst>
              <a:ext uri="{FF2B5EF4-FFF2-40B4-BE49-F238E27FC236}">
                <a16:creationId xmlns:a16="http://schemas.microsoft.com/office/drawing/2014/main" id="{CC78142E-92C2-4A29-8AD8-4B58DBE76AF4}"/>
              </a:ext>
            </a:extLst>
          </p:cNvPr>
          <p:cNvSpPr txBox="1"/>
          <p:nvPr/>
        </p:nvSpPr>
        <p:spPr>
          <a:xfrm>
            <a:off x="816338" y="805631"/>
            <a:ext cx="10817242" cy="1384995"/>
          </a:xfrm>
          <a:prstGeom prst="rect">
            <a:avLst/>
          </a:prstGeom>
          <a:solidFill>
            <a:srgbClr val="FFFFCC"/>
          </a:solidFill>
        </p:spPr>
        <p:txBody>
          <a:bodyPr wrap="square">
            <a:spAutoFit/>
          </a:bodyPr>
          <a:lstStyle/>
          <a:p>
            <a:r>
              <a:rPr lang="vi-VN" sz="2800" dirty="0"/>
              <a:t>Sử dụng giá trị khối lượng nguyên tử của một số nguyên tố trong bảng tuần hoàn để tính khối lượng phân tử của các chất được biểu diễn trong Hình 5.3a và Hình 5.3b</a:t>
            </a:r>
          </a:p>
        </p:txBody>
      </p:sp>
      <p:pic>
        <p:nvPicPr>
          <p:cNvPr id="4" name="Picture 3">
            <a:extLst>
              <a:ext uri="{FF2B5EF4-FFF2-40B4-BE49-F238E27FC236}">
                <a16:creationId xmlns:a16="http://schemas.microsoft.com/office/drawing/2014/main" id="{74B98A1F-E5B9-44CF-B088-4A8D8936C013}"/>
              </a:ext>
            </a:extLst>
          </p:cNvPr>
          <p:cNvPicPr>
            <a:picLocks noChangeAspect="1"/>
          </p:cNvPicPr>
          <p:nvPr/>
        </p:nvPicPr>
        <p:blipFill>
          <a:blip r:embed="rId3"/>
          <a:stretch>
            <a:fillRect/>
          </a:stretch>
        </p:blipFill>
        <p:spPr>
          <a:xfrm>
            <a:off x="1317812" y="2460812"/>
            <a:ext cx="7174713" cy="4303059"/>
          </a:xfrm>
          <a:prstGeom prst="rect">
            <a:avLst/>
          </a:prstGeom>
          <a:ln>
            <a:noFill/>
          </a:ln>
          <a:effectLst>
            <a:softEdge rad="112500"/>
          </a:effectLst>
        </p:spPr>
      </p:pic>
    </p:spTree>
    <p:extLst>
      <p:ext uri="{BB962C8B-B14F-4D97-AF65-F5344CB8AC3E}">
        <p14:creationId xmlns:p14="http://schemas.microsoft.com/office/powerpoint/2010/main" val="241304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11"/>
          <p:cNvSpPr/>
          <p:nvPr/>
        </p:nvSpPr>
        <p:spPr>
          <a:xfrm>
            <a:off x="740918" y="0"/>
            <a:ext cx="1499679" cy="377493"/>
          </a:xfrm>
          <a:custGeom>
            <a:avLst/>
            <a:gdLst/>
            <a:ahLst/>
            <a:cxnLst/>
            <a:rect l="l" t="t" r="r" b="b"/>
            <a:pathLst>
              <a:path w="1499679" h="377493" extrusionOk="0">
                <a:moveTo>
                  <a:pt x="0" y="0"/>
                </a:moveTo>
                <a:cubicBezTo>
                  <a:pt x="112395" y="107950"/>
                  <a:pt x="203200" y="247650"/>
                  <a:pt x="341122" y="321056"/>
                </a:cubicBezTo>
                <a:cubicBezTo>
                  <a:pt x="555117" y="435356"/>
                  <a:pt x="820611" y="358585"/>
                  <a:pt x="1035177" y="245618"/>
                </a:cubicBezTo>
                <a:cubicBezTo>
                  <a:pt x="1189482" y="164275"/>
                  <a:pt x="1338834" y="63500"/>
                  <a:pt x="1499680" y="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1"/>
          <p:cNvSpPr/>
          <p:nvPr/>
        </p:nvSpPr>
        <p:spPr>
          <a:xfrm>
            <a:off x="0" y="0"/>
            <a:ext cx="1380108" cy="1119187"/>
          </a:xfrm>
          <a:custGeom>
            <a:avLst/>
            <a:gdLst/>
            <a:ahLst/>
            <a:cxnLst/>
            <a:rect l="l" t="t" r="r" b="b"/>
            <a:pathLst>
              <a:path w="1380108" h="1119187" extrusionOk="0">
                <a:moveTo>
                  <a:pt x="0" y="0"/>
                </a:moveTo>
                <a:lnTo>
                  <a:pt x="0" y="1119188"/>
                </a:lnTo>
                <a:cubicBezTo>
                  <a:pt x="54102" y="1023938"/>
                  <a:pt x="136906" y="945071"/>
                  <a:pt x="237681" y="901700"/>
                </a:cubicBezTo>
                <a:cubicBezTo>
                  <a:pt x="460502" y="805688"/>
                  <a:pt x="740220" y="872744"/>
                  <a:pt x="939229" y="733870"/>
                </a:cubicBezTo>
                <a:cubicBezTo>
                  <a:pt x="1118172" y="608965"/>
                  <a:pt x="1162050" y="368300"/>
                  <a:pt x="1262444" y="174562"/>
                </a:cubicBezTo>
                <a:cubicBezTo>
                  <a:pt x="1295000" y="112148"/>
                  <a:pt x="1334472" y="53593"/>
                  <a:pt x="1380109"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11"/>
          <p:cNvSpPr/>
          <p:nvPr/>
        </p:nvSpPr>
        <p:spPr>
          <a:xfrm>
            <a:off x="938085" y="6345836"/>
            <a:ext cx="1761680" cy="512163"/>
          </a:xfrm>
          <a:custGeom>
            <a:avLst/>
            <a:gdLst/>
            <a:ahLst/>
            <a:cxnLst/>
            <a:rect l="l" t="t" r="r" b="b"/>
            <a:pathLst>
              <a:path w="1761680" h="512163" extrusionOk="0">
                <a:moveTo>
                  <a:pt x="471615" y="235557"/>
                </a:moveTo>
                <a:cubicBezTo>
                  <a:pt x="327152" y="345794"/>
                  <a:pt x="169101" y="449235"/>
                  <a:pt x="0" y="512164"/>
                </a:cubicBezTo>
                <a:lnTo>
                  <a:pt x="1761681" y="512164"/>
                </a:lnTo>
                <a:cubicBezTo>
                  <a:pt x="1663954" y="462697"/>
                  <a:pt x="1572520" y="401674"/>
                  <a:pt x="1489329" y="330427"/>
                </a:cubicBezTo>
                <a:cubicBezTo>
                  <a:pt x="1333310" y="196695"/>
                  <a:pt x="1187196" y="17880"/>
                  <a:pt x="982345" y="1243"/>
                </a:cubicBezTo>
                <a:cubicBezTo>
                  <a:pt x="791019" y="-14315"/>
                  <a:pt x="624015" y="119162"/>
                  <a:pt x="471615" y="235557"/>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1"/>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11"/>
          <p:cNvSpPr/>
          <p:nvPr/>
        </p:nvSpPr>
        <p:spPr>
          <a:xfrm>
            <a:off x="3738385" y="5661850"/>
            <a:ext cx="596327" cy="610155"/>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11"/>
          <p:cNvSpPr/>
          <p:nvPr/>
        </p:nvSpPr>
        <p:spPr>
          <a:xfrm rot="4948345">
            <a:off x="5025185" y="697519"/>
            <a:ext cx="399923" cy="40919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11"/>
          <p:cNvSpPr/>
          <p:nvPr/>
        </p:nvSpPr>
        <p:spPr>
          <a:xfrm rot="-7723036">
            <a:off x="11176677" y="620126"/>
            <a:ext cx="453893" cy="464418"/>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700;p15">
            <a:extLst>
              <a:ext uri="{FF2B5EF4-FFF2-40B4-BE49-F238E27FC236}">
                <a16:creationId xmlns:a16="http://schemas.microsoft.com/office/drawing/2014/main" id="{48B04C95-B426-4F13-BD5E-95F2A60A5504}"/>
              </a:ext>
            </a:extLst>
          </p:cNvPr>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7" name="Google Shape;1624;p26">
            <a:extLst>
              <a:ext uri="{FF2B5EF4-FFF2-40B4-BE49-F238E27FC236}">
                <a16:creationId xmlns:a16="http://schemas.microsoft.com/office/drawing/2014/main" id="{164FE5CB-0ED2-4F2C-8A92-A48437C59BF9}"/>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TextBox 149">
            <a:extLst>
              <a:ext uri="{FF2B5EF4-FFF2-40B4-BE49-F238E27FC236}">
                <a16:creationId xmlns:a16="http://schemas.microsoft.com/office/drawing/2014/main" id="{DAA8A1D7-616D-4D71-B306-DB9CBFE56B91}"/>
              </a:ext>
            </a:extLst>
          </p:cNvPr>
          <p:cNvSpPr txBox="1"/>
          <p:nvPr/>
        </p:nvSpPr>
        <p:spPr>
          <a:xfrm>
            <a:off x="904875" y="872713"/>
            <a:ext cx="7612398" cy="1815882"/>
          </a:xfrm>
          <a:prstGeom prst="rect">
            <a:avLst/>
          </a:prstGeom>
          <a:solidFill>
            <a:srgbClr val="FFFFCC"/>
          </a:solidFill>
        </p:spPr>
        <p:txBody>
          <a:bodyPr wrap="square">
            <a:spAutoFit/>
          </a:bodyPr>
          <a:lstStyle/>
          <a:p>
            <a:r>
              <a:rPr lang="vi-VN" sz="2800" dirty="0"/>
              <a:t>- Xét Hình 5.3a: phân tử nitrogen được tạo bởi 2 nguyên tử N (có khối lượng nguyên tử = 14)</a:t>
            </a:r>
          </a:p>
          <a:p>
            <a:r>
              <a:rPr lang="en-US" sz="2800" dirty="0">
                <a:latin typeface="Cambria Math" panose="02040503050406030204" pitchFamily="18" charset="0"/>
                <a:ea typeface="Calibri" panose="020F0502020204030204" pitchFamily="34" charset="0"/>
                <a:cs typeface="Cambria Math" panose="02040503050406030204" pitchFamily="18" charset="0"/>
              </a:rPr>
              <a:t>⇒</a:t>
            </a:r>
            <a:r>
              <a:rPr lang="vi-VN" sz="2800" dirty="0"/>
              <a:t> Khối lượng phân tử của nitrogen bằng: </a:t>
            </a:r>
            <a:endParaRPr lang="en-US" sz="2800" dirty="0"/>
          </a:p>
          <a:p>
            <a:r>
              <a:rPr lang="vi-VN" sz="2800" dirty="0"/>
              <a:t>14.2 = 28 (amu)</a:t>
            </a:r>
          </a:p>
        </p:txBody>
      </p:sp>
      <p:sp>
        <p:nvSpPr>
          <p:cNvPr id="151" name="TextBox 150">
            <a:extLst>
              <a:ext uri="{FF2B5EF4-FFF2-40B4-BE49-F238E27FC236}">
                <a16:creationId xmlns:a16="http://schemas.microsoft.com/office/drawing/2014/main" id="{4DF8A1D4-4B4B-4135-9CBE-76F2C863FA4E}"/>
              </a:ext>
            </a:extLst>
          </p:cNvPr>
          <p:cNvSpPr txBox="1"/>
          <p:nvPr/>
        </p:nvSpPr>
        <p:spPr>
          <a:xfrm>
            <a:off x="890148" y="3318989"/>
            <a:ext cx="7823367" cy="2246769"/>
          </a:xfrm>
          <a:prstGeom prst="rect">
            <a:avLst/>
          </a:prstGeom>
          <a:solidFill>
            <a:srgbClr val="FFFFCC"/>
          </a:solidFill>
        </p:spPr>
        <p:txBody>
          <a:bodyPr wrap="square">
            <a:spAutoFit/>
          </a:bodyPr>
          <a:lstStyle/>
          <a:p>
            <a:r>
              <a:rPr lang="vi-VN" sz="2800" dirty="0"/>
              <a:t>- Xét Hình 5.3b: phân tử methane được tạo bởi 1 nguyên tử C (có khối lượng nguyên tử = 12) và 4 nguyên tử H (có khối lượng nguyên tử = 1)</a:t>
            </a:r>
          </a:p>
          <a:p>
            <a:r>
              <a:rPr lang="en-US" sz="2800" dirty="0">
                <a:latin typeface="Cambria Math" panose="02040503050406030204" pitchFamily="18" charset="0"/>
                <a:ea typeface="Calibri" panose="020F0502020204030204" pitchFamily="34" charset="0"/>
                <a:cs typeface="Cambria Math" panose="02040503050406030204" pitchFamily="18" charset="0"/>
              </a:rPr>
              <a:t>⇒</a:t>
            </a:r>
            <a:r>
              <a:rPr lang="vi-VN" sz="2800" dirty="0"/>
              <a:t> Khối lượng phân tử của methane bằng = 12.1 + 1.4 = 16 (amu)</a:t>
            </a:r>
          </a:p>
        </p:txBody>
      </p:sp>
      <p:grpSp>
        <p:nvGrpSpPr>
          <p:cNvPr id="14" name="Group 13">
            <a:extLst>
              <a:ext uri="{FF2B5EF4-FFF2-40B4-BE49-F238E27FC236}">
                <a16:creationId xmlns:a16="http://schemas.microsoft.com/office/drawing/2014/main" id="{DC03DABA-DD9A-4F59-A391-ACB474F1DD2D}"/>
              </a:ext>
            </a:extLst>
          </p:cNvPr>
          <p:cNvGrpSpPr/>
          <p:nvPr/>
        </p:nvGrpSpPr>
        <p:grpSpPr>
          <a:xfrm>
            <a:off x="8917940" y="684629"/>
            <a:ext cx="2612571" cy="1642117"/>
            <a:chOff x="8029575" y="2414587"/>
            <a:chExt cx="1452562" cy="757238"/>
          </a:xfrm>
          <a:solidFill>
            <a:srgbClr val="00B0F0"/>
          </a:solidFill>
        </p:grpSpPr>
        <p:sp>
          <p:nvSpPr>
            <p:cNvPr id="15" name="Flowchart: Connector 14">
              <a:extLst>
                <a:ext uri="{FF2B5EF4-FFF2-40B4-BE49-F238E27FC236}">
                  <a16:creationId xmlns:a16="http://schemas.microsoft.com/office/drawing/2014/main" id="{98DA0ADC-F60F-4E4D-B2F4-BB95D18C481A}"/>
                </a:ext>
              </a:extLst>
            </p:cNvPr>
            <p:cNvSpPr/>
            <p:nvPr/>
          </p:nvSpPr>
          <p:spPr>
            <a:xfrm>
              <a:off x="8029575" y="2414588"/>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16" name="Flowchart: Connector 15">
              <a:extLst>
                <a:ext uri="{FF2B5EF4-FFF2-40B4-BE49-F238E27FC236}">
                  <a16:creationId xmlns:a16="http://schemas.microsoft.com/office/drawing/2014/main" id="{23B442C3-91D2-4E4D-BFA3-F752036CE944}"/>
                </a:ext>
              </a:extLst>
            </p:cNvPr>
            <p:cNvSpPr/>
            <p:nvPr/>
          </p:nvSpPr>
          <p:spPr>
            <a:xfrm>
              <a:off x="8682037" y="2414587"/>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grpSp>
      <p:grpSp>
        <p:nvGrpSpPr>
          <p:cNvPr id="17" name="Group 16">
            <a:extLst>
              <a:ext uri="{FF2B5EF4-FFF2-40B4-BE49-F238E27FC236}">
                <a16:creationId xmlns:a16="http://schemas.microsoft.com/office/drawing/2014/main" id="{B49D4948-3519-4AA2-8893-4ADA74DFFFCE}"/>
              </a:ext>
            </a:extLst>
          </p:cNvPr>
          <p:cNvGrpSpPr/>
          <p:nvPr/>
        </p:nvGrpSpPr>
        <p:grpSpPr>
          <a:xfrm>
            <a:off x="8988421" y="3409162"/>
            <a:ext cx="2415202" cy="2169117"/>
            <a:chOff x="7130303" y="2845672"/>
            <a:chExt cx="2415202" cy="2169117"/>
          </a:xfrm>
          <a:solidFill>
            <a:srgbClr val="0070C0"/>
          </a:solidFill>
        </p:grpSpPr>
        <p:sp>
          <p:nvSpPr>
            <p:cNvPr id="18" name="Flowchart: Connector 17">
              <a:extLst>
                <a:ext uri="{FF2B5EF4-FFF2-40B4-BE49-F238E27FC236}">
                  <a16:creationId xmlns:a16="http://schemas.microsoft.com/office/drawing/2014/main" id="{C831D467-F46F-415C-AB2E-06FA7FF579F9}"/>
                </a:ext>
              </a:extLst>
            </p:cNvPr>
            <p:cNvSpPr/>
            <p:nvPr/>
          </p:nvSpPr>
          <p:spPr>
            <a:xfrm>
              <a:off x="8741869" y="3324998"/>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nvGrpSpPr>
            <p:cNvPr id="19" name="Group 18">
              <a:extLst>
                <a:ext uri="{FF2B5EF4-FFF2-40B4-BE49-F238E27FC236}">
                  <a16:creationId xmlns:a16="http://schemas.microsoft.com/office/drawing/2014/main" id="{69AD7C48-C4D5-46CB-A095-FFC6C57A1B04}"/>
                </a:ext>
              </a:extLst>
            </p:cNvPr>
            <p:cNvGrpSpPr/>
            <p:nvPr/>
          </p:nvGrpSpPr>
          <p:grpSpPr>
            <a:xfrm>
              <a:off x="7130303" y="3367563"/>
              <a:ext cx="1847190" cy="1204339"/>
              <a:chOff x="8140168" y="2122976"/>
              <a:chExt cx="1839062" cy="1243442"/>
            </a:xfrm>
            <a:grpFill/>
          </p:grpSpPr>
          <p:sp>
            <p:nvSpPr>
              <p:cNvPr id="22" name="Flowchart: Connector 21">
                <a:extLst>
                  <a:ext uri="{FF2B5EF4-FFF2-40B4-BE49-F238E27FC236}">
                    <a16:creationId xmlns:a16="http://schemas.microsoft.com/office/drawing/2014/main" id="{36ECB37D-506C-43AE-8E83-FCC7B9840A25}"/>
                  </a:ext>
                </a:extLst>
              </p:cNvPr>
              <p:cNvSpPr/>
              <p:nvPr/>
            </p:nvSpPr>
            <p:spPr>
              <a:xfrm>
                <a:off x="8140168" y="2484823"/>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23" name="Flowchart: Connector 22">
                <a:extLst>
                  <a:ext uri="{FF2B5EF4-FFF2-40B4-BE49-F238E27FC236}">
                    <a16:creationId xmlns:a16="http://schemas.microsoft.com/office/drawing/2014/main" id="{4FB83978-BD1F-47A9-A629-772D9A1FA1CB}"/>
                  </a:ext>
                </a:extLst>
              </p:cNvPr>
              <p:cNvSpPr/>
              <p:nvPr/>
            </p:nvSpPr>
            <p:spPr>
              <a:xfrm>
                <a:off x="8715548" y="2122976"/>
                <a:ext cx="1263682" cy="1243442"/>
              </a:xfrm>
              <a:prstGeom prst="flowChartConnector">
                <a:avLst/>
              </a:prstGeom>
              <a:solidFill>
                <a:srgbClr val="00B0F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grpSp>
        <p:sp>
          <p:nvSpPr>
            <p:cNvPr id="20" name="Flowchart: Connector 19">
              <a:extLst>
                <a:ext uri="{FF2B5EF4-FFF2-40B4-BE49-F238E27FC236}">
                  <a16:creationId xmlns:a16="http://schemas.microsoft.com/office/drawing/2014/main" id="{47F3DF32-EB07-4FD9-9863-FE0E812E788A}"/>
                </a:ext>
              </a:extLst>
            </p:cNvPr>
            <p:cNvSpPr/>
            <p:nvPr/>
          </p:nvSpPr>
          <p:spPr>
            <a:xfrm>
              <a:off x="8141170" y="4281365"/>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21" name="Flowchart: Connector 20">
              <a:extLst>
                <a:ext uri="{FF2B5EF4-FFF2-40B4-BE49-F238E27FC236}">
                  <a16:creationId xmlns:a16="http://schemas.microsoft.com/office/drawing/2014/main" id="{9D1E39BC-739A-428A-85DB-E4B4360204C5}"/>
                </a:ext>
              </a:extLst>
            </p:cNvPr>
            <p:cNvSpPr/>
            <p:nvPr/>
          </p:nvSpPr>
          <p:spPr>
            <a:xfrm>
              <a:off x="7861875" y="2845672"/>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spTree>
    <p:extLst>
      <p:ext uri="{BB962C8B-B14F-4D97-AF65-F5344CB8AC3E}">
        <p14:creationId xmlns:p14="http://schemas.microsoft.com/office/powerpoint/2010/main" val="399655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barn(inVertical)">
                                      <p:cBhvr>
                                        <p:cTn id="7" dur="500"/>
                                        <p:tgtEl>
                                          <p:spTgt spid="150"/>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1"/>
                                        </p:tgtEl>
                                        <p:attrNameLst>
                                          <p:attrName>style.visibility</p:attrName>
                                        </p:attrNameLst>
                                      </p:cBhvr>
                                      <p:to>
                                        <p:strVal val="visible"/>
                                      </p:to>
                                    </p:set>
                                    <p:animEffect transition="in" filter="barn(inVertical)">
                                      <p:cBhvr>
                                        <p:cTn id="15" dur="500"/>
                                        <p:tgtEl>
                                          <p:spTgt spid="151"/>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319" y="297156"/>
            <a:ext cx="10014857" cy="3108543"/>
          </a:xfrm>
          <a:prstGeom prst="rect">
            <a:avLst/>
          </a:prstGeom>
        </p:spPr>
        <p:txBody>
          <a:bodyPr wrap="square">
            <a:spAutoFit/>
          </a:bodyPr>
          <a:lstStyle/>
          <a:p>
            <a:r>
              <a:rPr lang="vi-VN" sz="2800" i="0" dirty="0">
                <a:solidFill>
                  <a:srgbClr val="FF0000"/>
                </a:solidFill>
                <a:effectLst/>
                <a:latin typeface="Times New Roman" panose="02020603050405020304" pitchFamily="18" charset="0"/>
              </a:rPr>
              <a:t>Câu 1: Trong phân tử nước, cứ 16,0 g oxygen có tương ứng 2,0 g hydrogen. Một giọt nước chứa 0,1 g hydrogen thì khối lượng của oxygen có trong giọt nước đó là</a:t>
            </a:r>
            <a:br>
              <a:rPr lang="vi-VN" sz="2800" i="0" dirty="0">
                <a:solidFill>
                  <a:srgbClr val="FF0000"/>
                </a:solidFill>
                <a:effectLst/>
                <a:latin typeface="Times New Roman" panose="02020603050405020304" pitchFamily="18" charset="0"/>
              </a:rPr>
            </a:br>
            <a:r>
              <a:rPr lang="vi-VN" sz="2800" i="0" dirty="0">
                <a:effectLst/>
                <a:latin typeface="Times New Roman" panose="02020603050405020304" pitchFamily="18" charset="0"/>
              </a:rPr>
              <a:t>A. 1,6 g. </a:t>
            </a:r>
          </a:p>
          <a:p>
            <a:r>
              <a:rPr lang="vi-VN" sz="2800" i="0" dirty="0">
                <a:effectLst/>
                <a:latin typeface="Times New Roman" panose="02020603050405020304" pitchFamily="18" charset="0"/>
              </a:rPr>
              <a:t>B. 1,2 g. </a:t>
            </a:r>
          </a:p>
          <a:p>
            <a:r>
              <a:rPr lang="vi-VN" sz="2800" i="0" dirty="0">
                <a:effectLst/>
                <a:latin typeface="Times New Roman" panose="02020603050405020304" pitchFamily="18" charset="0"/>
              </a:rPr>
              <a:t>C. 0,9g. </a:t>
            </a:r>
          </a:p>
          <a:p>
            <a:r>
              <a:rPr lang="vi-VN" sz="2800" i="0" dirty="0">
                <a:effectLst/>
                <a:latin typeface="Times New Roman" panose="02020603050405020304" pitchFamily="18" charset="0"/>
              </a:rPr>
              <a:t>D. 0,8 g.</a:t>
            </a:r>
          </a:p>
        </p:txBody>
      </p:sp>
      <p:sp>
        <p:nvSpPr>
          <p:cNvPr id="3" name="Rectangle 2"/>
          <p:cNvSpPr/>
          <p:nvPr/>
        </p:nvSpPr>
        <p:spPr>
          <a:xfrm>
            <a:off x="1036319" y="3549659"/>
            <a:ext cx="10106297" cy="2677656"/>
          </a:xfrm>
          <a:prstGeom prst="rect">
            <a:avLst/>
          </a:prstGeom>
        </p:spPr>
        <p:txBody>
          <a:bodyPr wrap="square">
            <a:spAutoFit/>
          </a:bodyPr>
          <a:lstStyle/>
          <a:p>
            <a:pPr algn="just"/>
            <a:r>
              <a:rPr lang="vi-VN" sz="2800" i="0" dirty="0">
                <a:solidFill>
                  <a:srgbClr val="FF0000"/>
                </a:solidFill>
                <a:effectLst/>
                <a:latin typeface="Times New Roman" panose="02020603050405020304" pitchFamily="18" charset="0"/>
              </a:rPr>
              <a:t>Câu 2: Lưu huỳnh đioxit có CTHH là SO</a:t>
            </a:r>
            <a:r>
              <a:rPr lang="vi-VN" sz="2800" i="0" baseline="-25000" dirty="0">
                <a:solidFill>
                  <a:srgbClr val="FF0000"/>
                </a:solidFill>
                <a:effectLst/>
                <a:latin typeface="Times New Roman" panose="02020603050405020304" pitchFamily="18" charset="0"/>
              </a:rPr>
              <a:t>2</a:t>
            </a:r>
            <a:r>
              <a:rPr lang="vi-VN" sz="2800" i="0" dirty="0">
                <a:solidFill>
                  <a:srgbClr val="FF0000"/>
                </a:solidFill>
                <a:effectLst/>
                <a:latin typeface="Times New Roman" panose="02020603050405020304" pitchFamily="18" charset="0"/>
              </a:rPr>
              <a:t> . Ta nói thành phần phân tử của lưu huỳnh đioxit gồm: </a:t>
            </a:r>
          </a:p>
          <a:p>
            <a:pPr algn="just"/>
            <a:r>
              <a:rPr lang="vi-VN" sz="2800" i="0" dirty="0">
                <a:effectLst/>
                <a:latin typeface="Times New Roman" panose="02020603050405020304" pitchFamily="18" charset="0"/>
              </a:rPr>
              <a:t>A. 2 đơn chất sulfur và oxygen. </a:t>
            </a:r>
          </a:p>
          <a:p>
            <a:pPr algn="just"/>
            <a:r>
              <a:rPr lang="vi-VN" sz="2800" i="0" dirty="0">
                <a:effectLst/>
                <a:latin typeface="Times New Roman" panose="02020603050405020304" pitchFamily="18" charset="0"/>
              </a:rPr>
              <a:t>B. 1 nguyên tố sulfur và 2 nguyên tố oxygen </a:t>
            </a:r>
          </a:p>
          <a:p>
            <a:pPr algn="just"/>
            <a:r>
              <a:rPr lang="vi-VN" sz="2800" i="0" dirty="0">
                <a:effectLst/>
                <a:latin typeface="Times New Roman" panose="02020603050405020304" pitchFamily="18" charset="0"/>
              </a:rPr>
              <a:t>C. Nguyên tử sulfur và nguyên tử oxygen. </a:t>
            </a:r>
          </a:p>
          <a:p>
            <a:pPr algn="just"/>
            <a:r>
              <a:rPr lang="vi-VN" sz="2800" i="0" dirty="0">
                <a:effectLst/>
                <a:latin typeface="Times New Roman" panose="02020603050405020304" pitchFamily="18" charset="0"/>
              </a:rPr>
              <a:t>D. 1 nguyên tử sulfur và 2 nguyên tử oxygen. </a:t>
            </a:r>
          </a:p>
        </p:txBody>
      </p:sp>
      <p:sp>
        <p:nvSpPr>
          <p:cNvPr id="4" name="Oval 3"/>
          <p:cNvSpPr>
            <a:spLocks noChangeArrowheads="1"/>
          </p:cNvSpPr>
          <p:nvPr/>
        </p:nvSpPr>
        <p:spPr bwMode="auto">
          <a:xfrm>
            <a:off x="1036319" y="2954724"/>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5" name="Oval 4"/>
          <p:cNvSpPr>
            <a:spLocks noChangeArrowheads="1"/>
          </p:cNvSpPr>
          <p:nvPr/>
        </p:nvSpPr>
        <p:spPr bwMode="auto">
          <a:xfrm>
            <a:off x="1036319" y="5771148"/>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Tree>
    <p:extLst>
      <p:ext uri="{BB962C8B-B14F-4D97-AF65-F5344CB8AC3E}">
        <p14:creationId xmlns:p14="http://schemas.microsoft.com/office/powerpoint/2010/main" val="157660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DA2DF77-105A-46CB-BAEC-6DE09E9A1CF2}"/>
              </a:ext>
            </a:extLst>
          </p:cNvPr>
          <p:cNvSpPr/>
          <p:nvPr/>
        </p:nvSpPr>
        <p:spPr>
          <a:xfrm>
            <a:off x="1462066" y="1078173"/>
            <a:ext cx="9664480" cy="103724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i="0" dirty="0">
                <a:solidFill>
                  <a:srgbClr val="FF0000"/>
                </a:solidFill>
                <a:effectLst/>
                <a:latin typeface="Times New Roman" panose="02020603050405020304" pitchFamily="18" charset="0"/>
                <a:cs typeface="Times New Roman" panose="02020603050405020304" pitchFamily="18" charset="0"/>
              </a:rPr>
              <a:t>CỦNG CỐ</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3466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a:extLst>
              <a:ext uri="{FF2B5EF4-FFF2-40B4-BE49-F238E27FC236}">
                <a16:creationId xmlns:a16="http://schemas.microsoft.com/office/drawing/2014/main" id="{653087CB-8D0F-4FC0-A5B5-3D3BF2DED45F}"/>
              </a:ext>
            </a:extLst>
          </p:cNvPr>
          <p:cNvSpPr/>
          <p:nvPr/>
        </p:nvSpPr>
        <p:spPr>
          <a:xfrm>
            <a:off x="9600153" y="4247050"/>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4" name="组合 73">
            <a:extLst>
              <a:ext uri="{FF2B5EF4-FFF2-40B4-BE49-F238E27FC236}">
                <a16:creationId xmlns:a16="http://schemas.microsoft.com/office/drawing/2014/main" id="{2933A232-C407-4E76-9EA2-AF59885D35BF}"/>
              </a:ext>
            </a:extLst>
          </p:cNvPr>
          <p:cNvGrpSpPr/>
          <p:nvPr/>
        </p:nvGrpSpPr>
        <p:grpSpPr>
          <a:xfrm>
            <a:off x="892732" y="2731808"/>
            <a:ext cx="2353131" cy="3030484"/>
            <a:chOff x="1037769" y="1876197"/>
            <a:chExt cx="2353131" cy="3166476"/>
          </a:xfrm>
        </p:grpSpPr>
        <p:sp>
          <p:nvSpPr>
            <p:cNvPr id="75" name="矩形 74">
              <a:extLst>
                <a:ext uri="{FF2B5EF4-FFF2-40B4-BE49-F238E27FC236}">
                  <a16:creationId xmlns:a16="http://schemas.microsoft.com/office/drawing/2014/main" id="{408906C9-2F8F-4DE1-9CD5-1E9E9C4B177E}"/>
                </a:ext>
              </a:extLst>
            </p:cNvPr>
            <p:cNvSpPr/>
            <p:nvPr/>
          </p:nvSpPr>
          <p:spPr>
            <a:xfrm>
              <a:off x="1037769" y="2336801"/>
              <a:ext cx="2353131" cy="2705872"/>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82" name="椭圆 81">
              <a:extLst>
                <a:ext uri="{FF2B5EF4-FFF2-40B4-BE49-F238E27FC236}">
                  <a16:creationId xmlns:a16="http://schemas.microsoft.com/office/drawing/2014/main" id="{04ADBF8E-03EE-4094-AF4B-30F0316A29D6}"/>
                </a:ext>
              </a:extLst>
            </p:cNvPr>
            <p:cNvSpPr/>
            <p:nvPr/>
          </p:nvSpPr>
          <p:spPr>
            <a:xfrm>
              <a:off x="1395187" y="1876197"/>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A</a:t>
              </a:r>
              <a:endParaRPr lang="zh-CN" altLang="en-US" sz="3200" b="1" dirty="0">
                <a:latin typeface="Arial" panose="020B0604020202020204" pitchFamily="34" charset="0"/>
                <a:cs typeface="Arial" panose="020B0604020202020204" pitchFamily="34" charset="0"/>
                <a:sym typeface="+mn-lt"/>
              </a:endParaRPr>
            </a:p>
          </p:txBody>
        </p:sp>
        <p:sp>
          <p:nvSpPr>
            <p:cNvPr id="78" name="文本框 77">
              <a:extLst>
                <a:ext uri="{FF2B5EF4-FFF2-40B4-BE49-F238E27FC236}">
                  <a16:creationId xmlns:a16="http://schemas.microsoft.com/office/drawing/2014/main" id="{11EFEC0C-10C6-4FE9-A967-0B527D9238FD}"/>
                </a:ext>
              </a:extLst>
            </p:cNvPr>
            <p:cNvSpPr txBox="1"/>
            <p:nvPr/>
          </p:nvSpPr>
          <p:spPr>
            <a:xfrm>
              <a:off x="1071941" y="3284296"/>
              <a:ext cx="2127704" cy="1125558"/>
            </a:xfrm>
            <a:prstGeom prst="rect">
              <a:avLst/>
            </a:prstGeom>
            <a:noFill/>
          </p:spPr>
          <p:txBody>
            <a:bodyPr wrap="square" rtlCol="0">
              <a:spAutoFit/>
            </a:bodyPr>
            <a:lstStyle/>
            <a:p>
              <a:pPr algn="ctr"/>
              <a:r>
                <a:rPr lang="en-US" altLang="zh-CN" sz="3200" dirty="0" err="1">
                  <a:latin typeface="Arial" panose="020B0604020202020204" pitchFamily="34" charset="0"/>
                  <a:cs typeface="Arial" panose="020B0604020202020204" pitchFamily="34" charset="0"/>
                  <a:sym typeface="+mn-lt"/>
                </a:rPr>
                <a:t>Khí</a:t>
              </a:r>
              <a:r>
                <a:rPr lang="en-US" altLang="zh-CN" sz="3200" dirty="0">
                  <a:latin typeface="Arial" panose="020B0604020202020204" pitchFamily="34" charset="0"/>
                  <a:cs typeface="Arial" panose="020B0604020202020204" pitchFamily="34" charset="0"/>
                  <a:sym typeface="+mn-lt"/>
                </a:rPr>
                <a:t> </a:t>
              </a:r>
              <a:r>
                <a:rPr lang="en-US" sz="3200" dirty="0">
                  <a:effectLst/>
                  <a:latin typeface="Arial" panose="020B0604020202020204" pitchFamily="34" charset="0"/>
                  <a:ea typeface="Times New Roman" panose="02020603050405020304" pitchFamily="18" charset="0"/>
                  <a:cs typeface="Arial" panose="020B0604020202020204" pitchFamily="34" charset="0"/>
                </a:rPr>
                <a:t>hydrogen</a:t>
              </a:r>
              <a:endParaRPr lang="zh-CN" altLang="en-US" sz="3200" dirty="0">
                <a:latin typeface="Arial" panose="020B0604020202020204" pitchFamily="34" charset="0"/>
                <a:cs typeface="Arial" panose="020B0604020202020204" pitchFamily="34" charset="0"/>
                <a:sym typeface="+mn-lt"/>
              </a:endParaRPr>
            </a:p>
          </p:txBody>
        </p:sp>
      </p:grpSp>
      <p:grpSp>
        <p:nvGrpSpPr>
          <p:cNvPr id="84" name="组合 83">
            <a:extLst>
              <a:ext uri="{FF2B5EF4-FFF2-40B4-BE49-F238E27FC236}">
                <a16:creationId xmlns:a16="http://schemas.microsoft.com/office/drawing/2014/main" id="{46CF753A-BCA4-4224-9523-8CF6DF861791}"/>
              </a:ext>
            </a:extLst>
          </p:cNvPr>
          <p:cNvGrpSpPr/>
          <p:nvPr/>
        </p:nvGrpSpPr>
        <p:grpSpPr>
          <a:xfrm>
            <a:off x="3721792" y="2769405"/>
            <a:ext cx="2164434" cy="2955290"/>
            <a:chOff x="4550229" y="1888176"/>
            <a:chExt cx="2164434" cy="2955290"/>
          </a:xfrm>
        </p:grpSpPr>
        <p:sp>
          <p:nvSpPr>
            <p:cNvPr id="85" name="矩形 84">
              <a:extLst>
                <a:ext uri="{FF2B5EF4-FFF2-40B4-BE49-F238E27FC236}">
                  <a16:creationId xmlns:a16="http://schemas.microsoft.com/office/drawing/2014/main" id="{AA39BF38-EB97-4B10-8A55-37BD8AB58D65}"/>
                </a:ext>
              </a:extLst>
            </p:cNvPr>
            <p:cNvSpPr/>
            <p:nvPr/>
          </p:nvSpPr>
          <p:spPr>
            <a:xfrm>
              <a:off x="4550229" y="2336800"/>
              <a:ext cx="2164434" cy="250666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92" name="椭圆 91">
              <a:extLst>
                <a:ext uri="{FF2B5EF4-FFF2-40B4-BE49-F238E27FC236}">
                  <a16:creationId xmlns:a16="http://schemas.microsoft.com/office/drawing/2014/main" id="{406F9C46-C6BB-44A8-B34C-FFCDDF5032FE}"/>
                </a:ext>
              </a:extLst>
            </p:cNvPr>
            <p:cNvSpPr/>
            <p:nvPr/>
          </p:nvSpPr>
          <p:spPr>
            <a:xfrm>
              <a:off x="4901743"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B</a:t>
              </a:r>
              <a:endParaRPr lang="zh-CN" altLang="en-US" sz="3200" b="1" dirty="0">
                <a:latin typeface="Arial" panose="020B0604020202020204" pitchFamily="34" charset="0"/>
                <a:cs typeface="Arial" panose="020B0604020202020204" pitchFamily="34" charset="0"/>
                <a:sym typeface="+mn-lt"/>
              </a:endParaRPr>
            </a:p>
          </p:txBody>
        </p:sp>
        <p:sp>
          <p:nvSpPr>
            <p:cNvPr id="88" name="文本框 87">
              <a:extLst>
                <a:ext uri="{FF2B5EF4-FFF2-40B4-BE49-F238E27FC236}">
                  <a16:creationId xmlns:a16="http://schemas.microsoft.com/office/drawing/2014/main" id="{E89CA69A-6F01-460E-9BF7-9F7F51061ED2}"/>
                </a:ext>
              </a:extLst>
            </p:cNvPr>
            <p:cNvSpPr txBox="1"/>
            <p:nvPr/>
          </p:nvSpPr>
          <p:spPr>
            <a:xfrm>
              <a:off x="4577923" y="3244370"/>
              <a:ext cx="2127704" cy="584775"/>
            </a:xfrm>
            <a:prstGeom prst="rect">
              <a:avLst/>
            </a:prstGeom>
            <a:noFill/>
          </p:spPr>
          <p:txBody>
            <a:bodyPr wrap="square" rtlCol="0">
              <a:spAutoFit/>
            </a:bodyPr>
            <a:lstStyle/>
            <a:p>
              <a:r>
                <a:rPr lang="en-US" sz="3200" dirty="0" err="1">
                  <a:effectLst/>
                  <a:latin typeface="Arial" panose="020B0604020202020204" pitchFamily="34" charset="0"/>
                  <a:ea typeface="Times New Roman" panose="02020603050405020304" pitchFamily="18" charset="0"/>
                  <a:cs typeface="Arial" panose="020B0604020202020204" pitchFamily="34" charset="0"/>
                </a:rPr>
                <a:t>Aluminium</a:t>
              </a:r>
              <a:endParaRPr lang="zh-CN" altLang="en-US" sz="3200" dirty="0">
                <a:latin typeface="Arial" panose="020B0604020202020204" pitchFamily="34" charset="0"/>
                <a:cs typeface="Arial" panose="020B0604020202020204" pitchFamily="34" charset="0"/>
                <a:sym typeface="+mn-lt"/>
              </a:endParaRPr>
            </a:p>
          </p:txBody>
        </p:sp>
      </p:grpSp>
      <p:grpSp>
        <p:nvGrpSpPr>
          <p:cNvPr id="94" name="组合 93">
            <a:extLst>
              <a:ext uri="{FF2B5EF4-FFF2-40B4-BE49-F238E27FC236}">
                <a16:creationId xmlns:a16="http://schemas.microsoft.com/office/drawing/2014/main" id="{EA86A64B-B3F5-403D-9C44-01294935BF79}"/>
              </a:ext>
            </a:extLst>
          </p:cNvPr>
          <p:cNvGrpSpPr/>
          <p:nvPr/>
        </p:nvGrpSpPr>
        <p:grpSpPr>
          <a:xfrm>
            <a:off x="6362155" y="2769405"/>
            <a:ext cx="2198456" cy="2955289"/>
            <a:chOff x="8062689" y="1888176"/>
            <a:chExt cx="2198456" cy="2955289"/>
          </a:xfrm>
        </p:grpSpPr>
        <p:sp>
          <p:nvSpPr>
            <p:cNvPr id="95" name="矩形 94">
              <a:extLst>
                <a:ext uri="{FF2B5EF4-FFF2-40B4-BE49-F238E27FC236}">
                  <a16:creationId xmlns:a16="http://schemas.microsoft.com/office/drawing/2014/main" id="{06F2730B-EEA9-4DCE-AD1C-B2F6481D79A2}"/>
                </a:ext>
              </a:extLst>
            </p:cNvPr>
            <p:cNvSpPr/>
            <p:nvPr/>
          </p:nvSpPr>
          <p:spPr>
            <a:xfrm>
              <a:off x="8062689" y="2348779"/>
              <a:ext cx="2164434" cy="249468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102" name="椭圆 101">
              <a:extLst>
                <a:ext uri="{FF2B5EF4-FFF2-40B4-BE49-F238E27FC236}">
                  <a16:creationId xmlns:a16="http://schemas.microsoft.com/office/drawing/2014/main" id="{76406C93-8F0D-44A4-9340-98F9D46FF7A1}"/>
                </a:ext>
              </a:extLst>
            </p:cNvPr>
            <p:cNvSpPr/>
            <p:nvPr/>
          </p:nvSpPr>
          <p:spPr>
            <a:xfrm>
              <a:off x="8408299"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C</a:t>
              </a:r>
              <a:endParaRPr lang="zh-CN" altLang="en-US" sz="3200" b="1" dirty="0">
                <a:latin typeface="Arial" panose="020B0604020202020204" pitchFamily="34" charset="0"/>
                <a:cs typeface="Arial" panose="020B0604020202020204" pitchFamily="34" charset="0"/>
                <a:sym typeface="+mn-lt"/>
              </a:endParaRPr>
            </a:p>
          </p:txBody>
        </p:sp>
        <p:sp>
          <p:nvSpPr>
            <p:cNvPr id="98" name="文本框 97">
              <a:extLst>
                <a:ext uri="{FF2B5EF4-FFF2-40B4-BE49-F238E27FC236}">
                  <a16:creationId xmlns:a16="http://schemas.microsoft.com/office/drawing/2014/main" id="{A330A278-E655-49F4-89B3-412FD72456CD}"/>
                </a:ext>
              </a:extLst>
            </p:cNvPr>
            <p:cNvSpPr txBox="1"/>
            <p:nvPr/>
          </p:nvSpPr>
          <p:spPr>
            <a:xfrm>
              <a:off x="8133441" y="3243491"/>
              <a:ext cx="2127704" cy="523220"/>
            </a:xfrm>
            <a:prstGeom prst="rect">
              <a:avLst/>
            </a:prstGeom>
            <a:noFill/>
          </p:spPr>
          <p:txBody>
            <a:bodyPr wrap="square" rtlCol="0">
              <a:spAutoFit/>
            </a:bodyPr>
            <a:lstStyle/>
            <a:p>
              <a:r>
                <a:rPr lang="en-US" sz="2800" dirty="0">
                  <a:effectLst/>
                  <a:latin typeface="Arial" panose="020B0604020202020204" pitchFamily="34" charset="0"/>
                  <a:ea typeface="Times New Roman" panose="02020603050405020304" pitchFamily="18" charset="0"/>
                  <a:cs typeface="Arial" panose="020B0604020202020204" pitchFamily="34" charset="0"/>
                </a:rPr>
                <a:t>Phosphorus</a:t>
              </a:r>
              <a:endParaRPr lang="zh-CN" altLang="en-US" sz="2800" dirty="0">
                <a:latin typeface="Arial" panose="020B0604020202020204" pitchFamily="34" charset="0"/>
                <a:cs typeface="Arial" panose="020B0604020202020204" pitchFamily="34" charset="0"/>
                <a:sym typeface="+mn-lt"/>
              </a:endParaRPr>
            </a:p>
          </p:txBody>
        </p:sp>
      </p:grpSp>
      <p:grpSp>
        <p:nvGrpSpPr>
          <p:cNvPr id="39" name="组合 93">
            <a:extLst>
              <a:ext uri="{FF2B5EF4-FFF2-40B4-BE49-F238E27FC236}">
                <a16:creationId xmlns:a16="http://schemas.microsoft.com/office/drawing/2014/main" id="{CB91461B-0D89-4039-BF5E-AE72616B086F}"/>
              </a:ext>
            </a:extLst>
          </p:cNvPr>
          <p:cNvGrpSpPr/>
          <p:nvPr/>
        </p:nvGrpSpPr>
        <p:grpSpPr>
          <a:xfrm>
            <a:off x="9255489" y="2769405"/>
            <a:ext cx="2164434" cy="2955289"/>
            <a:chOff x="8062689" y="1888176"/>
            <a:chExt cx="2164434" cy="2955289"/>
          </a:xfrm>
        </p:grpSpPr>
        <p:sp>
          <p:nvSpPr>
            <p:cNvPr id="40" name="矩形 94">
              <a:extLst>
                <a:ext uri="{FF2B5EF4-FFF2-40B4-BE49-F238E27FC236}">
                  <a16:creationId xmlns:a16="http://schemas.microsoft.com/office/drawing/2014/main" id="{0CBD2860-7BFE-4850-BE10-BF3732683234}"/>
                </a:ext>
              </a:extLst>
            </p:cNvPr>
            <p:cNvSpPr/>
            <p:nvPr/>
          </p:nvSpPr>
          <p:spPr>
            <a:xfrm>
              <a:off x="8062689" y="2348779"/>
              <a:ext cx="2164434" cy="249468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1" name="椭圆 101">
              <a:extLst>
                <a:ext uri="{FF2B5EF4-FFF2-40B4-BE49-F238E27FC236}">
                  <a16:creationId xmlns:a16="http://schemas.microsoft.com/office/drawing/2014/main" id="{CA609D4C-433C-48CD-88B2-377801A686E7}"/>
                </a:ext>
              </a:extLst>
            </p:cNvPr>
            <p:cNvSpPr/>
            <p:nvPr/>
          </p:nvSpPr>
          <p:spPr>
            <a:xfrm>
              <a:off x="8408299"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D</a:t>
              </a:r>
              <a:endParaRPr lang="zh-CN" altLang="en-US" sz="3200" b="1" dirty="0">
                <a:latin typeface="Arial" panose="020B0604020202020204" pitchFamily="34" charset="0"/>
                <a:cs typeface="Arial" panose="020B0604020202020204" pitchFamily="34" charset="0"/>
                <a:sym typeface="+mn-lt"/>
              </a:endParaRPr>
            </a:p>
          </p:txBody>
        </p:sp>
        <p:sp>
          <p:nvSpPr>
            <p:cNvPr id="44" name="文本框 97">
              <a:extLst>
                <a:ext uri="{FF2B5EF4-FFF2-40B4-BE49-F238E27FC236}">
                  <a16:creationId xmlns:a16="http://schemas.microsoft.com/office/drawing/2014/main" id="{CC630AAA-0A84-496C-AD09-B1FC188ED8C6}"/>
                </a:ext>
              </a:extLst>
            </p:cNvPr>
            <p:cNvSpPr txBox="1"/>
            <p:nvPr/>
          </p:nvSpPr>
          <p:spPr>
            <a:xfrm>
              <a:off x="8407353" y="3365821"/>
              <a:ext cx="1565581" cy="584775"/>
            </a:xfrm>
            <a:prstGeom prst="rect">
              <a:avLst/>
            </a:prstGeom>
            <a:noFill/>
          </p:spPr>
          <p:txBody>
            <a:bodyPr wrap="square" rtlCol="0">
              <a:spAutoFit/>
            </a:bodyPr>
            <a:lstStyle/>
            <a:p>
              <a:r>
                <a:rPr lang="vi-VN" sz="3200" i="0" dirty="0">
                  <a:effectLst/>
                  <a:latin typeface="Arial" panose="020B0604020202020204" pitchFamily="34" charset="0"/>
                  <a:cs typeface="Arial" panose="020B0604020202020204" pitchFamily="34" charset="0"/>
                </a:rPr>
                <a:t>Đá vôi</a:t>
              </a:r>
              <a:endParaRPr lang="zh-CN" altLang="en-US" sz="3200" dirty="0">
                <a:latin typeface="Arial" panose="020B0604020202020204" pitchFamily="34" charset="0"/>
                <a:cs typeface="Arial" panose="020B0604020202020204" pitchFamily="34" charset="0"/>
                <a:sym typeface="+mn-lt"/>
              </a:endParaRPr>
            </a:p>
          </p:txBody>
        </p:sp>
      </p:grpSp>
      <p:sp>
        <p:nvSpPr>
          <p:cNvPr id="2" name="Rectangle: Rounded Corners 1">
            <a:extLst>
              <a:ext uri="{FF2B5EF4-FFF2-40B4-BE49-F238E27FC236}">
                <a16:creationId xmlns:a16="http://schemas.microsoft.com/office/drawing/2014/main" id="{2DA2DF77-105A-46CB-BAEC-6DE09E9A1CF2}"/>
              </a:ext>
            </a:extLst>
          </p:cNvPr>
          <p:cNvSpPr/>
          <p:nvPr/>
        </p:nvSpPr>
        <p:spPr>
          <a:xfrm>
            <a:off x="1501254" y="1078173"/>
            <a:ext cx="9664480" cy="103724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1: </a:t>
            </a:r>
          </a:p>
          <a:p>
            <a:pPr algn="ctr"/>
            <a:r>
              <a:rPr lang="vi-VN" sz="3200" b="0" i="0" dirty="0">
                <a:solidFill>
                  <a:srgbClr val="000000"/>
                </a:solidFill>
                <a:effectLst/>
                <a:latin typeface="arial" panose="020B0604020202020204" pitchFamily="34" charset="0"/>
              </a:rPr>
              <a:t>Trong số các chất dưới đây, thuộc loại hợp chất có:</a:t>
            </a:r>
            <a:endParaRPr lang="vi-VN" sz="3200" dirty="0"/>
          </a:p>
        </p:txBody>
      </p:sp>
      <p:pic>
        <p:nvPicPr>
          <p:cNvPr id="48" name="Picture 47">
            <a:extLst>
              <a:ext uri="{FF2B5EF4-FFF2-40B4-BE49-F238E27FC236}">
                <a16:creationId xmlns:a16="http://schemas.microsoft.com/office/drawing/2014/main" id="{A55C0D11-55D6-4E92-83B6-8F7065957680}"/>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21472" y="4704963"/>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6" name="Google Shape;1624;p26">
            <a:extLst>
              <a:ext uri="{FF2B5EF4-FFF2-40B4-BE49-F238E27FC236}">
                <a16:creationId xmlns:a16="http://schemas.microsoft.com/office/drawing/2014/main" id="{874A5997-EC3C-459F-9938-945FAAB13D11}"/>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1679;p26">
            <a:extLst>
              <a:ext uri="{FF2B5EF4-FFF2-40B4-BE49-F238E27FC236}">
                <a16:creationId xmlns:a16="http://schemas.microsoft.com/office/drawing/2014/main" id="{000F24C8-2AA1-486B-AF68-EA1610A1CF36}"/>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401123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1000"/>
                                        <p:tgtEl>
                                          <p:spTgt spid="94"/>
                                        </p:tgtEl>
                                      </p:cBhvr>
                                    </p:animEffect>
                                    <p:anim calcmode="lin" valueType="num">
                                      <p:cBhvr>
                                        <p:cTn id="18" dur="1000" fill="hold"/>
                                        <p:tgtEl>
                                          <p:spTgt spid="94"/>
                                        </p:tgtEl>
                                        <p:attrNameLst>
                                          <p:attrName>ppt_x</p:attrName>
                                        </p:attrNameLst>
                                      </p:cBhvr>
                                      <p:tavLst>
                                        <p:tav tm="0">
                                          <p:val>
                                            <p:strVal val="#ppt_x"/>
                                          </p:val>
                                        </p:tav>
                                        <p:tav tm="100000">
                                          <p:val>
                                            <p:strVal val="#ppt_x"/>
                                          </p:val>
                                        </p:tav>
                                      </p:tavLst>
                                    </p:anim>
                                    <p:anim calcmode="lin" valueType="num">
                                      <p:cBhvr>
                                        <p:cTn id="19" dur="1000" fill="hold"/>
                                        <p:tgtEl>
                                          <p:spTgt spid="9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250" fill="hold"/>
                                        <p:tgtEl>
                                          <p:spTgt spid="48"/>
                                        </p:tgtEl>
                                        <p:attrNameLst>
                                          <p:attrName>ppt_w</p:attrName>
                                        </p:attrNameLst>
                                      </p:cBhvr>
                                      <p:tavLst>
                                        <p:tav tm="0">
                                          <p:val>
                                            <p:strVal val="4*#ppt_w"/>
                                          </p:val>
                                        </p:tav>
                                        <p:tav tm="100000">
                                          <p:val>
                                            <p:strVal val="#ppt_w"/>
                                          </p:val>
                                        </p:tav>
                                      </p:tavLst>
                                    </p:anim>
                                    <p:anim calcmode="lin" valueType="num">
                                      <p:cBhvr>
                                        <p:cTn id="30" dur="25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8D693532-83E9-4090-B4E4-8CC4403A762E}"/>
              </a:ext>
            </a:extLst>
          </p:cNvPr>
          <p:cNvGrpSpPr/>
          <p:nvPr/>
        </p:nvGrpSpPr>
        <p:grpSpPr>
          <a:xfrm>
            <a:off x="2404272" y="3001637"/>
            <a:ext cx="782053" cy="606333"/>
            <a:chOff x="6346655" y="2177716"/>
            <a:chExt cx="782053" cy="606333"/>
          </a:xfrm>
        </p:grpSpPr>
        <p:sp>
          <p:nvSpPr>
            <p:cNvPr id="21" name="矩形 20">
              <a:extLst>
                <a:ext uri="{FF2B5EF4-FFF2-40B4-BE49-F238E27FC236}">
                  <a16:creationId xmlns:a16="http://schemas.microsoft.com/office/drawing/2014/main" id="{EAAF555B-1110-4342-85DE-F313E5476BB7}"/>
                </a:ext>
              </a:extLst>
            </p:cNvPr>
            <p:cNvSpPr/>
            <p:nvPr/>
          </p:nvSpPr>
          <p:spPr>
            <a:xfrm>
              <a:off x="6472988" y="217771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DFBF1147-82FB-4D01-95B0-B519D357D117}"/>
                </a:ext>
              </a:extLst>
            </p:cNvPr>
            <p:cNvSpPr txBox="1"/>
            <p:nvPr/>
          </p:nvSpPr>
          <p:spPr>
            <a:xfrm>
              <a:off x="6346655" y="2199274"/>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A</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23" name="组合 22">
            <a:extLst>
              <a:ext uri="{FF2B5EF4-FFF2-40B4-BE49-F238E27FC236}">
                <a16:creationId xmlns:a16="http://schemas.microsoft.com/office/drawing/2014/main" id="{3C1C0791-E6E7-42DC-8581-384512E441CE}"/>
              </a:ext>
            </a:extLst>
          </p:cNvPr>
          <p:cNvGrpSpPr/>
          <p:nvPr/>
        </p:nvGrpSpPr>
        <p:grpSpPr>
          <a:xfrm>
            <a:off x="2393042" y="5133924"/>
            <a:ext cx="782053" cy="590944"/>
            <a:chOff x="6335425" y="4150896"/>
            <a:chExt cx="782053" cy="590944"/>
          </a:xfrm>
        </p:grpSpPr>
        <p:sp>
          <p:nvSpPr>
            <p:cNvPr id="24" name="矩形 23">
              <a:extLst>
                <a:ext uri="{FF2B5EF4-FFF2-40B4-BE49-F238E27FC236}">
                  <a16:creationId xmlns:a16="http://schemas.microsoft.com/office/drawing/2014/main" id="{AB775D1F-B126-4310-96B8-E93DCE8CAFF5}"/>
                </a:ext>
              </a:extLst>
            </p:cNvPr>
            <p:cNvSpPr/>
            <p:nvPr/>
          </p:nvSpPr>
          <p:spPr>
            <a:xfrm>
              <a:off x="6461757" y="415089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25" name="文本框 24">
              <a:extLst>
                <a:ext uri="{FF2B5EF4-FFF2-40B4-BE49-F238E27FC236}">
                  <a16:creationId xmlns:a16="http://schemas.microsoft.com/office/drawing/2014/main" id="{268A8E02-4D92-40E3-9896-9A2D7DC08376}"/>
                </a:ext>
              </a:extLst>
            </p:cNvPr>
            <p:cNvSpPr txBox="1"/>
            <p:nvPr/>
          </p:nvSpPr>
          <p:spPr>
            <a:xfrm>
              <a:off x="6335425" y="4157065"/>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C</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27" name="文本框 26">
            <a:extLst>
              <a:ext uri="{FF2B5EF4-FFF2-40B4-BE49-F238E27FC236}">
                <a16:creationId xmlns:a16="http://schemas.microsoft.com/office/drawing/2014/main" id="{A670828D-0118-49AD-80FA-9645B21FBF15}"/>
              </a:ext>
            </a:extLst>
          </p:cNvPr>
          <p:cNvSpPr txBox="1"/>
          <p:nvPr/>
        </p:nvSpPr>
        <p:spPr>
          <a:xfrm>
            <a:off x="3186325" y="2991454"/>
            <a:ext cx="3700076"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 Từ 1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29" name="文本框 28">
            <a:extLst>
              <a:ext uri="{FF2B5EF4-FFF2-40B4-BE49-F238E27FC236}">
                <a16:creationId xmlns:a16="http://schemas.microsoft.com/office/drawing/2014/main" id="{0C7050C2-F38C-4FCC-8A4E-780ACE27F2A3}"/>
              </a:ext>
            </a:extLst>
          </p:cNvPr>
          <p:cNvSpPr txBox="1"/>
          <p:nvPr/>
        </p:nvSpPr>
        <p:spPr>
          <a:xfrm>
            <a:off x="3186326" y="5110706"/>
            <a:ext cx="3191602"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 Từ 3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39" name="组合 19">
            <a:extLst>
              <a:ext uri="{FF2B5EF4-FFF2-40B4-BE49-F238E27FC236}">
                <a16:creationId xmlns:a16="http://schemas.microsoft.com/office/drawing/2014/main" id="{71E68A3E-74DD-42DE-AE87-01E15A7F5C32}"/>
              </a:ext>
            </a:extLst>
          </p:cNvPr>
          <p:cNvGrpSpPr/>
          <p:nvPr/>
        </p:nvGrpSpPr>
        <p:grpSpPr>
          <a:xfrm>
            <a:off x="7001501" y="3056596"/>
            <a:ext cx="782053" cy="606333"/>
            <a:chOff x="6346655" y="2177716"/>
            <a:chExt cx="782053" cy="606333"/>
          </a:xfrm>
        </p:grpSpPr>
        <p:sp>
          <p:nvSpPr>
            <p:cNvPr id="40" name="矩形 20">
              <a:extLst>
                <a:ext uri="{FF2B5EF4-FFF2-40B4-BE49-F238E27FC236}">
                  <a16:creationId xmlns:a16="http://schemas.microsoft.com/office/drawing/2014/main" id="{02E49653-CB17-4C48-BB1C-FC045E8D356F}"/>
                </a:ext>
              </a:extLst>
            </p:cNvPr>
            <p:cNvSpPr/>
            <p:nvPr/>
          </p:nvSpPr>
          <p:spPr>
            <a:xfrm>
              <a:off x="6472988" y="217771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41" name="文本框 21">
              <a:extLst>
                <a:ext uri="{FF2B5EF4-FFF2-40B4-BE49-F238E27FC236}">
                  <a16:creationId xmlns:a16="http://schemas.microsoft.com/office/drawing/2014/main" id="{50DE9637-D983-45CF-BD09-21F3565F08A3}"/>
                </a:ext>
              </a:extLst>
            </p:cNvPr>
            <p:cNvSpPr txBox="1"/>
            <p:nvPr/>
          </p:nvSpPr>
          <p:spPr>
            <a:xfrm>
              <a:off x="6346655" y="2199274"/>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B</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42" name="组合 22">
            <a:extLst>
              <a:ext uri="{FF2B5EF4-FFF2-40B4-BE49-F238E27FC236}">
                <a16:creationId xmlns:a16="http://schemas.microsoft.com/office/drawing/2014/main" id="{0D53C434-2589-40F7-818E-3573A464BFDD}"/>
              </a:ext>
            </a:extLst>
          </p:cNvPr>
          <p:cNvGrpSpPr/>
          <p:nvPr/>
        </p:nvGrpSpPr>
        <p:grpSpPr>
          <a:xfrm>
            <a:off x="6990271" y="5188883"/>
            <a:ext cx="782053" cy="590944"/>
            <a:chOff x="6335425" y="4150896"/>
            <a:chExt cx="782053" cy="590944"/>
          </a:xfrm>
        </p:grpSpPr>
        <p:sp>
          <p:nvSpPr>
            <p:cNvPr id="43" name="矩形 23">
              <a:extLst>
                <a:ext uri="{FF2B5EF4-FFF2-40B4-BE49-F238E27FC236}">
                  <a16:creationId xmlns:a16="http://schemas.microsoft.com/office/drawing/2014/main" id="{75358772-15FD-477D-AEEF-16984E18ED51}"/>
                </a:ext>
              </a:extLst>
            </p:cNvPr>
            <p:cNvSpPr/>
            <p:nvPr/>
          </p:nvSpPr>
          <p:spPr>
            <a:xfrm>
              <a:off x="6461757" y="415089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44" name="文本框 24">
              <a:extLst>
                <a:ext uri="{FF2B5EF4-FFF2-40B4-BE49-F238E27FC236}">
                  <a16:creationId xmlns:a16="http://schemas.microsoft.com/office/drawing/2014/main" id="{0F0DFD81-F7ED-4B43-9618-4F48DB5E3F06}"/>
                </a:ext>
              </a:extLst>
            </p:cNvPr>
            <p:cNvSpPr txBox="1"/>
            <p:nvPr/>
          </p:nvSpPr>
          <p:spPr>
            <a:xfrm>
              <a:off x="6335425" y="4157065"/>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D</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45" name="文本框 26">
            <a:extLst>
              <a:ext uri="{FF2B5EF4-FFF2-40B4-BE49-F238E27FC236}">
                <a16:creationId xmlns:a16="http://schemas.microsoft.com/office/drawing/2014/main" id="{5C70674C-B068-449F-8DD5-481BA4D6926C}"/>
              </a:ext>
            </a:extLst>
          </p:cNvPr>
          <p:cNvSpPr txBox="1"/>
          <p:nvPr/>
        </p:nvSpPr>
        <p:spPr>
          <a:xfrm>
            <a:off x="7783554" y="3046413"/>
            <a:ext cx="3652911"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Từ 2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6" name="文本框 28">
            <a:extLst>
              <a:ext uri="{FF2B5EF4-FFF2-40B4-BE49-F238E27FC236}">
                <a16:creationId xmlns:a16="http://schemas.microsoft.com/office/drawing/2014/main" id="{F7C002A3-7A0F-4911-BB69-789C0EEC02A3}"/>
              </a:ext>
            </a:extLst>
          </p:cNvPr>
          <p:cNvSpPr txBox="1"/>
          <p:nvPr/>
        </p:nvSpPr>
        <p:spPr>
          <a:xfrm>
            <a:off x="7783555" y="5165665"/>
            <a:ext cx="3098712" cy="1077218"/>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 Từ 4 nguyên tố </a:t>
            </a:r>
          </a:p>
          <a:p>
            <a:pPr algn="ctr"/>
            <a:r>
              <a:rPr lang="vi-VN" sz="3200" dirty="0">
                <a:latin typeface="Arial" panose="020B0604020202020204" pitchFamily="34" charset="0"/>
                <a:cs typeface="Arial" panose="020B0604020202020204" pitchFamily="34" charset="0"/>
              </a:rPr>
              <a:t>trở lên</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7" name="Rectangle: Rounded Corners 46">
            <a:extLst>
              <a:ext uri="{FF2B5EF4-FFF2-40B4-BE49-F238E27FC236}">
                <a16:creationId xmlns:a16="http://schemas.microsoft.com/office/drawing/2014/main" id="{374EAD7A-508B-4FE2-8B3D-F5E398831D8F}"/>
              </a:ext>
            </a:extLst>
          </p:cNvPr>
          <p:cNvSpPr/>
          <p:nvPr/>
        </p:nvSpPr>
        <p:spPr>
          <a:xfrm>
            <a:off x="1501254" y="748997"/>
            <a:ext cx="9789869" cy="145337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2: </a:t>
            </a:r>
          </a:p>
          <a:p>
            <a:pPr algn="ctr"/>
            <a:r>
              <a:rPr lang="vi-VN" sz="3200" b="0" i="0" dirty="0">
                <a:solidFill>
                  <a:srgbClr val="000000"/>
                </a:solidFill>
                <a:effectLst/>
                <a:latin typeface="arial" panose="020B0604020202020204" pitchFamily="34" charset="0"/>
              </a:rPr>
              <a:t>Đơn chất là những chất được tạo nên từ bao nhiêu nguyên tố hoá học?</a:t>
            </a:r>
            <a:endParaRPr lang="vi-VN" sz="3200" dirty="0"/>
          </a:p>
        </p:txBody>
      </p:sp>
      <p:pic>
        <p:nvPicPr>
          <p:cNvPr id="48" name="Picture 47">
            <a:extLst>
              <a:ext uri="{FF2B5EF4-FFF2-40B4-BE49-F238E27FC236}">
                <a16:creationId xmlns:a16="http://schemas.microsoft.com/office/drawing/2014/main" id="{2E8A0BF8-B99E-4639-A1A6-F4D5600145E4}"/>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161957" y="2768161"/>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6" name="Google Shape;1624;p26">
            <a:extLst>
              <a:ext uri="{FF2B5EF4-FFF2-40B4-BE49-F238E27FC236}">
                <a16:creationId xmlns:a16="http://schemas.microsoft.com/office/drawing/2014/main" id="{B01EEA7B-35F4-4891-BCE8-360C237807F2}"/>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1679;p26">
            <a:extLst>
              <a:ext uri="{FF2B5EF4-FFF2-40B4-BE49-F238E27FC236}">
                <a16:creationId xmlns:a16="http://schemas.microsoft.com/office/drawing/2014/main" id="{345A6F65-916D-47B4-9AB4-D18C4D0C245B}"/>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935268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par>
                                <p:cTn id="13" presetID="53" presetClass="entr" presetSubtype="16"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par>
                                <p:cTn id="21" presetID="53"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53" presetClass="entr" presetSubtype="16"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32"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50" fill="hold"/>
                                        <p:tgtEl>
                                          <p:spTgt spid="48"/>
                                        </p:tgtEl>
                                        <p:attrNameLst>
                                          <p:attrName>ppt_w</p:attrName>
                                        </p:attrNameLst>
                                      </p:cBhvr>
                                      <p:tavLst>
                                        <p:tav tm="0">
                                          <p:val>
                                            <p:strVal val="4*#ppt_w"/>
                                          </p:val>
                                        </p:tav>
                                        <p:tav tm="100000">
                                          <p:val>
                                            <p:strVal val="#ppt_w"/>
                                          </p:val>
                                        </p:tav>
                                      </p:tavLst>
                                    </p:anim>
                                    <p:anim calcmode="lin" valueType="num">
                                      <p:cBhvr>
                                        <p:cTn id="42" dur="25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45" grpId="0"/>
      <p:bldP spid="4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a:extLst>
              <a:ext uri="{FF2B5EF4-FFF2-40B4-BE49-F238E27FC236}">
                <a16:creationId xmlns:a16="http://schemas.microsoft.com/office/drawing/2014/main" id="{3317B417-7F87-4D21-BA0B-AEDCF6A8ECBD}"/>
              </a:ext>
            </a:extLst>
          </p:cNvPr>
          <p:cNvGrpSpPr/>
          <p:nvPr/>
        </p:nvGrpSpPr>
        <p:grpSpPr>
          <a:xfrm>
            <a:off x="7816590" y="4939379"/>
            <a:ext cx="1387880" cy="36000"/>
            <a:chOff x="7660771" y="4049606"/>
            <a:chExt cx="1387880" cy="36000"/>
          </a:xfrm>
        </p:grpSpPr>
        <p:cxnSp>
          <p:nvCxnSpPr>
            <p:cNvPr id="20" name="直接连接符 19">
              <a:extLst>
                <a:ext uri="{FF2B5EF4-FFF2-40B4-BE49-F238E27FC236}">
                  <a16:creationId xmlns:a16="http://schemas.microsoft.com/office/drawing/2014/main" id="{A3D9BB6A-924E-4324-9F87-91AE7C63A5EE}"/>
                </a:ext>
              </a:extLst>
            </p:cNvPr>
            <p:cNvCxnSpPr/>
            <p:nvPr/>
          </p:nvCxnSpPr>
          <p:spPr>
            <a:xfrm flipH="1">
              <a:off x="7660771" y="4067606"/>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3D8B6973-5325-4F95-8C13-DCD5B3ECDD6E}"/>
                </a:ext>
              </a:extLst>
            </p:cNvPr>
            <p:cNvSpPr/>
            <p:nvPr/>
          </p:nvSpPr>
          <p:spPr>
            <a:xfrm flipH="1">
              <a:off x="9012656" y="4049606"/>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8" name="组合 57">
            <a:extLst>
              <a:ext uri="{FF2B5EF4-FFF2-40B4-BE49-F238E27FC236}">
                <a16:creationId xmlns:a16="http://schemas.microsoft.com/office/drawing/2014/main" id="{39062765-1BC2-4DFD-8007-D70641A2D162}"/>
              </a:ext>
            </a:extLst>
          </p:cNvPr>
          <p:cNvGrpSpPr/>
          <p:nvPr/>
        </p:nvGrpSpPr>
        <p:grpSpPr>
          <a:xfrm>
            <a:off x="2890882" y="2996707"/>
            <a:ext cx="1387880" cy="36000"/>
            <a:chOff x="2735063" y="2106934"/>
            <a:chExt cx="1387880" cy="36000"/>
          </a:xfrm>
        </p:grpSpPr>
        <p:cxnSp>
          <p:nvCxnSpPr>
            <p:cNvPr id="23" name="直接连接符 22">
              <a:extLst>
                <a:ext uri="{FF2B5EF4-FFF2-40B4-BE49-F238E27FC236}">
                  <a16:creationId xmlns:a16="http://schemas.microsoft.com/office/drawing/2014/main" id="{D1625738-56BB-443B-9935-ED2F65F2FD53}"/>
                </a:ext>
              </a:extLst>
            </p:cNvPr>
            <p:cNvCxnSpPr/>
            <p:nvPr/>
          </p:nvCxnSpPr>
          <p:spPr>
            <a:xfrm>
              <a:off x="2743529" y="2124934"/>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椭圆 23">
              <a:extLst>
                <a:ext uri="{FF2B5EF4-FFF2-40B4-BE49-F238E27FC236}">
                  <a16:creationId xmlns:a16="http://schemas.microsoft.com/office/drawing/2014/main" id="{51B20084-1610-41C8-AE68-1A0CC4B55492}"/>
                </a:ext>
              </a:extLst>
            </p:cNvPr>
            <p:cNvSpPr/>
            <p:nvPr/>
          </p:nvSpPr>
          <p:spPr>
            <a:xfrm>
              <a:off x="2735063" y="2106934"/>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9" name="组合 58">
            <a:extLst>
              <a:ext uri="{FF2B5EF4-FFF2-40B4-BE49-F238E27FC236}">
                <a16:creationId xmlns:a16="http://schemas.microsoft.com/office/drawing/2014/main" id="{672CACE0-E389-4645-8015-39D2208A9D1E}"/>
              </a:ext>
            </a:extLst>
          </p:cNvPr>
          <p:cNvGrpSpPr/>
          <p:nvPr/>
        </p:nvGrpSpPr>
        <p:grpSpPr>
          <a:xfrm>
            <a:off x="4063802" y="4939379"/>
            <a:ext cx="1387880" cy="36000"/>
            <a:chOff x="3907983" y="4049606"/>
            <a:chExt cx="1387880" cy="36000"/>
          </a:xfrm>
        </p:grpSpPr>
        <p:cxnSp>
          <p:nvCxnSpPr>
            <p:cNvPr id="26" name="直接连接符 25">
              <a:extLst>
                <a:ext uri="{FF2B5EF4-FFF2-40B4-BE49-F238E27FC236}">
                  <a16:creationId xmlns:a16="http://schemas.microsoft.com/office/drawing/2014/main" id="{CAF04EFD-1023-445C-9448-3B20276905C1}"/>
                </a:ext>
              </a:extLst>
            </p:cNvPr>
            <p:cNvCxnSpPr/>
            <p:nvPr/>
          </p:nvCxnSpPr>
          <p:spPr>
            <a:xfrm>
              <a:off x="3916449" y="4067606"/>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椭圆 26">
              <a:extLst>
                <a:ext uri="{FF2B5EF4-FFF2-40B4-BE49-F238E27FC236}">
                  <a16:creationId xmlns:a16="http://schemas.microsoft.com/office/drawing/2014/main" id="{F8589101-26A4-4214-B4F5-4EE806ACDF26}"/>
                </a:ext>
              </a:extLst>
            </p:cNvPr>
            <p:cNvSpPr/>
            <p:nvPr/>
          </p:nvSpPr>
          <p:spPr>
            <a:xfrm>
              <a:off x="3907983" y="4049606"/>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7" name="组合 56">
            <a:extLst>
              <a:ext uri="{FF2B5EF4-FFF2-40B4-BE49-F238E27FC236}">
                <a16:creationId xmlns:a16="http://schemas.microsoft.com/office/drawing/2014/main" id="{9D6ABE35-5061-4748-93D5-AB501A964A87}"/>
              </a:ext>
            </a:extLst>
          </p:cNvPr>
          <p:cNvGrpSpPr/>
          <p:nvPr/>
        </p:nvGrpSpPr>
        <p:grpSpPr>
          <a:xfrm>
            <a:off x="6428710" y="2996707"/>
            <a:ext cx="1387880" cy="36000"/>
            <a:chOff x="6272891" y="2106934"/>
            <a:chExt cx="1387880" cy="36000"/>
          </a:xfrm>
        </p:grpSpPr>
        <p:cxnSp>
          <p:nvCxnSpPr>
            <p:cNvPr id="17" name="直接连接符 16">
              <a:extLst>
                <a:ext uri="{FF2B5EF4-FFF2-40B4-BE49-F238E27FC236}">
                  <a16:creationId xmlns:a16="http://schemas.microsoft.com/office/drawing/2014/main" id="{F3AEE4FA-25C6-4A03-A90C-EFE07291560F}"/>
                </a:ext>
              </a:extLst>
            </p:cNvPr>
            <p:cNvCxnSpPr/>
            <p:nvPr/>
          </p:nvCxnSpPr>
          <p:spPr>
            <a:xfrm flipH="1">
              <a:off x="6272891" y="2124934"/>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77E1FA59-910E-473F-9E33-33876FEA695B}"/>
                </a:ext>
              </a:extLst>
            </p:cNvPr>
            <p:cNvSpPr/>
            <p:nvPr/>
          </p:nvSpPr>
          <p:spPr>
            <a:xfrm flipH="1">
              <a:off x="7624776" y="2106934"/>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64" name="组合 63">
            <a:extLst>
              <a:ext uri="{FF2B5EF4-FFF2-40B4-BE49-F238E27FC236}">
                <a16:creationId xmlns:a16="http://schemas.microsoft.com/office/drawing/2014/main" id="{CBD351A7-9900-4D0F-A21F-986FF6697E67}"/>
              </a:ext>
            </a:extLst>
          </p:cNvPr>
          <p:cNvGrpSpPr/>
          <p:nvPr/>
        </p:nvGrpSpPr>
        <p:grpSpPr>
          <a:xfrm>
            <a:off x="3771032" y="2769405"/>
            <a:ext cx="5393991" cy="3659562"/>
            <a:chOff x="3615213" y="1879632"/>
            <a:chExt cx="5393991" cy="3659562"/>
          </a:xfrm>
        </p:grpSpPr>
        <p:sp>
          <p:nvSpPr>
            <p:cNvPr id="32" name="等腰三角形 22">
              <a:extLst>
                <a:ext uri="{FF2B5EF4-FFF2-40B4-BE49-F238E27FC236}">
                  <a16:creationId xmlns:a16="http://schemas.microsoft.com/office/drawing/2014/main" id="{BD60A64F-4514-4E84-BFE0-430B8702CC61}"/>
                </a:ext>
              </a:extLst>
            </p:cNvPr>
            <p:cNvSpPr>
              <a:spLocks noChangeArrowheads="1"/>
            </p:cNvSpPr>
            <p:nvPr/>
          </p:nvSpPr>
          <p:spPr bwMode="auto">
            <a:xfrm>
              <a:off x="4965193" y="1885982"/>
              <a:ext cx="2660373" cy="1799373"/>
            </a:xfrm>
            <a:prstGeom prst="triangle">
              <a:avLst>
                <a:gd name="adj" fmla="val 50000"/>
              </a:avLst>
            </a:prstGeom>
            <a:solidFill>
              <a:srgbClr val="9DC0BC"/>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3" name="文本框 23">
              <a:extLst>
                <a:ext uri="{FF2B5EF4-FFF2-40B4-BE49-F238E27FC236}">
                  <a16:creationId xmlns:a16="http://schemas.microsoft.com/office/drawing/2014/main" id="{8F9DC9F1-60E8-46FD-B921-E0F6BFB2D45D}"/>
                </a:ext>
              </a:extLst>
            </p:cNvPr>
            <p:cNvSpPr>
              <a:spLocks noChangeArrowheads="1"/>
            </p:cNvSpPr>
            <p:nvPr/>
          </p:nvSpPr>
          <p:spPr bwMode="auto">
            <a:xfrm>
              <a:off x="5981031" y="2622240"/>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B</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29" name="等腰三角形 19">
              <a:extLst>
                <a:ext uri="{FF2B5EF4-FFF2-40B4-BE49-F238E27FC236}">
                  <a16:creationId xmlns:a16="http://schemas.microsoft.com/office/drawing/2014/main" id="{35E190AA-A05C-4AB3-B413-0C510301D9A1}"/>
                </a:ext>
              </a:extLst>
            </p:cNvPr>
            <p:cNvSpPr>
              <a:spLocks noChangeArrowheads="1"/>
            </p:cNvSpPr>
            <p:nvPr/>
          </p:nvSpPr>
          <p:spPr bwMode="auto">
            <a:xfrm flipH="1" flipV="1">
              <a:off x="3615213" y="1879632"/>
              <a:ext cx="2658356" cy="1799373"/>
            </a:xfrm>
            <a:prstGeom prst="triangle">
              <a:avLst>
                <a:gd name="adj" fmla="val 50000"/>
              </a:avLst>
            </a:prstGeom>
            <a:solidFill>
              <a:srgbClr val="27776D"/>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0" name="文本框 20">
              <a:extLst>
                <a:ext uri="{FF2B5EF4-FFF2-40B4-BE49-F238E27FC236}">
                  <a16:creationId xmlns:a16="http://schemas.microsoft.com/office/drawing/2014/main" id="{4C728B5A-6B5D-4E35-9146-E635D5DDCFFD}"/>
                </a:ext>
              </a:extLst>
            </p:cNvPr>
            <p:cNvSpPr>
              <a:spLocks noChangeArrowheads="1"/>
            </p:cNvSpPr>
            <p:nvPr/>
          </p:nvSpPr>
          <p:spPr bwMode="auto">
            <a:xfrm>
              <a:off x="4626903" y="2035177"/>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A</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35" name="等腰三角形 25">
              <a:extLst>
                <a:ext uri="{FF2B5EF4-FFF2-40B4-BE49-F238E27FC236}">
                  <a16:creationId xmlns:a16="http://schemas.microsoft.com/office/drawing/2014/main" id="{3C2DF274-0A82-42CF-BAB6-5BECD4F94C8C}"/>
                </a:ext>
              </a:extLst>
            </p:cNvPr>
            <p:cNvSpPr>
              <a:spLocks noChangeArrowheads="1"/>
            </p:cNvSpPr>
            <p:nvPr/>
          </p:nvSpPr>
          <p:spPr bwMode="auto">
            <a:xfrm flipH="1" flipV="1">
              <a:off x="4965193" y="3739821"/>
              <a:ext cx="2660373" cy="1799373"/>
            </a:xfrm>
            <a:prstGeom prst="triangle">
              <a:avLst>
                <a:gd name="adj" fmla="val 50000"/>
              </a:avLst>
            </a:prstGeom>
            <a:solidFill>
              <a:srgbClr val="27776D"/>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6" name="文本框 26">
              <a:extLst>
                <a:ext uri="{FF2B5EF4-FFF2-40B4-BE49-F238E27FC236}">
                  <a16:creationId xmlns:a16="http://schemas.microsoft.com/office/drawing/2014/main" id="{A9D95DD0-4172-4EE1-A660-126B3DD15B51}"/>
                </a:ext>
              </a:extLst>
            </p:cNvPr>
            <p:cNvSpPr>
              <a:spLocks noChangeArrowheads="1"/>
            </p:cNvSpPr>
            <p:nvPr/>
          </p:nvSpPr>
          <p:spPr bwMode="auto">
            <a:xfrm>
              <a:off x="5981029" y="3968700"/>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C</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38" name="等腰三角形 28">
              <a:extLst>
                <a:ext uri="{FF2B5EF4-FFF2-40B4-BE49-F238E27FC236}">
                  <a16:creationId xmlns:a16="http://schemas.microsoft.com/office/drawing/2014/main" id="{00AD7BF2-013B-461B-AFF9-8B225355AD5F}"/>
                </a:ext>
              </a:extLst>
            </p:cNvPr>
            <p:cNvSpPr>
              <a:spLocks noChangeArrowheads="1"/>
            </p:cNvSpPr>
            <p:nvPr/>
          </p:nvSpPr>
          <p:spPr bwMode="auto">
            <a:xfrm>
              <a:off x="6350848" y="3739821"/>
              <a:ext cx="2658356" cy="1799373"/>
            </a:xfrm>
            <a:prstGeom prst="triangle">
              <a:avLst>
                <a:gd name="adj" fmla="val 50000"/>
              </a:avLst>
            </a:prstGeom>
            <a:solidFill>
              <a:srgbClr val="9DC0BC"/>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9" name="文本框 29">
              <a:extLst>
                <a:ext uri="{FF2B5EF4-FFF2-40B4-BE49-F238E27FC236}">
                  <a16:creationId xmlns:a16="http://schemas.microsoft.com/office/drawing/2014/main" id="{9E9DEFCB-15ED-49B9-A8EE-F514D20B4BC2}"/>
                </a:ext>
              </a:extLst>
            </p:cNvPr>
            <p:cNvSpPr>
              <a:spLocks noChangeArrowheads="1"/>
            </p:cNvSpPr>
            <p:nvPr/>
          </p:nvSpPr>
          <p:spPr bwMode="auto">
            <a:xfrm>
              <a:off x="7365677" y="4400624"/>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D</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grpSp>
      <p:sp>
        <p:nvSpPr>
          <p:cNvPr id="52" name="文本框 51">
            <a:extLst>
              <a:ext uri="{FF2B5EF4-FFF2-40B4-BE49-F238E27FC236}">
                <a16:creationId xmlns:a16="http://schemas.microsoft.com/office/drawing/2014/main" id="{6DE1DCDB-C718-411F-B660-7B54AF2CC8E7}"/>
              </a:ext>
            </a:extLst>
          </p:cNvPr>
          <p:cNvSpPr txBox="1"/>
          <p:nvPr/>
        </p:nvSpPr>
        <p:spPr>
          <a:xfrm>
            <a:off x="343046" y="2494098"/>
            <a:ext cx="2626633" cy="1077218"/>
          </a:xfrm>
          <a:prstGeom prst="rect">
            <a:avLst/>
          </a:prstGeom>
          <a:noFill/>
        </p:spPr>
        <p:txBody>
          <a:bodyPr wrap="square" rtlCol="0">
            <a:spAutoFit/>
          </a:bodyPr>
          <a:lstStyle/>
          <a:p>
            <a:pPr algn="ctr"/>
            <a:r>
              <a:rPr lang="vi-VN" sz="3200" b="0" i="0" dirty="0">
                <a:effectLst/>
                <a:latin typeface="arial" panose="020B0604020202020204" pitchFamily="34" charset="0"/>
              </a:rPr>
              <a:t>1 nguyên tố hoá học</a:t>
            </a:r>
            <a:endParaRPr lang="zh-CN" altLang="en-US" sz="3200" spc="300" dirty="0">
              <a:cs typeface="+mn-ea"/>
              <a:sym typeface="+mn-lt"/>
            </a:endParaRPr>
          </a:p>
        </p:txBody>
      </p:sp>
      <p:sp>
        <p:nvSpPr>
          <p:cNvPr id="53" name="文本框 52">
            <a:extLst>
              <a:ext uri="{FF2B5EF4-FFF2-40B4-BE49-F238E27FC236}">
                <a16:creationId xmlns:a16="http://schemas.microsoft.com/office/drawing/2014/main" id="{7A90AC0A-4292-467D-BE4D-11E9A3899404}"/>
              </a:ext>
            </a:extLst>
          </p:cNvPr>
          <p:cNvSpPr txBox="1"/>
          <p:nvPr/>
        </p:nvSpPr>
        <p:spPr>
          <a:xfrm>
            <a:off x="1030667" y="4589743"/>
            <a:ext cx="2965977" cy="1077218"/>
          </a:xfrm>
          <a:prstGeom prst="rect">
            <a:avLst/>
          </a:prstGeom>
          <a:noFill/>
        </p:spPr>
        <p:txBody>
          <a:bodyPr wrap="square" rtlCol="0">
            <a:spAutoFit/>
          </a:bodyPr>
          <a:lstStyle/>
          <a:p>
            <a:pPr algn="ctr"/>
            <a:r>
              <a:rPr lang="vi-VN" sz="3200" b="0" i="0" dirty="0">
                <a:effectLst/>
                <a:latin typeface="arial" panose="020B0604020202020204" pitchFamily="34" charset="0"/>
              </a:rPr>
              <a:t>2 nguyên tố hoá học trở lên</a:t>
            </a:r>
            <a:endParaRPr lang="zh-CN" altLang="en-US" sz="3200" spc="300" dirty="0">
              <a:cs typeface="+mn-ea"/>
              <a:sym typeface="+mn-lt"/>
            </a:endParaRPr>
          </a:p>
        </p:txBody>
      </p:sp>
      <p:sp>
        <p:nvSpPr>
          <p:cNvPr id="54" name="文本框 53">
            <a:extLst>
              <a:ext uri="{FF2B5EF4-FFF2-40B4-BE49-F238E27FC236}">
                <a16:creationId xmlns:a16="http://schemas.microsoft.com/office/drawing/2014/main" id="{627C8CAA-FF6D-40CB-821B-3BB37E4BAB6D}"/>
              </a:ext>
            </a:extLst>
          </p:cNvPr>
          <p:cNvSpPr txBox="1"/>
          <p:nvPr/>
        </p:nvSpPr>
        <p:spPr>
          <a:xfrm>
            <a:off x="7873155" y="2494098"/>
            <a:ext cx="2626633" cy="1077218"/>
          </a:xfrm>
          <a:prstGeom prst="rect">
            <a:avLst/>
          </a:prstGeom>
          <a:noFill/>
        </p:spPr>
        <p:txBody>
          <a:bodyPr wrap="square" rtlCol="0">
            <a:spAutoFit/>
          </a:bodyPr>
          <a:lstStyle/>
          <a:p>
            <a:pPr algn="ctr"/>
            <a:r>
              <a:rPr lang="vi-VN" sz="3200" b="0" i="0" dirty="0">
                <a:effectLst/>
                <a:latin typeface="arial" panose="020B0604020202020204" pitchFamily="34" charset="0"/>
              </a:rPr>
              <a:t>2 chất trộn lẫn với nhau</a:t>
            </a:r>
            <a:endParaRPr lang="zh-CN" altLang="en-US" sz="3200" spc="300" dirty="0">
              <a:cs typeface="+mn-ea"/>
              <a:sym typeface="+mn-lt"/>
            </a:endParaRPr>
          </a:p>
        </p:txBody>
      </p:sp>
      <p:sp>
        <p:nvSpPr>
          <p:cNvPr id="55" name="文本框 54">
            <a:extLst>
              <a:ext uri="{FF2B5EF4-FFF2-40B4-BE49-F238E27FC236}">
                <a16:creationId xmlns:a16="http://schemas.microsoft.com/office/drawing/2014/main" id="{4427A145-3A93-4FD5-BB5B-EF81F6CDCBAC}"/>
              </a:ext>
            </a:extLst>
          </p:cNvPr>
          <p:cNvSpPr txBox="1"/>
          <p:nvPr/>
        </p:nvSpPr>
        <p:spPr>
          <a:xfrm>
            <a:off x="9028257" y="4629594"/>
            <a:ext cx="2979058" cy="1077218"/>
          </a:xfrm>
          <a:prstGeom prst="rect">
            <a:avLst/>
          </a:prstGeom>
          <a:noFill/>
        </p:spPr>
        <p:txBody>
          <a:bodyPr wrap="square" rtlCol="0">
            <a:spAutoFit/>
          </a:bodyPr>
          <a:lstStyle/>
          <a:p>
            <a:pPr algn="ctr"/>
            <a:r>
              <a:rPr lang="vi-VN" sz="3200" b="0" i="0" dirty="0">
                <a:effectLst/>
                <a:latin typeface="arial" panose="020B0604020202020204" pitchFamily="34" charset="0"/>
              </a:rPr>
              <a:t>3 nguyên tố hoá học trở lên</a:t>
            </a:r>
            <a:endParaRPr lang="zh-CN" altLang="en-US" sz="3200" spc="300" dirty="0">
              <a:cs typeface="+mn-ea"/>
              <a:sym typeface="+mn-lt"/>
            </a:endParaRPr>
          </a:p>
        </p:txBody>
      </p:sp>
      <p:sp>
        <p:nvSpPr>
          <p:cNvPr id="49" name="Rectangle: Rounded Corners 48">
            <a:extLst>
              <a:ext uri="{FF2B5EF4-FFF2-40B4-BE49-F238E27FC236}">
                <a16:creationId xmlns:a16="http://schemas.microsoft.com/office/drawing/2014/main" id="{38FB0167-CC30-47A0-A621-B2F122A8D974}"/>
              </a:ext>
            </a:extLst>
          </p:cNvPr>
          <p:cNvSpPr/>
          <p:nvPr/>
        </p:nvSpPr>
        <p:spPr>
          <a:xfrm>
            <a:off x="2638400" y="537405"/>
            <a:ext cx="7478213"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3: </a:t>
            </a:r>
          </a:p>
          <a:p>
            <a:pPr algn="ctr"/>
            <a:r>
              <a:rPr lang="vi-VN" sz="3200" b="0" i="0" dirty="0">
                <a:solidFill>
                  <a:srgbClr val="000000"/>
                </a:solidFill>
                <a:effectLst/>
                <a:latin typeface="arial" panose="020B0604020202020204" pitchFamily="34" charset="0"/>
              </a:rPr>
              <a:t>Chọn câu phát biểu đúng:</a:t>
            </a:r>
          </a:p>
          <a:p>
            <a:pPr algn="ctr"/>
            <a:r>
              <a:rPr lang="vi-VN" sz="3200" b="0" i="0" dirty="0">
                <a:solidFill>
                  <a:srgbClr val="000000"/>
                </a:solidFill>
                <a:effectLst/>
                <a:latin typeface="arial" panose="020B0604020202020204" pitchFamily="34" charset="0"/>
              </a:rPr>
              <a:t>Hợp chất là chất được cấu tạo bởi:</a:t>
            </a:r>
            <a:endParaRPr lang="vi-VN" sz="3200" dirty="0"/>
          </a:p>
        </p:txBody>
      </p:sp>
      <p:pic>
        <p:nvPicPr>
          <p:cNvPr id="50" name="Picture 49">
            <a:extLst>
              <a:ext uri="{FF2B5EF4-FFF2-40B4-BE49-F238E27FC236}">
                <a16:creationId xmlns:a16="http://schemas.microsoft.com/office/drawing/2014/main" id="{9F6ED8B6-3766-4389-A4D6-DF94BB75979D}"/>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3915985" y="5101466"/>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7" name="Google Shape;1624;p26">
            <a:extLst>
              <a:ext uri="{FF2B5EF4-FFF2-40B4-BE49-F238E27FC236}">
                <a16:creationId xmlns:a16="http://schemas.microsoft.com/office/drawing/2014/main" id="{1344BC02-C424-4DA3-AE64-335826D498E7}"/>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1679;p26">
            <a:extLst>
              <a:ext uri="{FF2B5EF4-FFF2-40B4-BE49-F238E27FC236}">
                <a16:creationId xmlns:a16="http://schemas.microsoft.com/office/drawing/2014/main" id="{641646D6-F761-4780-A5CB-242C475E34AD}"/>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88687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par>
                                <p:cTn id="8" presetID="22" presetClass="entr" presetSubtype="4"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down)">
                                      <p:cBhvr>
                                        <p:cTn id="10" dur="500"/>
                                        <p:tgtEl>
                                          <p:spTgt spid="58"/>
                                        </p:tgtEl>
                                      </p:cBhvr>
                                    </p:animEffect>
                                  </p:childTnLst>
                                </p:cTn>
                              </p:par>
                              <p:par>
                                <p:cTn id="11" presetID="22" presetClass="entr" presetSubtype="4"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down)">
                                      <p:cBhvr>
                                        <p:cTn id="13" dur="500"/>
                                        <p:tgtEl>
                                          <p:spTgt spid="59"/>
                                        </p:tgtEl>
                                      </p:cBhvr>
                                    </p:animEffect>
                                  </p:childTnLst>
                                </p:cTn>
                              </p:par>
                              <p:par>
                                <p:cTn id="14" presetID="22" presetClass="entr" presetSubtype="4"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down)">
                                      <p:cBhvr>
                                        <p:cTn id="16" dur="500"/>
                                        <p:tgtEl>
                                          <p:spTgt spid="60"/>
                                        </p:tgtEl>
                                      </p:cBhvr>
                                    </p:animEffect>
                                  </p:childTnLst>
                                </p:cTn>
                              </p:par>
                              <p:par>
                                <p:cTn id="17" presetID="22" presetClass="entr" presetSubtype="4"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500"/>
                                        <p:tgtEl>
                                          <p:spTgt spid="5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down)">
                                      <p:cBhvr>
                                        <p:cTn id="22" dur="500"/>
                                        <p:tgtEl>
                                          <p:spTgt spid="5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down)">
                                      <p:cBhvr>
                                        <p:cTn id="25" dur="500"/>
                                        <p:tgtEl>
                                          <p:spTgt spid="5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down)">
                                      <p:cBhvr>
                                        <p:cTn id="28" dur="500"/>
                                        <p:tgtEl>
                                          <p:spTgt spid="5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down)">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250" fill="hold"/>
                                        <p:tgtEl>
                                          <p:spTgt spid="50"/>
                                        </p:tgtEl>
                                        <p:attrNameLst>
                                          <p:attrName>ppt_w</p:attrName>
                                        </p:attrNameLst>
                                      </p:cBhvr>
                                      <p:tavLst>
                                        <p:tav tm="0">
                                          <p:val>
                                            <p:strVal val="4*#ppt_w"/>
                                          </p:val>
                                        </p:tav>
                                        <p:tav tm="100000">
                                          <p:val>
                                            <p:strVal val="#ppt_w"/>
                                          </p:val>
                                        </p:tav>
                                      </p:tavLst>
                                    </p:anim>
                                    <p:anim calcmode="lin" valueType="num">
                                      <p:cBhvr>
                                        <p:cTn id="37" dur="250" fill="hold"/>
                                        <p:tgtEl>
                                          <p:spTgt spid="5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148" y="884984"/>
            <a:ext cx="10567852" cy="2246769"/>
          </a:xfrm>
          <a:prstGeom prst="rect">
            <a:avLst/>
          </a:prstGeom>
        </p:spPr>
        <p:txBody>
          <a:bodyPr wrap="square">
            <a:spAutoFit/>
          </a:bodyPr>
          <a:lstStyle/>
          <a:p>
            <a:r>
              <a:rPr lang="vi-VN" sz="2800" b="0" i="1" dirty="0">
                <a:solidFill>
                  <a:srgbClr val="000000"/>
                </a:solidFill>
                <a:effectLst/>
                <a:latin typeface="Times New Roman" panose="02020603050405020304" pitchFamily="18" charset="0"/>
                <a:cs typeface="Times New Roman" panose="02020603050405020304" pitchFamily="18" charset="0"/>
              </a:rPr>
              <a:t>Có những chất được tạo nên từ một nguyên tố hóa học (đơn chất), có những chất được tạo nên từ hai hay nhiều nguyên tố hóa học. Vậy để nắm rõ được khái niệm đơn chất, hợp chất, phân tử và đưa ra được một số ví dụ về đơn chất và hợp chất, cũng như tính được khối lượng phân tử theo đơn vị amu, chúng ta cùng đi vào bài học ngày hôm nay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251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sp>
        <p:nvSpPr>
          <p:cNvPr id="2363" name="Google Shape;2363;p40"/>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4" name="Google Shape;2364;p40"/>
          <p:cNvSpPr/>
          <p:nvPr/>
        </p:nvSpPr>
        <p:spPr>
          <a:xfrm>
            <a:off x="9665969" y="0"/>
            <a:ext cx="2526030" cy="1036637"/>
          </a:xfrm>
          <a:custGeom>
            <a:avLst/>
            <a:gdLst/>
            <a:ahLst/>
            <a:cxnLst/>
            <a:rect l="l" t="t" r="r" b="b"/>
            <a:pathLst>
              <a:path w="2526030" h="1036637" extrusionOk="0">
                <a:moveTo>
                  <a:pt x="201930" y="231013"/>
                </a:moveTo>
                <a:cubicBezTo>
                  <a:pt x="398273" y="492950"/>
                  <a:pt x="549720" y="816229"/>
                  <a:pt x="845186" y="957072"/>
                </a:cubicBezTo>
                <a:cubicBezTo>
                  <a:pt x="1160907" y="1107567"/>
                  <a:pt x="1530986" y="998665"/>
                  <a:pt x="1879474" y="971360"/>
                </a:cubicBezTo>
                <a:cubicBezTo>
                  <a:pt x="2097151" y="954119"/>
                  <a:pt x="2316163" y="976236"/>
                  <a:pt x="2526030" y="1036638"/>
                </a:cubicBezTo>
                <a:lnTo>
                  <a:pt x="2526030" y="0"/>
                </a:lnTo>
                <a:lnTo>
                  <a:pt x="0" y="0"/>
                </a:lnTo>
                <a:cubicBezTo>
                  <a:pt x="72961" y="71849"/>
                  <a:pt x="140462" y="149070"/>
                  <a:pt x="201930" y="231013"/>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5" name="Google Shape;2365;p40"/>
          <p:cNvSpPr/>
          <p:nvPr/>
        </p:nvSpPr>
        <p:spPr>
          <a:xfrm>
            <a:off x="9865614" y="5174805"/>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6" name="Google Shape;2366;p40"/>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7" name="Google Shape;2367;p40"/>
          <p:cNvSpPr/>
          <p:nvPr/>
        </p:nvSpPr>
        <p:spPr>
          <a:xfrm>
            <a:off x="0" y="4337050"/>
            <a:ext cx="1056703" cy="2520950"/>
          </a:xfrm>
          <a:custGeom>
            <a:avLst/>
            <a:gdLst/>
            <a:ahLst/>
            <a:cxnLst/>
            <a:rect l="l" t="t" r="r" b="b"/>
            <a:pathLst>
              <a:path w="1056703" h="2520950" extrusionOk="0">
                <a:moveTo>
                  <a:pt x="860235" y="1191768"/>
                </a:moveTo>
                <a:cubicBezTo>
                  <a:pt x="783146" y="1088962"/>
                  <a:pt x="676085" y="1013968"/>
                  <a:pt x="578993" y="929640"/>
                </a:cubicBezTo>
                <a:cubicBezTo>
                  <a:pt x="298768" y="686943"/>
                  <a:pt x="95250" y="357759"/>
                  <a:pt x="0" y="0"/>
                </a:cubicBezTo>
                <a:lnTo>
                  <a:pt x="0" y="2520950"/>
                </a:lnTo>
                <a:lnTo>
                  <a:pt x="1056704" y="2520950"/>
                </a:lnTo>
                <a:cubicBezTo>
                  <a:pt x="950277" y="2262569"/>
                  <a:pt x="919671" y="1972628"/>
                  <a:pt x="982155" y="1700022"/>
                </a:cubicBezTo>
                <a:cubicBezTo>
                  <a:pt x="1003300" y="1510030"/>
                  <a:pt x="962787" y="1328547"/>
                  <a:pt x="860235" y="1191768"/>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68" name="Google Shape;2368;p40"/>
          <p:cNvGrpSpPr/>
          <p:nvPr/>
        </p:nvGrpSpPr>
        <p:grpSpPr>
          <a:xfrm>
            <a:off x="8927953" y="2072818"/>
            <a:ext cx="3228803" cy="2844282"/>
            <a:chOff x="6259290" y="1675802"/>
            <a:chExt cx="4805829" cy="3759483"/>
          </a:xfrm>
        </p:grpSpPr>
        <p:sp>
          <p:nvSpPr>
            <p:cNvPr id="2369" name="Google Shape;2369;p40"/>
            <p:cNvSpPr/>
            <p:nvPr/>
          </p:nvSpPr>
          <p:spPr>
            <a:xfrm>
              <a:off x="6559681" y="1675802"/>
              <a:ext cx="3746803" cy="3746803"/>
            </a:xfrm>
            <a:custGeom>
              <a:avLst/>
              <a:gdLst/>
              <a:ahLst/>
              <a:cxnLst/>
              <a:rect l="l" t="t" r="r" b="b"/>
              <a:pathLst>
                <a:path w="5598037" h="5598037" extrusionOk="0">
                  <a:moveTo>
                    <a:pt x="5598038" y="2799019"/>
                  </a:moveTo>
                  <a:cubicBezTo>
                    <a:pt x="5597829" y="4344784"/>
                    <a:pt x="4344784" y="5597829"/>
                    <a:pt x="2799019" y="5598037"/>
                  </a:cubicBezTo>
                  <a:lnTo>
                    <a:pt x="2789510" y="5598037"/>
                  </a:lnTo>
                  <a:cubicBezTo>
                    <a:pt x="2749193" y="5598037"/>
                    <a:pt x="2709065" y="5597058"/>
                    <a:pt x="2669128" y="5595090"/>
                  </a:cubicBezTo>
                  <a:cubicBezTo>
                    <a:pt x="2515247" y="5588139"/>
                    <a:pt x="2362202" y="5568484"/>
                    <a:pt x="2211564" y="5536325"/>
                  </a:cubicBezTo>
                  <a:cubicBezTo>
                    <a:pt x="2185005" y="5530744"/>
                    <a:pt x="2158599" y="5524696"/>
                    <a:pt x="2132355" y="5518164"/>
                  </a:cubicBezTo>
                  <a:cubicBezTo>
                    <a:pt x="880200" y="5210981"/>
                    <a:pt x="-209" y="4088302"/>
                    <a:pt x="0" y="2799019"/>
                  </a:cubicBezTo>
                  <a:cubicBezTo>
                    <a:pt x="0" y="1253169"/>
                    <a:pt x="1253169" y="0"/>
                    <a:pt x="2799019" y="0"/>
                  </a:cubicBezTo>
                  <a:cubicBezTo>
                    <a:pt x="4344869" y="0"/>
                    <a:pt x="5598038" y="1253169"/>
                    <a:pt x="5598038" y="2799019"/>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70" name="Google Shape;2370;p40"/>
            <p:cNvGrpSpPr/>
            <p:nvPr/>
          </p:nvGrpSpPr>
          <p:grpSpPr>
            <a:xfrm>
              <a:off x="6259290" y="1730015"/>
              <a:ext cx="2268829" cy="3705270"/>
              <a:chOff x="4412914" y="679475"/>
              <a:chExt cx="3367569" cy="5499645"/>
            </a:xfrm>
          </p:grpSpPr>
          <p:sp>
            <p:nvSpPr>
              <p:cNvPr id="2371" name="Google Shape;2371;p40"/>
              <p:cNvSpPr/>
              <p:nvPr/>
            </p:nvSpPr>
            <p:spPr>
              <a:xfrm>
                <a:off x="6888888" y="4131012"/>
                <a:ext cx="685078" cy="2048108"/>
              </a:xfrm>
              <a:custGeom>
                <a:avLst/>
                <a:gdLst/>
                <a:ahLst/>
                <a:cxnLst/>
                <a:rect l="l" t="t" r="r" b="b"/>
                <a:pathLst>
                  <a:path w="685078" h="2048108" extrusionOk="0">
                    <a:moveTo>
                      <a:pt x="680706" y="662488"/>
                    </a:moveTo>
                    <a:cubicBezTo>
                      <a:pt x="640776" y="1063884"/>
                      <a:pt x="600846" y="1468610"/>
                      <a:pt x="649047" y="1869150"/>
                    </a:cubicBezTo>
                    <a:cubicBezTo>
                      <a:pt x="656178" y="1929088"/>
                      <a:pt x="665019" y="1991595"/>
                      <a:pt x="642773" y="2048108"/>
                    </a:cubicBezTo>
                    <a:cubicBezTo>
                      <a:pt x="488920" y="2041153"/>
                      <a:pt x="335904" y="2021488"/>
                      <a:pt x="185293" y="1989312"/>
                    </a:cubicBezTo>
                    <a:cubicBezTo>
                      <a:pt x="158739" y="1983670"/>
                      <a:pt x="132338" y="1977610"/>
                      <a:pt x="106099" y="1971140"/>
                    </a:cubicBezTo>
                    <a:cubicBezTo>
                      <a:pt x="70543" y="1666691"/>
                      <a:pt x="35557" y="1361006"/>
                      <a:pt x="3803" y="1044094"/>
                    </a:cubicBezTo>
                    <a:cubicBezTo>
                      <a:pt x="3803" y="1017360"/>
                      <a:pt x="3803" y="990721"/>
                      <a:pt x="3803" y="963986"/>
                    </a:cubicBezTo>
                    <a:cubicBezTo>
                      <a:pt x="2596" y="737619"/>
                      <a:pt x="1331" y="511281"/>
                      <a:pt x="0" y="284971"/>
                    </a:cubicBezTo>
                    <a:cubicBezTo>
                      <a:pt x="0" y="255668"/>
                      <a:pt x="0" y="225223"/>
                      <a:pt x="13880" y="199345"/>
                    </a:cubicBezTo>
                    <a:cubicBezTo>
                      <a:pt x="27095" y="174704"/>
                      <a:pt x="51053" y="156722"/>
                      <a:pt x="75011" y="140644"/>
                    </a:cubicBezTo>
                    <a:cubicBezTo>
                      <a:pt x="240339" y="29710"/>
                      <a:pt x="444645" y="-29752"/>
                      <a:pt x="642202" y="14963"/>
                    </a:cubicBezTo>
                    <a:cubicBezTo>
                      <a:pt x="663688" y="162907"/>
                      <a:pt x="676808" y="311801"/>
                      <a:pt x="685079" y="470780"/>
                    </a:cubicBezTo>
                    <a:cubicBezTo>
                      <a:pt x="682702" y="529386"/>
                      <a:pt x="680706" y="588183"/>
                      <a:pt x="680706" y="662488"/>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2" name="Google Shape;2372;p40"/>
              <p:cNvSpPr/>
              <p:nvPr/>
            </p:nvSpPr>
            <p:spPr>
              <a:xfrm>
                <a:off x="5348364" y="4959043"/>
                <a:ext cx="1725626" cy="1161280"/>
              </a:xfrm>
              <a:custGeom>
                <a:avLst/>
                <a:gdLst/>
                <a:ahLst/>
                <a:cxnLst/>
                <a:rect l="l" t="t" r="r" b="b"/>
                <a:pathLst>
                  <a:path w="1725626" h="1161280" extrusionOk="0">
                    <a:moveTo>
                      <a:pt x="1725627" y="1161281"/>
                    </a:moveTo>
                    <a:cubicBezTo>
                      <a:pt x="1699074" y="1155639"/>
                      <a:pt x="1672672" y="1149579"/>
                      <a:pt x="1646433" y="1143108"/>
                    </a:cubicBezTo>
                    <a:cubicBezTo>
                      <a:pt x="1337663" y="1067606"/>
                      <a:pt x="1044113" y="939689"/>
                      <a:pt x="778533" y="764926"/>
                    </a:cubicBezTo>
                    <a:lnTo>
                      <a:pt x="760185" y="753320"/>
                    </a:lnTo>
                    <a:cubicBezTo>
                      <a:pt x="730209" y="733274"/>
                      <a:pt x="700642" y="712666"/>
                      <a:pt x="671484" y="691478"/>
                    </a:cubicBezTo>
                    <a:cubicBezTo>
                      <a:pt x="663213" y="685485"/>
                      <a:pt x="654942" y="679491"/>
                      <a:pt x="646765" y="673307"/>
                    </a:cubicBezTo>
                    <a:cubicBezTo>
                      <a:pt x="511984" y="573200"/>
                      <a:pt x="386434" y="461220"/>
                      <a:pt x="271617" y="338699"/>
                    </a:cubicBezTo>
                    <a:cubicBezTo>
                      <a:pt x="266008" y="332705"/>
                      <a:pt x="260398" y="326711"/>
                      <a:pt x="254884" y="320622"/>
                    </a:cubicBezTo>
                    <a:cubicBezTo>
                      <a:pt x="162248" y="220088"/>
                      <a:pt x="77055" y="112931"/>
                      <a:pt x="0" y="0"/>
                    </a:cubicBezTo>
                    <a:cubicBezTo>
                      <a:pt x="507867" y="113597"/>
                      <a:pt x="1028474" y="165544"/>
                      <a:pt x="1543662" y="136431"/>
                    </a:cubicBezTo>
                    <a:cubicBezTo>
                      <a:pt x="1581310" y="134338"/>
                      <a:pt x="1618929" y="131769"/>
                      <a:pt x="1656511" y="128725"/>
                    </a:cubicBezTo>
                    <a:cubicBezTo>
                      <a:pt x="1679584" y="472818"/>
                      <a:pt x="1702620" y="816997"/>
                      <a:pt x="1725627" y="1161281"/>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3" name="Google Shape;2373;p40"/>
              <p:cNvSpPr/>
              <p:nvPr/>
            </p:nvSpPr>
            <p:spPr>
              <a:xfrm>
                <a:off x="4542355" y="2605847"/>
                <a:ext cx="3213006" cy="2578718"/>
              </a:xfrm>
              <a:custGeom>
                <a:avLst/>
                <a:gdLst/>
                <a:ahLst/>
                <a:cxnLst/>
                <a:rect l="l" t="t" r="r" b="b"/>
                <a:pathLst>
                  <a:path w="3213006" h="2578718" extrusionOk="0">
                    <a:moveTo>
                      <a:pt x="2505682" y="2049604"/>
                    </a:moveTo>
                    <a:cubicBezTo>
                      <a:pt x="2519752" y="2219905"/>
                      <a:pt x="2535248" y="2376315"/>
                      <a:pt x="2553217" y="2532345"/>
                    </a:cubicBezTo>
                    <a:cubicBezTo>
                      <a:pt x="2345773" y="2529586"/>
                      <a:pt x="2142321" y="2564122"/>
                      <a:pt x="1937349" y="2574778"/>
                    </a:cubicBezTo>
                    <a:cubicBezTo>
                      <a:pt x="1756715" y="2584292"/>
                      <a:pt x="1575035" y="2574778"/>
                      <a:pt x="1394116" y="2565264"/>
                    </a:cubicBezTo>
                    <a:cubicBezTo>
                      <a:pt x="1146076" y="2552515"/>
                      <a:pt x="636973" y="2577727"/>
                      <a:pt x="363075" y="2568213"/>
                    </a:cubicBezTo>
                    <a:cubicBezTo>
                      <a:pt x="414103" y="2277997"/>
                      <a:pt x="442299" y="1984224"/>
                      <a:pt x="447402" y="1689594"/>
                    </a:cubicBezTo>
                    <a:cubicBezTo>
                      <a:pt x="448445" y="1679252"/>
                      <a:pt x="446877" y="1668815"/>
                      <a:pt x="442839" y="1659244"/>
                    </a:cubicBezTo>
                    <a:cubicBezTo>
                      <a:pt x="437040" y="1648303"/>
                      <a:pt x="352522" y="1644973"/>
                      <a:pt x="341494" y="1639169"/>
                    </a:cubicBezTo>
                    <a:lnTo>
                      <a:pt x="236346" y="1583417"/>
                    </a:lnTo>
                    <a:cubicBezTo>
                      <a:pt x="237106" y="1576853"/>
                      <a:pt x="238057" y="1570573"/>
                      <a:pt x="238912" y="1564389"/>
                    </a:cubicBezTo>
                    <a:cubicBezTo>
                      <a:pt x="259353" y="1355937"/>
                      <a:pt x="696582" y="1242340"/>
                      <a:pt x="688501" y="1049871"/>
                    </a:cubicBezTo>
                    <a:cubicBezTo>
                      <a:pt x="428864" y="962057"/>
                      <a:pt x="177212" y="782242"/>
                      <a:pt x="0" y="545629"/>
                    </a:cubicBezTo>
                    <a:cubicBezTo>
                      <a:pt x="395828" y="216625"/>
                      <a:pt x="892533" y="33584"/>
                      <a:pt x="1407045" y="27115"/>
                    </a:cubicBezTo>
                    <a:cubicBezTo>
                      <a:pt x="1660123" y="42052"/>
                      <a:pt x="1929934" y="25593"/>
                      <a:pt x="2198318" y="0"/>
                    </a:cubicBezTo>
                    <a:cubicBezTo>
                      <a:pt x="2378952" y="37295"/>
                      <a:pt x="2523555" y="161738"/>
                      <a:pt x="2641537" y="297789"/>
                    </a:cubicBezTo>
                    <a:cubicBezTo>
                      <a:pt x="2933499" y="635061"/>
                      <a:pt x="3102440" y="1062335"/>
                      <a:pt x="3213007" y="1494557"/>
                    </a:cubicBezTo>
                    <a:cubicBezTo>
                      <a:pt x="2994040" y="1611826"/>
                      <a:pt x="2758160" y="1694284"/>
                      <a:pt x="2513857" y="1738972"/>
                    </a:cubicBezTo>
                    <a:cubicBezTo>
                      <a:pt x="2506442" y="1854947"/>
                      <a:pt x="2506157" y="1952276"/>
                      <a:pt x="2505682" y="2049604"/>
                    </a:cubicBezTo>
                    <a:close/>
                  </a:path>
                </a:pathLst>
              </a:custGeom>
              <a:solidFill>
                <a:srgbClr val="C49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4" name="Google Shape;2374;p40"/>
              <p:cNvSpPr/>
              <p:nvPr/>
            </p:nvSpPr>
            <p:spPr>
              <a:xfrm>
                <a:off x="5916031" y="2498339"/>
                <a:ext cx="849455" cy="216717"/>
              </a:xfrm>
              <a:custGeom>
                <a:avLst/>
                <a:gdLst/>
                <a:ahLst/>
                <a:cxnLst/>
                <a:rect l="l" t="t" r="r" b="b"/>
                <a:pathLst>
                  <a:path w="849455" h="216717" extrusionOk="0">
                    <a:moveTo>
                      <a:pt x="1426" y="0"/>
                    </a:moveTo>
                    <a:cubicBezTo>
                      <a:pt x="6180" y="49197"/>
                      <a:pt x="5704" y="98756"/>
                      <a:pt x="0" y="147848"/>
                    </a:cubicBezTo>
                    <a:cubicBezTo>
                      <a:pt x="276209" y="248972"/>
                      <a:pt x="580919" y="238393"/>
                      <a:pt x="849456" y="118354"/>
                    </a:cubicBezTo>
                    <a:lnTo>
                      <a:pt x="846319" y="6945"/>
                    </a:lnTo>
                    <a:cubicBezTo>
                      <a:pt x="561107" y="18838"/>
                      <a:pt x="275039" y="21597"/>
                      <a:pt x="1426" y="0"/>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5" name="Google Shape;2375;p40"/>
              <p:cNvSpPr/>
              <p:nvPr/>
            </p:nvSpPr>
            <p:spPr>
              <a:xfrm>
                <a:off x="5920309" y="2543625"/>
                <a:ext cx="844797" cy="109528"/>
              </a:xfrm>
              <a:custGeom>
                <a:avLst/>
                <a:gdLst/>
                <a:ahLst/>
                <a:cxnLst/>
                <a:rect l="l" t="t" r="r" b="b"/>
                <a:pathLst>
                  <a:path w="844797" h="109528" extrusionOk="0">
                    <a:moveTo>
                      <a:pt x="844798" y="62031"/>
                    </a:moveTo>
                    <a:lnTo>
                      <a:pt x="843086" y="0"/>
                    </a:lnTo>
                    <a:cubicBezTo>
                      <a:pt x="716547" y="19028"/>
                      <a:pt x="622332" y="46904"/>
                      <a:pt x="494747" y="57845"/>
                    </a:cubicBezTo>
                    <a:cubicBezTo>
                      <a:pt x="407948" y="65266"/>
                      <a:pt x="287208" y="57845"/>
                      <a:pt x="200979" y="45572"/>
                    </a:cubicBezTo>
                    <a:cubicBezTo>
                      <a:pt x="133384" y="36058"/>
                      <a:pt x="67880" y="15318"/>
                      <a:pt x="0" y="5804"/>
                    </a:cubicBezTo>
                    <a:cubicBezTo>
                      <a:pt x="0" y="9229"/>
                      <a:pt x="0" y="12749"/>
                      <a:pt x="0" y="16174"/>
                    </a:cubicBezTo>
                    <a:lnTo>
                      <a:pt x="1046" y="16174"/>
                    </a:lnTo>
                    <a:cubicBezTo>
                      <a:pt x="186481" y="78947"/>
                      <a:pt x="381043" y="110486"/>
                      <a:pt x="576793" y="109506"/>
                    </a:cubicBezTo>
                    <a:cubicBezTo>
                      <a:pt x="668347" y="108840"/>
                      <a:pt x="762752" y="100278"/>
                      <a:pt x="844798" y="62031"/>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6" name="Google Shape;2376;p40"/>
              <p:cNvSpPr/>
              <p:nvPr/>
            </p:nvSpPr>
            <p:spPr>
              <a:xfrm>
                <a:off x="5995130" y="5593247"/>
                <a:ext cx="418215" cy="56228"/>
              </a:xfrm>
              <a:custGeom>
                <a:avLst/>
                <a:gdLst/>
                <a:ahLst/>
                <a:cxnLst/>
                <a:rect l="l" t="t" r="r" b="b"/>
                <a:pathLst>
                  <a:path w="418215" h="56228" extrusionOk="0">
                    <a:moveTo>
                      <a:pt x="418216" y="17697"/>
                    </a:moveTo>
                    <a:cubicBezTo>
                      <a:pt x="323088" y="41329"/>
                      <a:pt x="225584" y="54097"/>
                      <a:pt x="127585" y="55753"/>
                    </a:cubicBezTo>
                    <a:lnTo>
                      <a:pt x="109997" y="55753"/>
                    </a:lnTo>
                    <a:cubicBezTo>
                      <a:pt x="94595" y="55753"/>
                      <a:pt x="79194" y="56228"/>
                      <a:pt x="63792" y="56228"/>
                    </a:cubicBezTo>
                    <a:lnTo>
                      <a:pt x="24718" y="56228"/>
                    </a:lnTo>
                    <a:cubicBezTo>
                      <a:pt x="16447" y="50234"/>
                      <a:pt x="8176" y="44240"/>
                      <a:pt x="0" y="38056"/>
                    </a:cubicBezTo>
                    <a:cubicBezTo>
                      <a:pt x="138898" y="41386"/>
                      <a:pt x="278557" y="35392"/>
                      <a:pt x="413747"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7" name="Google Shape;2377;p40"/>
              <p:cNvSpPr/>
              <p:nvPr/>
            </p:nvSpPr>
            <p:spPr>
              <a:xfrm>
                <a:off x="6105126" y="5644908"/>
                <a:ext cx="21771" cy="79061"/>
              </a:xfrm>
              <a:custGeom>
                <a:avLst/>
                <a:gdLst/>
                <a:ahLst/>
                <a:cxnLst/>
                <a:rect l="l" t="t" r="r" b="b"/>
                <a:pathLst>
                  <a:path w="21771" h="79061" extrusionOk="0">
                    <a:moveTo>
                      <a:pt x="21771" y="79061"/>
                    </a:moveTo>
                    <a:lnTo>
                      <a:pt x="3423" y="67455"/>
                    </a:lnTo>
                    <a:lnTo>
                      <a:pt x="0" y="5423"/>
                    </a:lnTo>
                    <a:lnTo>
                      <a:pt x="0" y="952"/>
                    </a:lnTo>
                    <a:lnTo>
                      <a:pt x="17588" y="0"/>
                    </a:lnTo>
                    <a:lnTo>
                      <a:pt x="17588" y="4947"/>
                    </a:ln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8" name="Google Shape;2378;p40"/>
              <p:cNvSpPr/>
              <p:nvPr/>
            </p:nvSpPr>
            <p:spPr>
              <a:xfrm>
                <a:off x="6649406" y="5173394"/>
                <a:ext cx="386081" cy="445826"/>
              </a:xfrm>
              <a:custGeom>
                <a:avLst/>
                <a:gdLst/>
                <a:ahLst/>
                <a:cxnLst/>
                <a:rect l="l" t="t" r="r" b="b"/>
                <a:pathLst>
                  <a:path w="386081" h="445826" extrusionOk="0">
                    <a:moveTo>
                      <a:pt x="383610" y="445827"/>
                    </a:moveTo>
                    <a:cubicBezTo>
                      <a:pt x="287826" y="433801"/>
                      <a:pt x="199601" y="387544"/>
                      <a:pt x="135190" y="315580"/>
                    </a:cubicBezTo>
                    <a:cubicBezTo>
                      <a:pt x="56187" y="226433"/>
                      <a:pt x="22532" y="107889"/>
                      <a:pt x="0" y="3710"/>
                    </a:cubicBezTo>
                    <a:lnTo>
                      <a:pt x="17303" y="0"/>
                    </a:lnTo>
                    <a:cubicBezTo>
                      <a:pt x="39264" y="101895"/>
                      <a:pt x="72063" y="217776"/>
                      <a:pt x="148405" y="303878"/>
                    </a:cubicBezTo>
                    <a:cubicBezTo>
                      <a:pt x="210049" y="372683"/>
                      <a:pt x="294453" y="416875"/>
                      <a:pt x="386082" y="428321"/>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9" name="Google Shape;2379;p40"/>
              <p:cNvSpPr/>
              <p:nvPr/>
            </p:nvSpPr>
            <p:spPr>
              <a:xfrm>
                <a:off x="5602963" y="5261208"/>
                <a:ext cx="1030755" cy="39102"/>
              </a:xfrm>
              <a:custGeom>
                <a:avLst/>
                <a:gdLst/>
                <a:ahLst/>
                <a:cxnLst/>
                <a:rect l="l" t="t" r="r" b="b"/>
                <a:pathLst>
                  <a:path w="1030755" h="39102" extrusionOk="0">
                    <a:moveTo>
                      <a:pt x="1030756" y="17601"/>
                    </a:moveTo>
                    <a:cubicBezTo>
                      <a:pt x="785949" y="31872"/>
                      <a:pt x="538955" y="39103"/>
                      <a:pt x="292437" y="39103"/>
                    </a:cubicBezTo>
                    <a:cubicBezTo>
                      <a:pt x="200475" y="39103"/>
                      <a:pt x="108571" y="38085"/>
                      <a:pt x="16732" y="36058"/>
                    </a:cubicBezTo>
                    <a:cubicBezTo>
                      <a:pt x="11123" y="30064"/>
                      <a:pt x="5514" y="24070"/>
                      <a:pt x="0" y="17982"/>
                    </a:cubicBezTo>
                    <a:cubicBezTo>
                      <a:pt x="342730" y="25973"/>
                      <a:pt x="688121" y="19885"/>
                      <a:pt x="1029425"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0" name="Google Shape;2380;p40"/>
              <p:cNvSpPr/>
              <p:nvPr/>
            </p:nvSpPr>
            <p:spPr>
              <a:xfrm>
                <a:off x="7106315" y="2874142"/>
                <a:ext cx="580025" cy="1223882"/>
              </a:xfrm>
              <a:custGeom>
                <a:avLst/>
                <a:gdLst/>
                <a:ahLst/>
                <a:cxnLst/>
                <a:rect l="l" t="t" r="r" b="b"/>
                <a:pathLst>
                  <a:path w="580025" h="1223882" extrusionOk="0">
                    <a:moveTo>
                      <a:pt x="562723" y="1223883"/>
                    </a:moveTo>
                    <a:cubicBezTo>
                      <a:pt x="481875" y="778151"/>
                      <a:pt x="288131" y="360629"/>
                      <a:pt x="0" y="11227"/>
                    </a:cubicBezTo>
                    <a:lnTo>
                      <a:pt x="13595" y="0"/>
                    </a:lnTo>
                    <a:cubicBezTo>
                      <a:pt x="303703" y="351724"/>
                      <a:pt x="498741" y="772081"/>
                      <a:pt x="580026" y="122083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1" name="Google Shape;2381;p40"/>
              <p:cNvSpPr/>
              <p:nvPr/>
            </p:nvSpPr>
            <p:spPr>
              <a:xfrm>
                <a:off x="5325927" y="2598908"/>
                <a:ext cx="416156" cy="1554052"/>
              </a:xfrm>
              <a:custGeom>
                <a:avLst/>
                <a:gdLst/>
                <a:ahLst/>
                <a:cxnLst/>
                <a:rect l="l" t="t" r="r" b="b"/>
                <a:pathLst>
                  <a:path w="416156" h="1554052" extrusionOk="0">
                    <a:moveTo>
                      <a:pt x="0" y="1487795"/>
                    </a:moveTo>
                    <a:cubicBezTo>
                      <a:pt x="19585" y="1375054"/>
                      <a:pt x="39169" y="1262313"/>
                      <a:pt x="68261" y="1063851"/>
                    </a:cubicBezTo>
                    <a:cubicBezTo>
                      <a:pt x="95356" y="713450"/>
                      <a:pt x="122451" y="363049"/>
                      <a:pt x="144317" y="14170"/>
                    </a:cubicBezTo>
                    <a:cubicBezTo>
                      <a:pt x="228150" y="-25"/>
                      <a:pt x="313438" y="-3574"/>
                      <a:pt x="398156" y="3609"/>
                    </a:cubicBezTo>
                    <a:cubicBezTo>
                      <a:pt x="444170" y="294167"/>
                      <a:pt x="390835" y="608320"/>
                      <a:pt x="361839" y="919048"/>
                    </a:cubicBezTo>
                    <a:cubicBezTo>
                      <a:pt x="348434" y="1133627"/>
                      <a:pt x="313695" y="1346331"/>
                      <a:pt x="258117" y="1554013"/>
                    </a:cubicBezTo>
                    <a:cubicBezTo>
                      <a:pt x="152113" y="1555154"/>
                      <a:pt x="108381" y="1531845"/>
                      <a:pt x="0" y="1487795"/>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2" name="Google Shape;2382;p40"/>
              <p:cNvSpPr/>
              <p:nvPr/>
            </p:nvSpPr>
            <p:spPr>
              <a:xfrm>
                <a:off x="5503424" y="3358786"/>
                <a:ext cx="76626" cy="392643"/>
              </a:xfrm>
              <a:custGeom>
                <a:avLst/>
                <a:gdLst/>
                <a:ahLst/>
                <a:cxnLst/>
                <a:rect l="l" t="t" r="r" b="b"/>
                <a:pathLst>
                  <a:path w="76626" h="392643" extrusionOk="0">
                    <a:moveTo>
                      <a:pt x="17208" y="392644"/>
                    </a:moveTo>
                    <a:lnTo>
                      <a:pt x="0" y="388648"/>
                    </a:lnTo>
                    <a:cubicBezTo>
                      <a:pt x="29634" y="260808"/>
                      <a:pt x="49370" y="130875"/>
                      <a:pt x="59039" y="0"/>
                    </a:cubicBezTo>
                    <a:lnTo>
                      <a:pt x="76627" y="1332"/>
                    </a:lnTo>
                    <a:cubicBezTo>
                      <a:pt x="66920" y="133111"/>
                      <a:pt x="47051" y="263928"/>
                      <a:pt x="17208" y="392644"/>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3" name="Google Shape;2383;p40"/>
              <p:cNvSpPr/>
              <p:nvPr/>
            </p:nvSpPr>
            <p:spPr>
              <a:xfrm rot="-5260800">
                <a:off x="5320441" y="2946601"/>
                <a:ext cx="538479" cy="17696"/>
              </a:xfrm>
              <a:custGeom>
                <a:avLst/>
                <a:gdLst/>
                <a:ahLst/>
                <a:cxnLst/>
                <a:rect l="l" t="t" r="r" b="b"/>
                <a:pathLst>
                  <a:path w="538479" h="17696" extrusionOk="0">
                    <a:moveTo>
                      <a:pt x="0" y="0"/>
                    </a:moveTo>
                    <a:lnTo>
                      <a:pt x="538480" y="0"/>
                    </a:lnTo>
                    <a:lnTo>
                      <a:pt x="538480"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4" name="Google Shape;2384;p40"/>
              <p:cNvSpPr/>
              <p:nvPr/>
            </p:nvSpPr>
            <p:spPr>
              <a:xfrm>
                <a:off x="6813973" y="2659411"/>
                <a:ext cx="321528" cy="2133990"/>
              </a:xfrm>
              <a:custGeom>
                <a:avLst/>
                <a:gdLst/>
                <a:ahLst/>
                <a:cxnLst/>
                <a:rect l="l" t="t" r="r" b="b"/>
                <a:pathLst>
                  <a:path w="321528" h="2133990" extrusionOk="0">
                    <a:moveTo>
                      <a:pt x="82236" y="0"/>
                    </a:moveTo>
                    <a:cubicBezTo>
                      <a:pt x="36222" y="546989"/>
                      <a:pt x="9193" y="1095158"/>
                      <a:pt x="1141" y="1644497"/>
                    </a:cubicBezTo>
                    <a:cubicBezTo>
                      <a:pt x="-1141" y="1803191"/>
                      <a:pt x="-1712" y="1963027"/>
                      <a:pt x="16447" y="2111826"/>
                    </a:cubicBezTo>
                    <a:cubicBezTo>
                      <a:pt x="108114" y="2136924"/>
                      <a:pt x="204297" y="2140767"/>
                      <a:pt x="297666" y="2123052"/>
                    </a:cubicBezTo>
                    <a:cubicBezTo>
                      <a:pt x="279317" y="1930394"/>
                      <a:pt x="278081" y="1736498"/>
                      <a:pt x="278652" y="1542697"/>
                    </a:cubicBezTo>
                    <a:cubicBezTo>
                      <a:pt x="279222" y="1068614"/>
                      <a:pt x="288159" y="594626"/>
                      <a:pt x="321529" y="120352"/>
                    </a:cubicBezTo>
                    <a:cubicBezTo>
                      <a:pt x="249674" y="66122"/>
                      <a:pt x="168598" y="25345"/>
                      <a:pt x="82236"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5" name="Google Shape;2385;p40"/>
              <p:cNvSpPr/>
              <p:nvPr/>
            </p:nvSpPr>
            <p:spPr>
              <a:xfrm>
                <a:off x="6923874" y="4766099"/>
                <a:ext cx="175690" cy="409768"/>
              </a:xfrm>
              <a:custGeom>
                <a:avLst/>
                <a:gdLst/>
                <a:ahLst/>
                <a:cxnLst/>
                <a:rect l="l" t="t" r="r" b="b"/>
                <a:pathLst>
                  <a:path w="175690" h="409768" extrusionOk="0">
                    <a:moveTo>
                      <a:pt x="0" y="19028"/>
                    </a:moveTo>
                    <a:cubicBezTo>
                      <a:pt x="22180" y="150198"/>
                      <a:pt x="49056" y="280445"/>
                      <a:pt x="80620" y="409768"/>
                    </a:cubicBezTo>
                    <a:cubicBezTo>
                      <a:pt x="112659" y="409103"/>
                      <a:pt x="144536" y="404992"/>
                      <a:pt x="175691" y="397496"/>
                    </a:cubicBezTo>
                    <a:cubicBezTo>
                      <a:pt x="155726" y="265755"/>
                      <a:pt x="141941" y="133263"/>
                      <a:pt x="134335" y="0"/>
                    </a:cubicBezTo>
                    <a:cubicBezTo>
                      <a:pt x="89956" y="8896"/>
                      <a:pt x="45102" y="15251"/>
                      <a:pt x="0" y="19028"/>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6" name="Google Shape;2386;p40"/>
              <p:cNvSpPr/>
              <p:nvPr/>
            </p:nvSpPr>
            <p:spPr>
              <a:xfrm>
                <a:off x="5094621" y="3226922"/>
                <a:ext cx="1563721" cy="1731835"/>
              </a:xfrm>
              <a:custGeom>
                <a:avLst/>
                <a:gdLst/>
                <a:ahLst/>
                <a:cxnLst/>
                <a:rect l="l" t="t" r="r" b="b"/>
                <a:pathLst>
                  <a:path w="1563721" h="1731835" extrusionOk="0">
                    <a:moveTo>
                      <a:pt x="0" y="1332723"/>
                    </a:moveTo>
                    <a:cubicBezTo>
                      <a:pt x="198951" y="881569"/>
                      <a:pt x="412797" y="437330"/>
                      <a:pt x="641537" y="0"/>
                    </a:cubicBezTo>
                    <a:cubicBezTo>
                      <a:pt x="966013" y="82772"/>
                      <a:pt x="1276704" y="221391"/>
                      <a:pt x="1563722" y="370095"/>
                    </a:cubicBezTo>
                    <a:cubicBezTo>
                      <a:pt x="1434806" y="807169"/>
                      <a:pt x="1258070" y="1308843"/>
                      <a:pt x="1088368" y="1731836"/>
                    </a:cubicBezTo>
                    <a:cubicBezTo>
                      <a:pt x="707801" y="1643831"/>
                      <a:pt x="339307" y="1504261"/>
                      <a:pt x="0" y="1332723"/>
                    </a:cubicBezTo>
                    <a:close/>
                  </a:path>
                </a:pathLst>
              </a:custGeom>
              <a:solidFill>
                <a:srgbClr val="FFE0E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7" name="Google Shape;2387;p40"/>
              <p:cNvSpPr/>
              <p:nvPr/>
            </p:nvSpPr>
            <p:spPr>
              <a:xfrm>
                <a:off x="4413903" y="3266690"/>
                <a:ext cx="2186591" cy="1244947"/>
              </a:xfrm>
              <a:custGeom>
                <a:avLst/>
                <a:gdLst/>
                <a:ahLst/>
                <a:cxnLst/>
                <a:rect l="l" t="t" r="r" b="b"/>
                <a:pathLst>
                  <a:path w="2186591" h="1244947" extrusionOk="0">
                    <a:moveTo>
                      <a:pt x="800506" y="383129"/>
                    </a:moveTo>
                    <a:cubicBezTo>
                      <a:pt x="1128215" y="525012"/>
                      <a:pt x="1466856" y="640160"/>
                      <a:pt x="1813103" y="727441"/>
                    </a:cubicBezTo>
                    <a:cubicBezTo>
                      <a:pt x="1904818" y="695170"/>
                      <a:pt x="2000164" y="674363"/>
                      <a:pt x="2096984" y="665505"/>
                    </a:cubicBezTo>
                    <a:cubicBezTo>
                      <a:pt x="2119231" y="663412"/>
                      <a:pt x="2143474" y="662556"/>
                      <a:pt x="2161918" y="675019"/>
                    </a:cubicBezTo>
                    <a:cubicBezTo>
                      <a:pt x="2179943" y="688548"/>
                      <a:pt x="2189155" y="710830"/>
                      <a:pt x="2185970" y="733150"/>
                    </a:cubicBezTo>
                    <a:cubicBezTo>
                      <a:pt x="2182890" y="756821"/>
                      <a:pt x="2169257" y="777809"/>
                      <a:pt x="2148893" y="790234"/>
                    </a:cubicBezTo>
                    <a:cubicBezTo>
                      <a:pt x="2168544" y="812154"/>
                      <a:pt x="2176872" y="841981"/>
                      <a:pt x="2171425" y="870913"/>
                    </a:cubicBezTo>
                    <a:cubicBezTo>
                      <a:pt x="2165816" y="899455"/>
                      <a:pt x="2146041" y="924667"/>
                      <a:pt x="2116569" y="949404"/>
                    </a:cubicBezTo>
                    <a:cubicBezTo>
                      <a:pt x="2145955" y="953228"/>
                      <a:pt x="2167784" y="978545"/>
                      <a:pt x="2167242" y="1008200"/>
                    </a:cubicBezTo>
                    <a:cubicBezTo>
                      <a:pt x="2165625" y="1039121"/>
                      <a:pt x="2139766" y="1062525"/>
                      <a:pt x="2093942" y="1095158"/>
                    </a:cubicBezTo>
                    <a:cubicBezTo>
                      <a:pt x="2131115" y="1084978"/>
                      <a:pt x="2156784" y="1141777"/>
                      <a:pt x="2136058" y="1174219"/>
                    </a:cubicBezTo>
                    <a:cubicBezTo>
                      <a:pt x="2115333" y="1206662"/>
                      <a:pt x="2073122" y="1216747"/>
                      <a:pt x="2034998" y="1222646"/>
                    </a:cubicBezTo>
                    <a:cubicBezTo>
                      <a:pt x="1778308" y="1262605"/>
                      <a:pt x="1516103" y="1242530"/>
                      <a:pt x="1258081" y="1211895"/>
                    </a:cubicBezTo>
                    <a:cubicBezTo>
                      <a:pt x="1063377" y="1188871"/>
                      <a:pt x="868292" y="1159663"/>
                      <a:pt x="681002" y="1102579"/>
                    </a:cubicBezTo>
                    <a:cubicBezTo>
                      <a:pt x="493713" y="1045495"/>
                      <a:pt x="312414" y="959869"/>
                      <a:pt x="162963" y="832571"/>
                    </a:cubicBezTo>
                    <a:cubicBezTo>
                      <a:pt x="96413" y="775487"/>
                      <a:pt x="33952" y="707557"/>
                      <a:pt x="10850" y="623263"/>
                    </a:cubicBezTo>
                    <a:cubicBezTo>
                      <a:pt x="-9115" y="551432"/>
                      <a:pt x="1343" y="474654"/>
                      <a:pt x="19121" y="402348"/>
                    </a:cubicBezTo>
                    <a:cubicBezTo>
                      <a:pt x="55929" y="253729"/>
                      <a:pt x="127227" y="115881"/>
                      <a:pt x="227230" y="0"/>
                    </a:cubicBezTo>
                    <a:cubicBezTo>
                      <a:pt x="301011" y="72592"/>
                      <a:pt x="380596" y="139028"/>
                      <a:pt x="465192" y="198653"/>
                    </a:cubicBezTo>
                    <a:cubicBezTo>
                      <a:pt x="561689" y="269437"/>
                      <a:pt x="708098" y="343075"/>
                      <a:pt x="800506" y="38312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8" name="Google Shape;2388;p40"/>
              <p:cNvSpPr/>
              <p:nvPr/>
            </p:nvSpPr>
            <p:spPr>
              <a:xfrm rot="-5241000">
                <a:off x="6389342" y="3404451"/>
                <a:ext cx="1174788" cy="17696"/>
              </a:xfrm>
              <a:custGeom>
                <a:avLst/>
                <a:gdLst/>
                <a:ahLst/>
                <a:cxnLst/>
                <a:rect l="l" t="t" r="r" b="b"/>
                <a:pathLst>
                  <a:path w="1174788" h="17696" extrusionOk="0">
                    <a:moveTo>
                      <a:pt x="0" y="0"/>
                    </a:moveTo>
                    <a:lnTo>
                      <a:pt x="1174788" y="0"/>
                    </a:lnTo>
                    <a:lnTo>
                      <a:pt x="1174788"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9" name="Google Shape;2389;p40"/>
              <p:cNvSpPr/>
              <p:nvPr/>
            </p:nvSpPr>
            <p:spPr>
              <a:xfrm>
                <a:off x="6935326" y="4127328"/>
                <a:ext cx="45970" cy="579213"/>
              </a:xfrm>
              <a:custGeom>
                <a:avLst/>
                <a:gdLst/>
                <a:ahLst/>
                <a:cxnLst/>
                <a:rect l="l" t="t" r="r" b="b"/>
                <a:pathLst>
                  <a:path w="45970" h="579213" extrusionOk="0">
                    <a:moveTo>
                      <a:pt x="28383" y="579213"/>
                    </a:moveTo>
                    <a:cubicBezTo>
                      <a:pt x="7144" y="386906"/>
                      <a:pt x="-2192" y="193467"/>
                      <a:pt x="432" y="0"/>
                    </a:cubicBezTo>
                    <a:lnTo>
                      <a:pt x="18020" y="0"/>
                    </a:lnTo>
                    <a:cubicBezTo>
                      <a:pt x="15491" y="192735"/>
                      <a:pt x="24827" y="385441"/>
                      <a:pt x="45971" y="577025"/>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0" name="Google Shape;2390;p40"/>
              <p:cNvSpPr/>
              <p:nvPr/>
            </p:nvSpPr>
            <p:spPr>
              <a:xfrm>
                <a:off x="5931527" y="2693757"/>
                <a:ext cx="378381" cy="94664"/>
              </a:xfrm>
              <a:custGeom>
                <a:avLst/>
                <a:gdLst/>
                <a:ahLst/>
                <a:cxnLst/>
                <a:rect l="l" t="t" r="r" b="b"/>
                <a:pathLst>
                  <a:path w="378381" h="94664" extrusionOk="0">
                    <a:moveTo>
                      <a:pt x="378096" y="94664"/>
                    </a:moveTo>
                    <a:cubicBezTo>
                      <a:pt x="248277" y="92419"/>
                      <a:pt x="120027" y="65828"/>
                      <a:pt x="0" y="16269"/>
                    </a:cubicBezTo>
                    <a:lnTo>
                      <a:pt x="6750" y="0"/>
                    </a:lnTo>
                    <a:cubicBezTo>
                      <a:pt x="124723" y="48702"/>
                      <a:pt x="250787" y="74809"/>
                      <a:pt x="378381" y="7696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1" name="Google Shape;2391;p40"/>
              <p:cNvSpPr/>
              <p:nvPr/>
            </p:nvSpPr>
            <p:spPr>
              <a:xfrm>
                <a:off x="6423138" y="2666737"/>
                <a:ext cx="323240" cy="131673"/>
              </a:xfrm>
              <a:custGeom>
                <a:avLst/>
                <a:gdLst/>
                <a:ahLst/>
                <a:cxnLst/>
                <a:rect l="l" t="t" r="r" b="b"/>
                <a:pathLst>
                  <a:path w="323240" h="131673" extrusionOk="0">
                    <a:moveTo>
                      <a:pt x="1996" y="131674"/>
                    </a:moveTo>
                    <a:lnTo>
                      <a:pt x="0" y="114168"/>
                    </a:lnTo>
                    <a:cubicBezTo>
                      <a:pt x="112145" y="101534"/>
                      <a:pt x="219670" y="62402"/>
                      <a:pt x="313733" y="0"/>
                    </a:cubicBezTo>
                    <a:lnTo>
                      <a:pt x="323240" y="14747"/>
                    </a:lnTo>
                    <a:cubicBezTo>
                      <a:pt x="226915" y="78624"/>
                      <a:pt x="116813" y="118697"/>
                      <a:pt x="1996" y="131674"/>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2" name="Google Shape;2392;p40"/>
              <p:cNvSpPr/>
              <p:nvPr/>
            </p:nvSpPr>
            <p:spPr>
              <a:xfrm>
                <a:off x="4587514" y="3103240"/>
                <a:ext cx="810857" cy="579974"/>
              </a:xfrm>
              <a:custGeom>
                <a:avLst/>
                <a:gdLst/>
                <a:ahLst/>
                <a:cxnLst/>
                <a:rect l="l" t="t" r="r" b="b"/>
                <a:pathLst>
                  <a:path w="810857" h="579974" extrusionOk="0">
                    <a:moveTo>
                      <a:pt x="805438" y="579974"/>
                    </a:moveTo>
                    <a:cubicBezTo>
                      <a:pt x="485260" y="476766"/>
                      <a:pt x="204235" y="278133"/>
                      <a:pt x="0" y="10656"/>
                    </a:cubicBezTo>
                    <a:lnTo>
                      <a:pt x="14070" y="0"/>
                    </a:lnTo>
                    <a:cubicBezTo>
                      <a:pt x="216085" y="264718"/>
                      <a:pt x="494086" y="461363"/>
                      <a:pt x="810857" y="563610"/>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3" name="Google Shape;2393;p40"/>
              <p:cNvSpPr/>
              <p:nvPr/>
            </p:nvSpPr>
            <p:spPr>
              <a:xfrm>
                <a:off x="4637806" y="2727626"/>
                <a:ext cx="823881" cy="448680"/>
              </a:xfrm>
              <a:custGeom>
                <a:avLst/>
                <a:gdLst/>
                <a:ahLst/>
                <a:cxnLst/>
                <a:rect l="l" t="t" r="r" b="b"/>
                <a:pathLst>
                  <a:path w="823881" h="448680" extrusionOk="0">
                    <a:moveTo>
                      <a:pt x="11884" y="448681"/>
                    </a:moveTo>
                    <a:lnTo>
                      <a:pt x="0" y="435552"/>
                    </a:lnTo>
                    <a:cubicBezTo>
                      <a:pt x="232448" y="223931"/>
                      <a:pt x="514313" y="74152"/>
                      <a:pt x="819699" y="0"/>
                    </a:cubicBezTo>
                    <a:lnTo>
                      <a:pt x="823882" y="17220"/>
                    </a:lnTo>
                    <a:cubicBezTo>
                      <a:pt x="521340" y="90611"/>
                      <a:pt x="242106" y="238983"/>
                      <a:pt x="11884" y="448681"/>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4" name="Google Shape;2394;p40"/>
              <p:cNvSpPr/>
              <p:nvPr/>
            </p:nvSpPr>
            <p:spPr>
              <a:xfrm>
                <a:off x="5771904" y="3466104"/>
                <a:ext cx="665779" cy="401967"/>
              </a:xfrm>
              <a:custGeom>
                <a:avLst/>
                <a:gdLst/>
                <a:ahLst/>
                <a:cxnLst/>
                <a:rect l="l" t="t" r="r" b="b"/>
                <a:pathLst>
                  <a:path w="665779" h="401967" extrusionOk="0">
                    <a:moveTo>
                      <a:pt x="0" y="140903"/>
                    </a:moveTo>
                    <a:lnTo>
                      <a:pt x="584399" y="401967"/>
                    </a:lnTo>
                    <a:lnTo>
                      <a:pt x="665780" y="240229"/>
                    </a:lnTo>
                    <a:lnTo>
                      <a:pt x="84613" y="0"/>
                    </a:lnTo>
                    <a:cubicBezTo>
                      <a:pt x="59248" y="48617"/>
                      <a:pt x="30993" y="95673"/>
                      <a:pt x="0" y="14090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5" name="Google Shape;2395;p40"/>
              <p:cNvSpPr/>
              <p:nvPr/>
            </p:nvSpPr>
            <p:spPr>
              <a:xfrm>
                <a:off x="4412914" y="3495598"/>
                <a:ext cx="405958" cy="756268"/>
              </a:xfrm>
              <a:custGeom>
                <a:avLst/>
                <a:gdLst/>
                <a:ahLst/>
                <a:cxnLst/>
                <a:rect l="l" t="t" r="r" b="b"/>
                <a:pathLst>
                  <a:path w="405958" h="756268" extrusionOk="0">
                    <a:moveTo>
                      <a:pt x="163667" y="603474"/>
                    </a:moveTo>
                    <a:cubicBezTo>
                      <a:pt x="233869" y="662661"/>
                      <a:pt x="310390" y="713903"/>
                      <a:pt x="391836" y="756269"/>
                    </a:cubicBezTo>
                    <a:cubicBezTo>
                      <a:pt x="417643" y="625508"/>
                      <a:pt x="407958" y="490219"/>
                      <a:pt x="363790" y="364482"/>
                    </a:cubicBezTo>
                    <a:cubicBezTo>
                      <a:pt x="310177" y="216044"/>
                      <a:pt x="210922" y="88442"/>
                      <a:pt x="80290" y="0"/>
                    </a:cubicBezTo>
                    <a:cubicBezTo>
                      <a:pt x="54640" y="55628"/>
                      <a:pt x="34238" y="113540"/>
                      <a:pt x="19349" y="172965"/>
                    </a:cubicBezTo>
                    <a:cubicBezTo>
                      <a:pt x="1191" y="245271"/>
                      <a:pt x="-9172" y="322049"/>
                      <a:pt x="11078" y="393880"/>
                    </a:cubicBezTo>
                    <a:cubicBezTo>
                      <a:pt x="34656" y="478460"/>
                      <a:pt x="96832" y="546675"/>
                      <a:pt x="163667" y="603474"/>
                    </a:cubicBezTo>
                    <a:close/>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6" name="Google Shape;2396;p40"/>
              <p:cNvSpPr/>
              <p:nvPr/>
            </p:nvSpPr>
            <p:spPr>
              <a:xfrm>
                <a:off x="5386773" y="3713849"/>
                <a:ext cx="854779" cy="290082"/>
              </a:xfrm>
              <a:custGeom>
                <a:avLst/>
                <a:gdLst/>
                <a:ahLst/>
                <a:cxnLst/>
                <a:rect l="l" t="t" r="r" b="b"/>
                <a:pathLst>
                  <a:path w="854779" h="290082" extrusionOk="0">
                    <a:moveTo>
                      <a:pt x="851833" y="290082"/>
                    </a:moveTo>
                    <a:cubicBezTo>
                      <a:pt x="559956" y="223846"/>
                      <a:pt x="274802" y="130818"/>
                      <a:pt x="0" y="12178"/>
                    </a:cubicBezTo>
                    <a:lnTo>
                      <a:pt x="5229" y="0"/>
                    </a:lnTo>
                    <a:cubicBezTo>
                      <a:pt x="279308" y="118307"/>
                      <a:pt x="563693" y="211078"/>
                      <a:pt x="854780" y="27714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7" name="Google Shape;2397;p40"/>
              <p:cNvSpPr/>
              <p:nvPr/>
            </p:nvSpPr>
            <p:spPr>
              <a:xfrm>
                <a:off x="6169489" y="3951509"/>
                <a:ext cx="219518" cy="83723"/>
              </a:xfrm>
              <a:custGeom>
                <a:avLst/>
                <a:gdLst/>
                <a:ahLst/>
                <a:cxnLst/>
                <a:rect l="l" t="t" r="r" b="b"/>
                <a:pathLst>
                  <a:path w="219518" h="83723" extrusionOk="0">
                    <a:moveTo>
                      <a:pt x="5989" y="83723"/>
                    </a:moveTo>
                    <a:lnTo>
                      <a:pt x="0" y="71926"/>
                    </a:lnTo>
                    <a:cubicBezTo>
                      <a:pt x="68242" y="36734"/>
                      <a:pt x="141579" y="12463"/>
                      <a:pt x="217331" y="0"/>
                    </a:cubicBezTo>
                    <a:lnTo>
                      <a:pt x="219518" y="13034"/>
                    </a:lnTo>
                    <a:cubicBezTo>
                      <a:pt x="145087" y="25288"/>
                      <a:pt x="73033" y="49140"/>
                      <a:pt x="5989" y="8372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8" name="Google Shape;2398;p40"/>
              <p:cNvSpPr/>
              <p:nvPr/>
            </p:nvSpPr>
            <p:spPr>
              <a:xfrm>
                <a:off x="5330066" y="1033271"/>
                <a:ext cx="2028179" cy="1552455"/>
              </a:xfrm>
              <a:custGeom>
                <a:avLst/>
                <a:gdLst/>
                <a:ahLst/>
                <a:cxnLst/>
                <a:rect l="l" t="t" r="r" b="b"/>
                <a:pathLst>
                  <a:path w="2028179" h="1552455" extrusionOk="0">
                    <a:moveTo>
                      <a:pt x="72584" y="450398"/>
                    </a:moveTo>
                    <a:cubicBezTo>
                      <a:pt x="-85926" y="782723"/>
                      <a:pt x="22376" y="1181084"/>
                      <a:pt x="327278" y="1387243"/>
                    </a:cubicBezTo>
                    <a:cubicBezTo>
                      <a:pt x="524074" y="1520439"/>
                      <a:pt x="772113" y="1551550"/>
                      <a:pt x="1009695" y="1552407"/>
                    </a:cubicBezTo>
                    <a:cubicBezTo>
                      <a:pt x="1176924" y="1553072"/>
                      <a:pt x="1348527" y="1547649"/>
                      <a:pt x="1505583" y="1489804"/>
                    </a:cubicBezTo>
                    <a:cubicBezTo>
                      <a:pt x="1746017" y="1401324"/>
                      <a:pt x="1941958" y="1203528"/>
                      <a:pt x="1994151" y="976047"/>
                    </a:cubicBezTo>
                    <a:cubicBezTo>
                      <a:pt x="2023813" y="846847"/>
                      <a:pt x="2033225" y="760365"/>
                      <a:pt x="2025715" y="627930"/>
                    </a:cubicBezTo>
                    <a:cubicBezTo>
                      <a:pt x="2018204" y="495495"/>
                      <a:pt x="1978180" y="361537"/>
                      <a:pt x="1892616" y="260308"/>
                    </a:cubicBezTo>
                    <a:cubicBezTo>
                      <a:pt x="1750866" y="91339"/>
                      <a:pt x="1515090" y="39678"/>
                      <a:pt x="1295858" y="16464"/>
                    </a:cubicBezTo>
                    <a:cubicBezTo>
                      <a:pt x="1047723" y="-9890"/>
                      <a:pt x="791508" y="-12078"/>
                      <a:pt x="554307" y="66603"/>
                    </a:cubicBezTo>
                    <a:cubicBezTo>
                      <a:pt x="317105" y="145284"/>
                      <a:pt x="131813" y="326145"/>
                      <a:pt x="72584" y="450398"/>
                    </a:cubicBezTo>
                    <a:close/>
                  </a:path>
                </a:pathLst>
              </a:custGeom>
              <a:solidFill>
                <a:srgbClr val="FFA8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9" name="Google Shape;2399;p40"/>
              <p:cNvSpPr/>
              <p:nvPr/>
            </p:nvSpPr>
            <p:spPr>
              <a:xfrm>
                <a:off x="5106825" y="1693759"/>
                <a:ext cx="269870" cy="338773"/>
              </a:xfrm>
              <a:custGeom>
                <a:avLst/>
                <a:gdLst/>
                <a:ahLst/>
                <a:cxnLst/>
                <a:rect l="l" t="t" r="r" b="b"/>
                <a:pathLst>
                  <a:path w="269870" h="338773" extrusionOk="0">
                    <a:moveTo>
                      <a:pt x="246103" y="80849"/>
                    </a:moveTo>
                    <a:cubicBezTo>
                      <a:pt x="209445" y="36238"/>
                      <a:pt x="156859" y="7667"/>
                      <a:pt x="99504" y="1217"/>
                    </a:cubicBezTo>
                    <a:cubicBezTo>
                      <a:pt x="80473" y="-1885"/>
                      <a:pt x="60950" y="979"/>
                      <a:pt x="43602" y="9399"/>
                    </a:cubicBezTo>
                    <a:cubicBezTo>
                      <a:pt x="23447" y="20816"/>
                      <a:pt x="11849" y="43174"/>
                      <a:pt x="5574" y="65627"/>
                    </a:cubicBezTo>
                    <a:cubicBezTo>
                      <a:pt x="-3183" y="99116"/>
                      <a:pt x="-1592" y="134480"/>
                      <a:pt x="10137" y="167046"/>
                    </a:cubicBezTo>
                    <a:cubicBezTo>
                      <a:pt x="28486" y="218041"/>
                      <a:pt x="70507" y="257715"/>
                      <a:pt x="117757" y="284068"/>
                    </a:cubicBezTo>
                    <a:cubicBezTo>
                      <a:pt x="165007" y="310422"/>
                      <a:pt x="217867" y="324788"/>
                      <a:pt x="269870" y="338774"/>
                    </a:cubicBezTo>
                    <a:cubicBezTo>
                      <a:pt x="261789" y="253624"/>
                      <a:pt x="253043" y="168378"/>
                      <a:pt x="246103" y="8084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0" name="Google Shape;2400;p40"/>
              <p:cNvSpPr/>
              <p:nvPr/>
            </p:nvSpPr>
            <p:spPr>
              <a:xfrm>
                <a:off x="7287329" y="1678229"/>
                <a:ext cx="300411" cy="329662"/>
              </a:xfrm>
              <a:custGeom>
                <a:avLst/>
                <a:gdLst/>
                <a:ahLst/>
                <a:cxnLst/>
                <a:rect l="l" t="t" r="r" b="b"/>
                <a:pathLst>
                  <a:path w="300411" h="329662" extrusionOk="0">
                    <a:moveTo>
                      <a:pt x="32134" y="108081"/>
                    </a:moveTo>
                    <a:cubicBezTo>
                      <a:pt x="67225" y="45203"/>
                      <a:pt x="131901" y="4540"/>
                      <a:pt x="203736" y="192"/>
                    </a:cubicBezTo>
                    <a:cubicBezTo>
                      <a:pt x="229881" y="-1045"/>
                      <a:pt x="258022" y="3427"/>
                      <a:pt x="276846" y="21503"/>
                    </a:cubicBezTo>
                    <a:cubicBezTo>
                      <a:pt x="298332" y="41863"/>
                      <a:pt x="302800" y="74782"/>
                      <a:pt x="299377" y="104180"/>
                    </a:cubicBezTo>
                    <a:cubicBezTo>
                      <a:pt x="291487" y="171825"/>
                      <a:pt x="248895" y="232714"/>
                      <a:pt x="192708" y="271056"/>
                    </a:cubicBezTo>
                    <a:cubicBezTo>
                      <a:pt x="136522" y="309397"/>
                      <a:pt x="67881" y="326713"/>
                      <a:pt x="0" y="329662"/>
                    </a:cubicBezTo>
                    <a:cubicBezTo>
                      <a:pt x="16067" y="253265"/>
                      <a:pt x="-666" y="168305"/>
                      <a:pt x="32134" y="108081"/>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1" name="Google Shape;2401;p40"/>
              <p:cNvSpPr/>
              <p:nvPr/>
            </p:nvSpPr>
            <p:spPr>
              <a:xfrm>
                <a:off x="7268030" y="847170"/>
                <a:ext cx="512453" cy="564515"/>
              </a:xfrm>
              <a:custGeom>
                <a:avLst/>
                <a:gdLst/>
                <a:ahLst/>
                <a:cxnLst/>
                <a:rect l="l" t="t" r="r" b="b"/>
                <a:pathLst>
                  <a:path w="512453" h="564515" extrusionOk="0">
                    <a:moveTo>
                      <a:pt x="0" y="306173"/>
                    </a:moveTo>
                    <a:cubicBezTo>
                      <a:pt x="16827" y="219183"/>
                      <a:pt x="52526" y="136950"/>
                      <a:pt x="104578" y="65278"/>
                    </a:cubicBezTo>
                    <a:cubicBezTo>
                      <a:pt x="118895" y="43421"/>
                      <a:pt x="137776" y="24921"/>
                      <a:pt x="159909" y="11048"/>
                    </a:cubicBezTo>
                    <a:cubicBezTo>
                      <a:pt x="182621" y="-2746"/>
                      <a:pt x="210876" y="-3683"/>
                      <a:pt x="234444" y="8575"/>
                    </a:cubicBezTo>
                    <a:cubicBezTo>
                      <a:pt x="262965" y="25890"/>
                      <a:pt x="271522" y="65088"/>
                      <a:pt x="266008" y="98482"/>
                    </a:cubicBezTo>
                    <a:cubicBezTo>
                      <a:pt x="260493" y="131876"/>
                      <a:pt x="244712" y="162511"/>
                      <a:pt x="236821" y="195335"/>
                    </a:cubicBezTo>
                    <a:cubicBezTo>
                      <a:pt x="264543" y="135217"/>
                      <a:pt x="312031" y="86426"/>
                      <a:pt x="371346" y="57096"/>
                    </a:cubicBezTo>
                    <a:cubicBezTo>
                      <a:pt x="412131" y="37117"/>
                      <a:pt x="468983" y="30647"/>
                      <a:pt x="496554" y="66610"/>
                    </a:cubicBezTo>
                    <a:cubicBezTo>
                      <a:pt x="505633" y="79444"/>
                      <a:pt x="510900" y="94580"/>
                      <a:pt x="511765" y="110279"/>
                    </a:cubicBezTo>
                    <a:cubicBezTo>
                      <a:pt x="516424" y="157850"/>
                      <a:pt x="496934" y="204754"/>
                      <a:pt x="468128" y="242619"/>
                    </a:cubicBezTo>
                    <a:cubicBezTo>
                      <a:pt x="439321" y="280485"/>
                      <a:pt x="401578" y="310454"/>
                      <a:pt x="364501" y="340043"/>
                    </a:cubicBezTo>
                    <a:cubicBezTo>
                      <a:pt x="413690" y="324333"/>
                      <a:pt x="466664" y="349221"/>
                      <a:pt x="486001" y="397127"/>
                    </a:cubicBezTo>
                    <a:cubicBezTo>
                      <a:pt x="508913" y="459824"/>
                      <a:pt x="457480" y="529847"/>
                      <a:pt x="394828" y="552110"/>
                    </a:cubicBezTo>
                    <a:cubicBezTo>
                      <a:pt x="332177" y="574373"/>
                      <a:pt x="262680" y="562290"/>
                      <a:pt x="197176" y="549827"/>
                    </a:cubicBezTo>
                    <a:lnTo>
                      <a:pt x="125873" y="536317"/>
                    </a:lnTo>
                    <a:cubicBezTo>
                      <a:pt x="120255" y="535577"/>
                      <a:pt x="114817" y="533837"/>
                      <a:pt x="109806" y="531179"/>
                    </a:cubicBezTo>
                    <a:cubicBezTo>
                      <a:pt x="101165" y="524111"/>
                      <a:pt x="95251" y="514256"/>
                      <a:pt x="93074" y="503303"/>
                    </a:cubicBezTo>
                    <a:cubicBezTo>
                      <a:pt x="68850" y="434588"/>
                      <a:pt x="37657" y="368534"/>
                      <a:pt x="0" y="306173"/>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2" name="Google Shape;2402;p40"/>
              <p:cNvSpPr/>
              <p:nvPr/>
            </p:nvSpPr>
            <p:spPr>
              <a:xfrm>
                <a:off x="7145959" y="1076564"/>
                <a:ext cx="249495" cy="396829"/>
              </a:xfrm>
              <a:custGeom>
                <a:avLst/>
                <a:gdLst/>
                <a:ahLst/>
                <a:cxnLst/>
                <a:rect l="l" t="t" r="r" b="b"/>
                <a:pathLst>
                  <a:path w="249495" h="396829" extrusionOk="0">
                    <a:moveTo>
                      <a:pt x="0" y="76778"/>
                    </a:moveTo>
                    <a:cubicBezTo>
                      <a:pt x="27171" y="47510"/>
                      <a:pt x="57860" y="21721"/>
                      <a:pt x="91363" y="0"/>
                    </a:cubicBezTo>
                    <a:cubicBezTo>
                      <a:pt x="157988" y="83843"/>
                      <a:pt x="209792" y="178477"/>
                      <a:pt x="244522" y="279807"/>
                    </a:cubicBezTo>
                    <a:cubicBezTo>
                      <a:pt x="249760" y="291085"/>
                      <a:pt x="250901" y="303836"/>
                      <a:pt x="247754" y="315865"/>
                    </a:cubicBezTo>
                    <a:cubicBezTo>
                      <a:pt x="244759" y="322250"/>
                      <a:pt x="240557" y="327999"/>
                      <a:pt x="235395" y="332800"/>
                    </a:cubicBezTo>
                    <a:lnTo>
                      <a:pt x="174359" y="396829"/>
                    </a:lnTo>
                    <a:cubicBezTo>
                      <a:pt x="111042" y="336511"/>
                      <a:pt x="76912" y="252502"/>
                      <a:pt x="44588" y="171157"/>
                    </a:cubicBezTo>
                    <a:cubicBezTo>
                      <a:pt x="26905" y="126727"/>
                      <a:pt x="9222" y="82296"/>
                      <a:pt x="0" y="767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3" name="Google Shape;2403;p40"/>
              <p:cNvSpPr/>
              <p:nvPr/>
            </p:nvSpPr>
            <p:spPr>
              <a:xfrm>
                <a:off x="5151979" y="679475"/>
                <a:ext cx="524378" cy="467112"/>
              </a:xfrm>
              <a:custGeom>
                <a:avLst/>
                <a:gdLst/>
                <a:ahLst/>
                <a:cxnLst/>
                <a:rect l="l" t="t" r="r" b="b"/>
                <a:pathLst>
                  <a:path w="524378" h="467112" extrusionOk="0">
                    <a:moveTo>
                      <a:pt x="310184" y="467112"/>
                    </a:moveTo>
                    <a:cubicBezTo>
                      <a:pt x="228053" y="461883"/>
                      <a:pt x="147738" y="440649"/>
                      <a:pt x="73744" y="404605"/>
                    </a:cubicBezTo>
                    <a:cubicBezTo>
                      <a:pt x="41325" y="388717"/>
                      <a:pt x="7194" y="365788"/>
                      <a:pt x="729" y="330206"/>
                    </a:cubicBezTo>
                    <a:cubicBezTo>
                      <a:pt x="-3395" y="301932"/>
                      <a:pt x="10230" y="274022"/>
                      <a:pt x="35050" y="259897"/>
                    </a:cubicBezTo>
                    <a:cubicBezTo>
                      <a:pt x="60148" y="246561"/>
                      <a:pt x="90450" y="247650"/>
                      <a:pt x="114529" y="262752"/>
                    </a:cubicBezTo>
                    <a:cubicBezTo>
                      <a:pt x="88384" y="231450"/>
                      <a:pt x="63096" y="198912"/>
                      <a:pt x="49310" y="160761"/>
                    </a:cubicBezTo>
                    <a:cubicBezTo>
                      <a:pt x="35525" y="122610"/>
                      <a:pt x="35145" y="77418"/>
                      <a:pt x="58057" y="43929"/>
                    </a:cubicBezTo>
                    <a:cubicBezTo>
                      <a:pt x="93138" y="-7351"/>
                      <a:pt x="172142" y="-12108"/>
                      <a:pt x="225096" y="21191"/>
                    </a:cubicBezTo>
                    <a:cubicBezTo>
                      <a:pt x="278050" y="54490"/>
                      <a:pt x="306857" y="114999"/>
                      <a:pt x="322068" y="175318"/>
                    </a:cubicBezTo>
                    <a:cubicBezTo>
                      <a:pt x="318931" y="140592"/>
                      <a:pt x="316079" y="104248"/>
                      <a:pt x="329769" y="72281"/>
                    </a:cubicBezTo>
                    <a:cubicBezTo>
                      <a:pt x="343459" y="40314"/>
                      <a:pt x="379681" y="15197"/>
                      <a:pt x="412670" y="25948"/>
                    </a:cubicBezTo>
                    <a:cubicBezTo>
                      <a:pt x="440621" y="35462"/>
                      <a:pt x="455452" y="64955"/>
                      <a:pt x="466100" y="92546"/>
                    </a:cubicBezTo>
                    <a:cubicBezTo>
                      <a:pt x="494726" y="166006"/>
                      <a:pt x="514291" y="242684"/>
                      <a:pt x="524378" y="320882"/>
                    </a:cubicBezTo>
                    <a:cubicBezTo>
                      <a:pt x="455547" y="376254"/>
                      <a:pt x="386716" y="431911"/>
                      <a:pt x="310184" y="46711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4" name="Google Shape;2404;p40"/>
              <p:cNvSpPr/>
              <p:nvPr/>
            </p:nvSpPr>
            <p:spPr>
              <a:xfrm>
                <a:off x="5424991" y="956307"/>
                <a:ext cx="352902" cy="285991"/>
              </a:xfrm>
              <a:custGeom>
                <a:avLst/>
                <a:gdLst/>
                <a:ahLst/>
                <a:cxnLst/>
                <a:rect l="l" t="t" r="r" b="b"/>
                <a:pathLst>
                  <a:path w="352902" h="285991" extrusionOk="0">
                    <a:moveTo>
                      <a:pt x="63317" y="285991"/>
                    </a:moveTo>
                    <a:cubicBezTo>
                      <a:pt x="43352" y="269992"/>
                      <a:pt x="24747" y="252361"/>
                      <a:pt x="7701" y="233284"/>
                    </a:cubicBezTo>
                    <a:cubicBezTo>
                      <a:pt x="3337" y="229418"/>
                      <a:pt x="589" y="224052"/>
                      <a:pt x="0" y="218251"/>
                    </a:cubicBezTo>
                    <a:cubicBezTo>
                      <a:pt x="970" y="212045"/>
                      <a:pt x="4402" y="206491"/>
                      <a:pt x="9507" y="202839"/>
                    </a:cubicBezTo>
                    <a:cubicBezTo>
                      <a:pt x="88767" y="128989"/>
                      <a:pt x="174702" y="62647"/>
                      <a:pt x="266198" y="4662"/>
                    </a:cubicBezTo>
                    <a:cubicBezTo>
                      <a:pt x="269915" y="1792"/>
                      <a:pt x="274440" y="163"/>
                      <a:pt x="279127" y="0"/>
                    </a:cubicBezTo>
                    <a:cubicBezTo>
                      <a:pt x="284100" y="1042"/>
                      <a:pt x="288539" y="3805"/>
                      <a:pt x="291677" y="7801"/>
                    </a:cubicBezTo>
                    <a:lnTo>
                      <a:pt x="352902" y="68881"/>
                    </a:lnTo>
                    <a:cubicBezTo>
                      <a:pt x="261920" y="148383"/>
                      <a:pt x="165128" y="220956"/>
                      <a:pt x="63317" y="2859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5" name="Google Shape;2405;p40"/>
              <p:cNvSpPr/>
              <p:nvPr/>
            </p:nvSpPr>
            <p:spPr>
              <a:xfrm>
                <a:off x="5271661" y="913990"/>
                <a:ext cx="2169580" cy="1166968"/>
              </a:xfrm>
              <a:custGeom>
                <a:avLst/>
                <a:gdLst/>
                <a:ahLst/>
                <a:cxnLst/>
                <a:rect l="l" t="t" r="r" b="b"/>
                <a:pathLst>
                  <a:path w="2169580" h="1166968" extrusionOk="0">
                    <a:moveTo>
                      <a:pt x="105699" y="1145562"/>
                    </a:moveTo>
                    <a:cubicBezTo>
                      <a:pt x="180330" y="1002852"/>
                      <a:pt x="186129" y="846156"/>
                      <a:pt x="202671" y="686035"/>
                    </a:cubicBezTo>
                    <a:cubicBezTo>
                      <a:pt x="509749" y="667007"/>
                      <a:pt x="808271" y="532003"/>
                      <a:pt x="1006874" y="329640"/>
                    </a:cubicBezTo>
                    <a:cubicBezTo>
                      <a:pt x="984684" y="427992"/>
                      <a:pt x="942901" y="520860"/>
                      <a:pt x="884042" y="602693"/>
                    </a:cubicBezTo>
                    <a:cubicBezTo>
                      <a:pt x="906374" y="612594"/>
                      <a:pt x="930294" y="618394"/>
                      <a:pt x="954680" y="619818"/>
                    </a:cubicBezTo>
                    <a:cubicBezTo>
                      <a:pt x="958274" y="620273"/>
                      <a:pt x="961934" y="619848"/>
                      <a:pt x="965328" y="618581"/>
                    </a:cubicBezTo>
                    <a:cubicBezTo>
                      <a:pt x="968817" y="616505"/>
                      <a:pt x="971698" y="613553"/>
                      <a:pt x="973694" y="610018"/>
                    </a:cubicBezTo>
                    <a:cubicBezTo>
                      <a:pt x="1019195" y="540381"/>
                      <a:pt x="1049313" y="461818"/>
                      <a:pt x="1062015" y="379589"/>
                    </a:cubicBezTo>
                    <a:cubicBezTo>
                      <a:pt x="1244170" y="599363"/>
                      <a:pt x="1515501" y="742834"/>
                      <a:pt x="1803565" y="778512"/>
                    </a:cubicBezTo>
                    <a:cubicBezTo>
                      <a:pt x="1829139" y="850342"/>
                      <a:pt x="1856140" y="921983"/>
                      <a:pt x="1893597" y="988391"/>
                    </a:cubicBezTo>
                    <a:cubicBezTo>
                      <a:pt x="1931626" y="1058195"/>
                      <a:pt x="1984095" y="1119075"/>
                      <a:pt x="2047517" y="1166969"/>
                    </a:cubicBezTo>
                    <a:cubicBezTo>
                      <a:pt x="2088017" y="1050042"/>
                      <a:pt x="2100281" y="925598"/>
                      <a:pt x="2115682" y="807244"/>
                    </a:cubicBezTo>
                    <a:cubicBezTo>
                      <a:pt x="2134126" y="799823"/>
                      <a:pt x="2152475" y="792497"/>
                      <a:pt x="2168256" y="787264"/>
                    </a:cubicBezTo>
                    <a:cubicBezTo>
                      <a:pt x="2178904" y="657588"/>
                      <a:pt x="2123668" y="532289"/>
                      <a:pt x="2063013" y="417264"/>
                    </a:cubicBezTo>
                    <a:cubicBezTo>
                      <a:pt x="2028883" y="352474"/>
                      <a:pt x="1992090" y="288159"/>
                      <a:pt x="1941418" y="235261"/>
                    </a:cubicBezTo>
                    <a:cubicBezTo>
                      <a:pt x="1835604" y="124708"/>
                      <a:pt x="1681590" y="75997"/>
                      <a:pt x="1532614" y="42698"/>
                    </a:cubicBezTo>
                    <a:cubicBezTo>
                      <a:pt x="1381737" y="9113"/>
                      <a:pt x="1214698" y="-10771"/>
                      <a:pt x="1064962" y="80754"/>
                    </a:cubicBezTo>
                    <a:cubicBezTo>
                      <a:pt x="980159" y="15868"/>
                      <a:pt x="868356" y="-7346"/>
                      <a:pt x="761972" y="1978"/>
                    </a:cubicBezTo>
                    <a:cubicBezTo>
                      <a:pt x="655588" y="11301"/>
                      <a:pt x="553482" y="50880"/>
                      <a:pt x="459267" y="100638"/>
                    </a:cubicBezTo>
                    <a:cubicBezTo>
                      <a:pt x="283196" y="194541"/>
                      <a:pt x="122812" y="334683"/>
                      <a:pt x="50463" y="520777"/>
                    </a:cubicBezTo>
                    <a:cubicBezTo>
                      <a:pt x="-24548" y="715814"/>
                      <a:pt x="-23597" y="1045760"/>
                      <a:pt x="105699" y="114556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6" name="Google Shape;2406;p40"/>
              <p:cNvSpPr/>
              <p:nvPr/>
            </p:nvSpPr>
            <p:spPr>
              <a:xfrm>
                <a:off x="6481131" y="1988958"/>
                <a:ext cx="96876" cy="95806"/>
              </a:xfrm>
              <a:custGeom>
                <a:avLst/>
                <a:gdLst/>
                <a:ahLst/>
                <a:cxnLst/>
                <a:rect l="l" t="t" r="r" b="b"/>
                <a:pathLst>
                  <a:path w="96876" h="95806" extrusionOk="0">
                    <a:moveTo>
                      <a:pt x="79194" y="95806"/>
                    </a:moveTo>
                    <a:cubicBezTo>
                      <a:pt x="68242" y="57731"/>
                      <a:pt x="38209" y="28152"/>
                      <a:pt x="0" y="17791"/>
                    </a:cubicBezTo>
                    <a:lnTo>
                      <a:pt x="4563" y="0"/>
                    </a:lnTo>
                    <a:cubicBezTo>
                      <a:pt x="49094" y="12045"/>
                      <a:pt x="84109" y="46495"/>
                      <a:pt x="96877" y="908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7" name="Google Shape;2407;p40"/>
              <p:cNvSpPr/>
              <p:nvPr/>
            </p:nvSpPr>
            <p:spPr>
              <a:xfrm>
                <a:off x="6386725" y="2022923"/>
                <a:ext cx="156105" cy="115975"/>
              </a:xfrm>
              <a:custGeom>
                <a:avLst/>
                <a:gdLst/>
                <a:ahLst/>
                <a:cxnLst/>
                <a:rect l="l" t="t" r="r" b="b"/>
                <a:pathLst>
                  <a:path w="156105" h="115975" extrusionOk="0">
                    <a:moveTo>
                      <a:pt x="1521" y="115976"/>
                    </a:moveTo>
                    <a:lnTo>
                      <a:pt x="0" y="97614"/>
                    </a:lnTo>
                    <a:cubicBezTo>
                      <a:pt x="60360" y="91629"/>
                      <a:pt x="113267" y="54658"/>
                      <a:pt x="139659" y="0"/>
                    </a:cubicBezTo>
                    <a:lnTo>
                      <a:pt x="156106" y="7516"/>
                    </a:lnTo>
                    <a:cubicBezTo>
                      <a:pt x="127423" y="68520"/>
                      <a:pt x="68612" y="109782"/>
                      <a:pt x="1521" y="1159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8" name="Google Shape;2408;p40"/>
              <p:cNvSpPr/>
              <p:nvPr/>
            </p:nvSpPr>
            <p:spPr>
              <a:xfrm>
                <a:off x="5916982" y="2537727"/>
                <a:ext cx="852783" cy="68120"/>
              </a:xfrm>
              <a:custGeom>
                <a:avLst/>
                <a:gdLst/>
                <a:ahLst/>
                <a:cxnLst/>
                <a:rect l="l" t="t" r="r" b="b"/>
                <a:pathLst>
                  <a:path w="852783" h="68120" extrusionOk="0">
                    <a:moveTo>
                      <a:pt x="424205" y="68120"/>
                    </a:moveTo>
                    <a:cubicBezTo>
                      <a:pt x="294814" y="68120"/>
                      <a:pt x="168655" y="49949"/>
                      <a:pt x="0" y="13510"/>
                    </a:cubicBezTo>
                    <a:lnTo>
                      <a:pt x="2947" y="0"/>
                    </a:lnTo>
                    <a:cubicBezTo>
                      <a:pt x="333508" y="71545"/>
                      <a:pt x="499786" y="72211"/>
                      <a:pt x="850122" y="3139"/>
                    </a:cubicBezTo>
                    <a:lnTo>
                      <a:pt x="852783" y="16650"/>
                    </a:lnTo>
                    <a:cubicBezTo>
                      <a:pt x="678899" y="50900"/>
                      <a:pt x="549793" y="68120"/>
                      <a:pt x="424205" y="6812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9" name="Google Shape;2409;p40"/>
              <p:cNvSpPr/>
              <p:nvPr/>
            </p:nvSpPr>
            <p:spPr>
              <a:xfrm>
                <a:off x="6525624" y="1762697"/>
                <a:ext cx="200313" cy="123795"/>
              </a:xfrm>
              <a:custGeom>
                <a:avLst/>
                <a:gdLst/>
                <a:ahLst/>
                <a:cxnLst/>
                <a:rect l="l" t="t" r="r" b="b"/>
                <a:pathLst>
                  <a:path w="200313" h="123795" extrusionOk="0">
                    <a:moveTo>
                      <a:pt x="18159" y="123795"/>
                    </a:moveTo>
                    <a:lnTo>
                      <a:pt x="0" y="120751"/>
                    </a:lnTo>
                    <a:cubicBezTo>
                      <a:pt x="3375" y="91923"/>
                      <a:pt x="13329" y="64247"/>
                      <a:pt x="29092" y="39882"/>
                    </a:cubicBezTo>
                    <a:cubicBezTo>
                      <a:pt x="53401" y="437"/>
                      <a:pt x="105053" y="-11827"/>
                      <a:pt x="144479" y="12500"/>
                    </a:cubicBezTo>
                    <a:cubicBezTo>
                      <a:pt x="156714" y="20045"/>
                      <a:pt x="166811" y="30625"/>
                      <a:pt x="173789" y="43212"/>
                    </a:cubicBezTo>
                    <a:cubicBezTo>
                      <a:pt x="186053" y="63886"/>
                      <a:pt x="195009" y="86358"/>
                      <a:pt x="200314" y="109810"/>
                    </a:cubicBezTo>
                    <a:lnTo>
                      <a:pt x="182631" y="114757"/>
                    </a:lnTo>
                    <a:cubicBezTo>
                      <a:pt x="177773" y="93179"/>
                      <a:pt x="169625" y="72486"/>
                      <a:pt x="158483" y="53392"/>
                    </a:cubicBezTo>
                    <a:cubicBezTo>
                      <a:pt x="147521" y="35182"/>
                      <a:pt x="129211" y="22623"/>
                      <a:pt x="108285" y="18951"/>
                    </a:cubicBezTo>
                    <a:cubicBezTo>
                      <a:pt x="82692" y="17381"/>
                      <a:pt x="58193" y="29511"/>
                      <a:pt x="43923" y="50823"/>
                    </a:cubicBezTo>
                    <a:cubicBezTo>
                      <a:pt x="29824" y="72829"/>
                      <a:pt x="21001" y="97803"/>
                      <a:pt x="18159" y="12379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0" name="Google Shape;2410;p40"/>
              <p:cNvSpPr/>
              <p:nvPr/>
            </p:nvSpPr>
            <p:spPr>
              <a:xfrm>
                <a:off x="5774946" y="1749130"/>
                <a:ext cx="197556" cy="130132"/>
              </a:xfrm>
              <a:custGeom>
                <a:avLst/>
                <a:gdLst/>
                <a:ahLst/>
                <a:cxnLst/>
                <a:rect l="l" t="t" r="r" b="b"/>
                <a:pathLst>
                  <a:path w="197556" h="130132" extrusionOk="0">
                    <a:moveTo>
                      <a:pt x="179303" y="130132"/>
                    </a:moveTo>
                    <a:cubicBezTo>
                      <a:pt x="178039" y="107384"/>
                      <a:pt x="173456" y="84950"/>
                      <a:pt x="165708" y="63534"/>
                    </a:cubicBezTo>
                    <a:cubicBezTo>
                      <a:pt x="158350" y="43497"/>
                      <a:pt x="142568" y="27704"/>
                      <a:pt x="122546" y="20340"/>
                    </a:cubicBezTo>
                    <a:cubicBezTo>
                      <a:pt x="100775" y="13966"/>
                      <a:pt x="74155" y="22909"/>
                      <a:pt x="54856" y="43079"/>
                    </a:cubicBezTo>
                    <a:cubicBezTo>
                      <a:pt x="37220" y="63696"/>
                      <a:pt x="24452" y="88013"/>
                      <a:pt x="17493" y="114244"/>
                    </a:cubicBezTo>
                    <a:lnTo>
                      <a:pt x="0" y="108440"/>
                    </a:lnTo>
                    <a:cubicBezTo>
                      <a:pt x="7910" y="79651"/>
                      <a:pt x="22094" y="52973"/>
                      <a:pt x="41546" y="30330"/>
                    </a:cubicBezTo>
                    <a:cubicBezTo>
                      <a:pt x="65599" y="5308"/>
                      <a:pt x="99444" y="-5538"/>
                      <a:pt x="127680" y="2739"/>
                    </a:cubicBezTo>
                    <a:cubicBezTo>
                      <a:pt x="153121" y="11483"/>
                      <a:pt x="173323" y="31177"/>
                      <a:pt x="182726" y="56398"/>
                    </a:cubicBezTo>
                    <a:cubicBezTo>
                      <a:pt x="191206" y="79603"/>
                      <a:pt x="196207" y="103940"/>
                      <a:pt x="197557" y="12861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1" name="Google Shape;2411;p40"/>
              <p:cNvSpPr/>
              <p:nvPr/>
            </p:nvSpPr>
            <p:spPr>
              <a:xfrm>
                <a:off x="6727839" y="1919601"/>
                <a:ext cx="500451" cy="328423"/>
              </a:xfrm>
              <a:custGeom>
                <a:avLst/>
                <a:gdLst/>
                <a:ahLst/>
                <a:cxnLst/>
                <a:rect l="l" t="t" r="r" b="b"/>
                <a:pathLst>
                  <a:path w="500451" h="328423" extrusionOk="0">
                    <a:moveTo>
                      <a:pt x="500452" y="164212"/>
                    </a:moveTo>
                    <a:cubicBezTo>
                      <a:pt x="500452" y="254904"/>
                      <a:pt x="388422" y="328424"/>
                      <a:pt x="250226" y="328424"/>
                    </a:cubicBezTo>
                    <a:cubicBezTo>
                      <a:pt x="112030" y="328424"/>
                      <a:pt x="0" y="254904"/>
                      <a:pt x="0" y="164212"/>
                    </a:cubicBezTo>
                    <a:cubicBezTo>
                      <a:pt x="0" y="73520"/>
                      <a:pt x="112030" y="0"/>
                      <a:pt x="250226" y="0"/>
                    </a:cubicBezTo>
                    <a:cubicBezTo>
                      <a:pt x="388422" y="0"/>
                      <a:pt x="500452" y="73520"/>
                      <a:pt x="500452" y="164212"/>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2" name="Google Shape;2412;p40"/>
              <p:cNvSpPr/>
              <p:nvPr/>
            </p:nvSpPr>
            <p:spPr>
              <a:xfrm>
                <a:off x="6843255"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3" name="Google Shape;2413;p40"/>
              <p:cNvSpPr/>
              <p:nvPr/>
            </p:nvSpPr>
            <p:spPr>
              <a:xfrm>
                <a:off x="6982343"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4" name="Google Shape;2414;p40"/>
              <p:cNvSpPr/>
              <p:nvPr/>
            </p:nvSpPr>
            <p:spPr>
              <a:xfrm>
                <a:off x="7134266" y="1943767"/>
                <a:ext cx="35556" cy="35582"/>
              </a:xfrm>
              <a:custGeom>
                <a:avLst/>
                <a:gdLst/>
                <a:ahLst/>
                <a:cxnLst/>
                <a:rect l="l" t="t" r="r" b="b"/>
                <a:pathLst>
                  <a:path w="35556" h="35582" extrusionOk="0">
                    <a:moveTo>
                      <a:pt x="35557" y="17791"/>
                    </a:moveTo>
                    <a:cubicBezTo>
                      <a:pt x="35557" y="27617"/>
                      <a:pt x="27597" y="35582"/>
                      <a:pt x="17778" y="35582"/>
                    </a:cubicBezTo>
                    <a:cubicBezTo>
                      <a:pt x="7960" y="35582"/>
                      <a:pt x="0" y="27617"/>
                      <a:pt x="0" y="17791"/>
                    </a:cubicBezTo>
                    <a:cubicBezTo>
                      <a:pt x="0" y="7965"/>
                      <a:pt x="7960" y="0"/>
                      <a:pt x="17778" y="0"/>
                    </a:cubicBezTo>
                    <a:cubicBezTo>
                      <a:pt x="27597" y="0"/>
                      <a:pt x="35557" y="7965"/>
                      <a:pt x="35557"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5" name="Google Shape;2415;p40"/>
              <p:cNvSpPr/>
              <p:nvPr/>
            </p:nvSpPr>
            <p:spPr>
              <a:xfrm>
                <a:off x="6908283"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6" name="Google Shape;2416;p40"/>
              <p:cNvSpPr/>
              <p:nvPr/>
            </p:nvSpPr>
            <p:spPr>
              <a:xfrm>
                <a:off x="7065244"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7" name="Google Shape;2417;p40"/>
              <p:cNvSpPr/>
              <p:nvPr/>
            </p:nvSpPr>
            <p:spPr>
              <a:xfrm>
                <a:off x="5730718" y="1512277"/>
                <a:ext cx="178417" cy="93616"/>
              </a:xfrm>
              <a:custGeom>
                <a:avLst/>
                <a:gdLst/>
                <a:ahLst/>
                <a:cxnLst/>
                <a:rect l="l" t="t" r="r" b="b"/>
                <a:pathLst>
                  <a:path w="178417" h="93616" extrusionOk="0">
                    <a:moveTo>
                      <a:pt x="85773" y="79095"/>
                    </a:moveTo>
                    <a:cubicBezTo>
                      <a:pt x="99482" y="74157"/>
                      <a:pt x="113762" y="70960"/>
                      <a:pt x="128269" y="69581"/>
                    </a:cubicBezTo>
                    <a:cubicBezTo>
                      <a:pt x="142863" y="67982"/>
                      <a:pt x="156667" y="62093"/>
                      <a:pt x="167914" y="52646"/>
                    </a:cubicBezTo>
                    <a:cubicBezTo>
                      <a:pt x="179142" y="42609"/>
                      <a:pt x="181690" y="26018"/>
                      <a:pt x="173998" y="13067"/>
                    </a:cubicBezTo>
                    <a:cubicBezTo>
                      <a:pt x="165157" y="3886"/>
                      <a:pt x="152674" y="-859"/>
                      <a:pt x="139963" y="128"/>
                    </a:cubicBezTo>
                    <a:cubicBezTo>
                      <a:pt x="98588" y="-1073"/>
                      <a:pt x="57927" y="11068"/>
                      <a:pt x="23977" y="34759"/>
                    </a:cubicBezTo>
                    <a:cubicBezTo>
                      <a:pt x="15848" y="39878"/>
                      <a:pt x="8994" y="46776"/>
                      <a:pt x="3917" y="54929"/>
                    </a:cubicBezTo>
                    <a:cubicBezTo>
                      <a:pt x="-1093" y="63282"/>
                      <a:pt x="-1312" y="73672"/>
                      <a:pt x="3347" y="82234"/>
                    </a:cubicBezTo>
                    <a:cubicBezTo>
                      <a:pt x="11523" y="95078"/>
                      <a:pt x="30157" y="95078"/>
                      <a:pt x="45083" y="91748"/>
                    </a:cubicBezTo>
                    <a:cubicBezTo>
                      <a:pt x="59001" y="88771"/>
                      <a:pt x="72615" y="84537"/>
                      <a:pt x="85773" y="7909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8" name="Google Shape;2418;p40"/>
              <p:cNvSpPr/>
              <p:nvPr/>
            </p:nvSpPr>
            <p:spPr>
              <a:xfrm>
                <a:off x="6666790" y="1553837"/>
                <a:ext cx="170775" cy="119962"/>
              </a:xfrm>
              <a:custGeom>
                <a:avLst/>
                <a:gdLst/>
                <a:ahLst/>
                <a:cxnLst/>
                <a:rect l="l" t="t" r="r" b="b"/>
                <a:pathLst>
                  <a:path w="170775" h="119962" extrusionOk="0">
                    <a:moveTo>
                      <a:pt x="45268" y="92761"/>
                    </a:moveTo>
                    <a:cubicBezTo>
                      <a:pt x="65613" y="95996"/>
                      <a:pt x="83296" y="107698"/>
                      <a:pt x="102310" y="114738"/>
                    </a:cubicBezTo>
                    <a:cubicBezTo>
                      <a:pt x="121324" y="121779"/>
                      <a:pt x="145947" y="123301"/>
                      <a:pt x="160398" y="109125"/>
                    </a:cubicBezTo>
                    <a:cubicBezTo>
                      <a:pt x="171094" y="97385"/>
                      <a:pt x="173784" y="80402"/>
                      <a:pt x="167243" y="65931"/>
                    </a:cubicBezTo>
                    <a:cubicBezTo>
                      <a:pt x="160389" y="51832"/>
                      <a:pt x="149798" y="39882"/>
                      <a:pt x="136631" y="31395"/>
                    </a:cubicBezTo>
                    <a:cubicBezTo>
                      <a:pt x="124766" y="22924"/>
                      <a:pt x="112017" y="15778"/>
                      <a:pt x="98602" y="10084"/>
                    </a:cubicBezTo>
                    <a:cubicBezTo>
                      <a:pt x="81356" y="1861"/>
                      <a:pt x="62171" y="-1432"/>
                      <a:pt x="43176" y="570"/>
                    </a:cubicBezTo>
                    <a:cubicBezTo>
                      <a:pt x="23981" y="2614"/>
                      <a:pt x="7639" y="15428"/>
                      <a:pt x="1060" y="33584"/>
                    </a:cubicBezTo>
                    <a:cubicBezTo>
                      <a:pt x="-2239" y="48492"/>
                      <a:pt x="2277" y="64048"/>
                      <a:pt x="13039" y="74875"/>
                    </a:cubicBezTo>
                    <a:cubicBezTo>
                      <a:pt x="21738" y="83941"/>
                      <a:pt x="32975" y="90183"/>
                      <a:pt x="45268" y="92761"/>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9" name="Google Shape;2419;p40"/>
              <p:cNvSpPr/>
              <p:nvPr/>
            </p:nvSpPr>
            <p:spPr>
              <a:xfrm>
                <a:off x="6160581" y="1678421"/>
                <a:ext cx="128602" cy="278830"/>
              </a:xfrm>
              <a:custGeom>
                <a:avLst/>
                <a:gdLst/>
                <a:ahLst/>
                <a:cxnLst/>
                <a:rect l="l" t="t" r="r" b="b"/>
                <a:pathLst>
                  <a:path w="128602" h="278830" extrusionOk="0">
                    <a:moveTo>
                      <a:pt x="76218" y="0"/>
                    </a:moveTo>
                    <a:cubicBezTo>
                      <a:pt x="84109" y="66598"/>
                      <a:pt x="38190" y="130437"/>
                      <a:pt x="8718" y="194657"/>
                    </a:cubicBezTo>
                    <a:cubicBezTo>
                      <a:pt x="1207" y="211211"/>
                      <a:pt x="-5067" y="229668"/>
                      <a:pt x="5961" y="245366"/>
                    </a:cubicBezTo>
                    <a:cubicBezTo>
                      <a:pt x="15468" y="259162"/>
                      <a:pt x="36859" y="267819"/>
                      <a:pt x="58250" y="273338"/>
                    </a:cubicBezTo>
                    <a:cubicBezTo>
                      <a:pt x="81067" y="279236"/>
                      <a:pt x="108732" y="282186"/>
                      <a:pt x="128602" y="272767"/>
                    </a:cubicBezTo>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0" name="Google Shape;2420;p40"/>
              <p:cNvSpPr/>
              <p:nvPr/>
            </p:nvSpPr>
            <p:spPr>
              <a:xfrm>
                <a:off x="6151234" y="1676994"/>
                <a:ext cx="142036" cy="289164"/>
              </a:xfrm>
              <a:custGeom>
                <a:avLst/>
                <a:gdLst/>
                <a:ahLst/>
                <a:cxnLst/>
                <a:rect l="l" t="t" r="r" b="b"/>
                <a:pathLst>
                  <a:path w="142036" h="289164" extrusionOk="0">
                    <a:moveTo>
                      <a:pt x="106385" y="289131"/>
                    </a:moveTo>
                    <a:cubicBezTo>
                      <a:pt x="92448" y="288884"/>
                      <a:pt x="78587" y="286933"/>
                      <a:pt x="65125" y="283327"/>
                    </a:cubicBezTo>
                    <a:cubicBezTo>
                      <a:pt x="36128" y="275716"/>
                      <a:pt x="17589" y="265441"/>
                      <a:pt x="7607" y="251646"/>
                    </a:cubicBezTo>
                    <a:cubicBezTo>
                      <a:pt x="-7699" y="229859"/>
                      <a:pt x="3899" y="204076"/>
                      <a:pt x="9508" y="191898"/>
                    </a:cubicBezTo>
                    <a:cubicBezTo>
                      <a:pt x="16544" y="176485"/>
                      <a:pt x="24624" y="160882"/>
                      <a:pt x="32420" y="145850"/>
                    </a:cubicBezTo>
                    <a:cubicBezTo>
                      <a:pt x="57899" y="96662"/>
                      <a:pt x="81952" y="50710"/>
                      <a:pt x="76248" y="2093"/>
                    </a:cubicBezTo>
                    <a:lnTo>
                      <a:pt x="94501" y="0"/>
                    </a:lnTo>
                    <a:cubicBezTo>
                      <a:pt x="100871" y="53754"/>
                      <a:pt x="74347" y="104654"/>
                      <a:pt x="48773" y="154317"/>
                    </a:cubicBezTo>
                    <a:cubicBezTo>
                      <a:pt x="41072" y="169159"/>
                      <a:pt x="33086" y="184477"/>
                      <a:pt x="26241" y="199509"/>
                    </a:cubicBezTo>
                    <a:cubicBezTo>
                      <a:pt x="18540" y="216539"/>
                      <a:pt x="14927" y="230144"/>
                      <a:pt x="22628" y="241085"/>
                    </a:cubicBezTo>
                    <a:cubicBezTo>
                      <a:pt x="30329" y="252026"/>
                      <a:pt x="45825" y="259257"/>
                      <a:pt x="70163" y="265536"/>
                    </a:cubicBezTo>
                    <a:cubicBezTo>
                      <a:pt x="85565" y="269532"/>
                      <a:pt x="114466" y="275050"/>
                      <a:pt x="134241" y="265536"/>
                    </a:cubicBezTo>
                    <a:lnTo>
                      <a:pt x="142037" y="282091"/>
                    </a:lnTo>
                    <a:cubicBezTo>
                      <a:pt x="130828" y="287085"/>
                      <a:pt x="118649" y="289483"/>
                      <a:pt x="106385" y="28913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1" name="Google Shape;2421;p40"/>
              <p:cNvSpPr/>
              <p:nvPr/>
            </p:nvSpPr>
            <p:spPr>
              <a:xfrm>
                <a:off x="6306391" y="1036035"/>
                <a:ext cx="36366" cy="176199"/>
              </a:xfrm>
              <a:custGeom>
                <a:avLst/>
                <a:gdLst/>
                <a:ahLst/>
                <a:cxnLst/>
                <a:rect l="l" t="t" r="r" b="b"/>
                <a:pathLst>
                  <a:path w="36366" h="176199" extrusionOk="0">
                    <a:moveTo>
                      <a:pt x="13120" y="176200"/>
                    </a:moveTo>
                    <a:lnTo>
                      <a:pt x="0" y="172013"/>
                    </a:lnTo>
                    <a:cubicBezTo>
                      <a:pt x="17607" y="116728"/>
                      <a:pt x="25013" y="58700"/>
                      <a:pt x="21866" y="761"/>
                    </a:cubicBezTo>
                    <a:lnTo>
                      <a:pt x="35651" y="0"/>
                    </a:lnTo>
                    <a:cubicBezTo>
                      <a:pt x="38865" y="59614"/>
                      <a:pt x="31231" y="119316"/>
                      <a:pt x="13120" y="17620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2" name="Google Shape;2422;p40"/>
              <p:cNvSpPr/>
              <p:nvPr/>
            </p:nvSpPr>
            <p:spPr>
              <a:xfrm>
                <a:off x="5461593" y="1148966"/>
                <a:ext cx="823596" cy="395212"/>
              </a:xfrm>
              <a:custGeom>
                <a:avLst/>
                <a:gdLst/>
                <a:ahLst/>
                <a:cxnLst/>
                <a:rect l="l" t="t" r="r" b="b"/>
                <a:pathLst>
                  <a:path w="823596" h="395212" extrusionOk="0">
                    <a:moveTo>
                      <a:pt x="1426" y="395212"/>
                    </a:moveTo>
                    <a:lnTo>
                      <a:pt x="0" y="381512"/>
                    </a:lnTo>
                    <a:cubicBezTo>
                      <a:pt x="341209" y="347452"/>
                      <a:pt x="630033" y="211972"/>
                      <a:pt x="813234" y="0"/>
                    </a:cubicBezTo>
                    <a:lnTo>
                      <a:pt x="823597" y="9038"/>
                    </a:lnTo>
                    <a:cubicBezTo>
                      <a:pt x="638114" y="223674"/>
                      <a:pt x="346057" y="360867"/>
                      <a:pt x="1426" y="395212"/>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3" name="Google Shape;2423;p40"/>
              <p:cNvSpPr/>
              <p:nvPr/>
            </p:nvSpPr>
            <p:spPr>
              <a:xfrm>
                <a:off x="5569403" y="1111386"/>
                <a:ext cx="611589" cy="308444"/>
              </a:xfrm>
              <a:custGeom>
                <a:avLst/>
                <a:gdLst/>
                <a:ahLst/>
                <a:cxnLst/>
                <a:rect l="l" t="t" r="r" b="b"/>
                <a:pathLst>
                  <a:path w="611589" h="308444" extrusionOk="0">
                    <a:moveTo>
                      <a:pt x="7511" y="308444"/>
                    </a:moveTo>
                    <a:lnTo>
                      <a:pt x="0" y="296932"/>
                    </a:lnTo>
                    <a:cubicBezTo>
                      <a:pt x="189133" y="172807"/>
                      <a:pt x="393146" y="73043"/>
                      <a:pt x="607216" y="0"/>
                    </a:cubicBezTo>
                    <a:lnTo>
                      <a:pt x="611589" y="13034"/>
                    </a:lnTo>
                    <a:cubicBezTo>
                      <a:pt x="398631" y="85729"/>
                      <a:pt x="195674" y="184980"/>
                      <a:pt x="7511" y="30844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4" name="Google Shape;2424;p40"/>
              <p:cNvSpPr/>
              <p:nvPr/>
            </p:nvSpPr>
            <p:spPr>
              <a:xfrm>
                <a:off x="5491826" y="997884"/>
                <a:ext cx="656747" cy="294934"/>
              </a:xfrm>
              <a:custGeom>
                <a:avLst/>
                <a:gdLst/>
                <a:ahLst/>
                <a:cxnLst/>
                <a:rect l="l" t="t" r="r" b="b"/>
                <a:pathLst>
                  <a:path w="656747" h="294934" extrusionOk="0">
                    <a:moveTo>
                      <a:pt x="10173" y="294934"/>
                    </a:moveTo>
                    <a:lnTo>
                      <a:pt x="0" y="285420"/>
                    </a:lnTo>
                    <a:cubicBezTo>
                      <a:pt x="169996" y="103397"/>
                      <a:pt x="407786" y="52"/>
                      <a:pt x="656748" y="0"/>
                    </a:cubicBezTo>
                    <a:lnTo>
                      <a:pt x="656748" y="13795"/>
                    </a:lnTo>
                    <a:lnTo>
                      <a:pt x="651044" y="13795"/>
                    </a:lnTo>
                    <a:cubicBezTo>
                      <a:pt x="407872" y="15326"/>
                      <a:pt x="176071" y="117014"/>
                      <a:pt x="10173" y="29493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5" name="Google Shape;2425;p40"/>
              <p:cNvSpPr/>
              <p:nvPr/>
            </p:nvSpPr>
            <p:spPr>
              <a:xfrm>
                <a:off x="5349584" y="1512116"/>
                <a:ext cx="29963" cy="367906"/>
              </a:xfrm>
              <a:custGeom>
                <a:avLst/>
                <a:gdLst/>
                <a:ahLst/>
                <a:cxnLst/>
                <a:rect l="l" t="t" r="r" b="b"/>
                <a:pathLst>
                  <a:path w="29963" h="367906" extrusionOk="0">
                    <a:moveTo>
                      <a:pt x="9238" y="367907"/>
                    </a:moveTo>
                    <a:cubicBezTo>
                      <a:pt x="-5128" y="245519"/>
                      <a:pt x="-2729" y="121741"/>
                      <a:pt x="16368" y="0"/>
                    </a:cubicBezTo>
                    <a:lnTo>
                      <a:pt x="29964" y="2188"/>
                    </a:lnTo>
                    <a:cubicBezTo>
                      <a:pt x="11057" y="122607"/>
                      <a:pt x="8690" y="245043"/>
                      <a:pt x="22928" y="366099"/>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6" name="Google Shape;2426;p40"/>
              <p:cNvSpPr/>
              <p:nvPr/>
            </p:nvSpPr>
            <p:spPr>
              <a:xfrm>
                <a:off x="6419905" y="1211949"/>
                <a:ext cx="562057" cy="349735"/>
              </a:xfrm>
              <a:custGeom>
                <a:avLst/>
                <a:gdLst/>
                <a:ahLst/>
                <a:cxnLst/>
                <a:rect l="l" t="t" r="r" b="b"/>
                <a:pathLst>
                  <a:path w="562057" h="349735" extrusionOk="0">
                    <a:moveTo>
                      <a:pt x="559300" y="349735"/>
                    </a:moveTo>
                    <a:cubicBezTo>
                      <a:pt x="339440" y="303290"/>
                      <a:pt x="142083" y="182966"/>
                      <a:pt x="0" y="8753"/>
                    </a:cubicBezTo>
                    <a:lnTo>
                      <a:pt x="10648" y="0"/>
                    </a:lnTo>
                    <a:cubicBezTo>
                      <a:pt x="150677" y="171821"/>
                      <a:pt x="345268" y="290478"/>
                      <a:pt x="562057" y="33622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7" name="Google Shape;2427;p40"/>
              <p:cNvSpPr/>
              <p:nvPr/>
            </p:nvSpPr>
            <p:spPr>
              <a:xfrm>
                <a:off x="6520965" y="1146588"/>
                <a:ext cx="520416" cy="300357"/>
              </a:xfrm>
              <a:custGeom>
                <a:avLst/>
                <a:gdLst/>
                <a:ahLst/>
                <a:cxnLst/>
                <a:rect l="l" t="t" r="r" b="b"/>
                <a:pathLst>
                  <a:path w="520416" h="300357" extrusionOk="0">
                    <a:moveTo>
                      <a:pt x="512906" y="300357"/>
                    </a:moveTo>
                    <a:cubicBezTo>
                      <a:pt x="350430" y="195703"/>
                      <a:pt x="182346" y="86768"/>
                      <a:pt x="0" y="12749"/>
                    </a:cubicBezTo>
                    <a:lnTo>
                      <a:pt x="5229" y="0"/>
                    </a:lnTo>
                    <a:cubicBezTo>
                      <a:pt x="188715" y="74495"/>
                      <a:pt x="356990" y="183430"/>
                      <a:pt x="520417" y="28875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8" name="Google Shape;2428;p40"/>
              <p:cNvSpPr/>
              <p:nvPr/>
            </p:nvSpPr>
            <p:spPr>
              <a:xfrm>
                <a:off x="6528191" y="1014248"/>
                <a:ext cx="684128" cy="359724"/>
              </a:xfrm>
              <a:custGeom>
                <a:avLst/>
                <a:gdLst/>
                <a:ahLst/>
                <a:cxnLst/>
                <a:rect l="l" t="t" r="r" b="b"/>
                <a:pathLst>
                  <a:path w="684128" h="359724" extrusionOk="0">
                    <a:moveTo>
                      <a:pt x="673480" y="359725"/>
                    </a:moveTo>
                    <a:cubicBezTo>
                      <a:pt x="503694" y="159612"/>
                      <a:pt x="261454" y="35152"/>
                      <a:pt x="0" y="13700"/>
                    </a:cubicBezTo>
                    <a:lnTo>
                      <a:pt x="951" y="0"/>
                    </a:lnTo>
                    <a:cubicBezTo>
                      <a:pt x="266150" y="21708"/>
                      <a:pt x="511879" y="147915"/>
                      <a:pt x="684128" y="35087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9" name="Google Shape;2429;p40"/>
              <p:cNvSpPr/>
              <p:nvPr/>
            </p:nvSpPr>
            <p:spPr>
              <a:xfrm>
                <a:off x="7196347" y="1591177"/>
                <a:ext cx="74630" cy="291699"/>
              </a:xfrm>
              <a:custGeom>
                <a:avLst/>
                <a:gdLst/>
                <a:ahLst/>
                <a:cxnLst/>
                <a:rect l="l" t="t" r="r" b="b"/>
                <a:pathLst>
                  <a:path w="74630" h="291699" extrusionOk="0">
                    <a:moveTo>
                      <a:pt x="60845" y="291700"/>
                    </a:moveTo>
                    <a:cubicBezTo>
                      <a:pt x="53544" y="193715"/>
                      <a:pt x="33075" y="97167"/>
                      <a:pt x="0" y="4662"/>
                    </a:cubicBezTo>
                    <a:lnTo>
                      <a:pt x="12930" y="0"/>
                    </a:lnTo>
                    <a:cubicBezTo>
                      <a:pt x="46414" y="93684"/>
                      <a:pt x="67167" y="191441"/>
                      <a:pt x="74630" y="29065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0" name="Google Shape;2430;p40"/>
              <p:cNvSpPr/>
              <p:nvPr/>
            </p:nvSpPr>
            <p:spPr>
              <a:xfrm>
                <a:off x="7366713" y="998169"/>
                <a:ext cx="59989" cy="154127"/>
              </a:xfrm>
              <a:custGeom>
                <a:avLst/>
                <a:gdLst/>
                <a:ahLst/>
                <a:cxnLst/>
                <a:rect l="l" t="t" r="r" b="b"/>
                <a:pathLst>
                  <a:path w="59989" h="154127" extrusionOk="0">
                    <a:moveTo>
                      <a:pt x="13690" y="154127"/>
                    </a:moveTo>
                    <a:lnTo>
                      <a:pt x="0" y="153176"/>
                    </a:lnTo>
                    <a:cubicBezTo>
                      <a:pt x="3765" y="99027"/>
                      <a:pt x="20288" y="46538"/>
                      <a:pt x="48201" y="0"/>
                    </a:cubicBezTo>
                    <a:lnTo>
                      <a:pt x="59990" y="7136"/>
                    </a:lnTo>
                    <a:cubicBezTo>
                      <a:pt x="33218" y="51805"/>
                      <a:pt x="17350" y="102166"/>
                      <a:pt x="13690" y="15412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1" name="Google Shape;2431;p40"/>
              <p:cNvSpPr/>
              <p:nvPr/>
            </p:nvSpPr>
            <p:spPr>
              <a:xfrm rot="-2235000">
                <a:off x="7415214" y="1135529"/>
                <a:ext cx="212387" cy="13795"/>
              </a:xfrm>
              <a:custGeom>
                <a:avLst/>
                <a:gdLst/>
                <a:ahLst/>
                <a:cxnLst/>
                <a:rect l="l" t="t" r="r" b="b"/>
                <a:pathLst>
                  <a:path w="212387" h="13795" extrusionOk="0">
                    <a:moveTo>
                      <a:pt x="0" y="0"/>
                    </a:moveTo>
                    <a:lnTo>
                      <a:pt x="212388" y="0"/>
                    </a:lnTo>
                    <a:lnTo>
                      <a:pt x="212388" y="13795"/>
                    </a:lnTo>
                    <a:lnTo>
                      <a:pt x="0" y="13795"/>
                    </a:ln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2" name="Google Shape;2432;p40"/>
              <p:cNvSpPr/>
              <p:nvPr/>
            </p:nvSpPr>
            <p:spPr>
              <a:xfrm>
                <a:off x="7458076" y="1257997"/>
                <a:ext cx="188240" cy="45287"/>
              </a:xfrm>
              <a:custGeom>
                <a:avLst/>
                <a:gdLst/>
                <a:ahLst/>
                <a:cxnLst/>
                <a:rect l="l" t="t" r="r" b="b"/>
                <a:pathLst>
                  <a:path w="188240" h="45287" extrusionOk="0">
                    <a:moveTo>
                      <a:pt x="59609" y="45287"/>
                    </a:moveTo>
                    <a:cubicBezTo>
                      <a:pt x="39540" y="45307"/>
                      <a:pt x="19528" y="42976"/>
                      <a:pt x="0" y="38341"/>
                    </a:cubicBezTo>
                    <a:lnTo>
                      <a:pt x="3232" y="24927"/>
                    </a:lnTo>
                    <a:cubicBezTo>
                      <a:pt x="63716" y="39065"/>
                      <a:pt x="127290" y="30180"/>
                      <a:pt x="181585" y="0"/>
                    </a:cubicBezTo>
                    <a:lnTo>
                      <a:pt x="188240" y="11988"/>
                    </a:lnTo>
                    <a:cubicBezTo>
                      <a:pt x="148909" y="33907"/>
                      <a:pt x="104625" y="45371"/>
                      <a:pt x="59609" y="4528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3" name="Google Shape;2433;p40"/>
              <p:cNvSpPr/>
              <p:nvPr/>
            </p:nvSpPr>
            <p:spPr>
              <a:xfrm>
                <a:off x="5560562" y="825014"/>
                <a:ext cx="30422" cy="118068"/>
              </a:xfrm>
              <a:custGeom>
                <a:avLst/>
                <a:gdLst/>
                <a:ahLst/>
                <a:cxnLst/>
                <a:rect l="l" t="t" r="r" b="b"/>
                <a:pathLst>
                  <a:path w="30422" h="118068" extrusionOk="0">
                    <a:moveTo>
                      <a:pt x="16637" y="118069"/>
                    </a:moveTo>
                    <a:cubicBezTo>
                      <a:pt x="16343" y="79430"/>
                      <a:pt x="10752" y="41014"/>
                      <a:pt x="0" y="3901"/>
                    </a:cubicBezTo>
                    <a:lnTo>
                      <a:pt x="13215" y="0"/>
                    </a:lnTo>
                    <a:cubicBezTo>
                      <a:pt x="24348" y="38345"/>
                      <a:pt x="30137" y="78044"/>
                      <a:pt x="30423" y="11797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4" name="Google Shape;2434;p40"/>
              <p:cNvSpPr/>
              <p:nvPr/>
            </p:nvSpPr>
            <p:spPr>
              <a:xfrm>
                <a:off x="5357586" y="851177"/>
                <a:ext cx="147739" cy="145754"/>
              </a:xfrm>
              <a:custGeom>
                <a:avLst/>
                <a:gdLst/>
                <a:ahLst/>
                <a:cxnLst/>
                <a:rect l="l" t="t" r="r" b="b"/>
                <a:pathLst>
                  <a:path w="147739" h="145754" extrusionOk="0">
                    <a:moveTo>
                      <a:pt x="136712" y="145755"/>
                    </a:moveTo>
                    <a:cubicBezTo>
                      <a:pt x="98446" y="94039"/>
                      <a:pt x="52317" y="48646"/>
                      <a:pt x="0" y="11227"/>
                    </a:cubicBezTo>
                    <a:lnTo>
                      <a:pt x="8081" y="0"/>
                    </a:lnTo>
                    <a:cubicBezTo>
                      <a:pt x="61558" y="38238"/>
                      <a:pt x="108694" y="84663"/>
                      <a:pt x="147740" y="13757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5" name="Google Shape;2435;p40"/>
              <p:cNvSpPr/>
              <p:nvPr/>
            </p:nvSpPr>
            <p:spPr>
              <a:xfrm>
                <a:off x="5301209" y="1018719"/>
                <a:ext cx="131862" cy="48521"/>
              </a:xfrm>
              <a:custGeom>
                <a:avLst/>
                <a:gdLst/>
                <a:ahLst/>
                <a:cxnLst/>
                <a:rect l="l" t="t" r="r" b="b"/>
                <a:pathLst>
                  <a:path w="131862" h="48521" extrusionOk="0">
                    <a:moveTo>
                      <a:pt x="129296" y="48521"/>
                    </a:moveTo>
                    <a:cubicBezTo>
                      <a:pt x="84831" y="42228"/>
                      <a:pt x="41377" y="30204"/>
                      <a:pt x="0" y="12749"/>
                    </a:cubicBezTo>
                    <a:lnTo>
                      <a:pt x="5704" y="0"/>
                    </a:lnTo>
                    <a:cubicBezTo>
                      <a:pt x="46071" y="17050"/>
                      <a:pt x="88482" y="28787"/>
                      <a:pt x="131863" y="34916"/>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6" name="Google Shape;2436;p40"/>
              <p:cNvSpPr/>
              <p:nvPr/>
            </p:nvSpPr>
            <p:spPr>
              <a:xfrm>
                <a:off x="7364812" y="1766901"/>
                <a:ext cx="163331" cy="98945"/>
              </a:xfrm>
              <a:custGeom>
                <a:avLst/>
                <a:gdLst/>
                <a:ahLst/>
                <a:cxnLst/>
                <a:rect l="l" t="t" r="r" b="b"/>
                <a:pathLst>
                  <a:path w="163331" h="98945" extrusionOk="0">
                    <a:moveTo>
                      <a:pt x="2092" y="98946"/>
                    </a:moveTo>
                    <a:lnTo>
                      <a:pt x="0" y="80679"/>
                    </a:lnTo>
                    <a:cubicBezTo>
                      <a:pt x="58193" y="73753"/>
                      <a:pt x="111566" y="44906"/>
                      <a:pt x="149261" y="0"/>
                    </a:cubicBezTo>
                    <a:lnTo>
                      <a:pt x="163332" y="11702"/>
                    </a:lnTo>
                    <a:cubicBezTo>
                      <a:pt x="122622" y="60243"/>
                      <a:pt x="64971" y="91439"/>
                      <a:pt x="2092" y="9894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7" name="Google Shape;2437;p40"/>
              <p:cNvSpPr/>
              <p:nvPr/>
            </p:nvSpPr>
            <p:spPr>
              <a:xfrm>
                <a:off x="5174765" y="1791543"/>
                <a:ext cx="105433" cy="75446"/>
              </a:xfrm>
              <a:custGeom>
                <a:avLst/>
                <a:gdLst/>
                <a:ahLst/>
                <a:cxnLst/>
                <a:rect l="l" t="t" r="r" b="b"/>
                <a:pathLst>
                  <a:path w="105433" h="75446" extrusionOk="0">
                    <a:moveTo>
                      <a:pt x="104768" y="75446"/>
                    </a:moveTo>
                    <a:cubicBezTo>
                      <a:pt x="83071" y="74980"/>
                      <a:pt x="62023" y="67949"/>
                      <a:pt x="44398" y="55276"/>
                    </a:cubicBezTo>
                    <a:cubicBezTo>
                      <a:pt x="27371" y="43032"/>
                      <a:pt x="12386" y="28161"/>
                      <a:pt x="0" y="11227"/>
                    </a:cubicBezTo>
                    <a:lnTo>
                      <a:pt x="14546" y="0"/>
                    </a:lnTo>
                    <a:cubicBezTo>
                      <a:pt x="25785" y="15365"/>
                      <a:pt x="39354" y="28875"/>
                      <a:pt x="54761" y="40054"/>
                    </a:cubicBezTo>
                    <a:cubicBezTo>
                      <a:pt x="69575" y="50662"/>
                      <a:pt x="87223" y="56599"/>
                      <a:pt x="105433" y="57084"/>
                    </a:cubicBezTo>
                    <a:lnTo>
                      <a:pt x="105433" y="75446"/>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8" name="Google Shape;2438;p40"/>
              <p:cNvSpPr/>
              <p:nvPr/>
            </p:nvSpPr>
            <p:spPr>
              <a:xfrm>
                <a:off x="7378597" y="1945194"/>
                <a:ext cx="51788" cy="103322"/>
              </a:xfrm>
              <a:custGeom>
                <a:avLst/>
                <a:gdLst/>
                <a:ahLst/>
                <a:cxnLst/>
                <a:rect l="l" t="t" r="r" b="b"/>
                <a:pathLst>
                  <a:path w="51788" h="103322" extrusionOk="0">
                    <a:moveTo>
                      <a:pt x="27475" y="103322"/>
                    </a:moveTo>
                    <a:cubicBezTo>
                      <a:pt x="21800" y="103199"/>
                      <a:pt x="16447" y="100677"/>
                      <a:pt x="12739" y="96377"/>
                    </a:cubicBezTo>
                    <a:cubicBezTo>
                      <a:pt x="9231" y="92305"/>
                      <a:pt x="6702" y="87491"/>
                      <a:pt x="5324" y="82296"/>
                    </a:cubicBezTo>
                    <a:cubicBezTo>
                      <a:pt x="1901" y="71688"/>
                      <a:pt x="104" y="60623"/>
                      <a:pt x="0" y="49473"/>
                    </a:cubicBezTo>
                    <a:lnTo>
                      <a:pt x="13785" y="49473"/>
                    </a:lnTo>
                    <a:cubicBezTo>
                      <a:pt x="13928" y="59168"/>
                      <a:pt x="15497" y="68786"/>
                      <a:pt x="18444" y="78015"/>
                    </a:cubicBezTo>
                    <a:cubicBezTo>
                      <a:pt x="19271" y="81316"/>
                      <a:pt x="20792" y="84399"/>
                      <a:pt x="22912" y="87053"/>
                    </a:cubicBezTo>
                    <a:cubicBezTo>
                      <a:pt x="24148" y="88604"/>
                      <a:pt x="26068" y="89460"/>
                      <a:pt x="28046" y="89337"/>
                    </a:cubicBezTo>
                    <a:cubicBezTo>
                      <a:pt x="30042" y="88861"/>
                      <a:pt x="32229" y="86007"/>
                      <a:pt x="33845" y="81440"/>
                    </a:cubicBezTo>
                    <a:cubicBezTo>
                      <a:pt x="42306" y="58226"/>
                      <a:pt x="36412" y="32443"/>
                      <a:pt x="28426" y="3615"/>
                    </a:cubicBezTo>
                    <a:lnTo>
                      <a:pt x="41736" y="0"/>
                    </a:lnTo>
                    <a:cubicBezTo>
                      <a:pt x="50292" y="31111"/>
                      <a:pt x="56662" y="59082"/>
                      <a:pt x="46775" y="86197"/>
                    </a:cubicBezTo>
                    <a:cubicBezTo>
                      <a:pt x="44883" y="94179"/>
                      <a:pt x="38865" y="100535"/>
                      <a:pt x="30993" y="102847"/>
                    </a:cubicBezTo>
                    <a:cubicBezTo>
                      <a:pt x="29833" y="103094"/>
                      <a:pt x="28654" y="103256"/>
                      <a:pt x="27475" y="1033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9" name="Google Shape;2439;p40"/>
              <p:cNvSpPr/>
              <p:nvPr/>
            </p:nvSpPr>
            <p:spPr>
              <a:xfrm>
                <a:off x="5218278" y="1949000"/>
                <a:ext cx="56881" cy="106271"/>
              </a:xfrm>
              <a:custGeom>
                <a:avLst/>
                <a:gdLst/>
                <a:ahLst/>
                <a:cxnLst/>
                <a:rect l="l" t="t" r="r" b="b"/>
                <a:pathLst>
                  <a:path w="56881" h="106271" extrusionOk="0">
                    <a:moveTo>
                      <a:pt x="16191" y="106272"/>
                    </a:moveTo>
                    <a:cubicBezTo>
                      <a:pt x="13879" y="106243"/>
                      <a:pt x="11603" y="105691"/>
                      <a:pt x="9536" y="104654"/>
                    </a:cubicBezTo>
                    <a:cubicBezTo>
                      <a:pt x="4973" y="102371"/>
                      <a:pt x="-446" y="96758"/>
                      <a:pt x="29" y="83438"/>
                    </a:cubicBezTo>
                    <a:cubicBezTo>
                      <a:pt x="1455" y="53088"/>
                      <a:pt x="14860" y="24927"/>
                      <a:pt x="26649" y="0"/>
                    </a:cubicBezTo>
                    <a:lnTo>
                      <a:pt x="39103" y="5899"/>
                    </a:lnTo>
                    <a:cubicBezTo>
                      <a:pt x="27790" y="29589"/>
                      <a:pt x="15145" y="56513"/>
                      <a:pt x="13814" y="84009"/>
                    </a:cubicBezTo>
                    <a:cubicBezTo>
                      <a:pt x="13814" y="89051"/>
                      <a:pt x="14575" y="91810"/>
                      <a:pt x="15621" y="92286"/>
                    </a:cubicBezTo>
                    <a:cubicBezTo>
                      <a:pt x="16667" y="92762"/>
                      <a:pt x="20469" y="90859"/>
                      <a:pt x="23797" y="86577"/>
                    </a:cubicBezTo>
                    <a:cubicBezTo>
                      <a:pt x="32907" y="74913"/>
                      <a:pt x="39627" y="61556"/>
                      <a:pt x="43572" y="47285"/>
                    </a:cubicBezTo>
                    <a:lnTo>
                      <a:pt x="56881" y="50900"/>
                    </a:lnTo>
                    <a:cubicBezTo>
                      <a:pt x="52444" y="66969"/>
                      <a:pt x="44884" y="82001"/>
                      <a:pt x="34635" y="95140"/>
                    </a:cubicBezTo>
                    <a:cubicBezTo>
                      <a:pt x="30491" y="101457"/>
                      <a:pt x="23708" y="105548"/>
                      <a:pt x="16191" y="10627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0" name="Google Shape;2440;p40"/>
              <p:cNvSpPr/>
              <p:nvPr/>
            </p:nvSpPr>
            <p:spPr>
              <a:xfrm>
                <a:off x="5432026" y="1905235"/>
                <a:ext cx="488662" cy="320812"/>
              </a:xfrm>
              <a:custGeom>
                <a:avLst/>
                <a:gdLst/>
                <a:ahLst/>
                <a:cxnLst/>
                <a:rect l="l" t="t" r="r" b="b"/>
                <a:pathLst>
                  <a:path w="488662" h="320812" extrusionOk="0">
                    <a:moveTo>
                      <a:pt x="488663" y="160406"/>
                    </a:moveTo>
                    <a:cubicBezTo>
                      <a:pt x="488663" y="248996"/>
                      <a:pt x="379272" y="320813"/>
                      <a:pt x="244332" y="320813"/>
                    </a:cubicBezTo>
                    <a:cubicBezTo>
                      <a:pt x="109391" y="320813"/>
                      <a:pt x="0" y="248996"/>
                      <a:pt x="0" y="160406"/>
                    </a:cubicBezTo>
                    <a:cubicBezTo>
                      <a:pt x="0" y="71816"/>
                      <a:pt x="109391" y="0"/>
                      <a:pt x="244332" y="0"/>
                    </a:cubicBezTo>
                    <a:cubicBezTo>
                      <a:pt x="379272" y="0"/>
                      <a:pt x="488663" y="71816"/>
                      <a:pt x="488663" y="160406"/>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1" name="Google Shape;2441;p40"/>
              <p:cNvSpPr/>
              <p:nvPr/>
            </p:nvSpPr>
            <p:spPr>
              <a:xfrm>
                <a:off x="5528048" y="1919506"/>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2" name="Google Shape;2442;p40"/>
              <p:cNvSpPr/>
              <p:nvPr/>
            </p:nvSpPr>
            <p:spPr>
              <a:xfrm>
                <a:off x="5663904"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3" name="Google Shape;2443;p40"/>
              <p:cNvSpPr/>
              <p:nvPr/>
            </p:nvSpPr>
            <p:spPr>
              <a:xfrm>
                <a:off x="5812309"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4" name="Google Shape;2444;p40"/>
              <p:cNvSpPr/>
              <p:nvPr/>
            </p:nvSpPr>
            <p:spPr>
              <a:xfrm>
                <a:off x="5591555" y="2001897"/>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5" name="Google Shape;2445;p40"/>
              <p:cNvSpPr/>
              <p:nvPr/>
            </p:nvSpPr>
            <p:spPr>
              <a:xfrm>
                <a:off x="5744904" y="2001897"/>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46" name="Google Shape;2446;p40"/>
            <p:cNvGrpSpPr/>
            <p:nvPr/>
          </p:nvGrpSpPr>
          <p:grpSpPr>
            <a:xfrm>
              <a:off x="7973287" y="1943304"/>
              <a:ext cx="3091832" cy="3465656"/>
              <a:chOff x="3771884" y="825612"/>
              <a:chExt cx="4645757" cy="5207461"/>
            </a:xfrm>
          </p:grpSpPr>
          <p:sp>
            <p:nvSpPr>
              <p:cNvPr id="2447" name="Google Shape;2447;p40"/>
              <p:cNvSpPr/>
              <p:nvPr/>
            </p:nvSpPr>
            <p:spPr>
              <a:xfrm>
                <a:off x="4467225" y="5055164"/>
                <a:ext cx="2002345" cy="977909"/>
              </a:xfrm>
              <a:custGeom>
                <a:avLst/>
                <a:gdLst/>
                <a:ahLst/>
                <a:cxnLst/>
                <a:rect l="l" t="t" r="r" b="b"/>
                <a:pathLst>
                  <a:path w="2002345" h="977909" extrusionOk="0">
                    <a:moveTo>
                      <a:pt x="2002346" y="146786"/>
                    </a:moveTo>
                    <a:cubicBezTo>
                      <a:pt x="1946977" y="202692"/>
                      <a:pt x="1889379" y="256190"/>
                      <a:pt x="1829562" y="307280"/>
                    </a:cubicBezTo>
                    <a:lnTo>
                      <a:pt x="1818989" y="316228"/>
                    </a:lnTo>
                    <a:cubicBezTo>
                      <a:pt x="1600714" y="500948"/>
                      <a:pt x="1355389" y="651123"/>
                      <a:pt x="1091565" y="761536"/>
                    </a:cubicBezTo>
                    <a:cubicBezTo>
                      <a:pt x="1087088" y="763535"/>
                      <a:pt x="1082516" y="765439"/>
                      <a:pt x="1077944" y="767247"/>
                    </a:cubicBezTo>
                    <a:cubicBezTo>
                      <a:pt x="739073" y="906808"/>
                      <a:pt x="376037" y="978393"/>
                      <a:pt x="9525" y="977907"/>
                    </a:cubicBezTo>
                    <a:lnTo>
                      <a:pt x="0" y="977907"/>
                    </a:lnTo>
                    <a:cubicBezTo>
                      <a:pt x="13906" y="651970"/>
                      <a:pt x="27877" y="326004"/>
                      <a:pt x="41910" y="0"/>
                    </a:cubicBezTo>
                    <a:cubicBezTo>
                      <a:pt x="693696" y="55983"/>
                      <a:pt x="1348588" y="66730"/>
                      <a:pt x="2001869" y="32175"/>
                    </a:cubicBezTo>
                    <a:cubicBezTo>
                      <a:pt x="2002060" y="70375"/>
                      <a:pt x="2002222" y="108586"/>
                      <a:pt x="2002346" y="146786"/>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8" name="Google Shape;2448;p40"/>
              <p:cNvSpPr/>
              <p:nvPr/>
            </p:nvSpPr>
            <p:spPr>
              <a:xfrm>
                <a:off x="5269325" y="5491143"/>
                <a:ext cx="575595" cy="47024"/>
              </a:xfrm>
              <a:custGeom>
                <a:avLst/>
                <a:gdLst/>
                <a:ahLst/>
                <a:cxnLst/>
                <a:rect l="l" t="t" r="r" b="b"/>
                <a:pathLst>
                  <a:path w="575595" h="47024" extrusionOk="0">
                    <a:moveTo>
                      <a:pt x="67627" y="47025"/>
                    </a:moveTo>
                    <a:cubicBezTo>
                      <a:pt x="45025" y="47025"/>
                      <a:pt x="22479" y="46806"/>
                      <a:pt x="0" y="46358"/>
                    </a:cubicBezTo>
                    <a:lnTo>
                      <a:pt x="0" y="33032"/>
                    </a:lnTo>
                    <a:cubicBezTo>
                      <a:pt x="191824" y="36411"/>
                      <a:pt x="383619" y="25369"/>
                      <a:pt x="573786" y="0"/>
                    </a:cubicBezTo>
                    <a:lnTo>
                      <a:pt x="575596" y="13232"/>
                    </a:lnTo>
                    <a:cubicBezTo>
                      <a:pt x="407203" y="35716"/>
                      <a:pt x="237515" y="47006"/>
                      <a:pt x="67627" y="47025"/>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9" name="Google Shape;2449;p40"/>
              <p:cNvSpPr/>
              <p:nvPr/>
            </p:nvSpPr>
            <p:spPr>
              <a:xfrm>
                <a:off x="5544407" y="5525031"/>
                <a:ext cx="17769" cy="297379"/>
              </a:xfrm>
              <a:custGeom>
                <a:avLst/>
                <a:gdLst/>
                <a:ahLst/>
                <a:cxnLst/>
                <a:rect l="l" t="t" r="r" b="b"/>
                <a:pathLst>
                  <a:path w="17769" h="297379" extrusionOk="0">
                    <a:moveTo>
                      <a:pt x="14383" y="291668"/>
                    </a:moveTo>
                    <a:cubicBezTo>
                      <a:pt x="9906" y="293667"/>
                      <a:pt x="5334" y="295571"/>
                      <a:pt x="762" y="297380"/>
                    </a:cubicBezTo>
                    <a:cubicBezTo>
                      <a:pt x="5886" y="198570"/>
                      <a:pt x="5639" y="99552"/>
                      <a:pt x="0" y="761"/>
                    </a:cubicBezTo>
                    <a:lnTo>
                      <a:pt x="13335" y="0"/>
                    </a:lnTo>
                    <a:cubicBezTo>
                      <a:pt x="18879" y="97134"/>
                      <a:pt x="19222" y="194496"/>
                      <a:pt x="14383" y="291668"/>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0" name="Google Shape;2450;p40"/>
              <p:cNvSpPr/>
              <p:nvPr/>
            </p:nvSpPr>
            <p:spPr>
              <a:xfrm>
                <a:off x="4541710" y="5085149"/>
                <a:ext cx="273462" cy="516606"/>
              </a:xfrm>
              <a:custGeom>
                <a:avLst/>
                <a:gdLst/>
                <a:ahLst/>
                <a:cxnLst/>
                <a:rect l="l" t="t" r="r" b="b"/>
                <a:pathLst>
                  <a:path w="273462" h="516606" extrusionOk="0">
                    <a:moveTo>
                      <a:pt x="7906" y="516607"/>
                    </a:moveTo>
                    <a:lnTo>
                      <a:pt x="0" y="505945"/>
                    </a:lnTo>
                    <a:cubicBezTo>
                      <a:pt x="158759" y="385251"/>
                      <a:pt x="254375" y="199265"/>
                      <a:pt x="260128" y="0"/>
                    </a:cubicBezTo>
                    <a:lnTo>
                      <a:pt x="273463" y="0"/>
                    </a:lnTo>
                    <a:cubicBezTo>
                      <a:pt x="267691" y="203482"/>
                      <a:pt x="170055" y="393409"/>
                      <a:pt x="7906" y="516607"/>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1" name="Google Shape;2451;p40"/>
              <p:cNvSpPr/>
              <p:nvPr/>
            </p:nvSpPr>
            <p:spPr>
              <a:xfrm>
                <a:off x="6179629" y="5114373"/>
                <a:ext cx="117157" cy="257018"/>
              </a:xfrm>
              <a:custGeom>
                <a:avLst/>
                <a:gdLst/>
                <a:ahLst/>
                <a:cxnLst/>
                <a:rect l="l" t="t" r="r" b="b"/>
                <a:pathLst>
                  <a:path w="117157" h="257018" extrusionOk="0">
                    <a:moveTo>
                      <a:pt x="117157" y="248070"/>
                    </a:moveTo>
                    <a:lnTo>
                      <a:pt x="106585" y="257018"/>
                    </a:lnTo>
                    <a:cubicBezTo>
                      <a:pt x="38519" y="188756"/>
                      <a:pt x="210" y="96373"/>
                      <a:pt x="0" y="0"/>
                    </a:cubicBezTo>
                    <a:lnTo>
                      <a:pt x="13335" y="0"/>
                    </a:lnTo>
                    <a:cubicBezTo>
                      <a:pt x="14249" y="93060"/>
                      <a:pt x="51502" y="182074"/>
                      <a:pt x="117157" y="248070"/>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2" name="Google Shape;2452;p40"/>
              <p:cNvSpPr/>
              <p:nvPr/>
            </p:nvSpPr>
            <p:spPr>
              <a:xfrm>
                <a:off x="6875335" y="2224345"/>
                <a:ext cx="1382839" cy="1893457"/>
              </a:xfrm>
              <a:custGeom>
                <a:avLst/>
                <a:gdLst/>
                <a:ahLst/>
                <a:cxnLst/>
                <a:rect l="l" t="t" r="r" b="b"/>
                <a:pathLst>
                  <a:path w="1382839" h="1893457" extrusionOk="0">
                    <a:moveTo>
                      <a:pt x="218980" y="983238"/>
                    </a:moveTo>
                    <a:lnTo>
                      <a:pt x="322993" y="1008464"/>
                    </a:lnTo>
                    <a:cubicBezTo>
                      <a:pt x="542668" y="684383"/>
                      <a:pt x="743036" y="347641"/>
                      <a:pt x="923068" y="0"/>
                    </a:cubicBezTo>
                    <a:cubicBezTo>
                      <a:pt x="1084078" y="55649"/>
                      <a:pt x="1238317" y="129261"/>
                      <a:pt x="1382839" y="219417"/>
                    </a:cubicBezTo>
                    <a:cubicBezTo>
                      <a:pt x="1299781" y="476436"/>
                      <a:pt x="1248251" y="742973"/>
                      <a:pt x="1161669" y="999135"/>
                    </a:cubicBezTo>
                    <a:cubicBezTo>
                      <a:pt x="1075087" y="1255296"/>
                      <a:pt x="948595" y="1505461"/>
                      <a:pt x="744664" y="1683089"/>
                    </a:cubicBezTo>
                    <a:cubicBezTo>
                      <a:pt x="540734" y="1860717"/>
                      <a:pt x="248507" y="1953625"/>
                      <a:pt x="0" y="1850436"/>
                    </a:cubicBezTo>
                    <a:cubicBezTo>
                      <a:pt x="99346" y="1565908"/>
                      <a:pt x="176403" y="1273764"/>
                      <a:pt x="218980" y="983238"/>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3" name="Google Shape;2453;p40"/>
              <p:cNvSpPr/>
              <p:nvPr/>
            </p:nvSpPr>
            <p:spPr>
              <a:xfrm>
                <a:off x="7796879" y="1644450"/>
                <a:ext cx="620762" cy="799978"/>
              </a:xfrm>
              <a:custGeom>
                <a:avLst/>
                <a:gdLst/>
                <a:ahLst/>
                <a:cxnLst/>
                <a:rect l="l" t="t" r="r" b="b"/>
                <a:pathLst>
                  <a:path w="620762" h="799978" extrusionOk="0">
                    <a:moveTo>
                      <a:pt x="0" y="603217"/>
                    </a:moveTo>
                    <a:lnTo>
                      <a:pt x="9049" y="239964"/>
                    </a:lnTo>
                    <a:cubicBezTo>
                      <a:pt x="9620" y="215976"/>
                      <a:pt x="10478" y="191131"/>
                      <a:pt x="21526" y="169903"/>
                    </a:cubicBezTo>
                    <a:cubicBezTo>
                      <a:pt x="32575" y="148675"/>
                      <a:pt x="57245" y="132398"/>
                      <a:pt x="80296" y="139061"/>
                    </a:cubicBezTo>
                    <a:cubicBezTo>
                      <a:pt x="107251" y="146771"/>
                      <a:pt x="117634" y="178661"/>
                      <a:pt x="123444" y="205695"/>
                    </a:cubicBezTo>
                    <a:cubicBezTo>
                      <a:pt x="131064" y="241773"/>
                      <a:pt x="138017" y="277946"/>
                      <a:pt x="149447" y="324685"/>
                    </a:cubicBezTo>
                    <a:lnTo>
                      <a:pt x="268414" y="77186"/>
                    </a:lnTo>
                    <a:cubicBezTo>
                      <a:pt x="280321" y="52532"/>
                      <a:pt x="293084" y="26830"/>
                      <a:pt x="315468" y="11313"/>
                    </a:cubicBezTo>
                    <a:cubicBezTo>
                      <a:pt x="337852" y="-4203"/>
                      <a:pt x="373094" y="-5060"/>
                      <a:pt x="389191" y="16930"/>
                    </a:cubicBezTo>
                    <a:cubicBezTo>
                      <a:pt x="398716" y="30257"/>
                      <a:pt x="399383" y="47962"/>
                      <a:pt x="398716" y="64526"/>
                    </a:cubicBezTo>
                    <a:cubicBezTo>
                      <a:pt x="395488" y="124410"/>
                      <a:pt x="382219" y="183325"/>
                      <a:pt x="359473" y="238822"/>
                    </a:cubicBezTo>
                    <a:cubicBezTo>
                      <a:pt x="379352" y="221135"/>
                      <a:pt x="409823" y="222906"/>
                      <a:pt x="427520" y="242773"/>
                    </a:cubicBezTo>
                    <a:cubicBezTo>
                      <a:pt x="436207" y="252530"/>
                      <a:pt x="440560" y="265400"/>
                      <a:pt x="439579" y="278422"/>
                    </a:cubicBezTo>
                    <a:cubicBezTo>
                      <a:pt x="451199" y="260526"/>
                      <a:pt x="478822" y="259384"/>
                      <a:pt x="496729" y="271092"/>
                    </a:cubicBezTo>
                    <a:cubicBezTo>
                      <a:pt x="513579" y="284429"/>
                      <a:pt x="524904" y="303515"/>
                      <a:pt x="528542" y="324685"/>
                    </a:cubicBezTo>
                    <a:cubicBezTo>
                      <a:pt x="539115" y="308979"/>
                      <a:pt x="552736" y="291559"/>
                      <a:pt x="571690" y="291654"/>
                    </a:cubicBezTo>
                    <a:cubicBezTo>
                      <a:pt x="594074" y="291654"/>
                      <a:pt x="607695" y="316308"/>
                      <a:pt x="613220" y="338107"/>
                    </a:cubicBezTo>
                    <a:cubicBezTo>
                      <a:pt x="626840" y="392081"/>
                      <a:pt x="620173" y="449196"/>
                      <a:pt x="607790" y="503456"/>
                    </a:cubicBezTo>
                    <a:cubicBezTo>
                      <a:pt x="588007" y="590252"/>
                      <a:pt x="554126" y="673212"/>
                      <a:pt x="507492" y="749051"/>
                    </a:cubicBezTo>
                    <a:cubicBezTo>
                      <a:pt x="492823" y="772849"/>
                      <a:pt x="475679" y="796647"/>
                      <a:pt x="452914" y="799979"/>
                    </a:cubicBezTo>
                    <a:cubicBezTo>
                      <a:pt x="347091" y="776752"/>
                      <a:pt x="247745" y="730774"/>
                      <a:pt x="149447" y="685177"/>
                    </a:cubicBezTo>
                    <a:cubicBezTo>
                      <a:pt x="98012" y="661760"/>
                      <a:pt x="46482" y="637486"/>
                      <a:pt x="0" y="603217"/>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4" name="Google Shape;2454;p40"/>
              <p:cNvSpPr/>
              <p:nvPr/>
            </p:nvSpPr>
            <p:spPr>
              <a:xfrm>
                <a:off x="3942492" y="3998152"/>
                <a:ext cx="649319" cy="224367"/>
              </a:xfrm>
              <a:custGeom>
                <a:avLst/>
                <a:gdLst/>
                <a:ahLst/>
                <a:cxnLst/>
                <a:rect l="l" t="t" r="r" b="b"/>
                <a:pathLst>
                  <a:path w="649319" h="224367" extrusionOk="0">
                    <a:moveTo>
                      <a:pt x="3620" y="224367"/>
                    </a:moveTo>
                    <a:lnTo>
                      <a:pt x="0" y="206662"/>
                    </a:lnTo>
                    <a:cubicBezTo>
                      <a:pt x="220834" y="161027"/>
                      <a:pt x="436103" y="91736"/>
                      <a:pt x="642080" y="0"/>
                    </a:cubicBezTo>
                    <a:lnTo>
                      <a:pt x="649319" y="16278"/>
                    </a:lnTo>
                    <a:cubicBezTo>
                      <a:pt x="442175" y="108585"/>
                      <a:pt x="225697" y="178342"/>
                      <a:pt x="3620" y="224367"/>
                    </a:cubicBezTo>
                    <a:close/>
                  </a:path>
                </a:pathLst>
              </a:custGeom>
              <a:solidFill>
                <a:srgbClr val="D63C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5" name="Google Shape;2455;p40"/>
              <p:cNvSpPr/>
              <p:nvPr/>
            </p:nvSpPr>
            <p:spPr>
              <a:xfrm>
                <a:off x="4027592" y="2205145"/>
                <a:ext cx="2718289" cy="2857905"/>
              </a:xfrm>
              <a:custGeom>
                <a:avLst/>
                <a:gdLst/>
                <a:ahLst/>
                <a:cxnLst/>
                <a:rect l="l" t="t" r="r" b="b"/>
                <a:pathLst>
                  <a:path w="2718289" h="2857905" extrusionOk="0">
                    <a:moveTo>
                      <a:pt x="454587" y="2829838"/>
                    </a:moveTo>
                    <a:lnTo>
                      <a:pt x="184744" y="2805374"/>
                    </a:lnTo>
                    <a:cubicBezTo>
                      <a:pt x="155312" y="2802709"/>
                      <a:pt x="124260" y="2799377"/>
                      <a:pt x="100543" y="2781767"/>
                    </a:cubicBezTo>
                    <a:cubicBezTo>
                      <a:pt x="69872" y="2759015"/>
                      <a:pt x="59395" y="2718464"/>
                      <a:pt x="51870" y="2681053"/>
                    </a:cubicBezTo>
                    <a:cubicBezTo>
                      <a:pt x="-95958" y="1943506"/>
                      <a:pt x="119879" y="1184636"/>
                      <a:pt x="113021" y="432524"/>
                    </a:cubicBezTo>
                    <a:cubicBezTo>
                      <a:pt x="113021" y="387022"/>
                      <a:pt x="111878" y="339331"/>
                      <a:pt x="132071" y="298589"/>
                    </a:cubicBezTo>
                    <a:cubicBezTo>
                      <a:pt x="158264" y="245948"/>
                      <a:pt x="213890" y="215582"/>
                      <a:pt x="267230" y="190832"/>
                    </a:cubicBezTo>
                    <a:cubicBezTo>
                      <a:pt x="563981" y="53289"/>
                      <a:pt x="889270" y="-11546"/>
                      <a:pt x="1216111" y="1685"/>
                    </a:cubicBezTo>
                    <a:cubicBezTo>
                      <a:pt x="1378607" y="8444"/>
                      <a:pt x="1539961" y="34526"/>
                      <a:pt x="1700171" y="60514"/>
                    </a:cubicBezTo>
                    <a:lnTo>
                      <a:pt x="2510463" y="191784"/>
                    </a:lnTo>
                    <a:cubicBezTo>
                      <a:pt x="2577900" y="202731"/>
                      <a:pt x="2653338" y="218342"/>
                      <a:pt x="2691438" y="274791"/>
                    </a:cubicBezTo>
                    <a:cubicBezTo>
                      <a:pt x="2723728" y="322387"/>
                      <a:pt x="2720013" y="384547"/>
                      <a:pt x="2714965" y="441758"/>
                    </a:cubicBezTo>
                    <a:lnTo>
                      <a:pt x="2659815" y="1075070"/>
                    </a:lnTo>
                    <a:cubicBezTo>
                      <a:pt x="2616381" y="1573495"/>
                      <a:pt x="2572376" y="2075061"/>
                      <a:pt x="2441312" y="2557970"/>
                    </a:cubicBezTo>
                    <a:cubicBezTo>
                      <a:pt x="2435025" y="2581292"/>
                      <a:pt x="2428072" y="2605566"/>
                      <a:pt x="2412737" y="2623748"/>
                    </a:cubicBezTo>
                    <a:cubicBezTo>
                      <a:pt x="2393687" y="2646594"/>
                      <a:pt x="2363683" y="2657351"/>
                      <a:pt x="2335298" y="2666870"/>
                    </a:cubicBezTo>
                    <a:cubicBezTo>
                      <a:pt x="1714078" y="2874864"/>
                      <a:pt x="1049233" y="2883908"/>
                      <a:pt x="454587" y="2829838"/>
                    </a:cubicBezTo>
                    <a:close/>
                  </a:path>
                </a:pathLst>
              </a:custGeom>
              <a:solidFill>
                <a:srgbClr val="FFB9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6" name="Google Shape;2456;p40"/>
              <p:cNvSpPr/>
              <p:nvPr/>
            </p:nvSpPr>
            <p:spPr>
              <a:xfrm>
                <a:off x="3885152" y="2776842"/>
                <a:ext cx="3236976" cy="2373895"/>
              </a:xfrm>
              <a:custGeom>
                <a:avLst/>
                <a:gdLst/>
                <a:ahLst/>
                <a:cxnLst/>
                <a:rect l="l" t="t" r="r" b="b"/>
                <a:pathLst>
                  <a:path w="3236976" h="2373895" extrusionOk="0">
                    <a:moveTo>
                      <a:pt x="1404176" y="31887"/>
                    </a:moveTo>
                    <a:cubicBezTo>
                      <a:pt x="894779" y="-34747"/>
                      <a:pt x="358330" y="151543"/>
                      <a:pt x="0" y="517366"/>
                    </a:cubicBezTo>
                    <a:cubicBezTo>
                      <a:pt x="180213" y="696136"/>
                      <a:pt x="411194" y="823218"/>
                      <a:pt x="679418" y="892042"/>
                    </a:cubicBezTo>
                    <a:cubicBezTo>
                      <a:pt x="591026" y="1345346"/>
                      <a:pt x="550545" y="1808740"/>
                      <a:pt x="577025" y="2292601"/>
                    </a:cubicBezTo>
                    <a:cubicBezTo>
                      <a:pt x="1056551" y="2353429"/>
                      <a:pt x="1539793" y="2380177"/>
                      <a:pt x="2023110" y="2372657"/>
                    </a:cubicBezTo>
                    <a:cubicBezTo>
                      <a:pt x="2242661" y="2369326"/>
                      <a:pt x="2468309" y="2357331"/>
                      <a:pt x="2669477" y="2279750"/>
                    </a:cubicBezTo>
                    <a:cubicBezTo>
                      <a:pt x="2706719" y="2003693"/>
                      <a:pt x="2736152" y="1725923"/>
                      <a:pt x="2759964" y="1511551"/>
                    </a:cubicBezTo>
                    <a:cubicBezTo>
                      <a:pt x="2835497" y="1517643"/>
                      <a:pt x="2911412" y="1520309"/>
                      <a:pt x="2991517" y="1529447"/>
                    </a:cubicBezTo>
                    <a:cubicBezTo>
                      <a:pt x="3131144" y="1152144"/>
                      <a:pt x="3213868" y="756203"/>
                      <a:pt x="3236976" y="354588"/>
                    </a:cubicBezTo>
                    <a:cubicBezTo>
                      <a:pt x="2963323" y="140501"/>
                      <a:pt x="2610898" y="61968"/>
                      <a:pt x="2292572" y="93"/>
                    </a:cubicBezTo>
                    <a:cubicBezTo>
                      <a:pt x="1990725" y="-1049"/>
                      <a:pt x="1688783" y="8279"/>
                      <a:pt x="1404176" y="318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7" name="Google Shape;2457;p40"/>
              <p:cNvSpPr/>
              <p:nvPr/>
            </p:nvSpPr>
            <p:spPr>
              <a:xfrm>
                <a:off x="4391025" y="2729601"/>
                <a:ext cx="1121052" cy="2273682"/>
              </a:xfrm>
              <a:custGeom>
                <a:avLst/>
                <a:gdLst/>
                <a:ahLst/>
                <a:cxnLst/>
                <a:rect l="l" t="t" r="r" b="b"/>
                <a:pathLst>
                  <a:path w="1121052" h="2273682" extrusionOk="0">
                    <a:moveTo>
                      <a:pt x="529971" y="13159"/>
                    </a:moveTo>
                    <a:cubicBezTo>
                      <a:pt x="698278" y="318630"/>
                      <a:pt x="786575" y="673125"/>
                      <a:pt x="747713" y="1019719"/>
                    </a:cubicBezTo>
                    <a:cubicBezTo>
                      <a:pt x="708851" y="1366313"/>
                      <a:pt x="536543" y="1702150"/>
                      <a:pt x="252889" y="1920902"/>
                    </a:cubicBezTo>
                    <a:cubicBezTo>
                      <a:pt x="176598" y="1990354"/>
                      <a:pt x="91588" y="2049582"/>
                      <a:pt x="0" y="2097102"/>
                    </a:cubicBezTo>
                    <a:cubicBezTo>
                      <a:pt x="34195" y="2149838"/>
                      <a:pt x="68485" y="2202575"/>
                      <a:pt x="106394" y="2273683"/>
                    </a:cubicBezTo>
                    <a:cubicBezTo>
                      <a:pt x="472345" y="2134798"/>
                      <a:pt x="734092" y="1812097"/>
                      <a:pt x="950881" y="1486350"/>
                    </a:cubicBezTo>
                    <a:cubicBezTo>
                      <a:pt x="1002983" y="1408007"/>
                      <a:pt x="1053941" y="1327760"/>
                      <a:pt x="1084231" y="1238851"/>
                    </a:cubicBezTo>
                    <a:cubicBezTo>
                      <a:pt x="1120616" y="1131855"/>
                      <a:pt x="1125379" y="1016483"/>
                      <a:pt x="1118235" y="903775"/>
                    </a:cubicBezTo>
                    <a:cubicBezTo>
                      <a:pt x="1097051" y="580722"/>
                      <a:pt x="982466" y="270758"/>
                      <a:pt x="788384" y="11541"/>
                    </a:cubicBezTo>
                    <a:cubicBezTo>
                      <a:pt x="702926" y="-4375"/>
                      <a:pt x="615220" y="-3823"/>
                      <a:pt x="529971" y="13159"/>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8" name="Google Shape;2458;p40"/>
              <p:cNvSpPr/>
              <p:nvPr/>
            </p:nvSpPr>
            <p:spPr>
              <a:xfrm>
                <a:off x="4182808" y="4860306"/>
                <a:ext cx="316325" cy="191669"/>
              </a:xfrm>
              <a:custGeom>
                <a:avLst/>
                <a:gdLst/>
                <a:ahLst/>
                <a:cxnLst/>
                <a:rect l="l" t="t" r="r" b="b"/>
                <a:pathLst>
                  <a:path w="316325" h="191669" extrusionOk="0">
                    <a:moveTo>
                      <a:pt x="258794" y="0"/>
                    </a:moveTo>
                    <a:lnTo>
                      <a:pt x="44672" y="132126"/>
                    </a:lnTo>
                    <a:cubicBezTo>
                      <a:pt x="27242" y="142883"/>
                      <a:pt x="8954" y="154592"/>
                      <a:pt x="0" y="172869"/>
                    </a:cubicBezTo>
                    <a:lnTo>
                      <a:pt x="109347" y="190955"/>
                    </a:lnTo>
                    <a:cubicBezTo>
                      <a:pt x="113677" y="191907"/>
                      <a:pt x="118161" y="191907"/>
                      <a:pt x="122492" y="190955"/>
                    </a:cubicBezTo>
                    <a:cubicBezTo>
                      <a:pt x="125931" y="189832"/>
                      <a:pt x="129153" y="188119"/>
                      <a:pt x="132017" y="185910"/>
                    </a:cubicBezTo>
                    <a:lnTo>
                      <a:pt x="316325" y="55307"/>
                    </a:lnTo>
                    <a:cubicBezTo>
                      <a:pt x="301371" y="40552"/>
                      <a:pt x="284417" y="28272"/>
                      <a:pt x="258794"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9" name="Google Shape;2459;p40"/>
              <p:cNvSpPr/>
              <p:nvPr/>
            </p:nvSpPr>
            <p:spPr>
              <a:xfrm>
                <a:off x="6356889" y="2765702"/>
                <a:ext cx="459604" cy="2154669"/>
              </a:xfrm>
              <a:custGeom>
                <a:avLst/>
                <a:gdLst/>
                <a:ahLst/>
                <a:cxnLst/>
                <a:rect l="l" t="t" r="r" b="b"/>
                <a:pathLst>
                  <a:path w="459604" h="2154669" extrusionOk="0">
                    <a:moveTo>
                      <a:pt x="0" y="0"/>
                    </a:moveTo>
                    <a:cubicBezTo>
                      <a:pt x="255318" y="687895"/>
                      <a:pt x="330308" y="1429631"/>
                      <a:pt x="217837" y="2154670"/>
                    </a:cubicBezTo>
                    <a:lnTo>
                      <a:pt x="351853" y="2132395"/>
                    </a:lnTo>
                    <a:cubicBezTo>
                      <a:pt x="366426" y="2130015"/>
                      <a:pt x="382905" y="2126303"/>
                      <a:pt x="386524" y="2106979"/>
                    </a:cubicBezTo>
                    <a:cubicBezTo>
                      <a:pt x="491357" y="1521006"/>
                      <a:pt x="483337" y="920420"/>
                      <a:pt x="362902" y="337455"/>
                    </a:cubicBezTo>
                    <a:cubicBezTo>
                      <a:pt x="342043" y="236742"/>
                      <a:pt x="313944" y="130127"/>
                      <a:pt x="246983" y="66063"/>
                    </a:cubicBezTo>
                    <a:cubicBezTo>
                      <a:pt x="177260" y="30271"/>
                      <a:pt x="96964" y="14469"/>
                      <a:pt x="0"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0" name="Google Shape;2460;p40"/>
              <p:cNvSpPr/>
              <p:nvPr/>
            </p:nvSpPr>
            <p:spPr>
              <a:xfrm>
                <a:off x="3771884" y="3359033"/>
                <a:ext cx="1982640" cy="989726"/>
              </a:xfrm>
              <a:custGeom>
                <a:avLst/>
                <a:gdLst/>
                <a:ahLst/>
                <a:cxnLst/>
                <a:rect l="l" t="t" r="r" b="b"/>
                <a:pathLst>
                  <a:path w="1982640" h="989726" extrusionOk="0">
                    <a:moveTo>
                      <a:pt x="180419" y="0"/>
                    </a:moveTo>
                    <a:cubicBezTo>
                      <a:pt x="74977" y="162778"/>
                      <a:pt x="-10081" y="352210"/>
                      <a:pt x="968" y="545640"/>
                    </a:cubicBezTo>
                    <a:cubicBezTo>
                      <a:pt x="3543" y="614083"/>
                      <a:pt x="21479" y="681061"/>
                      <a:pt x="53450" y="741641"/>
                    </a:cubicBezTo>
                    <a:cubicBezTo>
                      <a:pt x="143557" y="902991"/>
                      <a:pt x="343487" y="967531"/>
                      <a:pt x="527605" y="983999"/>
                    </a:cubicBezTo>
                    <a:cubicBezTo>
                      <a:pt x="885795" y="1015422"/>
                      <a:pt x="1243323" y="916803"/>
                      <a:pt x="1534683" y="706229"/>
                    </a:cubicBezTo>
                    <a:cubicBezTo>
                      <a:pt x="1591833" y="729932"/>
                      <a:pt x="1656413" y="703469"/>
                      <a:pt x="1710324" y="673483"/>
                    </a:cubicBezTo>
                    <a:cubicBezTo>
                      <a:pt x="1797535" y="625126"/>
                      <a:pt x="1878850" y="566830"/>
                      <a:pt x="1952640" y="499758"/>
                    </a:cubicBezTo>
                    <a:cubicBezTo>
                      <a:pt x="1965232" y="490039"/>
                      <a:pt x="1975081" y="477207"/>
                      <a:pt x="1981215" y="462538"/>
                    </a:cubicBezTo>
                    <a:cubicBezTo>
                      <a:pt x="1987635" y="436560"/>
                      <a:pt x="1971766" y="410297"/>
                      <a:pt x="1945773" y="403881"/>
                    </a:cubicBezTo>
                    <a:cubicBezTo>
                      <a:pt x="1941791" y="402900"/>
                      <a:pt x="1937695" y="402424"/>
                      <a:pt x="1933590" y="402472"/>
                    </a:cubicBezTo>
                    <a:cubicBezTo>
                      <a:pt x="1946925" y="373914"/>
                      <a:pt x="1953974" y="341073"/>
                      <a:pt x="1944353" y="311183"/>
                    </a:cubicBezTo>
                    <a:cubicBezTo>
                      <a:pt x="1934733" y="281292"/>
                      <a:pt x="1905110" y="256637"/>
                      <a:pt x="1871582" y="271392"/>
                    </a:cubicBezTo>
                    <a:cubicBezTo>
                      <a:pt x="1883917" y="245595"/>
                      <a:pt x="1882308" y="215296"/>
                      <a:pt x="1867296" y="190955"/>
                    </a:cubicBezTo>
                    <a:cubicBezTo>
                      <a:pt x="1852342" y="167252"/>
                      <a:pt x="1824624" y="152117"/>
                      <a:pt x="1766045" y="161255"/>
                    </a:cubicBezTo>
                    <a:cubicBezTo>
                      <a:pt x="1791391" y="133117"/>
                      <a:pt x="1789572" y="89880"/>
                      <a:pt x="1761950" y="63969"/>
                    </a:cubicBezTo>
                    <a:cubicBezTo>
                      <a:pt x="1743481" y="49528"/>
                      <a:pt x="1720106" y="42865"/>
                      <a:pt x="1696799" y="45407"/>
                    </a:cubicBezTo>
                    <a:cubicBezTo>
                      <a:pt x="1673767" y="47948"/>
                      <a:pt x="1651155" y="53489"/>
                      <a:pt x="1629552" y="61875"/>
                    </a:cubicBezTo>
                    <a:cubicBezTo>
                      <a:pt x="1553352" y="87672"/>
                      <a:pt x="1477152" y="113469"/>
                      <a:pt x="1391427" y="143454"/>
                    </a:cubicBezTo>
                    <a:cubicBezTo>
                      <a:pt x="1365519" y="159247"/>
                      <a:pt x="1342030" y="178714"/>
                      <a:pt x="1321704" y="201236"/>
                    </a:cubicBezTo>
                    <a:cubicBezTo>
                      <a:pt x="1143501" y="249232"/>
                      <a:pt x="962050" y="284224"/>
                      <a:pt x="778779" y="305947"/>
                    </a:cubicBezTo>
                    <a:cubicBezTo>
                      <a:pt x="517604" y="239789"/>
                      <a:pt x="355393" y="136220"/>
                      <a:pt x="180419"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1" name="Google Shape;2461;p40"/>
              <p:cNvSpPr/>
              <p:nvPr/>
            </p:nvSpPr>
            <p:spPr>
              <a:xfrm>
                <a:off x="4270247" y="2518295"/>
                <a:ext cx="204083" cy="334793"/>
              </a:xfrm>
              <a:custGeom>
                <a:avLst/>
                <a:gdLst/>
                <a:ahLst/>
                <a:cxnLst/>
                <a:rect l="l" t="t" r="r" b="b"/>
                <a:pathLst>
                  <a:path w="204083" h="334793" extrusionOk="0">
                    <a:moveTo>
                      <a:pt x="196977" y="334794"/>
                    </a:moveTo>
                    <a:lnTo>
                      <a:pt x="179261" y="333080"/>
                    </a:lnTo>
                    <a:cubicBezTo>
                      <a:pt x="185393" y="283742"/>
                      <a:pt x="187527" y="233985"/>
                      <a:pt x="185642" y="184295"/>
                    </a:cubicBezTo>
                    <a:cubicBezTo>
                      <a:pt x="182499" y="136699"/>
                      <a:pt x="168497" y="72445"/>
                      <a:pt x="119634" y="40365"/>
                    </a:cubicBezTo>
                    <a:cubicBezTo>
                      <a:pt x="84487" y="17328"/>
                      <a:pt x="37624" y="16472"/>
                      <a:pt x="857" y="18375"/>
                    </a:cubicBezTo>
                    <a:lnTo>
                      <a:pt x="0" y="670"/>
                    </a:lnTo>
                    <a:cubicBezTo>
                      <a:pt x="39529" y="-1329"/>
                      <a:pt x="89916" y="-377"/>
                      <a:pt x="129445" y="25515"/>
                    </a:cubicBezTo>
                    <a:cubicBezTo>
                      <a:pt x="184309" y="61593"/>
                      <a:pt x="199930" y="131178"/>
                      <a:pt x="203359" y="183153"/>
                    </a:cubicBezTo>
                    <a:cubicBezTo>
                      <a:pt x="205356" y="233785"/>
                      <a:pt x="203222" y="284504"/>
                      <a:pt x="196977" y="334794"/>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2" name="Google Shape;2462;p40"/>
              <p:cNvSpPr/>
              <p:nvPr/>
            </p:nvSpPr>
            <p:spPr>
              <a:xfrm>
                <a:off x="4551902" y="2501544"/>
                <a:ext cx="307466" cy="97190"/>
              </a:xfrm>
              <a:custGeom>
                <a:avLst/>
                <a:gdLst/>
                <a:ahLst/>
                <a:cxnLst/>
                <a:rect l="l" t="t" r="r" b="b"/>
                <a:pathLst>
                  <a:path w="307466" h="97190" extrusionOk="0">
                    <a:moveTo>
                      <a:pt x="3429" y="97191"/>
                    </a:moveTo>
                    <a:lnTo>
                      <a:pt x="0" y="79676"/>
                    </a:lnTo>
                    <a:cubicBezTo>
                      <a:pt x="102179" y="59428"/>
                      <a:pt x="202987" y="32813"/>
                      <a:pt x="301847" y="0"/>
                    </a:cubicBezTo>
                    <a:lnTo>
                      <a:pt x="307467" y="16849"/>
                    </a:lnTo>
                    <a:cubicBezTo>
                      <a:pt x="207883" y="49900"/>
                      <a:pt x="106343" y="76734"/>
                      <a:pt x="3429" y="97191"/>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3" name="Google Shape;2463;p40"/>
              <p:cNvSpPr/>
              <p:nvPr/>
            </p:nvSpPr>
            <p:spPr>
              <a:xfrm>
                <a:off x="3881056" y="3288877"/>
                <a:ext cx="937164" cy="397616"/>
              </a:xfrm>
              <a:custGeom>
                <a:avLst/>
                <a:gdLst/>
                <a:ahLst/>
                <a:cxnLst/>
                <a:rect l="l" t="t" r="r" b="b"/>
                <a:pathLst>
                  <a:path w="937164" h="397616" extrusionOk="0">
                    <a:moveTo>
                      <a:pt x="665512" y="397617"/>
                    </a:moveTo>
                    <a:lnTo>
                      <a:pt x="661130" y="396189"/>
                    </a:lnTo>
                    <a:cubicBezTo>
                      <a:pt x="410623" y="312325"/>
                      <a:pt x="181928" y="178675"/>
                      <a:pt x="0" y="9519"/>
                    </a:cubicBezTo>
                    <a:lnTo>
                      <a:pt x="9049" y="0"/>
                    </a:lnTo>
                    <a:cubicBezTo>
                      <a:pt x="188595" y="166776"/>
                      <a:pt x="413861" y="298903"/>
                      <a:pt x="660940" y="382196"/>
                    </a:cubicBezTo>
                    <a:cubicBezTo>
                      <a:pt x="745617" y="275390"/>
                      <a:pt x="835438" y="170489"/>
                      <a:pt x="927640" y="70442"/>
                    </a:cubicBezTo>
                    <a:lnTo>
                      <a:pt x="937165" y="79485"/>
                    </a:lnTo>
                    <a:cubicBezTo>
                      <a:pt x="843820" y="180389"/>
                      <a:pt x="753237" y="286337"/>
                      <a:pt x="667893" y="39419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4" name="Google Shape;2464;p40"/>
              <p:cNvSpPr/>
              <p:nvPr/>
            </p:nvSpPr>
            <p:spPr>
              <a:xfrm>
                <a:off x="5400675" y="2906967"/>
                <a:ext cx="721328" cy="72917"/>
              </a:xfrm>
              <a:custGeom>
                <a:avLst/>
                <a:gdLst/>
                <a:ahLst/>
                <a:cxnLst/>
                <a:rect l="l" t="t" r="r" b="b"/>
                <a:pathLst>
                  <a:path w="721328" h="72917" extrusionOk="0">
                    <a:moveTo>
                      <a:pt x="405289" y="72917"/>
                    </a:moveTo>
                    <a:cubicBezTo>
                      <a:pt x="267967" y="72831"/>
                      <a:pt x="131416" y="52565"/>
                      <a:pt x="0" y="12756"/>
                    </a:cubicBezTo>
                    <a:lnTo>
                      <a:pt x="3905" y="0"/>
                    </a:lnTo>
                    <a:cubicBezTo>
                      <a:pt x="235887" y="70042"/>
                      <a:pt x="482165" y="78219"/>
                      <a:pt x="718280" y="23703"/>
                    </a:cubicBezTo>
                    <a:lnTo>
                      <a:pt x="721328" y="36649"/>
                    </a:lnTo>
                    <a:cubicBezTo>
                      <a:pt x="617706" y="60694"/>
                      <a:pt x="511673" y="72869"/>
                      <a:pt x="405289" y="7291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5" name="Google Shape;2465;p40"/>
              <p:cNvSpPr/>
              <p:nvPr/>
            </p:nvSpPr>
            <p:spPr>
              <a:xfrm>
                <a:off x="5626798" y="4778726"/>
                <a:ext cx="312705" cy="152307"/>
              </a:xfrm>
              <a:custGeom>
                <a:avLst/>
                <a:gdLst/>
                <a:ahLst/>
                <a:cxnLst/>
                <a:rect l="l" t="t" r="r" b="b"/>
                <a:pathLst>
                  <a:path w="312705" h="152307" extrusionOk="0">
                    <a:moveTo>
                      <a:pt x="4191" y="152307"/>
                    </a:moveTo>
                    <a:lnTo>
                      <a:pt x="0" y="139646"/>
                    </a:lnTo>
                    <a:cubicBezTo>
                      <a:pt x="106670" y="104140"/>
                      <a:pt x="209236" y="57325"/>
                      <a:pt x="305943" y="0"/>
                    </a:cubicBezTo>
                    <a:lnTo>
                      <a:pt x="312706" y="11423"/>
                    </a:lnTo>
                    <a:cubicBezTo>
                      <a:pt x="215198" y="69271"/>
                      <a:pt x="111776" y="116505"/>
                      <a:pt x="4191" y="15230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6" name="Google Shape;2466;p40"/>
              <p:cNvSpPr/>
              <p:nvPr/>
            </p:nvSpPr>
            <p:spPr>
              <a:xfrm rot="-1606800">
                <a:off x="5802409" y="4913354"/>
                <a:ext cx="169544" cy="13326"/>
              </a:xfrm>
              <a:custGeom>
                <a:avLst/>
                <a:gdLst/>
                <a:ahLst/>
                <a:cxnLst/>
                <a:rect l="l" t="t" r="r" b="b"/>
                <a:pathLst>
                  <a:path w="169544" h="13326" extrusionOk="0">
                    <a:moveTo>
                      <a:pt x="0" y="0"/>
                    </a:moveTo>
                    <a:lnTo>
                      <a:pt x="169545" y="0"/>
                    </a:lnTo>
                    <a:lnTo>
                      <a:pt x="169545" y="13327"/>
                    </a:lnTo>
                    <a:lnTo>
                      <a:pt x="0" y="13327"/>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7" name="Google Shape;2467;p40"/>
              <p:cNvSpPr/>
              <p:nvPr/>
            </p:nvSpPr>
            <p:spPr>
              <a:xfrm>
                <a:off x="3772116" y="3695823"/>
                <a:ext cx="495083" cy="643783"/>
              </a:xfrm>
              <a:custGeom>
                <a:avLst/>
                <a:gdLst/>
                <a:ahLst/>
                <a:cxnLst/>
                <a:rect l="l" t="t" r="r" b="b"/>
                <a:pathLst>
                  <a:path w="495083" h="643783" extrusionOk="0">
                    <a:moveTo>
                      <a:pt x="495084" y="643783"/>
                    </a:moveTo>
                    <a:cubicBezTo>
                      <a:pt x="474891" y="494141"/>
                      <a:pt x="435076" y="344309"/>
                      <a:pt x="349446" y="220274"/>
                    </a:cubicBezTo>
                    <a:cubicBezTo>
                      <a:pt x="273246" y="109566"/>
                      <a:pt x="154755" y="22275"/>
                      <a:pt x="23691" y="0"/>
                    </a:cubicBezTo>
                    <a:cubicBezTo>
                      <a:pt x="5193" y="67996"/>
                      <a:pt x="-2553" y="138466"/>
                      <a:pt x="736" y="208851"/>
                    </a:cubicBezTo>
                    <a:cubicBezTo>
                      <a:pt x="3311" y="277294"/>
                      <a:pt x="21248" y="344271"/>
                      <a:pt x="53219" y="404851"/>
                    </a:cubicBezTo>
                    <a:cubicBezTo>
                      <a:pt x="137991" y="556587"/>
                      <a:pt x="320014" y="623222"/>
                      <a:pt x="495084" y="643783"/>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8" name="Google Shape;2468;p40"/>
              <p:cNvSpPr/>
              <p:nvPr/>
            </p:nvSpPr>
            <p:spPr>
              <a:xfrm>
                <a:off x="7109078" y="3585078"/>
                <a:ext cx="756285" cy="532539"/>
              </a:xfrm>
              <a:custGeom>
                <a:avLst/>
                <a:gdLst/>
                <a:ahLst/>
                <a:cxnLst/>
                <a:rect l="l" t="t" r="r" b="b"/>
                <a:pathLst>
                  <a:path w="756285" h="532539" extrusionOk="0">
                    <a:moveTo>
                      <a:pt x="687515" y="3177"/>
                    </a:moveTo>
                    <a:cubicBezTo>
                      <a:pt x="616839" y="-7294"/>
                      <a:pt x="544640" y="9365"/>
                      <a:pt x="477965" y="34876"/>
                    </a:cubicBezTo>
                    <a:cubicBezTo>
                      <a:pt x="255842" y="119597"/>
                      <a:pt x="77153" y="308267"/>
                      <a:pt x="0" y="532540"/>
                    </a:cubicBezTo>
                    <a:cubicBezTo>
                      <a:pt x="183547" y="529018"/>
                      <a:pt x="368999" y="446867"/>
                      <a:pt x="511207" y="322356"/>
                    </a:cubicBezTo>
                    <a:cubicBezTo>
                      <a:pt x="608476" y="235731"/>
                      <a:pt x="691220" y="134076"/>
                      <a:pt x="756285" y="21264"/>
                    </a:cubicBezTo>
                    <a:cubicBezTo>
                      <a:pt x="734054" y="12858"/>
                      <a:pt x="711003" y="6804"/>
                      <a:pt x="687515" y="3177"/>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9" name="Google Shape;2469;p40"/>
              <p:cNvSpPr/>
              <p:nvPr/>
            </p:nvSpPr>
            <p:spPr>
              <a:xfrm>
                <a:off x="7139749" y="3206822"/>
                <a:ext cx="166306" cy="41220"/>
              </a:xfrm>
              <a:custGeom>
                <a:avLst/>
                <a:gdLst/>
                <a:ahLst/>
                <a:cxnLst/>
                <a:rect l="l" t="t" r="r" b="b"/>
                <a:pathLst>
                  <a:path w="166306" h="41220" extrusionOk="0">
                    <a:moveTo>
                      <a:pt x="71152" y="41218"/>
                    </a:moveTo>
                    <a:cubicBezTo>
                      <a:pt x="46463" y="41342"/>
                      <a:pt x="22098" y="35668"/>
                      <a:pt x="0" y="24655"/>
                    </a:cubicBezTo>
                    <a:lnTo>
                      <a:pt x="6001" y="12756"/>
                    </a:lnTo>
                    <a:cubicBezTo>
                      <a:pt x="55283" y="36858"/>
                      <a:pt x="113824" y="31956"/>
                      <a:pt x="158401" y="0"/>
                    </a:cubicBezTo>
                    <a:lnTo>
                      <a:pt x="166307" y="10661"/>
                    </a:lnTo>
                    <a:cubicBezTo>
                      <a:pt x="138646" y="30690"/>
                      <a:pt x="105308" y="41389"/>
                      <a:pt x="71152" y="4121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0" name="Google Shape;2470;p40"/>
              <p:cNvSpPr/>
              <p:nvPr/>
            </p:nvSpPr>
            <p:spPr>
              <a:xfrm>
                <a:off x="8096971" y="1866328"/>
                <a:ext cx="316080" cy="354970"/>
              </a:xfrm>
              <a:custGeom>
                <a:avLst/>
                <a:gdLst/>
                <a:ahLst/>
                <a:cxnLst/>
                <a:rect l="l" t="t" r="r" b="b"/>
                <a:pathLst>
                  <a:path w="316080" h="354970" extrusionOk="0">
                    <a:moveTo>
                      <a:pt x="224926" y="354971"/>
                    </a:moveTo>
                    <a:cubicBezTo>
                      <a:pt x="222249" y="354971"/>
                      <a:pt x="219573" y="354780"/>
                      <a:pt x="216925" y="354400"/>
                    </a:cubicBezTo>
                    <a:cubicBezTo>
                      <a:pt x="185588" y="349545"/>
                      <a:pt x="167204" y="317180"/>
                      <a:pt x="165680" y="289098"/>
                    </a:cubicBezTo>
                    <a:cubicBezTo>
                      <a:pt x="165309" y="270907"/>
                      <a:pt x="168538" y="252820"/>
                      <a:pt x="175205" y="235886"/>
                    </a:cubicBezTo>
                    <a:cubicBezTo>
                      <a:pt x="164995" y="248898"/>
                      <a:pt x="153955" y="261235"/>
                      <a:pt x="142154" y="272820"/>
                    </a:cubicBezTo>
                    <a:cubicBezTo>
                      <a:pt x="134248" y="282282"/>
                      <a:pt x="122904" y="288203"/>
                      <a:pt x="110626" y="289288"/>
                    </a:cubicBezTo>
                    <a:cubicBezTo>
                      <a:pt x="96119" y="287908"/>
                      <a:pt x="84051" y="277532"/>
                      <a:pt x="80527" y="263396"/>
                    </a:cubicBezTo>
                    <a:cubicBezTo>
                      <a:pt x="77622" y="251288"/>
                      <a:pt x="77622" y="238665"/>
                      <a:pt x="80527" y="226557"/>
                    </a:cubicBezTo>
                    <a:cubicBezTo>
                      <a:pt x="83098" y="212088"/>
                      <a:pt x="86337" y="197999"/>
                      <a:pt x="90052" y="183625"/>
                    </a:cubicBezTo>
                    <a:cubicBezTo>
                      <a:pt x="80974" y="196866"/>
                      <a:pt x="71154" y="209584"/>
                      <a:pt x="60620" y="221702"/>
                    </a:cubicBezTo>
                    <a:cubicBezTo>
                      <a:pt x="54523" y="230174"/>
                      <a:pt x="45551" y="236133"/>
                      <a:pt x="35378" y="238456"/>
                    </a:cubicBezTo>
                    <a:cubicBezTo>
                      <a:pt x="20167" y="239227"/>
                      <a:pt x="6470" y="229327"/>
                      <a:pt x="2422" y="214658"/>
                    </a:cubicBezTo>
                    <a:cubicBezTo>
                      <a:pt x="-807" y="202169"/>
                      <a:pt x="-807" y="189070"/>
                      <a:pt x="2422" y="176581"/>
                    </a:cubicBezTo>
                    <a:cubicBezTo>
                      <a:pt x="13852" y="115439"/>
                      <a:pt x="33292" y="56068"/>
                      <a:pt x="60238" y="0"/>
                    </a:cubicBezTo>
                    <a:lnTo>
                      <a:pt x="72240" y="5807"/>
                    </a:lnTo>
                    <a:cubicBezTo>
                      <a:pt x="45856" y="60837"/>
                      <a:pt x="26806" y="119076"/>
                      <a:pt x="15566" y="179056"/>
                    </a:cubicBezTo>
                    <a:cubicBezTo>
                      <a:pt x="12861" y="189232"/>
                      <a:pt x="12671" y="199913"/>
                      <a:pt x="14995" y="210184"/>
                    </a:cubicBezTo>
                    <a:cubicBezTo>
                      <a:pt x="17033" y="218789"/>
                      <a:pt x="24720" y="224863"/>
                      <a:pt x="33569" y="224844"/>
                    </a:cubicBezTo>
                    <a:cubicBezTo>
                      <a:pt x="40436" y="222806"/>
                      <a:pt x="46389" y="218475"/>
                      <a:pt x="50428" y="212564"/>
                    </a:cubicBezTo>
                    <a:cubicBezTo>
                      <a:pt x="76155" y="183387"/>
                      <a:pt x="97434" y="150565"/>
                      <a:pt x="113579" y="115182"/>
                    </a:cubicBezTo>
                    <a:lnTo>
                      <a:pt x="125771" y="120418"/>
                    </a:lnTo>
                    <a:cubicBezTo>
                      <a:pt x="111331" y="155487"/>
                      <a:pt x="100672" y="191993"/>
                      <a:pt x="93957" y="229317"/>
                    </a:cubicBezTo>
                    <a:cubicBezTo>
                      <a:pt x="91414" y="239389"/>
                      <a:pt x="91185" y="249898"/>
                      <a:pt x="93290" y="260065"/>
                    </a:cubicBezTo>
                    <a:cubicBezTo>
                      <a:pt x="95262" y="268594"/>
                      <a:pt x="102253" y="275048"/>
                      <a:pt x="110912" y="276342"/>
                    </a:cubicBezTo>
                    <a:cubicBezTo>
                      <a:pt x="119541" y="274886"/>
                      <a:pt x="127295" y="270231"/>
                      <a:pt x="132629" y="263301"/>
                    </a:cubicBezTo>
                    <a:cubicBezTo>
                      <a:pt x="163737" y="232525"/>
                      <a:pt x="189197" y="196533"/>
                      <a:pt x="207876" y="156972"/>
                    </a:cubicBezTo>
                    <a:lnTo>
                      <a:pt x="219973" y="162493"/>
                    </a:lnTo>
                    <a:lnTo>
                      <a:pt x="198351" y="213516"/>
                    </a:lnTo>
                    <a:cubicBezTo>
                      <a:pt x="188826" y="236267"/>
                      <a:pt x="177587" y="262159"/>
                      <a:pt x="179301" y="288051"/>
                    </a:cubicBezTo>
                    <a:cubicBezTo>
                      <a:pt x="180444" y="310802"/>
                      <a:pt x="194922" y="337075"/>
                      <a:pt x="219211" y="340882"/>
                    </a:cubicBezTo>
                    <a:cubicBezTo>
                      <a:pt x="241499" y="344309"/>
                      <a:pt x="262169" y="326984"/>
                      <a:pt x="272932" y="311183"/>
                    </a:cubicBezTo>
                    <a:cubicBezTo>
                      <a:pt x="280752" y="298922"/>
                      <a:pt x="287324" y="285909"/>
                      <a:pt x="292553" y="272344"/>
                    </a:cubicBezTo>
                    <a:cubicBezTo>
                      <a:pt x="296173" y="263967"/>
                      <a:pt x="299888" y="255305"/>
                      <a:pt x="304174" y="246928"/>
                    </a:cubicBezTo>
                    <a:lnTo>
                      <a:pt x="316080" y="253115"/>
                    </a:lnTo>
                    <a:cubicBezTo>
                      <a:pt x="311984" y="261016"/>
                      <a:pt x="308365" y="269488"/>
                      <a:pt x="304840" y="277580"/>
                    </a:cubicBezTo>
                    <a:cubicBezTo>
                      <a:pt x="299230" y="291925"/>
                      <a:pt x="292248" y="305699"/>
                      <a:pt x="283981" y="318703"/>
                    </a:cubicBezTo>
                    <a:cubicBezTo>
                      <a:pt x="271408" y="337075"/>
                      <a:pt x="249977" y="354971"/>
                      <a:pt x="224926" y="35497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1" name="Google Shape;2471;p40"/>
              <p:cNvSpPr/>
              <p:nvPr/>
            </p:nvSpPr>
            <p:spPr>
              <a:xfrm>
                <a:off x="8035290" y="2095360"/>
                <a:ext cx="95045" cy="186576"/>
              </a:xfrm>
              <a:custGeom>
                <a:avLst/>
                <a:gdLst/>
                <a:ahLst/>
                <a:cxnLst/>
                <a:rect l="l" t="t" r="r" b="b"/>
                <a:pathLst>
                  <a:path w="95045" h="186576" extrusionOk="0">
                    <a:moveTo>
                      <a:pt x="94964" y="186576"/>
                    </a:moveTo>
                    <a:lnTo>
                      <a:pt x="81629" y="186100"/>
                    </a:lnTo>
                    <a:cubicBezTo>
                      <a:pt x="83439" y="118010"/>
                      <a:pt x="53226" y="53012"/>
                      <a:pt x="0" y="10471"/>
                    </a:cubicBezTo>
                    <a:lnTo>
                      <a:pt x="8191" y="0"/>
                    </a:lnTo>
                    <a:cubicBezTo>
                      <a:pt x="64760" y="45178"/>
                      <a:pt x="96879" y="114230"/>
                      <a:pt x="94964" y="1865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2" name="Google Shape;2472;p40"/>
              <p:cNvSpPr/>
              <p:nvPr/>
            </p:nvSpPr>
            <p:spPr>
              <a:xfrm>
                <a:off x="8109013" y="2183774"/>
                <a:ext cx="94678" cy="26292"/>
              </a:xfrm>
              <a:custGeom>
                <a:avLst/>
                <a:gdLst/>
                <a:ahLst/>
                <a:cxnLst/>
                <a:rect l="l" t="t" r="r" b="b"/>
                <a:pathLst>
                  <a:path w="94678" h="26292" extrusionOk="0">
                    <a:moveTo>
                      <a:pt x="88583" y="26292"/>
                    </a:moveTo>
                    <a:cubicBezTo>
                      <a:pt x="62274" y="13022"/>
                      <a:pt x="32004" y="9872"/>
                      <a:pt x="3524" y="17439"/>
                    </a:cubicBezTo>
                    <a:lnTo>
                      <a:pt x="0" y="4588"/>
                    </a:lnTo>
                    <a:cubicBezTo>
                      <a:pt x="31661" y="-3912"/>
                      <a:pt x="65342" y="-524"/>
                      <a:pt x="94679" y="1410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3" name="Google Shape;2473;p40"/>
              <p:cNvSpPr/>
              <p:nvPr/>
            </p:nvSpPr>
            <p:spPr>
              <a:xfrm>
                <a:off x="5316569" y="2668987"/>
                <a:ext cx="861536" cy="231668"/>
              </a:xfrm>
              <a:custGeom>
                <a:avLst/>
                <a:gdLst/>
                <a:ahLst/>
                <a:cxnLst/>
                <a:rect l="l" t="t" r="r" b="b"/>
                <a:pathLst>
                  <a:path w="861536" h="231668" extrusionOk="0">
                    <a:moveTo>
                      <a:pt x="0" y="0"/>
                    </a:moveTo>
                    <a:cubicBezTo>
                      <a:pt x="2286" y="41218"/>
                      <a:pt x="4572" y="82531"/>
                      <a:pt x="5429" y="131460"/>
                    </a:cubicBezTo>
                    <a:cubicBezTo>
                      <a:pt x="275196" y="261654"/>
                      <a:pt x="588940" y="265148"/>
                      <a:pt x="861536" y="140979"/>
                    </a:cubicBezTo>
                    <a:cubicBezTo>
                      <a:pt x="859774" y="100161"/>
                      <a:pt x="855640" y="59476"/>
                      <a:pt x="849154" y="19134"/>
                    </a:cubicBezTo>
                    <a:cubicBezTo>
                      <a:pt x="564451" y="24750"/>
                      <a:pt x="279559" y="18753"/>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4" name="Google Shape;2474;p40"/>
              <p:cNvSpPr/>
              <p:nvPr/>
            </p:nvSpPr>
            <p:spPr>
              <a:xfrm>
                <a:off x="5316569" y="2669273"/>
                <a:ext cx="859726" cy="148599"/>
              </a:xfrm>
              <a:custGeom>
                <a:avLst/>
                <a:gdLst/>
                <a:ahLst/>
                <a:cxnLst/>
                <a:rect l="l" t="t" r="r" b="b"/>
                <a:pathLst>
                  <a:path w="859726" h="148599" extrusionOk="0">
                    <a:moveTo>
                      <a:pt x="859726" y="113659"/>
                    </a:moveTo>
                    <a:cubicBezTo>
                      <a:pt x="857926" y="81951"/>
                      <a:pt x="854402" y="50366"/>
                      <a:pt x="849154" y="19038"/>
                    </a:cubicBezTo>
                    <a:cubicBezTo>
                      <a:pt x="564451" y="24464"/>
                      <a:pt x="279559" y="18467"/>
                      <a:pt x="0" y="0"/>
                    </a:cubicBezTo>
                    <a:cubicBezTo>
                      <a:pt x="571" y="10281"/>
                      <a:pt x="1143" y="20561"/>
                      <a:pt x="1715" y="31033"/>
                    </a:cubicBezTo>
                    <a:cubicBezTo>
                      <a:pt x="137827" y="75297"/>
                      <a:pt x="275654" y="115468"/>
                      <a:pt x="417290" y="135744"/>
                    </a:cubicBezTo>
                    <a:cubicBezTo>
                      <a:pt x="564547" y="156210"/>
                      <a:pt x="716947" y="154592"/>
                      <a:pt x="859726" y="113659"/>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5" name="Google Shape;2475;p40"/>
              <p:cNvSpPr/>
              <p:nvPr/>
            </p:nvSpPr>
            <p:spPr>
              <a:xfrm>
                <a:off x="4732919" y="1105804"/>
                <a:ext cx="2061152" cy="1651735"/>
              </a:xfrm>
              <a:custGeom>
                <a:avLst/>
                <a:gdLst/>
                <a:ahLst/>
                <a:cxnLst/>
                <a:rect l="l" t="t" r="r" b="b"/>
                <a:pathLst>
                  <a:path w="2061152" h="1651735" extrusionOk="0">
                    <a:moveTo>
                      <a:pt x="4720" y="763380"/>
                    </a:moveTo>
                    <a:cubicBezTo>
                      <a:pt x="29866" y="953764"/>
                      <a:pt x="58441" y="1153667"/>
                      <a:pt x="172360" y="1309020"/>
                    </a:cubicBezTo>
                    <a:cubicBezTo>
                      <a:pt x="266848" y="1437625"/>
                      <a:pt x="412200" y="1522155"/>
                      <a:pt x="564981" y="1568419"/>
                    </a:cubicBezTo>
                    <a:cubicBezTo>
                      <a:pt x="717762" y="1614682"/>
                      <a:pt x="879306" y="1646476"/>
                      <a:pt x="1038564" y="1651140"/>
                    </a:cubicBezTo>
                    <a:cubicBezTo>
                      <a:pt x="1193250" y="1655710"/>
                      <a:pt x="1349650" y="1633625"/>
                      <a:pt x="1499955" y="1596976"/>
                    </a:cubicBezTo>
                    <a:cubicBezTo>
                      <a:pt x="1650259" y="1560327"/>
                      <a:pt x="1795230" y="1485316"/>
                      <a:pt x="1891814" y="1364232"/>
                    </a:cubicBezTo>
                    <a:cubicBezTo>
                      <a:pt x="1964013" y="1273514"/>
                      <a:pt x="2005351" y="1161854"/>
                      <a:pt x="2031926" y="1049051"/>
                    </a:cubicBezTo>
                    <a:cubicBezTo>
                      <a:pt x="2054691" y="952431"/>
                      <a:pt x="2067550" y="852575"/>
                      <a:pt x="2057930" y="753956"/>
                    </a:cubicBezTo>
                    <a:cubicBezTo>
                      <a:pt x="2032498" y="493225"/>
                      <a:pt x="1848380" y="265241"/>
                      <a:pt x="1617017" y="141396"/>
                    </a:cubicBezTo>
                    <a:cubicBezTo>
                      <a:pt x="1385655" y="17551"/>
                      <a:pt x="1114764" y="-12910"/>
                      <a:pt x="853207" y="4510"/>
                    </a:cubicBezTo>
                    <a:cubicBezTo>
                      <a:pt x="628322" y="19360"/>
                      <a:pt x="397246" y="71906"/>
                      <a:pt x="220843" y="212314"/>
                    </a:cubicBezTo>
                    <a:cubicBezTo>
                      <a:pt x="44440" y="352722"/>
                      <a:pt x="-18806" y="584419"/>
                      <a:pt x="4720" y="76338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6" name="Google Shape;2476;p40"/>
              <p:cNvSpPr/>
              <p:nvPr/>
            </p:nvSpPr>
            <p:spPr>
              <a:xfrm>
                <a:off x="6719792" y="1851798"/>
                <a:ext cx="280889" cy="361980"/>
              </a:xfrm>
              <a:custGeom>
                <a:avLst/>
                <a:gdLst/>
                <a:ahLst/>
                <a:cxnLst/>
                <a:rect l="l" t="t" r="r" b="b"/>
                <a:pathLst>
                  <a:path w="280889" h="361980" extrusionOk="0">
                    <a:moveTo>
                      <a:pt x="11906" y="133139"/>
                    </a:moveTo>
                    <a:cubicBezTo>
                      <a:pt x="51721" y="78404"/>
                      <a:pt x="98108" y="21860"/>
                      <a:pt x="163544" y="4440"/>
                    </a:cubicBezTo>
                    <a:cubicBezTo>
                      <a:pt x="187281" y="-3033"/>
                      <a:pt x="212989" y="-1015"/>
                      <a:pt x="235268" y="10056"/>
                    </a:cubicBezTo>
                    <a:cubicBezTo>
                      <a:pt x="259271" y="23764"/>
                      <a:pt x="272701" y="50893"/>
                      <a:pt x="277940" y="78023"/>
                    </a:cubicBezTo>
                    <a:cubicBezTo>
                      <a:pt x="291846" y="150179"/>
                      <a:pt x="255079" y="225190"/>
                      <a:pt x="199358" y="273072"/>
                    </a:cubicBezTo>
                    <a:cubicBezTo>
                      <a:pt x="143637" y="320953"/>
                      <a:pt x="71723" y="345703"/>
                      <a:pt x="0" y="361981"/>
                    </a:cubicBezTo>
                    <a:cubicBezTo>
                      <a:pt x="17526" y="283162"/>
                      <a:pt x="25527" y="202344"/>
                      <a:pt x="11906" y="133139"/>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7" name="Google Shape;2477;p40"/>
              <p:cNvSpPr/>
              <p:nvPr/>
            </p:nvSpPr>
            <p:spPr>
              <a:xfrm>
                <a:off x="4514880" y="1868460"/>
                <a:ext cx="325820" cy="336656"/>
              </a:xfrm>
              <a:custGeom>
                <a:avLst/>
                <a:gdLst/>
                <a:ahLst/>
                <a:cxnLst/>
                <a:rect l="l" t="t" r="r" b="b"/>
                <a:pathLst>
                  <a:path w="325820" h="336656" extrusionOk="0">
                    <a:moveTo>
                      <a:pt x="270766" y="71642"/>
                    </a:moveTo>
                    <a:cubicBezTo>
                      <a:pt x="239219" y="33509"/>
                      <a:pt x="194605" y="8473"/>
                      <a:pt x="145607" y="1391"/>
                    </a:cubicBezTo>
                    <a:cubicBezTo>
                      <a:pt x="121791" y="-2008"/>
                      <a:pt x="97501" y="848"/>
                      <a:pt x="75122" y="9672"/>
                    </a:cubicBezTo>
                    <a:cubicBezTo>
                      <a:pt x="15496" y="34613"/>
                      <a:pt x="-12127" y="110195"/>
                      <a:pt x="5018" y="172451"/>
                    </a:cubicBezTo>
                    <a:cubicBezTo>
                      <a:pt x="22163" y="234706"/>
                      <a:pt x="75598" y="282017"/>
                      <a:pt x="135320" y="306576"/>
                    </a:cubicBezTo>
                    <a:cubicBezTo>
                      <a:pt x="195042" y="331136"/>
                      <a:pt x="260955" y="335800"/>
                      <a:pt x="325820" y="336657"/>
                    </a:cubicBezTo>
                    <a:cubicBezTo>
                      <a:pt x="305818" y="245844"/>
                      <a:pt x="285720" y="155031"/>
                      <a:pt x="270766" y="7164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8" name="Google Shape;2478;p40"/>
              <p:cNvSpPr/>
              <p:nvPr/>
            </p:nvSpPr>
            <p:spPr>
              <a:xfrm>
                <a:off x="5432202" y="1884070"/>
                <a:ext cx="211454" cy="139039"/>
              </a:xfrm>
              <a:custGeom>
                <a:avLst/>
                <a:gdLst/>
                <a:ahLst/>
                <a:cxnLst/>
                <a:rect l="l" t="t" r="r" b="b"/>
                <a:pathLst>
                  <a:path w="211454" h="139039" extrusionOk="0">
                    <a:moveTo>
                      <a:pt x="16954" y="139040"/>
                    </a:moveTo>
                    <a:lnTo>
                      <a:pt x="0" y="133614"/>
                    </a:lnTo>
                    <a:cubicBezTo>
                      <a:pt x="12706" y="94337"/>
                      <a:pt x="35424" y="59040"/>
                      <a:pt x="65913" y="31187"/>
                    </a:cubicBezTo>
                    <a:cubicBezTo>
                      <a:pt x="84963" y="13767"/>
                      <a:pt x="114300" y="-5557"/>
                      <a:pt x="146113" y="1487"/>
                    </a:cubicBezTo>
                    <a:cubicBezTo>
                      <a:pt x="170383" y="8132"/>
                      <a:pt x="189967" y="26066"/>
                      <a:pt x="198692" y="49654"/>
                    </a:cubicBezTo>
                    <a:cubicBezTo>
                      <a:pt x="206464" y="71044"/>
                      <a:pt x="210779" y="93538"/>
                      <a:pt x="211455" y="116289"/>
                    </a:cubicBezTo>
                    <a:lnTo>
                      <a:pt x="193738" y="117717"/>
                    </a:lnTo>
                    <a:cubicBezTo>
                      <a:pt x="193243" y="96708"/>
                      <a:pt x="189386" y="75918"/>
                      <a:pt x="182309" y="56127"/>
                    </a:cubicBezTo>
                    <a:cubicBezTo>
                      <a:pt x="175889" y="37736"/>
                      <a:pt x="161001" y="23562"/>
                      <a:pt x="142304" y="18051"/>
                    </a:cubicBezTo>
                    <a:cubicBezTo>
                      <a:pt x="116681" y="12434"/>
                      <a:pt x="90869" y="31663"/>
                      <a:pt x="77819" y="43562"/>
                    </a:cubicBezTo>
                    <a:cubicBezTo>
                      <a:pt x="49559" y="69550"/>
                      <a:pt x="28575" y="102457"/>
                      <a:pt x="16954" y="13904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9" name="Google Shape;2479;p40"/>
              <p:cNvSpPr/>
              <p:nvPr/>
            </p:nvSpPr>
            <p:spPr>
              <a:xfrm>
                <a:off x="6157150" y="1876477"/>
                <a:ext cx="194289" cy="140825"/>
              </a:xfrm>
              <a:custGeom>
                <a:avLst/>
                <a:gdLst/>
                <a:ahLst/>
                <a:cxnLst/>
                <a:rect l="l" t="t" r="r" b="b"/>
                <a:pathLst>
                  <a:path w="194289" h="140825" extrusionOk="0">
                    <a:moveTo>
                      <a:pt x="17717" y="140826"/>
                    </a:moveTo>
                    <a:lnTo>
                      <a:pt x="0" y="139398"/>
                    </a:lnTo>
                    <a:cubicBezTo>
                      <a:pt x="5905" y="66576"/>
                      <a:pt x="66675" y="6129"/>
                      <a:pt x="117634" y="418"/>
                    </a:cubicBezTo>
                    <a:cubicBezTo>
                      <a:pt x="151352" y="-3199"/>
                      <a:pt x="177641" y="16791"/>
                      <a:pt x="189643" y="55629"/>
                    </a:cubicBezTo>
                    <a:cubicBezTo>
                      <a:pt x="197453" y="80474"/>
                      <a:pt x="193739" y="106747"/>
                      <a:pt x="190595" y="129879"/>
                    </a:cubicBezTo>
                    <a:lnTo>
                      <a:pt x="172974" y="127404"/>
                    </a:lnTo>
                    <a:cubicBezTo>
                      <a:pt x="175927" y="106081"/>
                      <a:pt x="179260" y="81997"/>
                      <a:pt x="172974" y="60770"/>
                    </a:cubicBezTo>
                    <a:cubicBezTo>
                      <a:pt x="163449" y="30023"/>
                      <a:pt x="145066" y="15173"/>
                      <a:pt x="119825" y="17933"/>
                    </a:cubicBezTo>
                    <a:cubicBezTo>
                      <a:pt x="76676" y="22788"/>
                      <a:pt x="22860" y="77428"/>
                      <a:pt x="17717" y="14082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0" name="Google Shape;2480;p40"/>
              <p:cNvSpPr/>
              <p:nvPr/>
            </p:nvSpPr>
            <p:spPr>
              <a:xfrm>
                <a:off x="5918930" y="1896695"/>
                <a:ext cx="78273" cy="250582"/>
              </a:xfrm>
              <a:custGeom>
                <a:avLst/>
                <a:gdLst/>
                <a:ahLst/>
                <a:cxnLst/>
                <a:rect l="l" t="t" r="r" b="b"/>
                <a:pathLst>
                  <a:path w="78273" h="250582" extrusionOk="0">
                    <a:moveTo>
                      <a:pt x="27908" y="0"/>
                    </a:moveTo>
                    <a:lnTo>
                      <a:pt x="77248" y="214467"/>
                    </a:lnTo>
                    <a:cubicBezTo>
                      <a:pt x="78381" y="217904"/>
                      <a:pt x="78581" y="221588"/>
                      <a:pt x="77819" y="225129"/>
                    </a:cubicBezTo>
                    <a:cubicBezTo>
                      <a:pt x="76248" y="228803"/>
                      <a:pt x="73495" y="231840"/>
                      <a:pt x="70009" y="233791"/>
                    </a:cubicBezTo>
                    <a:cubicBezTo>
                      <a:pt x="49539" y="247766"/>
                      <a:pt x="24460" y="253325"/>
                      <a:pt x="0" y="249308"/>
                    </a:cubicBezTo>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1" name="Google Shape;2481;p40"/>
              <p:cNvSpPr/>
              <p:nvPr/>
            </p:nvSpPr>
            <p:spPr>
              <a:xfrm>
                <a:off x="5917406" y="1894696"/>
                <a:ext cx="88532" cy="261492"/>
              </a:xfrm>
              <a:custGeom>
                <a:avLst/>
                <a:gdLst/>
                <a:ahLst/>
                <a:cxnLst/>
                <a:rect l="l" t="t" r="r" b="b"/>
                <a:pathLst>
                  <a:path w="88532" h="261492" extrusionOk="0">
                    <a:moveTo>
                      <a:pt x="17240" y="261492"/>
                    </a:moveTo>
                    <a:cubicBezTo>
                      <a:pt x="11468" y="261492"/>
                      <a:pt x="5696" y="261016"/>
                      <a:pt x="0" y="260064"/>
                    </a:cubicBezTo>
                    <a:lnTo>
                      <a:pt x="3048" y="242549"/>
                    </a:lnTo>
                    <a:cubicBezTo>
                      <a:pt x="25222" y="246205"/>
                      <a:pt x="47949" y="241150"/>
                      <a:pt x="66484" y="228461"/>
                    </a:cubicBezTo>
                    <a:cubicBezTo>
                      <a:pt x="69056" y="226747"/>
                      <a:pt x="70580" y="225319"/>
                      <a:pt x="70866" y="224367"/>
                    </a:cubicBezTo>
                    <a:cubicBezTo>
                      <a:pt x="70990" y="222368"/>
                      <a:pt x="70733" y="220369"/>
                      <a:pt x="70104" y="218466"/>
                    </a:cubicBezTo>
                    <a:lnTo>
                      <a:pt x="20764" y="3998"/>
                    </a:lnTo>
                    <a:lnTo>
                      <a:pt x="38100" y="0"/>
                    </a:lnTo>
                    <a:lnTo>
                      <a:pt x="87439" y="214468"/>
                    </a:lnTo>
                    <a:cubicBezTo>
                      <a:pt x="88897" y="219503"/>
                      <a:pt x="88897" y="224853"/>
                      <a:pt x="87439" y="229889"/>
                    </a:cubicBezTo>
                    <a:cubicBezTo>
                      <a:pt x="85315" y="235429"/>
                      <a:pt x="81391" y="240084"/>
                      <a:pt x="76295" y="243120"/>
                    </a:cubicBezTo>
                    <a:cubicBezTo>
                      <a:pt x="58912" y="255048"/>
                      <a:pt x="38329" y="261445"/>
                      <a:pt x="17240" y="261492"/>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2" name="Google Shape;2482;p40"/>
              <p:cNvSpPr/>
              <p:nvPr/>
            </p:nvSpPr>
            <p:spPr>
              <a:xfrm>
                <a:off x="5594413" y="2146669"/>
                <a:ext cx="129444" cy="134305"/>
              </a:xfrm>
              <a:custGeom>
                <a:avLst/>
                <a:gdLst/>
                <a:ahLst/>
                <a:cxnLst/>
                <a:rect l="l" t="t" r="r" b="b"/>
                <a:pathLst>
                  <a:path w="129444" h="134305" extrusionOk="0">
                    <a:moveTo>
                      <a:pt x="120587" y="134221"/>
                    </a:moveTo>
                    <a:cubicBezTo>
                      <a:pt x="100089" y="135011"/>
                      <a:pt x="79753" y="130280"/>
                      <a:pt x="61722" y="120513"/>
                    </a:cubicBezTo>
                    <a:cubicBezTo>
                      <a:pt x="41701" y="108005"/>
                      <a:pt x="26213" y="89423"/>
                      <a:pt x="17526" y="67491"/>
                    </a:cubicBezTo>
                    <a:cubicBezTo>
                      <a:pt x="9420" y="46854"/>
                      <a:pt x="3553" y="25407"/>
                      <a:pt x="0" y="3522"/>
                    </a:cubicBezTo>
                    <a:lnTo>
                      <a:pt x="17431" y="0"/>
                    </a:lnTo>
                    <a:cubicBezTo>
                      <a:pt x="20746" y="20676"/>
                      <a:pt x="26270" y="40942"/>
                      <a:pt x="33909" y="60447"/>
                    </a:cubicBezTo>
                    <a:cubicBezTo>
                      <a:pt x="41158" y="78848"/>
                      <a:pt x="54026" y="94507"/>
                      <a:pt x="70675" y="105187"/>
                    </a:cubicBezTo>
                    <a:cubicBezTo>
                      <a:pt x="88516" y="114364"/>
                      <a:pt x="108614" y="118229"/>
                      <a:pt x="128588" y="116325"/>
                    </a:cubicBezTo>
                    <a:lnTo>
                      <a:pt x="129445" y="134030"/>
                    </a:lnTo>
                    <a:cubicBezTo>
                      <a:pt x="125921" y="134221"/>
                      <a:pt x="122968" y="134221"/>
                      <a:pt x="120587" y="13422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3" name="Google Shape;2483;p40"/>
              <p:cNvSpPr/>
              <p:nvPr/>
            </p:nvSpPr>
            <p:spPr>
              <a:xfrm>
                <a:off x="5402690" y="1782584"/>
                <a:ext cx="139186" cy="138973"/>
              </a:xfrm>
              <a:custGeom>
                <a:avLst/>
                <a:gdLst/>
                <a:ahLst/>
                <a:cxnLst/>
                <a:rect l="l" t="t" r="r" b="b"/>
                <a:pathLst>
                  <a:path w="139186" h="138973" extrusionOk="0">
                    <a:moveTo>
                      <a:pt x="21131" y="133910"/>
                    </a:moveTo>
                    <a:lnTo>
                      <a:pt x="117428" y="62135"/>
                    </a:lnTo>
                    <a:cubicBezTo>
                      <a:pt x="127753" y="56243"/>
                      <a:pt x="135450" y="46648"/>
                      <a:pt x="138955" y="35291"/>
                    </a:cubicBezTo>
                    <a:cubicBezTo>
                      <a:pt x="140165" y="25848"/>
                      <a:pt x="136593" y="16424"/>
                      <a:pt x="129430" y="10160"/>
                    </a:cubicBezTo>
                    <a:cubicBezTo>
                      <a:pt x="122096" y="4182"/>
                      <a:pt x="113066" y="651"/>
                      <a:pt x="103617" y="70"/>
                    </a:cubicBezTo>
                    <a:cubicBezTo>
                      <a:pt x="75804" y="-1063"/>
                      <a:pt x="49220" y="11579"/>
                      <a:pt x="32561" y="33863"/>
                    </a:cubicBezTo>
                    <a:cubicBezTo>
                      <a:pt x="16378" y="56043"/>
                      <a:pt x="5738" y="81754"/>
                      <a:pt x="1509" y="108875"/>
                    </a:cubicBezTo>
                    <a:cubicBezTo>
                      <a:pt x="-891" y="116652"/>
                      <a:pt x="-415" y="125029"/>
                      <a:pt x="2843" y="132482"/>
                    </a:cubicBezTo>
                    <a:cubicBezTo>
                      <a:pt x="6557" y="139431"/>
                      <a:pt x="18083" y="142097"/>
                      <a:pt x="21131" y="13391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4" name="Google Shape;2484;p40"/>
              <p:cNvSpPr/>
              <p:nvPr/>
            </p:nvSpPr>
            <p:spPr>
              <a:xfrm>
                <a:off x="6246959" y="1689712"/>
                <a:ext cx="161224" cy="113969"/>
              </a:xfrm>
              <a:custGeom>
                <a:avLst/>
                <a:gdLst/>
                <a:ahLst/>
                <a:cxnLst/>
                <a:rect l="l" t="t" r="r" b="b"/>
                <a:pathLst>
                  <a:path w="161224" h="113969" extrusionOk="0">
                    <a:moveTo>
                      <a:pt x="679" y="44871"/>
                    </a:moveTo>
                    <a:cubicBezTo>
                      <a:pt x="44751" y="67717"/>
                      <a:pt x="89356" y="89706"/>
                      <a:pt x="134505" y="110839"/>
                    </a:cubicBezTo>
                    <a:cubicBezTo>
                      <a:pt x="139934" y="113314"/>
                      <a:pt x="146792" y="115789"/>
                      <a:pt x="151554" y="112076"/>
                    </a:cubicBezTo>
                    <a:cubicBezTo>
                      <a:pt x="153821" y="109849"/>
                      <a:pt x="155383" y="107003"/>
                      <a:pt x="156031" y="103890"/>
                    </a:cubicBezTo>
                    <a:cubicBezTo>
                      <a:pt x="161546" y="87195"/>
                      <a:pt x="162689" y="69369"/>
                      <a:pt x="159365" y="52105"/>
                    </a:cubicBezTo>
                    <a:cubicBezTo>
                      <a:pt x="155946" y="34681"/>
                      <a:pt x="145373" y="19487"/>
                      <a:pt x="130218" y="10221"/>
                    </a:cubicBezTo>
                    <a:cubicBezTo>
                      <a:pt x="123379" y="6589"/>
                      <a:pt x="116026" y="4021"/>
                      <a:pt x="108406" y="2606"/>
                    </a:cubicBezTo>
                    <a:cubicBezTo>
                      <a:pt x="76297" y="-3899"/>
                      <a:pt x="42922" y="1876"/>
                      <a:pt x="14871" y="18788"/>
                    </a:cubicBezTo>
                    <a:cubicBezTo>
                      <a:pt x="6393" y="23929"/>
                      <a:pt x="-2560" y="34019"/>
                      <a:pt x="679" y="44871"/>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5" name="Google Shape;2485;p40"/>
              <p:cNvSpPr/>
              <p:nvPr/>
            </p:nvSpPr>
            <p:spPr>
              <a:xfrm>
                <a:off x="5314759" y="2678601"/>
                <a:ext cx="862393" cy="87481"/>
              </a:xfrm>
              <a:custGeom>
                <a:avLst/>
                <a:gdLst/>
                <a:ahLst/>
                <a:cxnLst/>
                <a:rect l="l" t="t" r="r" b="b"/>
                <a:pathLst>
                  <a:path w="862393" h="87481" extrusionOk="0">
                    <a:moveTo>
                      <a:pt x="479393" y="87481"/>
                    </a:moveTo>
                    <a:cubicBezTo>
                      <a:pt x="340042" y="87481"/>
                      <a:pt x="209360" y="65397"/>
                      <a:pt x="0" y="12946"/>
                    </a:cubicBezTo>
                    <a:lnTo>
                      <a:pt x="3239" y="0"/>
                    </a:lnTo>
                    <a:cubicBezTo>
                      <a:pt x="373190" y="92717"/>
                      <a:pt x="495967" y="89956"/>
                      <a:pt x="860489" y="38077"/>
                    </a:cubicBezTo>
                    <a:lnTo>
                      <a:pt x="862394" y="51308"/>
                    </a:lnTo>
                    <a:cubicBezTo>
                      <a:pt x="701707" y="74155"/>
                      <a:pt x="587883" y="87481"/>
                      <a:pt x="479393" y="8748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6" name="Google Shape;2486;p40"/>
              <p:cNvSpPr/>
              <p:nvPr/>
            </p:nvSpPr>
            <p:spPr>
              <a:xfrm>
                <a:off x="4985004" y="2131628"/>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7" name="Google Shape;2487;p40"/>
              <p:cNvSpPr/>
              <p:nvPr/>
            </p:nvSpPr>
            <p:spPr>
              <a:xfrm>
                <a:off x="5077872"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8" name="Google Shape;2488;p40"/>
              <p:cNvSpPr/>
              <p:nvPr/>
            </p:nvSpPr>
            <p:spPr>
              <a:xfrm>
                <a:off x="5209413" y="2145336"/>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9" name="Google Shape;2489;p40"/>
              <p:cNvSpPr/>
              <p:nvPr/>
            </p:nvSpPr>
            <p:spPr>
              <a:xfrm>
                <a:off x="5353050"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0" name="Google Shape;2490;p40"/>
              <p:cNvSpPr/>
              <p:nvPr/>
            </p:nvSpPr>
            <p:spPr>
              <a:xfrm>
                <a:off x="5139404"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1" name="Google Shape;2491;p40"/>
              <p:cNvSpPr/>
              <p:nvPr/>
            </p:nvSpPr>
            <p:spPr>
              <a:xfrm>
                <a:off x="5287803"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2" name="Google Shape;2492;p40"/>
              <p:cNvSpPr/>
              <p:nvPr/>
            </p:nvSpPr>
            <p:spPr>
              <a:xfrm>
                <a:off x="6201060" y="2146383"/>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3" name="Google Shape;2493;p40"/>
              <p:cNvSpPr/>
              <p:nvPr/>
            </p:nvSpPr>
            <p:spPr>
              <a:xfrm>
                <a:off x="629392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4" name="Google Shape;2494;p40"/>
              <p:cNvSpPr/>
              <p:nvPr/>
            </p:nvSpPr>
            <p:spPr>
              <a:xfrm>
                <a:off x="642546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5" name="Google Shape;2495;p40"/>
              <p:cNvSpPr/>
              <p:nvPr/>
            </p:nvSpPr>
            <p:spPr>
              <a:xfrm>
                <a:off x="6569106" y="2160091"/>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5"/>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6" name="Google Shape;2496;p40"/>
              <p:cNvSpPr/>
              <p:nvPr/>
            </p:nvSpPr>
            <p:spPr>
              <a:xfrm>
                <a:off x="6355461"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7" name="Google Shape;2497;p40"/>
              <p:cNvSpPr/>
              <p:nvPr/>
            </p:nvSpPr>
            <p:spPr>
              <a:xfrm>
                <a:off x="6503860"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8" name="Google Shape;2498;p40"/>
              <p:cNvSpPr/>
              <p:nvPr/>
            </p:nvSpPr>
            <p:spPr>
              <a:xfrm>
                <a:off x="4553775" y="825612"/>
                <a:ext cx="2397646" cy="1385025"/>
              </a:xfrm>
              <a:custGeom>
                <a:avLst/>
                <a:gdLst/>
                <a:ahLst/>
                <a:cxnLst/>
                <a:rect l="l" t="t" r="r" b="b"/>
                <a:pathLst>
                  <a:path w="2397646" h="1385025" extrusionOk="0">
                    <a:moveTo>
                      <a:pt x="236728" y="1351614"/>
                    </a:moveTo>
                    <a:cubicBezTo>
                      <a:pt x="335216" y="1312204"/>
                      <a:pt x="395414" y="1211396"/>
                      <a:pt x="428942" y="1110873"/>
                    </a:cubicBezTo>
                    <a:cubicBezTo>
                      <a:pt x="454993" y="1032321"/>
                      <a:pt x="469433" y="950382"/>
                      <a:pt x="471805" y="867658"/>
                    </a:cubicBezTo>
                    <a:cubicBezTo>
                      <a:pt x="482377" y="905734"/>
                      <a:pt x="495046" y="947904"/>
                      <a:pt x="527716" y="971036"/>
                    </a:cubicBezTo>
                    <a:cubicBezTo>
                      <a:pt x="555720" y="990836"/>
                      <a:pt x="593725" y="992454"/>
                      <a:pt x="626395" y="981983"/>
                    </a:cubicBezTo>
                    <a:cubicBezTo>
                      <a:pt x="658552" y="970065"/>
                      <a:pt x="687784" y="951402"/>
                      <a:pt x="712120" y="927248"/>
                    </a:cubicBezTo>
                    <a:cubicBezTo>
                      <a:pt x="774890" y="870133"/>
                      <a:pt x="824611" y="798263"/>
                      <a:pt x="869092" y="730105"/>
                    </a:cubicBezTo>
                    <a:cubicBezTo>
                      <a:pt x="893915" y="783559"/>
                      <a:pt x="940959" y="823437"/>
                      <a:pt x="997775" y="839195"/>
                    </a:cubicBezTo>
                    <a:cubicBezTo>
                      <a:pt x="1071403" y="858995"/>
                      <a:pt x="1151318" y="834340"/>
                      <a:pt x="1214183" y="791599"/>
                    </a:cubicBezTo>
                    <a:cubicBezTo>
                      <a:pt x="1277048" y="748858"/>
                      <a:pt x="1325911" y="688221"/>
                      <a:pt x="1381442" y="636532"/>
                    </a:cubicBezTo>
                    <a:cubicBezTo>
                      <a:pt x="1380204" y="688411"/>
                      <a:pt x="1382395" y="748001"/>
                      <a:pt x="1422590" y="780843"/>
                    </a:cubicBezTo>
                    <a:cubicBezTo>
                      <a:pt x="1462786" y="813684"/>
                      <a:pt x="1522793" y="803974"/>
                      <a:pt x="1570894" y="784269"/>
                    </a:cubicBezTo>
                    <a:cubicBezTo>
                      <a:pt x="1631473" y="759520"/>
                      <a:pt x="1686623" y="721728"/>
                      <a:pt x="1754536" y="670039"/>
                    </a:cubicBezTo>
                    <a:cubicBezTo>
                      <a:pt x="1756061" y="715351"/>
                      <a:pt x="1758537" y="762661"/>
                      <a:pt x="1780921" y="802070"/>
                    </a:cubicBezTo>
                    <a:cubicBezTo>
                      <a:pt x="1808353" y="850142"/>
                      <a:pt x="1862074" y="878224"/>
                      <a:pt x="1916461" y="888409"/>
                    </a:cubicBezTo>
                    <a:cubicBezTo>
                      <a:pt x="1970849" y="898595"/>
                      <a:pt x="2026761" y="892312"/>
                      <a:pt x="2096389" y="886506"/>
                    </a:cubicBezTo>
                    <a:cubicBezTo>
                      <a:pt x="2086864" y="1019774"/>
                      <a:pt x="2078291" y="1155613"/>
                      <a:pt x="2116391" y="1283171"/>
                    </a:cubicBezTo>
                    <a:cubicBezTo>
                      <a:pt x="2129345" y="1326388"/>
                      <a:pt x="2153253" y="1373222"/>
                      <a:pt x="2200783" y="1385026"/>
                    </a:cubicBezTo>
                    <a:cubicBezTo>
                      <a:pt x="2219833" y="1284218"/>
                      <a:pt x="2235454" y="1182838"/>
                      <a:pt x="2245074" y="1076699"/>
                    </a:cubicBezTo>
                    <a:cubicBezTo>
                      <a:pt x="2269544" y="1053844"/>
                      <a:pt x="2300890" y="1039717"/>
                      <a:pt x="2334228" y="1036528"/>
                    </a:cubicBezTo>
                    <a:cubicBezTo>
                      <a:pt x="2369089" y="943811"/>
                      <a:pt x="2400903" y="847287"/>
                      <a:pt x="2397379" y="748382"/>
                    </a:cubicBezTo>
                    <a:cubicBezTo>
                      <a:pt x="2395569" y="701643"/>
                      <a:pt x="2384711" y="653190"/>
                      <a:pt x="2354897" y="617398"/>
                    </a:cubicBezTo>
                    <a:cubicBezTo>
                      <a:pt x="2309272" y="562282"/>
                      <a:pt x="2220404" y="549431"/>
                      <a:pt x="2162397" y="587032"/>
                    </a:cubicBezTo>
                    <a:cubicBezTo>
                      <a:pt x="2180913" y="546537"/>
                      <a:pt x="2171779" y="498768"/>
                      <a:pt x="2139632" y="467947"/>
                    </a:cubicBezTo>
                    <a:cubicBezTo>
                      <a:pt x="2104161" y="436709"/>
                      <a:pt x="2051412" y="435267"/>
                      <a:pt x="2014283" y="464520"/>
                    </a:cubicBezTo>
                    <a:cubicBezTo>
                      <a:pt x="2018665" y="430727"/>
                      <a:pt x="2022570" y="393792"/>
                      <a:pt x="2004758" y="364759"/>
                    </a:cubicBezTo>
                    <a:cubicBezTo>
                      <a:pt x="1992918" y="347514"/>
                      <a:pt x="1976393" y="334008"/>
                      <a:pt x="1957133" y="325825"/>
                    </a:cubicBezTo>
                    <a:cubicBezTo>
                      <a:pt x="1908356" y="302760"/>
                      <a:pt x="1851977" y="301927"/>
                      <a:pt x="1802542" y="323540"/>
                    </a:cubicBezTo>
                    <a:cubicBezTo>
                      <a:pt x="1820449" y="275373"/>
                      <a:pt x="1838547" y="223113"/>
                      <a:pt x="1824069" y="173803"/>
                    </a:cubicBezTo>
                    <a:cubicBezTo>
                      <a:pt x="1815391" y="147638"/>
                      <a:pt x="1800599" y="123914"/>
                      <a:pt x="1780921" y="104599"/>
                    </a:cubicBezTo>
                    <a:cubicBezTo>
                      <a:pt x="1689862" y="9407"/>
                      <a:pt x="1542224" y="-19151"/>
                      <a:pt x="1414399" y="12167"/>
                    </a:cubicBezTo>
                    <a:cubicBezTo>
                      <a:pt x="1286573" y="43486"/>
                      <a:pt x="1175988" y="127826"/>
                      <a:pt x="1085977" y="237868"/>
                    </a:cubicBezTo>
                    <a:cubicBezTo>
                      <a:pt x="1094549" y="156098"/>
                      <a:pt x="1018349" y="83847"/>
                      <a:pt x="937291" y="70615"/>
                    </a:cubicBezTo>
                    <a:cubicBezTo>
                      <a:pt x="856234" y="57384"/>
                      <a:pt x="774223" y="88987"/>
                      <a:pt x="702500" y="129254"/>
                    </a:cubicBezTo>
                    <a:cubicBezTo>
                      <a:pt x="597725" y="187892"/>
                      <a:pt x="501142" y="270423"/>
                      <a:pt x="439515" y="391603"/>
                    </a:cubicBezTo>
                    <a:cubicBezTo>
                      <a:pt x="418369" y="348385"/>
                      <a:pt x="361029" y="331537"/>
                      <a:pt x="315118" y="345910"/>
                    </a:cubicBezTo>
                    <a:cubicBezTo>
                      <a:pt x="269208" y="360284"/>
                      <a:pt x="234442" y="399028"/>
                      <a:pt x="212153" y="441674"/>
                    </a:cubicBezTo>
                    <a:cubicBezTo>
                      <a:pt x="176625" y="509450"/>
                      <a:pt x="167767" y="590649"/>
                      <a:pt x="188055" y="656522"/>
                    </a:cubicBezTo>
                    <a:cubicBezTo>
                      <a:pt x="158813" y="653000"/>
                      <a:pt x="129190" y="634628"/>
                      <a:pt x="102330" y="645575"/>
                    </a:cubicBezTo>
                    <a:cubicBezTo>
                      <a:pt x="86952" y="653561"/>
                      <a:pt x="74584" y="666323"/>
                      <a:pt x="67087" y="681938"/>
                    </a:cubicBezTo>
                    <a:cubicBezTo>
                      <a:pt x="412" y="793598"/>
                      <a:pt x="-17876" y="932769"/>
                      <a:pt x="18129" y="1079840"/>
                    </a:cubicBezTo>
                    <a:cubicBezTo>
                      <a:pt x="71703" y="1040545"/>
                      <a:pt x="145801" y="1045486"/>
                      <a:pt x="193675" y="1091549"/>
                    </a:cubicBezTo>
                    <a:cubicBezTo>
                      <a:pt x="187245" y="1180420"/>
                      <a:pt x="201999" y="1269549"/>
                      <a:pt x="236728" y="135161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9" name="Google Shape;2499;p40"/>
              <p:cNvSpPr/>
              <p:nvPr/>
            </p:nvSpPr>
            <p:spPr>
              <a:xfrm>
                <a:off x="4588668" y="1982272"/>
                <a:ext cx="178974" cy="63778"/>
              </a:xfrm>
              <a:custGeom>
                <a:avLst/>
                <a:gdLst/>
                <a:ahLst/>
                <a:cxnLst/>
                <a:rect l="l" t="t" r="r" b="b"/>
                <a:pathLst>
                  <a:path w="178974" h="63778" extrusionOk="0">
                    <a:moveTo>
                      <a:pt x="162877" y="63779"/>
                    </a:moveTo>
                    <a:cubicBezTo>
                      <a:pt x="104971" y="63693"/>
                      <a:pt x="48354" y="46692"/>
                      <a:pt x="0" y="14850"/>
                    </a:cubicBezTo>
                    <a:lnTo>
                      <a:pt x="9525" y="0"/>
                    </a:lnTo>
                    <a:cubicBezTo>
                      <a:pt x="59342" y="32860"/>
                      <a:pt x="118424" y="48814"/>
                      <a:pt x="178022" y="45502"/>
                    </a:cubicBezTo>
                    <a:lnTo>
                      <a:pt x="178975" y="63303"/>
                    </a:lnTo>
                    <a:cubicBezTo>
                      <a:pt x="173831" y="63588"/>
                      <a:pt x="168402" y="63779"/>
                      <a:pt x="162877" y="6377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0" name="Google Shape;2500;p40"/>
              <p:cNvSpPr/>
              <p:nvPr/>
            </p:nvSpPr>
            <p:spPr>
              <a:xfrm>
                <a:off x="6753891" y="1946575"/>
                <a:ext cx="180689" cy="118133"/>
              </a:xfrm>
              <a:custGeom>
                <a:avLst/>
                <a:gdLst/>
                <a:ahLst/>
                <a:cxnLst/>
                <a:rect l="l" t="t" r="r" b="b"/>
                <a:pathLst>
                  <a:path w="180689" h="118133" extrusionOk="0">
                    <a:moveTo>
                      <a:pt x="2572" y="118133"/>
                    </a:moveTo>
                    <a:lnTo>
                      <a:pt x="0" y="100523"/>
                    </a:lnTo>
                    <a:cubicBezTo>
                      <a:pt x="66665" y="90604"/>
                      <a:pt x="126559" y="54393"/>
                      <a:pt x="166306" y="0"/>
                    </a:cubicBezTo>
                    <a:lnTo>
                      <a:pt x="180689" y="10471"/>
                    </a:lnTo>
                    <a:cubicBezTo>
                      <a:pt x="138074" y="68672"/>
                      <a:pt x="73943" y="107434"/>
                      <a:pt x="2572" y="1181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501" name="Google Shape;2501;p40"/>
          <p:cNvSpPr txBox="1"/>
          <p:nvPr/>
        </p:nvSpPr>
        <p:spPr>
          <a:xfrm>
            <a:off x="1252330" y="870005"/>
            <a:ext cx="827266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5400" b="1" dirty="0">
                <a:solidFill>
                  <a:srgbClr val="553396"/>
                </a:solidFill>
                <a:latin typeface="Times New Roman" panose="02020603050405020304" pitchFamily="18" charset="0"/>
                <a:ea typeface="Paytone One"/>
                <a:cs typeface="Times New Roman" panose="02020603050405020304" pitchFamily="18" charset="0"/>
                <a:sym typeface="Paytone One"/>
              </a:rPr>
              <a:t>HƯỚNG DẪN HỌC BÀI</a:t>
            </a:r>
            <a:endParaRPr sz="5400" b="1" dirty="0">
              <a:latin typeface="Times New Roman" panose="02020603050405020304" pitchFamily="18" charset="0"/>
              <a:cs typeface="Times New Roman" panose="02020603050405020304" pitchFamily="18" charset="0"/>
            </a:endParaRPr>
          </a:p>
        </p:txBody>
      </p:sp>
      <p:sp>
        <p:nvSpPr>
          <p:cNvPr id="2502" name="Google Shape;2502;p40"/>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3" name="Google Shape;2503;p40"/>
          <p:cNvSpPr/>
          <p:nvPr/>
        </p:nvSpPr>
        <p:spPr>
          <a:xfrm>
            <a:off x="9756393" y="4925504"/>
            <a:ext cx="2435606" cy="1932495"/>
          </a:xfrm>
          <a:custGeom>
            <a:avLst/>
            <a:gdLst/>
            <a:ahLst/>
            <a:cxnLst/>
            <a:rect l="l" t="t" r="r" b="b"/>
            <a:pathLst>
              <a:path w="2435606" h="1932495" extrusionOk="0">
                <a:moveTo>
                  <a:pt x="2435606" y="1932496"/>
                </a:moveTo>
                <a:lnTo>
                  <a:pt x="2435606" y="0"/>
                </a:lnTo>
                <a:cubicBezTo>
                  <a:pt x="2431987" y="7684"/>
                  <a:pt x="2428431" y="15304"/>
                  <a:pt x="2424875" y="22987"/>
                </a:cubicBezTo>
                <a:cubicBezTo>
                  <a:pt x="2288160" y="319024"/>
                  <a:pt x="2146364" y="645795"/>
                  <a:pt x="1856677" y="795528"/>
                </a:cubicBezTo>
                <a:cubicBezTo>
                  <a:pt x="1688910" y="882269"/>
                  <a:pt x="1494727" y="895858"/>
                  <a:pt x="1310069" y="936561"/>
                </a:cubicBezTo>
                <a:cubicBezTo>
                  <a:pt x="945135" y="1017969"/>
                  <a:pt x="613347" y="1207853"/>
                  <a:pt x="358267" y="1481265"/>
                </a:cubicBezTo>
                <a:cubicBezTo>
                  <a:pt x="228029" y="1621600"/>
                  <a:pt x="119190" y="1782509"/>
                  <a:pt x="0" y="1932496"/>
                </a:cubicBezTo>
                <a:close/>
              </a:path>
            </a:pathLst>
          </a:custGeom>
          <a:solidFill>
            <a:srgbClr val="FFD8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4" name="Google Shape;2504;p40"/>
          <p:cNvSpPr/>
          <p:nvPr/>
        </p:nvSpPr>
        <p:spPr>
          <a:xfrm>
            <a:off x="0" y="5096192"/>
            <a:ext cx="2732087"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5" name="Google Shape;2505;p40"/>
          <p:cNvSpPr/>
          <p:nvPr/>
        </p:nvSpPr>
        <p:spPr>
          <a:xfrm>
            <a:off x="7478268" y="0"/>
            <a:ext cx="4713985" cy="784944"/>
          </a:xfrm>
          <a:custGeom>
            <a:avLst/>
            <a:gdLst/>
            <a:ahLst/>
            <a:cxnLst/>
            <a:rect l="l" t="t" r="r" b="b"/>
            <a:pathLst>
              <a:path w="4713985" h="784944" extrusionOk="0">
                <a:moveTo>
                  <a:pt x="4713732" y="0"/>
                </a:moveTo>
                <a:lnTo>
                  <a:pt x="0" y="0"/>
                </a:lnTo>
                <a:cubicBezTo>
                  <a:pt x="326009" y="366713"/>
                  <a:pt x="722757" y="680784"/>
                  <a:pt x="1200150" y="763016"/>
                </a:cubicBezTo>
                <a:cubicBezTo>
                  <a:pt x="1635062" y="837946"/>
                  <a:pt x="2078609" y="709549"/>
                  <a:pt x="2489644" y="548958"/>
                </a:cubicBezTo>
                <a:cubicBezTo>
                  <a:pt x="2749994" y="447357"/>
                  <a:pt x="3006153" y="331788"/>
                  <a:pt x="3277997" y="267907"/>
                </a:cubicBezTo>
                <a:cubicBezTo>
                  <a:pt x="3549840" y="204026"/>
                  <a:pt x="3843845" y="195072"/>
                  <a:pt x="4100957" y="303975"/>
                </a:cubicBezTo>
                <a:cubicBezTo>
                  <a:pt x="4272407" y="376555"/>
                  <a:pt x="4418457" y="497014"/>
                  <a:pt x="4558601" y="618998"/>
                </a:cubicBezTo>
                <a:cubicBezTo>
                  <a:pt x="4610799" y="664337"/>
                  <a:pt x="4662614" y="710140"/>
                  <a:pt x="4713986" y="756412"/>
                </a:cubicBez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6" name="Google Shape;2506;p40"/>
          <p:cNvSpPr/>
          <p:nvPr/>
        </p:nvSpPr>
        <p:spPr>
          <a:xfrm flipH="1">
            <a:off x="5914210" y="1208877"/>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7" name="Google Shape;2507;p40"/>
          <p:cNvSpPr/>
          <p:nvPr/>
        </p:nvSpPr>
        <p:spPr>
          <a:xfrm flipH="1">
            <a:off x="9374838" y="6443247"/>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8" name="Google Shape;2508;p40"/>
          <p:cNvSpPr/>
          <p:nvPr/>
        </p:nvSpPr>
        <p:spPr>
          <a:xfrm flipH="1">
            <a:off x="1122309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9" name="Google Shape;2509;p40"/>
          <p:cNvSpPr/>
          <p:nvPr/>
        </p:nvSpPr>
        <p:spPr>
          <a:xfrm flipH="1">
            <a:off x="1054480" y="2349474"/>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0" name="Google Shape;2510;p40"/>
          <p:cNvSpPr/>
          <p:nvPr/>
        </p:nvSpPr>
        <p:spPr>
          <a:xfrm flipH="1">
            <a:off x="10411747"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1" name="Google Shape;2511;p40"/>
          <p:cNvSpPr/>
          <p:nvPr/>
        </p:nvSpPr>
        <p:spPr>
          <a:xfrm flipH="1">
            <a:off x="3319509"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2" name="Google Shape;2512;p40"/>
          <p:cNvSpPr/>
          <p:nvPr/>
        </p:nvSpPr>
        <p:spPr>
          <a:xfrm flipH="1">
            <a:off x="9471577"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3" name="Google Shape;2513;p40"/>
          <p:cNvSpPr/>
          <p:nvPr/>
        </p:nvSpPr>
        <p:spPr>
          <a:xfrm flipH="1">
            <a:off x="4204510" y="34070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4" name="Google Shape;2514;p40"/>
          <p:cNvSpPr/>
          <p:nvPr/>
        </p:nvSpPr>
        <p:spPr>
          <a:xfrm flipH="1">
            <a:off x="6002693"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5" name="Google Shape;2515;p40"/>
          <p:cNvSpPr/>
          <p:nvPr/>
        </p:nvSpPr>
        <p:spPr>
          <a:xfrm flipH="1">
            <a:off x="6750373" y="2148406"/>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6" name="Google Shape;2516;p40"/>
          <p:cNvSpPr/>
          <p:nvPr/>
        </p:nvSpPr>
        <p:spPr>
          <a:xfrm flipH="1">
            <a:off x="6304876" y="2674416"/>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7" name="Google Shape;2517;p40"/>
          <p:cNvSpPr/>
          <p:nvPr/>
        </p:nvSpPr>
        <p:spPr>
          <a:xfrm flipH="1">
            <a:off x="3556008" y="1297287"/>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8" name="Google Shape;2518;p40"/>
          <p:cNvSpPr/>
          <p:nvPr/>
        </p:nvSpPr>
        <p:spPr>
          <a:xfrm flipH="1">
            <a:off x="7234944"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9" name="Google Shape;2519;p40"/>
          <p:cNvSpPr/>
          <p:nvPr/>
        </p:nvSpPr>
        <p:spPr>
          <a:xfrm flipH="1">
            <a:off x="6670928" y="462414"/>
            <a:ext cx="611649" cy="645060"/>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2501;p40"/>
          <p:cNvSpPr txBox="1"/>
          <p:nvPr/>
        </p:nvSpPr>
        <p:spPr>
          <a:xfrm>
            <a:off x="990960" y="2242772"/>
            <a:ext cx="8815595"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200" b="1" dirty="0" err="1">
                <a:solidFill>
                  <a:srgbClr val="002060"/>
                </a:solidFill>
                <a:latin typeface="Times New Roman" panose="02020603050405020304" pitchFamily="18" charset="0"/>
                <a:ea typeface="Paytone One"/>
                <a:cs typeface="Times New Roman" panose="02020603050405020304" pitchFamily="18" charset="0"/>
                <a:sym typeface="Paytone One"/>
              </a:rPr>
              <a:t>Học</a:t>
            </a:r>
            <a:r>
              <a:rPr lang="es-CO" sz="3200" b="1" dirty="0">
                <a:solidFill>
                  <a:srgbClr val="002060"/>
                </a:solidFill>
                <a:latin typeface="Times New Roman" panose="02020603050405020304" pitchFamily="18" charset="0"/>
                <a:ea typeface="Paytone One"/>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ea typeface="Paytone One"/>
                <a:cs typeface="Times New Roman" panose="02020603050405020304" pitchFamily="18" charset="0"/>
                <a:sym typeface="Paytone One"/>
              </a:rPr>
              <a:t>bài</a:t>
            </a:r>
            <a:r>
              <a:rPr lang="es-CO" sz="3200" b="1" dirty="0">
                <a:solidFill>
                  <a:srgbClr val="002060"/>
                </a:solidFill>
                <a:latin typeface="Times New Roman" panose="02020603050405020304" pitchFamily="18" charset="0"/>
                <a:ea typeface="Paytone One"/>
                <a:cs typeface="Times New Roman" panose="02020603050405020304" pitchFamily="18" charset="0"/>
                <a:sym typeface="Paytone One"/>
              </a:rPr>
              <a:t>.</a:t>
            </a:r>
          </a:p>
          <a:p>
            <a:pPr marL="0" marR="0" lvl="0" indent="0" algn="l" rtl="0">
              <a:spcBef>
                <a:spcPts val="0"/>
              </a:spcBef>
              <a:spcAft>
                <a:spcPts val="0"/>
              </a:spcAft>
              <a:buNone/>
            </a:pPr>
            <a:r>
              <a:rPr lang="es-CO" sz="3200" b="1" dirty="0" err="1">
                <a:solidFill>
                  <a:srgbClr val="002060"/>
                </a:solidFill>
                <a:latin typeface="Times New Roman" panose="02020603050405020304" pitchFamily="18" charset="0"/>
                <a:cs typeface="Times New Roman" panose="02020603050405020304" pitchFamily="18" charset="0"/>
                <a:sym typeface="Paytone One"/>
              </a:rPr>
              <a:t>Chuẩn</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bị</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bài</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sau</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giới</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thiệu</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về</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liên</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kế</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hoá</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học</a:t>
            </a:r>
            <a:r>
              <a:rPr lang="es-CO" sz="3200" b="1" dirty="0">
                <a:solidFill>
                  <a:srgbClr val="002060"/>
                </a:solidFill>
                <a:latin typeface="Times New Roman" panose="02020603050405020304" pitchFamily="18" charset="0"/>
                <a:cs typeface="Times New Roman" panose="02020603050405020304" pitchFamily="18" charset="0"/>
                <a:sym typeface="Paytone One"/>
              </a:rPr>
              <a:t>.</a:t>
            </a:r>
            <a:endParaRPr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01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01"/>
                                        </p:tgtEl>
                                        <p:attrNameLst>
                                          <p:attrName>style.visibility</p:attrName>
                                        </p:attrNameLst>
                                      </p:cBhvr>
                                      <p:to>
                                        <p:strVal val="visible"/>
                                      </p:to>
                                    </p:set>
                                    <p:animEffect transition="in" filter="fade">
                                      <p:cBhvr>
                                        <p:cTn id="7" dur="1000"/>
                                        <p:tgtEl>
                                          <p:spTgt spid="2501"/>
                                        </p:tgtEl>
                                      </p:cBhvr>
                                    </p:animEffect>
                                    <p:anim calcmode="lin" valueType="num">
                                      <p:cBhvr>
                                        <p:cTn id="8" dur="1000" fill="hold"/>
                                        <p:tgtEl>
                                          <p:spTgt spid="2501"/>
                                        </p:tgtEl>
                                        <p:attrNameLst>
                                          <p:attrName>ppt_x</p:attrName>
                                        </p:attrNameLst>
                                      </p:cBhvr>
                                      <p:tavLst>
                                        <p:tav tm="0">
                                          <p:val>
                                            <p:strVal val="#ppt_x"/>
                                          </p:val>
                                        </p:tav>
                                        <p:tav tm="100000">
                                          <p:val>
                                            <p:strVal val="#ppt_x"/>
                                          </p:val>
                                        </p:tav>
                                      </p:tavLst>
                                    </p:anim>
                                    <p:anim calcmode="lin" valueType="num">
                                      <p:cBhvr>
                                        <p:cTn id="9" dur="1000" fill="hold"/>
                                        <p:tgtEl>
                                          <p:spTgt spid="25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9"/>
                                        </p:tgtEl>
                                        <p:attrNameLst>
                                          <p:attrName>style.visibility</p:attrName>
                                        </p:attrNameLst>
                                      </p:cBhvr>
                                      <p:to>
                                        <p:strVal val="visible"/>
                                      </p:to>
                                    </p:set>
                                    <p:animEffect transition="in" filter="fade">
                                      <p:cBhvr>
                                        <p:cTn id="14" dur="1000"/>
                                        <p:tgtEl>
                                          <p:spTgt spid="159"/>
                                        </p:tgtEl>
                                      </p:cBhvr>
                                    </p:animEffect>
                                    <p:anim calcmode="lin" valueType="num">
                                      <p:cBhvr>
                                        <p:cTn id="15" dur="1000" fill="hold"/>
                                        <p:tgtEl>
                                          <p:spTgt spid="159"/>
                                        </p:tgtEl>
                                        <p:attrNameLst>
                                          <p:attrName>ppt_x</p:attrName>
                                        </p:attrNameLst>
                                      </p:cBhvr>
                                      <p:tavLst>
                                        <p:tav tm="0">
                                          <p:val>
                                            <p:strVal val="#ppt_x"/>
                                          </p:val>
                                        </p:tav>
                                        <p:tav tm="100000">
                                          <p:val>
                                            <p:strVal val="#ppt_x"/>
                                          </p:val>
                                        </p:tav>
                                      </p:tavLst>
                                    </p:anim>
                                    <p:anim calcmode="lin" valueType="num">
                                      <p:cBhvr>
                                        <p:cTn id="16" dur="1000" fill="hold"/>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 grpId="0"/>
      <p:bldP spid="15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4C1F4A39-F672-493D-AD1D-EB4E2827691A}"/>
              </a:ext>
            </a:extLst>
          </p:cNvPr>
          <p:cNvSpPr txBox="1"/>
          <p:nvPr/>
        </p:nvSpPr>
        <p:spPr>
          <a:xfrm>
            <a:off x="5990757" y="2474893"/>
            <a:ext cx="5889183" cy="954107"/>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5 nguyên tử Oxygen,nguyên tử nguyên tố sodium, phân tử chlorine</a:t>
            </a:r>
            <a:endParaRPr lang="zh-CN" altLang="en-US" sz="2800" dirty="0">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04821D61-A391-48D6-AB07-D8901C3E3F72}"/>
              </a:ext>
            </a:extLst>
          </p:cNvPr>
          <p:cNvSpPr txBox="1"/>
          <p:nvPr/>
        </p:nvSpPr>
        <p:spPr>
          <a:xfrm>
            <a:off x="5990757" y="1171707"/>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Phân tử Oxygen, hợp chất sodium, nguyên tố chlorine</a:t>
            </a:r>
            <a:endParaRPr lang="zh-CN" altLang="en-US" sz="3200" dirty="0">
              <a:latin typeface="Arial" panose="020B0604020202020204" pitchFamily="34" charset="0"/>
              <a:cs typeface="Arial" panose="020B0604020202020204" pitchFamily="34" charset="0"/>
              <a:sym typeface="+mn-lt"/>
            </a:endParaRPr>
          </a:p>
        </p:txBody>
      </p:sp>
      <p:sp>
        <p:nvSpPr>
          <p:cNvPr id="25" name="文本框 24">
            <a:extLst>
              <a:ext uri="{FF2B5EF4-FFF2-40B4-BE49-F238E27FC236}">
                <a16:creationId xmlns:a16="http://schemas.microsoft.com/office/drawing/2014/main" id="{3234751C-3878-4EDB-81BC-4A3DE6210B0C}"/>
              </a:ext>
            </a:extLst>
          </p:cNvPr>
          <p:cNvSpPr txBox="1"/>
          <p:nvPr/>
        </p:nvSpPr>
        <p:spPr>
          <a:xfrm>
            <a:off x="5990757" y="3800064"/>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Phân tử khối Oxygen, nguyên tử sodium, phân tử chlorine</a:t>
            </a:r>
            <a:endParaRPr lang="zh-CN" altLang="en-US" sz="3200" dirty="0">
              <a:latin typeface="Arial" panose="020B0604020202020204" pitchFamily="34" charset="0"/>
              <a:cs typeface="Arial" panose="020B0604020202020204" pitchFamily="34" charset="0"/>
              <a:sym typeface="+mn-lt"/>
            </a:endParaRPr>
          </a:p>
        </p:txBody>
      </p:sp>
      <p:sp>
        <p:nvSpPr>
          <p:cNvPr id="28" name="椭圆 27">
            <a:extLst>
              <a:ext uri="{FF2B5EF4-FFF2-40B4-BE49-F238E27FC236}">
                <a16:creationId xmlns:a16="http://schemas.microsoft.com/office/drawing/2014/main" id="{41481E6D-1F91-4664-9C40-783B52558242}"/>
              </a:ext>
            </a:extLst>
          </p:cNvPr>
          <p:cNvSpPr/>
          <p:nvPr/>
        </p:nvSpPr>
        <p:spPr>
          <a:xfrm>
            <a:off x="4969553" y="1426454"/>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A</a:t>
            </a:r>
            <a:endParaRPr lang="zh-CN" altLang="en-US" sz="3200" b="1" dirty="0">
              <a:latin typeface="Arial" panose="020B0604020202020204" pitchFamily="34" charset="0"/>
              <a:cs typeface="Arial" panose="020B0604020202020204" pitchFamily="34" charset="0"/>
              <a:sym typeface="+mn-lt"/>
            </a:endParaRPr>
          </a:p>
        </p:txBody>
      </p:sp>
      <p:sp>
        <p:nvSpPr>
          <p:cNvPr id="31" name="椭圆 30">
            <a:extLst>
              <a:ext uri="{FF2B5EF4-FFF2-40B4-BE49-F238E27FC236}">
                <a16:creationId xmlns:a16="http://schemas.microsoft.com/office/drawing/2014/main" id="{BECBD928-705E-4884-BDC2-6D13DC92767A}"/>
              </a:ext>
            </a:extLst>
          </p:cNvPr>
          <p:cNvSpPr/>
          <p:nvPr/>
        </p:nvSpPr>
        <p:spPr>
          <a:xfrm>
            <a:off x="4929076" y="2609213"/>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B</a:t>
            </a:r>
            <a:endParaRPr lang="zh-CN" altLang="en-US" sz="3200" b="1" dirty="0">
              <a:latin typeface="Arial" panose="020B0604020202020204" pitchFamily="34" charset="0"/>
              <a:cs typeface="Arial" panose="020B0604020202020204" pitchFamily="34" charset="0"/>
              <a:sym typeface="+mn-lt"/>
            </a:endParaRPr>
          </a:p>
        </p:txBody>
      </p:sp>
      <p:sp>
        <p:nvSpPr>
          <p:cNvPr id="34" name="椭圆 33">
            <a:extLst>
              <a:ext uri="{FF2B5EF4-FFF2-40B4-BE49-F238E27FC236}">
                <a16:creationId xmlns:a16="http://schemas.microsoft.com/office/drawing/2014/main" id="{813D75A7-9108-4744-BEA5-5BF03C3F778D}"/>
              </a:ext>
            </a:extLst>
          </p:cNvPr>
          <p:cNvSpPr/>
          <p:nvPr/>
        </p:nvSpPr>
        <p:spPr>
          <a:xfrm>
            <a:off x="4944004" y="3825639"/>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C</a:t>
            </a:r>
            <a:endParaRPr lang="zh-CN" altLang="en-US" sz="3200" b="1" dirty="0">
              <a:latin typeface="Arial" panose="020B0604020202020204" pitchFamily="34" charset="0"/>
              <a:cs typeface="Arial" panose="020B0604020202020204" pitchFamily="34" charset="0"/>
              <a:sym typeface="+mn-lt"/>
            </a:endParaRPr>
          </a:p>
        </p:txBody>
      </p:sp>
      <p:sp>
        <p:nvSpPr>
          <p:cNvPr id="40" name="文本框 24">
            <a:extLst>
              <a:ext uri="{FF2B5EF4-FFF2-40B4-BE49-F238E27FC236}">
                <a16:creationId xmlns:a16="http://schemas.microsoft.com/office/drawing/2014/main" id="{7F17EBF2-D767-48C8-A4DA-D40BFE42D2BB}"/>
              </a:ext>
            </a:extLst>
          </p:cNvPr>
          <p:cNvSpPr txBox="1"/>
          <p:nvPr/>
        </p:nvSpPr>
        <p:spPr>
          <a:xfrm>
            <a:off x="6016306" y="4982823"/>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5 phân tử Oxygen, phân tử sodium, nguyên tố chlorine</a:t>
            </a:r>
            <a:endParaRPr lang="zh-CN" altLang="en-US" sz="3200" dirty="0">
              <a:latin typeface="Arial" panose="020B0604020202020204" pitchFamily="34" charset="0"/>
              <a:cs typeface="Arial" panose="020B0604020202020204" pitchFamily="34" charset="0"/>
              <a:sym typeface="+mn-lt"/>
            </a:endParaRPr>
          </a:p>
        </p:txBody>
      </p:sp>
      <p:sp>
        <p:nvSpPr>
          <p:cNvPr id="42" name="椭圆 33">
            <a:extLst>
              <a:ext uri="{FF2B5EF4-FFF2-40B4-BE49-F238E27FC236}">
                <a16:creationId xmlns:a16="http://schemas.microsoft.com/office/drawing/2014/main" id="{A8ABCB7E-5960-4449-9ED2-F875906F39B7}"/>
              </a:ext>
            </a:extLst>
          </p:cNvPr>
          <p:cNvSpPr/>
          <p:nvPr/>
        </p:nvSpPr>
        <p:spPr>
          <a:xfrm>
            <a:off x="4969553" y="5008398"/>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D</a:t>
            </a:r>
            <a:endParaRPr lang="zh-CN" altLang="en-US" sz="3200" b="1" dirty="0">
              <a:latin typeface="Arial" panose="020B0604020202020204" pitchFamily="34" charset="0"/>
              <a:cs typeface="Arial" panose="020B0604020202020204" pitchFamily="34" charset="0"/>
              <a:sym typeface="+mn-lt"/>
            </a:endParaRPr>
          </a:p>
        </p:txBody>
      </p:sp>
      <p:sp>
        <p:nvSpPr>
          <p:cNvPr id="44" name="Rectangle: Rounded Corners 43">
            <a:extLst>
              <a:ext uri="{FF2B5EF4-FFF2-40B4-BE49-F238E27FC236}">
                <a16:creationId xmlns:a16="http://schemas.microsoft.com/office/drawing/2014/main" id="{E059AAC7-9591-4BE2-B3E0-221B93D4787C}"/>
              </a:ext>
            </a:extLst>
          </p:cNvPr>
          <p:cNvSpPr/>
          <p:nvPr/>
        </p:nvSpPr>
        <p:spPr>
          <a:xfrm>
            <a:off x="312060" y="1630919"/>
            <a:ext cx="4098576" cy="335190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4: </a:t>
            </a:r>
          </a:p>
          <a:p>
            <a:pPr algn="ctr"/>
            <a:r>
              <a:rPr lang="vi-VN" sz="3200" b="0" i="0" dirty="0">
                <a:solidFill>
                  <a:srgbClr val="000000"/>
                </a:solidFill>
                <a:effectLst/>
                <a:latin typeface="arial" panose="020B0604020202020204" pitchFamily="34" charset="0"/>
              </a:rPr>
              <a:t>Cách viết sau có ý nghĩa gì 5 O, Na, Cl</a:t>
            </a:r>
            <a:r>
              <a:rPr lang="vi-VN" sz="3200" b="0" i="0" baseline="-25000" dirty="0">
                <a:solidFill>
                  <a:srgbClr val="000000"/>
                </a:solidFill>
                <a:effectLst/>
                <a:latin typeface="arial" panose="020B0604020202020204" pitchFamily="34" charset="0"/>
              </a:rPr>
              <a:t>2</a:t>
            </a:r>
            <a:endParaRPr lang="vi-VN" sz="3200" baseline="-25000" dirty="0"/>
          </a:p>
        </p:txBody>
      </p:sp>
      <p:pic>
        <p:nvPicPr>
          <p:cNvPr id="45" name="Picture 44">
            <a:extLst>
              <a:ext uri="{FF2B5EF4-FFF2-40B4-BE49-F238E27FC236}">
                <a16:creationId xmlns:a16="http://schemas.microsoft.com/office/drawing/2014/main" id="{8CE9A7DB-87E7-4672-8B36-2D9A3DCF8BF4}"/>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23352" y="2404525"/>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15" name="Google Shape;1624;p26">
            <a:extLst>
              <a:ext uri="{FF2B5EF4-FFF2-40B4-BE49-F238E27FC236}">
                <a16:creationId xmlns:a16="http://schemas.microsoft.com/office/drawing/2014/main" id="{01CA8CD0-57C0-4029-82CF-9CFA66200A9E}"/>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79;p26">
            <a:extLst>
              <a:ext uri="{FF2B5EF4-FFF2-40B4-BE49-F238E27FC236}">
                <a16:creationId xmlns:a16="http://schemas.microsoft.com/office/drawing/2014/main" id="{718AB18C-73DF-4A7D-A05A-6E5241ABDFC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576504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250" fill="hold"/>
                                        <p:tgtEl>
                                          <p:spTgt spid="45"/>
                                        </p:tgtEl>
                                        <p:attrNameLst>
                                          <p:attrName>ppt_w</p:attrName>
                                        </p:attrNameLst>
                                      </p:cBhvr>
                                      <p:tavLst>
                                        <p:tav tm="0">
                                          <p:val>
                                            <p:strVal val="4*#ppt_w"/>
                                          </p:val>
                                        </p:tav>
                                        <p:tav tm="100000">
                                          <p:val>
                                            <p:strVal val="#ppt_w"/>
                                          </p:val>
                                        </p:tav>
                                      </p:tavLst>
                                    </p:anim>
                                    <p:anim calcmode="lin" valueType="num">
                                      <p:cBhvr>
                                        <p:cTn id="34"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5" grpId="0"/>
      <p:bldP spid="28" grpId="0" animBg="1"/>
      <p:bldP spid="31" grpId="0" animBg="1"/>
      <p:bldP spid="34" grpId="0" animBg="1"/>
      <p:bldP spid="40" grpId="0"/>
      <p:bldP spid="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30A9D785-268B-48BB-8D70-A5E8A16BACF9}"/>
              </a:ext>
            </a:extLst>
          </p:cNvPr>
          <p:cNvGrpSpPr/>
          <p:nvPr/>
        </p:nvGrpSpPr>
        <p:grpSpPr>
          <a:xfrm>
            <a:off x="1808793" y="3220129"/>
            <a:ext cx="1929086" cy="849008"/>
            <a:chOff x="4781550" y="4528680"/>
            <a:chExt cx="1476620" cy="360949"/>
          </a:xfrm>
        </p:grpSpPr>
        <p:sp>
          <p:nvSpPr>
            <p:cNvPr id="20" name="矩形 19">
              <a:extLst>
                <a:ext uri="{FF2B5EF4-FFF2-40B4-BE49-F238E27FC236}">
                  <a16:creationId xmlns:a16="http://schemas.microsoft.com/office/drawing/2014/main" id="{95BA0D9D-E1FF-48C1-A4FD-A13195C102F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1" name="矩形 20">
              <a:extLst>
                <a:ext uri="{FF2B5EF4-FFF2-40B4-BE49-F238E27FC236}">
                  <a16:creationId xmlns:a16="http://schemas.microsoft.com/office/drawing/2014/main" id="{EA14DB98-2100-4B4F-BBF1-8ACCEE403F19}"/>
                </a:ext>
              </a:extLst>
            </p:cNvPr>
            <p:cNvSpPr/>
            <p:nvPr/>
          </p:nvSpPr>
          <p:spPr>
            <a:xfrm>
              <a:off x="5209674" y="4528680"/>
              <a:ext cx="1048496"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05B2DB9D-8C12-4DA3-A20F-6D04D0D9A9CC}"/>
                </a:ext>
              </a:extLst>
            </p:cNvPr>
            <p:cNvSpPr txBox="1"/>
            <p:nvPr/>
          </p:nvSpPr>
          <p:spPr>
            <a:xfrm>
              <a:off x="4781550" y="4545552"/>
              <a:ext cx="495300" cy="274783"/>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A</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23" name="文本框 22">
              <a:extLst>
                <a:ext uri="{FF2B5EF4-FFF2-40B4-BE49-F238E27FC236}">
                  <a16:creationId xmlns:a16="http://schemas.microsoft.com/office/drawing/2014/main" id="{5C937CC8-C8C4-40C3-934E-27017FDD9373}"/>
                </a:ext>
              </a:extLst>
            </p:cNvPr>
            <p:cNvSpPr txBox="1"/>
            <p:nvPr/>
          </p:nvSpPr>
          <p:spPr>
            <a:xfrm>
              <a:off x="5209673" y="4592623"/>
              <a:ext cx="1037284" cy="2747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1</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25" name="组合 24">
            <a:extLst>
              <a:ext uri="{FF2B5EF4-FFF2-40B4-BE49-F238E27FC236}">
                <a16:creationId xmlns:a16="http://schemas.microsoft.com/office/drawing/2014/main" id="{F30F54D7-D15A-4E50-BEBF-C1049B110538}"/>
              </a:ext>
            </a:extLst>
          </p:cNvPr>
          <p:cNvGrpSpPr/>
          <p:nvPr/>
        </p:nvGrpSpPr>
        <p:grpSpPr>
          <a:xfrm>
            <a:off x="6096000" y="3220129"/>
            <a:ext cx="1850809" cy="849008"/>
            <a:chOff x="4781550" y="4528680"/>
            <a:chExt cx="1598563" cy="360949"/>
          </a:xfrm>
        </p:grpSpPr>
        <p:sp>
          <p:nvSpPr>
            <p:cNvPr id="27" name="矩形 26">
              <a:extLst>
                <a:ext uri="{FF2B5EF4-FFF2-40B4-BE49-F238E27FC236}">
                  <a16:creationId xmlns:a16="http://schemas.microsoft.com/office/drawing/2014/main" id="{5989A094-59D7-49A7-B630-355286BE412B}"/>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8" name="矩形 27">
              <a:extLst>
                <a:ext uri="{FF2B5EF4-FFF2-40B4-BE49-F238E27FC236}">
                  <a16:creationId xmlns:a16="http://schemas.microsoft.com/office/drawing/2014/main" id="{1CE41000-8FEE-41B3-9A22-4FE9C8E73AE4}"/>
                </a:ext>
              </a:extLst>
            </p:cNvPr>
            <p:cNvSpPr/>
            <p:nvPr/>
          </p:nvSpPr>
          <p:spPr>
            <a:xfrm>
              <a:off x="5209675" y="4528680"/>
              <a:ext cx="1170438"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9" name="文本框 28">
              <a:extLst>
                <a:ext uri="{FF2B5EF4-FFF2-40B4-BE49-F238E27FC236}">
                  <a16:creationId xmlns:a16="http://schemas.microsoft.com/office/drawing/2014/main" id="{54159AD9-94F5-481A-88F7-C3A07E97EF6A}"/>
                </a:ext>
              </a:extLst>
            </p:cNvPr>
            <p:cNvSpPr txBox="1"/>
            <p:nvPr/>
          </p:nvSpPr>
          <p:spPr>
            <a:xfrm>
              <a:off x="4781550" y="4571376"/>
              <a:ext cx="495300" cy="274783"/>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B</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30" name="文本框 29">
              <a:extLst>
                <a:ext uri="{FF2B5EF4-FFF2-40B4-BE49-F238E27FC236}">
                  <a16:creationId xmlns:a16="http://schemas.microsoft.com/office/drawing/2014/main" id="{993B940A-66E7-4390-9125-253B132774BD}"/>
                </a:ext>
              </a:extLst>
            </p:cNvPr>
            <p:cNvSpPr txBox="1"/>
            <p:nvPr/>
          </p:nvSpPr>
          <p:spPr>
            <a:xfrm>
              <a:off x="5197022" y="4567164"/>
              <a:ext cx="1170438" cy="2747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2</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32" name="组合 31">
            <a:extLst>
              <a:ext uri="{FF2B5EF4-FFF2-40B4-BE49-F238E27FC236}">
                <a16:creationId xmlns:a16="http://schemas.microsoft.com/office/drawing/2014/main" id="{D15F49E3-7389-47CE-873B-5926163FB12E}"/>
              </a:ext>
            </a:extLst>
          </p:cNvPr>
          <p:cNvGrpSpPr/>
          <p:nvPr/>
        </p:nvGrpSpPr>
        <p:grpSpPr>
          <a:xfrm>
            <a:off x="3852520" y="4683374"/>
            <a:ext cx="2019144" cy="748358"/>
            <a:chOff x="4781549" y="4528680"/>
            <a:chExt cx="1506111" cy="360949"/>
          </a:xfrm>
        </p:grpSpPr>
        <p:sp>
          <p:nvSpPr>
            <p:cNvPr id="34" name="矩形 33">
              <a:extLst>
                <a:ext uri="{FF2B5EF4-FFF2-40B4-BE49-F238E27FC236}">
                  <a16:creationId xmlns:a16="http://schemas.microsoft.com/office/drawing/2014/main" id="{675AD7B7-3731-46FD-9151-9D24A38C7D5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35" name="矩形 34">
              <a:extLst>
                <a:ext uri="{FF2B5EF4-FFF2-40B4-BE49-F238E27FC236}">
                  <a16:creationId xmlns:a16="http://schemas.microsoft.com/office/drawing/2014/main" id="{46ACB865-38E2-46CD-9335-50E51F41A5DF}"/>
                </a:ext>
              </a:extLst>
            </p:cNvPr>
            <p:cNvSpPr/>
            <p:nvPr/>
          </p:nvSpPr>
          <p:spPr>
            <a:xfrm>
              <a:off x="5209675" y="4528680"/>
              <a:ext cx="1077985"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latin typeface="Arial" panose="020B0604020202020204" pitchFamily="34" charset="0"/>
                <a:cs typeface="Arial" panose="020B0604020202020204" pitchFamily="34" charset="0"/>
                <a:sym typeface="+mn-lt"/>
              </a:endParaRPr>
            </a:p>
          </p:txBody>
        </p:sp>
        <p:sp>
          <p:nvSpPr>
            <p:cNvPr id="36" name="文本框 35">
              <a:extLst>
                <a:ext uri="{FF2B5EF4-FFF2-40B4-BE49-F238E27FC236}">
                  <a16:creationId xmlns:a16="http://schemas.microsoft.com/office/drawing/2014/main" id="{23FACB92-8A46-4E45-8A99-C9521513F455}"/>
                </a:ext>
              </a:extLst>
            </p:cNvPr>
            <p:cNvSpPr txBox="1"/>
            <p:nvPr/>
          </p:nvSpPr>
          <p:spPr>
            <a:xfrm>
              <a:off x="4781549" y="4560259"/>
              <a:ext cx="495300" cy="311739"/>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C</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37" name="文本框 36">
              <a:extLst>
                <a:ext uri="{FF2B5EF4-FFF2-40B4-BE49-F238E27FC236}">
                  <a16:creationId xmlns:a16="http://schemas.microsoft.com/office/drawing/2014/main" id="{13327B59-2C04-4994-9092-F67BEB3526FC}"/>
                </a:ext>
              </a:extLst>
            </p:cNvPr>
            <p:cNvSpPr txBox="1"/>
            <p:nvPr/>
          </p:nvSpPr>
          <p:spPr>
            <a:xfrm>
              <a:off x="5209673" y="4560260"/>
              <a:ext cx="1021737" cy="3117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3</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39" name="组合 38">
            <a:extLst>
              <a:ext uri="{FF2B5EF4-FFF2-40B4-BE49-F238E27FC236}">
                <a16:creationId xmlns:a16="http://schemas.microsoft.com/office/drawing/2014/main" id="{A5697301-2DD4-453F-8B46-F07301FDE334}"/>
              </a:ext>
            </a:extLst>
          </p:cNvPr>
          <p:cNvGrpSpPr/>
          <p:nvPr/>
        </p:nvGrpSpPr>
        <p:grpSpPr>
          <a:xfrm>
            <a:off x="8147714" y="4670807"/>
            <a:ext cx="1932881" cy="853127"/>
            <a:chOff x="4781550" y="4528680"/>
            <a:chExt cx="1582083" cy="360949"/>
          </a:xfrm>
        </p:grpSpPr>
        <p:sp>
          <p:nvSpPr>
            <p:cNvPr id="41" name="矩形 40">
              <a:extLst>
                <a:ext uri="{FF2B5EF4-FFF2-40B4-BE49-F238E27FC236}">
                  <a16:creationId xmlns:a16="http://schemas.microsoft.com/office/drawing/2014/main" id="{40B78D1D-ACC0-47A7-95C8-71E660FEDCD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42" name="矩形 41">
              <a:extLst>
                <a:ext uri="{FF2B5EF4-FFF2-40B4-BE49-F238E27FC236}">
                  <a16:creationId xmlns:a16="http://schemas.microsoft.com/office/drawing/2014/main" id="{10040B0A-6864-4572-B0B2-C67CFEF99FFA}"/>
                </a:ext>
              </a:extLst>
            </p:cNvPr>
            <p:cNvSpPr/>
            <p:nvPr/>
          </p:nvSpPr>
          <p:spPr>
            <a:xfrm>
              <a:off x="5209674" y="4528680"/>
              <a:ext cx="1153959"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latin typeface="Arial" panose="020B0604020202020204" pitchFamily="34" charset="0"/>
                <a:cs typeface="Arial" panose="020B0604020202020204" pitchFamily="34" charset="0"/>
                <a:sym typeface="+mn-lt"/>
              </a:endParaRPr>
            </a:p>
          </p:txBody>
        </p:sp>
        <p:sp>
          <p:nvSpPr>
            <p:cNvPr id="43" name="文本框 42">
              <a:extLst>
                <a:ext uri="{FF2B5EF4-FFF2-40B4-BE49-F238E27FC236}">
                  <a16:creationId xmlns:a16="http://schemas.microsoft.com/office/drawing/2014/main" id="{4CB3BC11-714E-4EDE-AE7C-57EE78D3F576}"/>
                </a:ext>
              </a:extLst>
            </p:cNvPr>
            <p:cNvSpPr txBox="1"/>
            <p:nvPr/>
          </p:nvSpPr>
          <p:spPr>
            <a:xfrm>
              <a:off x="4781550" y="4568234"/>
              <a:ext cx="495300" cy="273456"/>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D</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44" name="文本框 43">
              <a:extLst>
                <a:ext uri="{FF2B5EF4-FFF2-40B4-BE49-F238E27FC236}">
                  <a16:creationId xmlns:a16="http://schemas.microsoft.com/office/drawing/2014/main" id="{125D0B56-E57D-4AE2-85AC-034F8710D2DA}"/>
                </a:ext>
              </a:extLst>
            </p:cNvPr>
            <p:cNvSpPr txBox="1"/>
            <p:nvPr/>
          </p:nvSpPr>
          <p:spPr>
            <a:xfrm>
              <a:off x="5207861" y="4579142"/>
              <a:ext cx="1109186" cy="2734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4</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sp>
        <p:nvSpPr>
          <p:cNvPr id="50" name="Rectangle: Rounded Corners 49">
            <a:extLst>
              <a:ext uri="{FF2B5EF4-FFF2-40B4-BE49-F238E27FC236}">
                <a16:creationId xmlns:a16="http://schemas.microsoft.com/office/drawing/2014/main" id="{68A3A9C3-EB4D-4FBD-B64E-E4E19BEA14CD}"/>
              </a:ext>
            </a:extLst>
          </p:cNvPr>
          <p:cNvSpPr/>
          <p:nvPr/>
        </p:nvSpPr>
        <p:spPr>
          <a:xfrm>
            <a:off x="1180267" y="945247"/>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5: </a:t>
            </a:r>
          </a:p>
          <a:p>
            <a:pPr algn="ctr"/>
            <a:r>
              <a:rPr lang="vi-VN" sz="3200" b="0" i="0" dirty="0">
                <a:solidFill>
                  <a:srgbClr val="000000"/>
                </a:solidFill>
                <a:effectLst/>
                <a:latin typeface="arial" panose="020B0604020202020204" pitchFamily="34" charset="0"/>
              </a:rPr>
              <a:t>Hợp chất Al</a:t>
            </a:r>
            <a:r>
              <a:rPr lang="vi-VN" sz="3200" b="0" i="0" baseline="-25000" dirty="0">
                <a:solidFill>
                  <a:srgbClr val="000000"/>
                </a:solidFill>
                <a:effectLst/>
                <a:latin typeface="arial" panose="020B0604020202020204" pitchFamily="34" charset="0"/>
              </a:rPr>
              <a:t>x</a:t>
            </a:r>
            <a:r>
              <a:rPr lang="vi-VN" sz="3200" b="0" i="0" dirty="0">
                <a:solidFill>
                  <a:srgbClr val="000000"/>
                </a:solidFill>
                <a:effectLst/>
                <a:latin typeface="arial" panose="020B0604020202020204" pitchFamily="34" charset="0"/>
              </a:rPr>
              <a:t>(NO</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a:t>
            </a:r>
            <a:r>
              <a:rPr lang="vi-VN" sz="3200" b="0" i="0" baseline="-25000" dirty="0">
                <a:solidFill>
                  <a:srgbClr val="000000"/>
                </a:solidFill>
                <a:effectLst/>
                <a:latin typeface="arial" panose="020B0604020202020204" pitchFamily="34" charset="0"/>
              </a:rPr>
              <a:t>3 </a:t>
            </a:r>
            <a:r>
              <a:rPr lang="vi-VN" sz="3200" b="0" i="0" dirty="0">
                <a:solidFill>
                  <a:srgbClr val="000000"/>
                </a:solidFill>
                <a:effectLst/>
                <a:latin typeface="arial" panose="020B0604020202020204" pitchFamily="34" charset="0"/>
              </a:rPr>
              <a:t>có phân tử khối là 213. Giá trị của x là: </a:t>
            </a:r>
            <a:endParaRPr lang="vi-VN" sz="3200" dirty="0"/>
          </a:p>
        </p:txBody>
      </p:sp>
      <p:pic>
        <p:nvPicPr>
          <p:cNvPr id="54" name="Picture 53">
            <a:extLst>
              <a:ext uri="{FF2B5EF4-FFF2-40B4-BE49-F238E27FC236}">
                <a16:creationId xmlns:a16="http://schemas.microsoft.com/office/drawing/2014/main" id="{C62853BC-5B9D-42DC-B6BB-7016A5258489}"/>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3445336" y="3106585"/>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1" name="Google Shape;1624;p26">
            <a:extLst>
              <a:ext uri="{FF2B5EF4-FFF2-40B4-BE49-F238E27FC236}">
                <a16:creationId xmlns:a16="http://schemas.microsoft.com/office/drawing/2014/main" id="{8ECF426A-A7B4-45B9-AA3A-61FAD6D4F682}"/>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1679;p26">
            <a:extLst>
              <a:ext uri="{FF2B5EF4-FFF2-40B4-BE49-F238E27FC236}">
                <a16:creationId xmlns:a16="http://schemas.microsoft.com/office/drawing/2014/main" id="{4B396FC2-B1F6-48FB-890B-F7A2ABFB69C3}"/>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383007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par>
                                <p:cTn id="14" presetID="16" presetClass="entr" presetSubtype="21"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250" fill="hold"/>
                                        <p:tgtEl>
                                          <p:spTgt spid="54"/>
                                        </p:tgtEl>
                                        <p:attrNameLst>
                                          <p:attrName>ppt_w</p:attrName>
                                        </p:attrNameLst>
                                      </p:cBhvr>
                                      <p:tavLst>
                                        <p:tav tm="0">
                                          <p:val>
                                            <p:strVal val="4*#ppt_w"/>
                                          </p:val>
                                        </p:tav>
                                        <p:tav tm="100000">
                                          <p:val>
                                            <p:strVal val="#ppt_w"/>
                                          </p:val>
                                        </p:tav>
                                      </p:tavLst>
                                    </p:anim>
                                    <p:anim calcmode="lin" valueType="num">
                                      <p:cBhvr>
                                        <p:cTn id="22" dur="250" fill="hold"/>
                                        <p:tgtEl>
                                          <p:spTgt spid="5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F4937E7D-123D-4D1E-8709-46505DA767D6}"/>
              </a:ext>
            </a:extLst>
          </p:cNvPr>
          <p:cNvGrpSpPr/>
          <p:nvPr/>
        </p:nvGrpSpPr>
        <p:grpSpPr>
          <a:xfrm>
            <a:off x="1436142" y="3583651"/>
            <a:ext cx="1393371" cy="2046772"/>
            <a:chOff x="1415143" y="2989943"/>
            <a:chExt cx="1393371" cy="2046772"/>
          </a:xfrm>
        </p:grpSpPr>
        <p:sp>
          <p:nvSpPr>
            <p:cNvPr id="20" name="椭圆 19">
              <a:extLst>
                <a:ext uri="{FF2B5EF4-FFF2-40B4-BE49-F238E27FC236}">
                  <a16:creationId xmlns:a16="http://schemas.microsoft.com/office/drawing/2014/main" id="{5B29B38B-FBFB-487E-BD2C-36E27465C495}"/>
                </a:ext>
              </a:extLst>
            </p:cNvPr>
            <p:cNvSpPr/>
            <p:nvPr/>
          </p:nvSpPr>
          <p:spPr>
            <a:xfrm>
              <a:off x="1415143" y="2989943"/>
              <a:ext cx="1393371" cy="1393371"/>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A</a:t>
              </a:r>
              <a:endParaRPr lang="zh-CN" altLang="en-US" sz="4800" b="1" dirty="0">
                <a:latin typeface="Arial" panose="020B0604020202020204" pitchFamily="34" charset="0"/>
                <a:cs typeface="Arial" panose="020B0604020202020204" pitchFamily="34" charset="0"/>
                <a:sym typeface="+mn-lt"/>
              </a:endParaRPr>
            </a:p>
          </p:txBody>
        </p:sp>
        <p:cxnSp>
          <p:nvCxnSpPr>
            <p:cNvPr id="18" name="直接连接符 17">
              <a:extLst>
                <a:ext uri="{FF2B5EF4-FFF2-40B4-BE49-F238E27FC236}">
                  <a16:creationId xmlns:a16="http://schemas.microsoft.com/office/drawing/2014/main" id="{5BAC3C48-CA08-4094-BB96-043B6E5483DE}"/>
                </a:ext>
              </a:extLst>
            </p:cNvPr>
            <p:cNvCxnSpPr>
              <a:stCxn id="20" idx="4"/>
            </p:cNvCxnSpPr>
            <p:nvPr/>
          </p:nvCxnSpPr>
          <p:spPr>
            <a:xfrm flipH="1">
              <a:off x="2111828" y="4383314"/>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19" name="椭圆 18">
              <a:extLst>
                <a:ext uri="{FF2B5EF4-FFF2-40B4-BE49-F238E27FC236}">
                  <a16:creationId xmlns:a16="http://schemas.microsoft.com/office/drawing/2014/main" id="{4A1EBBEE-E629-41F2-8303-1B14F7E3A9D2}"/>
                </a:ext>
              </a:extLst>
            </p:cNvPr>
            <p:cNvSpPr/>
            <p:nvPr/>
          </p:nvSpPr>
          <p:spPr>
            <a:xfrm>
              <a:off x="2066587" y="4946234"/>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grpSp>
        <p:nvGrpSpPr>
          <p:cNvPr id="22" name="组合 21">
            <a:extLst>
              <a:ext uri="{FF2B5EF4-FFF2-40B4-BE49-F238E27FC236}">
                <a16:creationId xmlns:a16="http://schemas.microsoft.com/office/drawing/2014/main" id="{9B0C2A7F-D9D9-433D-8BD0-7DBDFB99BA20}"/>
              </a:ext>
            </a:extLst>
          </p:cNvPr>
          <p:cNvGrpSpPr/>
          <p:nvPr/>
        </p:nvGrpSpPr>
        <p:grpSpPr>
          <a:xfrm>
            <a:off x="4147708" y="2308448"/>
            <a:ext cx="1393371" cy="2014575"/>
            <a:chOff x="4071257" y="1654629"/>
            <a:chExt cx="1393371" cy="2014575"/>
          </a:xfrm>
        </p:grpSpPr>
        <p:sp>
          <p:nvSpPr>
            <p:cNvPr id="26" name="椭圆 25">
              <a:extLst>
                <a:ext uri="{FF2B5EF4-FFF2-40B4-BE49-F238E27FC236}">
                  <a16:creationId xmlns:a16="http://schemas.microsoft.com/office/drawing/2014/main" id="{513BD2FB-0712-4E3B-A29B-6B5F3EC2C684}"/>
                </a:ext>
              </a:extLst>
            </p:cNvPr>
            <p:cNvSpPr/>
            <p:nvPr/>
          </p:nvSpPr>
          <p:spPr>
            <a:xfrm>
              <a:off x="4071257" y="1654629"/>
              <a:ext cx="1393371" cy="1393371"/>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B</a:t>
              </a:r>
              <a:endParaRPr lang="zh-CN" altLang="en-US" sz="4800" b="1" dirty="0">
                <a:latin typeface="Arial" panose="020B0604020202020204" pitchFamily="34" charset="0"/>
                <a:cs typeface="Arial" panose="020B0604020202020204" pitchFamily="34" charset="0"/>
                <a:sym typeface="+mn-lt"/>
              </a:endParaRPr>
            </a:p>
          </p:txBody>
        </p:sp>
        <p:cxnSp>
          <p:nvCxnSpPr>
            <p:cNvPr id="24" name="直接连接符 23">
              <a:extLst>
                <a:ext uri="{FF2B5EF4-FFF2-40B4-BE49-F238E27FC236}">
                  <a16:creationId xmlns:a16="http://schemas.microsoft.com/office/drawing/2014/main" id="{C1309D32-5831-4FD7-877B-29901C535549}"/>
                </a:ext>
              </a:extLst>
            </p:cNvPr>
            <p:cNvCxnSpPr/>
            <p:nvPr/>
          </p:nvCxnSpPr>
          <p:spPr>
            <a:xfrm flipH="1">
              <a:off x="4755694" y="3050267"/>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25" name="椭圆 24">
              <a:extLst>
                <a:ext uri="{FF2B5EF4-FFF2-40B4-BE49-F238E27FC236}">
                  <a16:creationId xmlns:a16="http://schemas.microsoft.com/office/drawing/2014/main" id="{7B652B1E-FA9C-4FCA-98C3-8E1E4352F0DA}"/>
                </a:ext>
              </a:extLst>
            </p:cNvPr>
            <p:cNvSpPr/>
            <p:nvPr/>
          </p:nvSpPr>
          <p:spPr>
            <a:xfrm>
              <a:off x="4722701" y="3578723"/>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grpSp>
        <p:nvGrpSpPr>
          <p:cNvPr id="28" name="组合 27">
            <a:extLst>
              <a:ext uri="{FF2B5EF4-FFF2-40B4-BE49-F238E27FC236}">
                <a16:creationId xmlns:a16="http://schemas.microsoft.com/office/drawing/2014/main" id="{296E380C-DA3D-4700-B1E1-EE2827F2358C}"/>
              </a:ext>
            </a:extLst>
          </p:cNvPr>
          <p:cNvGrpSpPr/>
          <p:nvPr/>
        </p:nvGrpSpPr>
        <p:grpSpPr>
          <a:xfrm>
            <a:off x="6803822" y="3977591"/>
            <a:ext cx="1393371" cy="1965327"/>
            <a:chOff x="6727371" y="3323772"/>
            <a:chExt cx="1393371" cy="1965327"/>
          </a:xfrm>
        </p:grpSpPr>
        <p:sp>
          <p:nvSpPr>
            <p:cNvPr id="32" name="椭圆 31">
              <a:extLst>
                <a:ext uri="{FF2B5EF4-FFF2-40B4-BE49-F238E27FC236}">
                  <a16:creationId xmlns:a16="http://schemas.microsoft.com/office/drawing/2014/main" id="{7CC963CC-2799-4D48-AC5C-133CF19DA6D8}"/>
                </a:ext>
              </a:extLst>
            </p:cNvPr>
            <p:cNvSpPr/>
            <p:nvPr/>
          </p:nvSpPr>
          <p:spPr>
            <a:xfrm>
              <a:off x="6727371" y="3323772"/>
              <a:ext cx="1393371" cy="1393371"/>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C</a:t>
              </a:r>
              <a:endParaRPr lang="zh-CN" altLang="en-US" sz="4800" b="1" dirty="0">
                <a:latin typeface="Arial" panose="020B0604020202020204" pitchFamily="34" charset="0"/>
                <a:cs typeface="Arial" panose="020B0604020202020204" pitchFamily="34" charset="0"/>
                <a:sym typeface="+mn-lt"/>
              </a:endParaRPr>
            </a:p>
          </p:txBody>
        </p:sp>
        <p:cxnSp>
          <p:nvCxnSpPr>
            <p:cNvPr id="30" name="直接连接符 29">
              <a:extLst>
                <a:ext uri="{FF2B5EF4-FFF2-40B4-BE49-F238E27FC236}">
                  <a16:creationId xmlns:a16="http://schemas.microsoft.com/office/drawing/2014/main" id="{4C12CACD-9CD1-446E-816D-E349798F982D}"/>
                </a:ext>
              </a:extLst>
            </p:cNvPr>
            <p:cNvCxnSpPr/>
            <p:nvPr/>
          </p:nvCxnSpPr>
          <p:spPr>
            <a:xfrm flipH="1">
              <a:off x="7424056" y="4670162"/>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1" name="椭圆 30">
              <a:extLst>
                <a:ext uri="{FF2B5EF4-FFF2-40B4-BE49-F238E27FC236}">
                  <a16:creationId xmlns:a16="http://schemas.microsoft.com/office/drawing/2014/main" id="{56893B5D-642E-4EDD-BF2E-10163588A504}"/>
                </a:ext>
              </a:extLst>
            </p:cNvPr>
            <p:cNvSpPr/>
            <p:nvPr/>
          </p:nvSpPr>
          <p:spPr>
            <a:xfrm>
              <a:off x="7378815" y="5198618"/>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grpSp>
        <p:nvGrpSpPr>
          <p:cNvPr id="34" name="组合 33">
            <a:extLst>
              <a:ext uri="{FF2B5EF4-FFF2-40B4-BE49-F238E27FC236}">
                <a16:creationId xmlns:a16="http://schemas.microsoft.com/office/drawing/2014/main" id="{D4CEFA5D-5499-48ED-B2D3-8B53993C1F75}"/>
              </a:ext>
            </a:extLst>
          </p:cNvPr>
          <p:cNvGrpSpPr/>
          <p:nvPr/>
        </p:nvGrpSpPr>
        <p:grpSpPr>
          <a:xfrm>
            <a:off x="9459937" y="2584220"/>
            <a:ext cx="1393371" cy="2002321"/>
            <a:chOff x="9383486" y="1930401"/>
            <a:chExt cx="1393371" cy="2002321"/>
          </a:xfrm>
        </p:grpSpPr>
        <p:sp>
          <p:nvSpPr>
            <p:cNvPr id="38" name="椭圆 37">
              <a:extLst>
                <a:ext uri="{FF2B5EF4-FFF2-40B4-BE49-F238E27FC236}">
                  <a16:creationId xmlns:a16="http://schemas.microsoft.com/office/drawing/2014/main" id="{61E8AC49-2392-4FEE-895E-70CE2B74FF73}"/>
                </a:ext>
              </a:extLst>
            </p:cNvPr>
            <p:cNvSpPr/>
            <p:nvPr/>
          </p:nvSpPr>
          <p:spPr>
            <a:xfrm>
              <a:off x="9383486" y="1930401"/>
              <a:ext cx="1393371" cy="1393371"/>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D</a:t>
              </a:r>
              <a:endParaRPr lang="zh-CN" altLang="en-US" sz="4800" b="1" dirty="0">
                <a:latin typeface="Arial" panose="020B0604020202020204" pitchFamily="34" charset="0"/>
                <a:cs typeface="Arial" panose="020B0604020202020204" pitchFamily="34" charset="0"/>
                <a:sym typeface="+mn-lt"/>
              </a:endParaRPr>
            </a:p>
          </p:txBody>
        </p:sp>
        <p:cxnSp>
          <p:nvCxnSpPr>
            <p:cNvPr id="36" name="直接连接符 35">
              <a:extLst>
                <a:ext uri="{FF2B5EF4-FFF2-40B4-BE49-F238E27FC236}">
                  <a16:creationId xmlns:a16="http://schemas.microsoft.com/office/drawing/2014/main" id="{DD198DB7-3A50-44BE-B4C8-81FB085CABF8}"/>
                </a:ext>
              </a:extLst>
            </p:cNvPr>
            <p:cNvCxnSpPr/>
            <p:nvPr/>
          </p:nvCxnSpPr>
          <p:spPr>
            <a:xfrm flipH="1">
              <a:off x="10092990" y="3313785"/>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7" name="椭圆 36">
              <a:extLst>
                <a:ext uri="{FF2B5EF4-FFF2-40B4-BE49-F238E27FC236}">
                  <a16:creationId xmlns:a16="http://schemas.microsoft.com/office/drawing/2014/main" id="{9D7D76E6-C0C1-45D6-A589-99D5AEF2A192}"/>
                </a:ext>
              </a:extLst>
            </p:cNvPr>
            <p:cNvSpPr/>
            <p:nvPr/>
          </p:nvSpPr>
          <p:spPr>
            <a:xfrm>
              <a:off x="10047177" y="3842241"/>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sp>
        <p:nvSpPr>
          <p:cNvPr id="40" name="箭头: 右 39">
            <a:extLst>
              <a:ext uri="{FF2B5EF4-FFF2-40B4-BE49-F238E27FC236}">
                <a16:creationId xmlns:a16="http://schemas.microsoft.com/office/drawing/2014/main" id="{1D57A61C-2EDC-445E-BE65-5D1F3D9374EA}"/>
              </a:ext>
            </a:extLst>
          </p:cNvPr>
          <p:cNvSpPr/>
          <p:nvPr/>
        </p:nvSpPr>
        <p:spPr>
          <a:xfrm rot="19411311">
            <a:off x="3201263" y="3433065"/>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sp>
        <p:nvSpPr>
          <p:cNvPr id="41" name="箭头: 右 40">
            <a:extLst>
              <a:ext uri="{FF2B5EF4-FFF2-40B4-BE49-F238E27FC236}">
                <a16:creationId xmlns:a16="http://schemas.microsoft.com/office/drawing/2014/main" id="{9317E7B7-F2C3-419C-BF8B-5D058E357861}"/>
              </a:ext>
            </a:extLst>
          </p:cNvPr>
          <p:cNvSpPr/>
          <p:nvPr/>
        </p:nvSpPr>
        <p:spPr>
          <a:xfrm rot="2296002">
            <a:off x="5869923" y="3392679"/>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sp>
        <p:nvSpPr>
          <p:cNvPr id="42" name="箭头: 右 41">
            <a:extLst>
              <a:ext uri="{FF2B5EF4-FFF2-40B4-BE49-F238E27FC236}">
                <a16:creationId xmlns:a16="http://schemas.microsoft.com/office/drawing/2014/main" id="{D2EE372B-13F4-4E73-AF68-4B255B7C289F}"/>
              </a:ext>
            </a:extLst>
          </p:cNvPr>
          <p:cNvSpPr/>
          <p:nvPr/>
        </p:nvSpPr>
        <p:spPr>
          <a:xfrm rot="19769698">
            <a:off x="8522326" y="3761089"/>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sp>
        <p:nvSpPr>
          <p:cNvPr id="33" name="Rectangle: Rounded Corners 32">
            <a:extLst>
              <a:ext uri="{FF2B5EF4-FFF2-40B4-BE49-F238E27FC236}">
                <a16:creationId xmlns:a16="http://schemas.microsoft.com/office/drawing/2014/main" id="{4405C634-2A6B-4439-A888-D1F4E271BF86}"/>
              </a:ext>
            </a:extLst>
          </p:cNvPr>
          <p:cNvSpPr/>
          <p:nvPr/>
        </p:nvSpPr>
        <p:spPr>
          <a:xfrm>
            <a:off x="1339719" y="456690"/>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6: </a:t>
            </a:r>
          </a:p>
          <a:p>
            <a:pPr algn="ctr"/>
            <a:r>
              <a:rPr lang="vi-VN" sz="3200" b="0" i="0" dirty="0">
                <a:solidFill>
                  <a:srgbClr val="000000"/>
                </a:solidFill>
                <a:effectLst/>
                <a:latin typeface="arial" panose="020B0604020202020204" pitchFamily="34" charset="0"/>
              </a:rPr>
              <a:t>Trong số các chất dưới đây, thuộc loại đơn chất có:</a:t>
            </a:r>
            <a:endParaRPr lang="vi-VN" sz="3200" dirty="0"/>
          </a:p>
        </p:txBody>
      </p:sp>
      <p:sp>
        <p:nvSpPr>
          <p:cNvPr id="35" name="文本框 38">
            <a:extLst>
              <a:ext uri="{FF2B5EF4-FFF2-40B4-BE49-F238E27FC236}">
                <a16:creationId xmlns:a16="http://schemas.microsoft.com/office/drawing/2014/main" id="{735B9CA0-4C18-4E54-BD53-795E2428CE86}"/>
              </a:ext>
            </a:extLst>
          </p:cNvPr>
          <p:cNvSpPr txBox="1"/>
          <p:nvPr/>
        </p:nvSpPr>
        <p:spPr>
          <a:xfrm>
            <a:off x="1292553" y="5778135"/>
            <a:ext cx="1786413" cy="584775"/>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Nước</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39" name="文本框 39">
            <a:extLst>
              <a:ext uri="{FF2B5EF4-FFF2-40B4-BE49-F238E27FC236}">
                <a16:creationId xmlns:a16="http://schemas.microsoft.com/office/drawing/2014/main" id="{5CF739F4-63E4-48E1-B8F0-989FE9A8FA63}"/>
              </a:ext>
            </a:extLst>
          </p:cNvPr>
          <p:cNvSpPr txBox="1"/>
          <p:nvPr/>
        </p:nvSpPr>
        <p:spPr>
          <a:xfrm>
            <a:off x="4047017" y="4559091"/>
            <a:ext cx="1786413" cy="584775"/>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Muối ăn</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3" name="文本框 40">
            <a:extLst>
              <a:ext uri="{FF2B5EF4-FFF2-40B4-BE49-F238E27FC236}">
                <a16:creationId xmlns:a16="http://schemas.microsoft.com/office/drawing/2014/main" id="{A07986CA-668A-408E-A050-07520E50E552}"/>
              </a:ext>
            </a:extLst>
          </p:cNvPr>
          <p:cNvSpPr txBox="1"/>
          <p:nvPr/>
        </p:nvSpPr>
        <p:spPr>
          <a:xfrm>
            <a:off x="6240706" y="6205758"/>
            <a:ext cx="2320309" cy="584775"/>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Mercury</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pic>
        <p:nvPicPr>
          <p:cNvPr id="45" name="Picture 44">
            <a:extLst>
              <a:ext uri="{FF2B5EF4-FFF2-40B4-BE49-F238E27FC236}">
                <a16:creationId xmlns:a16="http://schemas.microsoft.com/office/drawing/2014/main" id="{6F9C203D-96AE-42AC-BFB8-6EFA7C1268C5}"/>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8290793" y="5852437"/>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46" name="文本框 41">
            <a:extLst>
              <a:ext uri="{FF2B5EF4-FFF2-40B4-BE49-F238E27FC236}">
                <a16:creationId xmlns:a16="http://schemas.microsoft.com/office/drawing/2014/main" id="{7F63A9C1-1503-4742-BF0D-8364B85166A5}"/>
              </a:ext>
            </a:extLst>
          </p:cNvPr>
          <p:cNvSpPr txBox="1"/>
          <p:nvPr/>
        </p:nvSpPr>
        <p:spPr>
          <a:xfrm>
            <a:off x="8994594" y="4559091"/>
            <a:ext cx="2692587" cy="1077218"/>
          </a:xfrm>
          <a:prstGeom prst="rect">
            <a:avLst/>
          </a:prstGeom>
          <a:noFill/>
        </p:spPr>
        <p:txBody>
          <a:bodyPr wrap="square" rtlCol="0">
            <a:spAutoFit/>
          </a:bodyPr>
          <a:lstStyle/>
          <a:p>
            <a:pPr algn="ctr"/>
            <a:r>
              <a:rPr lang="en-US" altLang="zh-CN" sz="3200" spc="300" dirty="0" err="1">
                <a:solidFill>
                  <a:schemeClr val="tx1">
                    <a:lumMod val="85000"/>
                    <a:lumOff val="15000"/>
                  </a:schemeClr>
                </a:solidFill>
                <a:latin typeface="Arial" panose="020B0604020202020204" pitchFamily="34" charset="0"/>
                <a:cs typeface="Arial" panose="020B0604020202020204" pitchFamily="34" charset="0"/>
                <a:sym typeface="+mn-lt"/>
              </a:rPr>
              <a:t>Khí</a:t>
            </a:r>
            <a:r>
              <a:rPr lang="en-US" altLang="zh-CN" sz="3200" spc="300" dirty="0">
                <a:solidFill>
                  <a:schemeClr val="tx1">
                    <a:lumMod val="85000"/>
                    <a:lumOff val="15000"/>
                  </a:schemeClr>
                </a:solidFill>
                <a:latin typeface="Arial" panose="020B0604020202020204" pitchFamily="34" charset="0"/>
                <a:cs typeface="Arial" panose="020B0604020202020204" pitchFamily="34" charset="0"/>
                <a:sym typeface="+mn-lt"/>
              </a:rPr>
              <a:t> Carbon dioxide</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4" name="Google Shape;1624;p26">
            <a:extLst>
              <a:ext uri="{FF2B5EF4-FFF2-40B4-BE49-F238E27FC236}">
                <a16:creationId xmlns:a16="http://schemas.microsoft.com/office/drawing/2014/main" id="{763B186F-7532-4AB6-BC83-0B4863997FF3}"/>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1679;p26">
            <a:extLst>
              <a:ext uri="{FF2B5EF4-FFF2-40B4-BE49-F238E27FC236}">
                <a16:creationId xmlns:a16="http://schemas.microsoft.com/office/drawing/2014/main" id="{424421E1-BA94-4BE0-910A-F84E5403DA4A}"/>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1171692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par>
                                <p:cTn id="13" presetID="47"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47"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47"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000"/>
                                        <p:tgtEl>
                                          <p:spTgt spid="46"/>
                                        </p:tgtEl>
                                      </p:cBhvr>
                                    </p:animEffect>
                                    <p:anim calcmode="lin" valueType="num">
                                      <p:cBhvr>
                                        <p:cTn id="52" dur="1000" fill="hold"/>
                                        <p:tgtEl>
                                          <p:spTgt spid="46"/>
                                        </p:tgtEl>
                                        <p:attrNameLst>
                                          <p:attrName>ppt_x</p:attrName>
                                        </p:attrNameLst>
                                      </p:cBhvr>
                                      <p:tavLst>
                                        <p:tav tm="0">
                                          <p:val>
                                            <p:strVal val="#ppt_x"/>
                                          </p:val>
                                        </p:tav>
                                        <p:tav tm="100000">
                                          <p:val>
                                            <p:strVal val="#ppt_x"/>
                                          </p:val>
                                        </p:tav>
                                      </p:tavLst>
                                    </p:anim>
                                    <p:anim calcmode="lin" valueType="num">
                                      <p:cBhvr>
                                        <p:cTn id="5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32" fill="hold" nodeType="click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250" fill="hold"/>
                                        <p:tgtEl>
                                          <p:spTgt spid="45"/>
                                        </p:tgtEl>
                                        <p:attrNameLst>
                                          <p:attrName>ppt_w</p:attrName>
                                        </p:attrNameLst>
                                      </p:cBhvr>
                                      <p:tavLst>
                                        <p:tav tm="0">
                                          <p:val>
                                            <p:strVal val="4*#ppt_w"/>
                                          </p:val>
                                        </p:tav>
                                        <p:tav tm="100000">
                                          <p:val>
                                            <p:strVal val="#ppt_w"/>
                                          </p:val>
                                        </p:tav>
                                      </p:tavLst>
                                    </p:anim>
                                    <p:anim calcmode="lin" valueType="num">
                                      <p:cBhvr>
                                        <p:cTn id="59"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35" grpId="0"/>
      <p:bldP spid="39" grpId="0"/>
      <p:bldP spid="43" grpId="0"/>
      <p:bldP spid="4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a:extLst>
              <a:ext uri="{FF2B5EF4-FFF2-40B4-BE49-F238E27FC236}">
                <a16:creationId xmlns:a16="http://schemas.microsoft.com/office/drawing/2014/main" id="{15392715-AF3F-4C0A-BFEF-972FA2AE27A5}"/>
              </a:ext>
            </a:extLst>
          </p:cNvPr>
          <p:cNvSpPr/>
          <p:nvPr/>
        </p:nvSpPr>
        <p:spPr>
          <a:xfrm>
            <a:off x="4795941" y="4321973"/>
            <a:ext cx="1218320" cy="1193800"/>
          </a:xfrm>
          <a:prstGeom prst="roundRect">
            <a:avLst>
              <a:gd name="adj" fmla="val 1347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latin typeface="Arial" panose="020B0604020202020204" pitchFamily="34" charset="0"/>
                <a:cs typeface="Arial" panose="020B0604020202020204" pitchFamily="34" charset="0"/>
                <a:sym typeface="+mn-lt"/>
              </a:rPr>
              <a:t>C</a:t>
            </a:r>
            <a:endParaRPr lang="zh-CN" altLang="en-US" sz="4400" b="1" dirty="0">
              <a:solidFill>
                <a:schemeClr val="tx1"/>
              </a:solidFill>
              <a:latin typeface="Arial" panose="020B0604020202020204" pitchFamily="34" charset="0"/>
              <a:cs typeface="Arial" panose="020B0604020202020204" pitchFamily="34" charset="0"/>
              <a:sym typeface="+mn-lt"/>
            </a:endParaRPr>
          </a:p>
        </p:txBody>
      </p:sp>
      <p:sp>
        <p:nvSpPr>
          <p:cNvPr id="20" name="矩形: 圆角 19">
            <a:extLst>
              <a:ext uri="{FF2B5EF4-FFF2-40B4-BE49-F238E27FC236}">
                <a16:creationId xmlns:a16="http://schemas.microsoft.com/office/drawing/2014/main" id="{865FDF87-9378-4975-B624-DFF260BAF789}"/>
              </a:ext>
            </a:extLst>
          </p:cNvPr>
          <p:cNvSpPr/>
          <p:nvPr/>
        </p:nvSpPr>
        <p:spPr>
          <a:xfrm>
            <a:off x="6232635" y="3040495"/>
            <a:ext cx="1218320" cy="1193800"/>
          </a:xfrm>
          <a:prstGeom prst="roundRect">
            <a:avLst>
              <a:gd name="adj" fmla="val 1347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latin typeface="Arial" panose="020B0604020202020204" pitchFamily="34" charset="0"/>
                <a:cs typeface="Arial" panose="020B0604020202020204" pitchFamily="34" charset="0"/>
                <a:sym typeface="+mn-lt"/>
              </a:rPr>
              <a:t>B</a:t>
            </a:r>
            <a:endParaRPr lang="zh-CN" altLang="en-US" sz="4400" b="1" dirty="0">
              <a:solidFill>
                <a:schemeClr val="tx1"/>
              </a:solidFill>
              <a:latin typeface="Arial" panose="020B0604020202020204" pitchFamily="34" charset="0"/>
              <a:cs typeface="Arial" panose="020B0604020202020204" pitchFamily="34" charset="0"/>
              <a:sym typeface="+mn-lt"/>
            </a:endParaRPr>
          </a:p>
        </p:txBody>
      </p:sp>
      <p:sp>
        <p:nvSpPr>
          <p:cNvPr id="23" name="矩形: 圆角 22">
            <a:extLst>
              <a:ext uri="{FF2B5EF4-FFF2-40B4-BE49-F238E27FC236}">
                <a16:creationId xmlns:a16="http://schemas.microsoft.com/office/drawing/2014/main" id="{376E9E6D-D626-4415-BE17-16F181CE69A9}"/>
              </a:ext>
            </a:extLst>
          </p:cNvPr>
          <p:cNvSpPr/>
          <p:nvPr/>
        </p:nvSpPr>
        <p:spPr>
          <a:xfrm>
            <a:off x="4824743" y="3064232"/>
            <a:ext cx="1218320" cy="1193800"/>
          </a:xfrm>
          <a:prstGeom prst="roundRect">
            <a:avLst>
              <a:gd name="adj" fmla="val 13476"/>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A</a:t>
            </a:r>
            <a:endParaRPr lang="zh-CN" altLang="en-US" sz="4400" b="1" dirty="0">
              <a:latin typeface="Arial" panose="020B0604020202020204" pitchFamily="34" charset="0"/>
              <a:cs typeface="Arial" panose="020B0604020202020204" pitchFamily="34" charset="0"/>
              <a:sym typeface="+mn-lt"/>
            </a:endParaRPr>
          </a:p>
        </p:txBody>
      </p:sp>
      <p:sp>
        <p:nvSpPr>
          <p:cNvPr id="26" name="矩形: 圆角 25">
            <a:extLst>
              <a:ext uri="{FF2B5EF4-FFF2-40B4-BE49-F238E27FC236}">
                <a16:creationId xmlns:a16="http://schemas.microsoft.com/office/drawing/2014/main" id="{B5FB03F2-3734-420A-BD1C-6A2452294757}"/>
              </a:ext>
            </a:extLst>
          </p:cNvPr>
          <p:cNvSpPr/>
          <p:nvPr/>
        </p:nvSpPr>
        <p:spPr>
          <a:xfrm>
            <a:off x="6232635" y="4321973"/>
            <a:ext cx="1218320" cy="1193800"/>
          </a:xfrm>
          <a:prstGeom prst="roundRect">
            <a:avLst>
              <a:gd name="adj" fmla="val 13476"/>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D</a:t>
            </a:r>
            <a:endParaRPr lang="zh-CN" altLang="en-US" sz="4400" b="1" dirty="0">
              <a:latin typeface="Arial" panose="020B0604020202020204" pitchFamily="34" charset="0"/>
              <a:cs typeface="Arial" panose="020B0604020202020204" pitchFamily="34" charset="0"/>
              <a:sym typeface="+mn-lt"/>
            </a:endParaRPr>
          </a:p>
        </p:txBody>
      </p:sp>
      <p:grpSp>
        <p:nvGrpSpPr>
          <p:cNvPr id="28" name="组合 27">
            <a:extLst>
              <a:ext uri="{FF2B5EF4-FFF2-40B4-BE49-F238E27FC236}">
                <a16:creationId xmlns:a16="http://schemas.microsoft.com/office/drawing/2014/main" id="{CB957859-6C0F-4445-A37E-DE8C9A9A9861}"/>
              </a:ext>
            </a:extLst>
          </p:cNvPr>
          <p:cNvGrpSpPr/>
          <p:nvPr/>
        </p:nvGrpSpPr>
        <p:grpSpPr>
          <a:xfrm>
            <a:off x="6830177" y="2604487"/>
            <a:ext cx="1623879" cy="506758"/>
            <a:chOff x="6815259" y="2532174"/>
            <a:chExt cx="1333458" cy="506758"/>
          </a:xfrm>
        </p:grpSpPr>
        <p:cxnSp>
          <p:nvCxnSpPr>
            <p:cNvPr id="29" name="直接连接符 28">
              <a:extLst>
                <a:ext uri="{FF2B5EF4-FFF2-40B4-BE49-F238E27FC236}">
                  <a16:creationId xmlns:a16="http://schemas.microsoft.com/office/drawing/2014/main" id="{379788D3-E448-40BA-845D-A63A8DD9203F}"/>
                </a:ext>
              </a:extLst>
            </p:cNvPr>
            <p:cNvCxnSpPr>
              <a:cxnSpLocks/>
            </p:cNvCxnSpPr>
            <p:nvPr/>
          </p:nvCxnSpPr>
          <p:spPr>
            <a:xfrm flipH="1" flipV="1">
              <a:off x="6823744" y="2585537"/>
              <a:ext cx="2110" cy="453395"/>
            </a:xfrm>
            <a:prstGeom prst="line">
              <a:avLst/>
            </a:prstGeom>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704BA41D-9E67-4786-AEEA-A663688B65EF}"/>
                </a:ext>
              </a:extLst>
            </p:cNvPr>
            <p:cNvCxnSpPr/>
            <p:nvPr/>
          </p:nvCxnSpPr>
          <p:spPr>
            <a:xfrm>
              <a:off x="6815259" y="2558855"/>
              <a:ext cx="1333458" cy="0"/>
            </a:xfrm>
            <a:prstGeom prst="line">
              <a:avLst/>
            </a:prstGeom>
          </p:spPr>
          <p:style>
            <a:lnRef idx="1">
              <a:schemeClr val="dk1"/>
            </a:lnRef>
            <a:fillRef idx="0">
              <a:schemeClr val="dk1"/>
            </a:fillRef>
            <a:effectRef idx="0">
              <a:schemeClr val="dk1"/>
            </a:effectRef>
            <a:fontRef idx="minor">
              <a:schemeClr val="tx1"/>
            </a:fontRef>
          </p:style>
        </p:cxnSp>
        <p:cxnSp>
          <p:nvCxnSpPr>
            <p:cNvPr id="31" name="直接箭头连接符 30">
              <a:extLst>
                <a:ext uri="{FF2B5EF4-FFF2-40B4-BE49-F238E27FC236}">
                  <a16:creationId xmlns:a16="http://schemas.microsoft.com/office/drawing/2014/main" id="{4DA2141B-76D8-4FC2-932B-DAFE77A03056}"/>
                </a:ext>
              </a:extLst>
            </p:cNvPr>
            <p:cNvCxnSpPr>
              <a:cxnSpLocks/>
            </p:cNvCxnSpPr>
            <p:nvPr/>
          </p:nvCxnSpPr>
          <p:spPr>
            <a:xfrm flipH="1">
              <a:off x="8138759" y="2532174"/>
              <a:ext cx="3334" cy="459745"/>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文本框 32">
            <a:extLst>
              <a:ext uri="{FF2B5EF4-FFF2-40B4-BE49-F238E27FC236}">
                <a16:creationId xmlns:a16="http://schemas.microsoft.com/office/drawing/2014/main" id="{CC6ABE1D-BCC5-47A2-BF80-62F26E465BD8}"/>
              </a:ext>
            </a:extLst>
          </p:cNvPr>
          <p:cNvSpPr txBox="1"/>
          <p:nvPr/>
        </p:nvSpPr>
        <p:spPr>
          <a:xfrm>
            <a:off x="7737467" y="3161770"/>
            <a:ext cx="3057912" cy="1077218"/>
          </a:xfrm>
          <a:prstGeom prst="rect">
            <a:avLst/>
          </a:prstGeom>
          <a:noFill/>
        </p:spPr>
        <p:txBody>
          <a:bodyPr wrap="square" rtlCol="0">
            <a:spAutoFit/>
          </a:bodyPr>
          <a:lstStyle/>
          <a:p>
            <a:r>
              <a:rPr lang="pt-BR" sz="3200" b="0" i="0" dirty="0">
                <a:solidFill>
                  <a:srgbClr val="000000"/>
                </a:solidFill>
                <a:effectLst/>
                <a:latin typeface="Arial" panose="020B0604020202020204" pitchFamily="34" charset="0"/>
                <a:cs typeface="Arial" panose="020B0604020202020204" pitchFamily="34" charset="0"/>
              </a:rPr>
              <a:t>CH</a:t>
            </a:r>
            <a:r>
              <a:rPr lang="pt-BR" sz="3200" b="0" i="0" baseline="-25000" dirty="0">
                <a:solidFill>
                  <a:srgbClr val="000000"/>
                </a:solidFill>
                <a:effectLst/>
                <a:latin typeface="Arial" panose="020B0604020202020204" pitchFamily="34" charset="0"/>
                <a:cs typeface="Arial" panose="020B0604020202020204" pitchFamily="34" charset="0"/>
              </a:rPr>
              <a:t>4</a:t>
            </a:r>
            <a:r>
              <a:rPr lang="pt-BR" sz="3200" b="0" i="0" dirty="0">
                <a:solidFill>
                  <a:srgbClr val="000000"/>
                </a:solidFill>
                <a:effectLst/>
                <a:latin typeface="Arial" panose="020B0604020202020204" pitchFamily="34" charset="0"/>
                <a:cs typeface="Arial" panose="020B0604020202020204" pitchFamily="34" charset="0"/>
              </a:rPr>
              <a:t>=16 amu, H</a:t>
            </a:r>
            <a:r>
              <a:rPr lang="pt-BR" sz="3200" b="0" i="0" baseline="-25000" dirty="0">
                <a:solidFill>
                  <a:srgbClr val="000000"/>
                </a:solidFill>
                <a:effectLst/>
                <a:latin typeface="Arial" panose="020B0604020202020204" pitchFamily="34" charset="0"/>
                <a:cs typeface="Arial" panose="020B0604020202020204" pitchFamily="34" charset="0"/>
              </a:rPr>
              <a:t>2</a:t>
            </a:r>
            <a:r>
              <a:rPr lang="pt-BR" sz="3200" b="0" i="0" dirty="0">
                <a:solidFill>
                  <a:srgbClr val="000000"/>
                </a:solidFill>
                <a:effectLst/>
                <a:latin typeface="Arial" panose="020B0604020202020204" pitchFamily="34" charset="0"/>
                <a:cs typeface="Arial" panose="020B0604020202020204" pitchFamily="34" charset="0"/>
              </a:rPr>
              <a:t>O=18 amu</a:t>
            </a:r>
            <a:endParaRPr lang="zh-CN" altLang="en-US" sz="3200" dirty="0">
              <a:latin typeface="Arial" panose="020B0604020202020204" pitchFamily="34" charset="0"/>
              <a:cs typeface="Arial" panose="020B0604020202020204" pitchFamily="34" charset="0"/>
              <a:sym typeface="+mn-lt"/>
            </a:endParaRPr>
          </a:p>
        </p:txBody>
      </p:sp>
      <p:grpSp>
        <p:nvGrpSpPr>
          <p:cNvPr id="35" name="组合 34">
            <a:extLst>
              <a:ext uri="{FF2B5EF4-FFF2-40B4-BE49-F238E27FC236}">
                <a16:creationId xmlns:a16="http://schemas.microsoft.com/office/drawing/2014/main" id="{7B363151-7333-4332-8777-5D2D12086762}"/>
              </a:ext>
            </a:extLst>
          </p:cNvPr>
          <p:cNvGrpSpPr/>
          <p:nvPr/>
        </p:nvGrpSpPr>
        <p:grpSpPr>
          <a:xfrm>
            <a:off x="7526951" y="5200015"/>
            <a:ext cx="919038" cy="537205"/>
            <a:chOff x="7424862" y="4386603"/>
            <a:chExt cx="919038" cy="537205"/>
          </a:xfrm>
        </p:grpSpPr>
        <p:cxnSp>
          <p:nvCxnSpPr>
            <p:cNvPr id="36" name="直接连接符 35">
              <a:extLst>
                <a:ext uri="{FF2B5EF4-FFF2-40B4-BE49-F238E27FC236}">
                  <a16:creationId xmlns:a16="http://schemas.microsoft.com/office/drawing/2014/main" id="{2E0AFB83-CF24-445E-9884-EFC9965E8A18}"/>
                </a:ext>
              </a:extLst>
            </p:cNvPr>
            <p:cNvCxnSpPr>
              <a:cxnSpLocks/>
            </p:cNvCxnSpPr>
            <p:nvPr/>
          </p:nvCxnSpPr>
          <p:spPr>
            <a:xfrm>
              <a:off x="7424862" y="4386828"/>
              <a:ext cx="919038" cy="0"/>
            </a:xfrm>
            <a:prstGeom prst="line">
              <a:avLst/>
            </a:prstGeom>
          </p:spPr>
          <p:style>
            <a:lnRef idx="1">
              <a:schemeClr val="dk1"/>
            </a:lnRef>
            <a:fillRef idx="0">
              <a:schemeClr val="dk1"/>
            </a:fillRef>
            <a:effectRef idx="0">
              <a:schemeClr val="dk1"/>
            </a:effectRef>
            <a:fontRef idx="minor">
              <a:schemeClr val="tx1"/>
            </a:fontRef>
          </p:style>
        </p:cxnSp>
        <p:cxnSp>
          <p:nvCxnSpPr>
            <p:cNvPr id="37" name="直接箭头连接符 36">
              <a:extLst>
                <a:ext uri="{FF2B5EF4-FFF2-40B4-BE49-F238E27FC236}">
                  <a16:creationId xmlns:a16="http://schemas.microsoft.com/office/drawing/2014/main" id="{FE19CCDB-E909-40CA-9B88-1566EA47F76C}"/>
                </a:ext>
              </a:extLst>
            </p:cNvPr>
            <p:cNvCxnSpPr/>
            <p:nvPr/>
          </p:nvCxnSpPr>
          <p:spPr>
            <a:xfrm>
              <a:off x="8343900" y="4386603"/>
              <a:ext cx="0" cy="537205"/>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文本框 38">
            <a:extLst>
              <a:ext uri="{FF2B5EF4-FFF2-40B4-BE49-F238E27FC236}">
                <a16:creationId xmlns:a16="http://schemas.microsoft.com/office/drawing/2014/main" id="{52FAD6F6-6A62-4015-9641-93A2CCD3B4B3}"/>
              </a:ext>
            </a:extLst>
          </p:cNvPr>
          <p:cNvSpPr txBox="1"/>
          <p:nvPr/>
        </p:nvSpPr>
        <p:spPr>
          <a:xfrm>
            <a:off x="8299603" y="5674872"/>
            <a:ext cx="2766593" cy="1077218"/>
          </a:xfrm>
          <a:prstGeom prst="rect">
            <a:avLst/>
          </a:prstGeom>
          <a:noFill/>
        </p:spPr>
        <p:txBody>
          <a:bodyPr wrap="square" rtlCol="0">
            <a:spAutoFit/>
          </a:bodyPr>
          <a:lstStyle/>
          <a:p>
            <a:r>
              <a:rPr lang="vi-VN" sz="3200" b="0" i="0" dirty="0">
                <a:solidFill>
                  <a:srgbClr val="000000"/>
                </a:solidFill>
                <a:effectLst/>
                <a:latin typeface="Arial" panose="020B0604020202020204" pitchFamily="34" charset="0"/>
                <a:cs typeface="Arial" panose="020B0604020202020204" pitchFamily="34" charset="0"/>
              </a:rPr>
              <a:t>Không tính được</a:t>
            </a:r>
            <a:endParaRPr lang="zh-CN" altLang="en-US" sz="3200" dirty="0">
              <a:latin typeface="Arial" panose="020B0604020202020204" pitchFamily="34" charset="0"/>
              <a:cs typeface="Arial" panose="020B0604020202020204" pitchFamily="34" charset="0"/>
              <a:sym typeface="+mn-lt"/>
            </a:endParaRPr>
          </a:p>
        </p:txBody>
      </p:sp>
      <p:grpSp>
        <p:nvGrpSpPr>
          <p:cNvPr id="41" name="组合 40">
            <a:extLst>
              <a:ext uri="{FF2B5EF4-FFF2-40B4-BE49-F238E27FC236}">
                <a16:creationId xmlns:a16="http://schemas.microsoft.com/office/drawing/2014/main" id="{65E6B754-210C-499C-86CA-B1D8AA1C0DAF}"/>
              </a:ext>
            </a:extLst>
          </p:cNvPr>
          <p:cNvGrpSpPr/>
          <p:nvPr/>
        </p:nvGrpSpPr>
        <p:grpSpPr>
          <a:xfrm>
            <a:off x="3889452" y="3112649"/>
            <a:ext cx="857993" cy="722513"/>
            <a:chOff x="3924300" y="2272394"/>
            <a:chExt cx="857993" cy="722513"/>
          </a:xfrm>
        </p:grpSpPr>
        <p:cxnSp>
          <p:nvCxnSpPr>
            <p:cNvPr id="42" name="直接连接符 41">
              <a:extLst>
                <a:ext uri="{FF2B5EF4-FFF2-40B4-BE49-F238E27FC236}">
                  <a16:creationId xmlns:a16="http://schemas.microsoft.com/office/drawing/2014/main" id="{D1F45C74-4047-4648-9CE5-E2C142C346E1}"/>
                </a:ext>
              </a:extLst>
            </p:cNvPr>
            <p:cNvCxnSpPr>
              <a:cxnSpLocks/>
            </p:cNvCxnSpPr>
            <p:nvPr/>
          </p:nvCxnSpPr>
          <p:spPr>
            <a:xfrm flipH="1">
              <a:off x="3939454" y="2971625"/>
              <a:ext cx="842839" cy="0"/>
            </a:xfrm>
            <a:prstGeom prst="line">
              <a:avLst/>
            </a:prstGeom>
          </p:spPr>
          <p:style>
            <a:lnRef idx="1">
              <a:schemeClr val="dk1"/>
            </a:lnRef>
            <a:fillRef idx="0">
              <a:schemeClr val="dk1"/>
            </a:fillRef>
            <a:effectRef idx="0">
              <a:schemeClr val="dk1"/>
            </a:effectRef>
            <a:fontRef idx="minor">
              <a:schemeClr val="tx1"/>
            </a:fontRef>
          </p:style>
        </p:cxnSp>
        <p:cxnSp>
          <p:nvCxnSpPr>
            <p:cNvPr id="43" name="直接箭头连接符 42">
              <a:extLst>
                <a:ext uri="{FF2B5EF4-FFF2-40B4-BE49-F238E27FC236}">
                  <a16:creationId xmlns:a16="http://schemas.microsoft.com/office/drawing/2014/main" id="{634FA02A-866F-4AB4-A613-06BCAA3FCBBC}"/>
                </a:ext>
              </a:extLst>
            </p:cNvPr>
            <p:cNvCxnSpPr/>
            <p:nvPr/>
          </p:nvCxnSpPr>
          <p:spPr>
            <a:xfrm flipV="1">
              <a:off x="3924300" y="2272394"/>
              <a:ext cx="0" cy="722513"/>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文本框 44">
            <a:extLst>
              <a:ext uri="{FF2B5EF4-FFF2-40B4-BE49-F238E27FC236}">
                <a16:creationId xmlns:a16="http://schemas.microsoft.com/office/drawing/2014/main" id="{B5327E6E-6A06-48B8-81B9-D671C185C008}"/>
              </a:ext>
            </a:extLst>
          </p:cNvPr>
          <p:cNvSpPr txBox="1"/>
          <p:nvPr/>
        </p:nvSpPr>
        <p:spPr>
          <a:xfrm>
            <a:off x="420106" y="2930937"/>
            <a:ext cx="2776985" cy="1077218"/>
          </a:xfrm>
          <a:prstGeom prst="rect">
            <a:avLst/>
          </a:prstGeom>
          <a:noFill/>
        </p:spPr>
        <p:txBody>
          <a:bodyPr wrap="square" rtlCol="0">
            <a:spAutoFit/>
          </a:bodyPr>
          <a:lstStyle/>
          <a:p>
            <a:pPr algn="r"/>
            <a:r>
              <a:rPr lang="pt-BR" sz="3200" b="0" i="0" dirty="0">
                <a:solidFill>
                  <a:srgbClr val="000000"/>
                </a:solidFill>
                <a:effectLst/>
                <a:latin typeface="Arial" panose="020B0604020202020204" pitchFamily="34" charset="0"/>
                <a:cs typeface="Arial" panose="020B0604020202020204" pitchFamily="34" charset="0"/>
              </a:rPr>
              <a:t>CH</a:t>
            </a:r>
            <a:r>
              <a:rPr lang="pt-BR" sz="3200" b="0" i="0" baseline="-25000" dirty="0">
                <a:solidFill>
                  <a:srgbClr val="000000"/>
                </a:solidFill>
                <a:effectLst/>
                <a:latin typeface="Arial" panose="020B0604020202020204" pitchFamily="34" charset="0"/>
                <a:cs typeface="Arial" panose="020B0604020202020204" pitchFamily="34" charset="0"/>
              </a:rPr>
              <a:t>4</a:t>
            </a:r>
            <a:r>
              <a:rPr lang="pt-BR" sz="3200" b="0" i="0" dirty="0">
                <a:solidFill>
                  <a:srgbClr val="000000"/>
                </a:solidFill>
                <a:effectLst/>
                <a:latin typeface="Arial" panose="020B0604020202020204" pitchFamily="34" charset="0"/>
                <a:cs typeface="Arial" panose="020B0604020202020204" pitchFamily="34" charset="0"/>
              </a:rPr>
              <a:t>=15 amu, H</a:t>
            </a:r>
            <a:r>
              <a:rPr lang="pt-BR" sz="3200" b="0" i="0" baseline="-25000" dirty="0">
                <a:solidFill>
                  <a:srgbClr val="000000"/>
                </a:solidFill>
                <a:effectLst/>
                <a:latin typeface="Arial" panose="020B0604020202020204" pitchFamily="34" charset="0"/>
                <a:cs typeface="Arial" panose="020B0604020202020204" pitchFamily="34" charset="0"/>
              </a:rPr>
              <a:t>2</a:t>
            </a:r>
            <a:r>
              <a:rPr lang="pt-BR" sz="3200" b="0" i="0" dirty="0">
                <a:solidFill>
                  <a:srgbClr val="000000"/>
                </a:solidFill>
                <a:effectLst/>
                <a:latin typeface="Arial" panose="020B0604020202020204" pitchFamily="34" charset="0"/>
                <a:cs typeface="Arial" panose="020B0604020202020204" pitchFamily="34" charset="0"/>
              </a:rPr>
              <a:t>O=17 amu</a:t>
            </a:r>
            <a:endParaRPr lang="zh-CN" altLang="en-US" sz="3200" dirty="0">
              <a:latin typeface="Arial" panose="020B0604020202020204" pitchFamily="34" charset="0"/>
              <a:cs typeface="Arial" panose="020B0604020202020204" pitchFamily="34" charset="0"/>
              <a:sym typeface="+mn-lt"/>
            </a:endParaRPr>
          </a:p>
        </p:txBody>
      </p:sp>
      <p:grpSp>
        <p:nvGrpSpPr>
          <p:cNvPr id="47" name="组合 46">
            <a:extLst>
              <a:ext uri="{FF2B5EF4-FFF2-40B4-BE49-F238E27FC236}">
                <a16:creationId xmlns:a16="http://schemas.microsoft.com/office/drawing/2014/main" id="{7E3E2581-75E9-4C5E-8494-FC5468F0DB88}"/>
              </a:ext>
            </a:extLst>
          </p:cNvPr>
          <p:cNvGrpSpPr/>
          <p:nvPr/>
        </p:nvGrpSpPr>
        <p:grpSpPr>
          <a:xfrm>
            <a:off x="3953102" y="5112859"/>
            <a:ext cx="1480801" cy="850535"/>
            <a:chOff x="3924300" y="4521200"/>
            <a:chExt cx="1480801" cy="903671"/>
          </a:xfrm>
        </p:grpSpPr>
        <p:cxnSp>
          <p:nvCxnSpPr>
            <p:cNvPr id="48" name="直接连接符 47">
              <a:extLst>
                <a:ext uri="{FF2B5EF4-FFF2-40B4-BE49-F238E27FC236}">
                  <a16:creationId xmlns:a16="http://schemas.microsoft.com/office/drawing/2014/main" id="{AC16BB23-B774-4028-AFFA-4BCD3E8CDD71}"/>
                </a:ext>
              </a:extLst>
            </p:cNvPr>
            <p:cNvCxnSpPr>
              <a:cxnSpLocks/>
            </p:cNvCxnSpPr>
            <p:nvPr/>
          </p:nvCxnSpPr>
          <p:spPr>
            <a:xfrm>
              <a:off x="5405101" y="5007782"/>
              <a:ext cx="0" cy="417089"/>
            </a:xfrm>
            <a:prstGeom prst="line">
              <a:avLst/>
            </a:prstGeom>
          </p:spPr>
          <p:style>
            <a:lnRef idx="1">
              <a:schemeClr val="dk1"/>
            </a:lnRef>
            <a:fillRef idx="0">
              <a:schemeClr val="dk1"/>
            </a:fillRef>
            <a:effectRef idx="0">
              <a:schemeClr val="dk1"/>
            </a:effectRef>
            <a:fontRef idx="minor">
              <a:schemeClr val="tx1"/>
            </a:fontRef>
          </p:style>
        </p:cxnSp>
        <p:cxnSp>
          <p:nvCxnSpPr>
            <p:cNvPr id="49" name="直接连接符 48">
              <a:extLst>
                <a:ext uri="{FF2B5EF4-FFF2-40B4-BE49-F238E27FC236}">
                  <a16:creationId xmlns:a16="http://schemas.microsoft.com/office/drawing/2014/main" id="{3EC091AB-B5E3-4756-9709-46B824F7CEBF}"/>
                </a:ext>
              </a:extLst>
            </p:cNvPr>
            <p:cNvCxnSpPr/>
            <p:nvPr/>
          </p:nvCxnSpPr>
          <p:spPr>
            <a:xfrm flipH="1">
              <a:off x="3924300" y="5424871"/>
              <a:ext cx="145199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51F0C5AB-DB5C-426C-9138-309310A408D0}"/>
                </a:ext>
              </a:extLst>
            </p:cNvPr>
            <p:cNvCxnSpPr/>
            <p:nvPr/>
          </p:nvCxnSpPr>
          <p:spPr>
            <a:xfrm flipV="1">
              <a:off x="3924300" y="4521200"/>
              <a:ext cx="0" cy="903671"/>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2" name="文本框 51">
            <a:extLst>
              <a:ext uri="{FF2B5EF4-FFF2-40B4-BE49-F238E27FC236}">
                <a16:creationId xmlns:a16="http://schemas.microsoft.com/office/drawing/2014/main" id="{70845A17-3927-497C-AEB6-E5393B99BB8C}"/>
              </a:ext>
            </a:extLst>
          </p:cNvPr>
          <p:cNvSpPr txBox="1"/>
          <p:nvPr/>
        </p:nvSpPr>
        <p:spPr>
          <a:xfrm>
            <a:off x="112934" y="4820739"/>
            <a:ext cx="3516717" cy="584775"/>
          </a:xfrm>
          <a:prstGeom prst="rect">
            <a:avLst/>
          </a:prstGeom>
          <a:noFill/>
        </p:spPr>
        <p:txBody>
          <a:bodyPr wrap="square" rtlCol="0">
            <a:spAutoFit/>
          </a:bodyPr>
          <a:lstStyle/>
          <a:p>
            <a:pPr algn="r"/>
            <a:r>
              <a:rPr lang="vi-VN" sz="3200" b="0" i="0" dirty="0">
                <a:solidFill>
                  <a:srgbClr val="000000"/>
                </a:solidFill>
                <a:effectLst/>
                <a:latin typeface="Arial" panose="020B0604020202020204" pitchFamily="34" charset="0"/>
                <a:cs typeface="Arial" panose="020B0604020202020204" pitchFamily="34" charset="0"/>
              </a:rPr>
              <a:t>CH</a:t>
            </a:r>
            <a:r>
              <a:rPr lang="vi-VN" sz="3200" b="0" i="0" baseline="-25000" dirty="0">
                <a:solidFill>
                  <a:srgbClr val="000000"/>
                </a:solidFill>
                <a:effectLst/>
                <a:latin typeface="Arial" panose="020B0604020202020204" pitchFamily="34" charset="0"/>
                <a:cs typeface="Arial" panose="020B0604020202020204" pitchFamily="34" charset="0"/>
              </a:rPr>
              <a:t>4</a:t>
            </a:r>
            <a:r>
              <a:rPr lang="vi-VN" sz="3200" b="0" i="0" dirty="0">
                <a:solidFill>
                  <a:srgbClr val="000000"/>
                </a:solidFill>
                <a:effectLst/>
                <a:latin typeface="Arial" panose="020B0604020202020204" pitchFamily="34" charset="0"/>
                <a:cs typeface="Arial" panose="020B0604020202020204" pitchFamily="34" charset="0"/>
              </a:rPr>
              <a:t>=H</a:t>
            </a:r>
            <a:r>
              <a:rPr lang="vi-VN" sz="3200" b="0" i="0" baseline="-25000" dirty="0">
                <a:solidFill>
                  <a:srgbClr val="000000"/>
                </a:solidFill>
                <a:effectLst/>
                <a:latin typeface="Arial" panose="020B0604020202020204" pitchFamily="34" charset="0"/>
                <a:cs typeface="Arial" panose="020B0604020202020204" pitchFamily="34" charset="0"/>
              </a:rPr>
              <a:t>2</a:t>
            </a:r>
            <a:r>
              <a:rPr lang="vi-VN" sz="3200" b="0" i="0" dirty="0">
                <a:solidFill>
                  <a:srgbClr val="000000"/>
                </a:solidFill>
                <a:effectLst/>
                <a:latin typeface="Arial" panose="020B0604020202020204" pitchFamily="34" charset="0"/>
                <a:cs typeface="Arial" panose="020B0604020202020204" pitchFamily="34" charset="0"/>
              </a:rPr>
              <a:t>O=18 amu</a:t>
            </a:r>
            <a:endParaRPr lang="zh-CN" altLang="en-US" sz="3200" dirty="0">
              <a:latin typeface="Arial" panose="020B0604020202020204" pitchFamily="34" charset="0"/>
              <a:cs typeface="Arial" panose="020B0604020202020204" pitchFamily="34" charset="0"/>
              <a:sym typeface="+mn-lt"/>
            </a:endParaRPr>
          </a:p>
        </p:txBody>
      </p:sp>
      <p:sp>
        <p:nvSpPr>
          <p:cNvPr id="62" name="Rectangle: Rounded Corners 61">
            <a:extLst>
              <a:ext uri="{FF2B5EF4-FFF2-40B4-BE49-F238E27FC236}">
                <a16:creationId xmlns:a16="http://schemas.microsoft.com/office/drawing/2014/main" id="{FE857CB0-6C0D-4B56-917E-140217685884}"/>
              </a:ext>
            </a:extLst>
          </p:cNvPr>
          <p:cNvSpPr/>
          <p:nvPr/>
        </p:nvSpPr>
        <p:spPr>
          <a:xfrm>
            <a:off x="1301589" y="561953"/>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7: </a:t>
            </a:r>
          </a:p>
          <a:p>
            <a:pPr algn="ctr"/>
            <a:r>
              <a:rPr lang="vi-VN" sz="3200" dirty="0">
                <a:solidFill>
                  <a:srgbClr val="000000"/>
                </a:solidFill>
                <a:latin typeface="arial" panose="020B0604020202020204" pitchFamily="34" charset="0"/>
              </a:rPr>
              <a:t>K</a:t>
            </a:r>
            <a:r>
              <a:rPr lang="vi-VN" sz="3200" b="0" i="0" dirty="0">
                <a:solidFill>
                  <a:srgbClr val="000000"/>
                </a:solidFill>
                <a:effectLst/>
                <a:latin typeface="arial" panose="020B0604020202020204" pitchFamily="34" charset="0"/>
              </a:rPr>
              <a:t>hối lượng phân tử của CH</a:t>
            </a:r>
            <a:r>
              <a:rPr lang="vi-VN" sz="3200" b="0" i="0" baseline="-25000" dirty="0">
                <a:solidFill>
                  <a:srgbClr val="000000"/>
                </a:solidFill>
                <a:effectLst/>
                <a:latin typeface="arial" panose="020B0604020202020204" pitchFamily="34" charset="0"/>
              </a:rPr>
              <a:t>4</a:t>
            </a:r>
            <a:r>
              <a:rPr lang="vi-VN" sz="3200" b="0" i="0" dirty="0">
                <a:solidFill>
                  <a:srgbClr val="000000"/>
                </a:solidFill>
                <a:effectLst/>
                <a:latin typeface="arial" panose="020B0604020202020204" pitchFamily="34" charset="0"/>
              </a:rPr>
              <a:t> và H</a:t>
            </a:r>
            <a:r>
              <a:rPr lang="vi-VN" sz="3200" b="0" i="0" baseline="-25000" dirty="0">
                <a:solidFill>
                  <a:srgbClr val="000000"/>
                </a:solidFill>
                <a:effectLst/>
                <a:latin typeface="arial" panose="020B0604020202020204" pitchFamily="34" charset="0"/>
              </a:rPr>
              <a:t>2</a:t>
            </a:r>
            <a:r>
              <a:rPr lang="vi-VN" sz="3200" b="0" i="0" dirty="0">
                <a:solidFill>
                  <a:srgbClr val="000000"/>
                </a:solidFill>
                <a:effectLst/>
                <a:latin typeface="arial" panose="020B0604020202020204" pitchFamily="34" charset="0"/>
              </a:rPr>
              <a:t>O</a:t>
            </a:r>
            <a:endParaRPr lang="vi-VN" sz="3200" dirty="0"/>
          </a:p>
        </p:txBody>
      </p:sp>
      <p:pic>
        <p:nvPicPr>
          <p:cNvPr id="65" name="Picture 64">
            <a:extLst>
              <a:ext uri="{FF2B5EF4-FFF2-40B4-BE49-F238E27FC236}">
                <a16:creationId xmlns:a16="http://schemas.microsoft.com/office/drawing/2014/main" id="{4AF83ABE-356F-4A76-9896-9461EEDDE18C}"/>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340888" y="3225611"/>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4" name="Google Shape;1624;p26">
            <a:extLst>
              <a:ext uri="{FF2B5EF4-FFF2-40B4-BE49-F238E27FC236}">
                <a16:creationId xmlns:a16="http://schemas.microsoft.com/office/drawing/2014/main" id="{F993D5C7-2738-4961-BA5A-BAE75A1EF7A3}"/>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 name="Google Shape;1679;p26">
            <a:extLst>
              <a:ext uri="{FF2B5EF4-FFF2-40B4-BE49-F238E27FC236}">
                <a16:creationId xmlns:a16="http://schemas.microsoft.com/office/drawing/2014/main" id="{E1064F10-1EC7-4682-8166-A07AC865244C}"/>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1251802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par>
                                <p:cTn id="11" presetID="22" presetClass="entr" presetSubtype="4"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down)">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32"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250" fill="hold"/>
                                        <p:tgtEl>
                                          <p:spTgt spid="65"/>
                                        </p:tgtEl>
                                        <p:attrNameLst>
                                          <p:attrName>ppt_w</p:attrName>
                                        </p:attrNameLst>
                                      </p:cBhvr>
                                      <p:tavLst>
                                        <p:tav tm="0">
                                          <p:val>
                                            <p:strVal val="4*#ppt_w"/>
                                          </p:val>
                                        </p:tav>
                                        <p:tav tm="100000">
                                          <p:val>
                                            <p:strVal val="#ppt_w"/>
                                          </p:val>
                                        </p:tav>
                                      </p:tavLst>
                                    </p:anim>
                                    <p:anim calcmode="lin" valueType="num">
                                      <p:cBhvr>
                                        <p:cTn id="46" dur="250" fill="hold"/>
                                        <p:tgtEl>
                                          <p:spTgt spid="6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3" grpId="0" animBg="1"/>
      <p:bldP spid="26" grpId="0" animBg="1"/>
      <p:bldP spid="33" grpId="0"/>
      <p:bldP spid="39" grpId="0"/>
      <p:bldP spid="45" grpId="0"/>
      <p:bldP spid="5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322CEBB9-58AA-41E1-95AA-CCE784574FFB}"/>
              </a:ext>
            </a:extLst>
          </p:cNvPr>
          <p:cNvGrpSpPr/>
          <p:nvPr/>
        </p:nvGrpSpPr>
        <p:grpSpPr>
          <a:xfrm>
            <a:off x="350507" y="3071819"/>
            <a:ext cx="3111500" cy="2074333"/>
            <a:chOff x="322938" y="2155370"/>
            <a:chExt cx="3111500" cy="2074333"/>
          </a:xfrm>
        </p:grpSpPr>
        <p:graphicFrame>
          <p:nvGraphicFramePr>
            <p:cNvPr id="18" name="图表 17">
              <a:extLst>
                <a:ext uri="{FF2B5EF4-FFF2-40B4-BE49-F238E27FC236}">
                  <a16:creationId xmlns:a16="http://schemas.microsoft.com/office/drawing/2014/main" id="{800187BD-A56C-408C-B3B2-C2DB9A609008}"/>
                </a:ext>
              </a:extLst>
            </p:cNvPr>
            <p:cNvGraphicFramePr/>
            <p:nvPr/>
          </p:nvGraphicFramePr>
          <p:xfrm>
            <a:off x="322938" y="2155370"/>
            <a:ext cx="3111500" cy="2074333"/>
          </p:xfrm>
          <a:graphic>
            <a:graphicData uri="http://schemas.openxmlformats.org/drawingml/2006/chart">
              <c:chart xmlns:c="http://schemas.openxmlformats.org/drawingml/2006/chart" xmlns:r="http://schemas.openxmlformats.org/officeDocument/2006/relationships" r:id="rId4"/>
            </a:graphicData>
          </a:graphic>
        </p:graphicFrame>
        <p:sp>
          <p:nvSpPr>
            <p:cNvPr id="19" name="文本框 18">
              <a:extLst>
                <a:ext uri="{FF2B5EF4-FFF2-40B4-BE49-F238E27FC236}">
                  <a16:creationId xmlns:a16="http://schemas.microsoft.com/office/drawing/2014/main" id="{08576E79-EB13-4FBB-9D9E-E7472673A90A}"/>
                </a:ext>
              </a:extLst>
            </p:cNvPr>
            <p:cNvSpPr txBox="1"/>
            <p:nvPr/>
          </p:nvSpPr>
          <p:spPr>
            <a:xfrm>
              <a:off x="1232802"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A</a:t>
              </a:r>
              <a:endParaRPr lang="zh-CN" altLang="en-US" sz="3600" b="1" dirty="0">
                <a:latin typeface="Arial" panose="020B0604020202020204" pitchFamily="34" charset="0"/>
                <a:cs typeface="Arial" panose="020B0604020202020204" pitchFamily="34" charset="0"/>
                <a:sym typeface="+mn-lt"/>
              </a:endParaRPr>
            </a:p>
          </p:txBody>
        </p:sp>
      </p:grpSp>
      <p:grpSp>
        <p:nvGrpSpPr>
          <p:cNvPr id="20" name="组合 19">
            <a:extLst>
              <a:ext uri="{FF2B5EF4-FFF2-40B4-BE49-F238E27FC236}">
                <a16:creationId xmlns:a16="http://schemas.microsoft.com/office/drawing/2014/main" id="{F7064B31-9F68-4230-9CC4-F5D11A443FB4}"/>
              </a:ext>
            </a:extLst>
          </p:cNvPr>
          <p:cNvGrpSpPr/>
          <p:nvPr/>
        </p:nvGrpSpPr>
        <p:grpSpPr>
          <a:xfrm>
            <a:off x="3121211" y="3071819"/>
            <a:ext cx="3111500" cy="2074333"/>
            <a:chOff x="3176810" y="2155370"/>
            <a:chExt cx="3111500" cy="2074333"/>
          </a:xfrm>
        </p:grpSpPr>
        <p:graphicFrame>
          <p:nvGraphicFramePr>
            <p:cNvPr id="21" name="图表 20">
              <a:extLst>
                <a:ext uri="{FF2B5EF4-FFF2-40B4-BE49-F238E27FC236}">
                  <a16:creationId xmlns:a16="http://schemas.microsoft.com/office/drawing/2014/main" id="{CCA13664-086E-44DC-A752-580996C39E74}"/>
                </a:ext>
              </a:extLst>
            </p:cNvPr>
            <p:cNvGraphicFramePr/>
            <p:nvPr/>
          </p:nvGraphicFramePr>
          <p:xfrm>
            <a:off x="3176810" y="2155370"/>
            <a:ext cx="3111500" cy="2074333"/>
          </p:xfrm>
          <a:graphic>
            <a:graphicData uri="http://schemas.openxmlformats.org/drawingml/2006/chart">
              <c:chart xmlns:c="http://schemas.openxmlformats.org/drawingml/2006/chart" xmlns:r="http://schemas.openxmlformats.org/officeDocument/2006/relationships" r:id="rId5"/>
            </a:graphicData>
          </a:graphic>
        </p:graphicFrame>
        <p:sp>
          <p:nvSpPr>
            <p:cNvPr id="22" name="文本框 21">
              <a:extLst>
                <a:ext uri="{FF2B5EF4-FFF2-40B4-BE49-F238E27FC236}">
                  <a16:creationId xmlns:a16="http://schemas.microsoft.com/office/drawing/2014/main" id="{BBA74918-4C88-46EB-BBE5-32D7BFE86918}"/>
                </a:ext>
              </a:extLst>
            </p:cNvPr>
            <p:cNvSpPr txBox="1"/>
            <p:nvPr/>
          </p:nvSpPr>
          <p:spPr>
            <a:xfrm>
              <a:off x="4086675"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B</a:t>
              </a:r>
              <a:endParaRPr lang="zh-CN" altLang="en-US" sz="3600" b="1" dirty="0">
                <a:latin typeface="Arial" panose="020B0604020202020204" pitchFamily="34" charset="0"/>
                <a:cs typeface="Arial" panose="020B0604020202020204" pitchFamily="34" charset="0"/>
                <a:sym typeface="+mn-lt"/>
              </a:endParaRPr>
            </a:p>
          </p:txBody>
        </p:sp>
      </p:grpSp>
      <p:sp>
        <p:nvSpPr>
          <p:cNvPr id="24" name="文本框 23">
            <a:extLst>
              <a:ext uri="{FF2B5EF4-FFF2-40B4-BE49-F238E27FC236}">
                <a16:creationId xmlns:a16="http://schemas.microsoft.com/office/drawing/2014/main" id="{87478A70-F761-4445-AD9F-7AF131273DB7}"/>
              </a:ext>
            </a:extLst>
          </p:cNvPr>
          <p:cNvSpPr txBox="1"/>
          <p:nvPr/>
        </p:nvSpPr>
        <p:spPr>
          <a:xfrm>
            <a:off x="1212835" y="5224266"/>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2H</a:t>
            </a:r>
            <a:r>
              <a:rPr lang="en-US" altLang="zh-CN" sz="3200" baseline="-25000" dirty="0">
                <a:solidFill>
                  <a:schemeClr val="tx1">
                    <a:lumMod val="85000"/>
                    <a:lumOff val="15000"/>
                  </a:schemeClr>
                </a:solidFill>
                <a:latin typeface="Arial" panose="020B0604020202020204" pitchFamily="34" charset="0"/>
                <a:cs typeface="Arial" panose="020B0604020202020204" pitchFamily="34" charset="0"/>
                <a:sym typeface="+mn-lt"/>
              </a:rPr>
              <a:t>2</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27" name="文本框 26">
            <a:extLst>
              <a:ext uri="{FF2B5EF4-FFF2-40B4-BE49-F238E27FC236}">
                <a16:creationId xmlns:a16="http://schemas.microsoft.com/office/drawing/2014/main" id="{8E6B9FE4-2AC6-49E9-886D-C82563A2067C}"/>
              </a:ext>
            </a:extLst>
          </p:cNvPr>
          <p:cNvSpPr txBox="1"/>
          <p:nvPr/>
        </p:nvSpPr>
        <p:spPr>
          <a:xfrm>
            <a:off x="3992006"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2H</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29" name="组合 28">
            <a:extLst>
              <a:ext uri="{FF2B5EF4-FFF2-40B4-BE49-F238E27FC236}">
                <a16:creationId xmlns:a16="http://schemas.microsoft.com/office/drawing/2014/main" id="{E8F8EE45-CF9D-4F63-951D-DFAADBD2E589}"/>
              </a:ext>
            </a:extLst>
          </p:cNvPr>
          <p:cNvGrpSpPr/>
          <p:nvPr/>
        </p:nvGrpSpPr>
        <p:grpSpPr>
          <a:xfrm>
            <a:off x="5891915" y="3071819"/>
            <a:ext cx="3111500" cy="2074333"/>
            <a:chOff x="322938" y="2155370"/>
            <a:chExt cx="3111500" cy="2074333"/>
          </a:xfrm>
        </p:grpSpPr>
        <p:graphicFrame>
          <p:nvGraphicFramePr>
            <p:cNvPr id="30" name="图表 29">
              <a:extLst>
                <a:ext uri="{FF2B5EF4-FFF2-40B4-BE49-F238E27FC236}">
                  <a16:creationId xmlns:a16="http://schemas.microsoft.com/office/drawing/2014/main" id="{BCA85C0F-7957-4CCD-BAD0-B9E386C7B5DA}"/>
                </a:ext>
              </a:extLst>
            </p:cNvPr>
            <p:cNvGraphicFramePr/>
            <p:nvPr/>
          </p:nvGraphicFramePr>
          <p:xfrm>
            <a:off x="322938" y="2155370"/>
            <a:ext cx="3111500" cy="2074333"/>
          </p:xfrm>
          <a:graphic>
            <a:graphicData uri="http://schemas.openxmlformats.org/drawingml/2006/chart">
              <c:chart xmlns:c="http://schemas.openxmlformats.org/drawingml/2006/chart" xmlns:r="http://schemas.openxmlformats.org/officeDocument/2006/relationships" r:id="rId6"/>
            </a:graphicData>
          </a:graphic>
        </p:graphicFrame>
        <p:sp>
          <p:nvSpPr>
            <p:cNvPr id="31" name="文本框 30">
              <a:extLst>
                <a:ext uri="{FF2B5EF4-FFF2-40B4-BE49-F238E27FC236}">
                  <a16:creationId xmlns:a16="http://schemas.microsoft.com/office/drawing/2014/main" id="{62099B91-A766-493F-B036-9A8F8AFF25AF}"/>
                </a:ext>
              </a:extLst>
            </p:cNvPr>
            <p:cNvSpPr txBox="1"/>
            <p:nvPr/>
          </p:nvSpPr>
          <p:spPr>
            <a:xfrm>
              <a:off x="1232802"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C</a:t>
              </a:r>
              <a:endParaRPr lang="zh-CN" altLang="en-US" sz="3600" b="1" dirty="0">
                <a:latin typeface="Arial" panose="020B0604020202020204" pitchFamily="34" charset="0"/>
                <a:cs typeface="Arial" panose="020B0604020202020204" pitchFamily="34" charset="0"/>
                <a:sym typeface="+mn-lt"/>
              </a:endParaRPr>
            </a:p>
          </p:txBody>
        </p:sp>
      </p:grpSp>
      <p:grpSp>
        <p:nvGrpSpPr>
          <p:cNvPr id="32" name="组合 31">
            <a:extLst>
              <a:ext uri="{FF2B5EF4-FFF2-40B4-BE49-F238E27FC236}">
                <a16:creationId xmlns:a16="http://schemas.microsoft.com/office/drawing/2014/main" id="{465B6095-228E-4BA4-B711-76AB15DF6CEC}"/>
              </a:ext>
            </a:extLst>
          </p:cNvPr>
          <p:cNvGrpSpPr/>
          <p:nvPr/>
        </p:nvGrpSpPr>
        <p:grpSpPr>
          <a:xfrm>
            <a:off x="8662618" y="3071819"/>
            <a:ext cx="3111500" cy="2074333"/>
            <a:chOff x="3176810" y="2155370"/>
            <a:chExt cx="3111500" cy="2074333"/>
          </a:xfrm>
        </p:grpSpPr>
        <p:graphicFrame>
          <p:nvGraphicFramePr>
            <p:cNvPr id="33" name="图表 32">
              <a:extLst>
                <a:ext uri="{FF2B5EF4-FFF2-40B4-BE49-F238E27FC236}">
                  <a16:creationId xmlns:a16="http://schemas.microsoft.com/office/drawing/2014/main" id="{A54E75B9-6C01-4CDB-A49F-2C14EA18AE6E}"/>
                </a:ext>
              </a:extLst>
            </p:cNvPr>
            <p:cNvGraphicFramePr/>
            <p:nvPr/>
          </p:nvGraphicFramePr>
          <p:xfrm>
            <a:off x="3176810" y="2155370"/>
            <a:ext cx="3111500" cy="2074333"/>
          </p:xfrm>
          <a:graphic>
            <a:graphicData uri="http://schemas.openxmlformats.org/drawingml/2006/chart">
              <c:chart xmlns:c="http://schemas.openxmlformats.org/drawingml/2006/chart" xmlns:r="http://schemas.openxmlformats.org/officeDocument/2006/relationships" r:id="rId7"/>
            </a:graphicData>
          </a:graphic>
        </p:graphicFrame>
        <p:sp>
          <p:nvSpPr>
            <p:cNvPr id="34" name="文本框 33">
              <a:extLst>
                <a:ext uri="{FF2B5EF4-FFF2-40B4-BE49-F238E27FC236}">
                  <a16:creationId xmlns:a16="http://schemas.microsoft.com/office/drawing/2014/main" id="{F82C52E9-FDB5-41C6-B74E-910E2C896D6F}"/>
                </a:ext>
              </a:extLst>
            </p:cNvPr>
            <p:cNvSpPr txBox="1"/>
            <p:nvPr/>
          </p:nvSpPr>
          <p:spPr>
            <a:xfrm>
              <a:off x="4086675"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D</a:t>
              </a:r>
              <a:endParaRPr lang="zh-CN" altLang="en-US" sz="3600" b="1" dirty="0">
                <a:latin typeface="Arial" panose="020B0604020202020204" pitchFamily="34" charset="0"/>
                <a:cs typeface="Arial" panose="020B0604020202020204" pitchFamily="34" charset="0"/>
                <a:sym typeface="+mn-lt"/>
              </a:endParaRPr>
            </a:p>
          </p:txBody>
        </p:sp>
      </p:grpSp>
      <p:sp>
        <p:nvSpPr>
          <p:cNvPr id="36" name="文本框 35">
            <a:extLst>
              <a:ext uri="{FF2B5EF4-FFF2-40B4-BE49-F238E27FC236}">
                <a16:creationId xmlns:a16="http://schemas.microsoft.com/office/drawing/2014/main" id="{B673DFD5-BC67-4E7A-93FA-D6A5CFB8D38D}"/>
              </a:ext>
            </a:extLst>
          </p:cNvPr>
          <p:cNvSpPr txBox="1"/>
          <p:nvPr/>
        </p:nvSpPr>
        <p:spPr>
          <a:xfrm>
            <a:off x="6771177"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4H</a:t>
            </a:r>
            <a:r>
              <a:rPr lang="en-US" altLang="zh-CN" sz="3200" baseline="-25000" dirty="0">
                <a:solidFill>
                  <a:schemeClr val="tx1">
                    <a:lumMod val="85000"/>
                    <a:lumOff val="15000"/>
                  </a:schemeClr>
                </a:solidFill>
                <a:latin typeface="Arial" panose="020B0604020202020204" pitchFamily="34" charset="0"/>
                <a:cs typeface="Arial" panose="020B0604020202020204" pitchFamily="34" charset="0"/>
                <a:sym typeface="+mn-lt"/>
              </a:rPr>
              <a:t>2</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39" name="文本框 38">
            <a:extLst>
              <a:ext uri="{FF2B5EF4-FFF2-40B4-BE49-F238E27FC236}">
                <a16:creationId xmlns:a16="http://schemas.microsoft.com/office/drawing/2014/main" id="{EDB2EAFB-70BA-472F-8D7D-9795920F5301}"/>
              </a:ext>
            </a:extLst>
          </p:cNvPr>
          <p:cNvSpPr txBox="1"/>
          <p:nvPr/>
        </p:nvSpPr>
        <p:spPr>
          <a:xfrm>
            <a:off x="9550348"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4H</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9" name="Rectangle: Rounded Corners 48">
            <a:extLst>
              <a:ext uri="{FF2B5EF4-FFF2-40B4-BE49-F238E27FC236}">
                <a16:creationId xmlns:a16="http://schemas.microsoft.com/office/drawing/2014/main" id="{04D8A3D6-55DE-4112-AA24-540D2535ED5A}"/>
              </a:ext>
            </a:extLst>
          </p:cNvPr>
          <p:cNvSpPr/>
          <p:nvPr/>
        </p:nvSpPr>
        <p:spPr>
          <a:xfrm>
            <a:off x="1180267" y="945247"/>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8: </a:t>
            </a:r>
          </a:p>
          <a:p>
            <a:pPr algn="ctr"/>
            <a:r>
              <a:rPr lang="vi-VN" sz="3200" b="0" i="0" dirty="0">
                <a:solidFill>
                  <a:srgbClr val="000000"/>
                </a:solidFill>
                <a:effectLst/>
                <a:latin typeface="arial" panose="020B0604020202020204" pitchFamily="34" charset="0"/>
              </a:rPr>
              <a:t> Để chỉ hai phân tử hydrogen ta viết:</a:t>
            </a:r>
            <a:endParaRPr lang="vi-VN" sz="3200" dirty="0"/>
          </a:p>
        </p:txBody>
      </p:sp>
      <p:pic>
        <p:nvPicPr>
          <p:cNvPr id="50" name="Picture 49">
            <a:extLst>
              <a:ext uri="{FF2B5EF4-FFF2-40B4-BE49-F238E27FC236}">
                <a16:creationId xmlns:a16="http://schemas.microsoft.com/office/drawing/2014/main" id="{45E3DF5B-01EE-4988-9D33-E5F4D4C4201F}"/>
              </a:ext>
            </a:extLst>
          </p:cNvPr>
          <p:cNvPicPr>
            <a:picLocks noChangeAspect="1"/>
          </p:cNvPicPr>
          <p:nvPr/>
        </p:nvPicPr>
        <p:blipFill rotWithShape="1">
          <a:blip r:embed="rId8" cstate="print">
            <a:duotone>
              <a:prstClr val="black"/>
              <a:srgbClr val="39DFF1">
                <a:tint val="45000"/>
                <a:satMod val="400000"/>
              </a:srgbClr>
            </a:duotone>
          </a:blip>
          <a:srcRect r="-5485"/>
          <a:stretch/>
        </p:blipFill>
        <p:spPr>
          <a:xfrm>
            <a:off x="2317965" y="4817912"/>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8" name="Google Shape;1624;p26">
            <a:extLst>
              <a:ext uri="{FF2B5EF4-FFF2-40B4-BE49-F238E27FC236}">
                <a16:creationId xmlns:a16="http://schemas.microsoft.com/office/drawing/2014/main" id="{BDB239BB-3BD5-402D-AD54-96D36B84BFAB}"/>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1679;p26">
            <a:extLst>
              <a:ext uri="{FF2B5EF4-FFF2-40B4-BE49-F238E27FC236}">
                <a16:creationId xmlns:a16="http://schemas.microsoft.com/office/drawing/2014/main" id="{10868B58-7B97-4411-81E6-E44FC559EE3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367333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250" fill="hold"/>
                                        <p:tgtEl>
                                          <p:spTgt spid="50"/>
                                        </p:tgtEl>
                                        <p:attrNameLst>
                                          <p:attrName>ppt_w</p:attrName>
                                        </p:attrNameLst>
                                      </p:cBhvr>
                                      <p:tavLst>
                                        <p:tav tm="0">
                                          <p:val>
                                            <p:strVal val="4*#ppt_w"/>
                                          </p:val>
                                        </p:tav>
                                        <p:tav tm="100000">
                                          <p:val>
                                            <p:strVal val="#ppt_w"/>
                                          </p:val>
                                        </p:tav>
                                      </p:tavLst>
                                    </p:anim>
                                    <p:anim calcmode="lin" valueType="num">
                                      <p:cBhvr>
                                        <p:cTn id="50" dur="250" fill="hold"/>
                                        <p:tgtEl>
                                          <p:spTgt spid="5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6"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8956D738-08C5-451C-91D6-719D2000C981}"/>
              </a:ext>
            </a:extLst>
          </p:cNvPr>
          <p:cNvGrpSpPr/>
          <p:nvPr/>
        </p:nvGrpSpPr>
        <p:grpSpPr>
          <a:xfrm>
            <a:off x="4357265" y="3027392"/>
            <a:ext cx="1231900" cy="1212850"/>
            <a:chOff x="1498600" y="3321050"/>
            <a:chExt cx="1231900" cy="1212850"/>
          </a:xfrm>
        </p:grpSpPr>
        <p:grpSp>
          <p:nvGrpSpPr>
            <p:cNvPr id="25" name="组合 24">
              <a:extLst>
                <a:ext uri="{FF2B5EF4-FFF2-40B4-BE49-F238E27FC236}">
                  <a16:creationId xmlns:a16="http://schemas.microsoft.com/office/drawing/2014/main" id="{65A0EFF8-4EC3-4DC1-B90B-3636B2921E71}"/>
                </a:ext>
              </a:extLst>
            </p:cNvPr>
            <p:cNvGrpSpPr/>
            <p:nvPr/>
          </p:nvGrpSpPr>
          <p:grpSpPr>
            <a:xfrm>
              <a:off x="1498600" y="3321050"/>
              <a:ext cx="1231900" cy="1212850"/>
              <a:chOff x="1498600" y="3321050"/>
              <a:chExt cx="1231900" cy="1212850"/>
            </a:xfrm>
          </p:grpSpPr>
          <p:sp>
            <p:nvSpPr>
              <p:cNvPr id="28" name="椭圆 27">
                <a:extLst>
                  <a:ext uri="{FF2B5EF4-FFF2-40B4-BE49-F238E27FC236}">
                    <a16:creationId xmlns:a16="http://schemas.microsoft.com/office/drawing/2014/main" id="{36098AF8-F5C9-49ED-905F-43EFF3FAD37C}"/>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27" name="椭圆 26">
                <a:extLst>
                  <a:ext uri="{FF2B5EF4-FFF2-40B4-BE49-F238E27FC236}">
                    <a16:creationId xmlns:a16="http://schemas.microsoft.com/office/drawing/2014/main" id="{6BC30A4E-8E06-496D-9B53-B5151A70C7F9}"/>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29" name="椭圆 28">
                <a:extLst>
                  <a:ext uri="{FF2B5EF4-FFF2-40B4-BE49-F238E27FC236}">
                    <a16:creationId xmlns:a16="http://schemas.microsoft.com/office/drawing/2014/main" id="{16C317F5-4D17-4098-BFC2-E9B7CB8A09E1}"/>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30" name="椭圆 29">
                <a:extLst>
                  <a:ext uri="{FF2B5EF4-FFF2-40B4-BE49-F238E27FC236}">
                    <a16:creationId xmlns:a16="http://schemas.microsoft.com/office/drawing/2014/main" id="{4C31B3EE-FCD2-4055-AD8B-48EDA1ECD2C7}"/>
                  </a:ext>
                </a:extLst>
              </p:cNvPr>
              <p:cNvSpPr/>
              <p:nvPr/>
            </p:nvSpPr>
            <p:spPr>
              <a:xfrm>
                <a:off x="2667000" y="4051300"/>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31" name="椭圆 30">
                <a:extLst>
                  <a:ext uri="{FF2B5EF4-FFF2-40B4-BE49-F238E27FC236}">
                    <a16:creationId xmlns:a16="http://schemas.microsoft.com/office/drawing/2014/main" id="{52030E17-7816-401B-984F-706C5158B46A}"/>
                  </a:ext>
                </a:extLst>
              </p:cNvPr>
              <p:cNvSpPr/>
              <p:nvPr/>
            </p:nvSpPr>
            <p:spPr>
              <a:xfrm>
                <a:off x="2519362" y="3483731"/>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26" name="文本框 25">
              <a:extLst>
                <a:ext uri="{FF2B5EF4-FFF2-40B4-BE49-F238E27FC236}">
                  <a16:creationId xmlns:a16="http://schemas.microsoft.com/office/drawing/2014/main" id="{BE1C9293-7037-4775-8381-F1D22111A8B2}"/>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A</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grpSp>
        <p:nvGrpSpPr>
          <p:cNvPr id="40" name="组合 39">
            <a:extLst>
              <a:ext uri="{FF2B5EF4-FFF2-40B4-BE49-F238E27FC236}">
                <a16:creationId xmlns:a16="http://schemas.microsoft.com/office/drawing/2014/main" id="{ECAC70C0-AAD3-4602-9214-4985CF5894B2}"/>
              </a:ext>
            </a:extLst>
          </p:cNvPr>
          <p:cNvGrpSpPr/>
          <p:nvPr/>
        </p:nvGrpSpPr>
        <p:grpSpPr>
          <a:xfrm>
            <a:off x="6565477" y="3045851"/>
            <a:ext cx="1212850" cy="1212850"/>
            <a:chOff x="1498600" y="3321050"/>
            <a:chExt cx="1212850" cy="1212850"/>
          </a:xfrm>
        </p:grpSpPr>
        <p:grpSp>
          <p:nvGrpSpPr>
            <p:cNvPr id="41" name="组合 40">
              <a:extLst>
                <a:ext uri="{FF2B5EF4-FFF2-40B4-BE49-F238E27FC236}">
                  <a16:creationId xmlns:a16="http://schemas.microsoft.com/office/drawing/2014/main" id="{2C0D3388-6ABE-448A-91F3-82A3C6B39913}"/>
                </a:ext>
              </a:extLst>
            </p:cNvPr>
            <p:cNvGrpSpPr/>
            <p:nvPr/>
          </p:nvGrpSpPr>
          <p:grpSpPr>
            <a:xfrm>
              <a:off x="1498600" y="3321050"/>
              <a:ext cx="1212850" cy="1212850"/>
              <a:chOff x="1498600" y="3321050"/>
              <a:chExt cx="1212850" cy="1212850"/>
            </a:xfrm>
          </p:grpSpPr>
          <p:sp>
            <p:nvSpPr>
              <p:cNvPr id="44" name="椭圆 43">
                <a:extLst>
                  <a:ext uri="{FF2B5EF4-FFF2-40B4-BE49-F238E27FC236}">
                    <a16:creationId xmlns:a16="http://schemas.microsoft.com/office/drawing/2014/main" id="{900B7B10-088F-4C2A-86D8-6D360C4858E7}"/>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43" name="椭圆 42">
                <a:extLst>
                  <a:ext uri="{FF2B5EF4-FFF2-40B4-BE49-F238E27FC236}">
                    <a16:creationId xmlns:a16="http://schemas.microsoft.com/office/drawing/2014/main" id="{0A1EE3F4-9803-484D-968A-AE5A3910220F}"/>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45" name="椭圆 44">
                <a:extLst>
                  <a:ext uri="{FF2B5EF4-FFF2-40B4-BE49-F238E27FC236}">
                    <a16:creationId xmlns:a16="http://schemas.microsoft.com/office/drawing/2014/main" id="{A6748A87-E303-4167-8899-309B0B294CC0}"/>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46" name="椭圆 45">
                <a:extLst>
                  <a:ext uri="{FF2B5EF4-FFF2-40B4-BE49-F238E27FC236}">
                    <a16:creationId xmlns:a16="http://schemas.microsoft.com/office/drawing/2014/main" id="{FA5FF73F-5DE9-4A76-AE6D-9A56CC82E97B}"/>
                  </a:ext>
                </a:extLst>
              </p:cNvPr>
              <p:cNvSpPr/>
              <p:nvPr/>
            </p:nvSpPr>
            <p:spPr>
              <a:xfrm>
                <a:off x="1577975" y="3548153"/>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47" name="椭圆 46">
                <a:extLst>
                  <a:ext uri="{FF2B5EF4-FFF2-40B4-BE49-F238E27FC236}">
                    <a16:creationId xmlns:a16="http://schemas.microsoft.com/office/drawing/2014/main" id="{E4A2B873-BF4E-49B3-A67F-12BD92E1F9A4}"/>
                  </a:ext>
                </a:extLst>
              </p:cNvPr>
              <p:cNvSpPr/>
              <p:nvPr/>
            </p:nvSpPr>
            <p:spPr>
              <a:xfrm>
                <a:off x="1511300" y="4164678"/>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42" name="文本框 41">
              <a:extLst>
                <a:ext uri="{FF2B5EF4-FFF2-40B4-BE49-F238E27FC236}">
                  <a16:creationId xmlns:a16="http://schemas.microsoft.com/office/drawing/2014/main" id="{3D942619-47E9-41A4-8FD7-2855E520A7E3}"/>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B</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sp>
        <p:nvSpPr>
          <p:cNvPr id="52" name="文本框 51">
            <a:extLst>
              <a:ext uri="{FF2B5EF4-FFF2-40B4-BE49-F238E27FC236}">
                <a16:creationId xmlns:a16="http://schemas.microsoft.com/office/drawing/2014/main" id="{C00C2155-0E59-4AB7-9A69-A33792BD8271}"/>
              </a:ext>
            </a:extLst>
          </p:cNvPr>
          <p:cNvSpPr txBox="1"/>
          <p:nvPr/>
        </p:nvSpPr>
        <p:spPr>
          <a:xfrm>
            <a:off x="383384" y="2829256"/>
            <a:ext cx="3753625" cy="1384995"/>
          </a:xfrm>
          <a:prstGeom prst="rect">
            <a:avLst/>
          </a:prstGeom>
          <a:noFill/>
        </p:spPr>
        <p:txBody>
          <a:bodyPr wrap="square" rtlCol="0">
            <a:spAutoFit/>
          </a:bodyPr>
          <a:lstStyle/>
          <a:p>
            <a:pPr algn="just"/>
            <a:r>
              <a:rPr lang="vi-VN" sz="2800" b="0" i="0" dirty="0">
                <a:solidFill>
                  <a:srgbClr val="000000"/>
                </a:solidFill>
                <a:effectLst/>
                <a:latin typeface="Arial" panose="020B0604020202020204" pitchFamily="34" charset="0"/>
                <a:cs typeface="Arial" panose="020B0604020202020204" pitchFamily="34" charset="0"/>
              </a:rPr>
              <a:t>Carbon dioxide được cấu tạo từ 1 nguyên tố C và 2 nguyên tố O</a:t>
            </a:r>
            <a:endParaRPr lang="zh-CN" altLang="en-US" sz="28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58" name="文本框 57">
            <a:extLst>
              <a:ext uri="{FF2B5EF4-FFF2-40B4-BE49-F238E27FC236}">
                <a16:creationId xmlns:a16="http://schemas.microsoft.com/office/drawing/2014/main" id="{A7AF69ED-2D66-48A6-B048-5BA4D7AB5C76}"/>
              </a:ext>
            </a:extLst>
          </p:cNvPr>
          <p:cNvSpPr txBox="1"/>
          <p:nvPr/>
        </p:nvSpPr>
        <p:spPr>
          <a:xfrm>
            <a:off x="8175005" y="3190073"/>
            <a:ext cx="3371001" cy="523220"/>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Nước là hợp chất</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79" name="组合 78">
            <a:extLst>
              <a:ext uri="{FF2B5EF4-FFF2-40B4-BE49-F238E27FC236}">
                <a16:creationId xmlns:a16="http://schemas.microsoft.com/office/drawing/2014/main" id="{5E4E1417-4BA4-4F3B-A2A3-D56CDBFC3C2E}"/>
              </a:ext>
            </a:extLst>
          </p:cNvPr>
          <p:cNvGrpSpPr/>
          <p:nvPr/>
        </p:nvGrpSpPr>
        <p:grpSpPr>
          <a:xfrm>
            <a:off x="4357265" y="4607980"/>
            <a:ext cx="1231900" cy="1212850"/>
            <a:chOff x="1498600" y="3321050"/>
            <a:chExt cx="1231900" cy="1212850"/>
          </a:xfrm>
        </p:grpSpPr>
        <p:grpSp>
          <p:nvGrpSpPr>
            <p:cNvPr id="80" name="组合 79">
              <a:extLst>
                <a:ext uri="{FF2B5EF4-FFF2-40B4-BE49-F238E27FC236}">
                  <a16:creationId xmlns:a16="http://schemas.microsoft.com/office/drawing/2014/main" id="{91C738F7-E245-482B-9ABB-73050D0C4F82}"/>
                </a:ext>
              </a:extLst>
            </p:cNvPr>
            <p:cNvGrpSpPr/>
            <p:nvPr/>
          </p:nvGrpSpPr>
          <p:grpSpPr>
            <a:xfrm>
              <a:off x="1498600" y="3321050"/>
              <a:ext cx="1231900" cy="1212850"/>
              <a:chOff x="1498600" y="3321050"/>
              <a:chExt cx="1231900" cy="1212850"/>
            </a:xfrm>
          </p:grpSpPr>
          <p:sp>
            <p:nvSpPr>
              <p:cNvPr id="83" name="椭圆 82">
                <a:extLst>
                  <a:ext uri="{FF2B5EF4-FFF2-40B4-BE49-F238E27FC236}">
                    <a16:creationId xmlns:a16="http://schemas.microsoft.com/office/drawing/2014/main" id="{A449B6A6-C391-4637-8287-061F898448D2}"/>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82" name="椭圆 81">
                <a:extLst>
                  <a:ext uri="{FF2B5EF4-FFF2-40B4-BE49-F238E27FC236}">
                    <a16:creationId xmlns:a16="http://schemas.microsoft.com/office/drawing/2014/main" id="{5282005D-04D9-46DD-A0CA-10632B20B571}"/>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84" name="椭圆 83">
                <a:extLst>
                  <a:ext uri="{FF2B5EF4-FFF2-40B4-BE49-F238E27FC236}">
                    <a16:creationId xmlns:a16="http://schemas.microsoft.com/office/drawing/2014/main" id="{52CA76EC-A926-4C5C-8DC1-094D54E6DC50}"/>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85" name="椭圆 84">
                <a:extLst>
                  <a:ext uri="{FF2B5EF4-FFF2-40B4-BE49-F238E27FC236}">
                    <a16:creationId xmlns:a16="http://schemas.microsoft.com/office/drawing/2014/main" id="{86194855-8CF6-4A29-A4A2-85FE4C39987B}"/>
                  </a:ext>
                </a:extLst>
              </p:cNvPr>
              <p:cNvSpPr/>
              <p:nvPr/>
            </p:nvSpPr>
            <p:spPr>
              <a:xfrm>
                <a:off x="2667000" y="4051300"/>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86" name="椭圆 85">
                <a:extLst>
                  <a:ext uri="{FF2B5EF4-FFF2-40B4-BE49-F238E27FC236}">
                    <a16:creationId xmlns:a16="http://schemas.microsoft.com/office/drawing/2014/main" id="{2A9AC10E-AC1C-48D1-80BE-2031B88115EB}"/>
                  </a:ext>
                </a:extLst>
              </p:cNvPr>
              <p:cNvSpPr/>
              <p:nvPr/>
            </p:nvSpPr>
            <p:spPr>
              <a:xfrm>
                <a:off x="2519362" y="3483731"/>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81" name="文本框 80">
              <a:extLst>
                <a:ext uri="{FF2B5EF4-FFF2-40B4-BE49-F238E27FC236}">
                  <a16:creationId xmlns:a16="http://schemas.microsoft.com/office/drawing/2014/main" id="{BF2889F6-179A-45A9-95A5-894CB1036B4C}"/>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C</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grpSp>
        <p:nvGrpSpPr>
          <p:cNvPr id="87" name="组合 86">
            <a:extLst>
              <a:ext uri="{FF2B5EF4-FFF2-40B4-BE49-F238E27FC236}">
                <a16:creationId xmlns:a16="http://schemas.microsoft.com/office/drawing/2014/main" id="{970D758B-FFE0-432E-BF75-98920B222977}"/>
              </a:ext>
            </a:extLst>
          </p:cNvPr>
          <p:cNvGrpSpPr/>
          <p:nvPr/>
        </p:nvGrpSpPr>
        <p:grpSpPr>
          <a:xfrm>
            <a:off x="6565477" y="4626439"/>
            <a:ext cx="1212850" cy="1212850"/>
            <a:chOff x="1498600" y="3321050"/>
            <a:chExt cx="1212850" cy="1212850"/>
          </a:xfrm>
        </p:grpSpPr>
        <p:grpSp>
          <p:nvGrpSpPr>
            <p:cNvPr id="88" name="组合 87">
              <a:extLst>
                <a:ext uri="{FF2B5EF4-FFF2-40B4-BE49-F238E27FC236}">
                  <a16:creationId xmlns:a16="http://schemas.microsoft.com/office/drawing/2014/main" id="{4E39B1C2-A2AA-4602-A423-C5CF878CC298}"/>
                </a:ext>
              </a:extLst>
            </p:cNvPr>
            <p:cNvGrpSpPr/>
            <p:nvPr/>
          </p:nvGrpSpPr>
          <p:grpSpPr>
            <a:xfrm>
              <a:off x="1498600" y="3321050"/>
              <a:ext cx="1212850" cy="1212850"/>
              <a:chOff x="1498600" y="3321050"/>
              <a:chExt cx="1212850" cy="1212850"/>
            </a:xfrm>
          </p:grpSpPr>
          <p:sp>
            <p:nvSpPr>
              <p:cNvPr id="91" name="椭圆 90">
                <a:extLst>
                  <a:ext uri="{FF2B5EF4-FFF2-40B4-BE49-F238E27FC236}">
                    <a16:creationId xmlns:a16="http://schemas.microsoft.com/office/drawing/2014/main" id="{3B0F3C1C-9FEC-4A27-805F-70453322DFB9}"/>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90" name="椭圆 89">
                <a:extLst>
                  <a:ext uri="{FF2B5EF4-FFF2-40B4-BE49-F238E27FC236}">
                    <a16:creationId xmlns:a16="http://schemas.microsoft.com/office/drawing/2014/main" id="{D3B6CCC2-3884-4519-81A1-1E8C1943BB05}"/>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92" name="椭圆 91">
                <a:extLst>
                  <a:ext uri="{FF2B5EF4-FFF2-40B4-BE49-F238E27FC236}">
                    <a16:creationId xmlns:a16="http://schemas.microsoft.com/office/drawing/2014/main" id="{832B6679-8DA5-415A-84C3-A44E7254FBC8}"/>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93" name="椭圆 92">
                <a:extLst>
                  <a:ext uri="{FF2B5EF4-FFF2-40B4-BE49-F238E27FC236}">
                    <a16:creationId xmlns:a16="http://schemas.microsoft.com/office/drawing/2014/main" id="{C9028689-8056-46D9-80EC-CB2390C2A9E5}"/>
                  </a:ext>
                </a:extLst>
              </p:cNvPr>
              <p:cNvSpPr/>
              <p:nvPr/>
            </p:nvSpPr>
            <p:spPr>
              <a:xfrm>
                <a:off x="1577975" y="3548153"/>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94" name="椭圆 93">
                <a:extLst>
                  <a:ext uri="{FF2B5EF4-FFF2-40B4-BE49-F238E27FC236}">
                    <a16:creationId xmlns:a16="http://schemas.microsoft.com/office/drawing/2014/main" id="{6625A5FE-A9CF-4037-8ACF-B8245429EC43}"/>
                  </a:ext>
                </a:extLst>
              </p:cNvPr>
              <p:cNvSpPr/>
              <p:nvPr/>
            </p:nvSpPr>
            <p:spPr>
              <a:xfrm>
                <a:off x="1511300" y="4164678"/>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89" name="文本框 88">
              <a:extLst>
                <a:ext uri="{FF2B5EF4-FFF2-40B4-BE49-F238E27FC236}">
                  <a16:creationId xmlns:a16="http://schemas.microsoft.com/office/drawing/2014/main" id="{9DF14436-BA5C-4AEE-B6E7-E6EFC5E61BC1}"/>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D</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sp>
        <p:nvSpPr>
          <p:cNvPr id="96" name="文本框 95">
            <a:extLst>
              <a:ext uri="{FF2B5EF4-FFF2-40B4-BE49-F238E27FC236}">
                <a16:creationId xmlns:a16="http://schemas.microsoft.com/office/drawing/2014/main" id="{282BD968-DB1F-43A4-B107-EC78DAE90944}"/>
              </a:ext>
            </a:extLst>
          </p:cNvPr>
          <p:cNvSpPr txBox="1"/>
          <p:nvPr/>
        </p:nvSpPr>
        <p:spPr>
          <a:xfrm>
            <a:off x="627797" y="4770661"/>
            <a:ext cx="3371488" cy="954107"/>
          </a:xfrm>
          <a:prstGeom prst="rect">
            <a:avLst/>
          </a:prstGeom>
          <a:noFill/>
        </p:spPr>
        <p:txBody>
          <a:bodyPr wrap="square" rtlCol="0">
            <a:spAutoFit/>
          </a:bodyPr>
          <a:lstStyle/>
          <a:p>
            <a:pPr algn="just"/>
            <a:r>
              <a:rPr lang="vi-VN" sz="2800" dirty="0">
                <a:latin typeface="Arial" panose="020B0604020202020204" pitchFamily="34" charset="0"/>
                <a:cs typeface="Arial" panose="020B0604020202020204" pitchFamily="34" charset="0"/>
              </a:rPr>
              <a:t>Muối ăn không có thành phần chlorine</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99" name="文本框 98">
            <a:extLst>
              <a:ext uri="{FF2B5EF4-FFF2-40B4-BE49-F238E27FC236}">
                <a16:creationId xmlns:a16="http://schemas.microsoft.com/office/drawing/2014/main" id="{1AA86F29-4214-41D0-B310-1C02E811DEF5}"/>
              </a:ext>
            </a:extLst>
          </p:cNvPr>
          <p:cNvSpPr txBox="1"/>
          <p:nvPr/>
        </p:nvSpPr>
        <p:spPr>
          <a:xfrm>
            <a:off x="8175005" y="4770661"/>
            <a:ext cx="3666488" cy="954107"/>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Có 2 loại hợp chất là vô cơ và hữu cơ</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76" name="Rectangle: Rounded Corners 75">
            <a:extLst>
              <a:ext uri="{FF2B5EF4-FFF2-40B4-BE49-F238E27FC236}">
                <a16:creationId xmlns:a16="http://schemas.microsoft.com/office/drawing/2014/main" id="{7133F29E-4DEC-48C3-81F9-1AC77E8EE049}"/>
              </a:ext>
            </a:extLst>
          </p:cNvPr>
          <p:cNvSpPr/>
          <p:nvPr/>
        </p:nvSpPr>
        <p:spPr>
          <a:xfrm>
            <a:off x="3601610" y="782185"/>
            <a:ext cx="5489507"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9: </a:t>
            </a:r>
          </a:p>
          <a:p>
            <a:pPr algn="ctr"/>
            <a:r>
              <a:rPr lang="vi-VN" sz="3200" b="0" i="0" dirty="0">
                <a:solidFill>
                  <a:srgbClr val="000000"/>
                </a:solidFill>
                <a:effectLst/>
                <a:latin typeface="arial" panose="020B0604020202020204" pitchFamily="34" charset="0"/>
              </a:rPr>
              <a:t>Chọn đáp án sai:</a:t>
            </a:r>
            <a:endParaRPr lang="vi-VN" sz="3200" dirty="0"/>
          </a:p>
        </p:txBody>
      </p:sp>
      <p:sp>
        <p:nvSpPr>
          <p:cNvPr id="48" name="Google Shape;1624;p26">
            <a:extLst>
              <a:ext uri="{FF2B5EF4-FFF2-40B4-BE49-F238E27FC236}">
                <a16:creationId xmlns:a16="http://schemas.microsoft.com/office/drawing/2014/main" id="{E9EDFAA0-5CBF-4287-9E9E-F2E8BEF205DC}"/>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1679;p26">
            <a:extLst>
              <a:ext uri="{FF2B5EF4-FFF2-40B4-BE49-F238E27FC236}">
                <a16:creationId xmlns:a16="http://schemas.microsoft.com/office/drawing/2014/main" id="{D740EEEF-4FB8-4146-AEFE-D69B40C43E5B}"/>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7" name="Picture 76">
            <a:extLst>
              <a:ext uri="{FF2B5EF4-FFF2-40B4-BE49-F238E27FC236}">
                <a16:creationId xmlns:a16="http://schemas.microsoft.com/office/drawing/2014/main" id="{1DABB86F-080F-4AF2-A7C5-2CFA40867F70}"/>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2729062" y="5501817"/>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custDataLst>
      <p:tags r:id="rId1"/>
    </p:custDataLst>
    <p:extLst>
      <p:ext uri="{BB962C8B-B14F-4D97-AF65-F5344CB8AC3E}">
        <p14:creationId xmlns:p14="http://schemas.microsoft.com/office/powerpoint/2010/main" val="472359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animEffect transition="in" filter="fade">
                                      <p:cBhvr>
                                        <p:cTn id="9" dur="500"/>
                                        <p:tgtEl>
                                          <p:spTgt spid="7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87"/>
                                        </p:tgtEl>
                                        <p:attrNameLst>
                                          <p:attrName>style.visibility</p:attrName>
                                        </p:attrNameLst>
                                      </p:cBhvr>
                                      <p:to>
                                        <p:strVal val="visible"/>
                                      </p:to>
                                    </p:set>
                                    <p:anim calcmode="lin" valueType="num">
                                      <p:cBhvr>
                                        <p:cTn id="22" dur="500" fill="hold"/>
                                        <p:tgtEl>
                                          <p:spTgt spid="87"/>
                                        </p:tgtEl>
                                        <p:attrNameLst>
                                          <p:attrName>ppt_w</p:attrName>
                                        </p:attrNameLst>
                                      </p:cBhvr>
                                      <p:tavLst>
                                        <p:tav tm="0">
                                          <p:val>
                                            <p:fltVal val="0"/>
                                          </p:val>
                                        </p:tav>
                                        <p:tav tm="100000">
                                          <p:val>
                                            <p:strVal val="#ppt_w"/>
                                          </p:val>
                                        </p:tav>
                                      </p:tavLst>
                                    </p:anim>
                                    <p:anim calcmode="lin" valueType="num">
                                      <p:cBhvr>
                                        <p:cTn id="23" dur="500" fill="hold"/>
                                        <p:tgtEl>
                                          <p:spTgt spid="87"/>
                                        </p:tgtEl>
                                        <p:attrNameLst>
                                          <p:attrName>ppt_h</p:attrName>
                                        </p:attrNameLst>
                                      </p:cBhvr>
                                      <p:tavLst>
                                        <p:tav tm="0">
                                          <p:val>
                                            <p:fltVal val="0"/>
                                          </p:val>
                                        </p:tav>
                                        <p:tav tm="100000">
                                          <p:val>
                                            <p:strVal val="#ppt_h"/>
                                          </p:val>
                                        </p:tav>
                                      </p:tavLst>
                                    </p:anim>
                                    <p:animEffect transition="in" filter="fade">
                                      <p:cBhvr>
                                        <p:cTn id="24" dur="500"/>
                                        <p:tgtEl>
                                          <p:spTgt spid="8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p:cTn id="32" dur="500" fill="hold"/>
                                        <p:tgtEl>
                                          <p:spTgt spid="58"/>
                                        </p:tgtEl>
                                        <p:attrNameLst>
                                          <p:attrName>ppt_w</p:attrName>
                                        </p:attrNameLst>
                                      </p:cBhvr>
                                      <p:tavLst>
                                        <p:tav tm="0">
                                          <p:val>
                                            <p:fltVal val="0"/>
                                          </p:val>
                                        </p:tav>
                                        <p:tav tm="100000">
                                          <p:val>
                                            <p:strVal val="#ppt_w"/>
                                          </p:val>
                                        </p:tav>
                                      </p:tavLst>
                                    </p:anim>
                                    <p:anim calcmode="lin" valueType="num">
                                      <p:cBhvr>
                                        <p:cTn id="33" dur="500" fill="hold"/>
                                        <p:tgtEl>
                                          <p:spTgt spid="58"/>
                                        </p:tgtEl>
                                        <p:attrNameLst>
                                          <p:attrName>ppt_h</p:attrName>
                                        </p:attrNameLst>
                                      </p:cBhvr>
                                      <p:tavLst>
                                        <p:tav tm="0">
                                          <p:val>
                                            <p:fltVal val="0"/>
                                          </p:val>
                                        </p:tav>
                                        <p:tav tm="100000">
                                          <p:val>
                                            <p:strVal val="#ppt_h"/>
                                          </p:val>
                                        </p:tav>
                                      </p:tavLst>
                                    </p:anim>
                                    <p:animEffect transition="in" filter="fade">
                                      <p:cBhvr>
                                        <p:cTn id="34" dur="500"/>
                                        <p:tgtEl>
                                          <p:spTgt spid="5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77"/>
                                        </p:tgtEl>
                                        <p:attrNameLst>
                                          <p:attrName>style.visibility</p:attrName>
                                        </p:attrNameLst>
                                      </p:cBhvr>
                                      <p:to>
                                        <p:strVal val="visible"/>
                                      </p:to>
                                    </p:set>
                                    <p:anim calcmode="lin" valueType="num">
                                      <p:cBhvr>
                                        <p:cTn id="49" dur="250" fill="hold"/>
                                        <p:tgtEl>
                                          <p:spTgt spid="77"/>
                                        </p:tgtEl>
                                        <p:attrNameLst>
                                          <p:attrName>ppt_w</p:attrName>
                                        </p:attrNameLst>
                                      </p:cBhvr>
                                      <p:tavLst>
                                        <p:tav tm="0">
                                          <p:val>
                                            <p:strVal val="4*#ppt_w"/>
                                          </p:val>
                                        </p:tav>
                                        <p:tav tm="100000">
                                          <p:val>
                                            <p:strVal val="#ppt_w"/>
                                          </p:val>
                                        </p:tav>
                                      </p:tavLst>
                                    </p:anim>
                                    <p:anim calcmode="lin" valueType="num">
                                      <p:cBhvr>
                                        <p:cTn id="50" dur="250" fill="hold"/>
                                        <p:tgtEl>
                                          <p:spTgt spid="7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8" grpId="0"/>
      <p:bldP spid="96" grpId="0"/>
      <p:bldP spid="9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F2941A64-A729-4C6E-BA1B-BAEEB8589F2E}"/>
              </a:ext>
            </a:extLst>
          </p:cNvPr>
          <p:cNvGrpSpPr/>
          <p:nvPr/>
        </p:nvGrpSpPr>
        <p:grpSpPr>
          <a:xfrm>
            <a:off x="965612" y="3564707"/>
            <a:ext cx="2049955" cy="629913"/>
            <a:chOff x="1443610" y="1552373"/>
            <a:chExt cx="2049955" cy="629913"/>
          </a:xfrm>
        </p:grpSpPr>
        <p:sp>
          <p:nvSpPr>
            <p:cNvPr id="16" name="矩形: 圆角 5">
              <a:extLst>
                <a:ext uri="{FF2B5EF4-FFF2-40B4-BE49-F238E27FC236}">
                  <a16:creationId xmlns:a16="http://schemas.microsoft.com/office/drawing/2014/main" id="{17F87B83-4A4B-44BD-8E67-B659671D12F4}"/>
                </a:ext>
              </a:extLst>
            </p:cNvPr>
            <p:cNvSpPr/>
            <p:nvPr/>
          </p:nvSpPr>
          <p:spPr>
            <a:xfrm>
              <a:off x="1443610"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0" name="文本框 19">
              <a:extLst>
                <a:ext uri="{FF2B5EF4-FFF2-40B4-BE49-F238E27FC236}">
                  <a16:creationId xmlns:a16="http://schemas.microsoft.com/office/drawing/2014/main" id="{00E82AC9-1774-4D37-8ADD-03A92DA5A61A}"/>
                </a:ext>
              </a:extLst>
            </p:cNvPr>
            <p:cNvSpPr txBox="1"/>
            <p:nvPr/>
          </p:nvSpPr>
          <p:spPr>
            <a:xfrm>
              <a:off x="1475278" y="1597511"/>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A</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66" name="组合 65">
            <a:extLst>
              <a:ext uri="{FF2B5EF4-FFF2-40B4-BE49-F238E27FC236}">
                <a16:creationId xmlns:a16="http://schemas.microsoft.com/office/drawing/2014/main" id="{DCE7A98C-E287-4EF9-8070-5F81337CAE50}"/>
              </a:ext>
            </a:extLst>
          </p:cNvPr>
          <p:cNvGrpSpPr/>
          <p:nvPr/>
        </p:nvGrpSpPr>
        <p:grpSpPr>
          <a:xfrm>
            <a:off x="3727570" y="3469005"/>
            <a:ext cx="2036806" cy="619590"/>
            <a:chOff x="3858719" y="1552373"/>
            <a:chExt cx="2036806" cy="619590"/>
          </a:xfrm>
        </p:grpSpPr>
        <p:sp>
          <p:nvSpPr>
            <p:cNvPr id="17" name="矩形: 圆角 6">
              <a:extLst>
                <a:ext uri="{FF2B5EF4-FFF2-40B4-BE49-F238E27FC236}">
                  <a16:creationId xmlns:a16="http://schemas.microsoft.com/office/drawing/2014/main" id="{0ABC2449-5FBA-41EA-82FC-09EC625CFCF4}"/>
                </a:ext>
              </a:extLst>
            </p:cNvPr>
            <p:cNvSpPr/>
            <p:nvPr/>
          </p:nvSpPr>
          <p:spPr>
            <a:xfrm>
              <a:off x="3867750"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1" name="文本框 20">
              <a:extLst>
                <a:ext uri="{FF2B5EF4-FFF2-40B4-BE49-F238E27FC236}">
                  <a16:creationId xmlns:a16="http://schemas.microsoft.com/office/drawing/2014/main" id="{74D06D59-26D9-47D0-83B6-EBAEE40BE544}"/>
                </a:ext>
              </a:extLst>
            </p:cNvPr>
            <p:cNvSpPr txBox="1"/>
            <p:nvPr/>
          </p:nvSpPr>
          <p:spPr>
            <a:xfrm>
              <a:off x="3858719" y="1587188"/>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B</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67" name="组合 66">
            <a:extLst>
              <a:ext uri="{FF2B5EF4-FFF2-40B4-BE49-F238E27FC236}">
                <a16:creationId xmlns:a16="http://schemas.microsoft.com/office/drawing/2014/main" id="{5CB519E6-FCB3-4FD8-AB87-7E1188604B65}"/>
              </a:ext>
            </a:extLst>
          </p:cNvPr>
          <p:cNvGrpSpPr/>
          <p:nvPr/>
        </p:nvGrpSpPr>
        <p:grpSpPr>
          <a:xfrm>
            <a:off x="6482832" y="3511860"/>
            <a:ext cx="2027775" cy="619590"/>
            <a:chOff x="6288701" y="1552373"/>
            <a:chExt cx="2027775" cy="619590"/>
          </a:xfrm>
        </p:grpSpPr>
        <p:sp>
          <p:nvSpPr>
            <p:cNvPr id="18" name="矩形: 圆角 7">
              <a:extLst>
                <a:ext uri="{FF2B5EF4-FFF2-40B4-BE49-F238E27FC236}">
                  <a16:creationId xmlns:a16="http://schemas.microsoft.com/office/drawing/2014/main" id="{FB7D7BDE-0736-45E9-9507-460345F4D428}"/>
                </a:ext>
              </a:extLst>
            </p:cNvPr>
            <p:cNvSpPr/>
            <p:nvPr/>
          </p:nvSpPr>
          <p:spPr>
            <a:xfrm>
              <a:off x="6288701"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3EFB45B0-D89C-44EA-A2E5-4CFF6F5214F5}"/>
                </a:ext>
              </a:extLst>
            </p:cNvPr>
            <p:cNvSpPr txBox="1"/>
            <p:nvPr/>
          </p:nvSpPr>
          <p:spPr>
            <a:xfrm>
              <a:off x="6293469" y="1587188"/>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C</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68" name="组合 67">
            <a:extLst>
              <a:ext uri="{FF2B5EF4-FFF2-40B4-BE49-F238E27FC236}">
                <a16:creationId xmlns:a16="http://schemas.microsoft.com/office/drawing/2014/main" id="{8DED5EB7-71FB-40DA-A2BA-DD0AE01CC740}"/>
              </a:ext>
            </a:extLst>
          </p:cNvPr>
          <p:cNvGrpSpPr/>
          <p:nvPr/>
        </p:nvGrpSpPr>
        <p:grpSpPr>
          <a:xfrm>
            <a:off x="9525841" y="3442385"/>
            <a:ext cx="2040467" cy="619589"/>
            <a:chOff x="8716029" y="1552373"/>
            <a:chExt cx="2040467" cy="619589"/>
          </a:xfrm>
        </p:grpSpPr>
        <p:sp>
          <p:nvSpPr>
            <p:cNvPr id="19" name="矩形: 圆角 8">
              <a:extLst>
                <a:ext uri="{FF2B5EF4-FFF2-40B4-BE49-F238E27FC236}">
                  <a16:creationId xmlns:a16="http://schemas.microsoft.com/office/drawing/2014/main" id="{50D5B4B7-BF4E-4C48-9017-2E836B901E22}"/>
                </a:ext>
              </a:extLst>
            </p:cNvPr>
            <p:cNvSpPr/>
            <p:nvPr/>
          </p:nvSpPr>
          <p:spPr>
            <a:xfrm>
              <a:off x="8716029"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3" name="文本框 22">
              <a:extLst>
                <a:ext uri="{FF2B5EF4-FFF2-40B4-BE49-F238E27FC236}">
                  <a16:creationId xmlns:a16="http://schemas.microsoft.com/office/drawing/2014/main" id="{34B2BC7F-3DA8-47CA-99A7-9C902FFBA160}"/>
                </a:ext>
              </a:extLst>
            </p:cNvPr>
            <p:cNvSpPr txBox="1"/>
            <p:nvPr/>
          </p:nvSpPr>
          <p:spPr>
            <a:xfrm>
              <a:off x="8738209" y="1587187"/>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D</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39" name="文本框 38">
            <a:extLst>
              <a:ext uri="{FF2B5EF4-FFF2-40B4-BE49-F238E27FC236}">
                <a16:creationId xmlns:a16="http://schemas.microsoft.com/office/drawing/2014/main" id="{9057BBEA-E284-4A9B-B744-4BD4AF91CFB9}"/>
              </a:ext>
            </a:extLst>
          </p:cNvPr>
          <p:cNvSpPr txBox="1"/>
          <p:nvPr/>
        </p:nvSpPr>
        <p:spPr>
          <a:xfrm>
            <a:off x="525359" y="4543644"/>
            <a:ext cx="2930463" cy="1384995"/>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chất:P</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5</a:t>
            </a:r>
            <a:endParaRPr lang="vi-VN" sz="2800" dirty="0">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 Đơn chất: O</a:t>
            </a:r>
          </a:p>
          <a:p>
            <a:r>
              <a:rPr lang="vi-VN" sz="2800" dirty="0">
                <a:latin typeface="Arial" panose="020B0604020202020204" pitchFamily="34" charset="0"/>
                <a:cs typeface="Arial" panose="020B0604020202020204" pitchFamily="34" charset="0"/>
              </a:rPr>
              <a:t>- Phân tử: Cl</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p:txBody>
      </p:sp>
      <p:sp>
        <p:nvSpPr>
          <p:cNvPr id="40" name="文本框 39">
            <a:extLst>
              <a:ext uri="{FF2B5EF4-FFF2-40B4-BE49-F238E27FC236}">
                <a16:creationId xmlns:a16="http://schemas.microsoft.com/office/drawing/2014/main" id="{ED0D3D85-7C51-4C27-B12A-CDC4D5290633}"/>
              </a:ext>
            </a:extLst>
          </p:cNvPr>
          <p:cNvSpPr txBox="1"/>
          <p:nvPr/>
        </p:nvSpPr>
        <p:spPr>
          <a:xfrm>
            <a:off x="3345616" y="4489106"/>
            <a:ext cx="2800714" cy="1815882"/>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 CH</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Ca</a:t>
            </a:r>
          </a:p>
          <a:p>
            <a:r>
              <a:rPr lang="vi-VN" sz="2800" dirty="0">
                <a:latin typeface="Arial" panose="020B0604020202020204" pitchFamily="34" charset="0"/>
                <a:cs typeface="Arial" panose="020B0604020202020204" pitchFamily="34" charset="0"/>
              </a:rPr>
              <a:t>- Đơn chất: H</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 Phân tử: Ca</a:t>
            </a:r>
          </a:p>
        </p:txBody>
      </p:sp>
      <p:sp>
        <p:nvSpPr>
          <p:cNvPr id="41" name="文本框 40">
            <a:extLst>
              <a:ext uri="{FF2B5EF4-FFF2-40B4-BE49-F238E27FC236}">
                <a16:creationId xmlns:a16="http://schemas.microsoft.com/office/drawing/2014/main" id="{51812053-76B5-49E9-95F7-BCC77A14C79A}"/>
              </a:ext>
            </a:extLst>
          </p:cNvPr>
          <p:cNvSpPr txBox="1"/>
          <p:nvPr/>
        </p:nvSpPr>
        <p:spPr>
          <a:xfrm>
            <a:off x="5854711" y="4376368"/>
            <a:ext cx="3161443" cy="1815882"/>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 CH</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P</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5</a:t>
            </a:r>
            <a:r>
              <a:rPr lang="vi-VN" sz="2800" dirty="0">
                <a:latin typeface="Arial" panose="020B0604020202020204" pitchFamily="34" charset="0"/>
                <a:cs typeface="Arial" panose="020B0604020202020204" pitchFamily="34" charset="0"/>
              </a:rPr>
              <a:t>, CH</a:t>
            </a:r>
            <a:r>
              <a:rPr lang="vi-VN" sz="2800" baseline="-25000" dirty="0">
                <a:latin typeface="Arial" panose="020B0604020202020204" pitchFamily="34" charset="0"/>
                <a:cs typeface="Arial" panose="020B0604020202020204" pitchFamily="34" charset="0"/>
              </a:rPr>
              <a:t>3</a:t>
            </a:r>
            <a:r>
              <a:rPr lang="vi-VN" sz="2800" dirty="0">
                <a:latin typeface="Arial" panose="020B0604020202020204" pitchFamily="34" charset="0"/>
                <a:cs typeface="Arial" panose="020B0604020202020204" pitchFamily="34" charset="0"/>
              </a:rPr>
              <a:t>COOH</a:t>
            </a:r>
          </a:p>
          <a:p>
            <a:r>
              <a:rPr lang="vi-VN" sz="2800" dirty="0">
                <a:latin typeface="Arial" panose="020B0604020202020204" pitchFamily="34" charset="0"/>
                <a:cs typeface="Arial" panose="020B0604020202020204" pitchFamily="34" charset="0"/>
              </a:rPr>
              <a:t>- Đơn chất: H</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 Cl</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 Phân tử: O, Ca</a:t>
            </a:r>
          </a:p>
        </p:txBody>
      </p:sp>
      <p:pic>
        <p:nvPicPr>
          <p:cNvPr id="73" name="Picture 72">
            <a:extLst>
              <a:ext uri="{FF2B5EF4-FFF2-40B4-BE49-F238E27FC236}">
                <a16:creationId xmlns:a16="http://schemas.microsoft.com/office/drawing/2014/main" id="{2CE11577-A2C0-495D-8257-25E86DEECCD5}"/>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69292" y="3020470"/>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42" name="文本框 41">
            <a:extLst>
              <a:ext uri="{FF2B5EF4-FFF2-40B4-BE49-F238E27FC236}">
                <a16:creationId xmlns:a16="http://schemas.microsoft.com/office/drawing/2014/main" id="{973F7738-2D5C-4F81-B68E-14161494AFF7}"/>
              </a:ext>
            </a:extLst>
          </p:cNvPr>
          <p:cNvSpPr txBox="1"/>
          <p:nvPr/>
        </p:nvSpPr>
        <p:spPr>
          <a:xfrm>
            <a:off x="8959006" y="4437409"/>
            <a:ext cx="3161443" cy="1815882"/>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 CH</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P</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5</a:t>
            </a:r>
            <a:r>
              <a:rPr lang="vi-VN" sz="2800" dirty="0">
                <a:latin typeface="Arial" panose="020B0604020202020204" pitchFamily="34" charset="0"/>
                <a:cs typeface="Arial" panose="020B0604020202020204" pitchFamily="34" charset="0"/>
              </a:rPr>
              <a:t>, CH</a:t>
            </a:r>
            <a:r>
              <a:rPr lang="vi-VN" sz="2800" baseline="-25000" dirty="0">
                <a:latin typeface="Arial" panose="020B0604020202020204" pitchFamily="34" charset="0"/>
                <a:cs typeface="Arial" panose="020B0604020202020204" pitchFamily="34" charset="0"/>
              </a:rPr>
              <a:t>3</a:t>
            </a:r>
            <a:r>
              <a:rPr lang="vi-VN" sz="2800" dirty="0">
                <a:latin typeface="Arial" panose="020B0604020202020204" pitchFamily="34" charset="0"/>
                <a:cs typeface="Arial" panose="020B0604020202020204" pitchFamily="34" charset="0"/>
              </a:rPr>
              <a:t>COOH</a:t>
            </a:r>
          </a:p>
          <a:p>
            <a:r>
              <a:rPr lang="vi-VN" sz="2800" dirty="0">
                <a:latin typeface="Arial" panose="020B0604020202020204" pitchFamily="34" charset="0"/>
                <a:cs typeface="Arial" panose="020B0604020202020204" pitchFamily="34" charset="0"/>
              </a:rPr>
              <a:t>- Đơn chất: O, Ca</a:t>
            </a:r>
          </a:p>
          <a:p>
            <a:r>
              <a:rPr lang="vi-VN" sz="2800" dirty="0">
                <a:latin typeface="Arial" panose="020B0604020202020204" pitchFamily="34" charset="0"/>
                <a:cs typeface="Arial" panose="020B0604020202020204" pitchFamily="34" charset="0"/>
              </a:rPr>
              <a:t>- Phân tử: H</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 Cl</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684E35B9-6F31-41F2-8DB9-46D5A8136051}"/>
              </a:ext>
            </a:extLst>
          </p:cNvPr>
          <p:cNvSpPr/>
          <p:nvPr/>
        </p:nvSpPr>
        <p:spPr>
          <a:xfrm>
            <a:off x="1212719" y="1142424"/>
            <a:ext cx="10078404"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10: </a:t>
            </a:r>
          </a:p>
          <a:p>
            <a:pPr algn="ctr"/>
            <a:r>
              <a:rPr lang="vi-VN" sz="3200" b="0" i="0" dirty="0">
                <a:solidFill>
                  <a:srgbClr val="000000"/>
                </a:solidFill>
                <a:effectLst/>
                <a:latin typeface="arial" panose="020B0604020202020204" pitchFamily="34" charset="0"/>
              </a:rPr>
              <a:t>Cho các chất sau đâu là đơn chất hợp chất, phân tử: O, H</a:t>
            </a:r>
            <a:r>
              <a:rPr lang="vi-VN" sz="3200" b="0" i="0" baseline="-25000" dirty="0">
                <a:solidFill>
                  <a:srgbClr val="000000"/>
                </a:solidFill>
                <a:effectLst/>
                <a:latin typeface="arial" panose="020B0604020202020204" pitchFamily="34" charset="0"/>
              </a:rPr>
              <a:t>2</a:t>
            </a:r>
            <a:r>
              <a:rPr lang="vi-VN" sz="3200" b="0" i="0" dirty="0">
                <a:solidFill>
                  <a:srgbClr val="000000"/>
                </a:solidFill>
                <a:effectLst/>
                <a:latin typeface="arial" panose="020B0604020202020204" pitchFamily="34" charset="0"/>
              </a:rPr>
              <a:t>, P</a:t>
            </a:r>
            <a:r>
              <a:rPr lang="vi-VN" sz="3200" b="0" i="0" baseline="-25000" dirty="0">
                <a:solidFill>
                  <a:srgbClr val="000000"/>
                </a:solidFill>
                <a:effectLst/>
                <a:latin typeface="arial" panose="020B0604020202020204" pitchFamily="34" charset="0"/>
              </a:rPr>
              <a:t>2</a:t>
            </a:r>
            <a:r>
              <a:rPr lang="vi-VN" sz="3200" b="0" i="0" dirty="0">
                <a:solidFill>
                  <a:srgbClr val="000000"/>
                </a:solidFill>
                <a:effectLst/>
                <a:latin typeface="arial" panose="020B0604020202020204" pitchFamily="34" charset="0"/>
              </a:rPr>
              <a:t>O</a:t>
            </a:r>
            <a:r>
              <a:rPr lang="vi-VN" sz="3200" b="0" i="0" baseline="-25000" dirty="0">
                <a:solidFill>
                  <a:srgbClr val="000000"/>
                </a:solidFill>
                <a:effectLst/>
                <a:latin typeface="arial" panose="020B0604020202020204" pitchFamily="34" charset="0"/>
              </a:rPr>
              <a:t>5</a:t>
            </a:r>
            <a:r>
              <a:rPr lang="vi-VN" sz="3200" b="0" i="0" dirty="0">
                <a:solidFill>
                  <a:srgbClr val="000000"/>
                </a:solidFill>
                <a:effectLst/>
                <a:latin typeface="arial" panose="020B0604020202020204" pitchFamily="34" charset="0"/>
              </a:rPr>
              <a:t>, O</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 CH</a:t>
            </a:r>
            <a:r>
              <a:rPr lang="vi-VN" sz="3200" b="0" i="0" baseline="-25000" dirty="0">
                <a:solidFill>
                  <a:srgbClr val="000000"/>
                </a:solidFill>
                <a:effectLst/>
                <a:latin typeface="arial" panose="020B0604020202020204" pitchFamily="34" charset="0"/>
              </a:rPr>
              <a:t>4</a:t>
            </a:r>
            <a:r>
              <a:rPr lang="vi-VN" sz="3200" b="0" i="0" dirty="0">
                <a:solidFill>
                  <a:srgbClr val="000000"/>
                </a:solidFill>
                <a:effectLst/>
                <a:latin typeface="arial" panose="020B0604020202020204" pitchFamily="34" charset="0"/>
              </a:rPr>
              <a:t>, CH</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COOH, Ca, Cl</a:t>
            </a:r>
            <a:r>
              <a:rPr lang="vi-VN" sz="3200" b="0" i="0" baseline="-25000" dirty="0">
                <a:solidFill>
                  <a:srgbClr val="000000"/>
                </a:solidFill>
                <a:effectLst/>
                <a:latin typeface="arial" panose="020B0604020202020204" pitchFamily="34" charset="0"/>
              </a:rPr>
              <a:t>2</a:t>
            </a:r>
            <a:endParaRPr lang="vi-VN" sz="3200" baseline="-25000" dirty="0"/>
          </a:p>
        </p:txBody>
      </p:sp>
      <p:sp>
        <p:nvSpPr>
          <p:cNvPr id="28" name="Google Shape;1624;p26">
            <a:extLst>
              <a:ext uri="{FF2B5EF4-FFF2-40B4-BE49-F238E27FC236}">
                <a16:creationId xmlns:a16="http://schemas.microsoft.com/office/drawing/2014/main" id="{CB77D37C-34EC-4D6F-8DED-715012714FD0}"/>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1679;p26">
            <a:extLst>
              <a:ext uri="{FF2B5EF4-FFF2-40B4-BE49-F238E27FC236}">
                <a16:creationId xmlns:a16="http://schemas.microsoft.com/office/drawing/2014/main" id="{B6AD0016-0420-4DFF-9977-A0F72DAEC12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539713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anim calcmode="lin" valueType="num">
                                      <p:cBhvr>
                                        <p:cTn id="18" dur="1000" fill="hold"/>
                                        <p:tgtEl>
                                          <p:spTgt spid="67"/>
                                        </p:tgtEl>
                                        <p:attrNameLst>
                                          <p:attrName>ppt_x</p:attrName>
                                        </p:attrNameLst>
                                      </p:cBhvr>
                                      <p:tavLst>
                                        <p:tav tm="0">
                                          <p:val>
                                            <p:strVal val="#ppt_x"/>
                                          </p:val>
                                        </p:tav>
                                        <p:tav tm="100000">
                                          <p:val>
                                            <p:strVal val="#ppt_x"/>
                                          </p:val>
                                        </p:tav>
                                      </p:tavLst>
                                    </p:anim>
                                    <p:anim calcmode="lin" valueType="num">
                                      <p:cBhvr>
                                        <p:cTn id="19" dur="1000" fill="hold"/>
                                        <p:tgtEl>
                                          <p:spTgt spid="6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anim calcmode="lin" valueType="num">
                                      <p:cBhvr>
                                        <p:cTn id="43" dur="1000" fill="hold"/>
                                        <p:tgtEl>
                                          <p:spTgt spid="42"/>
                                        </p:tgtEl>
                                        <p:attrNameLst>
                                          <p:attrName>ppt_x</p:attrName>
                                        </p:attrNameLst>
                                      </p:cBhvr>
                                      <p:tavLst>
                                        <p:tav tm="0">
                                          <p:val>
                                            <p:strVal val="#ppt_x"/>
                                          </p:val>
                                        </p:tav>
                                        <p:tav tm="100000">
                                          <p:val>
                                            <p:strVal val="#ppt_x"/>
                                          </p:val>
                                        </p:tav>
                                      </p:tavLst>
                                    </p:anim>
                                    <p:anim calcmode="lin" valueType="num">
                                      <p:cBhvr>
                                        <p:cTn id="4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73"/>
                                        </p:tgtEl>
                                        <p:attrNameLst>
                                          <p:attrName>style.visibility</p:attrName>
                                        </p:attrNameLst>
                                      </p:cBhvr>
                                      <p:to>
                                        <p:strVal val="visible"/>
                                      </p:to>
                                    </p:set>
                                    <p:anim calcmode="lin" valueType="num">
                                      <p:cBhvr>
                                        <p:cTn id="49" dur="250" fill="hold"/>
                                        <p:tgtEl>
                                          <p:spTgt spid="73"/>
                                        </p:tgtEl>
                                        <p:attrNameLst>
                                          <p:attrName>ppt_w</p:attrName>
                                        </p:attrNameLst>
                                      </p:cBhvr>
                                      <p:tavLst>
                                        <p:tav tm="0">
                                          <p:val>
                                            <p:strVal val="4*#ppt_w"/>
                                          </p:val>
                                        </p:tav>
                                        <p:tav tm="100000">
                                          <p:val>
                                            <p:strVal val="#ppt_w"/>
                                          </p:val>
                                        </p:tav>
                                      </p:tavLst>
                                    </p:anim>
                                    <p:anim calcmode="lin" valueType="num">
                                      <p:cBhvr>
                                        <p:cTn id="50" dur="250" fill="hold"/>
                                        <p:tgtEl>
                                          <p:spTgt spid="7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014;p42"/>
          <p:cNvSpPr txBox="1">
            <a:spLocks/>
          </p:cNvSpPr>
          <p:nvPr/>
        </p:nvSpPr>
        <p:spPr>
          <a:xfrm>
            <a:off x="2608550" y="2423179"/>
            <a:ext cx="8061446" cy="1889600"/>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vi-VN" sz="4000" b="1" dirty="0">
                <a:latin typeface="Times New Roman" panose="02020603050405020304" pitchFamily="18" charset="0"/>
                <a:cs typeface="Times New Roman" panose="02020603050405020304" pitchFamily="18" charset="0"/>
              </a:rPr>
            </a:br>
            <a:r>
              <a:rPr lang="vi-VN" sz="4000" b="1" dirty="0">
                <a:latin typeface="Times New Roman" panose="02020603050405020304" pitchFamily="18" charset="0"/>
                <a:cs typeface="Times New Roman" panose="02020603050405020304" pitchFamily="18" charset="0"/>
              </a:rPr>
              <a:t>BÀI 5: PHÂN TỬ - ĐƠN CHẤT </a:t>
            </a:r>
            <a:br>
              <a:rPr lang="vi-VN" sz="4000" b="1" dirty="0">
                <a:latin typeface="Times New Roman" panose="02020603050405020304" pitchFamily="18" charset="0"/>
                <a:cs typeface="Times New Roman" panose="02020603050405020304" pitchFamily="18" charset="0"/>
              </a:rPr>
            </a:br>
            <a:r>
              <a:rPr lang="vi-VN" sz="4000" b="1" dirty="0">
                <a:latin typeface="Times New Roman" panose="02020603050405020304" pitchFamily="18" charset="0"/>
                <a:cs typeface="Times New Roman" panose="02020603050405020304" pitchFamily="18" charset="0"/>
              </a:rPr>
              <a:t>– HỢP CHẤT</a:t>
            </a:r>
          </a:p>
        </p:txBody>
      </p:sp>
      <p:sp>
        <p:nvSpPr>
          <p:cNvPr id="3" name="Google Shape;28014;p42"/>
          <p:cNvSpPr txBox="1">
            <a:spLocks/>
          </p:cNvSpPr>
          <p:nvPr/>
        </p:nvSpPr>
        <p:spPr>
          <a:xfrm>
            <a:off x="2830618" y="533579"/>
            <a:ext cx="8061446" cy="1889600"/>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Times New Roman" panose="02020603050405020304" pitchFamily="18" charset="0"/>
                <a:cs typeface="Times New Roman" panose="02020603050405020304" pitchFamily="18" charset="0"/>
              </a:rPr>
              <a:t>CHƯƠNG II. </a:t>
            </a:r>
          </a:p>
          <a:p>
            <a:r>
              <a:rPr lang="vi-VN" sz="4000" b="1" dirty="0">
                <a:latin typeface="Times New Roman" panose="02020603050405020304" pitchFamily="18" charset="0"/>
                <a:cs typeface="Times New Roman" panose="02020603050405020304" pitchFamily="18" charset="0"/>
              </a:rPr>
              <a:t>PHÂN </a:t>
            </a:r>
            <a:r>
              <a:rPr lang="en-US" sz="4000" b="1" dirty="0">
                <a:latin typeface="Times New Roman" panose="02020603050405020304" pitchFamily="18" charset="0"/>
                <a:cs typeface="Times New Roman" panose="02020603050405020304" pitchFamily="18" charset="0"/>
              </a:rPr>
              <a:t>TỬ . LIÊN KẾT HOÁ HỌC</a:t>
            </a:r>
            <a:endParaRPr lang="vi-VN" sz="4000" b="1" dirty="0">
              <a:latin typeface="Times New Roman" panose="02020603050405020304" pitchFamily="18" charset="0"/>
              <a:cs typeface="Times New Roman" panose="02020603050405020304" pitchFamily="18" charset="0"/>
            </a:endParaRPr>
          </a:p>
        </p:txBody>
      </p:sp>
      <p:pic>
        <p:nvPicPr>
          <p:cNvPr id="2050" name="Picture 2" descr="Lời giải cho phân tử nước là gì? - Chuyên gia trả lời - Thế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12" y="385036"/>
            <a:ext cx="2809693" cy="21866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Cấu Trúc Phân Tử Hóa Học PNG , Nghiên Cứu Hóa Học, Cấu Trúc Phân  Tử, Di Truyền PNG miễn phí tải tập tin PSDComment và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2480" y="3718451"/>
            <a:ext cx="3231288" cy="28652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ân Tử Mạng Kết Nối - Miễn Phí vector hình ảnh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351" y="4312779"/>
            <a:ext cx="3278776" cy="227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01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noGrp="1"/>
          </p:cNvSpPr>
          <p:nvPr>
            <p:ph type="subTitle" idx="1"/>
          </p:nvPr>
        </p:nvSpPr>
        <p:spPr>
          <a:xfrm>
            <a:off x="1262743" y="1433604"/>
            <a:ext cx="9144000" cy="165576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err="1">
                <a:solidFill>
                  <a:srgbClr val="0070C0"/>
                </a:solidFill>
                <a:latin typeface="Times New Roman" panose="02020603050405020304" pitchFamily="18" charset="0"/>
                <a:cs typeface="Times New Roman" panose="02020603050405020304" pitchFamily="18" charset="0"/>
              </a:rPr>
              <a:t>Hàng</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chục</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triệu</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chất</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hoá</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học</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đã</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biết</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được</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phân</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loại</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như</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thế</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nào</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để</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dễ</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nghiên</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cứu</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và</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sử</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dụng</a:t>
            </a:r>
            <a:r>
              <a:rPr lang="en-US" sz="44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6614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014;p42"/>
          <p:cNvSpPr txBox="1">
            <a:spLocks/>
          </p:cNvSpPr>
          <p:nvPr/>
        </p:nvSpPr>
        <p:spPr>
          <a:xfrm>
            <a:off x="1563521" y="1343317"/>
            <a:ext cx="8061446" cy="994813"/>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dirty="0" err="1">
                <a:solidFill>
                  <a:schemeClr val="accent5">
                    <a:lumMod val="50000"/>
                  </a:schemeClr>
                </a:solidFill>
                <a:latin typeface="Times New Roman" panose="02020603050405020304" pitchFamily="18" charset="0"/>
                <a:cs typeface="Times New Roman" panose="02020603050405020304" pitchFamily="18" charset="0"/>
              </a:rPr>
              <a:t>Phân</a:t>
            </a:r>
            <a:r>
              <a:rPr lang="en-US" sz="4000" b="1" dirty="0">
                <a:solidFill>
                  <a:schemeClr val="accent5">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cs typeface="Times New Roman" panose="02020603050405020304" pitchFamily="18" charset="0"/>
              </a:rPr>
              <a:t>loại</a:t>
            </a:r>
            <a:r>
              <a:rPr lang="en-US" sz="4000" b="1" dirty="0">
                <a:solidFill>
                  <a:schemeClr val="accent5">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cs typeface="Times New Roman" panose="02020603050405020304" pitchFamily="18" charset="0"/>
              </a:rPr>
              <a:t>chất</a:t>
            </a:r>
            <a:endParaRPr lang="vi-VN" sz="40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Google Shape;28014;p42"/>
          <p:cNvSpPr txBox="1">
            <a:spLocks/>
          </p:cNvSpPr>
          <p:nvPr/>
        </p:nvSpPr>
        <p:spPr>
          <a:xfrm>
            <a:off x="666538" y="548641"/>
            <a:ext cx="8061446" cy="794676"/>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dirty="0">
                <a:latin typeface="Times New Roman" panose="02020603050405020304" pitchFamily="18" charset="0"/>
                <a:cs typeface="Times New Roman" panose="02020603050405020304" pitchFamily="18" charset="0"/>
              </a:rPr>
              <a:t>I. </a:t>
            </a:r>
            <a:r>
              <a:rPr lang="en-US" sz="4000" b="1" dirty="0" err="1">
                <a:latin typeface="Times New Roman" panose="02020603050405020304" pitchFamily="18" charset="0"/>
                <a:cs typeface="Times New Roman" panose="02020603050405020304" pitchFamily="18" charset="0"/>
              </a:rPr>
              <a:t>Đơn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chất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hợp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chất</a:t>
            </a:r>
            <a:r>
              <a:rPr lang="en-US" sz="4000" b="1" dirty="0">
                <a:latin typeface="Times New Roman" panose="02020603050405020304" pitchFamily="18" charset="0"/>
                <a:cs typeface="Times New Roman" panose="02020603050405020304" pitchFamily="18" charset="0"/>
              </a:rPr>
              <a:t>.</a:t>
            </a:r>
            <a:endParaRPr lang="vi-VN" sz="4000" b="1" dirty="0">
              <a:latin typeface="Times New Roman" panose="02020603050405020304" pitchFamily="18" charset="0"/>
              <a:cs typeface="Times New Roman" panose="02020603050405020304" pitchFamily="18" charset="0"/>
            </a:endParaRPr>
          </a:p>
        </p:txBody>
      </p:sp>
      <p:sp>
        <p:nvSpPr>
          <p:cNvPr id="5" name="Oval 4"/>
          <p:cNvSpPr/>
          <p:nvPr/>
        </p:nvSpPr>
        <p:spPr>
          <a:xfrm>
            <a:off x="833663" y="1474903"/>
            <a:ext cx="688310" cy="731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ổng hợp các bức tranh tô màu bàn tay đẹp nhất dành tặng cho bé |  Photograph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477" y="1618716"/>
            <a:ext cx="441778" cy="47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82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barn(inVertical)">
                                      <p:cBhvr>
                                        <p:cTn id="1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8" name="Group 37">
            <a:extLst>
              <a:ext uri="{FF2B5EF4-FFF2-40B4-BE49-F238E27FC236}">
                <a16:creationId xmlns:a16="http://schemas.microsoft.com/office/drawing/2014/main" id="{65659748-D4C8-4431-8DC6-B4CD36753A32}"/>
              </a:ext>
            </a:extLst>
          </p:cNvPr>
          <p:cNvGrpSpPr/>
          <p:nvPr/>
        </p:nvGrpSpPr>
        <p:grpSpPr>
          <a:xfrm>
            <a:off x="4666085" y="229888"/>
            <a:ext cx="3910546" cy="660280"/>
            <a:chOff x="3670599" y="4337142"/>
            <a:chExt cx="3146232" cy="376188"/>
          </a:xfrm>
        </p:grpSpPr>
        <p:grpSp>
          <p:nvGrpSpPr>
            <p:cNvPr id="39" name="Group 38">
              <a:extLst>
                <a:ext uri="{FF2B5EF4-FFF2-40B4-BE49-F238E27FC236}">
                  <a16:creationId xmlns:a16="http://schemas.microsoft.com/office/drawing/2014/main" id="{7FFC17EA-3617-4E7C-9C7B-A8CE421C9C56}"/>
                </a:ext>
              </a:extLst>
            </p:cNvPr>
            <p:cNvGrpSpPr/>
            <p:nvPr/>
          </p:nvGrpSpPr>
          <p:grpSpPr>
            <a:xfrm>
              <a:off x="3670599" y="4337142"/>
              <a:ext cx="3085075" cy="376188"/>
              <a:chOff x="266700" y="1023572"/>
              <a:chExt cx="2716750" cy="376188"/>
            </a:xfrm>
          </p:grpSpPr>
          <p:sp>
            <p:nvSpPr>
              <p:cNvPr id="41" name="Arrow: Pentagon 40">
                <a:extLst>
                  <a:ext uri="{FF2B5EF4-FFF2-40B4-BE49-F238E27FC236}">
                    <a16:creationId xmlns:a16="http://schemas.microsoft.com/office/drawing/2014/main" id="{20FC62FD-5D55-46D0-BDAE-3CFF617A2043}"/>
                  </a:ext>
                </a:extLst>
              </p:cNvPr>
              <p:cNvSpPr/>
              <p:nvPr/>
            </p:nvSpPr>
            <p:spPr>
              <a:xfrm>
                <a:off x="266700" y="1023572"/>
                <a:ext cx="2716750" cy="338554"/>
              </a:xfrm>
              <a:prstGeom prst="homePlate">
                <a:avLst/>
              </a:prstGeom>
              <a:solidFill>
                <a:schemeClr val="accent2">
                  <a:lumMod val="75000"/>
                </a:schemeClr>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Arrow: Pentagon 41">
                <a:extLst>
                  <a:ext uri="{FF2B5EF4-FFF2-40B4-BE49-F238E27FC236}">
                    <a16:creationId xmlns:a16="http://schemas.microsoft.com/office/drawing/2014/main" id="{F1101552-D661-4038-8772-CCBF7A4BEFDD}"/>
                  </a:ext>
                </a:extLst>
              </p:cNvPr>
              <p:cNvSpPr/>
              <p:nvPr/>
            </p:nvSpPr>
            <p:spPr>
              <a:xfrm>
                <a:off x="302258" y="1061206"/>
                <a:ext cx="2669125" cy="338554"/>
              </a:xfrm>
              <a:prstGeom prst="homePlate">
                <a:avLst/>
              </a:prstGeom>
              <a:solidFill>
                <a:schemeClr val="bg1"/>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0" name="TextBox 39">
              <a:extLst>
                <a:ext uri="{FF2B5EF4-FFF2-40B4-BE49-F238E27FC236}">
                  <a16:creationId xmlns:a16="http://schemas.microsoft.com/office/drawing/2014/main" id="{F0E85F49-8886-41B1-AFD4-63CD2380F1FF}"/>
                </a:ext>
              </a:extLst>
            </p:cNvPr>
            <p:cNvSpPr txBox="1"/>
            <p:nvPr/>
          </p:nvSpPr>
          <p:spPr>
            <a:xfrm>
              <a:off x="3680591" y="4374776"/>
              <a:ext cx="3136240" cy="333170"/>
            </a:xfrm>
            <a:prstGeom prst="rect">
              <a:avLst/>
            </a:prstGeom>
            <a:noFill/>
          </p:spPr>
          <p:txBody>
            <a:bodyPr wrap="square" rtlCol="0">
              <a:spAutoFit/>
            </a:bodyPr>
            <a:lstStyle/>
            <a:p>
              <a:pPr algn="ctr"/>
              <a:r>
                <a:rPr lang="vi-VN" sz="3200" b="1" i="0" dirty="0">
                  <a:solidFill>
                    <a:srgbClr val="333333"/>
                  </a:solidFill>
                  <a:effectLst/>
                  <a:latin typeface="+mn-lt"/>
                </a:rPr>
                <a:t>Phân loại chất</a:t>
              </a:r>
              <a:endParaRPr lang="en-US" sz="3200" dirty="0">
                <a:solidFill>
                  <a:srgbClr val="FF0000"/>
                </a:solidFill>
                <a:latin typeface="+mn-lt"/>
              </a:endParaRPr>
            </a:p>
          </p:txBody>
        </p:sp>
      </p:grpSp>
      <p:sp>
        <p:nvSpPr>
          <p:cNvPr id="44" name="TextBox 43">
            <a:extLst>
              <a:ext uri="{FF2B5EF4-FFF2-40B4-BE49-F238E27FC236}">
                <a16:creationId xmlns:a16="http://schemas.microsoft.com/office/drawing/2014/main" id="{E4F32277-5554-4773-A2AE-A6AFB81227AE}"/>
              </a:ext>
            </a:extLst>
          </p:cNvPr>
          <p:cNvSpPr txBox="1"/>
          <p:nvPr/>
        </p:nvSpPr>
        <p:spPr>
          <a:xfrm>
            <a:off x="485092" y="943134"/>
            <a:ext cx="11348320" cy="830997"/>
          </a:xfrm>
          <a:prstGeom prst="rect">
            <a:avLst/>
          </a:prstGeom>
          <a:noFill/>
        </p:spPr>
        <p:txBody>
          <a:bodyPr wrap="square">
            <a:spAutoFit/>
          </a:bodyPr>
          <a:lstStyle/>
          <a:p>
            <a:pPr algn="just"/>
            <a:r>
              <a:rPr lang="vi-VN" sz="2400" b="0" i="0" dirty="0">
                <a:solidFill>
                  <a:srgbClr val="333333"/>
                </a:solidFill>
                <a:effectLst/>
                <a:latin typeface="+mj-lt"/>
              </a:rPr>
              <a:t>Mô hình hạt của đồng ở thể rắn, khí oxygen, khí hiếm helium, khí carbon dioxide và muối ăn ở thể rắn được biểu diễn trong Hình 5.1 </a:t>
            </a:r>
            <a:endParaRPr lang="vi-VN" sz="2400" dirty="0">
              <a:latin typeface="+mj-lt"/>
            </a:endParaRPr>
          </a:p>
        </p:txBody>
      </p:sp>
      <p:pic>
        <p:nvPicPr>
          <p:cNvPr id="46" name="Picture 45">
            <a:extLst>
              <a:ext uri="{FF2B5EF4-FFF2-40B4-BE49-F238E27FC236}">
                <a16:creationId xmlns:a16="http://schemas.microsoft.com/office/drawing/2014/main" id="{D7F05C78-3842-4BED-B9D2-61792891006F}"/>
              </a:ext>
            </a:extLst>
          </p:cNvPr>
          <p:cNvPicPr>
            <a:picLocks noChangeAspect="1"/>
          </p:cNvPicPr>
          <p:nvPr/>
        </p:nvPicPr>
        <p:blipFill>
          <a:blip r:embed="rId3"/>
          <a:stretch>
            <a:fillRect/>
          </a:stretch>
        </p:blipFill>
        <p:spPr>
          <a:xfrm>
            <a:off x="2936155" y="1727646"/>
            <a:ext cx="7881257" cy="3931505"/>
          </a:xfrm>
          <a:prstGeom prst="rect">
            <a:avLst/>
          </a:prstGeom>
        </p:spPr>
      </p:pic>
      <p:sp>
        <p:nvSpPr>
          <p:cNvPr id="48" name="TextBox 47">
            <a:extLst>
              <a:ext uri="{FF2B5EF4-FFF2-40B4-BE49-F238E27FC236}">
                <a16:creationId xmlns:a16="http://schemas.microsoft.com/office/drawing/2014/main" id="{1DD288B4-FC34-43E1-ABA1-ADF41F71F5E1}"/>
              </a:ext>
            </a:extLst>
          </p:cNvPr>
          <p:cNvSpPr txBox="1"/>
          <p:nvPr/>
        </p:nvSpPr>
        <p:spPr>
          <a:xfrm>
            <a:off x="485092" y="5702416"/>
            <a:ext cx="11242253" cy="707886"/>
          </a:xfrm>
          <a:prstGeom prst="rect">
            <a:avLst/>
          </a:prstGeom>
          <a:noFill/>
        </p:spPr>
        <p:txBody>
          <a:bodyPr wrap="square">
            <a:spAutoFit/>
          </a:bodyPr>
          <a:lstStyle/>
          <a:p>
            <a:pPr algn="just"/>
            <a:r>
              <a:rPr lang="vi-VN" sz="2000" b="1" i="1" dirty="0">
                <a:solidFill>
                  <a:srgbClr val="FF0000"/>
                </a:solidFill>
                <a:effectLst/>
                <a:latin typeface="+mj-lt"/>
              </a:rPr>
              <a:t>Lưu ý:</a:t>
            </a:r>
            <a:r>
              <a:rPr lang="vi-VN" sz="2000" b="1" i="0" dirty="0">
                <a:solidFill>
                  <a:srgbClr val="FF0000"/>
                </a:solidFill>
                <a:effectLst/>
                <a:latin typeface="+mj-lt"/>
              </a:rPr>
              <a:t> </a:t>
            </a:r>
            <a:r>
              <a:rPr lang="vi-VN" sz="2000" b="0" i="0" dirty="0">
                <a:solidFill>
                  <a:schemeClr val="accent5">
                    <a:lumMod val="50000"/>
                  </a:schemeClr>
                </a:solidFill>
                <a:effectLst/>
                <a:latin typeface="+mj-lt"/>
              </a:rPr>
              <a:t>Nguyên tử được biểu diễn bằng các quả cầu. Các nguyên tử cùng màu thuộc cùng một nguyên tố hóa học, các nguyên tử khác màu thuộc các nguyên tố hóa học khác nhau.</a:t>
            </a:r>
            <a:endParaRPr lang="vi-VN" sz="2000" dirty="0">
              <a:solidFill>
                <a:schemeClr val="accent5">
                  <a:lumMod val="50000"/>
                </a:schemeClr>
              </a:solidFill>
              <a:latin typeface="+mj-lt"/>
            </a:endParaRPr>
          </a:p>
        </p:txBody>
      </p:sp>
    </p:spTree>
    <p:extLst>
      <p:ext uri="{BB962C8B-B14F-4D97-AF65-F5344CB8AC3E}">
        <p14:creationId xmlns:p14="http://schemas.microsoft.com/office/powerpoint/2010/main" val="7530614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8" name="Group 37">
            <a:extLst>
              <a:ext uri="{FF2B5EF4-FFF2-40B4-BE49-F238E27FC236}">
                <a16:creationId xmlns:a16="http://schemas.microsoft.com/office/drawing/2014/main" id="{65659748-D4C8-4431-8DC6-B4CD36753A32}"/>
              </a:ext>
            </a:extLst>
          </p:cNvPr>
          <p:cNvGrpSpPr/>
          <p:nvPr/>
        </p:nvGrpSpPr>
        <p:grpSpPr>
          <a:xfrm>
            <a:off x="4719874" y="230371"/>
            <a:ext cx="3910546" cy="660280"/>
            <a:chOff x="3670599" y="4337142"/>
            <a:chExt cx="3146232" cy="376188"/>
          </a:xfrm>
        </p:grpSpPr>
        <p:grpSp>
          <p:nvGrpSpPr>
            <p:cNvPr id="39" name="Group 38">
              <a:extLst>
                <a:ext uri="{FF2B5EF4-FFF2-40B4-BE49-F238E27FC236}">
                  <a16:creationId xmlns:a16="http://schemas.microsoft.com/office/drawing/2014/main" id="{7FFC17EA-3617-4E7C-9C7B-A8CE421C9C56}"/>
                </a:ext>
              </a:extLst>
            </p:cNvPr>
            <p:cNvGrpSpPr/>
            <p:nvPr/>
          </p:nvGrpSpPr>
          <p:grpSpPr>
            <a:xfrm>
              <a:off x="3670599" y="4337142"/>
              <a:ext cx="3085075" cy="376188"/>
              <a:chOff x="266700" y="1023572"/>
              <a:chExt cx="2716750" cy="376188"/>
            </a:xfrm>
          </p:grpSpPr>
          <p:sp>
            <p:nvSpPr>
              <p:cNvPr id="41" name="Arrow: Pentagon 40">
                <a:extLst>
                  <a:ext uri="{FF2B5EF4-FFF2-40B4-BE49-F238E27FC236}">
                    <a16:creationId xmlns:a16="http://schemas.microsoft.com/office/drawing/2014/main" id="{20FC62FD-5D55-46D0-BDAE-3CFF617A2043}"/>
                  </a:ext>
                </a:extLst>
              </p:cNvPr>
              <p:cNvSpPr/>
              <p:nvPr/>
            </p:nvSpPr>
            <p:spPr>
              <a:xfrm>
                <a:off x="266700" y="1023572"/>
                <a:ext cx="2716750" cy="338554"/>
              </a:xfrm>
              <a:prstGeom prst="homePlate">
                <a:avLst/>
              </a:prstGeom>
              <a:solidFill>
                <a:schemeClr val="accent2">
                  <a:lumMod val="75000"/>
                </a:schemeClr>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Arrow: Pentagon 41">
                <a:extLst>
                  <a:ext uri="{FF2B5EF4-FFF2-40B4-BE49-F238E27FC236}">
                    <a16:creationId xmlns:a16="http://schemas.microsoft.com/office/drawing/2014/main" id="{F1101552-D661-4038-8772-CCBF7A4BEFDD}"/>
                  </a:ext>
                </a:extLst>
              </p:cNvPr>
              <p:cNvSpPr/>
              <p:nvPr/>
            </p:nvSpPr>
            <p:spPr>
              <a:xfrm>
                <a:off x="302258" y="1061206"/>
                <a:ext cx="2669125" cy="338554"/>
              </a:xfrm>
              <a:prstGeom prst="homePlate">
                <a:avLst/>
              </a:prstGeom>
              <a:solidFill>
                <a:schemeClr val="bg1"/>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0" name="TextBox 39">
              <a:extLst>
                <a:ext uri="{FF2B5EF4-FFF2-40B4-BE49-F238E27FC236}">
                  <a16:creationId xmlns:a16="http://schemas.microsoft.com/office/drawing/2014/main" id="{F0E85F49-8886-41B1-AFD4-63CD2380F1FF}"/>
                </a:ext>
              </a:extLst>
            </p:cNvPr>
            <p:cNvSpPr txBox="1"/>
            <p:nvPr/>
          </p:nvSpPr>
          <p:spPr>
            <a:xfrm>
              <a:off x="3680591" y="4374776"/>
              <a:ext cx="3136240" cy="333170"/>
            </a:xfrm>
            <a:prstGeom prst="rect">
              <a:avLst/>
            </a:prstGeom>
            <a:noFill/>
          </p:spPr>
          <p:txBody>
            <a:bodyPr wrap="square" rtlCol="0">
              <a:spAutoFit/>
            </a:bodyPr>
            <a:lstStyle/>
            <a:p>
              <a:pPr algn="ctr"/>
              <a:r>
                <a:rPr lang="vi-VN" sz="3200" b="1" i="0" dirty="0">
                  <a:solidFill>
                    <a:srgbClr val="333333"/>
                  </a:solidFill>
                  <a:effectLst/>
                  <a:latin typeface="+mn-lt"/>
                </a:rPr>
                <a:t>Phân loại chất</a:t>
              </a:r>
              <a:endParaRPr lang="en-US" sz="3200" dirty="0">
                <a:solidFill>
                  <a:srgbClr val="FF0000"/>
                </a:solidFill>
                <a:latin typeface="+mn-lt"/>
              </a:endParaRPr>
            </a:p>
          </p:txBody>
        </p:sp>
      </p:grpSp>
      <p:pic>
        <p:nvPicPr>
          <p:cNvPr id="46" name="Picture 45">
            <a:extLst>
              <a:ext uri="{FF2B5EF4-FFF2-40B4-BE49-F238E27FC236}">
                <a16:creationId xmlns:a16="http://schemas.microsoft.com/office/drawing/2014/main" id="{D7F05C78-3842-4BED-B9D2-61792891006F}"/>
              </a:ext>
            </a:extLst>
          </p:cNvPr>
          <p:cNvPicPr>
            <a:picLocks noChangeAspect="1"/>
          </p:cNvPicPr>
          <p:nvPr/>
        </p:nvPicPr>
        <p:blipFill>
          <a:blip r:embed="rId3"/>
          <a:stretch>
            <a:fillRect/>
          </a:stretch>
        </p:blipFill>
        <p:spPr>
          <a:xfrm>
            <a:off x="1804129" y="824596"/>
            <a:ext cx="7881257" cy="3931505"/>
          </a:xfrm>
          <a:prstGeom prst="rect">
            <a:avLst/>
          </a:prstGeom>
        </p:spPr>
      </p:pic>
      <p:sp>
        <p:nvSpPr>
          <p:cNvPr id="17" name="TextBox 16">
            <a:extLst>
              <a:ext uri="{FF2B5EF4-FFF2-40B4-BE49-F238E27FC236}">
                <a16:creationId xmlns:a16="http://schemas.microsoft.com/office/drawing/2014/main" id="{5B06B305-E307-492D-AB1A-6C960543906E}"/>
              </a:ext>
            </a:extLst>
          </p:cNvPr>
          <p:cNvSpPr txBox="1"/>
          <p:nvPr/>
        </p:nvSpPr>
        <p:spPr>
          <a:xfrm>
            <a:off x="376263" y="4784817"/>
            <a:ext cx="11936761" cy="1200329"/>
          </a:xfrm>
          <a:prstGeom prst="rect">
            <a:avLst/>
          </a:prstGeom>
          <a:noFill/>
        </p:spPr>
        <p:txBody>
          <a:bodyPr wrap="square">
            <a:spAutoFit/>
          </a:bodyPr>
          <a:lstStyle/>
          <a:p>
            <a:pPr algn="l" latinLnBrk="0"/>
            <a:r>
              <a:rPr lang="vi-VN" sz="2400" b="0" i="1" dirty="0">
                <a:solidFill>
                  <a:srgbClr val="C00000"/>
                </a:solidFill>
                <a:effectLst/>
                <a:latin typeface="+mj-lt"/>
              </a:rPr>
              <a:t>Quan sát các mô hình trong Hình 5.1, thảo luận nhóm và thực hiện yêu cầu sau:</a:t>
            </a:r>
            <a:endParaRPr lang="vi-VN" sz="2400" b="0" i="0" dirty="0">
              <a:solidFill>
                <a:srgbClr val="C00000"/>
              </a:solidFill>
              <a:effectLst/>
              <a:latin typeface="+mj-lt"/>
            </a:endParaRPr>
          </a:p>
          <a:p>
            <a:pPr algn="l" latinLnBrk="0"/>
            <a:r>
              <a:rPr lang="vi-VN" sz="2400" b="0" i="0" dirty="0">
                <a:solidFill>
                  <a:schemeClr val="accent5">
                    <a:lumMod val="50000"/>
                  </a:schemeClr>
                </a:solidFill>
                <a:effectLst/>
                <a:latin typeface="+mj-lt"/>
              </a:rPr>
              <a:t>Dựa vào thành phần nguyên tố, em hãy phân loại các chất trên thành 2 loại: chất được tạo nên từ một nguyên tố hóa học và chất được tạo nên từ hai nguyên tố hóa học.</a:t>
            </a:r>
          </a:p>
        </p:txBody>
      </p:sp>
      <p:sp>
        <p:nvSpPr>
          <p:cNvPr id="2" name="Rectangle 1"/>
          <p:cNvSpPr/>
          <p:nvPr/>
        </p:nvSpPr>
        <p:spPr>
          <a:xfrm>
            <a:off x="656408" y="4784817"/>
            <a:ext cx="11134421" cy="1846659"/>
          </a:xfrm>
          <a:prstGeom prst="rect">
            <a:avLst/>
          </a:prstGeom>
        </p:spPr>
        <p:txBody>
          <a:bodyPr wrap="square">
            <a:spAutoFit/>
          </a:bodyPr>
          <a:lstStyle/>
          <a:p>
            <a:r>
              <a:rPr lang="vi-VN" sz="2400" b="0" i="0" dirty="0">
                <a:solidFill>
                  <a:srgbClr val="002060"/>
                </a:solidFill>
                <a:effectLst/>
                <a:latin typeface="Times New Roman" panose="02020603050405020304" pitchFamily="18" charset="0"/>
                <a:cs typeface="Times New Roman" panose="02020603050405020304" pitchFamily="18" charset="0"/>
              </a:rPr>
              <a:t>- Chất được tạo nên từ một nguyên tố hóa học là: đồng, khí oxygen, khí hiếm helium vì được tạo từ các quả cầu cùng màu</a:t>
            </a:r>
          </a:p>
          <a:p>
            <a:r>
              <a:rPr lang="vi-VN" sz="2400" b="0" i="0" dirty="0">
                <a:solidFill>
                  <a:srgbClr val="002060"/>
                </a:solidFill>
                <a:effectLst/>
                <a:latin typeface="Times New Roman" panose="02020603050405020304" pitchFamily="18" charset="0"/>
                <a:cs typeface="Times New Roman" panose="02020603050405020304" pitchFamily="18" charset="0"/>
              </a:rPr>
              <a:t>- Chất được tạo nên từ 2 nguyên tố hóa học là: Khí carbon dioxide, muối ăn vì được tạo từ 2 quả cầu khác màu nhau</a:t>
            </a:r>
          </a:p>
          <a:p>
            <a:endParaRPr lang="zh-CN" altLang="en-US" dirty="0"/>
          </a:p>
        </p:txBody>
      </p:sp>
    </p:spTree>
    <p:extLst>
      <p:ext uri="{BB962C8B-B14F-4D97-AF65-F5344CB8AC3E}">
        <p14:creationId xmlns:p14="http://schemas.microsoft.com/office/powerpoint/2010/main" val="14036459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01591548"/>
</p:tagLst>
</file>

<file path=ppt/tags/tag10.xml><?xml version="1.0" encoding="utf-8"?>
<p:tagLst xmlns:a="http://schemas.openxmlformats.org/drawingml/2006/main" xmlns:r="http://schemas.openxmlformats.org/officeDocument/2006/relationships" xmlns:p="http://schemas.openxmlformats.org/presentationml/2006/main">
  <p:tag name="TIMING" val="|0.2|0.2|0.3|0.2|0.4|0.2|0.2|0.2|0.2|0.5|0.3|0.2|0.3"/>
</p:tagLst>
</file>

<file path=ppt/tags/tag11.xml><?xml version="1.0" encoding="utf-8"?>
<p:tagLst xmlns:a="http://schemas.openxmlformats.org/drawingml/2006/main" xmlns:r="http://schemas.openxmlformats.org/officeDocument/2006/relationships" xmlns:p="http://schemas.openxmlformats.org/presentationml/2006/main">
  <p:tag name="TIMING" val="|0.3|0.4|0.3|0.4|0.3|0.3"/>
</p:tagLst>
</file>

<file path=ppt/tags/tag12.xml><?xml version="1.0" encoding="utf-8"?>
<p:tagLst xmlns:a="http://schemas.openxmlformats.org/drawingml/2006/main" xmlns:r="http://schemas.openxmlformats.org/officeDocument/2006/relationships" xmlns:p="http://schemas.openxmlformats.org/presentationml/2006/main">
  <p:tag name="TIMING" val="|0.3|0.3|0.3|0.4|0.3|0.4|0.4|0.4"/>
</p:tagLst>
</file>

<file path=ppt/tags/tag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TIMING" val="|0.4|0.6|0.5|0.5|0.5"/>
</p:tagLst>
</file>

<file path=ppt/tags/tag4.xml><?xml version="1.0" encoding="utf-8"?>
<p:tagLst xmlns:a="http://schemas.openxmlformats.org/drawingml/2006/main" xmlns:r="http://schemas.openxmlformats.org/officeDocument/2006/relationships" xmlns:p="http://schemas.openxmlformats.org/presentationml/2006/main">
  <p:tag name="TIMING" val="|0.4|0.5|0.5|0.4|0.5|0.7|0.4|0.4|0.4|0.3|0.5"/>
</p:tagLst>
</file>

<file path=ppt/tags/tag5.xml><?xml version="1.0" encoding="utf-8"?>
<p:tagLst xmlns:a="http://schemas.openxmlformats.org/drawingml/2006/main" xmlns:r="http://schemas.openxmlformats.org/officeDocument/2006/relationships" xmlns:p="http://schemas.openxmlformats.org/presentationml/2006/main">
  <p:tag name="TIMING" val="|0.3|0.4|0.5|0.5|0.5|0.5|0.5"/>
</p:tagLst>
</file>

<file path=ppt/tags/tag6.xml><?xml version="1.0" encoding="utf-8"?>
<p:tagLst xmlns:a="http://schemas.openxmlformats.org/drawingml/2006/main" xmlns:r="http://schemas.openxmlformats.org/officeDocument/2006/relationships" xmlns:p="http://schemas.openxmlformats.org/presentationml/2006/main">
  <p:tag name="TIMING" val="|0.3|0.3|0.4|0.3|0.4|0.4|0.7|0.6|0.6|0.5|0.3"/>
</p:tagLst>
</file>

<file path=ppt/tags/tag7.xml><?xml version="1.0" encoding="utf-8"?>
<p:tagLst xmlns:a="http://schemas.openxmlformats.org/drawingml/2006/main" xmlns:r="http://schemas.openxmlformats.org/officeDocument/2006/relationships" xmlns:p="http://schemas.openxmlformats.org/presentationml/2006/main">
  <p:tag name="TIMING" val="|0.2|0.4|0.5|0.5|0.4|0.5|0.3|0.3|0.4|0.4"/>
</p:tagLst>
</file>

<file path=ppt/tags/tag8.xml><?xml version="1.0" encoding="utf-8"?>
<p:tagLst xmlns:a="http://schemas.openxmlformats.org/drawingml/2006/main" xmlns:r="http://schemas.openxmlformats.org/officeDocument/2006/relationships" xmlns:p="http://schemas.openxmlformats.org/presentationml/2006/main">
  <p:tag name="TIMING" val="|0.3|0.2|0.3|0.3|0.2|0.6|0.4|0.6|0.3|0.2|0.2|0.2|0.3|0.4|0.3"/>
</p:tagLst>
</file>

<file path=ppt/tags/tag9.xml><?xml version="1.0" encoding="utf-8"?>
<p:tagLst xmlns:a="http://schemas.openxmlformats.org/drawingml/2006/main" xmlns:r="http://schemas.openxmlformats.org/officeDocument/2006/relationships" xmlns:p="http://schemas.openxmlformats.org/presentationml/2006/main">
  <p:tag name="TIMING" val="|0.4|0.2|0.2|0.2|0.4|0.2|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2708</Words>
  <Application>Microsoft Office PowerPoint</Application>
  <PresentationFormat>Widescreen</PresentationFormat>
  <Paragraphs>317</Paragraphs>
  <Slides>47</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arial</vt:lpstr>
      <vt:lpstr>Calibri</vt:lpstr>
      <vt:lpstr>Calibri Light</vt:lpstr>
      <vt:lpstr>Cambria Math</vt:lpstr>
      <vt:lpstr>inpin heiti</vt:lpstr>
      <vt:lpstr>Montserrat</vt:lpstr>
      <vt:lpstr>OpenSans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22</cp:revision>
  <dcterms:created xsi:type="dcterms:W3CDTF">2022-09-30T07:46:17Z</dcterms:created>
  <dcterms:modified xsi:type="dcterms:W3CDTF">2025-10-09T01:34:44Z</dcterms:modified>
</cp:coreProperties>
</file>