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609" r:id="rId2"/>
    <p:sldId id="1590" r:id="rId3"/>
    <p:sldId id="1593" r:id="rId4"/>
    <p:sldId id="891" r:id="rId5"/>
    <p:sldId id="1564" r:id="rId6"/>
    <p:sldId id="929" r:id="rId7"/>
    <p:sldId id="1572" r:id="rId8"/>
    <p:sldId id="1594" r:id="rId9"/>
    <p:sldId id="1595" r:id="rId10"/>
    <p:sldId id="1598" r:id="rId11"/>
    <p:sldId id="1599" r:id="rId12"/>
    <p:sldId id="1612" r:id="rId13"/>
    <p:sldId id="923" r:id="rId14"/>
    <p:sldId id="1613" r:id="rId15"/>
    <p:sldId id="1597" r:id="rId16"/>
    <p:sldId id="922" r:id="rId17"/>
    <p:sldId id="1592" r:id="rId18"/>
    <p:sldId id="1600" r:id="rId19"/>
    <p:sldId id="1601" r:id="rId20"/>
    <p:sldId id="1604" r:id="rId21"/>
    <p:sldId id="1567" r:id="rId22"/>
    <p:sldId id="332" r:id="rId23"/>
    <p:sldId id="333" r:id="rId24"/>
    <p:sldId id="1602" r:id="rId25"/>
    <p:sldId id="927" r:id="rId26"/>
    <p:sldId id="916" r:id="rId27"/>
    <p:sldId id="1605" r:id="rId28"/>
    <p:sldId id="915" r:id="rId29"/>
    <p:sldId id="928" r:id="rId30"/>
    <p:sldId id="1611" r:id="rId31"/>
    <p:sldId id="1610" r:id="rId32"/>
    <p:sldId id="614" r:id="rId33"/>
    <p:sldId id="1607" r:id="rId34"/>
    <p:sldId id="1609" r:id="rId35"/>
    <p:sldId id="1606" r:id="rId36"/>
    <p:sldId id="287" r:id="rId37"/>
    <p:sldId id="1580" r:id="rId38"/>
    <p:sldId id="1574" r:id="rId39"/>
    <p:sldId id="15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7AD361-D600-4115-BD08-B4207E26D412}">
          <p14:sldIdLst/>
        </p14:section>
        <p14:section name="Untitled Section" id="{56304D74-2756-4895-A381-A964C09B35C6}">
          <p14:sldIdLst>
            <p14:sldId id="609"/>
            <p14:sldId id="1590"/>
            <p14:sldId id="1593"/>
            <p14:sldId id="891"/>
            <p14:sldId id="1564"/>
            <p14:sldId id="929"/>
            <p14:sldId id="1572"/>
            <p14:sldId id="1594"/>
            <p14:sldId id="1595"/>
            <p14:sldId id="1598"/>
            <p14:sldId id="1599"/>
            <p14:sldId id="1612"/>
            <p14:sldId id="923"/>
            <p14:sldId id="1613"/>
            <p14:sldId id="1597"/>
            <p14:sldId id="922"/>
            <p14:sldId id="1592"/>
            <p14:sldId id="1600"/>
            <p14:sldId id="1601"/>
            <p14:sldId id="1604"/>
            <p14:sldId id="1567"/>
            <p14:sldId id="332"/>
            <p14:sldId id="333"/>
            <p14:sldId id="1602"/>
            <p14:sldId id="927"/>
            <p14:sldId id="916"/>
            <p14:sldId id="1605"/>
            <p14:sldId id="915"/>
            <p14:sldId id="928"/>
            <p14:sldId id="1611"/>
            <p14:sldId id="1610"/>
            <p14:sldId id="614"/>
            <p14:sldId id="1607"/>
            <p14:sldId id="1609"/>
            <p14:sldId id="1606"/>
            <p14:sldId id="287"/>
            <p14:sldId id="1580"/>
            <p14:sldId id="1574"/>
            <p14:sldId id="15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11C16-BA2A-4901-9869-7C8E13C9CF22}"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3F941-723D-40CC-9B15-F48B54D6E702}" type="slidenum">
              <a:rPr lang="en-US" smtClean="0"/>
              <a:t>‹#›</a:t>
            </a:fld>
            <a:endParaRPr lang="en-US"/>
          </a:p>
        </p:txBody>
      </p:sp>
    </p:spTree>
    <p:extLst>
      <p:ext uri="{BB962C8B-B14F-4D97-AF65-F5344CB8AC3E}">
        <p14:creationId xmlns:p14="http://schemas.microsoft.com/office/powerpoint/2010/main" val="360024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3F941-723D-40CC-9B15-F48B54D6E702}" type="slidenum">
              <a:rPr lang="en-US" smtClean="0"/>
              <a:t>22</a:t>
            </a:fld>
            <a:endParaRPr lang="en-US"/>
          </a:p>
        </p:txBody>
      </p:sp>
    </p:spTree>
    <p:extLst>
      <p:ext uri="{BB962C8B-B14F-4D97-AF65-F5344CB8AC3E}">
        <p14:creationId xmlns:p14="http://schemas.microsoft.com/office/powerpoint/2010/main" val="343301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8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6140-6D80-CCEE-80C4-7864016F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D17AA0-C88E-9220-3C7D-DB3182D79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8F5E10-8483-712E-9C62-323BC8599768}"/>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948620F1-0229-F23E-44EB-4E547610F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230FA-204C-464A-6D52-4B356D1E1D05}"/>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4178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A09C-5590-ED5E-54E0-571FC2941B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C92FD4-261F-55E0-E076-7D13C65645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88202-3ECA-514E-C28A-28C35DCC6AB3}"/>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CDB5D4A1-98AD-2F68-D368-CB2CE2BF7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49106-346B-A896-F4FF-C0302ECEF4F7}"/>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08991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B1F07-7D09-5BEF-F7CC-2A4DF97FD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5E1DF-4237-3945-6860-1D54CD83C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ED2B7-03F3-95A0-2CCF-943EA66BD40C}"/>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225F7CEC-3A4D-2D2F-A264-6D92C6E8B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B1DEA-FFB4-3EC3-6EF8-7A5EA96B7C60}"/>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408326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34660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F019-97D4-4B99-D6B1-B1084CCC6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C973C-4202-8CCF-53A5-5AD95B37E8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5EE37-7641-CCE3-C419-B78044111019}"/>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E5E7F078-B6FC-7076-9B8C-FC91C4480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7C8BB-6F4E-004F-A9AD-4EFBC96110C5}"/>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3541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0D82-6BD8-55EB-AD9A-707BE30FC5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B89E96-4843-2A83-645C-894DAB4FD3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A2EE67-67CD-BE83-5302-139015D63B05}"/>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C72F0484-C4F5-7925-ED1D-CE6EC7E6A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449F4-6579-B29E-40EC-0559A7E9DD17}"/>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16933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0D6F-CC61-51ED-ECE9-C175F778A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EA6BB-BB0A-6360-A6C0-266B020ECD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72AD02-3FC5-3493-0F49-4B297D3D8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085DC-1F57-5954-4DEA-035B82CFC5F2}"/>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6" name="Footer Placeholder 5">
            <a:extLst>
              <a:ext uri="{FF2B5EF4-FFF2-40B4-BE49-F238E27FC236}">
                <a16:creationId xmlns:a16="http://schemas.microsoft.com/office/drawing/2014/main" id="{96BDB2A6-2CA3-8C36-9BCE-A17CC6E26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D5A5F-60ED-CC21-BDC7-0EC3EE82A2C6}"/>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7486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27F1-61F1-2A79-0066-AB4968D44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C1A44-940A-AD29-BAC7-8EC2DF1B0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11347-00AB-FF57-77E7-9F3175DC27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34078-9623-3F36-0C90-B20E4E85B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62128-84AB-6ED5-5998-6C010BDF2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5A65DA-634B-62F0-9350-0A9D0C6FAEBF}"/>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8" name="Footer Placeholder 7">
            <a:extLst>
              <a:ext uri="{FF2B5EF4-FFF2-40B4-BE49-F238E27FC236}">
                <a16:creationId xmlns:a16="http://schemas.microsoft.com/office/drawing/2014/main" id="{504DD125-E8FD-6F97-0C50-C06972311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51143-E72E-838F-B9D8-CAB137A3490A}"/>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42373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6F780-349A-B9EE-6279-26F63B1782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A41D7-1B79-37CE-9952-E839FCC43DC0}"/>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4" name="Footer Placeholder 3">
            <a:extLst>
              <a:ext uri="{FF2B5EF4-FFF2-40B4-BE49-F238E27FC236}">
                <a16:creationId xmlns:a16="http://schemas.microsoft.com/office/drawing/2014/main" id="{E474FDF5-2380-214B-3A4E-03EAAB97D9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40B19-0AF7-B7A6-1746-6664E66CC903}"/>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83178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86F98-43F8-BCB0-275F-444186860E2B}"/>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3" name="Footer Placeholder 2">
            <a:extLst>
              <a:ext uri="{FF2B5EF4-FFF2-40B4-BE49-F238E27FC236}">
                <a16:creationId xmlns:a16="http://schemas.microsoft.com/office/drawing/2014/main" id="{7F227FA2-C35E-A9A5-814E-B2876AFB8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EA28D-1BF3-F0FB-A1F3-41968D643ACD}"/>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141599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DE5-AEAE-C558-5ABF-D17099371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26C218-5FB4-FB6F-D2CA-DA15847B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875FF0-E0C4-F66F-6B4B-B29DE7297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87F60-63C4-8AF1-0FF2-88E78A23D7DE}"/>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6" name="Footer Placeholder 5">
            <a:extLst>
              <a:ext uri="{FF2B5EF4-FFF2-40B4-BE49-F238E27FC236}">
                <a16:creationId xmlns:a16="http://schemas.microsoft.com/office/drawing/2014/main" id="{8726BD27-E29F-4ED6-CD4C-E6C53A4F7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C5E42-1DDA-A7B5-F102-018172D014DA}"/>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353607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239E-1DFF-BFDE-EDA5-6645628A5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87F2CE-FE08-6EC9-253E-841F1C2B9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51B14-47B1-6DA7-26B7-924902898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5A847-FC75-328C-CBC2-D2F241D0783F}"/>
              </a:ext>
            </a:extLst>
          </p:cNvPr>
          <p:cNvSpPr>
            <a:spLocks noGrp="1"/>
          </p:cNvSpPr>
          <p:nvPr>
            <p:ph type="dt" sz="half" idx="10"/>
          </p:nvPr>
        </p:nvSpPr>
        <p:spPr/>
        <p:txBody>
          <a:bodyPr/>
          <a:lstStyle/>
          <a:p>
            <a:fld id="{F3EC01BD-31FF-44EF-9C71-1700944CDBF0}" type="datetimeFigureOut">
              <a:rPr lang="en-US" smtClean="0"/>
              <a:t>9/16/2025</a:t>
            </a:fld>
            <a:endParaRPr lang="en-US"/>
          </a:p>
        </p:txBody>
      </p:sp>
      <p:sp>
        <p:nvSpPr>
          <p:cNvPr id="6" name="Footer Placeholder 5">
            <a:extLst>
              <a:ext uri="{FF2B5EF4-FFF2-40B4-BE49-F238E27FC236}">
                <a16:creationId xmlns:a16="http://schemas.microsoft.com/office/drawing/2014/main" id="{16E7966B-B2A5-4A15-5E88-CE14AFD50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03383-9C21-CB61-5A9D-5077EE1EA5DC}"/>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381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7D7E2-62FB-A989-0FEB-E552041FC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4ECEA2-77D3-4692-D34E-0C8AEFBD8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C1615-EF6C-C13C-D270-D7FF19130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C01BD-31FF-44EF-9C71-1700944CDBF0}" type="datetimeFigureOut">
              <a:rPr lang="en-US" smtClean="0"/>
              <a:t>9/16/2025</a:t>
            </a:fld>
            <a:endParaRPr lang="en-US"/>
          </a:p>
        </p:txBody>
      </p:sp>
      <p:sp>
        <p:nvSpPr>
          <p:cNvPr id="5" name="Footer Placeholder 4">
            <a:extLst>
              <a:ext uri="{FF2B5EF4-FFF2-40B4-BE49-F238E27FC236}">
                <a16:creationId xmlns:a16="http://schemas.microsoft.com/office/drawing/2014/main" id="{605AF3AC-834F-1D8E-09E6-716D515CA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3C7236-4D9A-0E13-C35F-8FF081985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331A2-F00B-40F2-801F-0661420E4847}" type="slidenum">
              <a:rPr lang="en-US" smtClean="0"/>
              <a:t>‹#›</a:t>
            </a:fld>
            <a:endParaRPr lang="en-US"/>
          </a:p>
        </p:txBody>
      </p:sp>
    </p:spTree>
    <p:extLst>
      <p:ext uri="{BB962C8B-B14F-4D97-AF65-F5344CB8AC3E}">
        <p14:creationId xmlns:p14="http://schemas.microsoft.com/office/powerpoint/2010/main" val="1539647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tags" Target="../tags/tag7.xml"/></Relationships>
</file>

<file path=ppt/slides/_rels/slide2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3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35.png"/><Relationship Id="rId5" Type="http://schemas.openxmlformats.org/officeDocument/2006/relationships/tags" Target="../tags/tag12.xml"/><Relationship Id="rId10" Type="http://schemas.openxmlformats.org/officeDocument/2006/relationships/slideLayout" Target="../slideLayouts/slideLayout2.xml"/><Relationship Id="rId4" Type="http://schemas.openxmlformats.org/officeDocument/2006/relationships/tags" Target="../tags/tag11.xml"/><Relationship Id="rId9"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5.jf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19.xml"/><Relationship Id="rId7" Type="http://schemas.openxmlformats.org/officeDocument/2006/relationships/image" Target="../media/image51.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6.xml"/><Relationship Id="rId5" Type="http://schemas.openxmlformats.org/officeDocument/2006/relationships/tags" Target="../tags/tag21.xml"/><Relationship Id="rId10" Type="http://schemas.openxmlformats.org/officeDocument/2006/relationships/image" Target="../media/image54.jpg"/><Relationship Id="rId4" Type="http://schemas.openxmlformats.org/officeDocument/2006/relationships/tags" Target="../tags/tag20.xml"/><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457200" y="830250"/>
            <a:ext cx="4473087" cy="439175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9264">
              <a:spcAft>
                <a:spcPts val="600"/>
              </a:spcAft>
            </a:pPr>
            <a:r>
              <a:rPr lang="en-US" sz="3392" b="1" kern="1200">
                <a:solidFill>
                  <a:srgbClr val="FF0000"/>
                </a:solidFill>
                <a:latin typeface="Times New Roman" panose="02020603050405020304" pitchFamily="18" charset="0"/>
                <a:ea typeface="+mn-ea"/>
                <a:cs typeface="Times New Roman" panose="02020603050405020304" pitchFamily="18" charset="0"/>
              </a:rPr>
              <a:t>HOẠT ĐỘNG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120054" y="2655925"/>
            <a:ext cx="6614746" cy="799401"/>
          </a:xfrm>
          <a:prstGeom prst="rect">
            <a:avLst/>
          </a:prstGeom>
          <a:solidFill>
            <a:srgbClr val="FFFF00"/>
          </a:solidFill>
        </p:spPr>
        <p:txBody>
          <a:bodyPr wrap="square">
            <a:spAutoFit/>
          </a:bodyPr>
          <a:lstStyle/>
          <a:p>
            <a:pPr defTabSz="969264">
              <a:spcAft>
                <a:spcPts val="600"/>
              </a:spcAft>
            </a:pPr>
            <a:r>
              <a:rPr lang="en-US" sz="4523" b="1" kern="1200">
                <a:solidFill>
                  <a:srgbClr val="FF0000"/>
                </a:solidFill>
                <a:latin typeface="Times New Roman" panose="02020603050405020304" pitchFamily="18" charset="0"/>
                <a:ea typeface="+mn-ea"/>
                <a:cs typeface="+mn-cs"/>
              </a:rPr>
              <a:t>MỞ ĐẦU/ KHỞI ĐỘNG</a:t>
            </a:r>
            <a:endParaRPr lang="en-US" sz="4267"/>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987562" y="3613264"/>
            <a:ext cx="2494085" cy="241448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ECD44-2AE0-C16C-29B2-170AA3D0F12C}"/>
              </a:ext>
            </a:extLst>
          </p:cNvPr>
          <p:cNvPicPr>
            <a:picLocks noChangeAspect="1"/>
          </p:cNvPicPr>
          <p:nvPr/>
        </p:nvPicPr>
        <p:blipFill>
          <a:blip r:embed="rId2"/>
          <a:stretch>
            <a:fillRect/>
          </a:stretch>
        </p:blipFill>
        <p:spPr>
          <a:xfrm>
            <a:off x="720154" y="1382319"/>
            <a:ext cx="7241815" cy="29443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peech Bubble: Rectangle with Corners Rounded 1">
            <a:extLst>
              <a:ext uri="{FF2B5EF4-FFF2-40B4-BE49-F238E27FC236}">
                <a16:creationId xmlns:a16="http://schemas.microsoft.com/office/drawing/2014/main" id="{3DFA259E-E6A9-6F7C-C662-4CE8CF399570}"/>
              </a:ext>
            </a:extLst>
          </p:cNvPr>
          <p:cNvSpPr/>
          <p:nvPr/>
        </p:nvSpPr>
        <p:spPr>
          <a:xfrm>
            <a:off x="8311376" y="1525462"/>
            <a:ext cx="3880624" cy="3124636"/>
          </a:xfrm>
          <a:prstGeom prst="wedgeRoundRectCallout">
            <a:avLst>
              <a:gd name="adj1" fmla="val -69684"/>
              <a:gd name="adj2" fmla="val 1325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Quan </a:t>
            </a:r>
            <a:r>
              <a:rPr lang="en-US" sz="2800" dirty="0" err="1">
                <a:solidFill>
                  <a:srgbClr val="0000FF"/>
                </a:solidFill>
                <a:latin typeface="Times New Roman" panose="02020603050405020304" pitchFamily="18" charset="0"/>
                <a:cs typeface="Times New Roman" panose="02020603050405020304" pitchFamily="18" charset="0"/>
              </a:rPr>
              <a:t>sát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kéo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Gien-ni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trọng</a:t>
            </a:r>
            <a:r>
              <a:rPr lang="en-US" sz="2800" dirty="0">
                <a:solidFill>
                  <a:srgbClr val="0000FF"/>
                </a:solidFill>
                <a:latin typeface="Times New Roman" panose="02020603050405020304" pitchFamily="18" charset="0"/>
                <a:cs typeface="Times New Roman" panose="02020603050405020304" pitchFamily="18" charset="0"/>
              </a:rPr>
              <a:t> so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kéo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tay</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1E39C77-7DDD-AC79-20A6-1530C1B1A0D2}"/>
              </a:ext>
            </a:extLst>
          </p:cNvPr>
          <p:cNvSpPr txBox="1"/>
          <p:nvPr/>
        </p:nvSpPr>
        <p:spPr>
          <a:xfrm>
            <a:off x="523629" y="4650098"/>
            <a:ext cx="11144742" cy="1815882"/>
          </a:xfrm>
          <a:prstGeom prst="rect">
            <a:avLst/>
          </a:prstGeom>
          <a:solidFill>
            <a:schemeClr val="accent6">
              <a:lumMod val="20000"/>
              <a:lumOff val="80000"/>
            </a:schemeClr>
          </a:solid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Máy kéo sợi Gien-ni có cấu tạo như xe quay sợi bình thường nhưng lại chứa tới 16 đến 18 cọc suốt và chỉ cần một công nhân vận hành máy. Vì lượng cọc suốt nhiều hơn, máy có thể tạo ra nhiều sợi vải hơn khi vận hành, năng suất làm việc của công nhân cũng tăng lên gấp nhiều lần.</a:t>
            </a:r>
            <a:endParaRPr lang="en-US" sz="2800" dirty="0">
              <a:latin typeface="Times New Roman" panose="02020603050405020304" pitchFamily="18" charset="0"/>
              <a:cs typeface="Times New Roman" panose="02020603050405020304" pitchFamily="18" charset="0"/>
            </a:endParaRPr>
          </a:p>
        </p:txBody>
      </p:sp>
      <p:sp>
        <p:nvSpPr>
          <p:cNvPr id="6" name="!!22">
            <a:extLst>
              <a:ext uri="{FF2B5EF4-FFF2-40B4-BE49-F238E27FC236}">
                <a16:creationId xmlns:a16="http://schemas.microsoft.com/office/drawing/2014/main" id="{3B30136F-648B-B5A1-8DF9-86D3D9F8E85C}"/>
              </a:ext>
            </a:extLst>
          </p:cNvPr>
          <p:cNvSpPr txBox="1"/>
          <p:nvPr/>
        </p:nvSpPr>
        <p:spPr>
          <a:xfrm>
            <a:off x="319297" y="-128040"/>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TIẾT 4: BÀI 2. CÁCH MẠNG CÔNG NGHIỆP </a:t>
            </a:r>
          </a:p>
        </p:txBody>
      </p:sp>
      <p:sp>
        <p:nvSpPr>
          <p:cNvPr id="8" name="TextBox 7">
            <a:extLst>
              <a:ext uri="{FF2B5EF4-FFF2-40B4-BE49-F238E27FC236}">
                <a16:creationId xmlns:a16="http://schemas.microsoft.com/office/drawing/2014/main" id="{7ABF24B4-F374-29B5-46D0-98877BFDEC6E}"/>
              </a:ext>
            </a:extLst>
          </p:cNvPr>
          <p:cNvSpPr txBox="1"/>
          <p:nvPr/>
        </p:nvSpPr>
        <p:spPr>
          <a:xfrm>
            <a:off x="319297" y="73987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5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8CF06-C9B2-12E9-7D0B-A6795E38020F}"/>
              </a:ext>
            </a:extLst>
          </p:cNvPr>
          <p:cNvPicPr>
            <a:picLocks noChangeAspect="1"/>
          </p:cNvPicPr>
          <p:nvPr/>
        </p:nvPicPr>
        <p:blipFill rotWithShape="1">
          <a:blip r:embed="rId2"/>
          <a:srcRect t="27059" b="557"/>
          <a:stretch/>
        </p:blipFill>
        <p:spPr>
          <a:xfrm>
            <a:off x="5419264" y="3193420"/>
            <a:ext cx="6129269" cy="3664586"/>
          </a:xfrm>
          <a:prstGeom prst="rect">
            <a:avLst/>
          </a:prstGeom>
        </p:spPr>
      </p:pic>
      <p:pic>
        <p:nvPicPr>
          <p:cNvPr id="4" name="Picture 142" descr="spinningjenny2a">
            <a:extLst>
              <a:ext uri="{FF2B5EF4-FFF2-40B4-BE49-F238E27FC236}">
                <a16:creationId xmlns:a16="http://schemas.microsoft.com/office/drawing/2014/main" id="{1A4FECF7-7A31-7809-DFC4-6FE8BA33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66" r="1" b="5717"/>
          <a:stretch/>
        </p:blipFill>
        <p:spPr bwMode="auto">
          <a:xfrm>
            <a:off x="643467" y="539813"/>
            <a:ext cx="6082711" cy="3319266"/>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A1C20B-48CB-ABDE-5B03-E2D8E061B72E}"/>
              </a:ext>
            </a:extLst>
          </p:cNvPr>
          <p:cNvSpPr txBox="1"/>
          <p:nvPr/>
        </p:nvSpPr>
        <p:spPr>
          <a:xfrm>
            <a:off x="3049859" y="3111410"/>
            <a:ext cx="6099716" cy="369332"/>
          </a:xfrm>
          <a:prstGeom prst="rect">
            <a:avLst/>
          </a:prstGeom>
          <a:noFill/>
        </p:spPr>
        <p:txBody>
          <a:bodyPr wrap="square">
            <a:spAutoFit/>
          </a:bodyPr>
          <a:lstStyle/>
          <a:p>
            <a:r>
              <a:rPr lang="vi-VN" dirty="0"/>
              <a:t>+</a:t>
            </a:r>
            <a:endParaRPr lang="en-US" dirty="0"/>
          </a:p>
        </p:txBody>
      </p:sp>
      <p:sp>
        <p:nvSpPr>
          <p:cNvPr id="8" name="Speech Bubble: Rectangle with Corners Rounded 7">
            <a:extLst>
              <a:ext uri="{FF2B5EF4-FFF2-40B4-BE49-F238E27FC236}">
                <a16:creationId xmlns:a16="http://schemas.microsoft.com/office/drawing/2014/main" id="{22FD834E-2DFF-A9D5-1930-D4283B725A0B}"/>
              </a:ext>
            </a:extLst>
          </p:cNvPr>
          <p:cNvSpPr/>
          <p:nvPr/>
        </p:nvSpPr>
        <p:spPr>
          <a:xfrm>
            <a:off x="6912135" y="632961"/>
            <a:ext cx="4611307" cy="2467943"/>
          </a:xfrm>
          <a:prstGeom prst="wedgeRoundRectCallout">
            <a:avLst>
              <a:gd name="adj1" fmla="val -85367"/>
              <a:gd name="adj2" fmla="val 4703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Quan </a:t>
            </a:r>
            <a:r>
              <a:rPr lang="en-US" sz="2800" dirty="0" err="1">
                <a:solidFill>
                  <a:srgbClr val="0000FF"/>
                </a:solidFill>
                <a:latin typeface="Times New Roman" panose="02020603050405020304" pitchFamily="18" charset="0"/>
                <a:cs typeface="Times New Roman" panose="02020603050405020304" pitchFamily="18" charset="0"/>
              </a:rPr>
              <a:t>sát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biết</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Sự khác biệt giữa máy kéo sợi Gien-ni và máy dệt Ét-mơn Các-rai </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449EB4E-6CD9-E5D6-CFD9-4DC5C5675F3C}"/>
              </a:ext>
            </a:extLst>
          </p:cNvPr>
          <p:cNvSpPr txBox="1"/>
          <p:nvPr/>
        </p:nvSpPr>
        <p:spPr>
          <a:xfrm>
            <a:off x="643467" y="4010458"/>
            <a:ext cx="4614930" cy="2246769"/>
          </a:xfrm>
          <a:prstGeom prst="rect">
            <a:avLst/>
          </a:prstGeom>
          <a:noFill/>
        </p:spPr>
        <p:txBody>
          <a:bodyPr wrap="square" rtlCol="0">
            <a:spAutoFit/>
          </a:bodyPr>
          <a:lstStyle/>
          <a:p>
            <a:r>
              <a:rPr lang="vi-VN" sz="2800" dirty="0">
                <a:solidFill>
                  <a:srgbClr val="0000FF"/>
                </a:solidFill>
                <a:latin typeface="Times New Roman" panose="02020603050405020304" pitchFamily="18" charset="0"/>
                <a:cs typeface="Times New Roman" panose="02020603050405020304" pitchFamily="18" charset="0"/>
              </a:rPr>
              <a:t>máy kéo sợi Gien-ni </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hành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tay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máy dệt Ét-mơn Các-rai – người đã sử dụng </a:t>
            </a:r>
            <a:r>
              <a:rPr lang="en-US" sz="2800" dirty="0" err="1">
                <a:latin typeface="Times New Roman" panose="02020603050405020304" pitchFamily="18" charset="0"/>
                <a:cs typeface="Times New Roman" panose="02020603050405020304" pitchFamily="18" charset="0"/>
              </a:rPr>
              <a:t>sức</a:t>
            </a:r>
            <a:r>
              <a:rPr lang="vi-VN" sz="2800" dirty="0">
                <a:latin typeface="Times New Roman" panose="02020603050405020304" pitchFamily="18" charset="0"/>
                <a:cs typeface="Times New Roman" panose="02020603050405020304" pitchFamily="18" charset="0"/>
              </a:rPr>
              <a:t> nước trong vận hành máy dệt.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8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E39B85-C860-C644-6325-2176363ED92E}"/>
              </a:ext>
            </a:extLst>
          </p:cNvPr>
          <p:cNvSpPr/>
          <p:nvPr/>
        </p:nvSpPr>
        <p:spPr>
          <a:xfrm>
            <a:off x="4356408" y="1298471"/>
            <a:ext cx="1479393" cy="7304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Dệt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A56103-D51C-00BD-90CA-077434ECAC44}"/>
              </a:ext>
            </a:extLst>
          </p:cNvPr>
          <p:cNvSpPr/>
          <p:nvPr/>
        </p:nvSpPr>
        <p:spPr>
          <a:xfrm>
            <a:off x="1516566" y="2663282"/>
            <a:ext cx="1940312" cy="1131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FF"/>
                </a:solidFill>
                <a:latin typeface="Times New Roman" panose="02020603050405020304" pitchFamily="18" charset="0"/>
                <a:cs typeface="Times New Roman" panose="02020603050405020304" pitchFamily="18" charset="0"/>
              </a:rPr>
              <a:t>THÀNH TỰU CÁCH MẠNG CÔNG NGHIỆP</a:t>
            </a:r>
          </a:p>
        </p:txBody>
      </p:sp>
      <p:sp>
        <p:nvSpPr>
          <p:cNvPr id="5" name="TextBox 4">
            <a:extLst>
              <a:ext uri="{FF2B5EF4-FFF2-40B4-BE49-F238E27FC236}">
                <a16:creationId xmlns:a16="http://schemas.microsoft.com/office/drawing/2014/main" id="{A18DC46F-49A1-C12C-FE08-C7A4B040F3F7}"/>
              </a:ext>
            </a:extLst>
          </p:cNvPr>
          <p:cNvSpPr txBox="1"/>
          <p:nvPr/>
        </p:nvSpPr>
        <p:spPr>
          <a:xfrm>
            <a:off x="6356199" y="15675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1764, </a:t>
            </a:r>
            <a:r>
              <a:rPr lang="en-US" sz="2400" dirty="0" err="1">
                <a:effectLst/>
                <a:latin typeface="Times New Roman" panose="02020603050405020304" pitchFamily="18" charset="0"/>
                <a:ea typeface="Calibri" panose="020F0502020204030204" pitchFamily="34" charset="0"/>
              </a:rPr>
              <a:t>Giêm</a:t>
            </a:r>
            <a:r>
              <a:rPr lang="en-US" sz="2400" dirty="0">
                <a:effectLst/>
                <a:latin typeface="Times New Roman" panose="02020603050405020304" pitchFamily="18" charset="0"/>
                <a:ea typeface="Calibri" panose="020F0502020204030204" pitchFamily="34" charset="0"/>
              </a:rPr>
              <a:t> Ha-</a:t>
            </a:r>
            <a:r>
              <a:rPr lang="en-US" sz="2400" dirty="0" err="1">
                <a:effectLst/>
                <a:latin typeface="Times New Roman" panose="02020603050405020304" pitchFamily="18" charset="0"/>
                <a:ea typeface="Calibri" panose="020F0502020204030204" pitchFamily="34" charset="0"/>
              </a:rPr>
              <a:t>gri</a:t>
            </a:r>
            <a:r>
              <a:rPr lang="en-US" sz="2400" dirty="0">
                <a:effectLst/>
                <a:latin typeface="Times New Roman" panose="02020603050405020304" pitchFamily="18" charset="0"/>
                <a:ea typeface="Calibri" panose="020F0502020204030204" pitchFamily="34" charset="0"/>
              </a:rPr>
              <a:t>-</a:t>
            </a:r>
            <a:r>
              <a:rPr lang="en-US" sz="2400" dirty="0" err="1">
                <a:effectLst/>
                <a:latin typeface="Times New Roman" panose="02020603050405020304" pitchFamily="18" charset="0"/>
                <a:ea typeface="Calibri" panose="020F0502020204030204" pitchFamily="34" charset="0"/>
              </a:rPr>
              <a:t>vơ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Given-</a:t>
            </a:r>
            <a:r>
              <a:rPr lang="en-US" sz="2400" dirty="0" err="1">
                <a:effectLst/>
                <a:latin typeface="Times New Roman" panose="02020603050405020304" pitchFamily="18" charset="0"/>
                <a:ea typeface="Calibri" panose="020F0502020204030204" pitchFamily="34" charset="0"/>
              </a:rPr>
              <a:t>ni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gấp</a:t>
            </a:r>
            <a:r>
              <a:rPr lang="en-US" sz="2400" dirty="0">
                <a:effectLst/>
                <a:latin typeface="Times New Roman" panose="02020603050405020304" pitchFamily="18" charset="0"/>
                <a:ea typeface="Calibri" panose="020F0502020204030204" pitchFamily="34" charset="0"/>
              </a:rPr>
              <a:t> 18 </a:t>
            </a:r>
            <a:r>
              <a:rPr lang="en-US" sz="2400" dirty="0" err="1">
                <a:effectLst/>
                <a:latin typeface="Times New Roman" panose="02020603050405020304" pitchFamily="18" charset="0"/>
                <a:ea typeface="Calibri" panose="020F0502020204030204" pitchFamily="34" charset="0"/>
              </a:rPr>
              <a:t>lần</a:t>
            </a:r>
            <a:r>
              <a:rPr lang="en-US" sz="2400" dirty="0">
                <a:effectLst/>
                <a:latin typeface="Times New Roman" panose="02020603050405020304" pitchFamily="18" charset="0"/>
                <a:ea typeface="Calibri" panose="020F0502020204030204" pitchFamily="34" charset="0"/>
              </a:rPr>
              <a:t> so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tay</a:t>
            </a:r>
            <a:endParaRPr lang="en-US" sz="2400" dirty="0"/>
          </a:p>
        </p:txBody>
      </p:sp>
      <p:sp>
        <p:nvSpPr>
          <p:cNvPr id="6" name="TextBox 5">
            <a:extLst>
              <a:ext uri="{FF2B5EF4-FFF2-40B4-BE49-F238E27FC236}">
                <a16:creationId xmlns:a16="http://schemas.microsoft.com/office/drawing/2014/main" id="{0AAC5D89-4E47-BE85-534C-38E5DB4525BA}"/>
              </a:ext>
            </a:extLst>
          </p:cNvPr>
          <p:cNvSpPr txBox="1"/>
          <p:nvPr/>
        </p:nvSpPr>
        <p:spPr>
          <a:xfrm>
            <a:off x="6356199" y="202887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1785, </a:t>
            </a:r>
            <a:r>
              <a:rPr lang="en-US" sz="2400" dirty="0" err="1">
                <a:effectLst/>
                <a:latin typeface="Times New Roman" panose="02020603050405020304" pitchFamily="18" charset="0"/>
                <a:ea typeface="Calibri" panose="020F0502020204030204" pitchFamily="34" charset="0"/>
              </a:rPr>
              <a:t>Ét</a:t>
            </a:r>
            <a:r>
              <a:rPr lang="en-US" sz="2400" dirty="0" err="1">
                <a:latin typeface="Times New Roman" panose="02020603050405020304" pitchFamily="18" charset="0"/>
                <a:ea typeface="Calibri" panose="020F0502020204030204" pitchFamily="34" charset="0"/>
              </a:rPr>
              <a:t>-mơn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-rai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chiếc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đầu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gấp</a:t>
            </a:r>
            <a:r>
              <a:rPr lang="en-US" sz="2400" dirty="0">
                <a:latin typeface="Times New Roman" panose="02020603050405020304" pitchFamily="18" charset="0"/>
                <a:ea typeface="Calibri" panose="020F0502020204030204" pitchFamily="34" charset="0"/>
              </a:rPr>
              <a:t> 40 </a:t>
            </a:r>
            <a:r>
              <a:rPr lang="en-US" sz="2400" dirty="0" err="1">
                <a:latin typeface="Times New Roman" panose="02020603050405020304" pitchFamily="18" charset="0"/>
                <a:ea typeface="Calibri" panose="020F0502020204030204" pitchFamily="34" charset="0"/>
              </a:rPr>
              <a:t>lần</a:t>
            </a:r>
            <a:r>
              <a:rPr lang="en-US" sz="2400" dirty="0">
                <a:latin typeface="Times New Roman" panose="02020603050405020304" pitchFamily="18" charset="0"/>
                <a:ea typeface="Calibri" panose="020F0502020204030204" pitchFamily="34" charset="0"/>
              </a:rPr>
              <a:t> so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tay</a:t>
            </a:r>
            <a:endParaRPr lang="en-US" sz="2400" dirty="0"/>
          </a:p>
        </p:txBody>
      </p:sp>
      <p:sp>
        <p:nvSpPr>
          <p:cNvPr id="7" name="Rectangle: Rounded Corners 6">
            <a:extLst>
              <a:ext uri="{FF2B5EF4-FFF2-40B4-BE49-F238E27FC236}">
                <a16:creationId xmlns:a16="http://schemas.microsoft.com/office/drawing/2014/main" id="{854F7DF0-0FCA-ADE9-C8AA-9D51DC716EA9}"/>
              </a:ext>
            </a:extLst>
          </p:cNvPr>
          <p:cNvSpPr/>
          <p:nvPr/>
        </p:nvSpPr>
        <p:spPr>
          <a:xfrm>
            <a:off x="4356408" y="4572142"/>
            <a:ext cx="1479393" cy="73040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liệu</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785918D-3276-2F4F-C493-9112EB24D0F3}"/>
              </a:ext>
            </a:extLst>
          </p:cNvPr>
          <p:cNvSpPr txBox="1"/>
          <p:nvPr/>
        </p:nvSpPr>
        <p:spPr>
          <a:xfrm>
            <a:off x="6393377" y="3722578"/>
            <a:ext cx="5218772" cy="1200329"/>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1784, Hen-</a:t>
            </a:r>
            <a:r>
              <a:rPr lang="en-US" sz="2400" dirty="0" err="1">
                <a:effectLst/>
                <a:latin typeface="Times New Roman" panose="02020603050405020304" pitchFamily="18" charset="0"/>
                <a:ea typeface="Calibri" panose="020F0502020204030204" pitchFamily="34" charset="0"/>
              </a:rPr>
              <a:t>ri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ra </a:t>
            </a:r>
            <a:r>
              <a:rPr lang="en-US" sz="2400" dirty="0" err="1">
                <a:effectLst/>
                <a:latin typeface="Times New Roman" panose="02020603050405020304" pitchFamily="18" charset="0"/>
                <a:ea typeface="Calibri" panose="020F0502020204030204" pitchFamily="34" charset="0"/>
              </a:rPr>
              <a:t>kĩ</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dùng</a:t>
            </a:r>
            <a:r>
              <a:rPr lang="en-US" sz="2400" dirty="0">
                <a:effectLst/>
                <a:latin typeface="Times New Roman" panose="02020603050405020304" pitchFamily="18" charset="0"/>
                <a:ea typeface="Calibri" panose="020F0502020204030204" pitchFamily="34" charset="0"/>
              </a:rPr>
              <a:t> than </a:t>
            </a:r>
            <a:r>
              <a:rPr lang="en-US" sz="2400" dirty="0" err="1">
                <a:effectLst/>
                <a:latin typeface="Times New Roman" panose="02020603050405020304" pitchFamily="18" charset="0"/>
                <a:ea typeface="Calibri" panose="020F0502020204030204" pitchFamily="34" charset="0"/>
              </a:rPr>
              <a:t>cốc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luyện</a:t>
            </a:r>
            <a:r>
              <a:rPr lang="en-US" sz="2400" dirty="0">
                <a:effectLst/>
                <a:latin typeface="Times New Roman" panose="02020603050405020304" pitchFamily="18" charset="0"/>
                <a:ea typeface="Calibri" panose="020F0502020204030204" pitchFamily="34" charset="0"/>
              </a:rPr>
              <a:t> gang </a:t>
            </a:r>
            <a:r>
              <a:rPr lang="en-US" sz="2400" dirty="0" err="1">
                <a:effectLst/>
                <a:latin typeface="Times New Roman" panose="02020603050405020304" pitchFamily="18" charset="0"/>
                <a:ea typeface="Calibri" panose="020F0502020204030204" pitchFamily="34" charset="0"/>
              </a:rPr>
              <a:t>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sắt</a:t>
            </a:r>
            <a:endParaRPr lang="en-US" sz="2400" dirty="0"/>
          </a:p>
        </p:txBody>
      </p:sp>
      <p:cxnSp>
        <p:nvCxnSpPr>
          <p:cNvPr id="14" name="Connector: Elbow 13">
            <a:extLst>
              <a:ext uri="{FF2B5EF4-FFF2-40B4-BE49-F238E27FC236}">
                <a16:creationId xmlns:a16="http://schemas.microsoft.com/office/drawing/2014/main" id="{744F2C36-CD6A-D9EE-82DF-0ED92439DFCB}"/>
              </a:ext>
            </a:extLst>
          </p:cNvPr>
          <p:cNvCxnSpPr>
            <a:stCxn id="3" idx="2"/>
            <a:endCxn id="7" idx="1"/>
          </p:cNvCxnSpPr>
          <p:nvPr/>
        </p:nvCxnSpPr>
        <p:spPr>
          <a:xfrm rot="16200000" flipH="1">
            <a:off x="2850458" y="3431395"/>
            <a:ext cx="1142215" cy="18696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E2751DA-A288-AA45-DD48-02BA1E6CAB80}"/>
              </a:ext>
            </a:extLst>
          </p:cNvPr>
          <p:cNvCxnSpPr>
            <a:cxnSpLocks/>
          </p:cNvCxnSpPr>
          <p:nvPr/>
        </p:nvCxnSpPr>
        <p:spPr>
          <a:xfrm rot="5400000" flipH="1" flipV="1">
            <a:off x="2921763" y="1228636"/>
            <a:ext cx="999607" cy="18696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E87550E-B0D5-D06E-A4A9-C4C28221841F}"/>
              </a:ext>
            </a:extLst>
          </p:cNvPr>
          <p:cNvCxnSpPr>
            <a:cxnSpLocks/>
          </p:cNvCxnSpPr>
          <p:nvPr/>
        </p:nvCxnSpPr>
        <p:spPr>
          <a:xfrm rot="5400000" flipH="1" flipV="1">
            <a:off x="5543801" y="396863"/>
            <a:ext cx="364702" cy="12600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4729B4D-1979-9698-1DAC-3DB5F9143206}"/>
              </a:ext>
            </a:extLst>
          </p:cNvPr>
          <p:cNvCxnSpPr>
            <a:stCxn id="2" idx="2"/>
            <a:endCxn id="6" idx="1"/>
          </p:cNvCxnSpPr>
          <p:nvPr/>
        </p:nvCxnSpPr>
        <p:spPr>
          <a:xfrm rot="16200000" flipH="1">
            <a:off x="5426070" y="1698913"/>
            <a:ext cx="600165" cy="12600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DEC74F5-0C7E-3C7F-BF04-4E8F3CF96106}"/>
              </a:ext>
            </a:extLst>
          </p:cNvPr>
          <p:cNvCxnSpPr>
            <a:cxnSpLocks/>
            <a:stCxn id="7" idx="0"/>
            <a:endCxn id="8" idx="1"/>
          </p:cNvCxnSpPr>
          <p:nvPr/>
        </p:nvCxnSpPr>
        <p:spPr>
          <a:xfrm rot="5400000" flipH="1" flipV="1">
            <a:off x="5620042" y="3798807"/>
            <a:ext cx="249399" cy="1297272"/>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30" name="Picture 142" descr="spinningjenny2a">
            <a:extLst>
              <a:ext uri="{FF2B5EF4-FFF2-40B4-BE49-F238E27FC236}">
                <a16:creationId xmlns:a16="http://schemas.microsoft.com/office/drawing/2014/main" id="{63E8183C-BFC6-AF42-99A4-90EEC4C12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281" y="2902197"/>
            <a:ext cx="4909395" cy="34502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5848BE0-CF64-0193-719B-89365689EECB}"/>
              </a:ext>
            </a:extLst>
          </p:cNvPr>
          <p:cNvPicPr>
            <a:picLocks noChangeAspect="1"/>
          </p:cNvPicPr>
          <p:nvPr/>
        </p:nvPicPr>
        <p:blipFill>
          <a:blip r:embed="rId3"/>
          <a:stretch>
            <a:fillRect/>
          </a:stretch>
        </p:blipFill>
        <p:spPr>
          <a:xfrm>
            <a:off x="12132547" y="3428999"/>
            <a:ext cx="5085806" cy="3149077"/>
          </a:xfrm>
          <a:prstGeom prst="rect">
            <a:avLst/>
          </a:prstGeom>
          <a:ln>
            <a:solidFill>
              <a:schemeClr val="accent1"/>
            </a:solidFill>
          </a:ln>
        </p:spPr>
      </p:pic>
      <p:pic>
        <p:nvPicPr>
          <p:cNvPr id="32" name="Picture 31">
            <a:extLst>
              <a:ext uri="{FF2B5EF4-FFF2-40B4-BE49-F238E27FC236}">
                <a16:creationId xmlns:a16="http://schemas.microsoft.com/office/drawing/2014/main" id="{E806B98E-6E00-3770-31CE-908824D09D55}"/>
              </a:ext>
            </a:extLst>
          </p:cNvPr>
          <p:cNvPicPr>
            <a:picLocks noChangeAspect="1"/>
          </p:cNvPicPr>
          <p:nvPr/>
        </p:nvPicPr>
        <p:blipFill>
          <a:blip r:embed="rId4"/>
          <a:stretch>
            <a:fillRect/>
          </a:stretch>
        </p:blipFill>
        <p:spPr>
          <a:xfrm>
            <a:off x="-2961681" y="1836381"/>
            <a:ext cx="2994718" cy="291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5134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31"/>
                                        </p:tgtEl>
                                      </p:cBhvr>
                                    </p:animEffect>
                                    <p:set>
                                      <p:cBhvr>
                                        <p:cTn id="10" dur="1" fill="hold">
                                          <p:stCondLst>
                                            <p:cond delay="1999"/>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10532382" y="257180"/>
            <a:ext cx="551542" cy="4921250"/>
          </a:xfrm>
          <a:prstGeom prst="roundRect">
            <a:avLst>
              <a:gd name="adj" fmla="val 6284"/>
            </a:avLst>
          </a:prstGeom>
          <a:blipFill>
            <a:blip r:embed="rId3"/>
            <a:srcRect/>
            <a:stretch>
              <a:fillRect l="-1027989" r="-561443"/>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58058" y="257180"/>
            <a:ext cx="551542" cy="4921250"/>
          </a:xfrm>
          <a:prstGeom prst="roundRect">
            <a:avLst>
              <a:gd name="adj" fmla="val 2155"/>
            </a:avLst>
          </a:prstGeom>
          <a:blipFill>
            <a:blip r:embed="rId4"/>
            <a:srcRect/>
            <a:stretch>
              <a:fillRect l="-821200" r="-37391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3">
            <a:extLst>
              <a:ext uri="{FF2B5EF4-FFF2-40B4-BE49-F238E27FC236}">
                <a16:creationId xmlns:a16="http://schemas.microsoft.com/office/drawing/2014/main" id="{4DE04007-9CD8-448C-826F-B69C51297E28}"/>
              </a:ext>
            </a:extLst>
          </p:cNvPr>
          <p:cNvSpPr/>
          <p:nvPr/>
        </p:nvSpPr>
        <p:spPr>
          <a:xfrm>
            <a:off x="1989317" y="257180"/>
            <a:ext cx="8313330" cy="4921250"/>
          </a:xfrm>
          <a:prstGeom prst="roundRect">
            <a:avLst>
              <a:gd name="adj" fmla="val 3335"/>
            </a:avLst>
          </a:prstGeom>
          <a:blipFill>
            <a:blip r:embed="rId5"/>
            <a:srcRect/>
            <a:stretch>
              <a:fillRect t="-2369" b="-236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2777943" y="5225146"/>
            <a:ext cx="6867393" cy="584775"/>
          </a:xfrm>
          <a:prstGeom prst="rect">
            <a:avLst/>
          </a:prstGeom>
          <a:noFill/>
        </p:spPr>
        <p:txBody>
          <a:bodyPr wrap="none" rtlCol="0">
            <a:spAutoFit/>
          </a:bodyPr>
          <a:lstStyle/>
          <a:p>
            <a:r>
              <a:rPr lang="en-US" sz="3200" b="1" dirty="0">
                <a:solidFill>
                  <a:srgbClr val="9C468F"/>
                </a:solidFill>
              </a:rPr>
              <a:t>LÒ LUYỆN QUẶNG PÚT-ĐING (1784)</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2734221"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phát</a:t>
            </a:r>
            <a:r>
              <a:rPr lang="en-US" sz="2600" dirty="0"/>
              <a:t> </a:t>
            </a:r>
            <a:r>
              <a:rPr lang="en-US" sz="2600" dirty="0" err="1"/>
              <a:t>minh</a:t>
            </a:r>
            <a:r>
              <a:rPr lang="en-US" sz="2600" dirty="0"/>
              <a:t> </a:t>
            </a:r>
            <a:r>
              <a:rPr lang="en-US" sz="2600" dirty="0" err="1"/>
              <a:t>bởi</a:t>
            </a:r>
            <a:r>
              <a:rPr lang="en-US" sz="2600" dirty="0"/>
              <a:t> </a:t>
            </a:r>
            <a:r>
              <a:rPr lang="en-US" sz="2600" dirty="0">
                <a:solidFill>
                  <a:srgbClr val="9C468F"/>
                </a:solidFill>
              </a:rPr>
              <a:t>Hen-</a:t>
            </a:r>
            <a:r>
              <a:rPr lang="en-US" sz="2600" dirty="0" err="1">
                <a:solidFill>
                  <a:srgbClr val="9C468F"/>
                </a:solidFill>
              </a:rPr>
              <a:t>ri</a:t>
            </a:r>
            <a:r>
              <a:rPr lang="en-US" sz="2600" dirty="0">
                <a:solidFill>
                  <a:srgbClr val="9C468F"/>
                </a:solidFill>
              </a:rPr>
              <a:t>-</a:t>
            </a:r>
            <a:r>
              <a:rPr lang="en-US" sz="2600" dirty="0" err="1">
                <a:solidFill>
                  <a:srgbClr val="9C468F"/>
                </a:solidFill>
              </a:rPr>
              <a:t>cót</a:t>
            </a:r>
            <a:r>
              <a:rPr lang="en-US" sz="2600" dirty="0">
                <a:solidFill>
                  <a:srgbClr val="9C468F"/>
                </a:solidFill>
              </a:rPr>
              <a:t> </a:t>
            </a:r>
            <a:r>
              <a:rPr lang="en-US" sz="2600" dirty="0" err="1">
                <a:solidFill>
                  <a:schemeClr val="tx1">
                    <a:lumMod val="85000"/>
                    <a:lumOff val="15000"/>
                  </a:schemeClr>
                </a:solidFill>
              </a:rPr>
              <a:t>giúp</a:t>
            </a:r>
            <a:r>
              <a:rPr lang="en-US" sz="2600" dirty="0">
                <a:solidFill>
                  <a:schemeClr val="tx1">
                    <a:lumMod val="85000"/>
                    <a:lumOff val="15000"/>
                  </a:schemeClr>
                </a:solidFill>
              </a:rPr>
              <a:t> </a:t>
            </a:r>
            <a:r>
              <a:rPr lang="en-US" sz="2600" dirty="0" err="1">
                <a:solidFill>
                  <a:schemeClr val="tx1">
                    <a:lumMod val="85000"/>
                    <a:lumOff val="15000"/>
                  </a:schemeClr>
                </a:solidFill>
              </a:rPr>
              <a:t>đơn</a:t>
            </a:r>
            <a:r>
              <a:rPr lang="en-US" sz="2600" dirty="0">
                <a:solidFill>
                  <a:schemeClr val="tx1">
                    <a:lumMod val="85000"/>
                    <a:lumOff val="15000"/>
                  </a:schemeClr>
                </a:solidFill>
              </a:rPr>
              <a:t> </a:t>
            </a:r>
            <a:r>
              <a:rPr lang="en-US" sz="2600" dirty="0" err="1">
                <a:solidFill>
                  <a:schemeClr val="tx1">
                    <a:lumMod val="85000"/>
                    <a:lumOff val="15000"/>
                  </a:schemeClr>
                </a:solidFill>
              </a:rPr>
              <a:t>giản</a:t>
            </a:r>
            <a:r>
              <a:rPr lang="en-US" sz="2600" dirty="0">
                <a:solidFill>
                  <a:schemeClr val="tx1">
                    <a:lumMod val="85000"/>
                    <a:lumOff val="15000"/>
                  </a:schemeClr>
                </a:solidFill>
              </a:rPr>
              <a:t> </a:t>
            </a:r>
            <a:r>
              <a:rPr lang="en-US" sz="2600" dirty="0" err="1">
                <a:solidFill>
                  <a:schemeClr val="tx1">
                    <a:lumMod val="85000"/>
                    <a:lumOff val="15000"/>
                  </a:schemeClr>
                </a:solidFill>
              </a:rPr>
              <a:t>hóa</a:t>
            </a:r>
            <a:r>
              <a:rPr lang="en-US" sz="2600" dirty="0">
                <a:solidFill>
                  <a:schemeClr val="tx1">
                    <a:lumMod val="85000"/>
                    <a:lumOff val="15000"/>
                  </a:schemeClr>
                </a:solidFill>
              </a:rPr>
              <a:t> </a:t>
            </a:r>
            <a:r>
              <a:rPr lang="en-US" sz="2600" dirty="0" err="1">
                <a:solidFill>
                  <a:schemeClr val="tx1">
                    <a:lumMod val="85000"/>
                    <a:lumOff val="15000"/>
                  </a:schemeClr>
                </a:solidFill>
              </a:rPr>
              <a:t>việc</a:t>
            </a:r>
            <a:r>
              <a:rPr lang="en-US" sz="2600" dirty="0">
                <a:solidFill>
                  <a:schemeClr val="tx1">
                    <a:lumMod val="85000"/>
                    <a:lumOff val="15000"/>
                  </a:schemeClr>
                </a:solidFill>
              </a:rPr>
              <a:t> </a:t>
            </a:r>
            <a:r>
              <a:rPr lang="en-US" sz="2600" dirty="0" err="1">
                <a:solidFill>
                  <a:schemeClr val="tx1">
                    <a:lumMod val="85000"/>
                    <a:lumOff val="15000"/>
                  </a:schemeClr>
                </a:solidFill>
              </a:rPr>
              <a:t>luyện</a:t>
            </a:r>
            <a:r>
              <a:rPr lang="en-US" sz="2600" dirty="0">
                <a:solidFill>
                  <a:schemeClr val="tx1">
                    <a:lumMod val="85000"/>
                    <a:lumOff val="15000"/>
                  </a:schemeClr>
                </a:solidFill>
              </a:rPr>
              <a:t> </a:t>
            </a:r>
            <a:r>
              <a:rPr lang="en-US" sz="2600" dirty="0" err="1">
                <a:solidFill>
                  <a:schemeClr val="tx1">
                    <a:lumMod val="85000"/>
                    <a:lumOff val="15000"/>
                  </a:schemeClr>
                </a:solidFill>
              </a:rPr>
              <a:t>quặng</a:t>
            </a:r>
            <a:r>
              <a:rPr lang="en-US" sz="2600" dirty="0">
                <a:solidFill>
                  <a:schemeClr val="tx1">
                    <a:lumMod val="85000"/>
                    <a:lumOff val="15000"/>
                  </a:schemeClr>
                </a:solidFill>
              </a:rPr>
              <a:t>, </a:t>
            </a:r>
            <a:r>
              <a:rPr lang="en-US" sz="2600" dirty="0" err="1">
                <a:solidFill>
                  <a:schemeClr val="tx1">
                    <a:lumMod val="85000"/>
                    <a:lumOff val="15000"/>
                  </a:schemeClr>
                </a:solidFill>
              </a:rPr>
              <a:t>năng</a:t>
            </a:r>
            <a:r>
              <a:rPr lang="en-US" sz="2600" dirty="0">
                <a:solidFill>
                  <a:schemeClr val="tx1">
                    <a:lumMod val="85000"/>
                    <a:lumOff val="15000"/>
                  </a:schemeClr>
                </a:solidFill>
              </a:rPr>
              <a:t> </a:t>
            </a:r>
            <a:r>
              <a:rPr lang="en-US" sz="2600" dirty="0" err="1">
                <a:solidFill>
                  <a:schemeClr val="tx1">
                    <a:lumMod val="85000"/>
                    <a:lumOff val="15000"/>
                  </a:schemeClr>
                </a:solidFill>
              </a:rPr>
              <a:t>suất</a:t>
            </a:r>
            <a:r>
              <a:rPr lang="en-US" sz="2600" dirty="0">
                <a:solidFill>
                  <a:schemeClr val="tx1">
                    <a:lumMod val="85000"/>
                    <a:lumOff val="15000"/>
                  </a:schemeClr>
                </a:solidFill>
              </a:rPr>
              <a:t> </a:t>
            </a:r>
            <a:r>
              <a:rPr lang="en-US" sz="2600" dirty="0" err="1">
                <a:solidFill>
                  <a:schemeClr val="tx1">
                    <a:lumMod val="85000"/>
                    <a:lumOff val="15000"/>
                  </a:schemeClr>
                </a:solidFill>
              </a:rPr>
              <a:t>tăng</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307997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E39B85-C860-C644-6325-2176363ED92E}"/>
              </a:ext>
            </a:extLst>
          </p:cNvPr>
          <p:cNvSpPr/>
          <p:nvPr/>
        </p:nvSpPr>
        <p:spPr>
          <a:xfrm>
            <a:off x="4356408" y="1298471"/>
            <a:ext cx="1479393" cy="7304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Dệt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A56103-D51C-00BD-90CA-077434ECAC44}"/>
              </a:ext>
            </a:extLst>
          </p:cNvPr>
          <p:cNvSpPr/>
          <p:nvPr/>
        </p:nvSpPr>
        <p:spPr>
          <a:xfrm>
            <a:off x="1516566" y="2663282"/>
            <a:ext cx="1940312" cy="1131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FF"/>
                </a:solidFill>
                <a:latin typeface="Times New Roman" panose="02020603050405020304" pitchFamily="18" charset="0"/>
                <a:cs typeface="Times New Roman" panose="02020603050405020304" pitchFamily="18" charset="0"/>
              </a:rPr>
              <a:t>THÀNH TỰU CÁCH MẠNG CÔNG NGHIỆP</a:t>
            </a:r>
          </a:p>
        </p:txBody>
      </p:sp>
      <p:sp>
        <p:nvSpPr>
          <p:cNvPr id="5" name="TextBox 4">
            <a:extLst>
              <a:ext uri="{FF2B5EF4-FFF2-40B4-BE49-F238E27FC236}">
                <a16:creationId xmlns:a16="http://schemas.microsoft.com/office/drawing/2014/main" id="{A18DC46F-49A1-C12C-FE08-C7A4B040F3F7}"/>
              </a:ext>
            </a:extLst>
          </p:cNvPr>
          <p:cNvSpPr txBox="1"/>
          <p:nvPr/>
        </p:nvSpPr>
        <p:spPr>
          <a:xfrm>
            <a:off x="6356199" y="15675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1764, </a:t>
            </a:r>
            <a:r>
              <a:rPr lang="en-US" sz="2400" dirty="0" err="1">
                <a:effectLst/>
                <a:latin typeface="Times New Roman" panose="02020603050405020304" pitchFamily="18" charset="0"/>
                <a:ea typeface="Calibri" panose="020F0502020204030204" pitchFamily="34" charset="0"/>
              </a:rPr>
              <a:t>Giêm</a:t>
            </a:r>
            <a:r>
              <a:rPr lang="en-US" sz="2400" dirty="0">
                <a:effectLst/>
                <a:latin typeface="Times New Roman" panose="02020603050405020304" pitchFamily="18" charset="0"/>
                <a:ea typeface="Calibri" panose="020F0502020204030204" pitchFamily="34" charset="0"/>
              </a:rPr>
              <a:t> Ha-</a:t>
            </a:r>
            <a:r>
              <a:rPr lang="en-US" sz="2400" dirty="0" err="1">
                <a:effectLst/>
                <a:latin typeface="Times New Roman" panose="02020603050405020304" pitchFamily="18" charset="0"/>
                <a:ea typeface="Calibri" panose="020F0502020204030204" pitchFamily="34" charset="0"/>
              </a:rPr>
              <a:t>gri</a:t>
            </a:r>
            <a:r>
              <a:rPr lang="en-US" sz="2400" dirty="0">
                <a:effectLst/>
                <a:latin typeface="Times New Roman" panose="02020603050405020304" pitchFamily="18" charset="0"/>
                <a:ea typeface="Calibri" panose="020F0502020204030204" pitchFamily="34" charset="0"/>
              </a:rPr>
              <a:t>-</a:t>
            </a:r>
            <a:r>
              <a:rPr lang="en-US" sz="2400" dirty="0" err="1">
                <a:effectLst/>
                <a:latin typeface="Times New Roman" panose="02020603050405020304" pitchFamily="18" charset="0"/>
                <a:ea typeface="Calibri" panose="020F0502020204030204" pitchFamily="34" charset="0"/>
              </a:rPr>
              <a:t>vơ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Given-</a:t>
            </a:r>
            <a:r>
              <a:rPr lang="en-US" sz="2400" dirty="0" err="1">
                <a:effectLst/>
                <a:latin typeface="Times New Roman" panose="02020603050405020304" pitchFamily="18" charset="0"/>
                <a:ea typeface="Calibri" panose="020F0502020204030204" pitchFamily="34" charset="0"/>
              </a:rPr>
              <a:t>ni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gấp</a:t>
            </a:r>
            <a:r>
              <a:rPr lang="en-US" sz="2400" dirty="0">
                <a:effectLst/>
                <a:latin typeface="Times New Roman" panose="02020603050405020304" pitchFamily="18" charset="0"/>
                <a:ea typeface="Calibri" panose="020F0502020204030204" pitchFamily="34" charset="0"/>
              </a:rPr>
              <a:t> 18 </a:t>
            </a:r>
            <a:r>
              <a:rPr lang="en-US" sz="2400" dirty="0" err="1">
                <a:effectLst/>
                <a:latin typeface="Times New Roman" panose="02020603050405020304" pitchFamily="18" charset="0"/>
                <a:ea typeface="Calibri" panose="020F0502020204030204" pitchFamily="34" charset="0"/>
              </a:rPr>
              <a:t>lần</a:t>
            </a:r>
            <a:r>
              <a:rPr lang="en-US" sz="2400" dirty="0">
                <a:effectLst/>
                <a:latin typeface="Times New Roman" panose="02020603050405020304" pitchFamily="18" charset="0"/>
                <a:ea typeface="Calibri" panose="020F0502020204030204" pitchFamily="34" charset="0"/>
              </a:rPr>
              <a:t> so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tay</a:t>
            </a:r>
            <a:endParaRPr lang="en-US" sz="2400" dirty="0"/>
          </a:p>
        </p:txBody>
      </p:sp>
      <p:sp>
        <p:nvSpPr>
          <p:cNvPr id="6" name="TextBox 5">
            <a:extLst>
              <a:ext uri="{FF2B5EF4-FFF2-40B4-BE49-F238E27FC236}">
                <a16:creationId xmlns:a16="http://schemas.microsoft.com/office/drawing/2014/main" id="{0AAC5D89-4E47-BE85-534C-38E5DB4525BA}"/>
              </a:ext>
            </a:extLst>
          </p:cNvPr>
          <p:cNvSpPr txBox="1"/>
          <p:nvPr/>
        </p:nvSpPr>
        <p:spPr>
          <a:xfrm>
            <a:off x="6356199" y="202887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1785, </a:t>
            </a:r>
            <a:r>
              <a:rPr lang="en-US" sz="2400" dirty="0" err="1">
                <a:effectLst/>
                <a:latin typeface="Times New Roman" panose="02020603050405020304" pitchFamily="18" charset="0"/>
                <a:ea typeface="Calibri" panose="020F0502020204030204" pitchFamily="34" charset="0"/>
              </a:rPr>
              <a:t>Ét</a:t>
            </a:r>
            <a:r>
              <a:rPr lang="en-US" sz="2400" dirty="0" err="1">
                <a:latin typeface="Times New Roman" panose="02020603050405020304" pitchFamily="18" charset="0"/>
                <a:ea typeface="Calibri" panose="020F0502020204030204" pitchFamily="34" charset="0"/>
              </a:rPr>
              <a:t>-mơn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-rai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chiếc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đầu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gấp</a:t>
            </a:r>
            <a:r>
              <a:rPr lang="en-US" sz="2400" dirty="0">
                <a:latin typeface="Times New Roman" panose="02020603050405020304" pitchFamily="18" charset="0"/>
                <a:ea typeface="Calibri" panose="020F0502020204030204" pitchFamily="34" charset="0"/>
              </a:rPr>
              <a:t> 40 </a:t>
            </a:r>
            <a:r>
              <a:rPr lang="en-US" sz="2400" dirty="0" err="1">
                <a:latin typeface="Times New Roman" panose="02020603050405020304" pitchFamily="18" charset="0"/>
                <a:ea typeface="Calibri" panose="020F0502020204030204" pitchFamily="34" charset="0"/>
              </a:rPr>
              <a:t>lần</a:t>
            </a:r>
            <a:r>
              <a:rPr lang="en-US" sz="2400" dirty="0">
                <a:latin typeface="Times New Roman" panose="02020603050405020304" pitchFamily="18" charset="0"/>
                <a:ea typeface="Calibri" panose="020F0502020204030204" pitchFamily="34" charset="0"/>
              </a:rPr>
              <a:t> so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tay</a:t>
            </a:r>
            <a:endParaRPr lang="en-US" sz="2400" dirty="0"/>
          </a:p>
        </p:txBody>
      </p:sp>
      <p:sp>
        <p:nvSpPr>
          <p:cNvPr id="7" name="Rectangle: Rounded Corners 6">
            <a:extLst>
              <a:ext uri="{FF2B5EF4-FFF2-40B4-BE49-F238E27FC236}">
                <a16:creationId xmlns:a16="http://schemas.microsoft.com/office/drawing/2014/main" id="{854F7DF0-0FCA-ADE9-C8AA-9D51DC716EA9}"/>
              </a:ext>
            </a:extLst>
          </p:cNvPr>
          <p:cNvSpPr/>
          <p:nvPr/>
        </p:nvSpPr>
        <p:spPr>
          <a:xfrm>
            <a:off x="4356408" y="4572142"/>
            <a:ext cx="1479393" cy="73040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Nguyên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liệu</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785918D-3276-2F4F-C493-9112EB24D0F3}"/>
              </a:ext>
            </a:extLst>
          </p:cNvPr>
          <p:cNvSpPr txBox="1"/>
          <p:nvPr/>
        </p:nvSpPr>
        <p:spPr>
          <a:xfrm>
            <a:off x="6393377" y="3722578"/>
            <a:ext cx="5218772" cy="1200329"/>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1784, Hen-</a:t>
            </a:r>
            <a:r>
              <a:rPr lang="en-US" sz="2400" dirty="0" err="1">
                <a:effectLst/>
                <a:latin typeface="Times New Roman" panose="02020603050405020304" pitchFamily="18" charset="0"/>
                <a:ea typeface="Calibri" panose="020F0502020204030204" pitchFamily="34" charset="0"/>
              </a:rPr>
              <a:t>ri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ra </a:t>
            </a:r>
            <a:r>
              <a:rPr lang="en-US" sz="2400" dirty="0" err="1">
                <a:effectLst/>
                <a:latin typeface="Times New Roman" panose="02020603050405020304" pitchFamily="18" charset="0"/>
                <a:ea typeface="Calibri" panose="020F0502020204030204" pitchFamily="34" charset="0"/>
              </a:rPr>
              <a:t>kĩ</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dùng</a:t>
            </a:r>
            <a:r>
              <a:rPr lang="en-US" sz="2400" dirty="0">
                <a:effectLst/>
                <a:latin typeface="Times New Roman" panose="02020603050405020304" pitchFamily="18" charset="0"/>
                <a:ea typeface="Calibri" panose="020F0502020204030204" pitchFamily="34" charset="0"/>
              </a:rPr>
              <a:t> than </a:t>
            </a:r>
            <a:r>
              <a:rPr lang="en-US" sz="2400" dirty="0" err="1">
                <a:effectLst/>
                <a:latin typeface="Times New Roman" panose="02020603050405020304" pitchFamily="18" charset="0"/>
                <a:ea typeface="Calibri" panose="020F0502020204030204" pitchFamily="34" charset="0"/>
              </a:rPr>
              <a:t>cốc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luyện</a:t>
            </a:r>
            <a:r>
              <a:rPr lang="en-US" sz="2400" dirty="0">
                <a:effectLst/>
                <a:latin typeface="Times New Roman" panose="02020603050405020304" pitchFamily="18" charset="0"/>
                <a:ea typeface="Calibri" panose="020F0502020204030204" pitchFamily="34" charset="0"/>
              </a:rPr>
              <a:t> gang </a:t>
            </a:r>
            <a:r>
              <a:rPr lang="en-US" sz="2400" dirty="0" err="1">
                <a:effectLst/>
                <a:latin typeface="Times New Roman" panose="02020603050405020304" pitchFamily="18" charset="0"/>
                <a:ea typeface="Calibri" panose="020F0502020204030204" pitchFamily="34" charset="0"/>
              </a:rPr>
              <a:t>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sắt</a:t>
            </a:r>
            <a:endParaRPr lang="en-US" sz="2400" dirty="0"/>
          </a:p>
        </p:txBody>
      </p:sp>
      <p:sp>
        <p:nvSpPr>
          <p:cNvPr id="9" name="TextBox 8">
            <a:extLst>
              <a:ext uri="{FF2B5EF4-FFF2-40B4-BE49-F238E27FC236}">
                <a16:creationId xmlns:a16="http://schemas.microsoft.com/office/drawing/2014/main" id="{BD9997C2-63B0-3671-142C-2942AC4EFE8C}"/>
              </a:ext>
            </a:extLst>
          </p:cNvPr>
          <p:cNvSpPr txBox="1"/>
          <p:nvPr/>
        </p:nvSpPr>
        <p:spPr>
          <a:xfrm>
            <a:off x="6393377" y="5691825"/>
            <a:ext cx="5218772" cy="830997"/>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1790, Han-man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luyện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thép</a:t>
            </a:r>
            <a:endParaRPr lang="en-US" sz="2400" dirty="0"/>
          </a:p>
        </p:txBody>
      </p:sp>
      <p:cxnSp>
        <p:nvCxnSpPr>
          <p:cNvPr id="14" name="Connector: Elbow 13">
            <a:extLst>
              <a:ext uri="{FF2B5EF4-FFF2-40B4-BE49-F238E27FC236}">
                <a16:creationId xmlns:a16="http://schemas.microsoft.com/office/drawing/2014/main" id="{744F2C36-CD6A-D9EE-82DF-0ED92439DFCB}"/>
              </a:ext>
            </a:extLst>
          </p:cNvPr>
          <p:cNvCxnSpPr>
            <a:stCxn id="3" idx="2"/>
            <a:endCxn id="7" idx="1"/>
          </p:cNvCxnSpPr>
          <p:nvPr/>
        </p:nvCxnSpPr>
        <p:spPr>
          <a:xfrm rot="16200000" flipH="1">
            <a:off x="2850458" y="3431395"/>
            <a:ext cx="1142215" cy="18696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E2751DA-A288-AA45-DD48-02BA1E6CAB80}"/>
              </a:ext>
            </a:extLst>
          </p:cNvPr>
          <p:cNvCxnSpPr>
            <a:cxnSpLocks/>
          </p:cNvCxnSpPr>
          <p:nvPr/>
        </p:nvCxnSpPr>
        <p:spPr>
          <a:xfrm rot="5400000" flipH="1" flipV="1">
            <a:off x="2921763" y="1228636"/>
            <a:ext cx="999607" cy="18696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E87550E-B0D5-D06E-A4A9-C4C28221841F}"/>
              </a:ext>
            </a:extLst>
          </p:cNvPr>
          <p:cNvCxnSpPr>
            <a:cxnSpLocks/>
          </p:cNvCxnSpPr>
          <p:nvPr/>
        </p:nvCxnSpPr>
        <p:spPr>
          <a:xfrm rot="5400000" flipH="1" flipV="1">
            <a:off x="5543801" y="396863"/>
            <a:ext cx="364702" cy="12600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4729B4D-1979-9698-1DAC-3DB5F9143206}"/>
              </a:ext>
            </a:extLst>
          </p:cNvPr>
          <p:cNvCxnSpPr>
            <a:stCxn id="2" idx="2"/>
            <a:endCxn id="6" idx="1"/>
          </p:cNvCxnSpPr>
          <p:nvPr/>
        </p:nvCxnSpPr>
        <p:spPr>
          <a:xfrm rot="16200000" flipH="1">
            <a:off x="5426070" y="1698913"/>
            <a:ext cx="600165" cy="12600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DEC74F5-0C7E-3C7F-BF04-4E8F3CF96106}"/>
              </a:ext>
            </a:extLst>
          </p:cNvPr>
          <p:cNvCxnSpPr>
            <a:cxnSpLocks/>
            <a:stCxn id="7" idx="0"/>
            <a:endCxn id="8" idx="1"/>
          </p:cNvCxnSpPr>
          <p:nvPr/>
        </p:nvCxnSpPr>
        <p:spPr>
          <a:xfrm rot="5400000" flipH="1" flipV="1">
            <a:off x="5620042" y="3798807"/>
            <a:ext cx="249399" cy="129727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E029E28-30EC-3312-2AA7-B65B32C4E2B1}"/>
              </a:ext>
            </a:extLst>
          </p:cNvPr>
          <p:cNvCxnSpPr>
            <a:stCxn id="7" idx="2"/>
            <a:endCxn id="9" idx="1"/>
          </p:cNvCxnSpPr>
          <p:nvPr/>
        </p:nvCxnSpPr>
        <p:spPr>
          <a:xfrm rot="16200000" flipH="1">
            <a:off x="5342354" y="5056300"/>
            <a:ext cx="804775" cy="1297272"/>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30" name="Picture 142" descr="spinningjenny2a">
            <a:extLst>
              <a:ext uri="{FF2B5EF4-FFF2-40B4-BE49-F238E27FC236}">
                <a16:creationId xmlns:a16="http://schemas.microsoft.com/office/drawing/2014/main" id="{63E8183C-BFC6-AF42-99A4-90EEC4C12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281" y="2902197"/>
            <a:ext cx="4909395" cy="34502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5848BE0-CF64-0193-719B-89365689EECB}"/>
              </a:ext>
            </a:extLst>
          </p:cNvPr>
          <p:cNvPicPr>
            <a:picLocks noChangeAspect="1"/>
          </p:cNvPicPr>
          <p:nvPr/>
        </p:nvPicPr>
        <p:blipFill>
          <a:blip r:embed="rId3"/>
          <a:stretch>
            <a:fillRect/>
          </a:stretch>
        </p:blipFill>
        <p:spPr>
          <a:xfrm>
            <a:off x="12132547" y="3428999"/>
            <a:ext cx="5085806" cy="3149077"/>
          </a:xfrm>
          <a:prstGeom prst="rect">
            <a:avLst/>
          </a:prstGeom>
          <a:ln>
            <a:solidFill>
              <a:schemeClr val="accent1"/>
            </a:solidFill>
          </a:ln>
        </p:spPr>
      </p:pic>
      <p:pic>
        <p:nvPicPr>
          <p:cNvPr id="32" name="Picture 31">
            <a:extLst>
              <a:ext uri="{FF2B5EF4-FFF2-40B4-BE49-F238E27FC236}">
                <a16:creationId xmlns:a16="http://schemas.microsoft.com/office/drawing/2014/main" id="{E806B98E-6E00-3770-31CE-908824D09D55}"/>
              </a:ext>
            </a:extLst>
          </p:cNvPr>
          <p:cNvPicPr>
            <a:picLocks noChangeAspect="1"/>
          </p:cNvPicPr>
          <p:nvPr/>
        </p:nvPicPr>
        <p:blipFill>
          <a:blip r:embed="rId4"/>
          <a:stretch>
            <a:fillRect/>
          </a:stretch>
        </p:blipFill>
        <p:spPr>
          <a:xfrm>
            <a:off x="-2961681" y="1836381"/>
            <a:ext cx="2994718" cy="291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19872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FFBF1A-0533-6384-4178-98B45B79313B}"/>
              </a:ext>
            </a:extLst>
          </p:cNvPr>
          <p:cNvSpPr/>
          <p:nvPr/>
        </p:nvSpPr>
        <p:spPr>
          <a:xfrm>
            <a:off x="7575390" y="4104390"/>
            <a:ext cx="1479393" cy="7304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Truyền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B4DD57F-F699-DB8E-3121-9BAD02808496}"/>
              </a:ext>
            </a:extLst>
          </p:cNvPr>
          <p:cNvSpPr/>
          <p:nvPr/>
        </p:nvSpPr>
        <p:spPr>
          <a:xfrm>
            <a:off x="9590028" y="2812893"/>
            <a:ext cx="1940312" cy="1131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FF"/>
                </a:solidFill>
                <a:latin typeface="Times New Roman" panose="02020603050405020304" pitchFamily="18" charset="0"/>
                <a:cs typeface="Times New Roman" panose="02020603050405020304" pitchFamily="18" charset="0"/>
              </a:rPr>
              <a:t>THÀNH TỰU CÁCH MẠNG CÔNG NGHIỆP</a:t>
            </a:r>
          </a:p>
        </p:txBody>
      </p:sp>
      <p:sp>
        <p:nvSpPr>
          <p:cNvPr id="5" name="Rectangle: Rounded Corners 4">
            <a:extLst>
              <a:ext uri="{FF2B5EF4-FFF2-40B4-BE49-F238E27FC236}">
                <a16:creationId xmlns:a16="http://schemas.microsoft.com/office/drawing/2014/main" id="{F47B61A8-0D9F-6E5F-CF1E-3AED8633B7F6}"/>
              </a:ext>
            </a:extLst>
          </p:cNvPr>
          <p:cNvSpPr/>
          <p:nvPr/>
        </p:nvSpPr>
        <p:spPr>
          <a:xfrm>
            <a:off x="7686897" y="5564576"/>
            <a:ext cx="1479393" cy="73040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Giao </a:t>
            </a:r>
            <a:r>
              <a:rPr lang="en-US" sz="2800" dirty="0" err="1">
                <a:solidFill>
                  <a:srgbClr val="0000FF"/>
                </a:solidFill>
                <a:latin typeface="Times New Roman" panose="02020603050405020304" pitchFamily="18" charset="0"/>
                <a:cs typeface="Times New Roman" panose="02020603050405020304" pitchFamily="18" charset="0"/>
              </a:rPr>
              <a:t>thông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514AF6E-D201-FF31-A352-66A12FE94D9F}"/>
              </a:ext>
            </a:extLst>
          </p:cNvPr>
          <p:cNvSpPr txBox="1"/>
          <p:nvPr/>
        </p:nvSpPr>
        <p:spPr>
          <a:xfrm>
            <a:off x="877228" y="5564576"/>
            <a:ext cx="5218772" cy="830997"/>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1814, </a:t>
            </a:r>
            <a:r>
              <a:rPr lang="en-US" sz="2400" dirty="0" err="1">
                <a:effectLst/>
                <a:latin typeface="Times New Roman" panose="02020603050405020304" pitchFamily="18" charset="0"/>
                <a:ea typeface="Calibri" panose="020F0502020204030204" pitchFamily="34" charset="0"/>
              </a:rPr>
              <a:t>Xti-phen-xơn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xe</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lửa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nước</a:t>
            </a:r>
            <a:endParaRPr lang="en-US" sz="2400" dirty="0"/>
          </a:p>
        </p:txBody>
      </p:sp>
      <p:sp>
        <p:nvSpPr>
          <p:cNvPr id="7" name="TextBox 6">
            <a:extLst>
              <a:ext uri="{FF2B5EF4-FFF2-40B4-BE49-F238E27FC236}">
                <a16:creationId xmlns:a16="http://schemas.microsoft.com/office/drawing/2014/main" id="{B78B4193-31AD-E8AE-075A-E7E2BDBBBB05}"/>
              </a:ext>
            </a:extLst>
          </p:cNvPr>
          <p:cNvSpPr txBox="1"/>
          <p:nvPr/>
        </p:nvSpPr>
        <p:spPr>
          <a:xfrm>
            <a:off x="877228" y="3896341"/>
            <a:ext cx="5218772" cy="1200329"/>
          </a:xfrm>
          <a:prstGeom prst="rect">
            <a:avLst/>
          </a:prstGeom>
          <a:solidFill>
            <a:schemeClr val="accent6">
              <a:lumMod val="40000"/>
              <a:lumOff val="6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1838, </a:t>
            </a:r>
            <a:r>
              <a:rPr lang="en-US" sz="2400" dirty="0" err="1">
                <a:effectLst/>
                <a:latin typeface="Times New Roman" panose="02020603050405020304" pitchFamily="18" charset="0"/>
                <a:ea typeface="Calibri" panose="020F0502020204030204" pitchFamily="34" charset="0"/>
              </a:rPr>
              <a:t>Mỹ</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Mooc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đổi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tiếp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loại</a:t>
            </a:r>
            <a:endParaRPr lang="en-US" sz="2400" dirty="0"/>
          </a:p>
        </p:txBody>
      </p:sp>
      <p:sp>
        <p:nvSpPr>
          <p:cNvPr id="8" name="Rectangle: Rounded Corners 7">
            <a:extLst>
              <a:ext uri="{FF2B5EF4-FFF2-40B4-BE49-F238E27FC236}">
                <a16:creationId xmlns:a16="http://schemas.microsoft.com/office/drawing/2014/main" id="{16D9166F-0F9A-7AD2-3F7F-4DBCDFBDBC81}"/>
              </a:ext>
            </a:extLst>
          </p:cNvPr>
          <p:cNvSpPr/>
          <p:nvPr/>
        </p:nvSpPr>
        <p:spPr>
          <a:xfrm>
            <a:off x="7575389" y="1720483"/>
            <a:ext cx="1479393" cy="73040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nghiệp</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76D7DC6-C3E6-743F-BC99-D6C4665B8E13}"/>
              </a:ext>
            </a:extLst>
          </p:cNvPr>
          <p:cNvSpPr txBox="1"/>
          <p:nvPr/>
        </p:nvSpPr>
        <p:spPr>
          <a:xfrm>
            <a:off x="877228" y="277824"/>
            <a:ext cx="5218772" cy="1200329"/>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1784, </a:t>
            </a:r>
            <a:r>
              <a:rPr lang="en-US" sz="2400" dirty="0" err="1">
                <a:effectLst/>
                <a:latin typeface="Times New Roman" panose="02020603050405020304" pitchFamily="18" charset="0"/>
                <a:ea typeface="Calibri" panose="020F0502020204030204" pitchFamily="34" charset="0"/>
              </a:rPr>
              <a:t>Giêm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Oát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ra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nước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giảm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nhẹ</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sức</a:t>
            </a:r>
            <a:r>
              <a:rPr lang="en-US" sz="2400" dirty="0">
                <a:effectLst/>
                <a:latin typeface="Times New Roman" panose="02020603050405020304" pitchFamily="18" charset="0"/>
                <a:ea typeface="Calibri" panose="020F0502020204030204" pitchFamily="34" charset="0"/>
              </a:rPr>
              <a:t> lao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bắp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endParaRPr lang="en-US" sz="2400" dirty="0"/>
          </a:p>
        </p:txBody>
      </p:sp>
      <p:sp>
        <p:nvSpPr>
          <p:cNvPr id="10" name="TextBox 9">
            <a:extLst>
              <a:ext uri="{FF2B5EF4-FFF2-40B4-BE49-F238E27FC236}">
                <a16:creationId xmlns:a16="http://schemas.microsoft.com/office/drawing/2014/main" id="{2B943178-6BE3-F8F8-E8F0-FBF05DC11DA6}"/>
              </a:ext>
            </a:extLst>
          </p:cNvPr>
          <p:cNvSpPr txBox="1"/>
          <p:nvPr/>
        </p:nvSpPr>
        <p:spPr>
          <a:xfrm>
            <a:off x="877228" y="1670189"/>
            <a:ext cx="5218772" cy="830997"/>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1793, </a:t>
            </a:r>
            <a:r>
              <a:rPr lang="en-US" sz="2400" dirty="0" err="1">
                <a:effectLst/>
                <a:latin typeface="Times New Roman" panose="02020603050405020304" pitchFamily="18" charset="0"/>
                <a:ea typeface="Calibri" panose="020F0502020204030204" pitchFamily="34" charset="0"/>
              </a:rPr>
              <a:t>Mỹ</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tỉa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bông</a:t>
            </a:r>
            <a:endParaRPr lang="en-US" sz="2400" dirty="0"/>
          </a:p>
        </p:txBody>
      </p:sp>
      <p:sp>
        <p:nvSpPr>
          <p:cNvPr id="11" name="TextBox 10">
            <a:extLst>
              <a:ext uri="{FF2B5EF4-FFF2-40B4-BE49-F238E27FC236}">
                <a16:creationId xmlns:a16="http://schemas.microsoft.com/office/drawing/2014/main" id="{7D3574C7-C0CB-C9A6-FA14-82CCFFF3BAAB}"/>
              </a:ext>
            </a:extLst>
          </p:cNvPr>
          <p:cNvSpPr txBox="1"/>
          <p:nvPr/>
        </p:nvSpPr>
        <p:spPr>
          <a:xfrm>
            <a:off x="877228" y="2873308"/>
            <a:ext cx="5218772" cy="830997"/>
          </a:xfrm>
          <a:prstGeom prst="rect">
            <a:avLst/>
          </a:prstGeom>
          <a:solidFill>
            <a:schemeClr val="accent4">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1831, </a:t>
            </a:r>
            <a:r>
              <a:rPr lang="en-US" sz="2400" dirty="0" err="1">
                <a:effectLst/>
                <a:latin typeface="Times New Roman" panose="02020603050405020304" pitchFamily="18" charset="0"/>
                <a:ea typeface="Calibri" panose="020F0502020204030204" pitchFamily="34" charset="0"/>
              </a:rPr>
              <a:t>Mỹ</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gặt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cắt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bỏ</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ngũ</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cốc</a:t>
            </a:r>
            <a:endParaRPr lang="en-US" sz="2400" dirty="0"/>
          </a:p>
        </p:txBody>
      </p:sp>
      <p:cxnSp>
        <p:nvCxnSpPr>
          <p:cNvPr id="13" name="Connector: Elbow 12">
            <a:extLst>
              <a:ext uri="{FF2B5EF4-FFF2-40B4-BE49-F238E27FC236}">
                <a16:creationId xmlns:a16="http://schemas.microsoft.com/office/drawing/2014/main" id="{A8129BDC-CB9A-9DAF-259F-15B21AC3AF16}"/>
              </a:ext>
            </a:extLst>
          </p:cNvPr>
          <p:cNvCxnSpPr>
            <a:stCxn id="9" idx="3"/>
            <a:endCxn id="8" idx="0"/>
          </p:cNvCxnSpPr>
          <p:nvPr/>
        </p:nvCxnSpPr>
        <p:spPr>
          <a:xfrm>
            <a:off x="6096000" y="877989"/>
            <a:ext cx="2219086" cy="8424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E6F9CA4-9450-CB03-5DD4-0B3F5D509638}"/>
              </a:ext>
            </a:extLst>
          </p:cNvPr>
          <p:cNvCxnSpPr>
            <a:stCxn id="11" idx="3"/>
            <a:endCxn id="8" idx="2"/>
          </p:cNvCxnSpPr>
          <p:nvPr/>
        </p:nvCxnSpPr>
        <p:spPr>
          <a:xfrm flipV="1">
            <a:off x="6096000" y="2450890"/>
            <a:ext cx="2219086" cy="83791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635FAD-9189-91C7-9C9A-5664531E9332}"/>
              </a:ext>
            </a:extLst>
          </p:cNvPr>
          <p:cNvCxnSpPr>
            <a:stCxn id="6" idx="3"/>
            <a:endCxn id="5" idx="1"/>
          </p:cNvCxnSpPr>
          <p:nvPr/>
        </p:nvCxnSpPr>
        <p:spPr>
          <a:xfrm flipV="1">
            <a:off x="6096000" y="5929780"/>
            <a:ext cx="1590897" cy="50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26CBC6A-D7B9-B4FF-AF30-0B209EBA6CA3}"/>
              </a:ext>
            </a:extLst>
          </p:cNvPr>
          <p:cNvCxnSpPr>
            <a:stCxn id="7" idx="3"/>
            <a:endCxn id="3" idx="1"/>
          </p:cNvCxnSpPr>
          <p:nvPr/>
        </p:nvCxnSpPr>
        <p:spPr>
          <a:xfrm flipV="1">
            <a:off x="6096000" y="4469594"/>
            <a:ext cx="1479390" cy="26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1AC6C9-7BF9-ED2D-3281-370FD53FE844}"/>
              </a:ext>
            </a:extLst>
          </p:cNvPr>
          <p:cNvCxnSpPr>
            <a:stCxn id="10" idx="3"/>
            <a:endCxn id="8" idx="1"/>
          </p:cNvCxnSpPr>
          <p:nvPr/>
        </p:nvCxnSpPr>
        <p:spPr>
          <a:xfrm flipV="1">
            <a:off x="6096000" y="2085687"/>
            <a:ext cx="14793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DB3A362-E808-23B1-3187-AE57280BFE2D}"/>
              </a:ext>
            </a:extLst>
          </p:cNvPr>
          <p:cNvCxnSpPr>
            <a:stCxn id="8" idx="3"/>
            <a:endCxn id="4" idx="0"/>
          </p:cNvCxnSpPr>
          <p:nvPr/>
        </p:nvCxnSpPr>
        <p:spPr>
          <a:xfrm>
            <a:off x="9054782" y="2085687"/>
            <a:ext cx="1505402" cy="72720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210ED4AC-0136-5206-EC28-70235522344F}"/>
              </a:ext>
            </a:extLst>
          </p:cNvPr>
          <p:cNvCxnSpPr>
            <a:stCxn id="5" idx="3"/>
            <a:endCxn id="4" idx="2"/>
          </p:cNvCxnSpPr>
          <p:nvPr/>
        </p:nvCxnSpPr>
        <p:spPr>
          <a:xfrm flipV="1">
            <a:off x="9166290" y="3944742"/>
            <a:ext cx="1393894" cy="198503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7E37305B-D5D1-B153-6C8A-02563BDA3A6F}"/>
              </a:ext>
            </a:extLst>
          </p:cNvPr>
          <p:cNvCxnSpPr>
            <a:stCxn id="4" idx="1"/>
            <a:endCxn id="3" idx="3"/>
          </p:cNvCxnSpPr>
          <p:nvPr/>
        </p:nvCxnSpPr>
        <p:spPr>
          <a:xfrm rot="10800000" flipV="1">
            <a:off x="9054784" y="3378818"/>
            <a:ext cx="535245" cy="1090776"/>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41" name="yt1s.com - 1829 Stephensons Rocket steam locomotive_480p 00_00_42-00_01_37">
            <a:hlinkClick r:id="" action="ppaction://media"/>
            <a:extLst>
              <a:ext uri="{FF2B5EF4-FFF2-40B4-BE49-F238E27FC236}">
                <a16:creationId xmlns:a16="http://schemas.microsoft.com/office/drawing/2014/main" id="{81F80EC6-A273-A46C-7386-8EBF4F8C49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0084" y="289107"/>
            <a:ext cx="6410084" cy="4807563"/>
          </a:xfrm>
          <a:prstGeom prst="rect">
            <a:avLst/>
          </a:prstGeom>
        </p:spPr>
      </p:pic>
      <p:pic>
        <p:nvPicPr>
          <p:cNvPr id="45" name="Picture 44">
            <a:extLst>
              <a:ext uri="{FF2B5EF4-FFF2-40B4-BE49-F238E27FC236}">
                <a16:creationId xmlns:a16="http://schemas.microsoft.com/office/drawing/2014/main" id="{6CFC21E1-E075-EF8A-11D4-E6045BD003CD}"/>
              </a:ext>
            </a:extLst>
          </p:cNvPr>
          <p:cNvPicPr>
            <a:picLocks noChangeAspect="1"/>
          </p:cNvPicPr>
          <p:nvPr/>
        </p:nvPicPr>
        <p:blipFill>
          <a:blip r:embed="rId5"/>
          <a:stretch>
            <a:fillRect/>
          </a:stretch>
        </p:blipFill>
        <p:spPr>
          <a:xfrm>
            <a:off x="-5441227" y="228330"/>
            <a:ext cx="5356300" cy="3316612"/>
          </a:xfrm>
          <a:prstGeom prst="rect">
            <a:avLst/>
          </a:prstGeom>
        </p:spPr>
      </p:pic>
      <p:pic>
        <p:nvPicPr>
          <p:cNvPr id="48" name="Picture 47">
            <a:extLst>
              <a:ext uri="{FF2B5EF4-FFF2-40B4-BE49-F238E27FC236}">
                <a16:creationId xmlns:a16="http://schemas.microsoft.com/office/drawing/2014/main" id="{C1163F36-08C3-F66A-2CE1-73C5336406A9}"/>
              </a:ext>
            </a:extLst>
          </p:cNvPr>
          <p:cNvPicPr>
            <a:picLocks noChangeAspect="1"/>
          </p:cNvPicPr>
          <p:nvPr/>
        </p:nvPicPr>
        <p:blipFill>
          <a:blip r:embed="rId6"/>
          <a:stretch>
            <a:fillRect/>
          </a:stretch>
        </p:blipFill>
        <p:spPr>
          <a:xfrm>
            <a:off x="-3041859" y="2885798"/>
            <a:ext cx="2994718" cy="2912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9" name="Picture 120" descr="watteng">
            <a:extLst>
              <a:ext uri="{FF2B5EF4-FFF2-40B4-BE49-F238E27FC236}">
                <a16:creationId xmlns:a16="http://schemas.microsoft.com/office/drawing/2014/main" id="{CE75B9AF-936C-B9DA-686B-C738D169CB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3873" y="2812893"/>
            <a:ext cx="4875997" cy="371558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9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5122" fill="hold"/>
                                        <p:tgtEl>
                                          <p:spTgt spid="41"/>
                                        </p:tgtEl>
                                      </p:cBhvr>
                                    </p:cmd>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0.35378 0.04607 L 0.42083 0.08611 C 0.43477 0.09514 0.45573 0.1 0.47773 0.1 C 0.50273 0.1 0.52279 0.09514 0.53672 0.08611 L 0.60378 0.04607 " pathEditMode="relative" rAng="0" ptsTypes="AAAAA">
                                      <p:cBhvr>
                                        <p:cTn id="21" dur="2000" fill="hold"/>
                                        <p:tgtEl>
                                          <p:spTgt spid="41"/>
                                        </p:tgtEl>
                                        <p:attrNameLst>
                                          <p:attrName>ppt_x</p:attrName>
                                          <p:attrName>ppt_y</p:attrName>
                                        </p:attrNameLst>
                                      </p:cBhvr>
                                      <p:rCtr x="12500" y="2685"/>
                                    </p:animMotion>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41"/>
                                        </p:tgtEl>
                                      </p:cBhvr>
                                    </p:animEffect>
                                    <p:set>
                                      <p:cBhvr>
                                        <p:cTn id="26" dur="1" fill="hold">
                                          <p:stCondLst>
                                            <p:cond delay="1999"/>
                                          </p:stCondLst>
                                        </p:cTn>
                                        <p:tgtEl>
                                          <p:spTgt spid="41"/>
                                        </p:tgtEl>
                                        <p:attrNameLst>
                                          <p:attrName>style.visibility</p:attrName>
                                        </p:attrNameLst>
                                      </p:cBhvr>
                                      <p:to>
                                        <p:strVal val="hidden"/>
                                      </p:to>
                                    </p:set>
                                    <p:cmd type="call" cmd="stop">
                                      <p:cBhvr>
                                        <p:cTn id="27" dur="1">
                                          <p:stCondLst>
                                            <p:cond delay="1999"/>
                                          </p:stCondLst>
                                        </p:cTn>
                                        <p:tgtEl>
                                          <p:spTgt spid="41"/>
                                        </p:tgtEl>
                                      </p:cBhvr>
                                    </p:cmd>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path" presetSubtype="0" accel="50000" decel="50000" fill="hold" nodeType="clickEffect">
                                  <p:stCondLst>
                                    <p:cond delay="0"/>
                                  </p:stCondLst>
                                  <p:childTnLst>
                                    <p:animMotion origin="layout" path="M 0.2625 0.0088 L 0.32955 0.04884 C 0.34349 0.05787 0.36445 0.06273 0.38646 0.06273 C 0.41146 0.06273 0.43151 0.05787 0.44544 0.04884 L 0.5125 0.0088 " pathEditMode="relative" rAng="0" ptsTypes="AAAAA">
                                      <p:cBhvr>
                                        <p:cTn id="45" dur="2000" fill="hold"/>
                                        <p:tgtEl>
                                          <p:spTgt spid="45"/>
                                        </p:tgtEl>
                                        <p:attrNameLst>
                                          <p:attrName>ppt_x</p:attrName>
                                          <p:attrName>ppt_y</p:attrName>
                                        </p:attrNameLst>
                                      </p:cBhvr>
                                      <p:rCtr x="12500" y="2685"/>
                                    </p:animMotion>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5"/>
                                        </p:tgtEl>
                                      </p:cBhvr>
                                    </p:animEffect>
                                    <p:set>
                                      <p:cBhvr>
                                        <p:cTn id="50" dur="1" fill="hold">
                                          <p:stCondLst>
                                            <p:cond delay="1999"/>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ircle(in)">
                                      <p:cBhvr>
                                        <p:cTn id="55" dur="2000"/>
                                        <p:tgtEl>
                                          <p:spTgt spid="8"/>
                                        </p:tgtEl>
                                      </p:cBhvr>
                                    </p:animEffect>
                                  </p:childTnLst>
                                </p:cTn>
                              </p:par>
                              <p:par>
                                <p:cTn id="56" presetID="6" presetClass="entr" presetSubtype="16"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par>
                                <p:cTn id="59" presetID="6"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path" presetSubtype="0" accel="50000" decel="50000" fill="hold" nodeType="clickEffect">
                                  <p:stCondLst>
                                    <p:cond delay="0"/>
                                  </p:stCondLst>
                                  <p:childTnLst>
                                    <p:animMotion origin="layout" path="M -3.125E-6 -1.85185E-6 L 0.08737 0.03148 C 0.10508 0.03889 0.13229 0.04329 0.16029 0.04329 C 0.19232 0.04329 0.21836 0.03889 0.23607 0.03148 L 0.32344 -1.85185E-6 " pathEditMode="relative" rAng="0" ptsTypes="AAAAA">
                                      <p:cBhvr>
                                        <p:cTn id="68" dur="2000" fill="hold"/>
                                        <p:tgtEl>
                                          <p:spTgt spid="48"/>
                                        </p:tgtEl>
                                        <p:attrNameLst>
                                          <p:attrName>ppt_x</p:attrName>
                                          <p:attrName>ppt_y</p:attrName>
                                        </p:attrNameLst>
                                      </p:cBhvr>
                                      <p:rCtr x="16172" y="2153"/>
                                    </p:animMotion>
                                  </p:childTnLst>
                                </p:cTn>
                              </p:par>
                            </p:childTnLst>
                          </p:cTn>
                        </p:par>
                      </p:childTnLst>
                    </p:cTn>
                  </p:par>
                  <p:par>
                    <p:cTn id="69" fill="hold">
                      <p:stCondLst>
                        <p:cond delay="indefinite"/>
                      </p:stCondLst>
                      <p:childTnLst>
                        <p:par>
                          <p:cTn id="70" fill="hold">
                            <p:stCondLst>
                              <p:cond delay="0"/>
                            </p:stCondLst>
                            <p:childTnLst>
                              <p:par>
                                <p:cTn id="71" presetID="37" presetClass="path" presetSubtype="0" accel="50000" decel="50000" fill="hold" nodeType="clickEffect">
                                  <p:stCondLst>
                                    <p:cond delay="0"/>
                                  </p:stCondLst>
                                  <p:childTnLst>
                                    <p:animMotion origin="layout" path="M -0.07656 -0.00417 L -0.23151 0.02361 C -0.26367 0.02986 -0.31198 0.03333 -0.36289 0.03333 C -0.42057 0.03333 -0.4668 0.02986 -0.49896 0.02361 L -0.65378 -0.00417 " pathEditMode="relative" rAng="0" ptsTypes="AAAAA">
                                      <p:cBhvr>
                                        <p:cTn id="72" dur="2000" fill="hold"/>
                                        <p:tgtEl>
                                          <p:spTgt spid="49"/>
                                        </p:tgtEl>
                                        <p:attrNameLst>
                                          <p:attrName>ppt_x</p:attrName>
                                          <p:attrName>ppt_y</p:attrName>
                                        </p:attrNameLst>
                                      </p:cBhvr>
                                      <p:rCtr x="-28867" y="1875"/>
                                    </p:animMotion>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nodeType="clickEffect">
                                  <p:stCondLst>
                                    <p:cond delay="0"/>
                                  </p:stCondLst>
                                  <p:childTnLst>
                                    <p:animEffect transition="out" filter="circle(out)">
                                      <p:cBhvr>
                                        <p:cTn id="76" dur="2000"/>
                                        <p:tgtEl>
                                          <p:spTgt spid="48"/>
                                        </p:tgtEl>
                                      </p:cBhvr>
                                    </p:animEffect>
                                    <p:set>
                                      <p:cBhvr>
                                        <p:cTn id="77" dur="1" fill="hold">
                                          <p:stCondLst>
                                            <p:cond delay="1999"/>
                                          </p:stCondLst>
                                        </p:cTn>
                                        <p:tgtEl>
                                          <p:spTgt spid="4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nodeType="clickEffect">
                                  <p:stCondLst>
                                    <p:cond delay="0"/>
                                  </p:stCondLst>
                                  <p:childTnLst>
                                    <p:animEffect transition="out" filter="circle(out)">
                                      <p:cBhvr>
                                        <p:cTn id="81" dur="2000"/>
                                        <p:tgtEl>
                                          <p:spTgt spid="49"/>
                                        </p:tgtEl>
                                      </p:cBhvr>
                                    </p:animEffect>
                                    <p:set>
                                      <p:cBhvr>
                                        <p:cTn id="82" dur="1" fill="hold">
                                          <p:stCondLst>
                                            <p:cond delay="1999"/>
                                          </p:stCondLst>
                                        </p:cTn>
                                        <p:tgtEl>
                                          <p:spTgt spid="4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ircle(in)">
                                      <p:cBhvr>
                                        <p:cTn id="87" dur="2000"/>
                                        <p:tgtEl>
                                          <p:spTgt spid="24"/>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circle(in)">
                                      <p:cBhvr>
                                        <p:cTn id="90" dur="2000"/>
                                        <p:tgtEl>
                                          <p:spTgt spid="10"/>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circle(in)">
                                      <p:cBhvr>
                                        <p:cTn id="93" dur="2000"/>
                                        <p:tgtEl>
                                          <p:spTgt spid="11"/>
                                        </p:tgtEl>
                                      </p:cBhvr>
                                    </p:animEffect>
                                  </p:childTnLst>
                                </p:cTn>
                              </p:par>
                              <p:par>
                                <p:cTn id="94" presetID="6" presetClass="entr" presetSubtype="16"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circle(in)">
                                      <p:cBhvr>
                                        <p:cTn id="9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41"/>
                    </p:tgtEl>
                  </p:cond>
                </p:stCondLst>
                <p:endSync evt="end" delay="0">
                  <p:rtn val="all"/>
                </p:endSync>
                <p:childTnLst>
                  <p:par>
                    <p:cTn id="98" fill="hold">
                      <p:stCondLst>
                        <p:cond delay="0"/>
                      </p:stCondLst>
                      <p:childTnLst>
                        <p:par>
                          <p:cTn id="99" fill="hold">
                            <p:stCondLst>
                              <p:cond delay="0"/>
                            </p:stCondLst>
                            <p:childTnLst>
                              <p:par>
                                <p:cTn id="100" presetID="2" presetClass="mediacall" presetSubtype="0" fill="hold" nodeType="clickEffect">
                                  <p:stCondLst>
                                    <p:cond delay="0"/>
                                  </p:stCondLst>
                                  <p:childTnLst>
                                    <p:cmd type="call" cmd="togglePause">
                                      <p:cBhvr>
                                        <p:cTn id="101" dur="1" fill="hold"/>
                                        <p:tgtEl>
                                          <p:spTgt spid="41"/>
                                        </p:tgtEl>
                                      </p:cBhvr>
                                    </p:cmd>
                                  </p:childTnLst>
                                </p:cTn>
                              </p:par>
                            </p:childTnLst>
                          </p:cTn>
                        </p:par>
                      </p:childTnLst>
                    </p:cTn>
                  </p:par>
                </p:childTnLst>
              </p:cTn>
              <p:nextCondLst>
                <p:cond evt="onClick" delay="0">
                  <p:tgtEl>
                    <p:spTgt spid="41"/>
                  </p:tgtEl>
                </p:cond>
              </p:nextCondLst>
            </p:seq>
            <p:video>
              <p:cMediaNode vol="80000">
                <p:cTn id="102" fill="hold" display="0">
                  <p:stCondLst>
                    <p:cond delay="indefinite"/>
                  </p:stCondLst>
                </p:cTn>
                <p:tgtEl>
                  <p:spTgt spid="41"/>
                </p:tgtEl>
              </p:cMediaNode>
            </p:video>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2660151" y="257180"/>
            <a:ext cx="8427265" cy="4921250"/>
          </a:xfrm>
          <a:prstGeom prst="roundRect">
            <a:avLst>
              <a:gd name="adj" fmla="val 2450"/>
            </a:avLst>
          </a:prstGeom>
          <a:blipFill>
            <a:blip r:embed="rId3"/>
            <a:srcRect/>
            <a:stretch>
              <a:fillRect l="-10066" r="-525"/>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04583" y="257180"/>
            <a:ext cx="551542" cy="4921250"/>
          </a:xfrm>
          <a:prstGeom prst="roundRect">
            <a:avLst>
              <a:gd name="adj" fmla="val 2155"/>
            </a:avLst>
          </a:prstGeom>
          <a:blipFill>
            <a:blip r:embed="rId4"/>
            <a:srcRect/>
            <a:stretch>
              <a:fillRect l="-821200" r="-37391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1882367" y="257180"/>
            <a:ext cx="551542" cy="4921250"/>
          </a:xfrm>
          <a:prstGeom prst="roundRect">
            <a:avLst>
              <a:gd name="adj" fmla="val 3335"/>
            </a:avLst>
          </a:prstGeom>
          <a:blipFill>
            <a:blip r:embed="rId5"/>
            <a:srcRect/>
            <a:stretch>
              <a:fillRect l="-940426" r="-398420"/>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2660151" y="5281416"/>
            <a:ext cx="7133684" cy="584775"/>
          </a:xfrm>
          <a:prstGeom prst="rect">
            <a:avLst/>
          </a:prstGeom>
          <a:noFill/>
        </p:spPr>
        <p:txBody>
          <a:bodyPr wrap="none" rtlCol="0">
            <a:spAutoFit/>
          </a:bodyPr>
          <a:lstStyle/>
          <a:p>
            <a:r>
              <a:rPr lang="en-US" sz="3200" b="1" dirty="0">
                <a:solidFill>
                  <a:srgbClr val="9C468F"/>
                </a:solidFill>
              </a:rPr>
              <a:t>ĐẦU MÁY XE LỬA ĐẦU TIÊN (21/2/1804)</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3750221"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chế</a:t>
            </a:r>
            <a:r>
              <a:rPr lang="en-US" sz="2600" dirty="0"/>
              <a:t> </a:t>
            </a:r>
            <a:r>
              <a:rPr lang="en-US" sz="2600" dirty="0" err="1"/>
              <a:t>tạo</a:t>
            </a:r>
            <a:r>
              <a:rPr lang="en-US" sz="2600" dirty="0"/>
              <a:t> </a:t>
            </a:r>
            <a:r>
              <a:rPr lang="en-US" sz="2600" dirty="0" err="1"/>
              <a:t>bởi</a:t>
            </a:r>
            <a:r>
              <a:rPr lang="en-US" sz="2600" dirty="0"/>
              <a:t> </a:t>
            </a:r>
            <a:r>
              <a:rPr lang="en-US" sz="2600" dirty="0">
                <a:solidFill>
                  <a:srgbClr val="9C468F"/>
                </a:solidFill>
              </a:rPr>
              <a:t>Ri-</a:t>
            </a:r>
            <a:r>
              <a:rPr lang="en-US" sz="2600" dirty="0" err="1">
                <a:solidFill>
                  <a:srgbClr val="9C468F"/>
                </a:solidFill>
              </a:rPr>
              <a:t>chác</a:t>
            </a:r>
            <a:r>
              <a:rPr lang="en-US" sz="2600" dirty="0">
                <a:solidFill>
                  <a:srgbClr val="9C468F"/>
                </a:solidFill>
              </a:rPr>
              <a:t>-</a:t>
            </a:r>
            <a:r>
              <a:rPr lang="en-US" sz="2600" dirty="0" err="1">
                <a:solidFill>
                  <a:srgbClr val="9C468F"/>
                </a:solidFill>
              </a:rPr>
              <a:t>Tơ</a:t>
            </a:r>
            <a:r>
              <a:rPr lang="en-US" sz="2600" dirty="0">
                <a:solidFill>
                  <a:srgbClr val="9C468F"/>
                </a:solidFill>
              </a:rPr>
              <a:t>-re-vi-</a:t>
            </a:r>
            <a:r>
              <a:rPr lang="en-US" sz="2600" dirty="0" err="1">
                <a:solidFill>
                  <a:srgbClr val="9C468F"/>
                </a:solidFill>
              </a:rPr>
              <a:t>thích</a:t>
            </a:r>
            <a:r>
              <a:rPr lang="en-US" sz="2600" dirty="0">
                <a:solidFill>
                  <a:srgbClr val="9C468F"/>
                </a:solidFill>
              </a:rPr>
              <a:t> </a:t>
            </a:r>
            <a:r>
              <a:rPr lang="en-US" sz="2600" dirty="0" err="1">
                <a:solidFill>
                  <a:schemeClr val="tx1">
                    <a:lumMod val="85000"/>
                    <a:lumOff val="15000"/>
                  </a:schemeClr>
                </a:solidFill>
              </a:rPr>
              <a:t>tạo</a:t>
            </a:r>
            <a:r>
              <a:rPr lang="en-US" sz="2600" dirty="0">
                <a:solidFill>
                  <a:schemeClr val="tx1">
                    <a:lumMod val="85000"/>
                    <a:lumOff val="15000"/>
                  </a:schemeClr>
                </a:solidFill>
              </a:rPr>
              <a:t> ra </a:t>
            </a:r>
            <a:r>
              <a:rPr lang="en-US" sz="2600" dirty="0" err="1">
                <a:solidFill>
                  <a:schemeClr val="tx1">
                    <a:lumMod val="85000"/>
                    <a:lumOff val="15000"/>
                  </a:schemeClr>
                </a:solidFill>
              </a:rPr>
              <a:t>cuộc</a:t>
            </a:r>
            <a:r>
              <a:rPr lang="en-US" sz="2600" dirty="0">
                <a:solidFill>
                  <a:schemeClr val="tx1">
                    <a:lumMod val="85000"/>
                    <a:lumOff val="15000"/>
                  </a:schemeClr>
                </a:solidFill>
              </a:rPr>
              <a:t> </a:t>
            </a:r>
            <a:r>
              <a:rPr lang="en-US" sz="2600" dirty="0" err="1">
                <a:solidFill>
                  <a:schemeClr val="tx1">
                    <a:lumMod val="85000"/>
                    <a:lumOff val="15000"/>
                  </a:schemeClr>
                </a:solidFill>
              </a:rPr>
              <a:t>cách</a:t>
            </a:r>
            <a:r>
              <a:rPr lang="en-US" sz="2600" dirty="0">
                <a:solidFill>
                  <a:schemeClr val="tx1">
                    <a:lumMod val="85000"/>
                    <a:lumOff val="15000"/>
                  </a:schemeClr>
                </a:solidFill>
              </a:rPr>
              <a:t> </a:t>
            </a:r>
            <a:r>
              <a:rPr lang="en-US" sz="2600" dirty="0" err="1">
                <a:solidFill>
                  <a:schemeClr val="tx1">
                    <a:lumMod val="85000"/>
                    <a:lumOff val="15000"/>
                  </a:schemeClr>
                </a:solidFill>
              </a:rPr>
              <a:t>mạng</a:t>
            </a:r>
            <a:r>
              <a:rPr lang="en-US" sz="2600" dirty="0">
                <a:solidFill>
                  <a:schemeClr val="tx1">
                    <a:lumMod val="85000"/>
                    <a:lumOff val="15000"/>
                  </a:schemeClr>
                </a:solidFill>
              </a:rPr>
              <a:t> </a:t>
            </a:r>
            <a:r>
              <a:rPr lang="en-US" sz="2600" dirty="0" err="1">
                <a:solidFill>
                  <a:schemeClr val="tx1">
                    <a:lumMod val="85000"/>
                    <a:lumOff val="15000"/>
                  </a:schemeClr>
                </a:solidFill>
              </a:rPr>
              <a:t>trong</a:t>
            </a:r>
            <a:r>
              <a:rPr lang="en-US" sz="2600" dirty="0">
                <a:solidFill>
                  <a:schemeClr val="tx1">
                    <a:lumMod val="85000"/>
                    <a:lumOff val="15000"/>
                  </a:schemeClr>
                </a:solidFill>
              </a:rPr>
              <a:t> </a:t>
            </a:r>
            <a:r>
              <a:rPr lang="en-US" sz="2600" dirty="0" err="1">
                <a:solidFill>
                  <a:schemeClr val="tx1">
                    <a:lumMod val="85000"/>
                    <a:lumOff val="15000"/>
                  </a:schemeClr>
                </a:solidFill>
              </a:rPr>
              <a:t>lĩnh</a:t>
            </a:r>
            <a:r>
              <a:rPr lang="en-US" sz="2600" dirty="0">
                <a:solidFill>
                  <a:schemeClr val="tx1">
                    <a:lumMod val="85000"/>
                    <a:lumOff val="15000"/>
                  </a:schemeClr>
                </a:solidFill>
              </a:rPr>
              <a:t> </a:t>
            </a:r>
            <a:r>
              <a:rPr lang="en-US" sz="2600" dirty="0" err="1">
                <a:solidFill>
                  <a:schemeClr val="tx1">
                    <a:lumMod val="85000"/>
                    <a:lumOff val="15000"/>
                  </a:schemeClr>
                </a:solidFill>
              </a:rPr>
              <a:t>vực</a:t>
            </a:r>
            <a:r>
              <a:rPr lang="en-US" sz="2600" dirty="0">
                <a:solidFill>
                  <a:schemeClr val="tx1">
                    <a:lumMod val="85000"/>
                    <a:lumOff val="15000"/>
                  </a:schemeClr>
                </a:solidFill>
              </a:rPr>
              <a:t> </a:t>
            </a:r>
            <a:r>
              <a:rPr lang="en-US" sz="2600" dirty="0" err="1">
                <a:solidFill>
                  <a:schemeClr val="tx1">
                    <a:lumMod val="85000"/>
                    <a:lumOff val="15000"/>
                  </a:schemeClr>
                </a:solidFill>
              </a:rPr>
              <a:t>vận</a:t>
            </a:r>
            <a:r>
              <a:rPr lang="en-US" sz="2600" dirty="0">
                <a:solidFill>
                  <a:schemeClr val="tx1">
                    <a:lumMod val="85000"/>
                    <a:lumOff val="15000"/>
                  </a:schemeClr>
                </a:solidFill>
              </a:rPr>
              <a:t> </a:t>
            </a:r>
            <a:r>
              <a:rPr lang="en-US" sz="2600" dirty="0" err="1">
                <a:solidFill>
                  <a:schemeClr val="tx1">
                    <a:lumMod val="85000"/>
                    <a:lumOff val="15000"/>
                  </a:schemeClr>
                </a:solidFill>
              </a:rPr>
              <a:t>tải</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1475006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74081-88D5-CBB9-1F70-16DC08223FDD}"/>
              </a:ext>
            </a:extLst>
          </p:cNvPr>
          <p:cNvPicPr>
            <a:picLocks noChangeAspect="1"/>
          </p:cNvPicPr>
          <p:nvPr/>
        </p:nvPicPr>
        <p:blipFill rotWithShape="1">
          <a:blip r:embed="rId2"/>
          <a:srcRect t="4282" r="-2" b="-2"/>
          <a:stretch/>
        </p:blipFill>
        <p:spPr>
          <a:xfrm>
            <a:off x="-2" y="10"/>
            <a:ext cx="7995504" cy="6857990"/>
          </a:xfrm>
          <a:prstGeom prst="rect">
            <a:avLst/>
          </a:prstGeom>
        </p:spPr>
      </p:pic>
      <p:pic>
        <p:nvPicPr>
          <p:cNvPr id="6" name="Picture 5">
            <a:extLst>
              <a:ext uri="{FF2B5EF4-FFF2-40B4-BE49-F238E27FC236}">
                <a16:creationId xmlns:a16="http://schemas.microsoft.com/office/drawing/2014/main" id="{4B377806-1F1D-3B8F-E3C5-F4BD012C8B56}"/>
              </a:ext>
            </a:extLst>
          </p:cNvPr>
          <p:cNvPicPr>
            <a:picLocks noChangeAspect="1"/>
          </p:cNvPicPr>
          <p:nvPr/>
        </p:nvPicPr>
        <p:blipFill rotWithShape="1">
          <a:blip r:embed="rId3"/>
          <a:srcRect t="40885" r="-1" b="3758"/>
          <a:stretch/>
        </p:blipFill>
        <p:spPr>
          <a:xfrm>
            <a:off x="8188032" y="10"/>
            <a:ext cx="4003968" cy="2228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85D8D1C-8FA7-25C1-C5FE-69489C7442E5}"/>
              </a:ext>
            </a:extLst>
          </p:cNvPr>
          <p:cNvPicPr>
            <a:picLocks noChangeAspect="1"/>
          </p:cNvPicPr>
          <p:nvPr/>
        </p:nvPicPr>
        <p:blipFill rotWithShape="1">
          <a:blip r:embed="rId4"/>
          <a:srcRect t="35522" r="2" b="2"/>
          <a:stretch/>
        </p:blipFill>
        <p:spPr>
          <a:xfrm>
            <a:off x="8188029" y="2400472"/>
            <a:ext cx="4003969" cy="20570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5856850-25F9-FB33-40C7-2E7575D755D7}"/>
              </a:ext>
            </a:extLst>
          </p:cNvPr>
          <p:cNvPicPr>
            <a:picLocks noChangeAspect="1"/>
          </p:cNvPicPr>
          <p:nvPr/>
        </p:nvPicPr>
        <p:blipFill rotWithShape="1">
          <a:blip r:embed="rId5"/>
          <a:srcRect t="26817" r="-2" b="405"/>
          <a:stretch/>
        </p:blipFill>
        <p:spPr>
          <a:xfrm>
            <a:off x="8188029" y="4629229"/>
            <a:ext cx="4003969" cy="22287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3A111A88-F0E9-49C4-97E9-341D10CA0DE3}"/>
              </a:ext>
            </a:extLst>
          </p:cNvPr>
          <p:cNvSpPr txBox="1"/>
          <p:nvPr/>
        </p:nvSpPr>
        <p:spPr>
          <a:xfrm>
            <a:off x="497422" y="4912617"/>
            <a:ext cx="7498080" cy="830997"/>
          </a:xfrm>
          <a:prstGeom prst="rect">
            <a:avLst/>
          </a:prstGeom>
          <a:noFill/>
        </p:spPr>
        <p:txBody>
          <a:bodyPr wrap="square" rtlCol="0">
            <a:spAutoFit/>
          </a:bodyPr>
          <a:lstStyle/>
          <a:p>
            <a:pPr algn="just"/>
            <a:r>
              <a:rPr lang="en-US" sz="2400" dirty="0" err="1">
                <a:solidFill>
                  <a:srgbClr val="FFFF00"/>
                </a:solidFill>
                <a:latin typeface="Times New Roman" panose="02020603050405020304" pitchFamily="18" charset="0"/>
                <a:cs typeface="Times New Roman" panose="02020603050405020304" pitchFamily="18" charset="0"/>
              </a:rPr>
              <a:t>Máy</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nước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hoạt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động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được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cư</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thời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tiết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cư</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đâu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được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dụng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trong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cả</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ngành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tế</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07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A757-734E-8B09-1CB3-3666415A7915}"/>
              </a:ext>
            </a:extLst>
          </p:cNvPr>
          <p:cNvSpPr>
            <a:spLocks noGrp="1"/>
          </p:cNvSpPr>
          <p:nvPr>
            <p:ph type="title"/>
          </p:nvPr>
        </p:nvSpPr>
        <p:spPr>
          <a:xfrm>
            <a:off x="198742" y="1554948"/>
            <a:ext cx="11794515" cy="855500"/>
          </a:xfrm>
          <a:solidFill>
            <a:schemeClr val="accent6">
              <a:lumMod val="20000"/>
              <a:lumOff val="80000"/>
            </a:schemeClr>
          </a:solidFill>
        </p:spPr>
        <p:txBody>
          <a:bodyPr vert="horz" lIns="91440" tIns="45720" rIns="91440" bIns="45720" rtlCol="0" anchor="b">
            <a:normAutofit fontScale="90000"/>
          </a:bodyPr>
          <a:lstStyle/>
          <a:p>
            <a:pPr algn="ctr"/>
            <a:r>
              <a:rPr lang="vi-VN" sz="2800" dirty="0">
                <a:latin typeface="Times New Roman" panose="02020603050405020304" pitchFamily="18" charset="0"/>
                <a:cs typeface="Times New Roman" panose="02020603050405020304" pitchFamily="18" charset="0"/>
              </a:rPr>
              <a:t>+ Máy gặt cơ khí C. M. Cô-míc và các máy móc khác… khác với cách thức lao động truyền thống như thế nào?</a:t>
            </a:r>
            <a:endParaRPr lang="en-US" sz="2800" kern="12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Mách bạn 94+ hình ảnh gặt lúa đẹp mới nhất - Tin Học Vui">
            <a:extLst>
              <a:ext uri="{FF2B5EF4-FFF2-40B4-BE49-F238E27FC236}">
                <a16:creationId xmlns:a16="http://schemas.microsoft.com/office/drawing/2014/main" id="{6F644886-B381-8BFC-691A-2CEEB1A9CFC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483" r="4819"/>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on a horse drawn machine&#10;&#10;Description automatically generated">
            <a:extLst>
              <a:ext uri="{FF2B5EF4-FFF2-40B4-BE49-F238E27FC236}">
                <a16:creationId xmlns:a16="http://schemas.microsoft.com/office/drawing/2014/main" id="{DA02F3A0-D31D-2B61-C96E-84E62D65B272}"/>
              </a:ext>
            </a:extLst>
          </p:cNvPr>
          <p:cNvPicPr>
            <a:picLocks noChangeAspect="1"/>
          </p:cNvPicPr>
          <p:nvPr/>
        </p:nvPicPr>
        <p:blipFill rotWithShape="1">
          <a:blip r:embed="rId3"/>
          <a:srcRect t="14375" r="-1" b="1486"/>
          <a:stretch/>
        </p:blipFill>
        <p:spPr>
          <a:xfrm>
            <a:off x="6189934" y="2410448"/>
            <a:ext cx="5803323" cy="3890357"/>
          </a:xfrm>
          <a:prstGeom prst="rect">
            <a:avLst/>
          </a:prstGeom>
        </p:spPr>
      </p:pic>
      <p:sp>
        <p:nvSpPr>
          <p:cNvPr id="6" name="!!22">
            <a:extLst>
              <a:ext uri="{FF2B5EF4-FFF2-40B4-BE49-F238E27FC236}">
                <a16:creationId xmlns:a16="http://schemas.microsoft.com/office/drawing/2014/main" id="{3FB0B446-15FC-99B6-24ED-F51B80B8AA0C}"/>
              </a:ext>
            </a:extLst>
          </p:cNvPr>
          <p:cNvSpPr txBox="1"/>
          <p:nvPr/>
        </p:nvSpPr>
        <p:spPr>
          <a:xfrm>
            <a:off x="319297" y="-128040"/>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BÀI 2. CÁCH MẠNG CÔNG NGHIỆP </a:t>
            </a:r>
          </a:p>
        </p:txBody>
      </p:sp>
      <p:sp>
        <p:nvSpPr>
          <p:cNvPr id="7" name="TextBox 6">
            <a:extLst>
              <a:ext uri="{FF2B5EF4-FFF2-40B4-BE49-F238E27FC236}">
                <a16:creationId xmlns:a16="http://schemas.microsoft.com/office/drawing/2014/main" id="{70A67EA4-BF02-F342-5D7B-3CB43A7E88FF}"/>
              </a:ext>
            </a:extLst>
          </p:cNvPr>
          <p:cNvSpPr txBox="1"/>
          <p:nvPr/>
        </p:nvSpPr>
        <p:spPr>
          <a:xfrm>
            <a:off x="319297" y="73987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5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C24A6D-2B7F-1D51-1A82-DB68F81837DD}"/>
              </a:ext>
            </a:extLst>
          </p:cNvPr>
          <p:cNvSpPr txBox="1"/>
          <p:nvPr/>
        </p:nvSpPr>
        <p:spPr>
          <a:xfrm>
            <a:off x="838200" y="4001294"/>
            <a:ext cx="10179205" cy="1815882"/>
          </a:xfrm>
          <a:prstGeom prst="rect">
            <a:avLst/>
          </a:prstGeom>
          <a:solidFill>
            <a:schemeClr val="accent6">
              <a:lumMod val="20000"/>
              <a:lumOff val="80000"/>
            </a:schemeClr>
          </a:solidFill>
        </p:spPr>
        <p:txBody>
          <a:bodyPr wrap="square">
            <a:spAutoFit/>
          </a:bodyPr>
          <a:lstStyle/>
          <a:p>
            <a:pPr algn="just"/>
            <a:r>
              <a:rPr lang="vi-VN" sz="2800" b="0" i="0" dirty="0">
                <a:solidFill>
                  <a:srgbClr val="222222"/>
                </a:solidFill>
                <a:effectLst/>
                <a:latin typeface="Times New Roman" panose="02020603050405020304" pitchFamily="18" charset="0"/>
                <a:cs typeface="Times New Roman" panose="02020603050405020304" pitchFamily="18" charset="0"/>
              </a:rPr>
              <a:t>Cách mạng công nghiệp là cuộc cách mạng trong lĩnh vực sản xuất, là sự thay thế lao động thủ công (còn gọi là lao động tay chân) của con người bằng lao động máy móc, chuyển đổi từ sản xuất thủ công sang nền sản xuất cơ khí.</a:t>
            </a:r>
          </a:p>
        </p:txBody>
      </p:sp>
      <p:sp>
        <p:nvSpPr>
          <p:cNvPr id="6" name="!!22">
            <a:extLst>
              <a:ext uri="{FF2B5EF4-FFF2-40B4-BE49-F238E27FC236}">
                <a16:creationId xmlns:a16="http://schemas.microsoft.com/office/drawing/2014/main" id="{F566363E-2CBF-4385-7557-2DD7DE760000}"/>
              </a:ext>
            </a:extLst>
          </p:cNvPr>
          <p:cNvSpPr txBox="1"/>
          <p:nvPr/>
        </p:nvSpPr>
        <p:spPr>
          <a:xfrm>
            <a:off x="319297" y="-128040"/>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TIẾT 4: BÀI 2. CÁCH MẠNG CÔNG NGHIỆP </a:t>
            </a:r>
          </a:p>
        </p:txBody>
      </p:sp>
      <p:sp>
        <p:nvSpPr>
          <p:cNvPr id="7" name="TextBox 6">
            <a:extLst>
              <a:ext uri="{FF2B5EF4-FFF2-40B4-BE49-F238E27FC236}">
                <a16:creationId xmlns:a16="http://schemas.microsoft.com/office/drawing/2014/main" id="{DE592706-2AED-80E6-2772-FC60EA66D41E}"/>
              </a:ext>
            </a:extLst>
          </p:cNvPr>
          <p:cNvSpPr txBox="1"/>
          <p:nvPr/>
        </p:nvSpPr>
        <p:spPr>
          <a:xfrm>
            <a:off x="319297" y="518291"/>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871C629E-8F78-2447-7438-D6A211E94B50}"/>
              </a:ext>
            </a:extLst>
          </p:cNvPr>
          <p:cNvSpPr/>
          <p:nvPr/>
        </p:nvSpPr>
        <p:spPr>
          <a:xfrm>
            <a:off x="3446585" y="1315844"/>
            <a:ext cx="7749239" cy="1070517"/>
          </a:xfrm>
          <a:prstGeom prst="wedgeRoundRectCallout">
            <a:avLst>
              <a:gd name="adj1" fmla="val -49292"/>
              <a:gd name="adj2" fmla="val 187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94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320ACF-8E11-AE55-3D5C-059C01D21934}"/>
              </a:ext>
            </a:extLst>
          </p:cNvPr>
          <p:cNvPicPr>
            <a:picLocks noGrp="1" noChangeAspect="1"/>
          </p:cNvPicPr>
          <p:nvPr>
            <p:ph idx="1"/>
          </p:nvPr>
        </p:nvPicPr>
        <p:blipFill rotWithShape="1">
          <a:blip r:embed="rId2"/>
          <a:srcRect t="2094" r="3" b="3"/>
          <a:stretch/>
        </p:blipFill>
        <p:spPr>
          <a:xfrm>
            <a:off x="-9886" y="10"/>
            <a:ext cx="7572605" cy="6857990"/>
          </a:xfrm>
          <a:prstGeom prst="rect">
            <a:avLst/>
          </a:prstGeom>
          <a:solidFill>
            <a:srgbClr val="FFFFFF">
              <a:shade val="85000"/>
            </a:srgbClr>
          </a:solidFill>
        </p:spPr>
      </p:pic>
      <p:sp>
        <p:nvSpPr>
          <p:cNvPr id="6" name="Speech Bubble: Rectangle with Corners Rounded 5">
            <a:extLst>
              <a:ext uri="{FF2B5EF4-FFF2-40B4-BE49-F238E27FC236}">
                <a16:creationId xmlns:a16="http://schemas.microsoft.com/office/drawing/2014/main" id="{11040020-F6B1-D963-97F7-641B88215568}"/>
              </a:ext>
            </a:extLst>
          </p:cNvPr>
          <p:cNvSpPr/>
          <p:nvPr/>
        </p:nvSpPr>
        <p:spPr>
          <a:xfrm>
            <a:off x="8199390" y="1049101"/>
            <a:ext cx="3603404" cy="3599019"/>
          </a:xfrm>
          <a:prstGeom prst="wedgeRoundRectCallout">
            <a:avLst>
              <a:gd name="adj1" fmla="val -70492"/>
              <a:gd name="adj2" fmla="val 362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Nhìn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bức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Gla-xgâu</a:t>
            </a:r>
            <a:r>
              <a:rPr lang="en-US" sz="2800" dirty="0">
                <a:solidFill>
                  <a:schemeClr val="tx1"/>
                </a:solidFill>
                <a:latin typeface="Times New Roman" panose="02020603050405020304" pitchFamily="18" charset="0"/>
                <a:cs typeface="Times New Roman" panose="02020603050405020304" pitchFamily="18" charset="0"/>
              </a:rPr>
              <a:t> (Glasgow) </a:t>
            </a:r>
            <a:r>
              <a:rPr lang="en-US" sz="2800" dirty="0" err="1">
                <a:solidFill>
                  <a:schemeClr val="tx1"/>
                </a:solidFill>
                <a:latin typeface="Times New Roman" panose="02020603050405020304" pitchFamily="18" charset="0"/>
                <a:cs typeface="Times New Roman" panose="02020603050405020304" pitchFamily="18" charset="0"/>
              </a:rPr>
              <a:t>tới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0041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F9A2D8-A1B2-9553-69E4-84BC201E35AE}"/>
              </a:ext>
            </a:extLst>
          </p:cNvPr>
          <p:cNvSpPr txBox="1"/>
          <p:nvPr/>
        </p:nvSpPr>
        <p:spPr>
          <a:xfrm>
            <a:off x="835926" y="254587"/>
            <a:ext cx="1094104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4:BÀI 2. CÁCH MẠNG CÔNG NGHIỆP</a:t>
            </a:r>
          </a:p>
        </p:txBody>
      </p:sp>
      <p:sp>
        <p:nvSpPr>
          <p:cNvPr id="5" name="TextBox 4">
            <a:extLst>
              <a:ext uri="{FF2B5EF4-FFF2-40B4-BE49-F238E27FC236}">
                <a16:creationId xmlns:a16="http://schemas.microsoft.com/office/drawing/2014/main" id="{8A7624B1-6AD3-BB27-414C-3BB364543F34}"/>
              </a:ext>
            </a:extLst>
          </p:cNvPr>
          <p:cNvSpPr txBox="1"/>
          <p:nvPr/>
        </p:nvSpPr>
        <p:spPr>
          <a:xfrm>
            <a:off x="1" y="971213"/>
            <a:ext cx="1197160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7553EC8-E939-54E8-551E-5FB15304236F}"/>
              </a:ext>
            </a:extLst>
          </p:cNvPr>
          <p:cNvGrpSpPr/>
          <p:nvPr>
            <p:custDataLst>
              <p:tags r:id="rId1"/>
            </p:custDataLst>
          </p:nvPr>
        </p:nvGrpSpPr>
        <p:grpSpPr>
          <a:xfrm>
            <a:off x="6670677" y="2299908"/>
            <a:ext cx="3047753" cy="3586879"/>
            <a:chOff x="5943600" y="2133599"/>
            <a:chExt cx="3204300" cy="4462072"/>
          </a:xfrm>
        </p:grpSpPr>
        <p:pic>
          <p:nvPicPr>
            <p:cNvPr id="7" name="Picture 14">
              <a:extLst>
                <a:ext uri="{FF2B5EF4-FFF2-40B4-BE49-F238E27FC236}">
                  <a16:creationId xmlns:a16="http://schemas.microsoft.com/office/drawing/2014/main" id="{3099440B-C847-161F-49A6-5024E5C29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133599"/>
              <a:ext cx="3204300" cy="404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5">
              <a:extLst>
                <a:ext uri="{FF2B5EF4-FFF2-40B4-BE49-F238E27FC236}">
                  <a16:creationId xmlns:a16="http://schemas.microsoft.com/office/drawing/2014/main" id="{EBC2FB06-8E64-B656-D403-6C0B48D7F819}"/>
                </a:ext>
              </a:extLst>
            </p:cNvPr>
            <p:cNvSpPr txBox="1">
              <a:spLocks noChangeArrowheads="1"/>
            </p:cNvSpPr>
            <p:nvPr>
              <p:custDataLst>
                <p:tags r:id="rId4"/>
              </p:custDataLst>
            </p:nvPr>
          </p:nvSpPr>
          <p:spPr bwMode="auto">
            <a:xfrm>
              <a:off x="5943600" y="6174510"/>
              <a:ext cx="3204299" cy="421161"/>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Lược</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đồ</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nước</a:t>
              </a:r>
              <a:r>
                <a:rPr lang="en-US" sz="1400" kern="0" dirty="0">
                  <a:solidFill>
                    <a:sysClr val="windowText" lastClr="000000"/>
                  </a:solidFill>
                  <a:latin typeface="Times New Roman" panose="02020603050405020304" pitchFamily="18" charset="0"/>
                  <a:cs typeface="Times New Roman" panose="02020603050405020304" pitchFamily="18" charset="0"/>
                </a:rPr>
                <a:t> Anh </a:t>
              </a:r>
              <a:r>
                <a:rPr lang="en-US" sz="1400" kern="0" dirty="0" err="1">
                  <a:solidFill>
                    <a:sysClr val="windowText" lastClr="000000"/>
                  </a:solidFill>
                  <a:latin typeface="Times New Roman" panose="02020603050405020304" pitchFamily="18" charset="0"/>
                  <a:cs typeface="Times New Roman" panose="02020603050405020304" pitchFamily="18" charset="0"/>
                </a:rPr>
                <a:t>đầu</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thế</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kỷ</a:t>
              </a:r>
              <a:r>
                <a:rPr lang="en-US" sz="1400" kern="0" dirty="0">
                  <a:solidFill>
                    <a:sysClr val="windowText" lastClr="000000"/>
                  </a:solidFill>
                  <a:latin typeface="Times New Roman" panose="02020603050405020304" pitchFamily="18" charset="0"/>
                  <a:cs typeface="Times New Roman" panose="02020603050405020304" pitchFamily="18" charset="0"/>
                </a:rPr>
                <a:t> XIX</a:t>
              </a:r>
            </a:p>
          </p:txBody>
        </p:sp>
      </p:grpSp>
      <p:grpSp>
        <p:nvGrpSpPr>
          <p:cNvPr id="9" name="Group 8">
            <a:extLst>
              <a:ext uri="{FF2B5EF4-FFF2-40B4-BE49-F238E27FC236}">
                <a16:creationId xmlns:a16="http://schemas.microsoft.com/office/drawing/2014/main" id="{688EC704-42E1-6634-B41B-3BC50D682977}"/>
              </a:ext>
            </a:extLst>
          </p:cNvPr>
          <p:cNvGrpSpPr/>
          <p:nvPr>
            <p:custDataLst>
              <p:tags r:id="rId2"/>
            </p:custDataLst>
          </p:nvPr>
        </p:nvGrpSpPr>
        <p:grpSpPr>
          <a:xfrm>
            <a:off x="2188755" y="2291705"/>
            <a:ext cx="3332569" cy="3729825"/>
            <a:chOff x="1825905" y="2133600"/>
            <a:chExt cx="3207195" cy="4444318"/>
          </a:xfrm>
        </p:grpSpPr>
        <p:pic>
          <p:nvPicPr>
            <p:cNvPr id="10" name="Picture 12">
              <a:extLst>
                <a:ext uri="{FF2B5EF4-FFF2-40B4-BE49-F238E27FC236}">
                  <a16:creationId xmlns:a16="http://schemas.microsoft.com/office/drawing/2014/main" id="{3E28F3A7-62EE-ED86-8714-1BC62F010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133600"/>
              <a:ext cx="3204300" cy="40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3">
              <a:extLst>
                <a:ext uri="{FF2B5EF4-FFF2-40B4-BE49-F238E27FC236}">
                  <a16:creationId xmlns:a16="http://schemas.microsoft.com/office/drawing/2014/main" id="{CF3BE49C-C6CF-1615-6341-8DF5C1F84B55}"/>
                </a:ext>
              </a:extLst>
            </p:cNvPr>
            <p:cNvSpPr txBox="1">
              <a:spLocks noChangeArrowheads="1"/>
            </p:cNvSpPr>
            <p:nvPr>
              <p:custDataLst>
                <p:tags r:id="rId3"/>
              </p:custDataLst>
            </p:nvPr>
          </p:nvSpPr>
          <p:spPr bwMode="auto">
            <a:xfrm>
              <a:off x="1825905" y="6174510"/>
              <a:ext cx="3204300" cy="403408"/>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Arial"/>
                </a:rPr>
                <a:t>Lược</a:t>
              </a:r>
              <a:r>
                <a:rPr lang="en-US" sz="1400" kern="0" dirty="0">
                  <a:solidFill>
                    <a:sysClr val="windowText" lastClr="000000"/>
                  </a:solidFill>
                  <a:latin typeface="Arial"/>
                </a:rPr>
                <a:t> </a:t>
              </a:r>
              <a:r>
                <a:rPr lang="en-US" sz="1400" kern="0" dirty="0" err="1">
                  <a:solidFill>
                    <a:sysClr val="windowText" lastClr="000000"/>
                  </a:solidFill>
                  <a:latin typeface="Arial"/>
                </a:rPr>
                <a:t>đồ</a:t>
              </a:r>
              <a:r>
                <a:rPr lang="en-US" sz="1400" kern="0" dirty="0">
                  <a:solidFill>
                    <a:sysClr val="windowText" lastClr="000000"/>
                  </a:solidFill>
                  <a:latin typeface="Arial"/>
                </a:rPr>
                <a:t> </a:t>
              </a:r>
              <a:r>
                <a:rPr lang="en-US" sz="1400" kern="0" dirty="0" err="1">
                  <a:solidFill>
                    <a:sysClr val="windowText" lastClr="000000"/>
                  </a:solidFill>
                  <a:latin typeface="Arial"/>
                </a:rPr>
                <a:t>nước</a:t>
              </a:r>
              <a:r>
                <a:rPr lang="en-US" sz="1400" kern="0" dirty="0">
                  <a:solidFill>
                    <a:sysClr val="windowText" lastClr="000000"/>
                  </a:solidFill>
                  <a:latin typeface="Arial"/>
                </a:rPr>
                <a:t> Anh </a:t>
              </a:r>
              <a:r>
                <a:rPr lang="en-US" sz="1400" kern="0" dirty="0" err="1">
                  <a:solidFill>
                    <a:sysClr val="windowText" lastClr="000000"/>
                  </a:solidFill>
                  <a:latin typeface="Arial"/>
                </a:rPr>
                <a:t>giữa</a:t>
              </a:r>
              <a:r>
                <a:rPr lang="en-US" sz="1400" kern="0" dirty="0">
                  <a:solidFill>
                    <a:sysClr val="windowText" lastClr="000000"/>
                  </a:solidFill>
                  <a:latin typeface="Arial"/>
                </a:rPr>
                <a:t> </a:t>
              </a:r>
              <a:r>
                <a:rPr lang="en-US" sz="1400" kern="0" dirty="0" err="1">
                  <a:solidFill>
                    <a:sysClr val="windowText" lastClr="000000"/>
                  </a:solidFill>
                  <a:latin typeface="Arial"/>
                </a:rPr>
                <a:t>thế</a:t>
              </a:r>
              <a:r>
                <a:rPr lang="en-US" sz="1400" kern="0" dirty="0">
                  <a:solidFill>
                    <a:sysClr val="windowText" lastClr="000000"/>
                  </a:solidFill>
                  <a:latin typeface="Arial"/>
                </a:rPr>
                <a:t> </a:t>
              </a:r>
              <a:r>
                <a:rPr lang="en-US" sz="1400" kern="0" dirty="0" err="1">
                  <a:solidFill>
                    <a:sysClr val="windowText" lastClr="000000"/>
                  </a:solidFill>
                  <a:latin typeface="Arial"/>
                </a:rPr>
                <a:t>kỷ</a:t>
              </a:r>
              <a:r>
                <a:rPr lang="en-US" sz="1400" kern="0" dirty="0">
                  <a:solidFill>
                    <a:sysClr val="windowText" lastClr="000000"/>
                  </a:solidFill>
                  <a:latin typeface="Arial"/>
                </a:rPr>
                <a:t> XVIII </a:t>
              </a:r>
            </a:p>
          </p:txBody>
        </p:sp>
      </p:grpSp>
    </p:spTree>
    <p:extLst>
      <p:ext uri="{BB962C8B-B14F-4D97-AF65-F5344CB8AC3E}">
        <p14:creationId xmlns:p14="http://schemas.microsoft.com/office/powerpoint/2010/main" val="181570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442778-9E88-7D58-EDB8-035017F25C66}"/>
              </a:ext>
            </a:extLst>
          </p:cNvPr>
          <p:cNvGrpSpPr/>
          <p:nvPr>
            <p:custDataLst>
              <p:tags r:id="rId1"/>
            </p:custDataLst>
          </p:nvPr>
        </p:nvGrpSpPr>
        <p:grpSpPr>
          <a:xfrm>
            <a:off x="8513362" y="270779"/>
            <a:ext cx="3047753" cy="3586879"/>
            <a:chOff x="5943600" y="2133599"/>
            <a:chExt cx="3204300" cy="4462072"/>
          </a:xfrm>
        </p:grpSpPr>
        <p:pic>
          <p:nvPicPr>
            <p:cNvPr id="5" name="Picture 14">
              <a:extLst>
                <a:ext uri="{FF2B5EF4-FFF2-40B4-BE49-F238E27FC236}">
                  <a16:creationId xmlns:a16="http://schemas.microsoft.com/office/drawing/2014/main" id="{C5A6EC72-490C-08C8-FC52-F77023C55F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2133599"/>
              <a:ext cx="3204300" cy="404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5">
              <a:extLst>
                <a:ext uri="{FF2B5EF4-FFF2-40B4-BE49-F238E27FC236}">
                  <a16:creationId xmlns:a16="http://schemas.microsoft.com/office/drawing/2014/main" id="{40AA37E3-F69B-9228-CC15-FC9715A22A0D}"/>
                </a:ext>
              </a:extLst>
            </p:cNvPr>
            <p:cNvSpPr txBox="1">
              <a:spLocks noChangeArrowheads="1"/>
            </p:cNvSpPr>
            <p:nvPr>
              <p:custDataLst>
                <p:tags r:id="rId9"/>
              </p:custDataLst>
            </p:nvPr>
          </p:nvSpPr>
          <p:spPr bwMode="auto">
            <a:xfrm>
              <a:off x="5943600" y="6174510"/>
              <a:ext cx="3204299" cy="421161"/>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Lược</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đồ</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nước</a:t>
              </a:r>
              <a:r>
                <a:rPr lang="en-US" sz="1400" kern="0" dirty="0">
                  <a:solidFill>
                    <a:sysClr val="windowText" lastClr="000000"/>
                  </a:solidFill>
                  <a:latin typeface="Times New Roman" panose="02020603050405020304" pitchFamily="18" charset="0"/>
                  <a:cs typeface="Times New Roman" panose="02020603050405020304" pitchFamily="18" charset="0"/>
                </a:rPr>
                <a:t> Anh </a:t>
              </a:r>
              <a:r>
                <a:rPr lang="en-US" sz="1400" kern="0" dirty="0" err="1">
                  <a:solidFill>
                    <a:sysClr val="windowText" lastClr="000000"/>
                  </a:solidFill>
                  <a:latin typeface="Times New Roman" panose="02020603050405020304" pitchFamily="18" charset="0"/>
                  <a:cs typeface="Times New Roman" panose="02020603050405020304" pitchFamily="18" charset="0"/>
                </a:rPr>
                <a:t>đầu</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thế</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kỷ</a:t>
              </a:r>
              <a:r>
                <a:rPr lang="en-US" sz="1400" kern="0" dirty="0">
                  <a:solidFill>
                    <a:sysClr val="windowText" lastClr="000000"/>
                  </a:solidFill>
                  <a:latin typeface="Times New Roman" panose="02020603050405020304" pitchFamily="18" charset="0"/>
                  <a:cs typeface="Times New Roman" panose="02020603050405020304" pitchFamily="18" charset="0"/>
                </a:rPr>
                <a:t> XIX</a:t>
              </a:r>
            </a:p>
          </p:txBody>
        </p:sp>
      </p:grpSp>
      <p:sp>
        <p:nvSpPr>
          <p:cNvPr id="7" name="TextBox 6">
            <a:extLst>
              <a:ext uri="{FF2B5EF4-FFF2-40B4-BE49-F238E27FC236}">
                <a16:creationId xmlns:a16="http://schemas.microsoft.com/office/drawing/2014/main" id="{81A0B139-4523-02C5-0D34-6AB66908C8B5}"/>
              </a:ext>
            </a:extLst>
          </p:cNvPr>
          <p:cNvSpPr txBox="1"/>
          <p:nvPr>
            <p:custDataLst>
              <p:tags r:id="rId2"/>
            </p:custDataLst>
          </p:nvPr>
        </p:nvSpPr>
        <p:spPr>
          <a:xfrm>
            <a:off x="8385372" y="3971856"/>
            <a:ext cx="3605247" cy="2246769"/>
          </a:xfrm>
          <a:prstGeom prst="rect">
            <a:avLst/>
          </a:prstGeom>
          <a:solidFill>
            <a:schemeClr val="bg1"/>
          </a:solidFill>
        </p:spPr>
        <p:txBody>
          <a:bodyPr wrap="square" rtlCol="0">
            <a:spAutoFit/>
          </a:bodyPr>
          <a:lstStyle/>
          <a:p>
            <a:pPr algn="just"/>
            <a:r>
              <a:rPr lang="en-US" sz="2000" dirty="0">
                <a:solidFill>
                  <a:srgbClr val="0000FF"/>
                </a:solidFill>
                <a:latin typeface="Times New Roman" panose="02020603050405020304" pitchFamily="18" charset="0"/>
                <a:cs typeface="Times New Roman" panose="02020603050405020304" pitchFamily="18" charset="0"/>
              </a:rPr>
              <a:t>Sau </a:t>
            </a:r>
            <a:r>
              <a:rPr lang="en-US" sz="2000" dirty="0" err="1">
                <a:solidFill>
                  <a:srgbClr val="0000FF"/>
                </a:solidFill>
                <a:latin typeface="Times New Roman" panose="02020603050405020304" pitchFamily="18" charset="0"/>
                <a:cs typeface="Times New Roman" panose="02020603050405020304" pitchFamily="18" charset="0"/>
              </a:rPr>
              <a:t>cách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mạng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 Anh </a:t>
            </a:r>
            <a:r>
              <a:rPr lang="en-US" sz="2000" dirty="0" err="1">
                <a:solidFill>
                  <a:srgbClr val="0000FF"/>
                </a:solidFill>
                <a:latin typeface="Times New Roman" panose="02020603050405020304" pitchFamily="18" charset="0"/>
                <a:cs typeface="Times New Roman" panose="02020603050405020304" pitchFamily="18" charset="0"/>
              </a:rPr>
              <a:t>có</a:t>
            </a:r>
            <a:r>
              <a:rPr lang="en-US" sz="2000" dirty="0">
                <a:solidFill>
                  <a:srgbClr val="0000FF"/>
                </a:solidFill>
                <a:latin typeface="Times New Roman" panose="02020603050405020304" pitchFamily="18" charset="0"/>
                <a:cs typeface="Times New Roman" panose="02020603050405020304" pitchFamily="18" charset="0"/>
              </a:rPr>
              <a:t> 14 </a:t>
            </a:r>
            <a:r>
              <a:rPr lang="en-US" sz="2000" dirty="0" err="1">
                <a:solidFill>
                  <a:srgbClr val="0000FF"/>
                </a:solidFill>
                <a:latin typeface="Times New Roman" panose="02020603050405020304" pitchFamily="18" charset="0"/>
                <a:cs typeface="Times New Roman" panose="02020603050405020304" pitchFamily="18" charset="0"/>
              </a:rPr>
              <a:t>thành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phố</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lớn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hơn</a:t>
            </a:r>
            <a:r>
              <a:rPr lang="en-US" sz="2000" dirty="0">
                <a:solidFill>
                  <a:srgbClr val="0000FF"/>
                </a:solidFill>
                <a:latin typeface="Times New Roman" panose="02020603050405020304" pitchFamily="18" charset="0"/>
                <a:cs typeface="Times New Roman" panose="02020603050405020304" pitchFamily="18" charset="0"/>
              </a:rPr>
              <a:t> 50 </a:t>
            </a:r>
            <a:r>
              <a:rPr lang="en-US" sz="2000" dirty="0" err="1">
                <a:solidFill>
                  <a:srgbClr val="0000FF"/>
                </a:solidFill>
                <a:latin typeface="Times New Roman" panose="02020603050405020304" pitchFamily="18" charset="0"/>
                <a:cs typeface="Times New Roman" panose="02020603050405020304" pitchFamily="18" charset="0"/>
              </a:rPr>
              <a:t>vạn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nhiều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tâm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khai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thác</a:t>
            </a:r>
            <a:r>
              <a:rPr lang="en-US" sz="2000" dirty="0">
                <a:solidFill>
                  <a:srgbClr val="0000FF"/>
                </a:solidFill>
                <a:latin typeface="Times New Roman" panose="02020603050405020304" pitchFamily="18" charset="0"/>
                <a:cs typeface="Times New Roman" panose="02020603050405020304" pitchFamily="18" charset="0"/>
              </a:rPr>
              <a:t> than </a:t>
            </a:r>
            <a:r>
              <a:rPr lang="en-US" sz="2000" dirty="0" err="1">
                <a:solidFill>
                  <a:srgbClr val="0000FF"/>
                </a:solidFill>
                <a:latin typeface="Times New Roman" panose="02020603050405020304" pitchFamily="18" charset="0"/>
                <a:cs typeface="Times New Roman" panose="02020603050405020304" pitchFamily="18" charset="0"/>
              </a:rPr>
              <a:t>đá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hệ</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thống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đường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giao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triển</a:t>
            </a:r>
            <a:r>
              <a:rPr lang="en-US" sz="2000" dirty="0">
                <a:solidFill>
                  <a:srgbClr val="0000FF"/>
                </a:solidFill>
                <a:latin typeface="Times New Roman" panose="02020603050405020304" pitchFamily="18" charset="0"/>
                <a:cs typeface="Times New Roman" panose="02020603050405020304" pitchFamily="18" charset="0"/>
              </a:rPr>
              <a:t>. Anh </a:t>
            </a:r>
            <a:r>
              <a:rPr lang="en-US" sz="2000" dirty="0" err="1">
                <a:solidFill>
                  <a:srgbClr val="0000FF"/>
                </a:solidFill>
                <a:latin typeface="Times New Roman" panose="02020603050405020304" pitchFamily="18" charset="0"/>
                <a:cs typeface="Times New Roman" panose="02020603050405020304" pitchFamily="18" charset="0"/>
              </a:rPr>
              <a:t>trở</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thành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nước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C18092CC-365F-3846-C534-EB5A104A2A08}"/>
              </a:ext>
            </a:extLst>
          </p:cNvPr>
          <p:cNvGrpSpPr/>
          <p:nvPr>
            <p:custDataLst>
              <p:tags r:id="rId3"/>
            </p:custDataLst>
          </p:nvPr>
        </p:nvGrpSpPr>
        <p:grpSpPr>
          <a:xfrm>
            <a:off x="627877" y="136856"/>
            <a:ext cx="3332569" cy="3729825"/>
            <a:chOff x="1825905" y="2133600"/>
            <a:chExt cx="3207195" cy="4444318"/>
          </a:xfrm>
        </p:grpSpPr>
        <p:pic>
          <p:nvPicPr>
            <p:cNvPr id="9" name="Picture 12">
              <a:extLst>
                <a:ext uri="{FF2B5EF4-FFF2-40B4-BE49-F238E27FC236}">
                  <a16:creationId xmlns:a16="http://schemas.microsoft.com/office/drawing/2014/main" id="{F9553EE9-FDBD-8F78-69F2-95BFB5251B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2133600"/>
              <a:ext cx="3204300" cy="40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3">
              <a:extLst>
                <a:ext uri="{FF2B5EF4-FFF2-40B4-BE49-F238E27FC236}">
                  <a16:creationId xmlns:a16="http://schemas.microsoft.com/office/drawing/2014/main" id="{56D27426-B513-B157-088D-47DFC18EB82E}"/>
                </a:ext>
              </a:extLst>
            </p:cNvPr>
            <p:cNvSpPr txBox="1">
              <a:spLocks noChangeArrowheads="1"/>
            </p:cNvSpPr>
            <p:nvPr>
              <p:custDataLst>
                <p:tags r:id="rId8"/>
              </p:custDataLst>
            </p:nvPr>
          </p:nvSpPr>
          <p:spPr bwMode="auto">
            <a:xfrm>
              <a:off x="1825905" y="6174510"/>
              <a:ext cx="3204300" cy="403408"/>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Arial"/>
                </a:rPr>
                <a:t>Lược</a:t>
              </a:r>
              <a:r>
                <a:rPr lang="en-US" sz="1400" kern="0" dirty="0">
                  <a:solidFill>
                    <a:sysClr val="windowText" lastClr="000000"/>
                  </a:solidFill>
                  <a:latin typeface="Arial"/>
                </a:rPr>
                <a:t> </a:t>
              </a:r>
              <a:r>
                <a:rPr lang="en-US" sz="1400" kern="0" dirty="0" err="1">
                  <a:solidFill>
                    <a:sysClr val="windowText" lastClr="000000"/>
                  </a:solidFill>
                  <a:latin typeface="Arial"/>
                </a:rPr>
                <a:t>đồ</a:t>
              </a:r>
              <a:r>
                <a:rPr lang="en-US" sz="1400" kern="0" dirty="0">
                  <a:solidFill>
                    <a:sysClr val="windowText" lastClr="000000"/>
                  </a:solidFill>
                  <a:latin typeface="Arial"/>
                </a:rPr>
                <a:t> </a:t>
              </a:r>
              <a:r>
                <a:rPr lang="en-US" sz="1400" kern="0" dirty="0" err="1">
                  <a:solidFill>
                    <a:sysClr val="windowText" lastClr="000000"/>
                  </a:solidFill>
                  <a:latin typeface="Arial"/>
                </a:rPr>
                <a:t>nước</a:t>
              </a:r>
              <a:r>
                <a:rPr lang="en-US" sz="1400" kern="0" dirty="0">
                  <a:solidFill>
                    <a:sysClr val="windowText" lastClr="000000"/>
                  </a:solidFill>
                  <a:latin typeface="Arial"/>
                </a:rPr>
                <a:t> Anh </a:t>
              </a:r>
              <a:r>
                <a:rPr lang="en-US" sz="1400" kern="0" dirty="0" err="1">
                  <a:solidFill>
                    <a:sysClr val="windowText" lastClr="000000"/>
                  </a:solidFill>
                  <a:latin typeface="Arial"/>
                </a:rPr>
                <a:t>giữa</a:t>
              </a:r>
              <a:r>
                <a:rPr lang="en-US" sz="1400" kern="0" dirty="0">
                  <a:solidFill>
                    <a:sysClr val="windowText" lastClr="000000"/>
                  </a:solidFill>
                  <a:latin typeface="Arial"/>
                </a:rPr>
                <a:t> </a:t>
              </a:r>
              <a:r>
                <a:rPr lang="en-US" sz="1400" kern="0" dirty="0" err="1">
                  <a:solidFill>
                    <a:sysClr val="windowText" lastClr="000000"/>
                  </a:solidFill>
                  <a:latin typeface="Arial"/>
                </a:rPr>
                <a:t>thế</a:t>
              </a:r>
              <a:r>
                <a:rPr lang="en-US" sz="1400" kern="0" dirty="0">
                  <a:solidFill>
                    <a:sysClr val="windowText" lastClr="000000"/>
                  </a:solidFill>
                  <a:latin typeface="Arial"/>
                </a:rPr>
                <a:t> </a:t>
              </a:r>
              <a:r>
                <a:rPr lang="en-US" sz="1400" kern="0" dirty="0" err="1">
                  <a:solidFill>
                    <a:sysClr val="windowText" lastClr="000000"/>
                  </a:solidFill>
                  <a:latin typeface="Arial"/>
                </a:rPr>
                <a:t>kỷ</a:t>
              </a:r>
              <a:r>
                <a:rPr lang="en-US" sz="1400" kern="0" dirty="0">
                  <a:solidFill>
                    <a:sysClr val="windowText" lastClr="000000"/>
                  </a:solidFill>
                  <a:latin typeface="Arial"/>
                </a:rPr>
                <a:t> XVIII </a:t>
              </a:r>
            </a:p>
          </p:txBody>
        </p:sp>
      </p:grpSp>
      <p:sp>
        <p:nvSpPr>
          <p:cNvPr id="11" name="TextBox 10">
            <a:extLst>
              <a:ext uri="{FF2B5EF4-FFF2-40B4-BE49-F238E27FC236}">
                <a16:creationId xmlns:a16="http://schemas.microsoft.com/office/drawing/2014/main" id="{9C4A2712-0926-59D6-3657-4E79483AE863}"/>
              </a:ext>
            </a:extLst>
          </p:cNvPr>
          <p:cNvSpPr txBox="1"/>
          <p:nvPr>
            <p:custDataLst>
              <p:tags r:id="rId4"/>
            </p:custDataLst>
          </p:nvPr>
        </p:nvSpPr>
        <p:spPr>
          <a:xfrm>
            <a:off x="550877" y="3971857"/>
            <a:ext cx="3483563" cy="193899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Trước</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4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phố</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50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vạn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dân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vài</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trung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sản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thủ</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đường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giao</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nước</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2BA0D604-F757-9705-E2EA-37026B64058D}"/>
              </a:ext>
            </a:extLst>
          </p:cNvPr>
          <p:cNvSpPr/>
          <p:nvPr>
            <p:custDataLst>
              <p:tags r:id="rId5"/>
            </p:custDataLst>
          </p:nvPr>
        </p:nvSpPr>
        <p:spPr>
          <a:xfrm>
            <a:off x="6617081" y="2983325"/>
            <a:ext cx="1691289" cy="1015663"/>
          </a:xfrm>
          <a:prstGeom prst="rect">
            <a:avLst/>
          </a:prstGeom>
          <a:ln>
            <a:solidFill>
              <a:schemeClr val="accent1"/>
            </a:solidFill>
          </a:ln>
        </p:spPr>
        <p:txBody>
          <a:bodyPr wrap="square">
            <a:spAutoFit/>
          </a:bodyPr>
          <a:lstStyle/>
          <a:p>
            <a:pPr lvl="0" algn="just">
              <a:defRPr/>
            </a:pP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Nhiều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thành</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phố</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lớn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mọc</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lên</a:t>
            </a:r>
            <a:endParaRPr lang="en-US" sz="2000" kern="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ACCFF7D-4EF8-6C4D-28BC-D05024AE8FF5}"/>
              </a:ext>
            </a:extLst>
          </p:cNvPr>
          <p:cNvSpPr/>
          <p:nvPr>
            <p:custDataLst>
              <p:tags r:id="rId6"/>
            </p:custDataLst>
          </p:nvPr>
        </p:nvSpPr>
        <p:spPr>
          <a:xfrm>
            <a:off x="4167984" y="2983325"/>
            <a:ext cx="1691289" cy="1015663"/>
          </a:xfrm>
          <a:prstGeom prst="rect">
            <a:avLst/>
          </a:prstGeom>
          <a:ln>
            <a:solidFill>
              <a:schemeClr val="accent1"/>
            </a:solidFill>
          </a:ln>
        </p:spPr>
        <p:txBody>
          <a:bodyPr wrap="square">
            <a:spAutoFit/>
          </a:bodyPr>
          <a:lstStyle/>
          <a:p>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Nhiều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khu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công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nghiệp</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xuất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hiện</a:t>
            </a:r>
            <a:endParaRPr lang="en-US" sz="2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5809E7D-2E14-6236-8BD7-566ED2AC6FD0}"/>
              </a:ext>
            </a:extLst>
          </p:cNvPr>
          <p:cNvSpPr/>
          <p:nvPr>
            <p:custDataLst>
              <p:tags r:id="rId7"/>
            </p:custDataLst>
          </p:nvPr>
        </p:nvSpPr>
        <p:spPr>
          <a:xfrm>
            <a:off x="5551373" y="4587410"/>
            <a:ext cx="1551509" cy="1323439"/>
          </a:xfrm>
          <a:prstGeom prst="rect">
            <a:avLst/>
          </a:prstGeom>
          <a:ln>
            <a:solidFill>
              <a:schemeClr val="accent1"/>
            </a:solidFill>
          </a:ln>
        </p:spPr>
        <p:txBody>
          <a:bodyPr wrap="square">
            <a:spAutoFit/>
          </a:bodyPr>
          <a:lstStyle/>
          <a:p>
            <a:pPr algn="just"/>
            <a:r>
              <a:rPr lang="en-US" sz="2000" kern="0" dirty="0" err="1">
                <a:latin typeface="Times New Roman" panose="02020603050405020304" pitchFamily="18" charset="0"/>
                <a:cs typeface="Times New Roman" panose="02020603050405020304" pitchFamily="18" charset="0"/>
              </a:rPr>
              <a:t>thu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hút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dòng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người</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nông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thôn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đến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tìm</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việc</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làm</a:t>
            </a:r>
            <a:r>
              <a:rPr lang="en-US" sz="2000" kern="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F44163A-B636-4BE9-8EA4-C545E2DD3AEE}"/>
              </a:ext>
            </a:extLst>
          </p:cNvPr>
          <p:cNvCxnSpPr>
            <a:stCxn id="13" idx="2"/>
            <a:endCxn id="14" idx="0"/>
          </p:cNvCxnSpPr>
          <p:nvPr/>
        </p:nvCxnSpPr>
        <p:spPr>
          <a:xfrm>
            <a:off x="5013629" y="3998988"/>
            <a:ext cx="1313499" cy="58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8050F6-F2FA-F353-3C9D-62AD76B27859}"/>
              </a:ext>
            </a:extLst>
          </p:cNvPr>
          <p:cNvCxnSpPr>
            <a:cxnSpLocks/>
            <a:stCxn id="12" idx="2"/>
            <a:endCxn id="14" idx="0"/>
          </p:cNvCxnSpPr>
          <p:nvPr/>
        </p:nvCxnSpPr>
        <p:spPr>
          <a:xfrm flipH="1">
            <a:off x="6327128" y="3998988"/>
            <a:ext cx="1135598" cy="58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Action Button: Help 19">
            <a:hlinkClick r:id="" action="ppaction://noaction" highlightClick="1"/>
            <a:extLst>
              <a:ext uri="{FF2B5EF4-FFF2-40B4-BE49-F238E27FC236}">
                <a16:creationId xmlns:a16="http://schemas.microsoft.com/office/drawing/2014/main" id="{F4A4D49A-1002-EA82-9AAA-C6B079AD16F6}"/>
              </a:ext>
            </a:extLst>
          </p:cNvPr>
          <p:cNvSpPr/>
          <p:nvPr/>
        </p:nvSpPr>
        <p:spPr>
          <a:xfrm>
            <a:off x="4034440" y="270779"/>
            <a:ext cx="536830" cy="533014"/>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E14FD4-3DCD-F23E-DB5E-5C71D1F7B224}"/>
              </a:ext>
            </a:extLst>
          </p:cNvPr>
          <p:cNvSpPr txBox="1"/>
          <p:nvPr/>
        </p:nvSpPr>
        <p:spPr>
          <a:xfrm>
            <a:off x="4479832" y="693229"/>
            <a:ext cx="403353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Anh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XVIII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XIX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084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1243576" y="4039956"/>
            <a:ext cx="5283200" cy="749425"/>
          </a:xfrm>
          <a:prstGeom prst="rect">
            <a:avLst/>
          </a:prstGeom>
        </p:spPr>
        <p:txBody>
          <a:bodyPr vert="horz" lIns="121920" tIns="60960" rIns="121920" bIns="60960" rtlCol="0" anchor="ctr">
            <a:noAutofit/>
          </a:bodyPr>
          <a:lstStyle/>
          <a:p>
            <a:pPr marL="457189" indent="-457189" defTabSz="1219170">
              <a:spcBef>
                <a:spcPct val="0"/>
              </a:spcBef>
              <a:buFontTx/>
              <a:buChar char="-"/>
              <a:defRPr/>
            </a:pPr>
            <a:endParaRPr lang="en-US" sz="3200" dirty="0">
              <a:latin typeface="Times New Roman" pitchFamily="18" charset="0"/>
              <a:ea typeface="+mj-ea"/>
              <a:cs typeface="Times New Roman" pitchFamily="18" charset="0"/>
            </a:endParaRPr>
          </a:p>
        </p:txBody>
      </p:sp>
      <p:sp>
        <p:nvSpPr>
          <p:cNvPr id="3" name="TextBox 2"/>
          <p:cNvSpPr txBox="1"/>
          <p:nvPr/>
        </p:nvSpPr>
        <p:spPr>
          <a:xfrm>
            <a:off x="3998323" y="1333937"/>
            <a:ext cx="4876800" cy="666786"/>
          </a:xfrm>
          <a:prstGeom prst="rect">
            <a:avLst/>
          </a:prstGeom>
          <a:noFill/>
        </p:spPr>
        <p:txBody>
          <a:bodyPr wrap="square" rtlCol="0">
            <a:spAutoFit/>
          </a:bodyPr>
          <a:lstStyle/>
          <a:p>
            <a:pPr algn="ctr"/>
            <a:r>
              <a:rPr lang="en-US" sz="3733" b="1" dirty="0">
                <a:solidFill>
                  <a:schemeClr val="accent1">
                    <a:lumMod val="75000"/>
                  </a:schemeClr>
                </a:solidFill>
                <a:latin typeface="Times New Roman" pitchFamily="18" charset="0"/>
                <a:cs typeface="Times New Roman" pitchFamily="18" charset="0"/>
              </a:rPr>
              <a:t>HOẠT ĐỘNG NHÓM</a:t>
            </a:r>
          </a:p>
        </p:txBody>
      </p:sp>
      <p:sp>
        <p:nvSpPr>
          <p:cNvPr id="140" name="Rectangle 30">
            <a:extLst>
              <a:ext uri="{FF2B5EF4-FFF2-40B4-BE49-F238E27FC236}">
                <a16:creationId xmlns:a16="http://schemas.microsoft.com/office/drawing/2014/main" id="{EA2B6BB3-E741-1B4E-9C56-669AC553E6ED}"/>
              </a:ext>
            </a:extLst>
          </p:cNvPr>
          <p:cNvSpPr/>
          <p:nvPr/>
        </p:nvSpPr>
        <p:spPr>
          <a:xfrm>
            <a:off x="1289648" y="3070031"/>
            <a:ext cx="2502189" cy="2201649"/>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41" name="Group 140">
            <a:extLst>
              <a:ext uri="{FF2B5EF4-FFF2-40B4-BE49-F238E27FC236}">
                <a16:creationId xmlns:a16="http://schemas.microsoft.com/office/drawing/2014/main" id="{5FED4413-5F28-9D4B-963F-22D9A2CE3C89}"/>
              </a:ext>
            </a:extLst>
          </p:cNvPr>
          <p:cNvGrpSpPr/>
          <p:nvPr/>
        </p:nvGrpSpPr>
        <p:grpSpPr>
          <a:xfrm>
            <a:off x="1095115" y="2964175"/>
            <a:ext cx="2763558" cy="2039987"/>
            <a:chOff x="3550801" y="1147082"/>
            <a:chExt cx="2216202" cy="4572000"/>
          </a:xfrm>
        </p:grpSpPr>
        <p:sp>
          <p:nvSpPr>
            <p:cNvPr id="142" name="Rectangle 141">
              <a:extLst>
                <a:ext uri="{FF2B5EF4-FFF2-40B4-BE49-F238E27FC236}">
                  <a16:creationId xmlns:a16="http://schemas.microsoft.com/office/drawing/2014/main" id="{60DE2AA3-6AD3-774A-9AAE-54D9B163E449}"/>
                </a:ext>
              </a:extLst>
            </p:cNvPr>
            <p:cNvSpPr/>
            <p:nvPr/>
          </p:nvSpPr>
          <p:spPr>
            <a:xfrm>
              <a:off x="3550804" y="1147082"/>
              <a:ext cx="2216199"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43" name="Rectangle 142">
              <a:extLst>
                <a:ext uri="{FF2B5EF4-FFF2-40B4-BE49-F238E27FC236}">
                  <a16:creationId xmlns:a16="http://schemas.microsoft.com/office/drawing/2014/main" id="{60903072-21E2-8447-BB15-53330D84A341}"/>
                </a:ext>
              </a:extLst>
            </p:cNvPr>
            <p:cNvSpPr/>
            <p:nvPr/>
          </p:nvSpPr>
          <p:spPr>
            <a:xfrm>
              <a:off x="3550801" y="1147083"/>
              <a:ext cx="2006600" cy="365760"/>
            </a:xfrm>
            <a:prstGeom prst="rect">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50" name="TextBox 149">
            <a:extLst>
              <a:ext uri="{FF2B5EF4-FFF2-40B4-BE49-F238E27FC236}">
                <a16:creationId xmlns:a16="http://schemas.microsoft.com/office/drawing/2014/main" id="{1E0FEF56-CB55-3F4E-BA8E-E2F977D16FF9}"/>
              </a:ext>
            </a:extLst>
          </p:cNvPr>
          <p:cNvSpPr txBox="1"/>
          <p:nvPr/>
        </p:nvSpPr>
        <p:spPr>
          <a:xfrm>
            <a:off x="919440" y="3224529"/>
            <a:ext cx="2131175" cy="584775"/>
          </a:xfrm>
          <a:prstGeom prst="rect">
            <a:avLst/>
          </a:prstGeom>
          <a:noFill/>
        </p:spPr>
        <p:txBody>
          <a:bodyPr wrap="square" rtlCol="0">
            <a:spAutoFit/>
          </a:bodyPr>
          <a:lstStyle/>
          <a:p>
            <a:pPr algn="ctr"/>
            <a:r>
              <a:rPr lang="en-US" sz="3200" b="1">
                <a:solidFill>
                  <a:srgbClr val="C92953"/>
                </a:solidFill>
                <a:latin typeface="Times New Roman" pitchFamily="18" charset="0"/>
                <a:cs typeface="Times New Roman" pitchFamily="18" charset="0"/>
              </a:rPr>
              <a:t>NHÓM 1</a:t>
            </a:r>
          </a:p>
        </p:txBody>
      </p:sp>
      <p:grpSp>
        <p:nvGrpSpPr>
          <p:cNvPr id="152" name="Group 151">
            <a:extLst>
              <a:ext uri="{FF2B5EF4-FFF2-40B4-BE49-F238E27FC236}">
                <a16:creationId xmlns:a16="http://schemas.microsoft.com/office/drawing/2014/main" id="{89DDA68B-6470-E546-ACB1-3E97D750820B}"/>
              </a:ext>
            </a:extLst>
          </p:cNvPr>
          <p:cNvGrpSpPr/>
          <p:nvPr/>
        </p:nvGrpSpPr>
        <p:grpSpPr>
          <a:xfrm>
            <a:off x="1760929" y="3893496"/>
            <a:ext cx="550376" cy="106381"/>
            <a:chOff x="4046907" y="2995641"/>
            <a:chExt cx="722530" cy="139657"/>
          </a:xfrm>
        </p:grpSpPr>
        <p:sp>
          <p:nvSpPr>
            <p:cNvPr id="153" name="Oval 152">
              <a:extLst>
                <a:ext uri="{FF2B5EF4-FFF2-40B4-BE49-F238E27FC236}">
                  <a16:creationId xmlns:a16="http://schemas.microsoft.com/office/drawing/2014/main" id="{487FC150-9259-2A40-8F12-225E436C7F54}"/>
                </a:ext>
              </a:extLst>
            </p:cNvPr>
            <p:cNvSpPr/>
            <p:nvPr/>
          </p:nvSpPr>
          <p:spPr>
            <a:xfrm>
              <a:off x="4046907" y="303468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4" name="Oval 153">
              <a:extLst>
                <a:ext uri="{FF2B5EF4-FFF2-40B4-BE49-F238E27FC236}">
                  <a16:creationId xmlns:a16="http://schemas.microsoft.com/office/drawing/2014/main" id="{69CD24E4-8640-DB4D-9690-7BE69B34F03B}"/>
                </a:ext>
              </a:extLst>
            </p:cNvPr>
            <p:cNvSpPr/>
            <p:nvPr/>
          </p:nvSpPr>
          <p:spPr>
            <a:xfrm>
              <a:off x="4192634" y="303468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5" name="Oval 154">
              <a:extLst>
                <a:ext uri="{FF2B5EF4-FFF2-40B4-BE49-F238E27FC236}">
                  <a16:creationId xmlns:a16="http://schemas.microsoft.com/office/drawing/2014/main" id="{FF76E166-3717-A044-91FB-AB0F7B4CA606}"/>
                </a:ext>
              </a:extLst>
            </p:cNvPr>
            <p:cNvSpPr/>
            <p:nvPr/>
          </p:nvSpPr>
          <p:spPr>
            <a:xfrm>
              <a:off x="4338361" y="2995641"/>
              <a:ext cx="139657" cy="139657"/>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6" name="Oval 155">
              <a:extLst>
                <a:ext uri="{FF2B5EF4-FFF2-40B4-BE49-F238E27FC236}">
                  <a16:creationId xmlns:a16="http://schemas.microsoft.com/office/drawing/2014/main" id="{5E10B497-C83F-6545-9656-E4F991ADDDBF}"/>
                </a:ext>
              </a:extLst>
            </p:cNvPr>
            <p:cNvSpPr/>
            <p:nvPr/>
          </p:nvSpPr>
          <p:spPr>
            <a:xfrm>
              <a:off x="4543724" y="303467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7" name="Oval 156">
              <a:extLst>
                <a:ext uri="{FF2B5EF4-FFF2-40B4-BE49-F238E27FC236}">
                  <a16:creationId xmlns:a16="http://schemas.microsoft.com/office/drawing/2014/main" id="{ECE5D87E-4280-814D-B2DA-D8F2030D92B4}"/>
                </a:ext>
              </a:extLst>
            </p:cNvPr>
            <p:cNvSpPr/>
            <p:nvPr/>
          </p:nvSpPr>
          <p:spPr>
            <a:xfrm>
              <a:off x="4689425" y="3034664"/>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58" name="Rectangle 30">
            <a:extLst>
              <a:ext uri="{FF2B5EF4-FFF2-40B4-BE49-F238E27FC236}">
                <a16:creationId xmlns:a16="http://schemas.microsoft.com/office/drawing/2014/main" id="{5A4885CE-E3F1-D648-9605-54396462FD07}"/>
              </a:ext>
            </a:extLst>
          </p:cNvPr>
          <p:cNvSpPr/>
          <p:nvPr/>
        </p:nvSpPr>
        <p:spPr>
          <a:xfrm>
            <a:off x="4881520" y="3038776"/>
            <a:ext cx="2490929" cy="2232904"/>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59" name="Group 158">
            <a:extLst>
              <a:ext uri="{FF2B5EF4-FFF2-40B4-BE49-F238E27FC236}">
                <a16:creationId xmlns:a16="http://schemas.microsoft.com/office/drawing/2014/main" id="{CB30C0D4-3EE1-AF4A-A781-71D0A91DE586}"/>
              </a:ext>
            </a:extLst>
          </p:cNvPr>
          <p:cNvGrpSpPr/>
          <p:nvPr/>
        </p:nvGrpSpPr>
        <p:grpSpPr>
          <a:xfrm>
            <a:off x="4881520" y="3034013"/>
            <a:ext cx="2131177" cy="2068947"/>
            <a:chOff x="3550801" y="1147081"/>
            <a:chExt cx="2006606" cy="4571999"/>
          </a:xfrm>
        </p:grpSpPr>
        <p:sp>
          <p:nvSpPr>
            <p:cNvPr id="160" name="Rectangle 159">
              <a:extLst>
                <a:ext uri="{FF2B5EF4-FFF2-40B4-BE49-F238E27FC236}">
                  <a16:creationId xmlns:a16="http://schemas.microsoft.com/office/drawing/2014/main" id="{957A7653-F387-FC4D-865A-6B8ABE909EDF}"/>
                </a:ext>
              </a:extLst>
            </p:cNvPr>
            <p:cNvSpPr/>
            <p:nvPr/>
          </p:nvSpPr>
          <p:spPr>
            <a:xfrm>
              <a:off x="3550804" y="1147081"/>
              <a:ext cx="2006603" cy="45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61" name="Rectangle 160">
              <a:extLst>
                <a:ext uri="{FF2B5EF4-FFF2-40B4-BE49-F238E27FC236}">
                  <a16:creationId xmlns:a16="http://schemas.microsoft.com/office/drawing/2014/main" id="{6E52DC0A-243E-AF45-8B58-C08FC92D9C94}"/>
                </a:ext>
              </a:extLst>
            </p:cNvPr>
            <p:cNvSpPr/>
            <p:nvPr/>
          </p:nvSpPr>
          <p:spPr>
            <a:xfrm>
              <a:off x="3550801" y="1147083"/>
              <a:ext cx="2006600" cy="365760"/>
            </a:xfrm>
            <a:prstGeom prst="rect">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68" name="TextBox 167">
            <a:extLst>
              <a:ext uri="{FF2B5EF4-FFF2-40B4-BE49-F238E27FC236}">
                <a16:creationId xmlns:a16="http://schemas.microsoft.com/office/drawing/2014/main" id="{DF7F9DE7-D22E-7649-BB3F-688A6B8A1271}"/>
              </a:ext>
            </a:extLst>
          </p:cNvPr>
          <p:cNvSpPr txBox="1"/>
          <p:nvPr/>
        </p:nvSpPr>
        <p:spPr>
          <a:xfrm>
            <a:off x="4742811" y="3224529"/>
            <a:ext cx="2357000" cy="584775"/>
          </a:xfrm>
          <a:prstGeom prst="rect">
            <a:avLst/>
          </a:prstGeom>
          <a:noFill/>
        </p:spPr>
        <p:txBody>
          <a:bodyPr wrap="square" rtlCol="0">
            <a:spAutoFit/>
          </a:bodyPr>
          <a:lstStyle/>
          <a:p>
            <a:pPr algn="ctr"/>
            <a:r>
              <a:rPr lang="en-US" sz="3200" b="1">
                <a:solidFill>
                  <a:srgbClr val="C3C92A"/>
                </a:solidFill>
                <a:latin typeface="Times New Roman" pitchFamily="18" charset="0"/>
                <a:cs typeface="Times New Roman" pitchFamily="18" charset="0"/>
              </a:rPr>
              <a:t>NHÓM 2</a:t>
            </a:r>
          </a:p>
        </p:txBody>
      </p:sp>
      <p:grpSp>
        <p:nvGrpSpPr>
          <p:cNvPr id="170" name="Group 169">
            <a:extLst>
              <a:ext uri="{FF2B5EF4-FFF2-40B4-BE49-F238E27FC236}">
                <a16:creationId xmlns:a16="http://schemas.microsoft.com/office/drawing/2014/main" id="{0796FDAD-8D18-684B-87E1-730775CC1FF0}"/>
              </a:ext>
            </a:extLst>
          </p:cNvPr>
          <p:cNvGrpSpPr/>
          <p:nvPr/>
        </p:nvGrpSpPr>
        <p:grpSpPr>
          <a:xfrm>
            <a:off x="5671916" y="3825812"/>
            <a:ext cx="550376" cy="106381"/>
            <a:chOff x="4046907" y="2995641"/>
            <a:chExt cx="722530" cy="139657"/>
          </a:xfrm>
          <a:solidFill>
            <a:srgbClr val="C3C92A"/>
          </a:solidFill>
        </p:grpSpPr>
        <p:sp>
          <p:nvSpPr>
            <p:cNvPr id="171" name="Oval 170">
              <a:extLst>
                <a:ext uri="{FF2B5EF4-FFF2-40B4-BE49-F238E27FC236}">
                  <a16:creationId xmlns:a16="http://schemas.microsoft.com/office/drawing/2014/main" id="{00A0FC76-294B-5F4C-A672-3088D668D8B5}"/>
                </a:ext>
              </a:extLst>
            </p:cNvPr>
            <p:cNvSpPr/>
            <p:nvPr/>
          </p:nvSpPr>
          <p:spPr>
            <a:xfrm>
              <a:off x="4046907"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2" name="Oval 171">
              <a:extLst>
                <a:ext uri="{FF2B5EF4-FFF2-40B4-BE49-F238E27FC236}">
                  <a16:creationId xmlns:a16="http://schemas.microsoft.com/office/drawing/2014/main" id="{0D3849DC-47BD-C34E-A2D8-639C6631624B}"/>
                </a:ext>
              </a:extLst>
            </p:cNvPr>
            <p:cNvSpPr/>
            <p:nvPr/>
          </p:nvSpPr>
          <p:spPr>
            <a:xfrm>
              <a:off x="4192634"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3" name="Oval 172">
              <a:extLst>
                <a:ext uri="{FF2B5EF4-FFF2-40B4-BE49-F238E27FC236}">
                  <a16:creationId xmlns:a16="http://schemas.microsoft.com/office/drawing/2014/main" id="{C5DF2503-56F5-394D-BA62-5D99C297EF5D}"/>
                </a:ext>
              </a:extLst>
            </p:cNvPr>
            <p:cNvSpPr/>
            <p:nvPr/>
          </p:nvSpPr>
          <p:spPr>
            <a:xfrm>
              <a:off x="4338361" y="2995641"/>
              <a:ext cx="139657" cy="139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4" name="Oval 173">
              <a:extLst>
                <a:ext uri="{FF2B5EF4-FFF2-40B4-BE49-F238E27FC236}">
                  <a16:creationId xmlns:a16="http://schemas.microsoft.com/office/drawing/2014/main" id="{82237476-FE91-BF46-B5F1-A771B0A12018}"/>
                </a:ext>
              </a:extLst>
            </p:cNvPr>
            <p:cNvSpPr/>
            <p:nvPr/>
          </p:nvSpPr>
          <p:spPr>
            <a:xfrm>
              <a:off x="4543724" y="303467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5" name="Oval 174">
              <a:extLst>
                <a:ext uri="{FF2B5EF4-FFF2-40B4-BE49-F238E27FC236}">
                  <a16:creationId xmlns:a16="http://schemas.microsoft.com/office/drawing/2014/main" id="{9A242F40-D1E5-044A-829F-6C3C070D7B08}"/>
                </a:ext>
              </a:extLst>
            </p:cNvPr>
            <p:cNvSpPr/>
            <p:nvPr/>
          </p:nvSpPr>
          <p:spPr>
            <a:xfrm>
              <a:off x="4689425" y="3034664"/>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grpSp>
      <p:sp>
        <p:nvSpPr>
          <p:cNvPr id="176" name="Rectangle 30">
            <a:extLst>
              <a:ext uri="{FF2B5EF4-FFF2-40B4-BE49-F238E27FC236}">
                <a16:creationId xmlns:a16="http://schemas.microsoft.com/office/drawing/2014/main" id="{DCEFC991-084F-F94E-A5B9-CFEC9142A70B}"/>
              </a:ext>
            </a:extLst>
          </p:cNvPr>
          <p:cNvSpPr/>
          <p:nvPr/>
        </p:nvSpPr>
        <p:spPr>
          <a:xfrm>
            <a:off x="8914983" y="3025430"/>
            <a:ext cx="2404568" cy="2308159"/>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77" name="Group 176">
            <a:extLst>
              <a:ext uri="{FF2B5EF4-FFF2-40B4-BE49-F238E27FC236}">
                <a16:creationId xmlns:a16="http://schemas.microsoft.com/office/drawing/2014/main" id="{8D311E2A-A4AA-054B-8875-D0C3CBC4CD8C}"/>
              </a:ext>
            </a:extLst>
          </p:cNvPr>
          <p:cNvGrpSpPr/>
          <p:nvPr/>
        </p:nvGrpSpPr>
        <p:grpSpPr>
          <a:xfrm>
            <a:off x="9039597" y="3038776"/>
            <a:ext cx="2057288" cy="2064185"/>
            <a:chOff x="3550801" y="1147082"/>
            <a:chExt cx="2006605" cy="4572000"/>
          </a:xfrm>
        </p:grpSpPr>
        <p:sp>
          <p:nvSpPr>
            <p:cNvPr id="178" name="Rectangle 177">
              <a:extLst>
                <a:ext uri="{FF2B5EF4-FFF2-40B4-BE49-F238E27FC236}">
                  <a16:creationId xmlns:a16="http://schemas.microsoft.com/office/drawing/2014/main" id="{5BA5E458-0947-8B44-904D-A55C6EA7B5E1}"/>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79" name="Rectangle 178">
              <a:extLst>
                <a:ext uri="{FF2B5EF4-FFF2-40B4-BE49-F238E27FC236}">
                  <a16:creationId xmlns:a16="http://schemas.microsoft.com/office/drawing/2014/main" id="{2C02DCE9-B51E-F64C-9A23-A3FD14342E1F}"/>
                </a:ext>
              </a:extLst>
            </p:cNvPr>
            <p:cNvSpPr/>
            <p:nvPr/>
          </p:nvSpPr>
          <p:spPr>
            <a:xfrm>
              <a:off x="3550801" y="1147083"/>
              <a:ext cx="2006600" cy="365760"/>
            </a:xfrm>
            <a:prstGeom prst="rect">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86" name="TextBox 185">
            <a:extLst>
              <a:ext uri="{FF2B5EF4-FFF2-40B4-BE49-F238E27FC236}">
                <a16:creationId xmlns:a16="http://schemas.microsoft.com/office/drawing/2014/main" id="{7B5FCF97-F48F-E04F-841D-AFBAED05F2AC}"/>
              </a:ext>
            </a:extLst>
          </p:cNvPr>
          <p:cNvSpPr txBox="1"/>
          <p:nvPr/>
        </p:nvSpPr>
        <p:spPr>
          <a:xfrm>
            <a:off x="8934512" y="3224529"/>
            <a:ext cx="2275282" cy="584775"/>
          </a:xfrm>
          <a:prstGeom prst="rect">
            <a:avLst/>
          </a:prstGeom>
          <a:noFill/>
        </p:spPr>
        <p:txBody>
          <a:bodyPr wrap="square" rtlCol="0">
            <a:spAutoFit/>
          </a:bodyPr>
          <a:lstStyle/>
          <a:p>
            <a:pPr algn="ctr"/>
            <a:r>
              <a:rPr lang="en-US" sz="3200" b="1" dirty="0">
                <a:solidFill>
                  <a:srgbClr val="41B0B6"/>
                </a:solidFill>
                <a:latin typeface="Times New Roman" pitchFamily="18" charset="0"/>
                <a:cs typeface="Times New Roman" pitchFamily="18" charset="0"/>
              </a:rPr>
              <a:t>NHÓM 3</a:t>
            </a:r>
          </a:p>
        </p:txBody>
      </p:sp>
      <p:grpSp>
        <p:nvGrpSpPr>
          <p:cNvPr id="188" name="Group 187">
            <a:extLst>
              <a:ext uri="{FF2B5EF4-FFF2-40B4-BE49-F238E27FC236}">
                <a16:creationId xmlns:a16="http://schemas.microsoft.com/office/drawing/2014/main" id="{C05334D1-9A08-D649-BFBE-4A96D742FB55}"/>
              </a:ext>
            </a:extLst>
          </p:cNvPr>
          <p:cNvGrpSpPr/>
          <p:nvPr/>
        </p:nvGrpSpPr>
        <p:grpSpPr>
          <a:xfrm>
            <a:off x="9975372" y="3871427"/>
            <a:ext cx="550376" cy="106381"/>
            <a:chOff x="4046907" y="2995641"/>
            <a:chExt cx="722530" cy="139657"/>
          </a:xfrm>
          <a:solidFill>
            <a:srgbClr val="41B0B6"/>
          </a:solidFill>
        </p:grpSpPr>
        <p:sp>
          <p:nvSpPr>
            <p:cNvPr id="189" name="Oval 188">
              <a:extLst>
                <a:ext uri="{FF2B5EF4-FFF2-40B4-BE49-F238E27FC236}">
                  <a16:creationId xmlns:a16="http://schemas.microsoft.com/office/drawing/2014/main" id="{AAE172B9-A631-EA42-83B3-A5C7ED3FA82B}"/>
                </a:ext>
              </a:extLst>
            </p:cNvPr>
            <p:cNvSpPr/>
            <p:nvPr/>
          </p:nvSpPr>
          <p:spPr>
            <a:xfrm>
              <a:off x="4046907"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0" name="Oval 189">
              <a:extLst>
                <a:ext uri="{FF2B5EF4-FFF2-40B4-BE49-F238E27FC236}">
                  <a16:creationId xmlns:a16="http://schemas.microsoft.com/office/drawing/2014/main" id="{58BB7A42-318E-5C44-A41E-7C5B4C867233}"/>
                </a:ext>
              </a:extLst>
            </p:cNvPr>
            <p:cNvSpPr/>
            <p:nvPr/>
          </p:nvSpPr>
          <p:spPr>
            <a:xfrm>
              <a:off x="4192634"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1" name="Oval 190">
              <a:extLst>
                <a:ext uri="{FF2B5EF4-FFF2-40B4-BE49-F238E27FC236}">
                  <a16:creationId xmlns:a16="http://schemas.microsoft.com/office/drawing/2014/main" id="{624AB50F-03C6-4B44-8A14-BB68FBE3B203}"/>
                </a:ext>
              </a:extLst>
            </p:cNvPr>
            <p:cNvSpPr/>
            <p:nvPr/>
          </p:nvSpPr>
          <p:spPr>
            <a:xfrm>
              <a:off x="4338361" y="2995641"/>
              <a:ext cx="139657" cy="139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2" name="Oval 191">
              <a:extLst>
                <a:ext uri="{FF2B5EF4-FFF2-40B4-BE49-F238E27FC236}">
                  <a16:creationId xmlns:a16="http://schemas.microsoft.com/office/drawing/2014/main" id="{0AFBC869-C883-FE42-83AC-ECCAEE996DC3}"/>
                </a:ext>
              </a:extLst>
            </p:cNvPr>
            <p:cNvSpPr/>
            <p:nvPr/>
          </p:nvSpPr>
          <p:spPr>
            <a:xfrm>
              <a:off x="4543724" y="303467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3" name="Oval 192">
              <a:extLst>
                <a:ext uri="{FF2B5EF4-FFF2-40B4-BE49-F238E27FC236}">
                  <a16:creationId xmlns:a16="http://schemas.microsoft.com/office/drawing/2014/main" id="{96A6E5B3-18D2-9543-BCC1-8C29149E2E38}"/>
                </a:ext>
              </a:extLst>
            </p:cNvPr>
            <p:cNvSpPr/>
            <p:nvPr/>
          </p:nvSpPr>
          <p:spPr>
            <a:xfrm>
              <a:off x="4689425" y="3034664"/>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218" name="TextBox 217">
            <a:extLst>
              <a:ext uri="{FF2B5EF4-FFF2-40B4-BE49-F238E27FC236}">
                <a16:creationId xmlns:a16="http://schemas.microsoft.com/office/drawing/2014/main" id="{1E0FEF56-CB55-3F4E-BA8E-E2F977D16FF9}"/>
              </a:ext>
            </a:extLst>
          </p:cNvPr>
          <p:cNvSpPr txBox="1"/>
          <p:nvPr/>
        </p:nvSpPr>
        <p:spPr>
          <a:xfrm>
            <a:off x="803263" y="4011850"/>
            <a:ext cx="2357000" cy="502766"/>
          </a:xfrm>
          <a:prstGeom prst="rect">
            <a:avLst/>
          </a:prstGeom>
          <a:noFill/>
        </p:spPr>
        <p:txBody>
          <a:bodyPr wrap="square" rtlCol="0">
            <a:spAutoFit/>
          </a:bodyPr>
          <a:lstStyle/>
          <a:p>
            <a:pPr algn="ctr"/>
            <a:r>
              <a:rPr lang="en-US" sz="2667" b="1" dirty="0">
                <a:solidFill>
                  <a:srgbClr val="C92953"/>
                </a:solidFill>
                <a:latin typeface="Times New Roman" pitchFamily="18" charset="0"/>
                <a:cs typeface="Times New Roman" pitchFamily="18" charset="0"/>
              </a:rPr>
              <a:t>SẢN XUẤT</a:t>
            </a:r>
          </a:p>
        </p:txBody>
      </p:sp>
      <p:sp>
        <p:nvSpPr>
          <p:cNvPr id="219" name="TextBox 218">
            <a:extLst>
              <a:ext uri="{FF2B5EF4-FFF2-40B4-BE49-F238E27FC236}">
                <a16:creationId xmlns:a16="http://schemas.microsoft.com/office/drawing/2014/main" id="{DF7F9DE7-D22E-7649-BB3F-688A6B8A1271}"/>
              </a:ext>
            </a:extLst>
          </p:cNvPr>
          <p:cNvSpPr txBox="1"/>
          <p:nvPr/>
        </p:nvSpPr>
        <p:spPr>
          <a:xfrm>
            <a:off x="4742811" y="4011849"/>
            <a:ext cx="2357000" cy="502766"/>
          </a:xfrm>
          <a:prstGeom prst="rect">
            <a:avLst/>
          </a:prstGeom>
          <a:noFill/>
        </p:spPr>
        <p:txBody>
          <a:bodyPr wrap="square" rtlCol="0">
            <a:spAutoFit/>
          </a:bodyPr>
          <a:lstStyle/>
          <a:p>
            <a:pPr algn="ctr"/>
            <a:r>
              <a:rPr lang="en-US" sz="2667" b="1" dirty="0">
                <a:solidFill>
                  <a:srgbClr val="C3C92A"/>
                </a:solidFill>
                <a:latin typeface="Times New Roman" pitchFamily="18" charset="0"/>
                <a:cs typeface="Times New Roman" pitchFamily="18" charset="0"/>
              </a:rPr>
              <a:t>XÃ HỘI</a:t>
            </a:r>
          </a:p>
        </p:txBody>
      </p:sp>
      <p:sp>
        <p:nvSpPr>
          <p:cNvPr id="220" name="TextBox 219">
            <a:extLst>
              <a:ext uri="{FF2B5EF4-FFF2-40B4-BE49-F238E27FC236}">
                <a16:creationId xmlns:a16="http://schemas.microsoft.com/office/drawing/2014/main" id="{7B5FCF97-F48F-E04F-841D-AFBAED05F2AC}"/>
              </a:ext>
            </a:extLst>
          </p:cNvPr>
          <p:cNvSpPr txBox="1"/>
          <p:nvPr/>
        </p:nvSpPr>
        <p:spPr>
          <a:xfrm>
            <a:off x="8934512" y="4011849"/>
            <a:ext cx="2275282" cy="502766"/>
          </a:xfrm>
          <a:prstGeom prst="rect">
            <a:avLst/>
          </a:prstGeom>
          <a:noFill/>
        </p:spPr>
        <p:txBody>
          <a:bodyPr wrap="square" rtlCol="0">
            <a:spAutoFit/>
          </a:bodyPr>
          <a:lstStyle/>
          <a:p>
            <a:pPr algn="ctr"/>
            <a:r>
              <a:rPr lang="en-US" sz="2667" b="1" dirty="0">
                <a:solidFill>
                  <a:srgbClr val="41B0B6"/>
                </a:solidFill>
                <a:latin typeface="Times New Roman" pitchFamily="18" charset="0"/>
                <a:cs typeface="Times New Roman" pitchFamily="18" charset="0"/>
              </a:rPr>
              <a:t>TIÊU CỰC</a:t>
            </a:r>
          </a:p>
        </p:txBody>
      </p:sp>
      <p:sp>
        <p:nvSpPr>
          <p:cNvPr id="5121" name="Rectangle 5120"/>
          <p:cNvSpPr/>
          <p:nvPr/>
        </p:nvSpPr>
        <p:spPr>
          <a:xfrm>
            <a:off x="2383318" y="2068737"/>
            <a:ext cx="8275022" cy="584775"/>
          </a:xfrm>
          <a:prstGeom prst="rect">
            <a:avLst/>
          </a:prstGeom>
        </p:spPr>
        <p:txBody>
          <a:bodyPr wrap="none">
            <a:spAutoFit/>
          </a:bodyPr>
          <a:lstStyle/>
          <a:p>
            <a:r>
              <a:rPr lang="vi-VN" sz="3200" b="1" dirty="0">
                <a:solidFill>
                  <a:schemeClr val="accent1">
                    <a:lumMod val="75000"/>
                  </a:schemeClr>
                </a:solidFill>
                <a:latin typeface="Times New Roman" pitchFamily="18" charset="0"/>
                <a:cs typeface="Times New Roman" pitchFamily="18" charset="0"/>
              </a:rPr>
              <a:t>Tìm hiểu </a:t>
            </a:r>
            <a:r>
              <a:rPr lang="en-US" sz="3200" b="1" dirty="0" err="1">
                <a:solidFill>
                  <a:schemeClr val="accent1">
                    <a:lumMod val="75000"/>
                  </a:schemeClr>
                </a:solidFill>
                <a:latin typeface="Times New Roman" pitchFamily="18" charset="0"/>
                <a:cs typeface="Times New Roman" pitchFamily="18" charset="0"/>
              </a:rPr>
              <a:t>tác</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động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của</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cách</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mạng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công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nghiệp</a:t>
            </a:r>
            <a:endParaRPr lang="en-US" sz="3200" b="1" dirty="0">
              <a:solidFill>
                <a:schemeClr val="accent1">
                  <a:lumMod val="75000"/>
                </a:schemeClr>
              </a:solidFill>
              <a:latin typeface="Times New Roman" pitchFamily="18" charset="0"/>
              <a:cs typeface="Times New Roman" pitchFamily="18" charset="0"/>
            </a:endParaRPr>
          </a:p>
        </p:txBody>
      </p:sp>
      <p:cxnSp>
        <p:nvCxnSpPr>
          <p:cNvPr id="63" name="Straight Connector 62">
            <a:extLst>
              <a:ext uri="{FF2B5EF4-FFF2-40B4-BE49-F238E27FC236}">
                <a16:creationId xmlns:a16="http://schemas.microsoft.com/office/drawing/2014/main" id="{F9710D34-9A4E-6347-A558-A9C36B6265AF}"/>
              </a:ext>
            </a:extLst>
          </p:cNvPr>
          <p:cNvCxnSpPr/>
          <p:nvPr/>
        </p:nvCxnSpPr>
        <p:spPr>
          <a:xfrm>
            <a:off x="1184771" y="3278975"/>
            <a:ext cx="2131171" cy="0"/>
          </a:xfrm>
          <a:prstGeom prst="line">
            <a:avLst/>
          </a:prstGeom>
          <a:ln w="28575">
            <a:solidFill>
              <a:srgbClr val="C9295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6097DE-3C7D-0A49-B19A-9CD4F882EE15}"/>
              </a:ext>
            </a:extLst>
          </p:cNvPr>
          <p:cNvCxnSpPr/>
          <p:nvPr/>
        </p:nvCxnSpPr>
        <p:spPr>
          <a:xfrm>
            <a:off x="8997854" y="3278975"/>
            <a:ext cx="2131171" cy="0"/>
          </a:xfrm>
          <a:prstGeom prst="line">
            <a:avLst/>
          </a:prstGeom>
          <a:ln w="28575">
            <a:solidFill>
              <a:srgbClr val="41B0B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0E5A264-B692-6E45-975F-6D3A3CDDAF3C}"/>
              </a:ext>
            </a:extLst>
          </p:cNvPr>
          <p:cNvCxnSpPr/>
          <p:nvPr/>
        </p:nvCxnSpPr>
        <p:spPr>
          <a:xfrm>
            <a:off x="4881519" y="3282452"/>
            <a:ext cx="2131171" cy="0"/>
          </a:xfrm>
          <a:prstGeom prst="line">
            <a:avLst/>
          </a:prstGeom>
          <a:ln w="28575">
            <a:solidFill>
              <a:srgbClr val="C3C92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F94748-A570-97CD-695D-D40F72BF3965}"/>
              </a:ext>
            </a:extLst>
          </p:cNvPr>
          <p:cNvSpPr txBox="1"/>
          <p:nvPr/>
        </p:nvSpPr>
        <p:spPr>
          <a:xfrm>
            <a:off x="883412" y="254587"/>
            <a:ext cx="1094104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4: BÀI 2. CÁCH MẠNG CÔNG NGHIỆP</a:t>
            </a:r>
          </a:p>
        </p:txBody>
      </p:sp>
      <p:sp>
        <p:nvSpPr>
          <p:cNvPr id="2" name="TextBox 1">
            <a:extLst>
              <a:ext uri="{FF2B5EF4-FFF2-40B4-BE49-F238E27FC236}">
                <a16:creationId xmlns:a16="http://schemas.microsoft.com/office/drawing/2014/main" id="{05C008F4-7917-695E-9009-A1EE6A3BD5AE}"/>
              </a:ext>
            </a:extLst>
          </p:cNvPr>
          <p:cNvSpPr txBox="1"/>
          <p:nvPr/>
        </p:nvSpPr>
        <p:spPr>
          <a:xfrm>
            <a:off x="357066" y="810716"/>
            <a:ext cx="11669503"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95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1"/>
                                        </p:tgtEl>
                                        <p:attrNameLst>
                                          <p:attrName>style.visibility</p:attrName>
                                        </p:attrNameLst>
                                      </p:cBhvr>
                                      <p:to>
                                        <p:strVal val="visible"/>
                                      </p:to>
                                    </p:set>
                                    <p:anim calcmode="lin" valueType="num">
                                      <p:cBhvr additive="base">
                                        <p:cTn id="12" dur="500" fill="hold"/>
                                        <p:tgtEl>
                                          <p:spTgt spid="5121"/>
                                        </p:tgtEl>
                                        <p:attrNameLst>
                                          <p:attrName>ppt_x</p:attrName>
                                        </p:attrNameLst>
                                      </p:cBhvr>
                                      <p:tavLst>
                                        <p:tav tm="0">
                                          <p:val>
                                            <p:strVal val="#ppt_x"/>
                                          </p:val>
                                        </p:tav>
                                        <p:tav tm="100000">
                                          <p:val>
                                            <p:strVal val="#ppt_x"/>
                                          </p:val>
                                        </p:tav>
                                      </p:tavLst>
                                    </p:anim>
                                    <p:anim calcmode="lin" valueType="num">
                                      <p:cBhvr additive="base">
                                        <p:cTn id="13"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500"/>
                                        <p:tgtEl>
                                          <p:spTgt spid="1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8"/>
                                        </p:tgtEl>
                                        <p:attrNameLst>
                                          <p:attrName>style.visibility</p:attrName>
                                        </p:attrNameLst>
                                      </p:cBhvr>
                                      <p:to>
                                        <p:strVal val="visible"/>
                                      </p:to>
                                    </p:set>
                                    <p:animEffect transition="in" filter="fade">
                                      <p:cBhvr>
                                        <p:cTn id="21" dur="500"/>
                                        <p:tgtEl>
                                          <p:spTgt spid="218"/>
                                        </p:tgtEl>
                                      </p:cBhvr>
                                    </p:animEffect>
                                  </p:childTnLst>
                                </p:cTn>
                              </p:par>
                              <p:par>
                                <p:cTn id="22" presetID="10" presetClass="entr" presetSubtype="0" fill="hold" nodeType="with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500"/>
                                        <p:tgtEl>
                                          <p:spTgt spid="1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par>
                                <p:cTn id="31" presetID="10" presetClass="entr" presetSubtype="0" fill="hold" nodeType="with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fade">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500"/>
                                        <p:tgtEl>
                                          <p:spTgt spid="16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500"/>
                                        <p:tgtEl>
                                          <p:spTgt spid="219"/>
                                        </p:tgtEl>
                                      </p:cBhvr>
                                    </p:animEffect>
                                  </p:childTnLst>
                                </p:cTn>
                              </p:par>
                              <p:par>
                                <p:cTn id="45" presetID="10" presetClass="entr" presetSubtype="0" fill="hold" nodeType="with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fade">
                                      <p:cBhvr>
                                        <p:cTn id="47" dur="500"/>
                                        <p:tgtEl>
                                          <p:spTgt spid="170"/>
                                        </p:tgtEl>
                                      </p:cBhvr>
                                    </p:animEffect>
                                  </p:childTnLst>
                                </p:cTn>
                              </p:par>
                              <p:par>
                                <p:cTn id="48" presetID="10" presetClass="entr" presetSubtype="0" fill="hold" nodeType="with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7"/>
                                        </p:tgtEl>
                                        <p:attrNameLst>
                                          <p:attrName>style.visibility</p:attrName>
                                        </p:attrNameLst>
                                      </p:cBhvr>
                                      <p:to>
                                        <p:strVal val="visible"/>
                                      </p:to>
                                    </p:set>
                                    <p:anim calcmode="lin" valueType="num">
                                      <p:cBhvr additive="base">
                                        <p:cTn id="58" dur="500" fill="hold"/>
                                        <p:tgtEl>
                                          <p:spTgt spid="177"/>
                                        </p:tgtEl>
                                        <p:attrNameLst>
                                          <p:attrName>ppt_x</p:attrName>
                                        </p:attrNameLst>
                                      </p:cBhvr>
                                      <p:tavLst>
                                        <p:tav tm="0">
                                          <p:val>
                                            <p:strVal val="#ppt_x"/>
                                          </p:val>
                                        </p:tav>
                                        <p:tav tm="100000">
                                          <p:val>
                                            <p:strVal val="#ppt_x"/>
                                          </p:val>
                                        </p:tav>
                                      </p:tavLst>
                                    </p:anim>
                                    <p:anim calcmode="lin" valueType="num">
                                      <p:cBhvr additive="base">
                                        <p:cTn id="59" dur="500" fill="hold"/>
                                        <p:tgtEl>
                                          <p:spTgt spid="177"/>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500" fill="hold"/>
                                        <p:tgtEl>
                                          <p:spTgt spid="64"/>
                                        </p:tgtEl>
                                        <p:attrNameLst>
                                          <p:attrName>ppt_x</p:attrName>
                                        </p:attrNameLst>
                                      </p:cBhvr>
                                      <p:tavLst>
                                        <p:tav tm="0">
                                          <p:val>
                                            <p:strVal val="#ppt_x"/>
                                          </p:val>
                                        </p:tav>
                                        <p:tav tm="100000">
                                          <p:val>
                                            <p:strVal val="#ppt_x"/>
                                          </p:val>
                                        </p:tav>
                                      </p:tavLst>
                                    </p:anim>
                                    <p:anim calcmode="lin" valueType="num">
                                      <p:cBhvr additive="base">
                                        <p:cTn id="63" dur="500" fill="hold"/>
                                        <p:tgtEl>
                                          <p:spTgt spid="6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6"/>
                                        </p:tgtEl>
                                        <p:attrNameLst>
                                          <p:attrName>style.visibility</p:attrName>
                                        </p:attrNameLst>
                                      </p:cBhvr>
                                      <p:to>
                                        <p:strVal val="visible"/>
                                      </p:to>
                                    </p:set>
                                    <p:anim calcmode="lin" valueType="num">
                                      <p:cBhvr additive="base">
                                        <p:cTn id="66" dur="500" fill="hold"/>
                                        <p:tgtEl>
                                          <p:spTgt spid="186"/>
                                        </p:tgtEl>
                                        <p:attrNameLst>
                                          <p:attrName>ppt_x</p:attrName>
                                        </p:attrNameLst>
                                      </p:cBhvr>
                                      <p:tavLst>
                                        <p:tav tm="0">
                                          <p:val>
                                            <p:strVal val="#ppt_x"/>
                                          </p:val>
                                        </p:tav>
                                        <p:tav tm="100000">
                                          <p:val>
                                            <p:strVal val="#ppt_x"/>
                                          </p:val>
                                        </p:tav>
                                      </p:tavLst>
                                    </p:anim>
                                    <p:anim calcmode="lin" valueType="num">
                                      <p:cBhvr additive="base">
                                        <p:cTn id="67" dur="500" fill="hold"/>
                                        <p:tgtEl>
                                          <p:spTgt spid="18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8"/>
                                        </p:tgtEl>
                                        <p:attrNameLst>
                                          <p:attrName>style.visibility</p:attrName>
                                        </p:attrNameLst>
                                      </p:cBhvr>
                                      <p:to>
                                        <p:strVal val="visible"/>
                                      </p:to>
                                    </p:set>
                                    <p:anim calcmode="lin" valueType="num">
                                      <p:cBhvr additive="base">
                                        <p:cTn id="70" dur="500" fill="hold"/>
                                        <p:tgtEl>
                                          <p:spTgt spid="188"/>
                                        </p:tgtEl>
                                        <p:attrNameLst>
                                          <p:attrName>ppt_x</p:attrName>
                                        </p:attrNameLst>
                                      </p:cBhvr>
                                      <p:tavLst>
                                        <p:tav tm="0">
                                          <p:val>
                                            <p:strVal val="#ppt_x"/>
                                          </p:val>
                                        </p:tav>
                                        <p:tav tm="100000">
                                          <p:val>
                                            <p:strVal val="#ppt_x"/>
                                          </p:val>
                                        </p:tav>
                                      </p:tavLst>
                                    </p:anim>
                                    <p:anim calcmode="lin" valueType="num">
                                      <p:cBhvr additive="base">
                                        <p:cTn id="71" dur="500" fill="hold"/>
                                        <p:tgtEl>
                                          <p:spTgt spid="18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20"/>
                                        </p:tgtEl>
                                        <p:attrNameLst>
                                          <p:attrName>style.visibility</p:attrName>
                                        </p:attrNameLst>
                                      </p:cBhvr>
                                      <p:to>
                                        <p:strVal val="visible"/>
                                      </p:to>
                                    </p:set>
                                    <p:anim calcmode="lin" valueType="num">
                                      <p:cBhvr additive="base">
                                        <p:cTn id="74" dur="500" fill="hold"/>
                                        <p:tgtEl>
                                          <p:spTgt spid="220"/>
                                        </p:tgtEl>
                                        <p:attrNameLst>
                                          <p:attrName>ppt_x</p:attrName>
                                        </p:attrNameLst>
                                      </p:cBhvr>
                                      <p:tavLst>
                                        <p:tav tm="0">
                                          <p:val>
                                            <p:strVal val="#ppt_x"/>
                                          </p:val>
                                        </p:tav>
                                        <p:tav tm="100000">
                                          <p:val>
                                            <p:strVal val="#ppt_x"/>
                                          </p:val>
                                        </p:tav>
                                      </p:tavLst>
                                    </p:anim>
                                    <p:anim calcmode="lin" valueType="num">
                                      <p:cBhvr additive="base">
                                        <p:cTn id="75" dur="500" fill="hold"/>
                                        <p:tgtEl>
                                          <p:spTgt spid="22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76"/>
                                        </p:tgtEl>
                                        <p:attrNameLst>
                                          <p:attrName>style.visibility</p:attrName>
                                        </p:attrNameLst>
                                      </p:cBhvr>
                                      <p:to>
                                        <p:strVal val="visible"/>
                                      </p:to>
                                    </p:set>
                                    <p:anim calcmode="lin" valueType="num">
                                      <p:cBhvr additive="base">
                                        <p:cTn id="78" dur="500" fill="hold"/>
                                        <p:tgtEl>
                                          <p:spTgt spid="176"/>
                                        </p:tgtEl>
                                        <p:attrNameLst>
                                          <p:attrName>ppt_x</p:attrName>
                                        </p:attrNameLst>
                                      </p:cBhvr>
                                      <p:tavLst>
                                        <p:tav tm="0">
                                          <p:val>
                                            <p:strVal val="#ppt_x"/>
                                          </p:val>
                                        </p:tav>
                                        <p:tav tm="100000">
                                          <p:val>
                                            <p:strVal val="#ppt_x"/>
                                          </p:val>
                                        </p:tav>
                                      </p:tavLst>
                                    </p:anim>
                                    <p:anim calcmode="lin" valueType="num">
                                      <p:cBhvr additive="base">
                                        <p:cTn id="79"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0" grpId="0" animBg="1"/>
      <p:bldP spid="150" grpId="0"/>
      <p:bldP spid="158" grpId="0" animBg="1"/>
      <p:bldP spid="168" grpId="0"/>
      <p:bldP spid="176" grpId="0" animBg="1"/>
      <p:bldP spid="186" grpId="0"/>
      <p:bldP spid="218" grpId="0"/>
      <p:bldP spid="219" grpId="0"/>
      <p:bldP spid="220" grpId="0"/>
      <p:bldP spid="51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1473200" y="3429404"/>
            <a:ext cx="5283200" cy="749425"/>
          </a:xfrm>
          <a:prstGeom prst="rect">
            <a:avLst/>
          </a:prstGeom>
        </p:spPr>
        <p:txBody>
          <a:bodyPr vert="horz" lIns="121920" tIns="60960" rIns="121920" bIns="60960" rtlCol="0" anchor="ctr">
            <a:noAutofit/>
          </a:bodyPr>
          <a:lstStyle/>
          <a:p>
            <a:pPr marL="457189" indent="-457189" defTabSz="1219170">
              <a:spcBef>
                <a:spcPct val="0"/>
              </a:spcBef>
              <a:buFontTx/>
              <a:buChar char="-"/>
              <a:defRPr/>
            </a:pPr>
            <a:endParaRPr lang="en-US" sz="3200" dirty="0">
              <a:ea typeface="+mj-ea"/>
              <a:cs typeface="+mj-cs"/>
            </a:endParaRPr>
          </a:p>
        </p:txBody>
      </p:sp>
      <p:sp>
        <p:nvSpPr>
          <p:cNvPr id="6" name="object 2"/>
          <p:cNvSpPr>
            <a:spLocks noChangeArrowheads="1"/>
          </p:cNvSpPr>
          <p:nvPr/>
        </p:nvSpPr>
        <p:spPr bwMode="auto">
          <a:xfrm>
            <a:off x="241301" y="2108200"/>
            <a:ext cx="5662084" cy="4622800"/>
          </a:xfrm>
          <a:custGeom>
            <a:avLst/>
            <a:gdLst>
              <a:gd name="T0" fmla="*/ 0 w 4247515"/>
              <a:gd name="T1" fmla="*/ 0 h 4897120"/>
              <a:gd name="T2" fmla="*/ 4247515 w 4247515"/>
              <a:gd name="T3" fmla="*/ 4897120 h 4897120"/>
            </a:gdLst>
            <a:ahLst/>
            <a:cxnLst/>
            <a:rect l="T0" t="T1" r="T2" b="T3"/>
            <a:pathLst>
              <a:path w="4247515" h="4897120">
                <a:moveTo>
                  <a:pt x="0" y="4896612"/>
                </a:moveTo>
                <a:lnTo>
                  <a:pt x="4247388" y="4896612"/>
                </a:lnTo>
                <a:lnTo>
                  <a:pt x="4247388" y="0"/>
                </a:lnTo>
                <a:lnTo>
                  <a:pt x="0" y="0"/>
                </a:lnTo>
                <a:lnTo>
                  <a:pt x="0" y="4896612"/>
                </a:lnTo>
                <a:close/>
              </a:path>
            </a:pathLst>
          </a:cu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8" name="object 5"/>
          <p:cNvSpPr>
            <a:spLocks noChangeArrowheads="1"/>
          </p:cNvSpPr>
          <p:nvPr/>
        </p:nvSpPr>
        <p:spPr bwMode="auto">
          <a:xfrm>
            <a:off x="6267452" y="2108200"/>
            <a:ext cx="5668433" cy="4622800"/>
          </a:xfrm>
          <a:custGeom>
            <a:avLst/>
            <a:gdLst>
              <a:gd name="T0" fmla="*/ 0 w 4250690"/>
              <a:gd name="T1" fmla="*/ 0 h 4897120"/>
              <a:gd name="T2" fmla="*/ 4250690 w 4250690"/>
              <a:gd name="T3" fmla="*/ 4897120 h 4897120"/>
            </a:gdLst>
            <a:ahLst/>
            <a:cxnLst/>
            <a:rect l="T0" t="T1" r="T2" b="T3"/>
            <a:pathLst>
              <a:path w="4250690" h="4897120">
                <a:moveTo>
                  <a:pt x="0" y="4896612"/>
                </a:moveTo>
                <a:lnTo>
                  <a:pt x="4250435" y="4896612"/>
                </a:lnTo>
                <a:lnTo>
                  <a:pt x="4250435" y="0"/>
                </a:lnTo>
                <a:lnTo>
                  <a:pt x="0" y="0"/>
                </a:lnTo>
                <a:lnTo>
                  <a:pt x="0" y="4896612"/>
                </a:lnTo>
                <a:close/>
              </a:path>
            </a:pathLst>
          </a:custGeom>
          <a:noFill/>
          <a:ln w="28956">
            <a:solidFill>
              <a:srgbClr val="4F6128"/>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a:latin typeface="Calibri" pitchFamily="34" charset="0"/>
            </a:endParaRPr>
          </a:p>
        </p:txBody>
      </p:sp>
      <p:sp>
        <p:nvSpPr>
          <p:cNvPr id="10" name="object 6"/>
          <p:cNvSpPr>
            <a:spLocks noChangeArrowheads="1"/>
          </p:cNvSpPr>
          <p:nvPr/>
        </p:nvSpPr>
        <p:spPr bwMode="auto">
          <a:xfrm>
            <a:off x="6877051" y="2283885"/>
            <a:ext cx="4419600" cy="40004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1" name="object 7"/>
          <p:cNvSpPr>
            <a:spLocks noChangeArrowheads="1"/>
          </p:cNvSpPr>
          <p:nvPr/>
        </p:nvSpPr>
        <p:spPr bwMode="auto">
          <a:xfrm>
            <a:off x="6383867" y="3056467"/>
            <a:ext cx="5378451" cy="3600451"/>
          </a:xfrm>
          <a:custGeom>
            <a:avLst/>
            <a:gdLst>
              <a:gd name="T0" fmla="*/ 0 w 4032884"/>
              <a:gd name="T1" fmla="*/ 0 h 3601720"/>
              <a:gd name="T2" fmla="*/ 4032884 w 4032884"/>
              <a:gd name="T3" fmla="*/ 3601720 h 3601720"/>
            </a:gdLst>
            <a:ahLst/>
            <a:cxnLst/>
            <a:rect l="T0" t="T1" r="T2" b="T3"/>
            <a:pathLst>
              <a:path w="4032884" h="3601720">
                <a:moveTo>
                  <a:pt x="0" y="3601212"/>
                </a:moveTo>
                <a:lnTo>
                  <a:pt x="4032503" y="3601212"/>
                </a:lnTo>
                <a:lnTo>
                  <a:pt x="4032503" y="0"/>
                </a:lnTo>
                <a:lnTo>
                  <a:pt x="0" y="0"/>
                </a:lnTo>
                <a:lnTo>
                  <a:pt x="0" y="3601212"/>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2" name="object 8"/>
          <p:cNvSpPr>
            <a:spLocks noChangeArrowheads="1"/>
          </p:cNvSpPr>
          <p:nvPr/>
        </p:nvSpPr>
        <p:spPr bwMode="auto">
          <a:xfrm>
            <a:off x="7056967" y="3560234"/>
            <a:ext cx="3835400" cy="282363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3" name="object 9"/>
          <p:cNvSpPr>
            <a:spLocks noChangeArrowheads="1"/>
          </p:cNvSpPr>
          <p:nvPr/>
        </p:nvSpPr>
        <p:spPr bwMode="auto">
          <a:xfrm>
            <a:off x="1151468" y="3056467"/>
            <a:ext cx="3839633" cy="267546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4" name="TextBox 13"/>
          <p:cNvSpPr txBox="1"/>
          <p:nvPr/>
        </p:nvSpPr>
        <p:spPr>
          <a:xfrm>
            <a:off x="3962400" y="1444626"/>
            <a:ext cx="4876800" cy="666786"/>
          </a:xfrm>
          <a:prstGeom prst="rect">
            <a:avLst/>
          </a:prstGeom>
          <a:noFill/>
        </p:spPr>
        <p:txBody>
          <a:bodyPr wrap="square" rtlCol="0">
            <a:spAutoFit/>
          </a:bodyPr>
          <a:lstStyle/>
          <a:p>
            <a:pPr algn="ctr"/>
            <a:r>
              <a:rPr lang="en-US" sz="3733" b="1">
                <a:solidFill>
                  <a:schemeClr val="accent1">
                    <a:lumMod val="75000"/>
                  </a:schemeClr>
                </a:solidFill>
                <a:latin typeface="Times New Roman" pitchFamily="18" charset="0"/>
                <a:cs typeface="Times New Roman" pitchFamily="18" charset="0"/>
              </a:rPr>
              <a:t>BÁO CÁO KẾT QUẢ</a:t>
            </a:r>
          </a:p>
        </p:txBody>
      </p:sp>
      <p:sp>
        <p:nvSpPr>
          <p:cNvPr id="3" name="TextBox 2">
            <a:extLst>
              <a:ext uri="{FF2B5EF4-FFF2-40B4-BE49-F238E27FC236}">
                <a16:creationId xmlns:a16="http://schemas.microsoft.com/office/drawing/2014/main" id="{6DE432A8-C0A7-A929-3AFA-6B7414D52327}"/>
              </a:ext>
            </a:extLst>
          </p:cNvPr>
          <p:cNvSpPr txBox="1"/>
          <p:nvPr/>
        </p:nvSpPr>
        <p:spPr>
          <a:xfrm>
            <a:off x="883412" y="254587"/>
            <a:ext cx="1094104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CÔNG NGHIỆP</a:t>
            </a:r>
          </a:p>
        </p:txBody>
      </p:sp>
      <p:sp>
        <p:nvSpPr>
          <p:cNvPr id="4" name="TextBox 3">
            <a:extLst>
              <a:ext uri="{FF2B5EF4-FFF2-40B4-BE49-F238E27FC236}">
                <a16:creationId xmlns:a16="http://schemas.microsoft.com/office/drawing/2014/main" id="{F45014B9-BE8E-AF4F-B776-65CEBD4F00DC}"/>
              </a:ext>
            </a:extLst>
          </p:cNvPr>
          <p:cNvSpPr txBox="1"/>
          <p:nvPr/>
        </p:nvSpPr>
        <p:spPr>
          <a:xfrm>
            <a:off x="1" y="801051"/>
            <a:ext cx="1219200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32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CAD22A-53F3-AE0D-8791-6DF9449552BC}"/>
              </a:ext>
            </a:extLst>
          </p:cNvPr>
          <p:cNvSpPr txBox="1"/>
          <p:nvPr/>
        </p:nvSpPr>
        <p:spPr>
          <a:xfrm>
            <a:off x="650436" y="1659285"/>
            <a:ext cx="10947400" cy="3539430"/>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cs typeface="Times New Roman" panose="02020603050405020304" pitchFamily="18" charset="0"/>
              </a:rPr>
              <a:t> Tác động của cách mạng công nghiệp đến đời sống sản xuất:</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vi-VN" sz="2800" b="0" i="0" dirty="0">
                <a:solidFill>
                  <a:srgbClr val="000000"/>
                </a:solidFill>
                <a:effectLst/>
                <a:latin typeface="Times New Roman" panose="02020603050405020304" pitchFamily="18" charset="0"/>
                <a:cs typeface="Times New Roman" panose="02020603050405020304" pitchFamily="18" charset="0"/>
              </a:rPr>
              <a:t>+ Thúc đẩy sự phát triển của nhiều ngành kinh tế, đặc biệt là giao thông vận tải, khai mỏ và sản xuất nông nghiệp.</a:t>
            </a:r>
          </a:p>
          <a:p>
            <a:pPr marL="457200" indent="-457200" algn="just">
              <a:buFont typeface="Wingdings" panose="05000000000000000000" pitchFamily="2" charset="2"/>
              <a:buChar char="Ø"/>
            </a:pPr>
            <a:r>
              <a:rPr lang="vi-VN" sz="2800" b="0" i="0" dirty="0">
                <a:solidFill>
                  <a:srgbClr val="000000"/>
                </a:solidFill>
                <a:effectLst/>
                <a:latin typeface="Times New Roman" panose="02020603050405020304" pitchFamily="18" charset="0"/>
                <a:cs typeface="Times New Roman" panose="02020603050405020304" pitchFamily="18" charset="0"/>
              </a:rPr>
              <a:t>+ Làm thay đổi cơ bản quá trình sản xuất; năng suất lao động được nâng cao, tạo ra nguồn của cải dồi dào cho xã hội.</a:t>
            </a:r>
          </a:p>
          <a:p>
            <a:pPr marL="457200" indent="-457200" algn="just">
              <a:buFont typeface="Wingdings" panose="05000000000000000000" pitchFamily="2" charset="2"/>
              <a:buChar char="Ø"/>
            </a:pPr>
            <a:r>
              <a:rPr lang="vi-VN" sz="2800" b="0" i="0" dirty="0">
                <a:solidFill>
                  <a:srgbClr val="000000"/>
                </a:solidFill>
                <a:effectLst/>
                <a:latin typeface="Times New Roman" panose="02020603050405020304" pitchFamily="18" charset="0"/>
                <a:cs typeface="Times New Roman" panose="02020603050405020304" pitchFamily="18" charset="0"/>
              </a:rPr>
              <a:t>+ Làm thay đổi bộ mặt của nhiều nước tư bản: xuất hiện nhiều khu công nghiệp lớn, thành phố lớn, đưa tới sự chuyển dịch trong cơ cấu lao động và dân cư,..</a:t>
            </a:r>
          </a:p>
        </p:txBody>
      </p:sp>
      <p:sp>
        <p:nvSpPr>
          <p:cNvPr id="6" name="TextBox 5">
            <a:extLst>
              <a:ext uri="{FF2B5EF4-FFF2-40B4-BE49-F238E27FC236}">
                <a16:creationId xmlns:a16="http://schemas.microsoft.com/office/drawing/2014/main" id="{0606AC1F-9F3E-B9EF-1D2F-8B7E16DCEA57}"/>
              </a:ext>
            </a:extLst>
          </p:cNvPr>
          <p:cNvSpPr txBox="1"/>
          <p:nvPr/>
        </p:nvSpPr>
        <p:spPr>
          <a:xfrm>
            <a:off x="835926" y="254587"/>
            <a:ext cx="1094104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4: BÀI 2. CÁCH MẠNG CÔNG NGHIỆP</a:t>
            </a:r>
          </a:p>
        </p:txBody>
      </p:sp>
      <p:sp>
        <p:nvSpPr>
          <p:cNvPr id="7" name="TextBox 6">
            <a:extLst>
              <a:ext uri="{FF2B5EF4-FFF2-40B4-BE49-F238E27FC236}">
                <a16:creationId xmlns:a16="http://schemas.microsoft.com/office/drawing/2014/main" id="{11A6B4C8-DE8E-BD65-A73A-02A1E1180B28}"/>
              </a:ext>
            </a:extLst>
          </p:cNvPr>
          <p:cNvSpPr txBox="1"/>
          <p:nvPr/>
        </p:nvSpPr>
        <p:spPr>
          <a:xfrm>
            <a:off x="1" y="801051"/>
            <a:ext cx="12144514"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4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B7F7E6C0-BB4D-4441-9DAE-801A7824BC40}"/>
              </a:ext>
            </a:extLst>
          </p:cNvPr>
          <p:cNvSpPr/>
          <p:nvPr/>
        </p:nvSpPr>
        <p:spPr>
          <a:xfrm>
            <a:off x="643467" y="450165"/>
            <a:ext cx="4969542" cy="5092505"/>
          </a:xfrm>
          <a:prstGeom prst="roundRect">
            <a:avLst>
              <a:gd name="adj" fmla="val 3242"/>
            </a:avLst>
          </a:prstGeom>
          <a:blipFill>
            <a:blip r:embed="rId2"/>
            <a:srcRect/>
            <a:stretch>
              <a:fillRect t="-17736" b="-17736"/>
            </a:stretch>
          </a:blipFill>
          <a:ln>
            <a:solidFill>
              <a:srgbClr val="7B73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22">
            <a:extLst>
              <a:ext uri="{FF2B5EF4-FFF2-40B4-BE49-F238E27FC236}">
                <a16:creationId xmlns:a16="http://schemas.microsoft.com/office/drawing/2014/main" id="{24D61914-BD8A-42BF-9F2B-F64BFD3BA522}"/>
              </a:ext>
            </a:extLst>
          </p:cNvPr>
          <p:cNvSpPr txBox="1"/>
          <p:nvPr/>
        </p:nvSpPr>
        <p:spPr>
          <a:xfrm>
            <a:off x="643467" y="5805386"/>
            <a:ext cx="4840695" cy="664103"/>
          </a:xfrm>
          <a:prstGeom prst="rect">
            <a:avLst/>
          </a:prstGeom>
          <a:noFill/>
        </p:spPr>
        <p:txBody>
          <a:bodyPr wrap="square" rtlCol="0">
            <a:spAutoFit/>
          </a:bodyPr>
          <a:lstStyle/>
          <a:p>
            <a:pPr algn="ctr" defTabSz="850392">
              <a:spcAft>
                <a:spcPts val="600"/>
              </a:spcAft>
              <a:defRPr/>
            </a:pPr>
            <a:r>
              <a:rPr lang="en-US" sz="1860" kern="1200" dirty="0" err="1">
                <a:solidFill>
                  <a:prstClr val="black"/>
                </a:solidFill>
                <a:latin typeface="Times New Roman" panose="02020603050405020304" pitchFamily="18" charset="0"/>
                <a:ea typeface="+mn-ea"/>
                <a:cs typeface="Times New Roman" panose="02020603050405020304" pitchFamily="18" charset="0"/>
              </a:rPr>
              <a:t>Đường</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sắt</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nối</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hai</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thành</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phố</a:t>
            </a:r>
            <a:r>
              <a:rPr lang="en-US" sz="1860" kern="1200" dirty="0">
                <a:solidFill>
                  <a:prstClr val="black"/>
                </a:solidFill>
                <a:latin typeface="Times New Roman" panose="02020603050405020304" pitchFamily="18" charset="0"/>
                <a:ea typeface="+mn-ea"/>
                <a:cs typeface="Times New Roman" panose="02020603050405020304" pitchFamily="18" charset="0"/>
              </a:rPr>
              <a:t> Li-</a:t>
            </a:r>
            <a:r>
              <a:rPr lang="en-US" sz="1860" kern="1200" dirty="0" err="1">
                <a:solidFill>
                  <a:prstClr val="black"/>
                </a:solidFill>
                <a:latin typeface="Times New Roman" panose="02020603050405020304" pitchFamily="18" charset="0"/>
                <a:ea typeface="+mn-ea"/>
                <a:cs typeface="Times New Roman" panose="02020603050405020304" pitchFamily="18" charset="0"/>
              </a:rPr>
              <a:t>vơ</a:t>
            </a:r>
            <a:r>
              <a:rPr lang="en-US" sz="1860" kern="1200" dirty="0">
                <a:solidFill>
                  <a:prstClr val="black"/>
                </a:solidFill>
                <a:latin typeface="Times New Roman" panose="02020603050405020304" pitchFamily="18" charset="0"/>
                <a:ea typeface="+mn-ea"/>
                <a:cs typeface="Times New Roman" panose="02020603050405020304" pitchFamily="18" charset="0"/>
              </a:rPr>
              <a:t>-pun </a:t>
            </a:r>
            <a:r>
              <a:rPr lang="en-US" sz="1860" kern="1200" dirty="0" err="1">
                <a:solidFill>
                  <a:prstClr val="black"/>
                </a:solidFill>
                <a:latin typeface="Times New Roman" panose="02020603050405020304" pitchFamily="18" charset="0"/>
                <a:ea typeface="+mn-ea"/>
                <a:cs typeface="Times New Roman" panose="02020603050405020304" pitchFamily="18" charset="0"/>
              </a:rPr>
              <a:t>và</a:t>
            </a:r>
            <a:r>
              <a:rPr lang="en-US" sz="1860" kern="1200" dirty="0">
                <a:solidFill>
                  <a:prstClr val="black"/>
                </a:solidFill>
                <a:latin typeface="Times New Roman" panose="02020603050405020304" pitchFamily="18" charset="0"/>
                <a:ea typeface="+mn-ea"/>
                <a:cs typeface="Times New Roman" panose="02020603050405020304" pitchFamily="18" charset="0"/>
              </a:rPr>
              <a:t> Man-</a:t>
            </a:r>
            <a:r>
              <a:rPr lang="en-US" sz="1860" kern="1200" dirty="0" err="1">
                <a:solidFill>
                  <a:prstClr val="black"/>
                </a:solidFill>
                <a:latin typeface="Times New Roman" panose="02020603050405020304" pitchFamily="18" charset="0"/>
                <a:ea typeface="+mn-ea"/>
                <a:cs typeface="Times New Roman" panose="02020603050405020304" pitchFamily="18" charset="0"/>
              </a:rPr>
              <a:t>chét</a:t>
            </a:r>
            <a:r>
              <a:rPr lang="en-US" sz="1860" kern="1200" dirty="0">
                <a:solidFill>
                  <a:prstClr val="black"/>
                </a:solidFill>
                <a:latin typeface="Times New Roman" panose="02020603050405020304" pitchFamily="18" charset="0"/>
                <a:ea typeface="+mn-ea"/>
                <a:cs typeface="Times New Roman" panose="02020603050405020304" pitchFamily="18" charset="0"/>
              </a:rPr>
              <a:t>-</a:t>
            </a:r>
            <a:r>
              <a:rPr lang="en-US" sz="1860" kern="1200" dirty="0" err="1">
                <a:solidFill>
                  <a:prstClr val="black"/>
                </a:solidFill>
                <a:latin typeface="Times New Roman" panose="02020603050405020304" pitchFamily="18" charset="0"/>
                <a:ea typeface="+mn-ea"/>
                <a:cs typeface="Times New Roman" panose="02020603050405020304" pitchFamily="18" charset="0"/>
              </a:rPr>
              <a:t>xtơ</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của</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dirty="0">
                <a:solidFill>
                  <a:prstClr val="black"/>
                </a:solidFill>
                <a:latin typeface="Times New Roman" panose="02020603050405020304" pitchFamily="18" charset="0"/>
                <a:cs typeface="Times New Roman" panose="02020603050405020304" pitchFamily="18" charset="0"/>
              </a:rPr>
              <a:t>A</a:t>
            </a:r>
            <a:r>
              <a:rPr lang="en-US" sz="1860" kern="1200" dirty="0">
                <a:solidFill>
                  <a:prstClr val="black"/>
                </a:solidFill>
                <a:latin typeface="Times New Roman" panose="02020603050405020304" pitchFamily="18" charset="0"/>
                <a:ea typeface="+mn-ea"/>
                <a:cs typeface="Times New Roman" panose="02020603050405020304" pitchFamily="18" charset="0"/>
              </a:rPr>
              <a:t>nh (1831, </a:t>
            </a:r>
            <a:r>
              <a:rPr lang="en-US" sz="1860" kern="1200" dirty="0" err="1">
                <a:solidFill>
                  <a:prstClr val="black"/>
                </a:solidFill>
                <a:latin typeface="Times New Roman" panose="02020603050405020304" pitchFamily="18" charset="0"/>
                <a:ea typeface="+mn-ea"/>
                <a:cs typeface="Times New Roman" panose="02020603050405020304" pitchFamily="18" charset="0"/>
              </a:rPr>
              <a:t>tranh</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vẽ</a:t>
            </a:r>
            <a:r>
              <a:rPr lang="en-US" sz="1860" kern="1200" dirty="0">
                <a:solidFill>
                  <a:prstClr val="black"/>
                </a:solidFill>
                <a:latin typeface="Times New Roman" panose="02020603050405020304" pitchFamily="18" charset="0"/>
                <a:ea typeface="+mn-ea"/>
                <a:cs typeface="Times New Roman" panose="02020603050405020304" pitchFamily="18" charset="0"/>
              </a:rPr>
              <a:t>)</a:t>
            </a:r>
            <a:endParaRPr kumimoji="0" lang="vi-VN"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66B928F-EED3-9110-6735-CF2647C29403}"/>
              </a:ext>
            </a:extLst>
          </p:cNvPr>
          <p:cNvPicPr>
            <a:picLocks noChangeAspect="1"/>
          </p:cNvPicPr>
          <p:nvPr/>
        </p:nvPicPr>
        <p:blipFill>
          <a:blip r:embed="rId3"/>
          <a:stretch>
            <a:fillRect/>
          </a:stretch>
        </p:blipFill>
        <p:spPr>
          <a:xfrm>
            <a:off x="6096000" y="450165"/>
            <a:ext cx="5594252" cy="5092505"/>
          </a:xfrm>
          <a:prstGeom prst="rect">
            <a:avLst/>
          </a:prstGeom>
        </p:spPr>
      </p:pic>
      <p:sp>
        <p:nvSpPr>
          <p:cNvPr id="7" name="!!22">
            <a:extLst>
              <a:ext uri="{FF2B5EF4-FFF2-40B4-BE49-F238E27FC236}">
                <a16:creationId xmlns:a16="http://schemas.microsoft.com/office/drawing/2014/main" id="{2F67A021-3C5F-449F-A588-538CBABCBA65}"/>
              </a:ext>
            </a:extLst>
          </p:cNvPr>
          <p:cNvSpPr txBox="1"/>
          <p:nvPr/>
        </p:nvSpPr>
        <p:spPr>
          <a:xfrm>
            <a:off x="6096000" y="5933375"/>
            <a:ext cx="5692726" cy="378565"/>
          </a:xfrm>
          <a:prstGeom prst="rect">
            <a:avLst/>
          </a:prstGeom>
          <a:noFill/>
        </p:spPr>
        <p:txBody>
          <a:bodyPr wrap="square" rtlCol="0">
            <a:spAutoFit/>
          </a:bodyPr>
          <a:lstStyle/>
          <a:p>
            <a:pPr algn="ctr" defTabSz="850392">
              <a:spcAft>
                <a:spcPts val="600"/>
              </a:spcAft>
              <a:defRPr/>
            </a:pPr>
            <a:r>
              <a:rPr lang="en-US" sz="1860" kern="1200" dirty="0" err="1">
                <a:solidFill>
                  <a:prstClr val="black"/>
                </a:solidFill>
                <a:latin typeface="Times New Roman" panose="02020603050405020304" pitchFamily="18" charset="0"/>
                <a:ea typeface="+mn-ea"/>
                <a:cs typeface="Times New Roman" panose="02020603050405020304" pitchFamily="18" charset="0"/>
              </a:rPr>
              <a:t>Một</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nhà</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máy</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kéo</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sợi</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bông</a:t>
            </a:r>
            <a:r>
              <a:rPr lang="en-US" sz="1860" kern="1200" dirty="0">
                <a:solidFill>
                  <a:prstClr val="black"/>
                </a:solidFill>
                <a:latin typeface="Times New Roman" panose="02020603050405020304" pitchFamily="18" charset="0"/>
                <a:ea typeface="+mn-ea"/>
                <a:cs typeface="Times New Roman" panose="02020603050405020304" pitchFamily="18" charset="0"/>
              </a:rPr>
              <a:t> ở Anh </a:t>
            </a:r>
            <a:r>
              <a:rPr lang="en-US" sz="1860" kern="1200" dirty="0" err="1">
                <a:solidFill>
                  <a:prstClr val="black"/>
                </a:solidFill>
                <a:latin typeface="Times New Roman" panose="02020603050405020304" pitchFamily="18" charset="0"/>
                <a:ea typeface="+mn-ea"/>
                <a:cs typeface="Times New Roman" panose="02020603050405020304" pitchFamily="18" charset="0"/>
              </a:rPr>
              <a:t>cuối</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thế</a:t>
            </a:r>
            <a:r>
              <a:rPr lang="en-US" sz="1860" kern="1200" dirty="0">
                <a:solidFill>
                  <a:prstClr val="black"/>
                </a:solidFill>
                <a:latin typeface="Times New Roman" panose="02020603050405020304" pitchFamily="18" charset="0"/>
                <a:ea typeface="+mn-ea"/>
                <a:cs typeface="Times New Roman" panose="02020603050405020304" pitchFamily="18" charset="0"/>
              </a:rPr>
              <a:t> </a:t>
            </a:r>
            <a:r>
              <a:rPr lang="en-US" sz="1860" kern="1200" dirty="0" err="1">
                <a:solidFill>
                  <a:prstClr val="black"/>
                </a:solidFill>
                <a:latin typeface="Times New Roman" panose="02020603050405020304" pitchFamily="18" charset="0"/>
                <a:ea typeface="+mn-ea"/>
                <a:cs typeface="Times New Roman" panose="02020603050405020304" pitchFamily="18" charset="0"/>
              </a:rPr>
              <a:t>kỉ</a:t>
            </a:r>
            <a:r>
              <a:rPr lang="en-US" sz="1860" kern="1200" dirty="0">
                <a:solidFill>
                  <a:prstClr val="black"/>
                </a:solidFill>
                <a:latin typeface="Times New Roman" panose="02020603050405020304" pitchFamily="18" charset="0"/>
                <a:ea typeface="+mn-ea"/>
                <a:cs typeface="Times New Roman" panose="02020603050405020304" pitchFamily="18" charset="0"/>
              </a:rPr>
              <a:t> XVIII</a:t>
            </a:r>
            <a:endParaRPr kumimoji="0" lang="vi-VN"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68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
            <a:extLst>
              <a:ext uri="{FF2B5EF4-FFF2-40B4-BE49-F238E27FC236}">
                <a16:creationId xmlns:a16="http://schemas.microsoft.com/office/drawing/2014/main" id="{193E680A-3F03-4256-85BA-FA83AAD20FD1}"/>
              </a:ext>
            </a:extLst>
          </p:cNvPr>
          <p:cNvSpPr/>
          <p:nvPr/>
        </p:nvSpPr>
        <p:spPr>
          <a:xfrm>
            <a:off x="534572" y="281916"/>
            <a:ext cx="11007854" cy="5190416"/>
          </a:xfrm>
          <a:prstGeom prst="roundRect">
            <a:avLst>
              <a:gd name="adj" fmla="val 2407"/>
            </a:avLst>
          </a:prstGeom>
          <a:blipFill>
            <a:blip r:embed="rId2"/>
            <a:srcRect/>
            <a:stretch>
              <a:fillRect t="-9644" b="-960"/>
            </a:stretch>
          </a:blipFill>
          <a:ln>
            <a:noFill/>
          </a:ln>
          <a:effectLst>
            <a:outerShdw blurRad="4191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mutl">
            <a:extLst>
              <a:ext uri="{FF2B5EF4-FFF2-40B4-BE49-F238E27FC236}">
                <a16:creationId xmlns:a16="http://schemas.microsoft.com/office/drawing/2014/main" id="{59024148-6D4E-4C99-AC4D-82F949C6C490}"/>
              </a:ext>
            </a:extLst>
          </p:cNvPr>
          <p:cNvSpPr txBox="1"/>
          <p:nvPr/>
        </p:nvSpPr>
        <p:spPr>
          <a:xfrm>
            <a:off x="140677" y="5683532"/>
            <a:ext cx="11605846" cy="892552"/>
          </a:xfrm>
          <a:prstGeom prst="rect">
            <a:avLst/>
          </a:prstGeom>
          <a:noFill/>
        </p:spPr>
        <p:txBody>
          <a:bodyPr wrap="square" rtlCol="0">
            <a:spAutoFit/>
          </a:bodyPr>
          <a:lstStyle/>
          <a:p>
            <a:pPr algn="ctr"/>
            <a:r>
              <a:rPr lang="en-US" sz="2600" dirty="0" err="1">
                <a:solidFill>
                  <a:srgbClr val="7B7857"/>
                </a:solidFill>
              </a:rPr>
              <a:t>Xuất</a:t>
            </a:r>
            <a:r>
              <a:rPr lang="en-US" sz="2600" dirty="0">
                <a:solidFill>
                  <a:srgbClr val="7B7857"/>
                </a:solidFill>
              </a:rPr>
              <a:t> </a:t>
            </a:r>
            <a:r>
              <a:rPr lang="en-US" sz="2600" dirty="0" err="1">
                <a:solidFill>
                  <a:srgbClr val="7B7857"/>
                </a:solidFill>
              </a:rPr>
              <a:t>hiện</a:t>
            </a:r>
            <a:r>
              <a:rPr lang="en-US" sz="2600" dirty="0">
                <a:solidFill>
                  <a:srgbClr val="7B7857"/>
                </a:solidFill>
              </a:rPr>
              <a:t> </a:t>
            </a:r>
            <a:r>
              <a:rPr lang="en-US" sz="2600" dirty="0" err="1">
                <a:solidFill>
                  <a:srgbClr val="7B7857"/>
                </a:solidFill>
              </a:rPr>
              <a:t>nhiều</a:t>
            </a:r>
            <a:r>
              <a:rPr lang="en-US" sz="2600" dirty="0">
                <a:solidFill>
                  <a:srgbClr val="7B7857"/>
                </a:solidFill>
              </a:rPr>
              <a:t> </a:t>
            </a:r>
            <a:r>
              <a:rPr lang="en-US" sz="2600" dirty="0" err="1">
                <a:solidFill>
                  <a:srgbClr val="7B7857"/>
                </a:solidFill>
              </a:rPr>
              <a:t>trung</a:t>
            </a:r>
            <a:r>
              <a:rPr lang="en-US" sz="2600" dirty="0">
                <a:solidFill>
                  <a:srgbClr val="7B7857"/>
                </a:solidFill>
              </a:rPr>
              <a:t> </a:t>
            </a:r>
            <a:r>
              <a:rPr lang="en-US" sz="2600" dirty="0" err="1">
                <a:solidFill>
                  <a:srgbClr val="7B7857"/>
                </a:solidFill>
              </a:rPr>
              <a:t>tâm</a:t>
            </a:r>
            <a:r>
              <a:rPr lang="en-US" sz="2600" dirty="0">
                <a:solidFill>
                  <a:srgbClr val="7B7857"/>
                </a:solidFill>
              </a:rPr>
              <a:t> </a:t>
            </a:r>
            <a:r>
              <a:rPr lang="en-US" sz="2600" dirty="0" err="1">
                <a:solidFill>
                  <a:srgbClr val="7B7857"/>
                </a:solidFill>
              </a:rPr>
              <a:t>công</a:t>
            </a:r>
            <a:r>
              <a:rPr lang="en-US" sz="2600" dirty="0">
                <a:solidFill>
                  <a:srgbClr val="7B7857"/>
                </a:solidFill>
              </a:rPr>
              <a:t> </a:t>
            </a:r>
            <a:r>
              <a:rPr lang="en-US" sz="2600" dirty="0" err="1">
                <a:solidFill>
                  <a:srgbClr val="7B7857"/>
                </a:solidFill>
              </a:rPr>
              <a:t>nghiệp</a:t>
            </a:r>
            <a:r>
              <a:rPr lang="en-US" sz="2600" dirty="0">
                <a:solidFill>
                  <a:srgbClr val="7B7857"/>
                </a:solidFill>
              </a:rPr>
              <a:t> </a:t>
            </a:r>
            <a:r>
              <a:rPr lang="en-US" sz="2600" dirty="0" err="1">
                <a:solidFill>
                  <a:srgbClr val="7B7857"/>
                </a:solidFill>
              </a:rPr>
              <a:t>và</a:t>
            </a:r>
            <a:r>
              <a:rPr lang="en-US" sz="2600" dirty="0">
                <a:solidFill>
                  <a:srgbClr val="7B7857"/>
                </a:solidFill>
              </a:rPr>
              <a:t> </a:t>
            </a:r>
            <a:r>
              <a:rPr lang="en-US" sz="2600" dirty="0" err="1">
                <a:solidFill>
                  <a:srgbClr val="7B7857"/>
                </a:solidFill>
              </a:rPr>
              <a:t>thành</a:t>
            </a:r>
            <a:r>
              <a:rPr lang="en-US" sz="2600" dirty="0">
                <a:solidFill>
                  <a:srgbClr val="7B7857"/>
                </a:solidFill>
              </a:rPr>
              <a:t> </a:t>
            </a:r>
            <a:r>
              <a:rPr lang="en-US" sz="2600" dirty="0" err="1">
                <a:solidFill>
                  <a:srgbClr val="7B7857"/>
                </a:solidFill>
              </a:rPr>
              <a:t>thị</a:t>
            </a:r>
            <a:r>
              <a:rPr lang="en-US" sz="2600" dirty="0">
                <a:solidFill>
                  <a:srgbClr val="7B7857"/>
                </a:solidFill>
              </a:rPr>
              <a:t> </a:t>
            </a:r>
            <a:r>
              <a:rPr lang="en-US" sz="2600" dirty="0" err="1">
                <a:solidFill>
                  <a:srgbClr val="7B7857"/>
                </a:solidFill>
              </a:rPr>
              <a:t>đông</a:t>
            </a:r>
            <a:r>
              <a:rPr lang="en-US" sz="2600" dirty="0">
                <a:solidFill>
                  <a:srgbClr val="7B7857"/>
                </a:solidFill>
              </a:rPr>
              <a:t> </a:t>
            </a:r>
            <a:r>
              <a:rPr lang="en-US" sz="2600" dirty="0" err="1">
                <a:solidFill>
                  <a:srgbClr val="7B7857"/>
                </a:solidFill>
              </a:rPr>
              <a:t>dân</a:t>
            </a:r>
            <a:r>
              <a:rPr lang="en-US" sz="2600" dirty="0">
                <a:solidFill>
                  <a:srgbClr val="7B7857"/>
                </a:solidFill>
              </a:rPr>
              <a:t> </a:t>
            </a:r>
            <a:r>
              <a:rPr lang="en-US" sz="2600" dirty="0" err="1">
                <a:solidFill>
                  <a:srgbClr val="7B7857"/>
                </a:solidFill>
              </a:rPr>
              <a:t>như</a:t>
            </a:r>
            <a:r>
              <a:rPr lang="en-US" sz="2600" dirty="0">
                <a:solidFill>
                  <a:srgbClr val="7B7857"/>
                </a:solidFill>
              </a:rPr>
              <a:t>: Pari, New York, </a:t>
            </a:r>
            <a:r>
              <a:rPr lang="en-US" sz="2600" dirty="0" err="1">
                <a:solidFill>
                  <a:srgbClr val="7B7857"/>
                </a:solidFill>
              </a:rPr>
              <a:t>Luân</a:t>
            </a:r>
            <a:r>
              <a:rPr lang="en-US" sz="2600" dirty="0">
                <a:solidFill>
                  <a:srgbClr val="7B7857"/>
                </a:solidFill>
              </a:rPr>
              <a:t> </a:t>
            </a:r>
            <a:r>
              <a:rPr lang="en-US" sz="2600" dirty="0" err="1">
                <a:solidFill>
                  <a:srgbClr val="7B7857"/>
                </a:solidFill>
              </a:rPr>
              <a:t>Đôn</a:t>
            </a:r>
            <a:r>
              <a:rPr lang="en-US" sz="2600" dirty="0">
                <a:solidFill>
                  <a:srgbClr val="7B7857"/>
                </a:solidFill>
              </a:rPr>
              <a:t>,…</a:t>
            </a:r>
            <a:endParaRPr lang="vi-VN" sz="2600" dirty="0">
              <a:solidFill>
                <a:srgbClr val="7B7857"/>
              </a:solidFill>
            </a:endParaRPr>
          </a:p>
        </p:txBody>
      </p:sp>
      <p:sp>
        <p:nvSpPr>
          <p:cNvPr id="5" name="!!3">
            <a:extLst>
              <a:ext uri="{FF2B5EF4-FFF2-40B4-BE49-F238E27FC236}">
                <a16:creationId xmlns:a16="http://schemas.microsoft.com/office/drawing/2014/main" id="{5D81D687-F771-4684-89DE-443672B69986}"/>
              </a:ext>
            </a:extLst>
          </p:cNvPr>
          <p:cNvSpPr txBox="1"/>
          <p:nvPr/>
        </p:nvSpPr>
        <p:spPr>
          <a:xfrm>
            <a:off x="2438400" y="281916"/>
            <a:ext cx="1707519" cy="461665"/>
          </a:xfrm>
          <a:prstGeom prst="rect">
            <a:avLst/>
          </a:prstGeom>
          <a:noFill/>
        </p:spPr>
        <p:txBody>
          <a:bodyPr wrap="none" rtlCol="0">
            <a:spAutoFit/>
          </a:bodyPr>
          <a:lstStyle/>
          <a:p>
            <a:pPr algn="l"/>
            <a:r>
              <a:rPr lang="en-US" sz="2400" dirty="0">
                <a:solidFill>
                  <a:srgbClr val="628250"/>
                </a:solidFill>
                <a:latin typeface="SVN-The Voice" panose="02040603050506020204" pitchFamily="18" charset="0"/>
              </a:rPr>
              <a:t>Pari 1900</a:t>
            </a:r>
            <a:endParaRPr lang="vi-VN" sz="2400" dirty="0">
              <a:solidFill>
                <a:srgbClr val="628250"/>
              </a:solidFill>
            </a:endParaRPr>
          </a:p>
        </p:txBody>
      </p:sp>
    </p:spTree>
    <p:extLst>
      <p:ext uri="{BB962C8B-B14F-4D97-AF65-F5344CB8AC3E}">
        <p14:creationId xmlns:p14="http://schemas.microsoft.com/office/powerpoint/2010/main" val="343550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36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CF8E9A-3532-8270-A581-FEDDC7958879}"/>
              </a:ext>
            </a:extLst>
          </p:cNvPr>
          <p:cNvSpPr txBox="1"/>
          <p:nvPr/>
        </p:nvSpPr>
        <p:spPr>
          <a:xfrm>
            <a:off x="835926" y="254587"/>
            <a:ext cx="10941044"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4: BÀI 2. CÁCH MẠNG CÔNG NGHIỆP</a:t>
            </a:r>
          </a:p>
        </p:txBody>
      </p:sp>
      <p:sp>
        <p:nvSpPr>
          <p:cNvPr id="3" name="TextBox 2">
            <a:extLst>
              <a:ext uri="{FF2B5EF4-FFF2-40B4-BE49-F238E27FC236}">
                <a16:creationId xmlns:a16="http://schemas.microsoft.com/office/drawing/2014/main" id="{A3280BB3-D3CF-7E6B-024B-61F68AF40FDC}"/>
              </a:ext>
            </a:extLst>
          </p:cNvPr>
          <p:cNvSpPr txBox="1"/>
          <p:nvPr/>
        </p:nvSpPr>
        <p:spPr>
          <a:xfrm>
            <a:off x="1" y="801051"/>
            <a:ext cx="12144514"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7817660-2CDD-A1A4-5E72-B7B1355E3827}"/>
              </a:ext>
            </a:extLst>
          </p:cNvPr>
          <p:cNvSpPr txBox="1"/>
          <p:nvPr/>
        </p:nvSpPr>
        <p:spPr>
          <a:xfrm>
            <a:off x="835926" y="1813340"/>
            <a:ext cx="10532794" cy="2677656"/>
          </a:xfrm>
          <a:prstGeom prst="rect">
            <a:avLst/>
          </a:prstGeom>
          <a:noFill/>
        </p:spPr>
        <p:txBody>
          <a:bodyPr wrap="square">
            <a:spAutoFit/>
          </a:bodyPr>
          <a:lstStyle/>
          <a:p>
            <a:pPr algn="just"/>
            <a:r>
              <a:rPr lang="vi-VN" b="1" i="1" dirty="0">
                <a:solidFill>
                  <a:srgbClr val="000000"/>
                </a:solidFill>
                <a:effectLst/>
                <a:latin typeface="Open Sans" panose="020B0606030504020204" pitchFamily="34"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Tác động của cách mạng công nghiệp đến đời sống xã hội:</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 Thay đổi đời sống của người dân và cấu trúc xã hội: nhờ công nghiệp hóa, giới chủ xưởng giàu lên nhanh chóng, trở thành giai cấp tư sản thống trị xã hội; những người thợ làm thuê bị bóc lột, trở thành giai cấp vô sản.</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Mâu thuẫn giữa giai cấp tư sản và giai cấp vô sản ngày càng sâu sắc.</a:t>
            </a:r>
          </a:p>
        </p:txBody>
      </p:sp>
    </p:spTree>
    <p:extLst>
      <p:ext uri="{BB962C8B-B14F-4D97-AF65-F5344CB8AC3E}">
        <p14:creationId xmlns:p14="http://schemas.microsoft.com/office/powerpoint/2010/main" val="350563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
            <a:extLst>
              <a:ext uri="{FF2B5EF4-FFF2-40B4-BE49-F238E27FC236}">
                <a16:creationId xmlns:a16="http://schemas.microsoft.com/office/drawing/2014/main" id="{193E680A-3F03-4256-85BA-FA83AAD20FD1}"/>
              </a:ext>
            </a:extLst>
          </p:cNvPr>
          <p:cNvSpPr/>
          <p:nvPr/>
        </p:nvSpPr>
        <p:spPr>
          <a:xfrm>
            <a:off x="354724" y="925423"/>
            <a:ext cx="6114654" cy="5007154"/>
          </a:xfrm>
          <a:prstGeom prst="roundRect">
            <a:avLst>
              <a:gd name="adj" fmla="val 2407"/>
            </a:avLst>
          </a:prstGeom>
          <a:blipFill>
            <a:blip r:embed="rId2"/>
            <a:srcRect/>
            <a:stretch>
              <a:fillRect l="-4186" r="-2997" b="-10702"/>
            </a:stretch>
          </a:blipFill>
          <a:ln>
            <a:solidFill>
              <a:srgbClr val="52534C"/>
            </a:solidFill>
          </a:ln>
          <a:effectLst>
            <a:outerShdw blurRad="4191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mutl">
            <a:extLst>
              <a:ext uri="{FF2B5EF4-FFF2-40B4-BE49-F238E27FC236}">
                <a16:creationId xmlns:a16="http://schemas.microsoft.com/office/drawing/2014/main" id="{59024148-6D4E-4C99-AC4D-82F949C6C490}"/>
              </a:ext>
            </a:extLst>
          </p:cNvPr>
          <p:cNvSpPr txBox="1"/>
          <p:nvPr/>
        </p:nvSpPr>
        <p:spPr>
          <a:xfrm>
            <a:off x="6781800" y="2148499"/>
            <a:ext cx="4422227" cy="2092881"/>
          </a:xfrm>
          <a:prstGeom prst="rect">
            <a:avLst/>
          </a:prstGeom>
          <a:noFill/>
        </p:spPr>
        <p:txBody>
          <a:bodyPr wrap="square" rtlCol="0">
            <a:spAutoFit/>
          </a:bodyPr>
          <a:lstStyle/>
          <a:p>
            <a:pPr algn="ctr"/>
            <a:r>
              <a:rPr lang="en-US" sz="2600" dirty="0" err="1"/>
              <a:t>Hình</a:t>
            </a:r>
            <a:r>
              <a:rPr lang="en-US" sz="2600" dirty="0"/>
              <a:t> </a:t>
            </a:r>
            <a:r>
              <a:rPr lang="en-US" sz="2600" dirty="0" err="1"/>
              <a:t>thành</a:t>
            </a:r>
            <a:r>
              <a:rPr lang="en-US" sz="2600" dirty="0"/>
              <a:t> </a:t>
            </a:r>
            <a:r>
              <a:rPr lang="en-US" sz="2600" dirty="0" err="1"/>
              <a:t>hai</a:t>
            </a:r>
            <a:r>
              <a:rPr lang="en-US" sz="2600" dirty="0"/>
              <a:t> </a:t>
            </a:r>
            <a:r>
              <a:rPr lang="en-US" sz="2600" dirty="0" err="1"/>
              <a:t>giai</a:t>
            </a:r>
            <a:r>
              <a:rPr lang="en-US" sz="2600" dirty="0"/>
              <a:t> </a:t>
            </a:r>
            <a:r>
              <a:rPr lang="en-US" sz="2600" dirty="0" err="1"/>
              <a:t>cấp</a:t>
            </a:r>
            <a:r>
              <a:rPr lang="en-US" sz="2600" dirty="0"/>
              <a:t> </a:t>
            </a:r>
            <a:r>
              <a:rPr lang="en-US" sz="2600" dirty="0" err="1"/>
              <a:t>cơ</a:t>
            </a:r>
            <a:r>
              <a:rPr lang="en-US" sz="2600" dirty="0"/>
              <a:t> </a:t>
            </a:r>
            <a:r>
              <a:rPr lang="en-US" sz="2600" dirty="0" err="1"/>
              <a:t>bản</a:t>
            </a:r>
            <a:r>
              <a:rPr lang="en-US" sz="2600" dirty="0"/>
              <a:t> </a:t>
            </a:r>
            <a:r>
              <a:rPr lang="en-US" sz="2600" dirty="0" err="1"/>
              <a:t>trong</a:t>
            </a:r>
            <a:r>
              <a:rPr lang="en-US" sz="2600" dirty="0"/>
              <a:t> </a:t>
            </a:r>
            <a:r>
              <a:rPr lang="en-US" sz="2600" dirty="0" err="1"/>
              <a:t>xã</a:t>
            </a:r>
            <a:r>
              <a:rPr lang="en-US" sz="2600" dirty="0"/>
              <a:t> </a:t>
            </a:r>
            <a:r>
              <a:rPr lang="en-US" sz="2600" dirty="0" err="1"/>
              <a:t>hội</a:t>
            </a:r>
            <a:r>
              <a:rPr lang="en-US" sz="2600" dirty="0"/>
              <a:t> </a:t>
            </a:r>
            <a:r>
              <a:rPr lang="en-US" sz="2600" dirty="0" err="1"/>
              <a:t>tư</a:t>
            </a:r>
            <a:r>
              <a:rPr lang="en-US" sz="2600" dirty="0"/>
              <a:t> </a:t>
            </a:r>
            <a:r>
              <a:rPr lang="en-US" sz="2600" dirty="0" err="1"/>
              <a:t>bản</a:t>
            </a:r>
            <a:r>
              <a:rPr lang="en-US" sz="2600" dirty="0"/>
              <a:t> </a:t>
            </a:r>
            <a:r>
              <a:rPr lang="en-US" sz="2600" dirty="0" err="1"/>
              <a:t>là</a:t>
            </a:r>
            <a:r>
              <a:rPr lang="en-US" sz="2600" dirty="0"/>
              <a:t> </a:t>
            </a:r>
            <a:r>
              <a:rPr lang="en-US" sz="2600" b="1" dirty="0" err="1"/>
              <a:t>tư</a:t>
            </a:r>
            <a:r>
              <a:rPr lang="en-US" sz="2600" b="1" dirty="0"/>
              <a:t> </a:t>
            </a:r>
            <a:r>
              <a:rPr lang="en-US" sz="2600" b="1" dirty="0" err="1"/>
              <a:t>sản</a:t>
            </a:r>
            <a:r>
              <a:rPr lang="en-US" sz="2600" b="1" dirty="0"/>
              <a:t> </a:t>
            </a:r>
            <a:r>
              <a:rPr lang="en-US" sz="2600" b="1" dirty="0" err="1"/>
              <a:t>công</a:t>
            </a:r>
            <a:r>
              <a:rPr lang="en-US" sz="2600" b="1" dirty="0"/>
              <a:t> </a:t>
            </a:r>
            <a:r>
              <a:rPr lang="en-US" sz="2600" b="1" dirty="0" err="1"/>
              <a:t>nghiệp</a:t>
            </a:r>
            <a:r>
              <a:rPr lang="en-US" sz="2600" b="1" dirty="0"/>
              <a:t> </a:t>
            </a:r>
            <a:r>
              <a:rPr lang="en-US" sz="2600" dirty="0" err="1"/>
              <a:t>và</a:t>
            </a:r>
            <a:r>
              <a:rPr lang="en-US" sz="2600" dirty="0"/>
              <a:t> </a:t>
            </a:r>
            <a:r>
              <a:rPr lang="en-US" sz="2600" b="1" dirty="0" err="1"/>
              <a:t>vô</a:t>
            </a:r>
            <a:r>
              <a:rPr lang="en-US" sz="2600" b="1" dirty="0"/>
              <a:t> </a:t>
            </a:r>
            <a:r>
              <a:rPr lang="en-US" sz="2600" b="1" dirty="0" err="1"/>
              <a:t>sản</a:t>
            </a:r>
            <a:r>
              <a:rPr lang="en-US" sz="2600" b="1" dirty="0"/>
              <a:t> </a:t>
            </a:r>
            <a:r>
              <a:rPr lang="en-US" sz="2600" b="1" dirty="0" err="1"/>
              <a:t>công</a:t>
            </a:r>
            <a:r>
              <a:rPr lang="en-US" sz="2600" b="1" dirty="0"/>
              <a:t> </a:t>
            </a:r>
            <a:r>
              <a:rPr lang="en-US" sz="2600" b="1" dirty="0" err="1"/>
              <a:t>nghiệp</a:t>
            </a:r>
            <a:r>
              <a:rPr lang="en-US" sz="2600" b="1" dirty="0"/>
              <a:t> </a:t>
            </a:r>
            <a:r>
              <a:rPr lang="en-US" sz="2600" dirty="0" err="1"/>
              <a:t>mâu</a:t>
            </a:r>
            <a:r>
              <a:rPr lang="en-US" sz="2600" dirty="0"/>
              <a:t> </a:t>
            </a:r>
            <a:r>
              <a:rPr lang="en-US" sz="2600" dirty="0" err="1"/>
              <a:t>thuẫn</a:t>
            </a:r>
            <a:r>
              <a:rPr lang="en-US" sz="2600" dirty="0"/>
              <a:t> gay </a:t>
            </a:r>
            <a:r>
              <a:rPr lang="en-US" sz="2600" dirty="0" err="1"/>
              <a:t>gắt</a:t>
            </a:r>
            <a:r>
              <a:rPr lang="en-US" sz="2600" dirty="0"/>
              <a:t> </a:t>
            </a:r>
            <a:r>
              <a:rPr lang="en-US" sz="2600" dirty="0" err="1"/>
              <a:t>với</a:t>
            </a:r>
            <a:r>
              <a:rPr lang="en-US" sz="2600" dirty="0"/>
              <a:t> </a:t>
            </a:r>
            <a:r>
              <a:rPr lang="en-US" sz="2600" dirty="0" err="1"/>
              <a:t>nhau</a:t>
            </a:r>
            <a:endParaRPr lang="vi-VN" sz="2600" dirty="0"/>
          </a:p>
        </p:txBody>
      </p:sp>
      <p:cxnSp>
        <p:nvCxnSpPr>
          <p:cNvPr id="6" name="Straight Connector 5">
            <a:extLst>
              <a:ext uri="{FF2B5EF4-FFF2-40B4-BE49-F238E27FC236}">
                <a16:creationId xmlns:a16="http://schemas.microsoft.com/office/drawing/2014/main" id="{5AE8AD5A-BAF5-408C-B68C-39F6048BA900}"/>
              </a:ext>
            </a:extLst>
          </p:cNvPr>
          <p:cNvCxnSpPr>
            <a:cxnSpLocks/>
          </p:cNvCxnSpPr>
          <p:nvPr/>
        </p:nvCxnSpPr>
        <p:spPr>
          <a:xfrm flipH="1">
            <a:off x="-10914216" y="1988771"/>
            <a:ext cx="1" cy="319457"/>
          </a:xfrm>
          <a:prstGeom prst="line">
            <a:avLst/>
          </a:prstGeom>
          <a:ln w="12700">
            <a:solidFill>
              <a:srgbClr val="03539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26E671-6E2E-47E4-B314-28EBFCBC440D}"/>
              </a:ext>
            </a:extLst>
          </p:cNvPr>
          <p:cNvCxnSpPr/>
          <p:nvPr/>
        </p:nvCxnSpPr>
        <p:spPr>
          <a:xfrm flipH="1">
            <a:off x="-5031797" y="1988771"/>
            <a:ext cx="2" cy="319457"/>
          </a:xfrm>
          <a:prstGeom prst="line">
            <a:avLst/>
          </a:prstGeom>
          <a:ln w="12700">
            <a:solidFill>
              <a:srgbClr val="E100FF"/>
            </a:solidFill>
          </a:ln>
        </p:spPr>
        <p:style>
          <a:lnRef idx="1">
            <a:schemeClr val="accent1"/>
          </a:lnRef>
          <a:fillRef idx="0">
            <a:schemeClr val="accent1"/>
          </a:fillRef>
          <a:effectRef idx="0">
            <a:schemeClr val="accent1"/>
          </a:effectRef>
          <a:fontRef idx="minor">
            <a:schemeClr val="tx1"/>
          </a:fontRef>
        </p:style>
      </p:cxnSp>
      <p:sp>
        <p:nvSpPr>
          <p:cNvPr id="10" name="!!4">
            <a:extLst>
              <a:ext uri="{FF2B5EF4-FFF2-40B4-BE49-F238E27FC236}">
                <a16:creationId xmlns:a16="http://schemas.microsoft.com/office/drawing/2014/main" id="{A8A05916-599F-4150-9BEF-F7DFAEFDD1A9}"/>
              </a:ext>
            </a:extLst>
          </p:cNvPr>
          <p:cNvSpPr/>
          <p:nvPr/>
        </p:nvSpPr>
        <p:spPr>
          <a:xfrm>
            <a:off x="-12248622" y="2308228"/>
            <a:ext cx="2668814" cy="2278286"/>
          </a:xfrm>
          <a:prstGeom prst="roundRect">
            <a:avLst>
              <a:gd name="adj" fmla="val 5246"/>
            </a:avLst>
          </a:prstGeom>
          <a:noFill/>
          <a:ln w="12700">
            <a:solidFill>
              <a:srgbClr val="0353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999">
            <a:extLst>
              <a:ext uri="{FF2B5EF4-FFF2-40B4-BE49-F238E27FC236}">
                <a16:creationId xmlns:a16="http://schemas.microsoft.com/office/drawing/2014/main" id="{8F75001E-542E-43FF-9C0E-522AA0ACBE0B}"/>
              </a:ext>
            </a:extLst>
          </p:cNvPr>
          <p:cNvSpPr/>
          <p:nvPr/>
        </p:nvSpPr>
        <p:spPr>
          <a:xfrm rot="5400000">
            <a:off x="-11085665" y="497574"/>
            <a:ext cx="342900" cy="2668813"/>
          </a:xfrm>
          <a:custGeom>
            <a:avLst/>
            <a:gdLst>
              <a:gd name="connsiteX0" fmla="*/ 14662 w 342900"/>
              <a:gd name="connsiteY0" fmla="*/ 1334406 h 2668813"/>
              <a:gd name="connsiteX1" fmla="*/ 171451 w 342900"/>
              <a:gd name="connsiteY1" fmla="*/ 1491195 h 2668813"/>
              <a:gd name="connsiteX2" fmla="*/ 328240 w 342900"/>
              <a:gd name="connsiteY2" fmla="*/ 1334406 h 2668813"/>
              <a:gd name="connsiteX3" fmla="*/ 171451 w 342900"/>
              <a:gd name="connsiteY3" fmla="*/ 1177617 h 2668813"/>
              <a:gd name="connsiteX4" fmla="*/ 14662 w 342900"/>
              <a:gd name="connsiteY4" fmla="*/ 1334406 h 2668813"/>
              <a:gd name="connsiteX5" fmla="*/ 0 w 342900"/>
              <a:gd name="connsiteY5" fmla="*/ 2668813 h 2668813"/>
              <a:gd name="connsiteX6" fmla="*/ 0 w 342900"/>
              <a:gd name="connsiteY6" fmla="*/ 304800 h 2668813"/>
              <a:gd name="connsiteX7" fmla="*/ 171450 w 342900"/>
              <a:gd name="connsiteY7" fmla="*/ 0 h 2668813"/>
              <a:gd name="connsiteX8" fmla="*/ 342900 w 342900"/>
              <a:gd name="connsiteY8" fmla="*/ 304800 h 2668813"/>
              <a:gd name="connsiteX9" fmla="*/ 342900 w 342900"/>
              <a:gd name="connsiteY9" fmla="*/ 2668813 h 2668813"/>
              <a:gd name="connsiteX10" fmla="*/ 171450 w 342900"/>
              <a:gd name="connsiteY10" fmla="*/ 2497363 h 26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2668813">
                <a:moveTo>
                  <a:pt x="14662" y="1334406"/>
                </a:moveTo>
                <a:cubicBezTo>
                  <a:pt x="14662" y="1420998"/>
                  <a:pt x="84859" y="1491195"/>
                  <a:pt x="171451" y="1491195"/>
                </a:cubicBezTo>
                <a:cubicBezTo>
                  <a:pt x="258043" y="1491195"/>
                  <a:pt x="328240" y="1420998"/>
                  <a:pt x="328240" y="1334406"/>
                </a:cubicBezTo>
                <a:cubicBezTo>
                  <a:pt x="328240" y="1247814"/>
                  <a:pt x="258043" y="1177617"/>
                  <a:pt x="171451" y="1177617"/>
                </a:cubicBezTo>
                <a:cubicBezTo>
                  <a:pt x="84859" y="1177617"/>
                  <a:pt x="14662" y="1247814"/>
                  <a:pt x="14662" y="1334406"/>
                </a:cubicBezTo>
                <a:close/>
                <a:moveTo>
                  <a:pt x="0" y="2668813"/>
                </a:moveTo>
                <a:lnTo>
                  <a:pt x="0" y="304800"/>
                </a:lnTo>
                <a:lnTo>
                  <a:pt x="171450" y="0"/>
                </a:lnTo>
                <a:lnTo>
                  <a:pt x="342900" y="304800"/>
                </a:lnTo>
                <a:lnTo>
                  <a:pt x="342900" y="2668813"/>
                </a:lnTo>
                <a:lnTo>
                  <a:pt x="171450" y="2497363"/>
                </a:lnTo>
                <a:close/>
              </a:path>
            </a:pathLst>
          </a:custGeom>
          <a:solidFill>
            <a:srgbClr val="035397"/>
          </a:solidFill>
          <a:ln>
            <a:noFill/>
          </a:ln>
          <a:effectLst>
            <a:innerShdw blurRad="508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mutl">
            <a:extLst>
              <a:ext uri="{FF2B5EF4-FFF2-40B4-BE49-F238E27FC236}">
                <a16:creationId xmlns:a16="http://schemas.microsoft.com/office/drawing/2014/main" id="{9EDE6AF5-20B9-45D4-B187-C311463B758B}"/>
              </a:ext>
            </a:extLst>
          </p:cNvPr>
          <p:cNvSpPr txBox="1"/>
          <p:nvPr/>
        </p:nvSpPr>
        <p:spPr>
          <a:xfrm>
            <a:off x="-225712" y="5913982"/>
            <a:ext cx="7007512"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029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7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7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47000">
                                          <p:cBhvr additive="base">
                                            <p:cTn id="13"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14"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ppt_x"/>
                                              </p:val>
                                            </p:tav>
                                            <p:tav tm="100000">
                                              <p:val>
                                                <p:strVal val="#ppt_x"/>
                                              </p:val>
                                            </p:tav>
                                          </p:tavLst>
                                        </p:anim>
                                        <p:anim calcmode="lin" valueType="num">
                                          <p:cBhvr additive="base">
                                            <p:cTn id="14"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6">
            <a:extLst>
              <a:ext uri="{FF2B5EF4-FFF2-40B4-BE49-F238E27FC236}">
                <a16:creationId xmlns:a16="http://schemas.microsoft.com/office/drawing/2014/main" id="{4E462831-08C1-413E-B043-898DD170214D}"/>
              </a:ext>
            </a:extLst>
          </p:cNvPr>
          <p:cNvSpPr/>
          <p:nvPr/>
        </p:nvSpPr>
        <p:spPr>
          <a:xfrm>
            <a:off x="6095998" y="0"/>
            <a:ext cx="6096001" cy="4296510"/>
          </a:xfrm>
          <a:prstGeom prst="roundRect">
            <a:avLst>
              <a:gd name="adj" fmla="val 0"/>
            </a:avLst>
          </a:prstGeom>
          <a:solidFill>
            <a:srgbClr val="FDE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4">
            <a:extLst>
              <a:ext uri="{FF2B5EF4-FFF2-40B4-BE49-F238E27FC236}">
                <a16:creationId xmlns:a16="http://schemas.microsoft.com/office/drawing/2014/main" id="{F60E98F4-E581-4CA9-A282-1EAB0FC410DF}"/>
              </a:ext>
            </a:extLst>
          </p:cNvPr>
          <p:cNvSpPr/>
          <p:nvPr/>
        </p:nvSpPr>
        <p:spPr>
          <a:xfrm>
            <a:off x="-2" y="0"/>
            <a:ext cx="6096000" cy="4296510"/>
          </a:xfrm>
          <a:prstGeom prst="rect">
            <a:avLst/>
          </a:prstGeom>
          <a:solidFill>
            <a:srgbClr val="FDE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5">
            <a:extLst>
              <a:ext uri="{FF2B5EF4-FFF2-40B4-BE49-F238E27FC236}">
                <a16:creationId xmlns:a16="http://schemas.microsoft.com/office/drawing/2014/main" id="{AA07EFB1-6C49-4034-9CF7-08FBE7C67A47}"/>
              </a:ext>
            </a:extLst>
          </p:cNvPr>
          <p:cNvSpPr/>
          <p:nvPr/>
        </p:nvSpPr>
        <p:spPr>
          <a:xfrm>
            <a:off x="349779" y="215674"/>
            <a:ext cx="5555722" cy="4001512"/>
          </a:xfrm>
          <a:prstGeom prst="roundRect">
            <a:avLst>
              <a:gd name="adj" fmla="val 5246"/>
            </a:avLst>
          </a:prstGeom>
          <a:blipFill>
            <a:blip r:embed="rId3"/>
            <a:srcRect/>
            <a:stretch>
              <a:fillRect t="-12230" b="-12230"/>
            </a:stretch>
          </a:blipFill>
          <a:ln w="12700">
            <a:solidFill>
              <a:srgbClr val="FDEBFF"/>
            </a:solidFill>
          </a:ln>
          <a:effectLst>
            <a:innerShdw blurRad="114300">
              <a:srgbClr val="E100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1" name="!!7">
            <a:extLst>
              <a:ext uri="{FF2B5EF4-FFF2-40B4-BE49-F238E27FC236}">
                <a16:creationId xmlns:a16="http://schemas.microsoft.com/office/drawing/2014/main" id="{58CE1D67-5468-4443-9577-34089EBC8C4C}"/>
              </a:ext>
            </a:extLst>
          </p:cNvPr>
          <p:cNvSpPr/>
          <p:nvPr/>
        </p:nvSpPr>
        <p:spPr>
          <a:xfrm>
            <a:off x="6286501" y="215673"/>
            <a:ext cx="5555720" cy="4001513"/>
          </a:xfrm>
          <a:prstGeom prst="roundRect">
            <a:avLst>
              <a:gd name="adj" fmla="val 5246"/>
            </a:avLst>
          </a:prstGeom>
          <a:blipFill>
            <a:blip r:embed="rId4"/>
            <a:srcRect/>
            <a:stretch>
              <a:fillRect l="-3429" t="-21473" r="-1" b="-10247"/>
            </a:stretch>
          </a:blipFill>
          <a:ln>
            <a:solidFill>
              <a:srgbClr val="FDEBFF"/>
            </a:solidFill>
          </a:ln>
          <a:effectLst>
            <a:innerShdw blurRad="114300">
              <a:srgbClr val="E100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8">
            <a:extLst>
              <a:ext uri="{FF2B5EF4-FFF2-40B4-BE49-F238E27FC236}">
                <a16:creationId xmlns:a16="http://schemas.microsoft.com/office/drawing/2014/main" id="{E0288661-0E7C-4DDF-BC16-683147EB89F9}"/>
              </a:ext>
            </a:extLst>
          </p:cNvPr>
          <p:cNvSpPr txBox="1"/>
          <p:nvPr/>
        </p:nvSpPr>
        <p:spPr>
          <a:xfrm>
            <a:off x="1179778" y="4290211"/>
            <a:ext cx="3895724" cy="830997"/>
          </a:xfrm>
          <a:prstGeom prst="rect">
            <a:avLst/>
          </a:prstGeom>
          <a:noFill/>
        </p:spPr>
        <p:txBody>
          <a:bodyPr wrap="square" rtlCol="0">
            <a:spAutoFit/>
          </a:bodyPr>
          <a:lstStyle/>
          <a:p>
            <a:pPr algn="ctr"/>
            <a:r>
              <a:rPr lang="vi-VN" sz="2400" dirty="0"/>
              <a:t>Thiết giáp hạm Ramillies của Anh (1892) </a:t>
            </a:r>
          </a:p>
        </p:txBody>
      </p:sp>
      <p:sp>
        <p:nvSpPr>
          <p:cNvPr id="20" name="!!11">
            <a:extLst>
              <a:ext uri="{FF2B5EF4-FFF2-40B4-BE49-F238E27FC236}">
                <a16:creationId xmlns:a16="http://schemas.microsoft.com/office/drawing/2014/main" id="{C3C8A6FD-4A41-4435-B25A-51755214FD8F}"/>
              </a:ext>
            </a:extLst>
          </p:cNvPr>
          <p:cNvSpPr txBox="1"/>
          <p:nvPr/>
        </p:nvSpPr>
        <p:spPr>
          <a:xfrm>
            <a:off x="6673583" y="4320666"/>
            <a:ext cx="494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E7E6E6">
                    <a:lumMod val="25000"/>
                  </a:srgbClr>
                </a:solidFill>
                <a:effectLst/>
                <a:uLnTx/>
                <a:uFillTx/>
                <a:latin typeface="Roboto"/>
                <a:ea typeface="+mn-ea"/>
                <a:cs typeface="+mn-cs"/>
              </a:rPr>
              <a:t>Phụ</a:t>
            </a:r>
            <a:r>
              <a:rPr kumimoji="0" lang="vi-VN" sz="2400" b="0" i="0" u="none" strike="noStrike" kern="1200" cap="none" spc="0" normalizeH="0" noProof="0" dirty="0">
                <a:ln>
                  <a:noFill/>
                </a:ln>
                <a:solidFill>
                  <a:srgbClr val="E7E6E6">
                    <a:lumMod val="25000"/>
                  </a:srgbClr>
                </a:solidFill>
                <a:effectLst/>
                <a:uLnTx/>
                <a:uFillTx/>
                <a:latin typeface="Roboto"/>
                <a:ea typeface="+mn-ea"/>
                <a:cs typeface="+mn-cs"/>
              </a:rPr>
              <a:t> nữ làm việc tại nhà máy dệt Bô-xtơn – Mỹ (1910)</a:t>
            </a:r>
            <a:endParaRPr kumimoji="0" lang="vi-VN" sz="2400" b="0" i="0" u="none" strike="noStrike" kern="1200" cap="none" spc="0" normalizeH="0" baseline="0" noProof="0" dirty="0">
              <a:ln>
                <a:noFill/>
              </a:ln>
              <a:solidFill>
                <a:srgbClr val="E7E6E6">
                  <a:lumMod val="25000"/>
                </a:srgbClr>
              </a:solidFill>
              <a:effectLst/>
              <a:uLnTx/>
              <a:uFillTx/>
              <a:latin typeface="Roboto"/>
              <a:ea typeface="+mn-ea"/>
              <a:cs typeface="+mn-cs"/>
            </a:endParaRPr>
          </a:p>
        </p:txBody>
      </p:sp>
      <p:sp>
        <p:nvSpPr>
          <p:cNvPr id="21" name="!!9">
            <a:extLst>
              <a:ext uri="{FF2B5EF4-FFF2-40B4-BE49-F238E27FC236}">
                <a16:creationId xmlns:a16="http://schemas.microsoft.com/office/drawing/2014/main" id="{305DDF95-77AB-4C9C-9A11-E7E8A7E9115C}"/>
              </a:ext>
            </a:extLst>
          </p:cNvPr>
          <p:cNvSpPr txBox="1"/>
          <p:nvPr/>
        </p:nvSpPr>
        <p:spPr>
          <a:xfrm>
            <a:off x="349779" y="5194233"/>
            <a:ext cx="116780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403B35"/>
                </a:solidFill>
                <a:effectLst/>
                <a:uLnTx/>
                <a:uFillTx/>
                <a:latin typeface="Roboto"/>
              </a:rPr>
              <a:t>Cách</a:t>
            </a:r>
            <a:r>
              <a:rPr kumimoji="0" lang="vi-VN" sz="2800" i="0" u="none" strike="noStrike" kern="1200" cap="none" spc="0" normalizeH="0" noProof="0" dirty="0">
                <a:ln>
                  <a:noFill/>
                </a:ln>
                <a:solidFill>
                  <a:srgbClr val="403B35"/>
                </a:solidFill>
                <a:effectLst/>
                <a:uLnTx/>
                <a:uFillTx/>
                <a:latin typeface="Roboto"/>
              </a:rPr>
              <a:t> mạng công nghiệp cũng tạo ra một số tác động tiêu cực như: ô nhiễm môi trường, bóc lột lao động phụ nữ, trẻ em, xâm chiếm thuộc địa</a:t>
            </a:r>
            <a:endParaRPr kumimoji="0" lang="vi-VN" sz="2800" i="0" u="none" strike="noStrike" kern="1200" cap="none" spc="0" normalizeH="0" baseline="0" noProof="0" dirty="0">
              <a:ln>
                <a:noFill/>
              </a:ln>
              <a:solidFill>
                <a:srgbClr val="403B35"/>
              </a:solidFill>
              <a:effectLst/>
              <a:uLnTx/>
              <a:uFillTx/>
              <a:latin typeface="Roboto"/>
            </a:endParaRPr>
          </a:p>
        </p:txBody>
      </p:sp>
    </p:spTree>
    <p:extLst>
      <p:ext uri="{BB962C8B-B14F-4D97-AF65-F5344CB8AC3E}">
        <p14:creationId xmlns:p14="http://schemas.microsoft.com/office/powerpoint/2010/main" val="270594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CD7F9-4457-B7F9-0173-CA0980E64AB7}"/>
              </a:ext>
            </a:extLst>
          </p:cNvPr>
          <p:cNvPicPr>
            <a:picLocks noChangeAspect="1"/>
          </p:cNvPicPr>
          <p:nvPr/>
        </p:nvPicPr>
        <p:blipFill>
          <a:blip r:embed="rId2"/>
          <a:stretch>
            <a:fillRect/>
          </a:stretch>
        </p:blipFill>
        <p:spPr>
          <a:xfrm>
            <a:off x="761049" y="2029496"/>
            <a:ext cx="2934815" cy="1989127"/>
          </a:xfrm>
          <a:prstGeom prst="rect">
            <a:avLst/>
          </a:prstGeom>
        </p:spPr>
      </p:pic>
      <p:pic>
        <p:nvPicPr>
          <p:cNvPr id="7" name="Picture 6">
            <a:extLst>
              <a:ext uri="{FF2B5EF4-FFF2-40B4-BE49-F238E27FC236}">
                <a16:creationId xmlns:a16="http://schemas.microsoft.com/office/drawing/2014/main" id="{4E73B232-DAD4-126B-15C4-8FE46B7419CA}"/>
              </a:ext>
            </a:extLst>
          </p:cNvPr>
          <p:cNvPicPr>
            <a:picLocks noChangeAspect="1"/>
          </p:cNvPicPr>
          <p:nvPr/>
        </p:nvPicPr>
        <p:blipFill>
          <a:blip r:embed="rId3"/>
          <a:stretch>
            <a:fillRect/>
          </a:stretch>
        </p:blipFill>
        <p:spPr>
          <a:xfrm>
            <a:off x="4676224" y="2029496"/>
            <a:ext cx="2839552" cy="1960300"/>
          </a:xfrm>
          <a:prstGeom prst="rect">
            <a:avLst/>
          </a:prstGeom>
        </p:spPr>
      </p:pic>
      <p:pic>
        <p:nvPicPr>
          <p:cNvPr id="9" name="Picture 8">
            <a:extLst>
              <a:ext uri="{FF2B5EF4-FFF2-40B4-BE49-F238E27FC236}">
                <a16:creationId xmlns:a16="http://schemas.microsoft.com/office/drawing/2014/main" id="{223C3BAB-2F1B-AF1B-1B54-081A7D3BCF2F}"/>
              </a:ext>
            </a:extLst>
          </p:cNvPr>
          <p:cNvPicPr>
            <a:picLocks noChangeAspect="1"/>
          </p:cNvPicPr>
          <p:nvPr/>
        </p:nvPicPr>
        <p:blipFill>
          <a:blip r:embed="rId4"/>
          <a:stretch>
            <a:fillRect/>
          </a:stretch>
        </p:blipFill>
        <p:spPr>
          <a:xfrm>
            <a:off x="8206205" y="2029496"/>
            <a:ext cx="2983691" cy="1930660"/>
          </a:xfrm>
          <a:prstGeom prst="rect">
            <a:avLst/>
          </a:prstGeom>
        </p:spPr>
      </p:pic>
      <p:cxnSp>
        <p:nvCxnSpPr>
          <p:cNvPr id="11" name="Straight Arrow Connector 10">
            <a:extLst>
              <a:ext uri="{FF2B5EF4-FFF2-40B4-BE49-F238E27FC236}">
                <a16:creationId xmlns:a16="http://schemas.microsoft.com/office/drawing/2014/main" id="{9E52FC32-6EF9-D262-BD2F-C5BAFC4294C1}"/>
              </a:ext>
            </a:extLst>
          </p:cNvPr>
          <p:cNvCxnSpPr/>
          <p:nvPr/>
        </p:nvCxnSpPr>
        <p:spPr>
          <a:xfrm>
            <a:off x="761049" y="1471961"/>
            <a:ext cx="10680102"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6ADAC3F-E87C-11E5-850A-ECBD320E59EB}"/>
              </a:ext>
            </a:extLst>
          </p:cNvPr>
          <p:cNvSpPr/>
          <p:nvPr/>
        </p:nvSpPr>
        <p:spPr>
          <a:xfrm>
            <a:off x="1003610" y="1070517"/>
            <a:ext cx="2096429" cy="713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1775</a:t>
            </a:r>
          </a:p>
        </p:txBody>
      </p:sp>
      <p:sp>
        <p:nvSpPr>
          <p:cNvPr id="13" name="Rectangle: Rounded Corners 12">
            <a:extLst>
              <a:ext uri="{FF2B5EF4-FFF2-40B4-BE49-F238E27FC236}">
                <a16:creationId xmlns:a16="http://schemas.microsoft.com/office/drawing/2014/main" id="{0135119F-1C9F-1DFA-3F3B-5849AEC3FCA7}"/>
              </a:ext>
            </a:extLst>
          </p:cNvPr>
          <p:cNvSpPr/>
          <p:nvPr/>
        </p:nvSpPr>
        <p:spPr>
          <a:xfrm>
            <a:off x="5047785" y="1070517"/>
            <a:ext cx="2096429" cy="713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1905</a:t>
            </a:r>
          </a:p>
        </p:txBody>
      </p:sp>
      <p:sp>
        <p:nvSpPr>
          <p:cNvPr id="14" name="Rectangle: Rounded Corners 13">
            <a:extLst>
              <a:ext uri="{FF2B5EF4-FFF2-40B4-BE49-F238E27FC236}">
                <a16:creationId xmlns:a16="http://schemas.microsoft.com/office/drawing/2014/main" id="{477D8479-B0BD-A387-6732-160EF59AB9DC}"/>
              </a:ext>
            </a:extLst>
          </p:cNvPr>
          <p:cNvSpPr/>
          <p:nvPr/>
        </p:nvSpPr>
        <p:spPr>
          <a:xfrm>
            <a:off x="8649835" y="1070516"/>
            <a:ext cx="2096429" cy="713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2020</a:t>
            </a:r>
          </a:p>
        </p:txBody>
      </p:sp>
      <p:sp>
        <p:nvSpPr>
          <p:cNvPr id="15" name="Rectangle: Rounded Corners 14">
            <a:extLst>
              <a:ext uri="{FF2B5EF4-FFF2-40B4-BE49-F238E27FC236}">
                <a16:creationId xmlns:a16="http://schemas.microsoft.com/office/drawing/2014/main" id="{F9EFBD00-5510-1CA7-A9D2-1A745DC1E666}"/>
              </a:ext>
            </a:extLst>
          </p:cNvPr>
          <p:cNvSpPr/>
          <p:nvPr/>
        </p:nvSpPr>
        <p:spPr>
          <a:xfrm>
            <a:off x="761049" y="3960156"/>
            <a:ext cx="2934815" cy="7136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hết</a:t>
            </a:r>
            <a:r>
              <a:rPr lang="en-US" sz="2800" b="1" dirty="0">
                <a:solidFill>
                  <a:schemeClr val="tx1"/>
                </a:solidFill>
                <a:latin typeface="Times New Roman" panose="02020603050405020304" pitchFamily="18" charset="0"/>
                <a:cs typeface="Times New Roman" panose="02020603050405020304" pitchFamily="18" charset="0"/>
              </a:rPr>
              <a:t> 12 </a:t>
            </a:r>
            <a:r>
              <a:rPr lang="en-US" sz="2800" b="1" dirty="0" err="1">
                <a:solidFill>
                  <a:schemeClr val="tx1"/>
                </a:solidFill>
                <a:latin typeface="Times New Roman" panose="02020603050405020304" pitchFamily="18" charset="0"/>
                <a:cs typeface="Times New Roman" panose="02020603050405020304" pitchFamily="18" charset="0"/>
              </a:rPr>
              <a:t>ngày</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8AB445D-BDBC-9593-6459-F3ACE147955E}"/>
              </a:ext>
            </a:extLst>
          </p:cNvPr>
          <p:cNvSpPr/>
          <p:nvPr/>
        </p:nvSpPr>
        <p:spPr>
          <a:xfrm>
            <a:off x="4628591" y="3989796"/>
            <a:ext cx="2934815" cy="7136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hết</a:t>
            </a:r>
            <a:r>
              <a:rPr lang="en-US" sz="2800" b="1" dirty="0">
                <a:solidFill>
                  <a:schemeClr val="tx1"/>
                </a:solidFill>
                <a:latin typeface="Times New Roman" panose="02020603050405020304" pitchFamily="18" charset="0"/>
                <a:cs typeface="Times New Roman" panose="02020603050405020304" pitchFamily="18" charset="0"/>
              </a:rPr>
              <a:t> 8 </a:t>
            </a:r>
            <a:r>
              <a:rPr lang="en-US" sz="2800" b="1" dirty="0" err="1">
                <a:solidFill>
                  <a:schemeClr val="tx1"/>
                </a:solidFill>
                <a:latin typeface="Times New Roman" panose="02020603050405020304" pitchFamily="18" charset="0"/>
                <a:cs typeface="Times New Roman" panose="02020603050405020304" pitchFamily="18" charset="0"/>
              </a:rPr>
              <a:t>giờ</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A68D052E-D7D5-19B9-DE32-CF0858593CBF}"/>
              </a:ext>
            </a:extLst>
          </p:cNvPr>
          <p:cNvSpPr/>
          <p:nvPr/>
        </p:nvSpPr>
        <p:spPr>
          <a:xfrm>
            <a:off x="8206205" y="3920974"/>
            <a:ext cx="2934815" cy="7136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hết</a:t>
            </a:r>
            <a:r>
              <a:rPr lang="en-US" sz="2800" b="1" dirty="0">
                <a:solidFill>
                  <a:schemeClr val="tx1"/>
                </a:solidFill>
                <a:latin typeface="Times New Roman" panose="02020603050405020304" pitchFamily="18" charset="0"/>
                <a:cs typeface="Times New Roman" panose="02020603050405020304" pitchFamily="18" charset="0"/>
              </a:rPr>
              <a:t> 3 </a:t>
            </a:r>
            <a:r>
              <a:rPr lang="en-US" sz="2800" b="1" dirty="0" err="1">
                <a:solidFill>
                  <a:schemeClr val="tx1"/>
                </a:solidFill>
                <a:latin typeface="Times New Roman" panose="02020603050405020304" pitchFamily="18" charset="0"/>
                <a:cs typeface="Times New Roman" panose="02020603050405020304" pitchFamily="18" charset="0"/>
              </a:rPr>
              <a:t>giờ</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0DA7061-C4F2-6593-28D3-DE21233FC65F}"/>
              </a:ext>
            </a:extLst>
          </p:cNvPr>
          <p:cNvSpPr txBox="1"/>
          <p:nvPr/>
        </p:nvSpPr>
        <p:spPr>
          <a:xfrm>
            <a:off x="2051824" y="235076"/>
            <a:ext cx="8808163" cy="523220"/>
          </a:xfrm>
          <a:prstGeom prst="rect">
            <a:avLst/>
          </a:prstGeom>
          <a:solidFill>
            <a:schemeClr val="accent2">
              <a:lumMod val="20000"/>
              <a:lumOff val="80000"/>
            </a:schemeClr>
          </a:solidFill>
        </p:spPr>
        <p:txBody>
          <a:bodyPr wrap="square">
            <a:spAutoFit/>
          </a:bodyPr>
          <a:lstStyle/>
          <a:p>
            <a:r>
              <a:rPr lang="vi-VN" sz="2800" dirty="0">
                <a:latin typeface="Times New Roman" panose="02020603050405020304" pitchFamily="18" charset="0"/>
                <a:cs typeface="Times New Roman" panose="02020603050405020304" pitchFamily="18" charset="0"/>
              </a:rPr>
              <a:t>“Thời gian đi lại từ Gla-xgâu (Glasgow) tới Luân Đôn”</a:t>
            </a:r>
            <a:endParaRPr lang="en-US" sz="2800" dirty="0"/>
          </a:p>
        </p:txBody>
      </p:sp>
      <p:sp>
        <p:nvSpPr>
          <p:cNvPr id="21" name="TextBox 20">
            <a:extLst>
              <a:ext uri="{FF2B5EF4-FFF2-40B4-BE49-F238E27FC236}">
                <a16:creationId xmlns:a16="http://schemas.microsoft.com/office/drawing/2014/main" id="{DB58159B-5864-545E-65EA-C91286AA1B70}"/>
              </a:ext>
            </a:extLst>
          </p:cNvPr>
          <p:cNvSpPr txBox="1"/>
          <p:nvPr/>
        </p:nvSpPr>
        <p:spPr>
          <a:xfrm>
            <a:off x="1003610" y="4847879"/>
            <a:ext cx="10186286" cy="1815882"/>
          </a:xfrm>
          <a:prstGeom prst="rect">
            <a:avLst/>
          </a:prstGeom>
          <a:solidFill>
            <a:schemeClr val="accent6">
              <a:lumMod val="20000"/>
              <a:lumOff val="80000"/>
            </a:schemeClr>
          </a:solid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Đó là một minh chứng cho sự tiến bộ của nhân loại bắt đầu từ những thành quả mà Cách mạng công nghiệp thế kỉ XVIII – XIX mang lại.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4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24D236-0832-A519-6057-69D2457A6E47}"/>
              </a:ext>
            </a:extLst>
          </p:cNvPr>
          <p:cNvPicPr>
            <a:picLocks noChangeAspect="1"/>
          </p:cNvPicPr>
          <p:nvPr/>
        </p:nvPicPr>
        <p:blipFill>
          <a:blip r:embed="rId2"/>
          <a:stretch>
            <a:fillRect/>
          </a:stretch>
        </p:blipFill>
        <p:spPr>
          <a:xfrm>
            <a:off x="203730" y="2308860"/>
            <a:ext cx="8076015" cy="3931404"/>
          </a:xfrm>
          <a:prstGeom prst="rect">
            <a:avLst/>
          </a:prstGeom>
          <a:ln>
            <a:solidFill>
              <a:schemeClr val="accent1"/>
            </a:solidFill>
          </a:ln>
        </p:spPr>
      </p:pic>
      <p:pic>
        <p:nvPicPr>
          <p:cNvPr id="5" name="Picture 4">
            <a:extLst>
              <a:ext uri="{FF2B5EF4-FFF2-40B4-BE49-F238E27FC236}">
                <a16:creationId xmlns:a16="http://schemas.microsoft.com/office/drawing/2014/main" id="{703640A3-4AC2-ADB5-8E96-CFC6ECCACA72}"/>
              </a:ext>
            </a:extLst>
          </p:cNvPr>
          <p:cNvPicPr>
            <a:picLocks noChangeAspect="1"/>
          </p:cNvPicPr>
          <p:nvPr/>
        </p:nvPicPr>
        <p:blipFill>
          <a:blip r:embed="rId3"/>
          <a:stretch>
            <a:fillRect/>
          </a:stretch>
        </p:blipFill>
        <p:spPr>
          <a:xfrm>
            <a:off x="380979" y="230831"/>
            <a:ext cx="7898766" cy="1988820"/>
          </a:xfrm>
          <a:prstGeom prst="rect">
            <a:avLst/>
          </a:prstGeom>
        </p:spPr>
      </p:pic>
      <p:sp>
        <p:nvSpPr>
          <p:cNvPr id="6" name="Speech Bubble: Rectangle 5">
            <a:extLst>
              <a:ext uri="{FF2B5EF4-FFF2-40B4-BE49-F238E27FC236}">
                <a16:creationId xmlns:a16="http://schemas.microsoft.com/office/drawing/2014/main" id="{0BF74CC7-4C4B-6AD3-F754-BA8D24243C62}"/>
              </a:ext>
            </a:extLst>
          </p:cNvPr>
          <p:cNvSpPr/>
          <p:nvPr/>
        </p:nvSpPr>
        <p:spPr>
          <a:xfrm>
            <a:off x="8787161" y="866042"/>
            <a:ext cx="3225720" cy="2380785"/>
          </a:xfrm>
          <a:prstGeom prst="wedgeRectCallout">
            <a:avLst>
              <a:gd name="adj1" fmla="val -80106"/>
              <a:gd name="adj2" fmla="val -1525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28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7BCAD-565D-8A71-7339-F0B1A49C3F9C}"/>
              </a:ext>
            </a:extLst>
          </p:cNvPr>
          <p:cNvPicPr>
            <a:picLocks noChangeAspect="1"/>
          </p:cNvPicPr>
          <p:nvPr/>
        </p:nvPicPr>
        <p:blipFill>
          <a:blip r:embed="rId2"/>
          <a:stretch>
            <a:fillRect/>
          </a:stretch>
        </p:blipFill>
        <p:spPr>
          <a:xfrm>
            <a:off x="179119" y="866042"/>
            <a:ext cx="8340414" cy="4930908"/>
          </a:xfrm>
          <a:prstGeom prst="rect">
            <a:avLst/>
          </a:prstGeom>
        </p:spPr>
      </p:pic>
      <p:sp>
        <p:nvSpPr>
          <p:cNvPr id="6" name="TextBox 5">
            <a:extLst>
              <a:ext uri="{FF2B5EF4-FFF2-40B4-BE49-F238E27FC236}">
                <a16:creationId xmlns:a16="http://schemas.microsoft.com/office/drawing/2014/main" id="{7F938604-898C-A5DD-2261-70AE4891CE3A}"/>
              </a:ext>
            </a:extLst>
          </p:cNvPr>
          <p:cNvSpPr txBox="1"/>
          <p:nvPr/>
        </p:nvSpPr>
        <p:spPr>
          <a:xfrm>
            <a:off x="179118" y="342822"/>
            <a:ext cx="12012881" cy="461665"/>
          </a:xfrm>
          <a:prstGeom prst="rect">
            <a:avLst/>
          </a:prstGeom>
          <a:noFill/>
        </p:spPr>
        <p:txBody>
          <a:bodyPr wrap="square">
            <a:spAutoFit/>
          </a:bodyPr>
          <a:lstStyle/>
          <a:p>
            <a:r>
              <a:rPr lang="vi-VN" sz="2400" dirty="0">
                <a:latin typeface="+mj-lt"/>
              </a:rPr>
              <a:t>Câu chuyện về lịch làm việc của trẻ em ở nước Anh vào thế kỉ XIX </a:t>
            </a:r>
            <a:endParaRPr lang="en-US" sz="2400" dirty="0">
              <a:latin typeface="+mj-lt"/>
            </a:endParaRPr>
          </a:p>
        </p:txBody>
      </p:sp>
      <p:sp>
        <p:nvSpPr>
          <p:cNvPr id="7" name="Speech Bubble: Rectangle 6">
            <a:extLst>
              <a:ext uri="{FF2B5EF4-FFF2-40B4-BE49-F238E27FC236}">
                <a16:creationId xmlns:a16="http://schemas.microsoft.com/office/drawing/2014/main" id="{21AB2DB4-FEF8-33B0-84CC-D9018679C5F2}"/>
              </a:ext>
            </a:extLst>
          </p:cNvPr>
          <p:cNvSpPr/>
          <p:nvPr/>
        </p:nvSpPr>
        <p:spPr>
          <a:xfrm>
            <a:off x="8787161" y="866042"/>
            <a:ext cx="3225720" cy="2380785"/>
          </a:xfrm>
          <a:prstGeom prst="wedgeRectCallout">
            <a:avLst>
              <a:gd name="adj1" fmla="val -80106"/>
              <a:gd name="adj2" fmla="val -1525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Dựa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XIX.</a:t>
            </a:r>
          </a:p>
        </p:txBody>
      </p:sp>
      <p:sp>
        <p:nvSpPr>
          <p:cNvPr id="2" name="Rectangle 1">
            <a:extLst>
              <a:ext uri="{FF2B5EF4-FFF2-40B4-BE49-F238E27FC236}">
                <a16:creationId xmlns:a16="http://schemas.microsoft.com/office/drawing/2014/main" id="{65805FB2-038B-4783-94A8-B40A29E89F20}"/>
              </a:ext>
            </a:extLst>
          </p:cNvPr>
          <p:cNvSpPr/>
          <p:nvPr/>
        </p:nvSpPr>
        <p:spPr>
          <a:xfrm>
            <a:off x="8787161" y="3611174"/>
            <a:ext cx="3404838" cy="2246769"/>
          </a:xfrm>
          <a:prstGeom prst="rect">
            <a:avLst/>
          </a:prstGeom>
        </p:spPr>
        <p:txBody>
          <a:bodyPr wrap="square">
            <a:spAutoFit/>
          </a:bodyPr>
          <a:lstStyle/>
          <a:p>
            <a:r>
              <a:rPr lang="vi-VN" sz="2800" dirty="0">
                <a:latin typeface="+mj-lt"/>
              </a:rPr>
              <a:t> Thời gian trẻ em phải làm việc một ngày là: 16 tiếng một ngày từ 5h sáng đến 9h tối với 40 phút ăn trưa.</a:t>
            </a:r>
            <a:endParaRPr lang="en-US" sz="2800" dirty="0">
              <a:latin typeface="+mj-lt"/>
            </a:endParaRPr>
          </a:p>
        </p:txBody>
      </p:sp>
    </p:spTree>
    <p:extLst>
      <p:ext uri="{BB962C8B-B14F-4D97-AF65-F5344CB8AC3E}">
        <p14:creationId xmlns:p14="http://schemas.microsoft.com/office/powerpoint/2010/main" val="13175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457200" y="470653"/>
            <a:ext cx="4625715" cy="4412636"/>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92320">
              <a:spcAft>
                <a:spcPts val="800"/>
              </a:spcAft>
            </a:pPr>
            <a:r>
              <a:rPr lang="en-US" sz="3392" b="1">
                <a:solidFill>
                  <a:srgbClr val="FF0000"/>
                </a:solidFill>
                <a:latin typeface="Times New Roman" panose="02020603050405020304" pitchFamily="18" charset="0"/>
                <a:cs typeface="Times New Roman" panose="02020603050405020304" pitchFamily="18" charset="0"/>
              </a:rPr>
              <a:t>HOẠT ĐỘNG </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6690681" y="1487045"/>
            <a:ext cx="4405689" cy="788357"/>
          </a:xfrm>
          <a:prstGeom prst="rect">
            <a:avLst/>
          </a:prstGeom>
          <a:noFill/>
        </p:spPr>
        <p:txBody>
          <a:bodyPr wrap="square">
            <a:spAutoFit/>
          </a:bodyPr>
          <a:lstStyle/>
          <a:p>
            <a:pPr defTabSz="1292320">
              <a:spcAft>
                <a:spcPts val="800"/>
              </a:spcAft>
            </a:pPr>
            <a:r>
              <a:rPr lang="en-US" sz="4523" b="1">
                <a:solidFill>
                  <a:srgbClr val="FF0000"/>
                </a:solidFill>
                <a:latin typeface="Times New Roman" panose="02020603050405020304" pitchFamily="18" charset="0"/>
              </a:rPr>
              <a:t>LUYỆN TẬP</a:t>
            </a:r>
            <a:endParaRPr lang="en-US" sz="4267">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069" y="2319510"/>
            <a:ext cx="6779732" cy="4067839"/>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DD05-5090-B694-8BBE-E931DF1ECBD6}"/>
              </a:ext>
            </a:extLst>
          </p:cNvPr>
          <p:cNvSpPr>
            <a:spLocks noGrp="1"/>
          </p:cNvSpPr>
          <p:nvPr>
            <p:ph type="title"/>
          </p:nvPr>
        </p:nvSpPr>
        <p:spPr>
          <a:xfrm>
            <a:off x="1589314" y="428171"/>
            <a:ext cx="9764486" cy="505731"/>
          </a:xfrm>
        </p:spPr>
        <p:txBody>
          <a:bodyPr>
            <a:normAutofit fontScale="90000"/>
          </a:bodyPr>
          <a:lstStyle/>
          <a:p>
            <a:pPr algn="ctr"/>
            <a:r>
              <a:rPr lang="en-US" sz="3600" dirty="0">
                <a:solidFill>
                  <a:srgbClr val="0000FF"/>
                </a:solidFill>
                <a:latin typeface="Times New Roman" panose="02020603050405020304" pitchFamily="18" charset="0"/>
                <a:cs typeface="Times New Roman" panose="02020603050405020304" pitchFamily="18" charset="0"/>
              </a:rPr>
              <a:t>HOẠT ĐỘNG LUYỆN TẬP</a:t>
            </a:r>
          </a:p>
        </p:txBody>
      </p:sp>
      <p:sp>
        <p:nvSpPr>
          <p:cNvPr id="3" name="TextBox 2">
            <a:extLst>
              <a:ext uri="{FF2B5EF4-FFF2-40B4-BE49-F238E27FC236}">
                <a16:creationId xmlns:a16="http://schemas.microsoft.com/office/drawing/2014/main" id="{CFBCF5B8-747F-C868-484B-ADAC2E2D7FD7}"/>
              </a:ext>
            </a:extLst>
          </p:cNvPr>
          <p:cNvSpPr txBox="1"/>
          <p:nvPr/>
        </p:nvSpPr>
        <p:spPr>
          <a:xfrm>
            <a:off x="631460" y="933902"/>
            <a:ext cx="11188833"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Hãy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tiêu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nghiệp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đây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quốc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phù</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hợp</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465A4E7-3D97-00A8-3963-063EEF118838}"/>
              </a:ext>
            </a:extLst>
          </p:cNvPr>
          <p:cNvSpPr txBox="1"/>
          <p:nvPr/>
        </p:nvSpPr>
        <p:spPr>
          <a:xfrm>
            <a:off x="2899345" y="1867377"/>
            <a:ext cx="2456514" cy="523220"/>
          </a:xfrm>
          <a:prstGeom prst="rect">
            <a:avLst/>
          </a:prstGeom>
          <a:noFill/>
          <a:ln>
            <a:solidFill>
              <a:schemeClr val="tx1"/>
            </a:solidFill>
            <a:prstDash val="sysDot"/>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D502811-A3AC-6BAE-183C-11B3F9E424DD}"/>
              </a:ext>
            </a:extLst>
          </p:cNvPr>
          <p:cNvSpPr txBox="1"/>
          <p:nvPr/>
        </p:nvSpPr>
        <p:spPr>
          <a:xfrm>
            <a:off x="2899345" y="4959775"/>
            <a:ext cx="2456514" cy="523220"/>
          </a:xfrm>
          <a:prstGeom prst="rect">
            <a:avLst/>
          </a:prstGeom>
          <a:noFill/>
          <a:ln>
            <a:solidFill>
              <a:schemeClr val="tx1"/>
            </a:solidFill>
            <a:prstDash val="sysDot"/>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F1E711A-111F-5839-60B8-03E513B11512}"/>
              </a:ext>
            </a:extLst>
          </p:cNvPr>
          <p:cNvSpPr txBox="1"/>
          <p:nvPr/>
        </p:nvSpPr>
        <p:spPr>
          <a:xfrm>
            <a:off x="2899345" y="3097841"/>
            <a:ext cx="3279098" cy="523220"/>
          </a:xfrm>
          <a:prstGeom prst="rect">
            <a:avLst/>
          </a:prstGeom>
          <a:noFill/>
          <a:ln>
            <a:solidFill>
              <a:schemeClr val="tx1"/>
            </a:solidFill>
            <a:prstDash val="sysDot"/>
          </a:ln>
        </p:spPr>
        <p:txBody>
          <a:bodyPr wrap="square">
            <a:spAutoFit/>
          </a:bodyPr>
          <a:lstStyle/>
          <a:p>
            <a:pPr algn="l"/>
            <a:r>
              <a:rPr lang="en-US" sz="2800" b="0" i="0" dirty="0" err="1">
                <a:solidFill>
                  <a:srgbClr val="333333"/>
                </a:solidFill>
                <a:effectLst/>
                <a:latin typeface="Times New Roman" panose="02020603050405020304" pitchFamily="18" charset="0"/>
                <a:cs typeface="Times New Roman" panose="02020603050405020304" pitchFamily="18" charset="0"/>
              </a:rPr>
              <a:t>Máy</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kéo</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sợi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Gien-ni</a:t>
            </a:r>
            <a:r>
              <a:rPr lang="en-US"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4BDCE403-89E0-64D3-8AB7-80B8B5D50A0B}"/>
              </a:ext>
            </a:extLst>
          </p:cNvPr>
          <p:cNvSpPr txBox="1"/>
          <p:nvPr/>
        </p:nvSpPr>
        <p:spPr>
          <a:xfrm>
            <a:off x="2899345" y="3718722"/>
            <a:ext cx="7803631" cy="523220"/>
          </a:xfrm>
          <a:prstGeom prst="rect">
            <a:avLst/>
          </a:prstGeom>
          <a:noFill/>
          <a:ln>
            <a:solidFill>
              <a:schemeClr val="tx1"/>
            </a:solidFill>
            <a:prstDash val="sysDot"/>
          </a:ln>
        </p:spPr>
        <p:txBody>
          <a:bodyPr wrap="square">
            <a:spAutoFit/>
          </a:bodyPr>
          <a:lstStyle/>
          <a:p>
            <a:pPr algn="l"/>
            <a:r>
              <a:rPr lang="en-US" sz="2800" b="0" i="0" dirty="0" err="1">
                <a:solidFill>
                  <a:srgbClr val="333333"/>
                </a:solidFill>
                <a:effectLst/>
                <a:latin typeface="Times New Roman" panose="02020603050405020304" pitchFamily="18" charset="0"/>
                <a:cs typeface="Times New Roman" panose="02020603050405020304" pitchFamily="18" charset="0"/>
              </a:rPr>
              <a:t>Kinh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tế</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phát</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triển</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nhanh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chóng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đứng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thứ</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hai</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thế</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giới</a:t>
            </a:r>
            <a:r>
              <a:rPr lang="en-US"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4E7AB8C-6F60-8720-7132-60A4D7DFE0B5}"/>
              </a:ext>
            </a:extLst>
          </p:cNvPr>
          <p:cNvSpPr txBox="1"/>
          <p:nvPr/>
        </p:nvSpPr>
        <p:spPr>
          <a:xfrm>
            <a:off x="2899345" y="4339603"/>
            <a:ext cx="9772341" cy="523220"/>
          </a:xfrm>
          <a:prstGeom prst="rect">
            <a:avLst/>
          </a:prstGeom>
          <a:noFill/>
          <a:ln>
            <a:solidFill>
              <a:schemeClr val="tx1"/>
            </a:solidFill>
            <a:prstDash val="sysDot"/>
          </a:ln>
        </p:spPr>
        <p:txBody>
          <a:bodyPr wrap="square">
            <a:spAutoFit/>
          </a:bodyPr>
          <a:lstStyle/>
          <a:p>
            <a:pPr algn="l"/>
            <a:r>
              <a:rPr lang="en-US" sz="2800" b="0" i="0" dirty="0" err="1">
                <a:solidFill>
                  <a:srgbClr val="333333"/>
                </a:solidFill>
                <a:effectLst/>
                <a:latin typeface="Times New Roman" panose="02020603050405020304" pitchFamily="18" charset="0"/>
                <a:cs typeface="Times New Roman" panose="02020603050405020304" pitchFamily="18" charset="0"/>
              </a:rPr>
              <a:t>Cách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mạng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công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nghiệp</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bắt</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đầu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từ</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những</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năm</a:t>
            </a:r>
            <a:r>
              <a:rPr lang="en-US" sz="2800" b="0" i="0" dirty="0">
                <a:solidFill>
                  <a:srgbClr val="333333"/>
                </a:solidFill>
                <a:effectLst/>
                <a:latin typeface="Times New Roman" panose="02020603050405020304" pitchFamily="18" charset="0"/>
                <a:cs typeface="Times New Roman" panose="02020603050405020304" pitchFamily="18" charset="0"/>
              </a:rPr>
              <a:t> 40 </a:t>
            </a:r>
            <a:r>
              <a:rPr lang="en-US" sz="2800" b="0" i="0" dirty="0" err="1">
                <a:solidFill>
                  <a:srgbClr val="333333"/>
                </a:solidFill>
                <a:effectLst/>
                <a:latin typeface="Times New Roman" panose="02020603050405020304" pitchFamily="18" charset="0"/>
                <a:cs typeface="Times New Roman" panose="02020603050405020304" pitchFamily="18" charset="0"/>
              </a:rPr>
              <a:t>của</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thế</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kỉ</a:t>
            </a:r>
            <a:r>
              <a:rPr lang="en-US" sz="2800" b="0" i="0" dirty="0">
                <a:solidFill>
                  <a:srgbClr val="333333"/>
                </a:solidFill>
                <a:effectLst/>
                <a:latin typeface="Times New Roman" panose="02020603050405020304" pitchFamily="18" charset="0"/>
                <a:cs typeface="Times New Roman" panose="02020603050405020304" pitchFamily="18" charset="0"/>
              </a:rPr>
              <a:t> XIX.</a:t>
            </a:r>
          </a:p>
        </p:txBody>
      </p:sp>
      <p:sp>
        <p:nvSpPr>
          <p:cNvPr id="12" name="TextBox 11">
            <a:extLst>
              <a:ext uri="{FF2B5EF4-FFF2-40B4-BE49-F238E27FC236}">
                <a16:creationId xmlns:a16="http://schemas.microsoft.com/office/drawing/2014/main" id="{7117E3F4-6A0A-F388-113C-A38121C7779B}"/>
              </a:ext>
            </a:extLst>
          </p:cNvPr>
          <p:cNvSpPr txBox="1"/>
          <p:nvPr/>
        </p:nvSpPr>
        <p:spPr>
          <a:xfrm>
            <a:off x="2899345" y="2491793"/>
            <a:ext cx="3279098" cy="523220"/>
          </a:xfrm>
          <a:prstGeom prst="rect">
            <a:avLst/>
          </a:prstGeom>
          <a:noFill/>
          <a:ln>
            <a:solidFill>
              <a:schemeClr val="tx1"/>
            </a:solidFill>
            <a:prstDash val="sysDot"/>
          </a:ln>
        </p:spPr>
        <p:txBody>
          <a:bodyPr wrap="square">
            <a:spAutoFit/>
          </a:bodyPr>
          <a:lstStyle/>
          <a:p>
            <a:pPr algn="l"/>
            <a:r>
              <a:rPr lang="en-US" sz="2800" b="0" i="0" dirty="0" err="1">
                <a:solidFill>
                  <a:srgbClr val="333333"/>
                </a:solidFill>
                <a:effectLst/>
                <a:latin typeface="Times New Roman" panose="02020603050405020304" pitchFamily="18" charset="0"/>
                <a:cs typeface="Times New Roman" panose="02020603050405020304" pitchFamily="18" charset="0"/>
              </a:rPr>
              <a:t>Máy</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tách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hạt</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bông</a:t>
            </a:r>
            <a:r>
              <a:rPr lang="en-US"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7F54692-AACF-391E-E940-EBC034A1316E}"/>
              </a:ext>
            </a:extLst>
          </p:cNvPr>
          <p:cNvSpPr txBox="1"/>
          <p:nvPr/>
        </p:nvSpPr>
        <p:spPr>
          <a:xfrm>
            <a:off x="2922655" y="5549435"/>
            <a:ext cx="3279098" cy="523220"/>
          </a:xfrm>
          <a:prstGeom prst="rect">
            <a:avLst/>
          </a:prstGeom>
          <a:noFill/>
          <a:ln>
            <a:solidFill>
              <a:schemeClr val="tx1"/>
            </a:solidFill>
            <a:prstDash val="sysDot"/>
          </a:ln>
        </p:spPr>
        <p:txBody>
          <a:bodyPr wrap="square">
            <a:spAutoFit/>
          </a:bodyPr>
          <a:lstStyle/>
          <a:p>
            <a:pPr algn="l"/>
            <a:r>
              <a:rPr lang="en-US" sz="2800" b="0" i="0" dirty="0" err="1">
                <a:solidFill>
                  <a:srgbClr val="333333"/>
                </a:solidFill>
                <a:effectLst/>
                <a:latin typeface="Times New Roman" panose="02020603050405020304" pitchFamily="18" charset="0"/>
                <a:cs typeface="Times New Roman" panose="02020603050405020304" pitchFamily="18" charset="0"/>
              </a:rPr>
              <a:t>Máy</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thu</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hoạch</a:t>
            </a:r>
            <a:r>
              <a:rPr lang="en-US" sz="2800" b="0" i="0" dirty="0">
                <a:solidFill>
                  <a:srgbClr val="333333"/>
                </a:solidFill>
                <a:effectLst/>
                <a:latin typeface="Times New Roman" panose="02020603050405020304" pitchFamily="18" charset="0"/>
                <a:cs typeface="Times New Roman" panose="02020603050405020304" pitchFamily="18" charset="0"/>
              </a:rPr>
              <a:t> </a:t>
            </a:r>
            <a:r>
              <a:rPr lang="en-US" sz="2800" b="0" i="0" dirty="0" err="1">
                <a:solidFill>
                  <a:srgbClr val="333333"/>
                </a:solidFill>
                <a:effectLst/>
                <a:latin typeface="Times New Roman" panose="02020603050405020304" pitchFamily="18" charset="0"/>
                <a:cs typeface="Times New Roman" panose="02020603050405020304" pitchFamily="18" charset="0"/>
              </a:rPr>
              <a:t>bông</a:t>
            </a:r>
            <a:r>
              <a:rPr lang="en-US"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2FE06157-3E9E-6E67-CAAF-8F7676D303E2}"/>
              </a:ext>
            </a:extLst>
          </p:cNvPr>
          <p:cNvSpPr txBox="1"/>
          <p:nvPr/>
        </p:nvSpPr>
        <p:spPr>
          <a:xfrm>
            <a:off x="2899345" y="6168219"/>
            <a:ext cx="9104025" cy="523220"/>
          </a:xfrm>
          <a:prstGeom prst="rect">
            <a:avLst/>
          </a:prstGeom>
          <a:noFill/>
          <a:ln>
            <a:solidFill>
              <a:schemeClr val="tx1"/>
            </a:solidFill>
            <a:prstDash val="sysDot"/>
          </a:ln>
        </p:spPr>
        <p:txBody>
          <a:bodyPr wrap="square">
            <a:spAutoFit/>
          </a:bodyPr>
          <a:lstStyle/>
          <a:p>
            <a:pPr algn="l"/>
            <a:r>
              <a:rPr lang="en-US" sz="2800" dirty="0" err="1">
                <a:solidFill>
                  <a:srgbClr val="333333"/>
                </a:solidFill>
                <a:latin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giữa</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kỉ</a:t>
            </a:r>
            <a:r>
              <a:rPr lang="en-US" sz="2800" dirty="0">
                <a:solidFill>
                  <a:srgbClr val="333333"/>
                </a:solidFill>
                <a:latin typeface="Times New Roman" panose="02020603050405020304" pitchFamily="18" charset="0"/>
                <a:cs typeface="Times New Roman" panose="02020603050405020304" pitchFamily="18" charset="0"/>
              </a:rPr>
              <a:t> XIX </a:t>
            </a:r>
            <a:r>
              <a:rPr lang="en-US" sz="2800" dirty="0" err="1">
                <a:solidFill>
                  <a:srgbClr val="333333"/>
                </a:solidFill>
                <a:latin typeface="Times New Roman" panose="02020603050405020304" pitchFamily="18" charset="0"/>
                <a:cs typeface="Times New Roman" panose="02020603050405020304" pitchFamily="18" charset="0"/>
              </a:rPr>
              <a:t>giá</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trị</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sản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xuất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công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nghiệp</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đứng</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thứ</a:t>
            </a:r>
            <a:r>
              <a:rPr lang="en-US" sz="2800" dirty="0">
                <a:solidFill>
                  <a:srgbClr val="333333"/>
                </a:solidFill>
                <a:latin typeface="Times New Roman" panose="02020603050405020304" pitchFamily="18" charset="0"/>
                <a:cs typeface="Times New Roman" panose="02020603050405020304" pitchFamily="18" charset="0"/>
              </a:rPr>
              <a:t> 4</a:t>
            </a:r>
            <a:r>
              <a:rPr lang="en-US" sz="2800" b="0" i="0" dirty="0">
                <a:solidFill>
                  <a:srgbClr val="333333"/>
                </a:solidFill>
                <a:effectLst/>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428DEAD-E280-AD82-314F-0C3066D106D1}"/>
              </a:ext>
            </a:extLst>
          </p:cNvPr>
          <p:cNvSpPr txBox="1"/>
          <p:nvPr/>
        </p:nvSpPr>
        <p:spPr>
          <a:xfrm>
            <a:off x="631460" y="2218619"/>
            <a:ext cx="1197340" cy="523220"/>
          </a:xfrm>
          <a:prstGeom prst="rect">
            <a:avLst/>
          </a:prstGeom>
          <a:solidFill>
            <a:schemeClr val="accent6">
              <a:lumMod val="20000"/>
              <a:lumOff val="80000"/>
            </a:schemeClr>
          </a:solidFill>
        </p:spPr>
        <p:txBody>
          <a:bodyPr wrap="square">
            <a:spAutoFit/>
          </a:bodyPr>
          <a:lstStyle/>
          <a:p>
            <a:pPr algn="l"/>
            <a:r>
              <a:rPr lang="en-US" sz="2800" b="0" i="0" dirty="0">
                <a:solidFill>
                  <a:srgbClr val="333333"/>
                </a:solidFill>
                <a:effectLst/>
                <a:latin typeface="Times New Roman" panose="02020603050405020304" pitchFamily="18" charset="0"/>
                <a:cs typeface="Times New Roman" panose="02020603050405020304" pitchFamily="18" charset="0"/>
              </a:rPr>
              <a:t>ANH</a:t>
            </a:r>
          </a:p>
        </p:txBody>
      </p:sp>
      <p:sp>
        <p:nvSpPr>
          <p:cNvPr id="16" name="TextBox 15">
            <a:extLst>
              <a:ext uri="{FF2B5EF4-FFF2-40B4-BE49-F238E27FC236}">
                <a16:creationId xmlns:a16="http://schemas.microsoft.com/office/drawing/2014/main" id="{6AA6C926-08A3-AEB5-FB58-0FE830B90334}"/>
              </a:ext>
            </a:extLst>
          </p:cNvPr>
          <p:cNvSpPr txBox="1"/>
          <p:nvPr/>
        </p:nvSpPr>
        <p:spPr>
          <a:xfrm>
            <a:off x="678080" y="3387771"/>
            <a:ext cx="1197340" cy="523220"/>
          </a:xfrm>
          <a:prstGeom prst="rect">
            <a:avLst/>
          </a:prstGeom>
          <a:solidFill>
            <a:schemeClr val="accent6">
              <a:lumMod val="40000"/>
              <a:lumOff val="60000"/>
            </a:schemeClr>
          </a:solidFill>
          <a:ln>
            <a:solidFill>
              <a:srgbClr val="0000FF"/>
            </a:solidFill>
          </a:ln>
        </p:spPr>
        <p:txBody>
          <a:bodyPr wrap="square">
            <a:spAutoFit/>
          </a:bodyPr>
          <a:lstStyle/>
          <a:p>
            <a:pPr algn="l"/>
            <a:r>
              <a:rPr lang="en-US" sz="2800" b="0" i="0" dirty="0">
                <a:solidFill>
                  <a:srgbClr val="333333"/>
                </a:solidFill>
                <a:effectLst/>
                <a:latin typeface="Times New Roman" panose="02020603050405020304" pitchFamily="18" charset="0"/>
                <a:cs typeface="Times New Roman" panose="02020603050405020304" pitchFamily="18" charset="0"/>
              </a:rPr>
              <a:t>PHÁP</a:t>
            </a:r>
          </a:p>
        </p:txBody>
      </p:sp>
      <p:sp>
        <p:nvSpPr>
          <p:cNvPr id="17" name="TextBox 16">
            <a:extLst>
              <a:ext uri="{FF2B5EF4-FFF2-40B4-BE49-F238E27FC236}">
                <a16:creationId xmlns:a16="http://schemas.microsoft.com/office/drawing/2014/main" id="{1136AF2D-A043-EC90-193B-FFC72CF06E1D}"/>
              </a:ext>
            </a:extLst>
          </p:cNvPr>
          <p:cNvSpPr txBox="1"/>
          <p:nvPr/>
        </p:nvSpPr>
        <p:spPr>
          <a:xfrm>
            <a:off x="678080" y="5933973"/>
            <a:ext cx="1197340" cy="523220"/>
          </a:xfrm>
          <a:prstGeom prst="rect">
            <a:avLst/>
          </a:prstGeom>
          <a:solidFill>
            <a:schemeClr val="accent6">
              <a:lumMod val="75000"/>
            </a:schemeClr>
          </a:solidFill>
        </p:spPr>
        <p:txBody>
          <a:bodyPr wrap="square">
            <a:spAutoFit/>
          </a:bodyPr>
          <a:lstStyle/>
          <a:p>
            <a:pPr algn="l"/>
            <a:r>
              <a:rPr lang="en-US" sz="2800" dirty="0">
                <a:solidFill>
                  <a:srgbClr val="333333"/>
                </a:solidFill>
                <a:latin typeface="Times New Roman" panose="02020603050405020304" pitchFamily="18" charset="0"/>
                <a:cs typeface="Times New Roman" panose="02020603050405020304" pitchFamily="18" charset="0"/>
              </a:rPr>
              <a:t>ĐỨC</a:t>
            </a:r>
            <a:endParaRPr lang="en-US" sz="2800" b="0" i="0" dirty="0">
              <a:solidFill>
                <a:srgbClr val="333333"/>
              </a:solidFill>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B14781D-CBCB-5F5A-273C-9D71938DAD5C}"/>
              </a:ext>
            </a:extLst>
          </p:cNvPr>
          <p:cNvSpPr txBox="1"/>
          <p:nvPr/>
        </p:nvSpPr>
        <p:spPr>
          <a:xfrm>
            <a:off x="631460" y="4602684"/>
            <a:ext cx="1197340" cy="523220"/>
          </a:xfrm>
          <a:prstGeom prst="rect">
            <a:avLst/>
          </a:prstGeom>
          <a:solidFill>
            <a:schemeClr val="accent6">
              <a:lumMod val="75000"/>
            </a:schemeClr>
          </a:solidFill>
        </p:spPr>
        <p:txBody>
          <a:bodyPr wrap="square">
            <a:spAutoFit/>
          </a:bodyPr>
          <a:lstStyle/>
          <a:p>
            <a:pPr algn="l"/>
            <a:r>
              <a:rPr lang="en-US" sz="2800" b="0" i="0" dirty="0">
                <a:solidFill>
                  <a:srgbClr val="333333"/>
                </a:solidFill>
                <a:effectLst/>
                <a:latin typeface="Times New Roman" panose="02020603050405020304" pitchFamily="18" charset="0"/>
                <a:cs typeface="Times New Roman" panose="02020603050405020304" pitchFamily="18" charset="0"/>
              </a:rPr>
              <a:t>MỸ</a:t>
            </a:r>
          </a:p>
        </p:txBody>
      </p:sp>
      <p:cxnSp>
        <p:nvCxnSpPr>
          <p:cNvPr id="20" name="Straight Arrow Connector 19">
            <a:extLst>
              <a:ext uri="{FF2B5EF4-FFF2-40B4-BE49-F238E27FC236}">
                <a16:creationId xmlns:a16="http://schemas.microsoft.com/office/drawing/2014/main" id="{A046F606-8D97-8021-4B37-0285ECE62F81}"/>
              </a:ext>
            </a:extLst>
          </p:cNvPr>
          <p:cNvCxnSpPr>
            <a:stCxn id="15" idx="3"/>
            <a:endCxn id="4" idx="1"/>
          </p:cNvCxnSpPr>
          <p:nvPr/>
        </p:nvCxnSpPr>
        <p:spPr>
          <a:xfrm flipV="1">
            <a:off x="1828800" y="2128987"/>
            <a:ext cx="1070545" cy="351242"/>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3F42EF-4148-DBB8-CC6F-E3C385F6EB66}"/>
              </a:ext>
            </a:extLst>
          </p:cNvPr>
          <p:cNvCxnSpPr>
            <a:cxnSpLocks/>
            <a:stCxn id="15" idx="3"/>
            <a:endCxn id="7" idx="1"/>
          </p:cNvCxnSpPr>
          <p:nvPr/>
        </p:nvCxnSpPr>
        <p:spPr>
          <a:xfrm>
            <a:off x="1828800" y="2480229"/>
            <a:ext cx="1070545" cy="879222"/>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B1F18-C57B-C0FE-202A-E96FD056761D}"/>
              </a:ext>
            </a:extLst>
          </p:cNvPr>
          <p:cNvCxnSpPr>
            <a:cxnSpLocks/>
            <a:stCxn id="15" idx="3"/>
            <a:endCxn id="5" idx="1"/>
          </p:cNvCxnSpPr>
          <p:nvPr/>
        </p:nvCxnSpPr>
        <p:spPr>
          <a:xfrm>
            <a:off x="1828800" y="2480229"/>
            <a:ext cx="1070545" cy="2741156"/>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82DC1C-F04D-1B4F-B788-6E965F07BA2F}"/>
              </a:ext>
            </a:extLst>
          </p:cNvPr>
          <p:cNvCxnSpPr>
            <a:cxnSpLocks/>
            <a:endCxn id="10" idx="1"/>
          </p:cNvCxnSpPr>
          <p:nvPr/>
        </p:nvCxnSpPr>
        <p:spPr>
          <a:xfrm>
            <a:off x="1852110" y="3695993"/>
            <a:ext cx="1047235" cy="28433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3E2DD2-6E63-B09B-8172-4C49F64A17F2}"/>
              </a:ext>
            </a:extLst>
          </p:cNvPr>
          <p:cNvCxnSpPr>
            <a:cxnSpLocks/>
            <a:endCxn id="11" idx="1"/>
          </p:cNvCxnSpPr>
          <p:nvPr/>
        </p:nvCxnSpPr>
        <p:spPr>
          <a:xfrm flipV="1">
            <a:off x="1828799" y="4601213"/>
            <a:ext cx="1070546" cy="15315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677E472-F8A6-3D6D-5B60-F4FE032BBD4A}"/>
              </a:ext>
            </a:extLst>
          </p:cNvPr>
          <p:cNvCxnSpPr>
            <a:cxnSpLocks/>
            <a:endCxn id="12" idx="1"/>
          </p:cNvCxnSpPr>
          <p:nvPr/>
        </p:nvCxnSpPr>
        <p:spPr>
          <a:xfrm flipV="1">
            <a:off x="1805489" y="2753403"/>
            <a:ext cx="1093856" cy="211513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EB5022-104F-E5B5-2801-E0C6D687AB72}"/>
              </a:ext>
            </a:extLst>
          </p:cNvPr>
          <p:cNvCxnSpPr>
            <a:cxnSpLocks/>
            <a:endCxn id="13" idx="1"/>
          </p:cNvCxnSpPr>
          <p:nvPr/>
        </p:nvCxnSpPr>
        <p:spPr>
          <a:xfrm>
            <a:off x="1765403" y="4908165"/>
            <a:ext cx="1157252" cy="90288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19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par>
                                <p:cTn id="24" presetID="6"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circle(in)">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375E9E-05CC-C867-6BC2-E4EE304D9DBD}"/>
              </a:ext>
            </a:extLst>
          </p:cNvPr>
          <p:cNvSpPr txBox="1"/>
          <p:nvPr/>
        </p:nvSpPr>
        <p:spPr>
          <a:xfrm>
            <a:off x="531541" y="314236"/>
            <a:ext cx="11128917" cy="1384995"/>
          </a:xfrm>
          <a:prstGeom prst="rect">
            <a:avLst/>
          </a:prstGeom>
          <a:noFill/>
        </p:spPr>
        <p:txBody>
          <a:bodyPr wrap="square">
            <a:spAutoFit/>
          </a:bodyPr>
          <a:lstStyle/>
          <a:p>
            <a:r>
              <a:rPr lang="en-US" sz="2800" b="1" i="0" dirty="0">
                <a:solidFill>
                  <a:srgbClr val="0000FF"/>
                </a:solidFill>
                <a:effectLst/>
                <a:latin typeface="Times New Roman" panose="02020603050405020304" pitchFamily="18" charset="0"/>
                <a:cs typeface="Times New Roman" panose="02020603050405020304" pitchFamily="18" charset="0"/>
              </a:rPr>
              <a:t>2. </a:t>
            </a:r>
            <a:r>
              <a:rPr lang="vi-VN" sz="2800" b="1" i="0" dirty="0">
                <a:solidFill>
                  <a:srgbClr val="0000FF"/>
                </a:solidFill>
                <a:effectLst/>
                <a:latin typeface="Times New Roman" panose="02020603050405020304" pitchFamily="18" charset="0"/>
                <a:cs typeface="Times New Roman" panose="02020603050405020304" pitchFamily="18" charset="0"/>
              </a:rPr>
              <a:t>Lập bảng thống kê các thành tựu tiêu biểu của cách mạng công nghiệp. Nếu chọn một thành tựu làm biểu tượng của cách mạng công nghiệp, em sẽ chọn thành tựu nào? Tại sao?</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37DC5CA-882F-513F-84B0-AA270CC25DBC}"/>
              </a:ext>
            </a:extLst>
          </p:cNvPr>
          <p:cNvPicPr>
            <a:picLocks noChangeAspect="1"/>
          </p:cNvPicPr>
          <p:nvPr/>
        </p:nvPicPr>
        <p:blipFill>
          <a:blip r:embed="rId2"/>
          <a:stretch>
            <a:fillRect/>
          </a:stretch>
        </p:blipFill>
        <p:spPr>
          <a:xfrm>
            <a:off x="531541" y="1699231"/>
            <a:ext cx="10775796" cy="4844533"/>
          </a:xfrm>
          <a:prstGeom prst="rect">
            <a:avLst/>
          </a:prstGeom>
        </p:spPr>
      </p:pic>
    </p:spTree>
    <p:extLst>
      <p:ext uri="{BB962C8B-B14F-4D97-AF65-F5344CB8AC3E}">
        <p14:creationId xmlns:p14="http://schemas.microsoft.com/office/powerpoint/2010/main" val="167561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C54F2FF3-D872-2704-5615-09885D5E379B}"/>
              </a:ext>
            </a:extLst>
          </p:cNvPr>
          <p:cNvGraphicFramePr>
            <a:graphicFrameLocks noGrp="1"/>
          </p:cNvGraphicFramePr>
          <p:nvPr>
            <p:extLst>
              <p:ext uri="{D42A27DB-BD31-4B8C-83A1-F6EECF244321}">
                <p14:modId xmlns:p14="http://schemas.microsoft.com/office/powerpoint/2010/main" val="85552669"/>
              </p:ext>
            </p:extLst>
          </p:nvPr>
        </p:nvGraphicFramePr>
        <p:xfrm>
          <a:off x="1505251" y="643467"/>
          <a:ext cx="9181499" cy="5888309"/>
        </p:xfrm>
        <a:graphic>
          <a:graphicData uri="http://schemas.openxmlformats.org/drawingml/2006/table">
            <a:tbl>
              <a:tblPr firstRow="1" firstCol="1" bandRow="1">
                <a:tableStyleId>{5C22544A-7EE6-4342-B048-85BDC9FD1C3A}</a:tableStyleId>
              </a:tblPr>
              <a:tblGrid>
                <a:gridCol w="1290470">
                  <a:extLst>
                    <a:ext uri="{9D8B030D-6E8A-4147-A177-3AD203B41FA5}">
                      <a16:colId xmlns:a16="http://schemas.microsoft.com/office/drawing/2014/main" val="1131717353"/>
                    </a:ext>
                  </a:extLst>
                </a:gridCol>
                <a:gridCol w="959639">
                  <a:extLst>
                    <a:ext uri="{9D8B030D-6E8A-4147-A177-3AD203B41FA5}">
                      <a16:colId xmlns:a16="http://schemas.microsoft.com/office/drawing/2014/main" val="2849061449"/>
                    </a:ext>
                  </a:extLst>
                </a:gridCol>
                <a:gridCol w="2371936">
                  <a:extLst>
                    <a:ext uri="{9D8B030D-6E8A-4147-A177-3AD203B41FA5}">
                      <a16:colId xmlns:a16="http://schemas.microsoft.com/office/drawing/2014/main" val="3701556055"/>
                    </a:ext>
                  </a:extLst>
                </a:gridCol>
                <a:gridCol w="4559454">
                  <a:extLst>
                    <a:ext uri="{9D8B030D-6E8A-4147-A177-3AD203B41FA5}">
                      <a16:colId xmlns:a16="http://schemas.microsoft.com/office/drawing/2014/main" val="2054802391"/>
                    </a:ext>
                  </a:extLst>
                </a:gridCol>
              </a:tblGrid>
              <a:tr h="464256">
                <a:tc rowSpan="2">
                  <a:txBody>
                    <a:bodyPr/>
                    <a:lstStyle/>
                    <a:p>
                      <a:pPr marL="30480" marR="30480" algn="ctr">
                        <a:lnSpc>
                          <a:spcPct val="107000"/>
                        </a:lnSpc>
                        <a:spcAft>
                          <a:spcPts val="800"/>
                        </a:spcAft>
                      </a:pPr>
                      <a:r>
                        <a:rPr lang="en-US" sz="2100">
                          <a:effectLst/>
                          <a:latin typeface="Times New Roman" panose="02020603050405020304" pitchFamily="18" charset="0"/>
                          <a:cs typeface="Times New Roman" panose="02020603050405020304" pitchFamily="18" charset="0"/>
                        </a:rPr>
                        <a:t>Quốc gia</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gridSpan="3">
                  <a:txBody>
                    <a:bodyPr/>
                    <a:lstStyle/>
                    <a:p>
                      <a:pPr marL="30480" marR="30480" algn="ctr">
                        <a:lnSpc>
                          <a:spcPct val="107000"/>
                        </a:lnSpc>
                        <a:spcAft>
                          <a:spcPts val="800"/>
                        </a:spcAft>
                      </a:pPr>
                      <a:r>
                        <a:rPr lang="en-US" sz="2100">
                          <a:effectLst/>
                          <a:latin typeface="Times New Roman" panose="02020603050405020304" pitchFamily="18" charset="0"/>
                          <a:cs typeface="Times New Roman" panose="02020603050405020304" pitchFamily="18" charset="0"/>
                        </a:rPr>
                        <a:t>Thành tựu tiêu biểu của cách mạng công nghiệp</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7600650"/>
                  </a:ext>
                </a:extLst>
              </a:tr>
              <a:tr h="464256">
                <a:tc vMerge="1">
                  <a:txBody>
                    <a:bodyPr/>
                    <a:lstStyle/>
                    <a:p>
                      <a:endParaRPr lang="en-US"/>
                    </a:p>
                  </a:txBody>
                  <a:tcPr/>
                </a:tc>
                <a:tc>
                  <a:txBody>
                    <a:bodyPr/>
                    <a:lstStyle/>
                    <a:p>
                      <a:pPr marL="30480" marR="30480" algn="ctr">
                        <a:lnSpc>
                          <a:spcPct val="107000"/>
                        </a:lnSpc>
                        <a:spcAft>
                          <a:spcPts val="800"/>
                        </a:spcAft>
                      </a:pPr>
                      <a:r>
                        <a:rPr lang="en-US" sz="2100">
                          <a:effectLst/>
                          <a:latin typeface="Times New Roman" panose="02020603050405020304" pitchFamily="18" charset="0"/>
                          <a:cs typeface="Times New Roman" panose="02020603050405020304" pitchFamily="18" charset="0"/>
                        </a:rPr>
                        <a:t>Năm</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ctr">
                        <a:lnSpc>
                          <a:spcPct val="107000"/>
                        </a:lnSpc>
                        <a:spcAft>
                          <a:spcPts val="800"/>
                        </a:spcAft>
                      </a:pPr>
                      <a:r>
                        <a:rPr lang="en-US" sz="2100">
                          <a:effectLst/>
                          <a:latin typeface="Times New Roman" panose="02020603050405020304" pitchFamily="18" charset="0"/>
                          <a:cs typeface="Times New Roman" panose="02020603050405020304" pitchFamily="18" charset="0"/>
                        </a:rPr>
                        <a:t>Nhà phát minh</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ctr">
                        <a:lnSpc>
                          <a:spcPct val="107000"/>
                        </a:lnSpc>
                        <a:spcAft>
                          <a:spcPts val="800"/>
                        </a:spcAft>
                      </a:pPr>
                      <a:r>
                        <a:rPr lang="en-US" sz="2100">
                          <a:effectLst/>
                          <a:latin typeface="Times New Roman" panose="02020603050405020304" pitchFamily="18" charset="0"/>
                          <a:cs typeface="Times New Roman" panose="02020603050405020304" pitchFamily="18" charset="0"/>
                        </a:rPr>
                        <a:t>Tên phát minh</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819362748"/>
                  </a:ext>
                </a:extLst>
              </a:tr>
              <a:tr h="464256">
                <a:tc rowSpan="6">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Anh</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1764</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Giêm Ha-gri-vơ</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kéo sợi Gien-ni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3755912712"/>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1769</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R. Ác-rai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kéo sợi chạy bằng sức nước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2093861618"/>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1784</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Giêm Oát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hơi nước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3746022104"/>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1784</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Hen-ri Cót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dirty="0" err="1">
                          <a:effectLst/>
                          <a:latin typeface="Times New Roman" panose="02020603050405020304" pitchFamily="18" charset="0"/>
                          <a:cs typeface="Times New Roman" panose="02020603050405020304" pitchFamily="18" charset="0"/>
                        </a:rPr>
                        <a:t>Kĩ</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thuật</a:t>
                      </a:r>
                      <a:r>
                        <a:rPr lang="en-US" sz="2100" dirty="0">
                          <a:effectLst/>
                          <a:latin typeface="Times New Roman" panose="02020603050405020304" pitchFamily="18" charset="0"/>
                          <a:cs typeface="Times New Roman" panose="02020603050405020304" pitchFamily="18" charset="0"/>
                        </a:rPr>
                        <a:t>  dung than </a:t>
                      </a:r>
                      <a:r>
                        <a:rPr lang="en-US" sz="2100" dirty="0" err="1">
                          <a:effectLst/>
                          <a:latin typeface="Times New Roman" panose="02020603050405020304" pitchFamily="18" charset="0"/>
                          <a:cs typeface="Times New Roman" panose="02020603050405020304" pitchFamily="18" charset="0"/>
                        </a:rPr>
                        <a:t>cốc</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luyện</a:t>
                      </a:r>
                      <a:r>
                        <a:rPr lang="en-US" sz="2100" dirty="0">
                          <a:effectLst/>
                          <a:latin typeface="Times New Roman" panose="02020603050405020304" pitchFamily="18" charset="0"/>
                          <a:cs typeface="Times New Roman" panose="02020603050405020304" pitchFamily="18" charset="0"/>
                        </a:rPr>
                        <a:t> gang </a:t>
                      </a:r>
                      <a:r>
                        <a:rPr lang="en-US" sz="2100" dirty="0" err="1">
                          <a:effectLst/>
                          <a:latin typeface="Times New Roman" panose="02020603050405020304" pitchFamily="18" charset="0"/>
                          <a:cs typeface="Times New Roman" panose="02020603050405020304" pitchFamily="18" charset="0"/>
                        </a:rPr>
                        <a:t>thành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sắt</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1217290519"/>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1785</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E. Các-rai</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dệt</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2906619646"/>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1814</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Xti-phen-xơn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Đầu máy xe lửa chạy bằng hơi nước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1114238687"/>
                  </a:ext>
                </a:extLst>
              </a:tr>
              <a:tr h="464256">
                <a:tc rowSpan="4">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Mĩ</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1793</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E. Whitney</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tỉa hạt bông</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4027787377"/>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1807</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Phơn-tơn</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Tàu thủy chạy bằng hơi nước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4160613725"/>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1831</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C.M. Cô-míc</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Máy gặt cơ khí</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2386793578"/>
                  </a:ext>
                </a:extLst>
              </a:tr>
              <a:tr h="464256">
                <a:tc vMerge="1">
                  <a:txBody>
                    <a:bodyPr/>
                    <a:lstStyle/>
                    <a:p>
                      <a:endParaRPr lang="en-US"/>
                    </a:p>
                  </a:txBody>
                  <a:tcPr/>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1838</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a:effectLst/>
                          <a:latin typeface="Times New Roman" panose="02020603050405020304" pitchFamily="18" charset="0"/>
                          <a:cs typeface="Times New Roman" panose="02020603050405020304" pitchFamily="18" charset="0"/>
                        </a:rPr>
                        <a:t>S. Moóc-xơ</a:t>
                      </a:r>
                      <a:endParaRPr lang="en-U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tc>
                  <a:txBody>
                    <a:bodyPr/>
                    <a:lstStyle/>
                    <a:p>
                      <a:pPr marL="30480" marR="30480" algn="just">
                        <a:lnSpc>
                          <a:spcPct val="107000"/>
                        </a:lnSpc>
                        <a:spcAft>
                          <a:spcPts val="800"/>
                        </a:spcAft>
                      </a:pPr>
                      <a:r>
                        <a:rPr lang="en-US" sz="2100" dirty="0" err="1">
                          <a:effectLst/>
                          <a:latin typeface="Times New Roman" panose="02020603050405020304" pitchFamily="18" charset="0"/>
                          <a:cs typeface="Times New Roman" panose="02020603050405020304" pitchFamily="18" charset="0"/>
                        </a:rPr>
                        <a:t>Hệ</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thống</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điện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tín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sử</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dụng</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mã</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Moóc-xơ</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848" marR="59848" marT="59848" marB="59848"/>
                </a:tc>
                <a:extLst>
                  <a:ext uri="{0D108BD9-81ED-4DB2-BD59-A6C34878D82A}">
                    <a16:rowId xmlns:a16="http://schemas.microsoft.com/office/drawing/2014/main" val="1423158127"/>
                  </a:ext>
                </a:extLst>
              </a:tr>
            </a:tbl>
          </a:graphicData>
        </a:graphic>
      </p:graphicFrame>
    </p:spTree>
    <p:extLst>
      <p:ext uri="{BB962C8B-B14F-4D97-AF65-F5344CB8AC3E}">
        <p14:creationId xmlns:p14="http://schemas.microsoft.com/office/powerpoint/2010/main" val="2552134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422032" y="-66708"/>
            <a:ext cx="11390128" cy="1143000"/>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Phát minh nào đã làm cho máy móc được sử dụng rộng rãi trong các ngành kinh tế khác?</a:t>
            </a:r>
            <a:endParaRPr lang="en-US" sz="27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87713" y="2937265"/>
            <a:ext cx="2101174" cy="154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custDataLst>
              <p:tags r:id="rId4"/>
            </p:custDataLst>
          </p:nvPr>
        </p:nvPicPr>
        <p:blipFill rotWithShape="1">
          <a:blip r:embed="rId8" cstate="print">
            <a:extLst>
              <a:ext uri="{28A0092B-C50C-407E-A947-70E740481C1C}">
                <a14:useLocalDpi xmlns:a14="http://schemas.microsoft.com/office/drawing/2010/main" val="0"/>
              </a:ext>
            </a:extLst>
          </a:blip>
          <a:srcRect b="7121"/>
          <a:stretch/>
        </p:blipFill>
        <p:spPr>
          <a:xfrm>
            <a:off x="1752600" y="4876800"/>
            <a:ext cx="3380482" cy="1528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4775200" y="3335939"/>
            <a:ext cx="3615579" cy="154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5259" y="4478126"/>
            <a:ext cx="3136900" cy="1875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F0B7D870-70A8-DC5B-93D8-E1D078E0556C}"/>
              </a:ext>
            </a:extLst>
          </p:cNvPr>
          <p:cNvSpPr txBox="1"/>
          <p:nvPr/>
        </p:nvSpPr>
        <p:spPr>
          <a:xfrm>
            <a:off x="1008122" y="947261"/>
            <a:ext cx="4124960" cy="523220"/>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nước</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3EBC534-C323-94F7-87AD-993406B75479}"/>
              </a:ext>
            </a:extLst>
          </p:cNvPr>
          <p:cNvSpPr txBox="1"/>
          <p:nvPr/>
        </p:nvSpPr>
        <p:spPr>
          <a:xfrm>
            <a:off x="3442841" y="1011704"/>
            <a:ext cx="8221648" cy="1938992"/>
          </a:xfrm>
          <a:prstGeom prst="rect">
            <a:avLst/>
          </a:prstGeom>
          <a:noFill/>
        </p:spPr>
        <p:txBody>
          <a:bodyPr wrap="square">
            <a:spAutoFit/>
          </a:bodyPr>
          <a:lstStyle/>
          <a:p>
            <a:pPr algn="just"/>
            <a:r>
              <a:rPr lang="vi-VN" sz="2400" b="0" i="0" dirty="0">
                <a:solidFill>
                  <a:srgbClr val="333333"/>
                </a:solidFill>
                <a:effectLst/>
                <a:latin typeface="Times New Roman" panose="02020603050405020304" pitchFamily="18" charset="0"/>
                <a:cs typeface="Times New Roman" panose="02020603050405020304" pitchFamily="18" charset="0"/>
              </a:rPr>
              <a:t>Máy hơi nước có thể hoạt động trong mọi điều kiện thời tiết, mọi địa điểm… không những vậy, nhờ phát minh này của Giêm Oát mà động cơ hơi nước được áp dụng rộng rãi trong mọi ngành công nghiệp, đặc biệt là ngành giao thông vận tải (ví dụ: đầu máu xe lửa chạy bằng hơi nước; tàu thủy chạy bằng hơi nước…)</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327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E47AF-E347-0502-5E9D-6C938F0DF34F}"/>
              </a:ext>
            </a:extLst>
          </p:cNvPr>
          <p:cNvSpPr>
            <a:spLocks noGrp="1"/>
          </p:cNvSpPr>
          <p:nvPr>
            <p:ph type="title"/>
          </p:nvPr>
        </p:nvSpPr>
        <p:spPr>
          <a:xfrm>
            <a:off x="6657715" y="467271"/>
            <a:ext cx="4195674" cy="2052522"/>
          </a:xfrm>
        </p:spPr>
        <p:txBody>
          <a:bodyPr vert="horz" lIns="91440" tIns="45720" rIns="91440" bIns="45720" rtlCol="0" anchor="b">
            <a:normAutofit fontScale="90000"/>
          </a:bodyPr>
          <a:lstStyle/>
          <a:p>
            <a:r>
              <a:rPr lang="en-US" sz="5600" dirty="0">
                <a:latin typeface="Times New Roman" panose="02020603050405020304" pitchFamily="18" charset="0"/>
                <a:cs typeface="Times New Roman" panose="02020603050405020304" pitchFamily="18" charset="0"/>
              </a:rPr>
              <a:t>HOẠT ĐỘNG VẬN DỤNG</a:t>
            </a:r>
          </a:p>
        </p:txBody>
      </p:sp>
      <p:pic>
        <p:nvPicPr>
          <p:cNvPr id="6" name="Picture 5">
            <a:extLst>
              <a:ext uri="{FF2B5EF4-FFF2-40B4-BE49-F238E27FC236}">
                <a16:creationId xmlns:a16="http://schemas.microsoft.com/office/drawing/2014/main" id="{3A19888D-6532-7B22-277C-A38B89F13F43}"/>
              </a:ext>
            </a:extLst>
          </p:cNvPr>
          <p:cNvPicPr>
            <a:picLocks noChangeAspect="1"/>
          </p:cNvPicPr>
          <p:nvPr/>
        </p:nvPicPr>
        <p:blipFill rotWithShape="1">
          <a:blip r:embed="rId2"/>
          <a:srcRect l="12879" r="2401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TextBox 3">
            <a:extLst>
              <a:ext uri="{FF2B5EF4-FFF2-40B4-BE49-F238E27FC236}">
                <a16:creationId xmlns:a16="http://schemas.microsoft.com/office/drawing/2014/main" id="{570C3647-22E5-DBD2-0549-C6037414C611}"/>
              </a:ext>
            </a:extLst>
          </p:cNvPr>
          <p:cNvSpPr txBox="1"/>
          <p:nvPr/>
        </p:nvSpPr>
        <p:spPr>
          <a:xfrm>
            <a:off x="6657715" y="2990818"/>
            <a:ext cx="4195673" cy="2913872"/>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2400" dirty="0" err="1">
                <a:solidFill>
                  <a:schemeClr val="tx1">
                    <a:alpha val="80000"/>
                  </a:schemeClr>
                </a:solidFill>
                <a:latin typeface="Times New Roman" panose="02020603050405020304" pitchFamily="18" charset="0"/>
                <a:cs typeface="Times New Roman" panose="02020603050405020304" pitchFamily="18" charset="0"/>
              </a:rPr>
              <a:t>Viết</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một</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bài</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tưởng</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tượng</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nếu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con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người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không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sáng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tạo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ra</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những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loại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máy</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móc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dùng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trong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sản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xuất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hoặc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những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phương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tiện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giao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thông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hiện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đại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như</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tàu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hoả</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tàu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thuỷ</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thì</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hoạt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động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sản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xuất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và</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cuộc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sống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của</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chúng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ta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sẽ</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thế</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nào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a:t>
            </a:r>
            <a:endParaRPr lang="en-US" sz="2400" dirty="0">
              <a:solidFill>
                <a:schemeClr val="tx1">
                  <a:alpha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791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CC41-0F12-D24C-4962-C2B863222E55}"/>
              </a:ext>
            </a:extLst>
          </p:cNvPr>
          <p:cNvSpPr>
            <a:spLocks noGrp="1"/>
          </p:cNvSpPr>
          <p:nvPr>
            <p:ph type="title"/>
          </p:nvPr>
        </p:nvSpPr>
        <p:spPr>
          <a:xfrm>
            <a:off x="5754413" y="1591128"/>
            <a:ext cx="5340321" cy="2246082"/>
          </a:xfrm>
          <a:solidFill>
            <a:schemeClr val="accent4">
              <a:lumMod val="20000"/>
              <a:lumOff val="80000"/>
            </a:schemeClr>
          </a:solidFill>
        </p:spPr>
        <p:txBody>
          <a:bodyPr anchor="b">
            <a:normAutofit fontScale="90000"/>
          </a:bodyPr>
          <a:lstStyle/>
          <a:p>
            <a:pPr algn="just"/>
            <a:r>
              <a:rPr lang="vi-VN" sz="3600" b="0" i="0" dirty="0">
                <a:effectLst/>
              </a:rPr>
              <a:t> </a:t>
            </a:r>
            <a:r>
              <a:rPr lang="vi-VN" sz="3600" b="0" i="0" dirty="0">
                <a:effectLst/>
                <a:latin typeface="Times New Roman" panose="02020603050405020304" pitchFamily="18" charset="0"/>
                <a:cs typeface="Times New Roman" panose="02020603050405020304" pitchFamily="18" charset="0"/>
              </a:rPr>
              <a:t>Sưu tầm tư liệu từ sách, báo, internet về một thành tựu tiêu biểu của cách mạng công nghiệp từ nửa sau thế kỉ XVIII đến giữa thế kỉ XIX.</a:t>
            </a:r>
            <a:endParaRPr lang="en-US" sz="36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A0982F8-162F-4CB4-8A58-1365CFE7A32D}"/>
              </a:ext>
            </a:extLst>
          </p:cNvPr>
          <p:cNvPicPr>
            <a:picLocks noChangeAspect="1"/>
          </p:cNvPicPr>
          <p:nvPr/>
        </p:nvPicPr>
        <p:blipFill rotWithShape="1">
          <a:blip r:embed="rId2"/>
          <a:srcRect l="8191" r="2929" b="1"/>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8" name="Picture 7">
            <a:extLst>
              <a:ext uri="{FF2B5EF4-FFF2-40B4-BE49-F238E27FC236}">
                <a16:creationId xmlns:a16="http://schemas.microsoft.com/office/drawing/2014/main" id="{00414E37-A420-EE52-26E3-ED206C15F57C}"/>
              </a:ext>
            </a:extLst>
          </p:cNvPr>
          <p:cNvPicPr>
            <a:picLocks noChangeAspect="1"/>
          </p:cNvPicPr>
          <p:nvPr/>
        </p:nvPicPr>
        <p:blipFill rotWithShape="1">
          <a:blip r:embed="rId3"/>
          <a:srcRect l="2989" r="6473"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sp>
        <p:nvSpPr>
          <p:cNvPr id="4" name="Title 1">
            <a:extLst>
              <a:ext uri="{FF2B5EF4-FFF2-40B4-BE49-F238E27FC236}">
                <a16:creationId xmlns:a16="http://schemas.microsoft.com/office/drawing/2014/main" id="{FEDC128B-EE8B-0D8A-020E-59D0D03C0102}"/>
              </a:ext>
            </a:extLst>
          </p:cNvPr>
          <p:cNvSpPr txBox="1">
            <a:spLocks/>
          </p:cNvSpPr>
          <p:nvPr/>
        </p:nvSpPr>
        <p:spPr>
          <a:xfrm>
            <a:off x="1545773" y="274227"/>
            <a:ext cx="9764486" cy="5057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a:solidFill>
                  <a:srgbClr val="0000FF"/>
                </a:solidFill>
                <a:latin typeface="Times New Roman" panose="02020603050405020304" pitchFamily="18" charset="0"/>
                <a:cs typeface="Times New Roman" panose="02020603050405020304" pitchFamily="18" charset="0"/>
              </a:rPr>
              <a:t>BÀI TẬP VỀ NHÀ</a:t>
            </a:r>
          </a:p>
        </p:txBody>
      </p:sp>
    </p:spTree>
    <p:extLst>
      <p:ext uri="{BB962C8B-B14F-4D97-AF65-F5344CB8AC3E}">
        <p14:creationId xmlns:p14="http://schemas.microsoft.com/office/powerpoint/2010/main" val="169123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y kéo sợi Gien-ni - Lịch sử 8 - Đặng Khai Nguyên - Trường ...">
            <a:extLst>
              <a:ext uri="{FF2B5EF4-FFF2-40B4-BE49-F238E27FC236}">
                <a16:creationId xmlns:a16="http://schemas.microsoft.com/office/drawing/2014/main" id="{49D606DB-02C6-44F3-C499-1ACE2213D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4" r="1" b="1"/>
          <a:stretch/>
        </p:blipFill>
        <p:spPr bwMode="auto">
          <a:xfrm>
            <a:off x="397803" y="1640587"/>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849C0F-2FBB-17B5-3B6C-DB4B97BE9C50}"/>
              </a:ext>
            </a:extLst>
          </p:cNvPr>
          <p:cNvSpPr>
            <a:spLocks noGrp="1"/>
          </p:cNvSpPr>
          <p:nvPr>
            <p:ph idx="1"/>
          </p:nvPr>
        </p:nvSpPr>
        <p:spPr>
          <a:xfrm>
            <a:off x="4698609" y="216164"/>
            <a:ext cx="7493391" cy="5374287"/>
          </a:xfrm>
        </p:spPr>
        <p:txBody>
          <a:bodyPr>
            <a:noAutofit/>
          </a:bodyPr>
          <a:lstStyle/>
          <a:p>
            <a:pPr algn="just"/>
            <a:r>
              <a:rPr lang="en-US" sz="2500" dirty="0">
                <a:latin typeface="Times New Roman" panose="02020603050405020304" pitchFamily="18" charset="0"/>
                <a:cs typeface="Times New Roman" panose="02020603050405020304" pitchFamily="18" charset="0"/>
              </a:rPr>
              <a:t>Tr</a:t>
            </a:r>
            <a:r>
              <a:rPr lang="vi-VN" sz="2500" b="0" i="0" dirty="0">
                <a:effectLst/>
                <a:latin typeface="Times New Roman" panose="02020603050405020304" pitchFamily="18" charset="0"/>
                <a:cs typeface="Times New Roman" panose="02020603050405020304" pitchFamily="18" charset="0"/>
              </a:rPr>
              <a:t>ong những năm 1750, các nhà máy dệt may không để đáp ứng được nhu cầu của thị trường. Lúc này, người ta vẫn còn sử dụng xe quay sợi với với một cọc suốt. Vì thế mà mỗi công nhân chỉ làm được một cuộn chỉ mỗi ngày. Đến cuối năm 1764, kĩ sư Giêm Ha-gri-vơ đã phát minh ra máy kéo sợi Gien-ni. Máy này có cấu tạo như xe quay sợi bình thường nhưng lại chứa tới 16 – 18 cọc suốt và chỉ cần một công nhân vận hành máy. Vì lượng cọc suốt nhiều hơn, máy có thể tạo ra nhiều sợi vải hơn khi vận hành, năng suất làm việc cũng tăng lên gấp nhiều lần.</a:t>
            </a:r>
          </a:p>
          <a:p>
            <a:pPr algn="just"/>
            <a:r>
              <a:rPr lang="vi-VN" sz="2500" b="0" i="0" dirty="0">
                <a:effectLst/>
                <a:latin typeface="Times New Roman" panose="02020603050405020304" pitchFamily="18" charset="0"/>
                <a:cs typeface="Times New Roman" panose="02020603050405020304" pitchFamily="18" charset="0"/>
              </a:rPr>
              <a:t>Máy kéo sợi Gien-ni là phát minh quan trọng giúp cho sản lượng nguyên liệu ngành dệt may tại châu Âu tăng lên nhanh chóng. Phát minh này giúp nguồn cung sợi vải cho ngành dệt may tăng lên. Đồng thời, nó cũng giúp giá vải giảm xuống và người tiêu dùng có thể mua vải dễ dàng hơn. Máy kéo sợi Gien-ni mang lại rất nhiều lợi ích cho ngành dệt may Anh quốc lúc bấy giờ.</a:t>
            </a:r>
          </a:p>
        </p:txBody>
      </p:sp>
    </p:spTree>
    <p:extLst>
      <p:ext uri="{BB962C8B-B14F-4D97-AF65-F5344CB8AC3E}">
        <p14:creationId xmlns:p14="http://schemas.microsoft.com/office/powerpoint/2010/main" val="3230896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B90CCA6D-619A-4AED-BD6A-1E8973BF30EB}"/>
              </a:ext>
            </a:extLst>
          </p:cNvPr>
          <p:cNvSpPr/>
          <p:nvPr/>
        </p:nvSpPr>
        <p:spPr>
          <a:xfrm>
            <a:off x="0" y="0"/>
            <a:ext cx="12192000" cy="18923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5" name="!!22">
            <a:extLst>
              <a:ext uri="{FF2B5EF4-FFF2-40B4-BE49-F238E27FC236}">
                <a16:creationId xmlns:a16="http://schemas.microsoft.com/office/drawing/2014/main" id="{C89EDFEE-470E-4D0E-8E10-93F1B1A9A9E3}"/>
              </a:ext>
            </a:extLst>
          </p:cNvPr>
          <p:cNvSpPr txBox="1"/>
          <p:nvPr/>
        </p:nvSpPr>
        <p:spPr>
          <a:xfrm>
            <a:off x="3722269" y="345986"/>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1" name="!!ye4">
            <a:extLst>
              <a:ext uri="{FF2B5EF4-FFF2-40B4-BE49-F238E27FC236}">
                <a16:creationId xmlns:a16="http://schemas.microsoft.com/office/drawing/2014/main" id="{6672B922-C5E8-4869-BB55-F12558A4C9F1}"/>
              </a:ext>
            </a:extLst>
          </p:cNvPr>
          <p:cNvSpPr/>
          <p:nvPr/>
        </p:nvSpPr>
        <p:spPr>
          <a:xfrm>
            <a:off x="0" y="0"/>
            <a:ext cx="3569110" cy="189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6">
            <a:extLst>
              <a:ext uri="{FF2B5EF4-FFF2-40B4-BE49-F238E27FC236}">
                <a16:creationId xmlns:a16="http://schemas.microsoft.com/office/drawing/2014/main" id="{E8DA939F-1258-4D70-A32F-2319DAE4F0E7}"/>
              </a:ext>
            </a:extLst>
          </p:cNvPr>
          <p:cNvSpPr txBox="1"/>
          <p:nvPr/>
        </p:nvSpPr>
        <p:spPr>
          <a:xfrm>
            <a:off x="-13173" y="98182"/>
            <a:ext cx="27537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a:solidFill>
                  <a:srgbClr val="E0C50C"/>
                </a:solidFill>
                <a:latin typeface="Roboto"/>
              </a:rPr>
              <a:t>TIẾT 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7" name="Oval 6">
            <a:extLst>
              <a:ext uri="{FF2B5EF4-FFF2-40B4-BE49-F238E27FC236}">
                <a16:creationId xmlns:a16="http://schemas.microsoft.com/office/drawing/2014/main" id="{EF6862CB-6B06-478D-8AE0-A41BBEBADC5F}"/>
              </a:ext>
            </a:extLst>
          </p:cNvPr>
          <p:cNvSpPr/>
          <p:nvPr/>
        </p:nvSpPr>
        <p:spPr>
          <a:xfrm>
            <a:off x="1917707" y="158596"/>
            <a:ext cx="1485900" cy="1485900"/>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77">
            <a:extLst>
              <a:ext uri="{FF2B5EF4-FFF2-40B4-BE49-F238E27FC236}">
                <a16:creationId xmlns:a16="http://schemas.microsoft.com/office/drawing/2014/main" id="{75FAA6CB-6B1A-43BA-8236-C26F6EFB5D67}"/>
              </a:ext>
            </a:extLst>
          </p:cNvPr>
          <p:cNvSpPr txBox="1"/>
          <p:nvPr/>
        </p:nvSpPr>
        <p:spPr>
          <a:xfrm>
            <a:off x="2334286" y="345986"/>
            <a:ext cx="652743" cy="1200329"/>
          </a:xfrm>
          <a:prstGeom prst="rect">
            <a:avLst/>
          </a:prstGeom>
          <a:noFill/>
        </p:spPr>
        <p:txBody>
          <a:bodyPr wrap="none" rtlCol="0">
            <a:spAutoFit/>
          </a:bodyPr>
          <a:lstStyle/>
          <a:p>
            <a:pPr algn="ctr"/>
            <a:r>
              <a:rPr lang="en-US" sz="7200" b="1" dirty="0">
                <a:solidFill>
                  <a:srgbClr val="D63E42"/>
                </a:solidFill>
              </a:rPr>
              <a:t>2</a:t>
            </a:r>
            <a:endParaRPr lang="vi-VN" sz="7200" b="1" dirty="0">
              <a:solidFill>
                <a:srgbClr val="D63E42"/>
              </a:solidFill>
            </a:endParaRPr>
          </a:p>
        </p:txBody>
      </p:sp>
      <p:sp>
        <p:nvSpPr>
          <p:cNvPr id="17" name="!!ye">
            <a:extLst>
              <a:ext uri="{FF2B5EF4-FFF2-40B4-BE49-F238E27FC236}">
                <a16:creationId xmlns:a16="http://schemas.microsoft.com/office/drawing/2014/main" id="{1D57E8F5-4703-4C6F-9504-89594ED58064}"/>
              </a:ext>
            </a:extLst>
          </p:cNvPr>
          <p:cNvSpPr/>
          <p:nvPr/>
        </p:nvSpPr>
        <p:spPr>
          <a:xfrm>
            <a:off x="-2720719" y="550301"/>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8" name="!!an">
            <a:extLst>
              <a:ext uri="{FF2B5EF4-FFF2-40B4-BE49-F238E27FC236}">
                <a16:creationId xmlns:a16="http://schemas.microsoft.com/office/drawing/2014/main" id="{3B101BC1-505D-4036-ABCA-69CB21EEDDC5}"/>
              </a:ext>
            </a:extLst>
          </p:cNvPr>
          <p:cNvSpPr/>
          <p:nvPr/>
        </p:nvSpPr>
        <p:spPr>
          <a:xfrm>
            <a:off x="-1910535" y="602553"/>
            <a:ext cx="687451" cy="5652894"/>
          </a:xfrm>
          <a:prstGeom prst="roundRect">
            <a:avLst>
              <a:gd name="adj" fmla="val 1705"/>
            </a:avLst>
          </a:prstGeom>
          <a:blipFill>
            <a:blip r:embed="rId3"/>
            <a:srcRect/>
            <a:stretch>
              <a:fillRect l="-435992" r="-43599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bv">
            <a:extLst>
              <a:ext uri="{FF2B5EF4-FFF2-40B4-BE49-F238E27FC236}">
                <a16:creationId xmlns:a16="http://schemas.microsoft.com/office/drawing/2014/main" id="{5FEFAD64-C261-2F48-1A84-3129AB2D9A78}"/>
              </a:ext>
            </a:extLst>
          </p:cNvPr>
          <p:cNvSpPr/>
          <p:nvPr/>
        </p:nvSpPr>
        <p:spPr>
          <a:xfrm>
            <a:off x="121819" y="2238286"/>
            <a:ext cx="3600450" cy="3622279"/>
          </a:xfrm>
          <a:prstGeom prst="roundRect">
            <a:avLst>
              <a:gd name="adj" fmla="val 3397"/>
            </a:avLst>
          </a:prstGeom>
          <a:blipFill>
            <a:blip r:embed="rId2"/>
            <a:srcRect/>
            <a:stretch>
              <a:fillRect l="-303" r="-303"/>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ch">
            <a:extLst>
              <a:ext uri="{FF2B5EF4-FFF2-40B4-BE49-F238E27FC236}">
                <a16:creationId xmlns:a16="http://schemas.microsoft.com/office/drawing/2014/main" id="{11ACF379-712F-EDC5-3211-6ABE0613FCD6}"/>
              </a:ext>
            </a:extLst>
          </p:cNvPr>
          <p:cNvSpPr/>
          <p:nvPr/>
        </p:nvSpPr>
        <p:spPr>
          <a:xfrm>
            <a:off x="3950511" y="2238286"/>
            <a:ext cx="3600450" cy="3622279"/>
          </a:xfrm>
          <a:prstGeom prst="roundRect">
            <a:avLst>
              <a:gd name="adj" fmla="val 4102"/>
            </a:avLst>
          </a:prstGeom>
          <a:blipFill>
            <a:blip r:embed="rId4"/>
            <a:srcRect/>
            <a:stretch>
              <a:fillRect l="-16700" r="-16700"/>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bj">
            <a:extLst>
              <a:ext uri="{FF2B5EF4-FFF2-40B4-BE49-F238E27FC236}">
                <a16:creationId xmlns:a16="http://schemas.microsoft.com/office/drawing/2014/main" id="{03E0AF33-2062-426B-7237-D626EB8B7A35}"/>
              </a:ext>
            </a:extLst>
          </p:cNvPr>
          <p:cNvSpPr/>
          <p:nvPr/>
        </p:nvSpPr>
        <p:spPr>
          <a:xfrm>
            <a:off x="7779204" y="2238286"/>
            <a:ext cx="3867866" cy="3622279"/>
          </a:xfrm>
          <a:prstGeom prst="roundRect">
            <a:avLst>
              <a:gd name="adj" fmla="val 3057"/>
            </a:avLst>
          </a:prstGeom>
          <a:blipFill>
            <a:blip r:embed="rId5"/>
            <a:srcRect/>
            <a:stretch>
              <a:fillRect l="-8622" r="-3864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169871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Isosceles Triangle 76">
            <a:extLst>
              <a:ext uri="{FF2B5EF4-FFF2-40B4-BE49-F238E27FC236}">
                <a16:creationId xmlns:a16="http://schemas.microsoft.com/office/drawing/2014/main" id="{8606C554-CCEF-4DE5-30E9-CD73C6F2BE61}"/>
              </a:ext>
            </a:extLst>
          </p:cNvPr>
          <p:cNvSpPr/>
          <p:nvPr/>
        </p:nvSpPr>
        <p:spPr>
          <a:xfrm rot="5400000">
            <a:off x="1230850" y="4431502"/>
            <a:ext cx="1092835" cy="3530594"/>
          </a:xfrm>
          <a:custGeom>
            <a:avLst/>
            <a:gdLst>
              <a:gd name="connsiteX0" fmla="*/ 0 w 1092835"/>
              <a:gd name="connsiteY0" fmla="*/ 3260626 h 3260626"/>
              <a:gd name="connsiteX1" fmla="*/ 546418 w 1092835"/>
              <a:gd name="connsiteY1" fmla="*/ 0 h 3260626"/>
              <a:gd name="connsiteX2" fmla="*/ 1092835 w 1092835"/>
              <a:gd name="connsiteY2" fmla="*/ 3260626 h 3260626"/>
              <a:gd name="connsiteX3" fmla="*/ 0 w 1092835"/>
              <a:gd name="connsiteY3" fmla="*/ 3260626 h 3260626"/>
              <a:gd name="connsiteX0" fmla="*/ 0 w 1092835"/>
              <a:gd name="connsiteY0" fmla="*/ 3260626 h 3401738"/>
              <a:gd name="connsiteX1" fmla="*/ 546418 w 1092835"/>
              <a:gd name="connsiteY1" fmla="*/ 0 h 3401738"/>
              <a:gd name="connsiteX2" fmla="*/ 1092835 w 1092835"/>
              <a:gd name="connsiteY2" fmla="*/ 3260626 h 3401738"/>
              <a:gd name="connsiteX3" fmla="*/ 0 w 1092835"/>
              <a:gd name="connsiteY3" fmla="*/ 3260626 h 3401738"/>
              <a:gd name="connsiteX0" fmla="*/ 0 w 1092835"/>
              <a:gd name="connsiteY0" fmla="*/ 3260626 h 3530594"/>
              <a:gd name="connsiteX1" fmla="*/ 546418 w 1092835"/>
              <a:gd name="connsiteY1" fmla="*/ 0 h 3530594"/>
              <a:gd name="connsiteX2" fmla="*/ 1092835 w 1092835"/>
              <a:gd name="connsiteY2" fmla="*/ 3260626 h 3530594"/>
              <a:gd name="connsiteX3" fmla="*/ 0 w 1092835"/>
              <a:gd name="connsiteY3" fmla="*/ 3260626 h 3530594"/>
            </a:gdLst>
            <a:ahLst/>
            <a:cxnLst>
              <a:cxn ang="0">
                <a:pos x="connsiteX0" y="connsiteY0"/>
              </a:cxn>
              <a:cxn ang="0">
                <a:pos x="connsiteX1" y="connsiteY1"/>
              </a:cxn>
              <a:cxn ang="0">
                <a:pos x="connsiteX2" y="connsiteY2"/>
              </a:cxn>
              <a:cxn ang="0">
                <a:pos x="connsiteX3" y="connsiteY3"/>
              </a:cxn>
            </a:cxnLst>
            <a:rect l="l" t="t" r="r" b="b"/>
            <a:pathLst>
              <a:path w="1092835" h="3530594">
                <a:moveTo>
                  <a:pt x="0" y="3260626"/>
                </a:moveTo>
                <a:lnTo>
                  <a:pt x="546418" y="0"/>
                </a:lnTo>
                <a:lnTo>
                  <a:pt x="1092835" y="3260626"/>
                </a:lnTo>
                <a:cubicBezTo>
                  <a:pt x="709510" y="3578129"/>
                  <a:pt x="364281" y="3660679"/>
                  <a:pt x="0" y="3260626"/>
                </a:cubicBezTo>
                <a:close/>
              </a:path>
            </a:pathLst>
          </a:custGeom>
          <a:gradFill>
            <a:gsLst>
              <a:gs pos="0">
                <a:schemeClr val="tx1">
                  <a:alpha val="0"/>
                </a:schemeClr>
              </a:gs>
              <a:gs pos="100000">
                <a:schemeClr val="bg1"/>
              </a:gs>
            </a:gsLst>
            <a:lin ang="162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ctor: Elbow 50">
            <a:extLst>
              <a:ext uri="{FF2B5EF4-FFF2-40B4-BE49-F238E27FC236}">
                <a16:creationId xmlns:a16="http://schemas.microsoft.com/office/drawing/2014/main" id="{84A680D5-901D-EA9C-0E5E-A9A6BC2225DB}"/>
              </a:ext>
            </a:extLst>
          </p:cNvPr>
          <p:cNvCxnSpPr>
            <a:cxnSpLocks/>
          </p:cNvCxnSpPr>
          <p:nvPr/>
        </p:nvCxnSpPr>
        <p:spPr>
          <a:xfrm>
            <a:off x="4672577" y="1887836"/>
            <a:ext cx="804365" cy="1125169"/>
          </a:xfrm>
          <a:prstGeom prst="bentConnector3">
            <a:avLst>
              <a:gd name="adj1" fmla="val 64705"/>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7B5E71E-DB23-3585-C3FE-643B9C24050B}"/>
              </a:ext>
            </a:extLst>
          </p:cNvPr>
          <p:cNvCxnSpPr>
            <a:cxnSpLocks/>
          </p:cNvCxnSpPr>
          <p:nvPr/>
        </p:nvCxnSpPr>
        <p:spPr>
          <a:xfrm rot="16200000" flipH="1">
            <a:off x="4479685" y="4000669"/>
            <a:ext cx="1813192" cy="669854"/>
          </a:xfrm>
          <a:prstGeom prst="bentConnector3">
            <a:avLst>
              <a:gd name="adj1" fmla="val 50000"/>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AAFF1878-8897-6AF1-17B3-5FF136406262}"/>
              </a:ext>
            </a:extLst>
          </p:cNvPr>
          <p:cNvSpPr/>
          <p:nvPr/>
        </p:nvSpPr>
        <p:spPr>
          <a:xfrm>
            <a:off x="601802" y="1283584"/>
            <a:ext cx="2608897" cy="4977485"/>
          </a:xfrm>
          <a:custGeom>
            <a:avLst/>
            <a:gdLst>
              <a:gd name="connsiteX0" fmla="*/ 2855930 w 3070226"/>
              <a:gd name="connsiteY0" fmla="*/ 0 h 5840846"/>
              <a:gd name="connsiteX1" fmla="*/ 2872711 w 3070226"/>
              <a:gd name="connsiteY1" fmla="*/ 2335 h 5840846"/>
              <a:gd name="connsiteX2" fmla="*/ 2903253 w 3070226"/>
              <a:gd name="connsiteY2" fmla="*/ 793 h 5840846"/>
              <a:gd name="connsiteX3" fmla="*/ 2903288 w 3070226"/>
              <a:gd name="connsiteY3" fmla="*/ 6590 h 5840846"/>
              <a:gd name="connsiteX4" fmla="*/ 2939344 w 3070226"/>
              <a:gd name="connsiteY4" fmla="*/ 11608 h 5840846"/>
              <a:gd name="connsiteX5" fmla="*/ 3070226 w 3070226"/>
              <a:gd name="connsiteY5" fmla="*/ 147711 h 5840846"/>
              <a:gd name="connsiteX6" fmla="*/ 2939344 w 3070226"/>
              <a:gd name="connsiteY6" fmla="*/ 283814 h 5840846"/>
              <a:gd name="connsiteX7" fmla="*/ 2905002 w 3070226"/>
              <a:gd name="connsiteY7" fmla="*/ 288593 h 5840846"/>
              <a:gd name="connsiteX8" fmla="*/ 2905093 w 3070226"/>
              <a:gd name="connsiteY8" fmla="*/ 303608 h 5840846"/>
              <a:gd name="connsiteX9" fmla="*/ 2653316 w 3070226"/>
              <a:gd name="connsiteY9" fmla="*/ 316322 h 5840846"/>
              <a:gd name="connsiteX10" fmla="*/ 302908 w 3070226"/>
              <a:gd name="connsiteY10" fmla="*/ 2920898 h 5840846"/>
              <a:gd name="connsiteX11" fmla="*/ 2653316 w 3070226"/>
              <a:gd name="connsiteY11" fmla="*/ 5525474 h 5840846"/>
              <a:gd name="connsiteX12" fmla="*/ 2902302 w 3070226"/>
              <a:gd name="connsiteY12" fmla="*/ 5538047 h 5840846"/>
              <a:gd name="connsiteX13" fmla="*/ 2900139 w 3070226"/>
              <a:gd name="connsiteY13" fmla="*/ 5840846 h 5840846"/>
              <a:gd name="connsiteX14" fmla="*/ 2622346 w 3070226"/>
              <a:gd name="connsiteY14" fmla="*/ 5826818 h 5840846"/>
              <a:gd name="connsiteX15" fmla="*/ 0 w 3070226"/>
              <a:gd name="connsiteY15" fmla="*/ 2920898 h 5840846"/>
              <a:gd name="connsiteX16" fmla="*/ 2622346 w 3070226"/>
              <a:gd name="connsiteY16" fmla="*/ 14978 h 5840846"/>
              <a:gd name="connsiteX17" fmla="*/ 2820034 w 3070226"/>
              <a:gd name="connsiteY17" fmla="*/ 4995 h 58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0226" h="5840846">
                <a:moveTo>
                  <a:pt x="2855930" y="0"/>
                </a:moveTo>
                <a:lnTo>
                  <a:pt x="2872711" y="2335"/>
                </a:lnTo>
                <a:lnTo>
                  <a:pt x="2903253" y="793"/>
                </a:lnTo>
                <a:lnTo>
                  <a:pt x="2903288" y="6590"/>
                </a:lnTo>
                <a:lnTo>
                  <a:pt x="2939344" y="11608"/>
                </a:lnTo>
                <a:cubicBezTo>
                  <a:pt x="3016258" y="34032"/>
                  <a:pt x="3070226" y="86527"/>
                  <a:pt x="3070226" y="147711"/>
                </a:cubicBezTo>
                <a:cubicBezTo>
                  <a:pt x="3070226" y="208895"/>
                  <a:pt x="3016258" y="261391"/>
                  <a:pt x="2939344" y="283814"/>
                </a:cubicBezTo>
                <a:lnTo>
                  <a:pt x="2905002" y="288593"/>
                </a:lnTo>
                <a:lnTo>
                  <a:pt x="2905093" y="303608"/>
                </a:lnTo>
                <a:lnTo>
                  <a:pt x="2653316" y="316322"/>
                </a:lnTo>
                <a:cubicBezTo>
                  <a:pt x="1333127" y="450395"/>
                  <a:pt x="302908" y="1565336"/>
                  <a:pt x="302908" y="2920898"/>
                </a:cubicBezTo>
                <a:cubicBezTo>
                  <a:pt x="302908" y="4276460"/>
                  <a:pt x="1333127" y="5391402"/>
                  <a:pt x="2653316" y="5525474"/>
                </a:cubicBezTo>
                <a:lnTo>
                  <a:pt x="2902302" y="5538047"/>
                </a:lnTo>
                <a:lnTo>
                  <a:pt x="2900139" y="5840846"/>
                </a:lnTo>
                <a:lnTo>
                  <a:pt x="2622346" y="5826818"/>
                </a:lnTo>
                <a:cubicBezTo>
                  <a:pt x="1149414" y="5677234"/>
                  <a:pt x="0" y="4433296"/>
                  <a:pt x="0" y="2920898"/>
                </a:cubicBezTo>
                <a:cubicBezTo>
                  <a:pt x="0" y="1408501"/>
                  <a:pt x="1149414" y="164562"/>
                  <a:pt x="2622346" y="14978"/>
                </a:cubicBezTo>
                <a:lnTo>
                  <a:pt x="2820034" y="4995"/>
                </a:lnTo>
                <a:close/>
              </a:path>
            </a:pathLst>
          </a:custGeom>
          <a:solidFill>
            <a:srgbClr val="9A20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3FEEE6F1-4110-3828-3E2E-E788302057E0}"/>
              </a:ext>
            </a:extLst>
          </p:cNvPr>
          <p:cNvSpPr/>
          <p:nvPr/>
        </p:nvSpPr>
        <p:spPr>
          <a:xfrm>
            <a:off x="883947" y="1565627"/>
            <a:ext cx="3714094" cy="4496782"/>
          </a:xfrm>
          <a:custGeom>
            <a:avLst/>
            <a:gdLst>
              <a:gd name="connsiteX0" fmla="*/ 2638858 w 4370855"/>
              <a:gd name="connsiteY0" fmla="*/ 0 h 5276765"/>
              <a:gd name="connsiteX1" fmla="*/ 4114269 w 4370855"/>
              <a:gd name="connsiteY1" fmla="*/ 450676 h 5276765"/>
              <a:gd name="connsiteX2" fmla="*/ 4270683 w 4370855"/>
              <a:gd name="connsiteY2" fmla="*/ 567641 h 5276765"/>
              <a:gd name="connsiteX3" fmla="*/ 4314960 w 4370855"/>
              <a:gd name="connsiteY3" fmla="*/ 597212 h 5276765"/>
              <a:gd name="connsiteX4" fmla="*/ 4337698 w 4370855"/>
              <a:gd name="connsiteY4" fmla="*/ 807087 h 5276765"/>
              <a:gd name="connsiteX5" fmla="*/ 4126909 w 4370855"/>
              <a:gd name="connsiteY5" fmla="*/ 795589 h 5276765"/>
              <a:gd name="connsiteX6" fmla="*/ 4123363 w 4370855"/>
              <a:gd name="connsiteY6" fmla="*/ 790849 h 5276765"/>
              <a:gd name="connsiteX7" fmla="*/ 4119371 w 4370855"/>
              <a:gd name="connsiteY7" fmla="*/ 795817 h 5276765"/>
              <a:gd name="connsiteX8" fmla="*/ 3961268 w 4370855"/>
              <a:gd name="connsiteY8" fmla="*/ 677591 h 5276765"/>
              <a:gd name="connsiteX9" fmla="*/ 2638858 w 4370855"/>
              <a:gd name="connsiteY9" fmla="*/ 273650 h 5276765"/>
              <a:gd name="connsiteX10" fmla="*/ 273650 w 4370855"/>
              <a:gd name="connsiteY10" fmla="*/ 2638858 h 5276765"/>
              <a:gd name="connsiteX11" fmla="*/ 2397030 w 4370855"/>
              <a:gd name="connsiteY11" fmla="*/ 4991855 h 5276765"/>
              <a:gd name="connsiteX12" fmla="*/ 2621965 w 4370855"/>
              <a:gd name="connsiteY12" fmla="*/ 5003213 h 5276765"/>
              <a:gd name="connsiteX13" fmla="*/ 2620011 w 4370855"/>
              <a:gd name="connsiteY13" fmla="*/ 5276765 h 5276765"/>
              <a:gd name="connsiteX14" fmla="*/ 2369050 w 4370855"/>
              <a:gd name="connsiteY14" fmla="*/ 5264092 h 5276765"/>
              <a:gd name="connsiteX15" fmla="*/ 0 w 4370855"/>
              <a:gd name="connsiteY15" fmla="*/ 2638858 h 5276765"/>
              <a:gd name="connsiteX16" fmla="*/ 2638858 w 4370855"/>
              <a:gd name="connsiteY16" fmla="*/ 0 h 52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0855" h="5276765">
                <a:moveTo>
                  <a:pt x="2638858" y="0"/>
                </a:moveTo>
                <a:cubicBezTo>
                  <a:pt x="3185384" y="0"/>
                  <a:pt x="3693104" y="166142"/>
                  <a:pt x="4114269" y="450676"/>
                </a:cubicBezTo>
                <a:lnTo>
                  <a:pt x="4270683" y="567641"/>
                </a:lnTo>
                <a:lnTo>
                  <a:pt x="4314960" y="597212"/>
                </a:lnTo>
                <a:cubicBezTo>
                  <a:pt x="4379448" y="658343"/>
                  <a:pt x="4389627" y="752307"/>
                  <a:pt x="4337698" y="807087"/>
                </a:cubicBezTo>
                <a:cubicBezTo>
                  <a:pt x="4285769" y="861867"/>
                  <a:pt x="4191396" y="856720"/>
                  <a:pt x="4126909" y="795589"/>
                </a:cubicBezTo>
                <a:lnTo>
                  <a:pt x="4123363" y="790849"/>
                </a:lnTo>
                <a:lnTo>
                  <a:pt x="4119371" y="795817"/>
                </a:lnTo>
                <a:lnTo>
                  <a:pt x="3961268" y="677591"/>
                </a:lnTo>
                <a:cubicBezTo>
                  <a:pt x="3583779" y="422564"/>
                  <a:pt x="3128709" y="273650"/>
                  <a:pt x="2638858" y="273650"/>
                </a:cubicBezTo>
                <a:cubicBezTo>
                  <a:pt x="1332590" y="273650"/>
                  <a:pt x="273650" y="1332590"/>
                  <a:pt x="273650" y="2638858"/>
                </a:cubicBezTo>
                <a:cubicBezTo>
                  <a:pt x="273650" y="3863485"/>
                  <a:pt x="1204359" y="4870733"/>
                  <a:pt x="2397030" y="4991855"/>
                </a:cubicBezTo>
                <a:lnTo>
                  <a:pt x="2621965" y="5003213"/>
                </a:lnTo>
                <a:lnTo>
                  <a:pt x="2620011" y="5276765"/>
                </a:lnTo>
                <a:lnTo>
                  <a:pt x="2369050" y="5264092"/>
                </a:lnTo>
                <a:cubicBezTo>
                  <a:pt x="1038390" y="5128956"/>
                  <a:pt x="0" y="4005172"/>
                  <a:pt x="0" y="2638858"/>
                </a:cubicBezTo>
                <a:cubicBezTo>
                  <a:pt x="0" y="1181457"/>
                  <a:pt x="1181457" y="0"/>
                  <a:pt x="2638858" y="0"/>
                </a:cubicBezTo>
                <a:close/>
              </a:path>
            </a:pathLst>
          </a:custGeom>
          <a:solidFill>
            <a:srgbClr val="E112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3DBB452C-748C-2862-DCBF-1BEABA8927A1}"/>
              </a:ext>
            </a:extLst>
          </p:cNvPr>
          <p:cNvSpPr/>
          <p:nvPr/>
        </p:nvSpPr>
        <p:spPr>
          <a:xfrm>
            <a:off x="1143959" y="1790169"/>
            <a:ext cx="3857408" cy="4089173"/>
          </a:xfrm>
          <a:custGeom>
            <a:avLst/>
            <a:gdLst>
              <a:gd name="connsiteX0" fmla="*/ 2378845 w 4508007"/>
              <a:gd name="connsiteY0" fmla="*/ 0 h 4756833"/>
              <a:gd name="connsiteX1" fmla="*/ 4390625 w 4508007"/>
              <a:gd name="connsiteY1" fmla="*/ 1108762 h 4756833"/>
              <a:gd name="connsiteX2" fmla="*/ 4462552 w 4508007"/>
              <a:gd name="connsiteY2" fmla="*/ 1231277 h 4756833"/>
              <a:gd name="connsiteX3" fmla="*/ 4492333 w 4508007"/>
              <a:gd name="connsiteY3" fmla="*/ 1272658 h 4756833"/>
              <a:gd name="connsiteX4" fmla="*/ 4437855 w 4508007"/>
              <a:gd name="connsiteY4" fmla="*/ 1459420 h 4756833"/>
              <a:gd name="connsiteX5" fmla="*/ 4258385 w 4508007"/>
              <a:gd name="connsiteY5" fmla="*/ 1384330 h 4756833"/>
              <a:gd name="connsiteX6" fmla="*/ 4251347 w 4508007"/>
              <a:gd name="connsiteY6" fmla="*/ 1358589 h 4756833"/>
              <a:gd name="connsiteX7" fmla="*/ 4182001 w 4508007"/>
              <a:gd name="connsiteY7" fmla="*/ 1240470 h 4756833"/>
              <a:gd name="connsiteX8" fmla="*/ 2378844 w 4508007"/>
              <a:gd name="connsiteY8" fmla="*/ 246687 h 4756833"/>
              <a:gd name="connsiteX9" fmla="*/ 246686 w 4508007"/>
              <a:gd name="connsiteY9" fmla="*/ 2378845 h 4756833"/>
              <a:gd name="connsiteX10" fmla="*/ 2160844 w 4508007"/>
              <a:gd name="connsiteY10" fmla="*/ 4499995 h 4756833"/>
              <a:gd name="connsiteX11" fmla="*/ 2363621 w 4508007"/>
              <a:gd name="connsiteY11" fmla="*/ 4510235 h 4756833"/>
              <a:gd name="connsiteX12" fmla="*/ 2361860 w 4508007"/>
              <a:gd name="connsiteY12" fmla="*/ 4756833 h 4756833"/>
              <a:gd name="connsiteX13" fmla="*/ 2135622 w 4508007"/>
              <a:gd name="connsiteY13" fmla="*/ 4745409 h 4756833"/>
              <a:gd name="connsiteX14" fmla="*/ 0 w 4508007"/>
              <a:gd name="connsiteY14" fmla="*/ 2378845 h 4756833"/>
              <a:gd name="connsiteX15" fmla="*/ 2378845 w 4508007"/>
              <a:gd name="connsiteY15" fmla="*/ 0 h 475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8007" h="4756833">
                <a:moveTo>
                  <a:pt x="2378845" y="0"/>
                </a:moveTo>
                <a:cubicBezTo>
                  <a:pt x="3225631" y="0"/>
                  <a:pt x="3969078" y="442442"/>
                  <a:pt x="4390625" y="1108762"/>
                </a:cubicBezTo>
                <a:lnTo>
                  <a:pt x="4462552" y="1231277"/>
                </a:lnTo>
                <a:lnTo>
                  <a:pt x="4492333" y="1272658"/>
                </a:lnTo>
                <a:cubicBezTo>
                  <a:pt x="4526849" y="1344967"/>
                  <a:pt x="4502458" y="1428583"/>
                  <a:pt x="4437855" y="1459420"/>
                </a:cubicBezTo>
                <a:cubicBezTo>
                  <a:pt x="4373253" y="1490257"/>
                  <a:pt x="4292901" y="1456638"/>
                  <a:pt x="4258385" y="1384330"/>
                </a:cubicBezTo>
                <a:lnTo>
                  <a:pt x="4251347" y="1358589"/>
                </a:lnTo>
                <a:lnTo>
                  <a:pt x="4182001" y="1240470"/>
                </a:lnTo>
                <a:cubicBezTo>
                  <a:pt x="3804169" y="643248"/>
                  <a:pt x="3137817" y="246687"/>
                  <a:pt x="2378844" y="246687"/>
                </a:cubicBezTo>
                <a:cubicBezTo>
                  <a:pt x="1201286" y="246687"/>
                  <a:pt x="246686" y="1201287"/>
                  <a:pt x="246686" y="2378845"/>
                </a:cubicBezTo>
                <a:cubicBezTo>
                  <a:pt x="246686" y="3482806"/>
                  <a:pt x="1085690" y="4390807"/>
                  <a:pt x="2160844" y="4499995"/>
                </a:cubicBezTo>
                <a:lnTo>
                  <a:pt x="2363621" y="4510235"/>
                </a:lnTo>
                <a:lnTo>
                  <a:pt x="2361860" y="4756833"/>
                </a:lnTo>
                <a:lnTo>
                  <a:pt x="2135622" y="4745409"/>
                </a:lnTo>
                <a:cubicBezTo>
                  <a:pt x="936075" y="4623588"/>
                  <a:pt x="0" y="3610533"/>
                  <a:pt x="0" y="2378845"/>
                </a:cubicBezTo>
                <a:cubicBezTo>
                  <a:pt x="0" y="1065045"/>
                  <a:pt x="1065045" y="0"/>
                  <a:pt x="2378845" y="0"/>
                </a:cubicBezTo>
                <a:close/>
              </a:path>
            </a:pathLst>
          </a:custGeom>
          <a:solidFill>
            <a:srgbClr val="F57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BA86B422-176F-95FE-D13B-FFB6977B6AD7}"/>
              </a:ext>
            </a:extLst>
          </p:cNvPr>
          <p:cNvSpPr/>
          <p:nvPr/>
        </p:nvSpPr>
        <p:spPr>
          <a:xfrm>
            <a:off x="1370148" y="2061993"/>
            <a:ext cx="3645484" cy="3655312"/>
          </a:xfrm>
          <a:custGeom>
            <a:avLst/>
            <a:gdLst>
              <a:gd name="connsiteX0" fmla="*/ 2145057 w 4290113"/>
              <a:gd name="connsiteY0" fmla="*/ 0 h 4289339"/>
              <a:gd name="connsiteX1" fmla="*/ 4279039 w 4290113"/>
              <a:gd name="connsiteY1" fmla="*/ 1925737 h 4289339"/>
              <a:gd name="connsiteX2" fmla="*/ 4287964 w 4290113"/>
              <a:gd name="connsiteY2" fmla="*/ 2102487 h 4289339"/>
              <a:gd name="connsiteX3" fmla="*/ 4290113 w 4290113"/>
              <a:gd name="connsiteY3" fmla="*/ 2113878 h 4289339"/>
              <a:gd name="connsiteX4" fmla="*/ 4288871 w 4290113"/>
              <a:gd name="connsiteY4" fmla="*/ 2120460 h 4289339"/>
              <a:gd name="connsiteX5" fmla="*/ 4290113 w 4290113"/>
              <a:gd name="connsiteY5" fmla="*/ 2145056 h 4289339"/>
              <a:gd name="connsiteX6" fmla="*/ 4289899 w 4290113"/>
              <a:gd name="connsiteY6" fmla="*/ 2149303 h 4289339"/>
              <a:gd name="connsiteX7" fmla="*/ 4283431 w 4290113"/>
              <a:gd name="connsiteY7" fmla="*/ 2149291 h 4289339"/>
              <a:gd name="connsiteX8" fmla="*/ 4281248 w 4290113"/>
              <a:gd name="connsiteY8" fmla="*/ 2160855 h 4289339"/>
              <a:gd name="connsiteX9" fmla="*/ 4177306 w 4290113"/>
              <a:gd name="connsiteY9" fmla="*/ 2234566 h 4289339"/>
              <a:gd name="connsiteX10" fmla="*/ 4073364 w 4290113"/>
              <a:gd name="connsiteY10" fmla="*/ 2160855 h 4289339"/>
              <a:gd name="connsiteX11" fmla="*/ 4071102 w 4290113"/>
              <a:gd name="connsiteY11" fmla="*/ 2148870 h 4289339"/>
              <a:gd name="connsiteX12" fmla="*/ 4067478 w 4290113"/>
              <a:gd name="connsiteY12" fmla="*/ 2148863 h 4289339"/>
              <a:gd name="connsiteX13" fmla="*/ 4067671 w 4290113"/>
              <a:gd name="connsiteY13" fmla="*/ 2145056 h 4289339"/>
              <a:gd name="connsiteX14" fmla="*/ 4066680 w 4290113"/>
              <a:gd name="connsiteY14" fmla="*/ 2125434 h 4289339"/>
              <a:gd name="connsiteX15" fmla="*/ 4064499 w 4290113"/>
              <a:gd name="connsiteY15" fmla="*/ 2113878 h 4289339"/>
              <a:gd name="connsiteX16" fmla="*/ 4065759 w 4290113"/>
              <a:gd name="connsiteY16" fmla="*/ 2107201 h 4289339"/>
              <a:gd name="connsiteX17" fmla="*/ 4057745 w 4290113"/>
              <a:gd name="connsiteY17" fmla="*/ 1948480 h 4289339"/>
              <a:gd name="connsiteX18" fmla="*/ 2145057 w 4290113"/>
              <a:gd name="connsiteY18" fmla="*/ 222443 h 4289339"/>
              <a:gd name="connsiteX19" fmla="*/ 222443 w 4290113"/>
              <a:gd name="connsiteY19" fmla="*/ 2145056 h 4289339"/>
              <a:gd name="connsiteX20" fmla="*/ 1948481 w 4290113"/>
              <a:gd name="connsiteY20" fmla="*/ 4057744 h 4289339"/>
              <a:gd name="connsiteX21" fmla="*/ 2131327 w 4290113"/>
              <a:gd name="connsiteY21" fmla="*/ 4066977 h 4289339"/>
              <a:gd name="connsiteX22" fmla="*/ 2129739 w 4290113"/>
              <a:gd name="connsiteY22" fmla="*/ 4289339 h 4289339"/>
              <a:gd name="connsiteX23" fmla="*/ 1925737 w 4290113"/>
              <a:gd name="connsiteY23" fmla="*/ 4279038 h 4289339"/>
              <a:gd name="connsiteX24" fmla="*/ 0 w 4290113"/>
              <a:gd name="connsiteY24" fmla="*/ 2145056 h 4289339"/>
              <a:gd name="connsiteX25" fmla="*/ 2145057 w 4290113"/>
              <a:gd name="connsiteY25" fmla="*/ 0 h 428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90113" h="4289339">
                <a:moveTo>
                  <a:pt x="2145057" y="0"/>
                </a:moveTo>
                <a:cubicBezTo>
                  <a:pt x="3255696" y="0"/>
                  <a:pt x="4169190" y="844079"/>
                  <a:pt x="4279039" y="1925737"/>
                </a:cubicBezTo>
                <a:lnTo>
                  <a:pt x="4287964" y="2102487"/>
                </a:lnTo>
                <a:lnTo>
                  <a:pt x="4290113" y="2113878"/>
                </a:lnTo>
                <a:lnTo>
                  <a:pt x="4288871" y="2120460"/>
                </a:lnTo>
                <a:lnTo>
                  <a:pt x="4290113" y="2145056"/>
                </a:lnTo>
                <a:lnTo>
                  <a:pt x="4289899" y="2149303"/>
                </a:lnTo>
                <a:lnTo>
                  <a:pt x="4283431" y="2149291"/>
                </a:lnTo>
                <a:lnTo>
                  <a:pt x="4281248" y="2160855"/>
                </a:lnTo>
                <a:cubicBezTo>
                  <a:pt x="4264123" y="2204172"/>
                  <a:pt x="4224033" y="2234566"/>
                  <a:pt x="4177306" y="2234566"/>
                </a:cubicBezTo>
                <a:cubicBezTo>
                  <a:pt x="4130580" y="2234566"/>
                  <a:pt x="4090489" y="2204172"/>
                  <a:pt x="4073364" y="2160855"/>
                </a:cubicBezTo>
                <a:lnTo>
                  <a:pt x="4071102" y="2148870"/>
                </a:lnTo>
                <a:lnTo>
                  <a:pt x="4067478" y="2148863"/>
                </a:lnTo>
                <a:lnTo>
                  <a:pt x="4067671" y="2145056"/>
                </a:lnTo>
                <a:lnTo>
                  <a:pt x="4066680" y="2125434"/>
                </a:lnTo>
                <a:lnTo>
                  <a:pt x="4064499" y="2113878"/>
                </a:lnTo>
                <a:lnTo>
                  <a:pt x="4065759" y="2107201"/>
                </a:lnTo>
                <a:lnTo>
                  <a:pt x="4057745" y="1948480"/>
                </a:lnTo>
                <a:cubicBezTo>
                  <a:pt x="3959287" y="978991"/>
                  <a:pt x="3140523" y="222443"/>
                  <a:pt x="2145057" y="222443"/>
                </a:cubicBezTo>
                <a:cubicBezTo>
                  <a:pt x="1083226" y="222443"/>
                  <a:pt x="222443" y="1083226"/>
                  <a:pt x="222443" y="2145056"/>
                </a:cubicBezTo>
                <a:cubicBezTo>
                  <a:pt x="222443" y="3140523"/>
                  <a:pt x="978991" y="3959287"/>
                  <a:pt x="1948481" y="4057744"/>
                </a:cubicBezTo>
                <a:lnTo>
                  <a:pt x="2131327" y="4066977"/>
                </a:lnTo>
                <a:lnTo>
                  <a:pt x="2129739" y="4289339"/>
                </a:lnTo>
                <a:lnTo>
                  <a:pt x="1925737" y="4279038"/>
                </a:lnTo>
                <a:cubicBezTo>
                  <a:pt x="844080" y="4169190"/>
                  <a:pt x="0" y="3255696"/>
                  <a:pt x="0" y="2145056"/>
                </a:cubicBezTo>
                <a:cubicBezTo>
                  <a:pt x="0" y="960375"/>
                  <a:pt x="960375" y="0"/>
                  <a:pt x="2145057" y="0"/>
                </a:cubicBezTo>
                <a:close/>
              </a:path>
            </a:pathLst>
          </a:custGeom>
          <a:solidFill>
            <a:srgbClr val="F7916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Right Triangle 18">
            <a:extLst>
              <a:ext uri="{FF2B5EF4-FFF2-40B4-BE49-F238E27FC236}">
                <a16:creationId xmlns:a16="http://schemas.microsoft.com/office/drawing/2014/main" id="{D160A6EF-CB6D-9D32-7E4F-93DE967DC84D}"/>
              </a:ext>
            </a:extLst>
          </p:cNvPr>
          <p:cNvSpPr/>
          <p:nvPr/>
        </p:nvSpPr>
        <p:spPr>
          <a:xfrm rot="4619264">
            <a:off x="3532491" y="5366322"/>
            <a:ext cx="284480" cy="1359170"/>
          </a:xfrm>
          <a:custGeom>
            <a:avLst/>
            <a:gdLst>
              <a:gd name="connsiteX0" fmla="*/ 0 w 284480"/>
              <a:gd name="connsiteY0" fmla="*/ 1218295 h 1218295"/>
              <a:gd name="connsiteX1" fmla="*/ 0 w 284480"/>
              <a:gd name="connsiteY1" fmla="*/ 0 h 1218295"/>
              <a:gd name="connsiteX2" fmla="*/ 284480 w 284480"/>
              <a:gd name="connsiteY2" fmla="*/ 1218295 h 1218295"/>
              <a:gd name="connsiteX3" fmla="*/ 0 w 284480"/>
              <a:gd name="connsiteY3" fmla="*/ 1218295 h 1218295"/>
              <a:gd name="connsiteX0" fmla="*/ 0 w 284480"/>
              <a:gd name="connsiteY0" fmla="*/ 1218295 h 1279257"/>
              <a:gd name="connsiteX1" fmla="*/ 0 w 284480"/>
              <a:gd name="connsiteY1" fmla="*/ 0 h 1279257"/>
              <a:gd name="connsiteX2" fmla="*/ 284480 w 284480"/>
              <a:gd name="connsiteY2" fmla="*/ 1218295 h 1279257"/>
              <a:gd name="connsiteX3" fmla="*/ 0 w 284480"/>
              <a:gd name="connsiteY3" fmla="*/ 1218295 h 1279257"/>
              <a:gd name="connsiteX0" fmla="*/ 0 w 284480"/>
              <a:gd name="connsiteY0" fmla="*/ 1218295 h 1300353"/>
              <a:gd name="connsiteX1" fmla="*/ 0 w 284480"/>
              <a:gd name="connsiteY1" fmla="*/ 0 h 1300353"/>
              <a:gd name="connsiteX2" fmla="*/ 284480 w 284480"/>
              <a:gd name="connsiteY2" fmla="*/ 1218295 h 1300353"/>
              <a:gd name="connsiteX3" fmla="*/ 0 w 284480"/>
              <a:gd name="connsiteY3" fmla="*/ 1218295 h 1300353"/>
              <a:gd name="connsiteX0" fmla="*/ 0 w 284480"/>
              <a:gd name="connsiteY0" fmla="*/ 1218295 h 1313082"/>
              <a:gd name="connsiteX1" fmla="*/ 0 w 284480"/>
              <a:gd name="connsiteY1" fmla="*/ 0 h 1313082"/>
              <a:gd name="connsiteX2" fmla="*/ 284480 w 284480"/>
              <a:gd name="connsiteY2" fmla="*/ 1218295 h 1313082"/>
              <a:gd name="connsiteX3" fmla="*/ 0 w 284480"/>
              <a:gd name="connsiteY3" fmla="*/ 1218295 h 1313082"/>
              <a:gd name="connsiteX0" fmla="*/ 0 w 284480"/>
              <a:gd name="connsiteY0" fmla="*/ 1218295 h 1318304"/>
              <a:gd name="connsiteX1" fmla="*/ 0 w 284480"/>
              <a:gd name="connsiteY1" fmla="*/ 0 h 1318304"/>
              <a:gd name="connsiteX2" fmla="*/ 284480 w 284480"/>
              <a:gd name="connsiteY2" fmla="*/ 1218295 h 1318304"/>
              <a:gd name="connsiteX3" fmla="*/ 0 w 284480"/>
              <a:gd name="connsiteY3" fmla="*/ 1218295 h 1318304"/>
              <a:gd name="connsiteX0" fmla="*/ 0 w 284480"/>
              <a:gd name="connsiteY0" fmla="*/ 1218295 h 1354954"/>
              <a:gd name="connsiteX1" fmla="*/ 0 w 284480"/>
              <a:gd name="connsiteY1" fmla="*/ 0 h 1354954"/>
              <a:gd name="connsiteX2" fmla="*/ 284480 w 284480"/>
              <a:gd name="connsiteY2" fmla="*/ 1218295 h 1354954"/>
              <a:gd name="connsiteX3" fmla="*/ 0 w 284480"/>
              <a:gd name="connsiteY3" fmla="*/ 1218295 h 1354954"/>
              <a:gd name="connsiteX0" fmla="*/ 0 w 284480"/>
              <a:gd name="connsiteY0" fmla="*/ 1218295 h 1365968"/>
              <a:gd name="connsiteX1" fmla="*/ 0 w 284480"/>
              <a:gd name="connsiteY1" fmla="*/ 0 h 1365968"/>
              <a:gd name="connsiteX2" fmla="*/ 284480 w 284480"/>
              <a:gd name="connsiteY2" fmla="*/ 1218295 h 1365968"/>
              <a:gd name="connsiteX3" fmla="*/ 0 w 284480"/>
              <a:gd name="connsiteY3" fmla="*/ 1218295 h 1365968"/>
              <a:gd name="connsiteX0" fmla="*/ 0 w 284480"/>
              <a:gd name="connsiteY0" fmla="*/ 1218295 h 1366835"/>
              <a:gd name="connsiteX1" fmla="*/ 0 w 284480"/>
              <a:gd name="connsiteY1" fmla="*/ 0 h 1366835"/>
              <a:gd name="connsiteX2" fmla="*/ 284480 w 284480"/>
              <a:gd name="connsiteY2" fmla="*/ 1218295 h 1366835"/>
              <a:gd name="connsiteX3" fmla="*/ 0 w 284480"/>
              <a:gd name="connsiteY3" fmla="*/ 1218295 h 1366835"/>
              <a:gd name="connsiteX0" fmla="*/ 0 w 284480"/>
              <a:gd name="connsiteY0" fmla="*/ 1218295 h 1364253"/>
              <a:gd name="connsiteX1" fmla="*/ 0 w 284480"/>
              <a:gd name="connsiteY1" fmla="*/ 0 h 1364253"/>
              <a:gd name="connsiteX2" fmla="*/ 284480 w 284480"/>
              <a:gd name="connsiteY2" fmla="*/ 1218295 h 1364253"/>
              <a:gd name="connsiteX3" fmla="*/ 0 w 284480"/>
              <a:gd name="connsiteY3" fmla="*/ 1218295 h 1364253"/>
              <a:gd name="connsiteX0" fmla="*/ 0 w 284480"/>
              <a:gd name="connsiteY0" fmla="*/ 1218295 h 1359170"/>
              <a:gd name="connsiteX1" fmla="*/ 0 w 284480"/>
              <a:gd name="connsiteY1" fmla="*/ 0 h 1359170"/>
              <a:gd name="connsiteX2" fmla="*/ 284480 w 284480"/>
              <a:gd name="connsiteY2" fmla="*/ 1218295 h 1359170"/>
              <a:gd name="connsiteX3" fmla="*/ 0 w 284480"/>
              <a:gd name="connsiteY3" fmla="*/ 1218295 h 1359170"/>
            </a:gdLst>
            <a:ahLst/>
            <a:cxnLst>
              <a:cxn ang="0">
                <a:pos x="connsiteX0" y="connsiteY0"/>
              </a:cxn>
              <a:cxn ang="0">
                <a:pos x="connsiteX1" y="connsiteY1"/>
              </a:cxn>
              <a:cxn ang="0">
                <a:pos x="connsiteX2" y="connsiteY2"/>
              </a:cxn>
              <a:cxn ang="0">
                <a:pos x="connsiteX3" y="connsiteY3"/>
              </a:cxn>
            </a:cxnLst>
            <a:rect l="l" t="t" r="r" b="b"/>
            <a:pathLst>
              <a:path w="284480" h="1359170">
                <a:moveTo>
                  <a:pt x="0" y="1218295"/>
                </a:moveTo>
                <a:lnTo>
                  <a:pt x="0" y="0"/>
                </a:lnTo>
                <a:lnTo>
                  <a:pt x="284480" y="1218295"/>
                </a:lnTo>
                <a:cubicBezTo>
                  <a:pt x="244064" y="1370668"/>
                  <a:pt x="65400" y="1438547"/>
                  <a:pt x="0" y="1218295"/>
                </a:cubicBezTo>
                <a:close/>
              </a:path>
            </a:pathLst>
          </a:custGeom>
          <a:gradFill flip="none" rotWithShape="1">
            <a:gsLst>
              <a:gs pos="0">
                <a:srgbClr val="996633"/>
              </a:gs>
              <a:gs pos="100000">
                <a:srgbClr val="E6CD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0" name="Right Triangle 18">
            <a:extLst>
              <a:ext uri="{FF2B5EF4-FFF2-40B4-BE49-F238E27FC236}">
                <a16:creationId xmlns:a16="http://schemas.microsoft.com/office/drawing/2014/main" id="{A0C89D66-27AD-964C-5A7B-9B6C3987CAB5}"/>
              </a:ext>
            </a:extLst>
          </p:cNvPr>
          <p:cNvSpPr/>
          <p:nvPr/>
        </p:nvSpPr>
        <p:spPr>
          <a:xfrm rot="16980736" flipV="1">
            <a:off x="3571656" y="4932706"/>
            <a:ext cx="305085" cy="1352989"/>
          </a:xfrm>
          <a:custGeom>
            <a:avLst/>
            <a:gdLst>
              <a:gd name="connsiteX0" fmla="*/ 0 w 284480"/>
              <a:gd name="connsiteY0" fmla="*/ 1218295 h 1218295"/>
              <a:gd name="connsiteX1" fmla="*/ 0 w 284480"/>
              <a:gd name="connsiteY1" fmla="*/ 0 h 1218295"/>
              <a:gd name="connsiteX2" fmla="*/ 284480 w 284480"/>
              <a:gd name="connsiteY2" fmla="*/ 1218295 h 1218295"/>
              <a:gd name="connsiteX3" fmla="*/ 0 w 284480"/>
              <a:gd name="connsiteY3" fmla="*/ 1218295 h 1218295"/>
              <a:gd name="connsiteX0" fmla="*/ 0 w 284480"/>
              <a:gd name="connsiteY0" fmla="*/ 1218295 h 1279257"/>
              <a:gd name="connsiteX1" fmla="*/ 0 w 284480"/>
              <a:gd name="connsiteY1" fmla="*/ 0 h 1279257"/>
              <a:gd name="connsiteX2" fmla="*/ 284480 w 284480"/>
              <a:gd name="connsiteY2" fmla="*/ 1218295 h 1279257"/>
              <a:gd name="connsiteX3" fmla="*/ 0 w 284480"/>
              <a:gd name="connsiteY3" fmla="*/ 1218295 h 1279257"/>
              <a:gd name="connsiteX0" fmla="*/ 0 w 284480"/>
              <a:gd name="connsiteY0" fmla="*/ 1218295 h 1300353"/>
              <a:gd name="connsiteX1" fmla="*/ 0 w 284480"/>
              <a:gd name="connsiteY1" fmla="*/ 0 h 1300353"/>
              <a:gd name="connsiteX2" fmla="*/ 284480 w 284480"/>
              <a:gd name="connsiteY2" fmla="*/ 1218295 h 1300353"/>
              <a:gd name="connsiteX3" fmla="*/ 0 w 284480"/>
              <a:gd name="connsiteY3" fmla="*/ 1218295 h 1300353"/>
              <a:gd name="connsiteX0" fmla="*/ 0 w 284480"/>
              <a:gd name="connsiteY0" fmla="*/ 1218295 h 1313082"/>
              <a:gd name="connsiteX1" fmla="*/ 0 w 284480"/>
              <a:gd name="connsiteY1" fmla="*/ 0 h 1313082"/>
              <a:gd name="connsiteX2" fmla="*/ 284480 w 284480"/>
              <a:gd name="connsiteY2" fmla="*/ 1218295 h 1313082"/>
              <a:gd name="connsiteX3" fmla="*/ 0 w 284480"/>
              <a:gd name="connsiteY3" fmla="*/ 1218295 h 1313082"/>
              <a:gd name="connsiteX0" fmla="*/ 0 w 284480"/>
              <a:gd name="connsiteY0" fmla="*/ 1218295 h 1318304"/>
              <a:gd name="connsiteX1" fmla="*/ 0 w 284480"/>
              <a:gd name="connsiteY1" fmla="*/ 0 h 1318304"/>
              <a:gd name="connsiteX2" fmla="*/ 284480 w 284480"/>
              <a:gd name="connsiteY2" fmla="*/ 1218295 h 1318304"/>
              <a:gd name="connsiteX3" fmla="*/ 0 w 284480"/>
              <a:gd name="connsiteY3" fmla="*/ 1218295 h 1318304"/>
              <a:gd name="connsiteX0" fmla="*/ 0 w 284480"/>
              <a:gd name="connsiteY0" fmla="*/ 1218295 h 1354954"/>
              <a:gd name="connsiteX1" fmla="*/ 0 w 284480"/>
              <a:gd name="connsiteY1" fmla="*/ 0 h 1354954"/>
              <a:gd name="connsiteX2" fmla="*/ 284480 w 284480"/>
              <a:gd name="connsiteY2" fmla="*/ 1218295 h 1354954"/>
              <a:gd name="connsiteX3" fmla="*/ 0 w 284480"/>
              <a:gd name="connsiteY3" fmla="*/ 1218295 h 1354954"/>
              <a:gd name="connsiteX0" fmla="*/ 0 w 284480"/>
              <a:gd name="connsiteY0" fmla="*/ 1218295 h 1365968"/>
              <a:gd name="connsiteX1" fmla="*/ 0 w 284480"/>
              <a:gd name="connsiteY1" fmla="*/ 0 h 1365968"/>
              <a:gd name="connsiteX2" fmla="*/ 284480 w 284480"/>
              <a:gd name="connsiteY2" fmla="*/ 1218295 h 1365968"/>
              <a:gd name="connsiteX3" fmla="*/ 0 w 284480"/>
              <a:gd name="connsiteY3" fmla="*/ 1218295 h 1365968"/>
              <a:gd name="connsiteX0" fmla="*/ 0 w 284480"/>
              <a:gd name="connsiteY0" fmla="*/ 1218295 h 1366835"/>
              <a:gd name="connsiteX1" fmla="*/ 0 w 284480"/>
              <a:gd name="connsiteY1" fmla="*/ 0 h 1366835"/>
              <a:gd name="connsiteX2" fmla="*/ 284480 w 284480"/>
              <a:gd name="connsiteY2" fmla="*/ 1218295 h 1366835"/>
              <a:gd name="connsiteX3" fmla="*/ 0 w 284480"/>
              <a:gd name="connsiteY3" fmla="*/ 1218295 h 1366835"/>
              <a:gd name="connsiteX0" fmla="*/ 0 w 284480"/>
              <a:gd name="connsiteY0" fmla="*/ 1218295 h 1364253"/>
              <a:gd name="connsiteX1" fmla="*/ 0 w 284480"/>
              <a:gd name="connsiteY1" fmla="*/ 0 h 1364253"/>
              <a:gd name="connsiteX2" fmla="*/ 284480 w 284480"/>
              <a:gd name="connsiteY2" fmla="*/ 1218295 h 1364253"/>
              <a:gd name="connsiteX3" fmla="*/ 0 w 284480"/>
              <a:gd name="connsiteY3" fmla="*/ 1218295 h 1364253"/>
              <a:gd name="connsiteX0" fmla="*/ 0 w 284480"/>
              <a:gd name="connsiteY0" fmla="*/ 1218295 h 1359170"/>
              <a:gd name="connsiteX1" fmla="*/ 0 w 284480"/>
              <a:gd name="connsiteY1" fmla="*/ 0 h 1359170"/>
              <a:gd name="connsiteX2" fmla="*/ 284480 w 284480"/>
              <a:gd name="connsiteY2" fmla="*/ 1218295 h 1359170"/>
              <a:gd name="connsiteX3" fmla="*/ 0 w 284480"/>
              <a:gd name="connsiteY3" fmla="*/ 1218295 h 1359170"/>
            </a:gdLst>
            <a:ahLst/>
            <a:cxnLst>
              <a:cxn ang="0">
                <a:pos x="connsiteX0" y="connsiteY0"/>
              </a:cxn>
              <a:cxn ang="0">
                <a:pos x="connsiteX1" y="connsiteY1"/>
              </a:cxn>
              <a:cxn ang="0">
                <a:pos x="connsiteX2" y="connsiteY2"/>
              </a:cxn>
              <a:cxn ang="0">
                <a:pos x="connsiteX3" y="connsiteY3"/>
              </a:cxn>
            </a:cxnLst>
            <a:rect l="l" t="t" r="r" b="b"/>
            <a:pathLst>
              <a:path w="284480" h="1359170">
                <a:moveTo>
                  <a:pt x="0" y="1218295"/>
                </a:moveTo>
                <a:lnTo>
                  <a:pt x="0" y="0"/>
                </a:lnTo>
                <a:lnTo>
                  <a:pt x="284480" y="1218295"/>
                </a:lnTo>
                <a:cubicBezTo>
                  <a:pt x="244064" y="1370668"/>
                  <a:pt x="65400" y="1438547"/>
                  <a:pt x="0" y="1218295"/>
                </a:cubicBezTo>
                <a:close/>
              </a:path>
            </a:pathLst>
          </a:custGeom>
          <a:gradFill flip="none" rotWithShape="1">
            <a:gsLst>
              <a:gs pos="0">
                <a:srgbClr val="996633"/>
              </a:gs>
              <a:gs pos="100000">
                <a:srgbClr val="E6CD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Isosceles Triangle 17">
            <a:extLst>
              <a:ext uri="{FF2B5EF4-FFF2-40B4-BE49-F238E27FC236}">
                <a16:creationId xmlns:a16="http://schemas.microsoft.com/office/drawing/2014/main" id="{079355DB-C90D-D191-9082-B0FEA53A7D88}"/>
              </a:ext>
            </a:extLst>
          </p:cNvPr>
          <p:cNvSpPr/>
          <p:nvPr/>
        </p:nvSpPr>
        <p:spPr>
          <a:xfrm rot="5400000">
            <a:off x="3349377" y="5112178"/>
            <a:ext cx="519902" cy="1380561"/>
          </a:xfrm>
          <a:custGeom>
            <a:avLst/>
            <a:gdLst>
              <a:gd name="connsiteX0" fmla="*/ 0 w 519902"/>
              <a:gd name="connsiteY0" fmla="*/ 1133507 h 1133507"/>
              <a:gd name="connsiteX1" fmla="*/ 259951 w 519902"/>
              <a:gd name="connsiteY1" fmla="*/ 0 h 1133507"/>
              <a:gd name="connsiteX2" fmla="*/ 519902 w 519902"/>
              <a:gd name="connsiteY2" fmla="*/ 1133507 h 1133507"/>
              <a:gd name="connsiteX3" fmla="*/ 0 w 519902"/>
              <a:gd name="connsiteY3" fmla="*/ 1133507 h 1133507"/>
              <a:gd name="connsiteX0" fmla="*/ 0 w 519902"/>
              <a:gd name="connsiteY0" fmla="*/ 1133507 h 1235107"/>
              <a:gd name="connsiteX1" fmla="*/ 259951 w 519902"/>
              <a:gd name="connsiteY1" fmla="*/ 0 h 1235107"/>
              <a:gd name="connsiteX2" fmla="*/ 519902 w 519902"/>
              <a:gd name="connsiteY2" fmla="*/ 1133507 h 1235107"/>
              <a:gd name="connsiteX3" fmla="*/ 0 w 519902"/>
              <a:gd name="connsiteY3" fmla="*/ 1133507 h 1235107"/>
              <a:gd name="connsiteX0" fmla="*/ 0 w 519902"/>
              <a:gd name="connsiteY0" fmla="*/ 1133507 h 1281222"/>
              <a:gd name="connsiteX1" fmla="*/ 259951 w 519902"/>
              <a:gd name="connsiteY1" fmla="*/ 0 h 1281222"/>
              <a:gd name="connsiteX2" fmla="*/ 519902 w 519902"/>
              <a:gd name="connsiteY2" fmla="*/ 1133507 h 1281222"/>
              <a:gd name="connsiteX3" fmla="*/ 0 w 519902"/>
              <a:gd name="connsiteY3" fmla="*/ 1133507 h 1281222"/>
              <a:gd name="connsiteX0" fmla="*/ 0 w 519902"/>
              <a:gd name="connsiteY0" fmla="*/ 1133507 h 1322691"/>
              <a:gd name="connsiteX1" fmla="*/ 259951 w 519902"/>
              <a:gd name="connsiteY1" fmla="*/ 0 h 1322691"/>
              <a:gd name="connsiteX2" fmla="*/ 519902 w 519902"/>
              <a:gd name="connsiteY2" fmla="*/ 1133507 h 1322691"/>
              <a:gd name="connsiteX3" fmla="*/ 0 w 519902"/>
              <a:gd name="connsiteY3" fmla="*/ 1133507 h 1322691"/>
              <a:gd name="connsiteX0" fmla="*/ 0 w 519902"/>
              <a:gd name="connsiteY0" fmla="*/ 1133507 h 1380800"/>
              <a:gd name="connsiteX1" fmla="*/ 259951 w 519902"/>
              <a:gd name="connsiteY1" fmla="*/ 0 h 1380800"/>
              <a:gd name="connsiteX2" fmla="*/ 519902 w 519902"/>
              <a:gd name="connsiteY2" fmla="*/ 1133507 h 1380800"/>
              <a:gd name="connsiteX3" fmla="*/ 0 w 519902"/>
              <a:gd name="connsiteY3" fmla="*/ 1133507 h 1380800"/>
              <a:gd name="connsiteX0" fmla="*/ 0 w 519902"/>
              <a:gd name="connsiteY0" fmla="*/ 1133507 h 1390398"/>
              <a:gd name="connsiteX1" fmla="*/ 259951 w 519902"/>
              <a:gd name="connsiteY1" fmla="*/ 0 h 1390398"/>
              <a:gd name="connsiteX2" fmla="*/ 519902 w 519902"/>
              <a:gd name="connsiteY2" fmla="*/ 1133507 h 1390398"/>
              <a:gd name="connsiteX3" fmla="*/ 0 w 519902"/>
              <a:gd name="connsiteY3" fmla="*/ 1133507 h 1390398"/>
              <a:gd name="connsiteX0" fmla="*/ 0 w 519902"/>
              <a:gd name="connsiteY0" fmla="*/ 1133507 h 1387481"/>
              <a:gd name="connsiteX1" fmla="*/ 259951 w 519902"/>
              <a:gd name="connsiteY1" fmla="*/ 0 h 1387481"/>
              <a:gd name="connsiteX2" fmla="*/ 519902 w 519902"/>
              <a:gd name="connsiteY2" fmla="*/ 1133507 h 1387481"/>
              <a:gd name="connsiteX3" fmla="*/ 0 w 519902"/>
              <a:gd name="connsiteY3" fmla="*/ 1133507 h 1387481"/>
              <a:gd name="connsiteX0" fmla="*/ 0 w 519902"/>
              <a:gd name="connsiteY0" fmla="*/ 1133507 h 1380561"/>
              <a:gd name="connsiteX1" fmla="*/ 259951 w 519902"/>
              <a:gd name="connsiteY1" fmla="*/ 0 h 1380561"/>
              <a:gd name="connsiteX2" fmla="*/ 519902 w 519902"/>
              <a:gd name="connsiteY2" fmla="*/ 1133507 h 1380561"/>
              <a:gd name="connsiteX3" fmla="*/ 0 w 519902"/>
              <a:gd name="connsiteY3" fmla="*/ 1133507 h 1380561"/>
            </a:gdLst>
            <a:ahLst/>
            <a:cxnLst>
              <a:cxn ang="0">
                <a:pos x="connsiteX0" y="connsiteY0"/>
              </a:cxn>
              <a:cxn ang="0">
                <a:pos x="connsiteX1" y="connsiteY1"/>
              </a:cxn>
              <a:cxn ang="0">
                <a:pos x="connsiteX2" y="connsiteY2"/>
              </a:cxn>
              <a:cxn ang="0">
                <a:pos x="connsiteX3" y="connsiteY3"/>
              </a:cxn>
            </a:cxnLst>
            <a:rect l="l" t="t" r="r" b="b"/>
            <a:pathLst>
              <a:path w="519902" h="1380561">
                <a:moveTo>
                  <a:pt x="0" y="1133507"/>
                </a:moveTo>
                <a:lnTo>
                  <a:pt x="259951" y="0"/>
                </a:lnTo>
                <a:lnTo>
                  <a:pt x="519902" y="1133507"/>
                </a:lnTo>
                <a:cubicBezTo>
                  <a:pt x="384711" y="1437354"/>
                  <a:pt x="156794" y="1487519"/>
                  <a:pt x="0" y="1133507"/>
                </a:cubicBezTo>
                <a:close/>
              </a:path>
            </a:pathLst>
          </a:custGeom>
          <a:gradFill flip="none" rotWithShape="1">
            <a:gsLst>
              <a:gs pos="0">
                <a:srgbClr val="996633"/>
              </a:gs>
              <a:gs pos="43000">
                <a:srgbClr val="E6CD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2" name="Freeform: Shape 21">
            <a:extLst>
              <a:ext uri="{FF2B5EF4-FFF2-40B4-BE49-F238E27FC236}">
                <a16:creationId xmlns:a16="http://schemas.microsoft.com/office/drawing/2014/main" id="{1DF7A4FB-190E-407F-BE01-A3760354BA38}"/>
              </a:ext>
            </a:extLst>
          </p:cNvPr>
          <p:cNvSpPr/>
          <p:nvPr/>
        </p:nvSpPr>
        <p:spPr>
          <a:xfrm>
            <a:off x="3768754" y="5609200"/>
            <a:ext cx="502234" cy="448720"/>
          </a:xfrm>
          <a:custGeom>
            <a:avLst/>
            <a:gdLst>
              <a:gd name="connsiteX0" fmla="*/ 54411 w 502140"/>
              <a:gd name="connsiteY0" fmla="*/ 0 h 444500"/>
              <a:gd name="connsiteX1" fmla="*/ 502086 w 502140"/>
              <a:gd name="connsiteY1" fmla="*/ 209550 h 444500"/>
              <a:gd name="connsiteX2" fmla="*/ 22661 w 502140"/>
              <a:gd name="connsiteY2" fmla="*/ 444500 h 444500"/>
              <a:gd name="connsiteX3" fmla="*/ 76636 w 502140"/>
              <a:gd name="connsiteY3" fmla="*/ 209550 h 444500"/>
              <a:gd name="connsiteX4" fmla="*/ 54411 w 502140"/>
              <a:gd name="connsiteY4" fmla="*/ 0 h 444500"/>
              <a:gd name="connsiteX0" fmla="*/ 54411 w 502140"/>
              <a:gd name="connsiteY0" fmla="*/ 0 h 444500"/>
              <a:gd name="connsiteX1" fmla="*/ 502086 w 502140"/>
              <a:gd name="connsiteY1" fmla="*/ 209550 h 444500"/>
              <a:gd name="connsiteX2" fmla="*/ 22661 w 502140"/>
              <a:gd name="connsiteY2" fmla="*/ 444500 h 444500"/>
              <a:gd name="connsiteX3" fmla="*/ 76636 w 502140"/>
              <a:gd name="connsiteY3" fmla="*/ 209550 h 444500"/>
              <a:gd name="connsiteX4" fmla="*/ 54411 w 502140"/>
              <a:gd name="connsiteY4" fmla="*/ 0 h 444500"/>
              <a:gd name="connsiteX0" fmla="*/ 54411 w 502144"/>
              <a:gd name="connsiteY0" fmla="*/ 8935 h 453435"/>
              <a:gd name="connsiteX1" fmla="*/ 502086 w 502144"/>
              <a:gd name="connsiteY1" fmla="*/ 218485 h 453435"/>
              <a:gd name="connsiteX2" fmla="*/ 22661 w 502144"/>
              <a:gd name="connsiteY2" fmla="*/ 453435 h 453435"/>
              <a:gd name="connsiteX3" fmla="*/ 76636 w 502144"/>
              <a:gd name="connsiteY3" fmla="*/ 218485 h 453435"/>
              <a:gd name="connsiteX4" fmla="*/ 54411 w 502144"/>
              <a:gd name="connsiteY4" fmla="*/ 8935 h 453435"/>
              <a:gd name="connsiteX0" fmla="*/ 54411 w 504218"/>
              <a:gd name="connsiteY0" fmla="*/ 8935 h 453435"/>
              <a:gd name="connsiteX1" fmla="*/ 502086 w 504218"/>
              <a:gd name="connsiteY1" fmla="*/ 218485 h 453435"/>
              <a:gd name="connsiteX2" fmla="*/ 22661 w 504218"/>
              <a:gd name="connsiteY2" fmla="*/ 453435 h 453435"/>
              <a:gd name="connsiteX3" fmla="*/ 76636 w 504218"/>
              <a:gd name="connsiteY3" fmla="*/ 218485 h 453435"/>
              <a:gd name="connsiteX4" fmla="*/ 54411 w 504218"/>
              <a:gd name="connsiteY4" fmla="*/ 8935 h 453435"/>
              <a:gd name="connsiteX0" fmla="*/ 54411 w 502095"/>
              <a:gd name="connsiteY0" fmla="*/ 8935 h 453435"/>
              <a:gd name="connsiteX1" fmla="*/ 502086 w 502095"/>
              <a:gd name="connsiteY1" fmla="*/ 218485 h 453435"/>
              <a:gd name="connsiteX2" fmla="*/ 22661 w 502095"/>
              <a:gd name="connsiteY2" fmla="*/ 453435 h 453435"/>
              <a:gd name="connsiteX3" fmla="*/ 76636 w 502095"/>
              <a:gd name="connsiteY3" fmla="*/ 218485 h 453435"/>
              <a:gd name="connsiteX4" fmla="*/ 54411 w 502095"/>
              <a:gd name="connsiteY4" fmla="*/ 8935 h 453435"/>
              <a:gd name="connsiteX0" fmla="*/ 54411 w 502234"/>
              <a:gd name="connsiteY0" fmla="*/ 8935 h 453435"/>
              <a:gd name="connsiteX1" fmla="*/ 502086 w 502234"/>
              <a:gd name="connsiteY1" fmla="*/ 218485 h 453435"/>
              <a:gd name="connsiteX2" fmla="*/ 22661 w 502234"/>
              <a:gd name="connsiteY2" fmla="*/ 453435 h 453435"/>
              <a:gd name="connsiteX3" fmla="*/ 76636 w 502234"/>
              <a:gd name="connsiteY3" fmla="*/ 218485 h 453435"/>
              <a:gd name="connsiteX4" fmla="*/ 54411 w 502234"/>
              <a:gd name="connsiteY4" fmla="*/ 8935 h 453435"/>
              <a:gd name="connsiteX0" fmla="*/ 54411 w 502234"/>
              <a:gd name="connsiteY0" fmla="*/ 4220 h 448720"/>
              <a:gd name="connsiteX1" fmla="*/ 502086 w 502234"/>
              <a:gd name="connsiteY1" fmla="*/ 213770 h 448720"/>
              <a:gd name="connsiteX2" fmla="*/ 22661 w 502234"/>
              <a:gd name="connsiteY2" fmla="*/ 448720 h 448720"/>
              <a:gd name="connsiteX3" fmla="*/ 76636 w 502234"/>
              <a:gd name="connsiteY3" fmla="*/ 213770 h 448720"/>
              <a:gd name="connsiteX4" fmla="*/ 54411 w 502234"/>
              <a:gd name="connsiteY4" fmla="*/ 4220 h 44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34" h="448720">
                <a:moveTo>
                  <a:pt x="54411" y="4220"/>
                </a:moveTo>
                <a:cubicBezTo>
                  <a:pt x="147545" y="37558"/>
                  <a:pt x="493090" y="169849"/>
                  <a:pt x="502086" y="213770"/>
                </a:cubicBezTo>
                <a:cubicBezTo>
                  <a:pt x="511082" y="257691"/>
                  <a:pt x="107856" y="412207"/>
                  <a:pt x="22661" y="448720"/>
                </a:cubicBezTo>
                <a:cubicBezTo>
                  <a:pt x="-48247" y="448720"/>
                  <a:pt x="69228" y="283620"/>
                  <a:pt x="76636" y="213770"/>
                </a:cubicBezTo>
                <a:cubicBezTo>
                  <a:pt x="84044" y="143920"/>
                  <a:pt x="-38723" y="-29118"/>
                  <a:pt x="54411" y="4220"/>
                </a:cubicBezTo>
                <a:close/>
              </a:path>
            </a:pathLst>
          </a:custGeom>
          <a:gradFill>
            <a:gsLst>
              <a:gs pos="40000">
                <a:schemeClr val="tx1">
                  <a:lumMod val="95000"/>
                  <a:lumOff val="5000"/>
                </a:schemeClr>
              </a:gs>
              <a:gs pos="54000">
                <a:schemeClr val="bg1"/>
              </a:gs>
              <a:gs pos="67000">
                <a:schemeClr val="tx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92425859-874D-CAF5-CEE5-8893E60AF059}"/>
              </a:ext>
            </a:extLst>
          </p:cNvPr>
          <p:cNvSpPr/>
          <p:nvPr/>
        </p:nvSpPr>
        <p:spPr>
          <a:xfrm>
            <a:off x="5389559" y="1938930"/>
            <a:ext cx="6486546" cy="1337733"/>
          </a:xfrm>
          <a:prstGeom prst="roundRect">
            <a:avLst>
              <a:gd name="adj" fmla="val 50000"/>
            </a:avLst>
          </a:prstGeom>
          <a:gradFill flip="none" rotWithShape="1">
            <a:gsLst>
              <a:gs pos="0">
                <a:srgbClr val="FF8D3F"/>
              </a:gs>
              <a:gs pos="100000">
                <a:srgbClr val="8E2DE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83BF1EE-D722-3FB4-8A84-A33E62EA3804}"/>
              </a:ext>
            </a:extLst>
          </p:cNvPr>
          <p:cNvSpPr/>
          <p:nvPr/>
        </p:nvSpPr>
        <p:spPr>
          <a:xfrm>
            <a:off x="5389559" y="4151375"/>
            <a:ext cx="6486546" cy="1337733"/>
          </a:xfrm>
          <a:prstGeom prst="roundRect">
            <a:avLst>
              <a:gd name="adj" fmla="val 50000"/>
            </a:avLst>
          </a:prstGeom>
          <a:gradFill>
            <a:gsLst>
              <a:gs pos="0">
                <a:srgbClr val="0070C0"/>
              </a:gs>
              <a:gs pos="100000">
                <a:srgbClr val="1D9EFF"/>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E001BC5-8B16-D809-79A2-68C5E4B5334A}"/>
              </a:ext>
            </a:extLst>
          </p:cNvPr>
          <p:cNvSpPr/>
          <p:nvPr/>
        </p:nvSpPr>
        <p:spPr>
          <a:xfrm>
            <a:off x="3042264" y="1201471"/>
            <a:ext cx="397934" cy="397934"/>
          </a:xfrm>
          <a:prstGeom prst="ellipse">
            <a:avLst/>
          </a:prstGeom>
          <a:solidFill>
            <a:schemeClr val="bg1"/>
          </a:solidFill>
          <a:ln>
            <a:solidFill>
              <a:srgbClr val="9A2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B7C18EB-B57D-1B31-FB20-AFC735D3CBFE}"/>
              </a:ext>
            </a:extLst>
          </p:cNvPr>
          <p:cNvSpPr/>
          <p:nvPr/>
        </p:nvSpPr>
        <p:spPr>
          <a:xfrm>
            <a:off x="4383920" y="1863026"/>
            <a:ext cx="397934" cy="397934"/>
          </a:xfrm>
          <a:prstGeom prst="ellipse">
            <a:avLst/>
          </a:prstGeom>
          <a:solidFill>
            <a:schemeClr val="bg1"/>
          </a:solidFill>
          <a:ln>
            <a:solidFill>
              <a:srgbClr val="E11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DD2B93C-251B-090B-1034-309A0CAF1280}"/>
              </a:ext>
            </a:extLst>
          </p:cNvPr>
          <p:cNvSpPr/>
          <p:nvPr/>
        </p:nvSpPr>
        <p:spPr>
          <a:xfrm>
            <a:off x="4853362" y="2708613"/>
            <a:ext cx="397934" cy="397934"/>
          </a:xfrm>
          <a:prstGeom prst="ellipse">
            <a:avLst/>
          </a:prstGeom>
          <a:solidFill>
            <a:schemeClr val="bg1"/>
          </a:solidFill>
          <a:ln>
            <a:solidFill>
              <a:srgbClr val="F57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414FEBF-0C5F-CCA3-E0B0-BD6996A03EDF}"/>
              </a:ext>
            </a:extLst>
          </p:cNvPr>
          <p:cNvSpPr/>
          <p:nvPr/>
        </p:nvSpPr>
        <p:spPr>
          <a:xfrm>
            <a:off x="4791683" y="3690682"/>
            <a:ext cx="397934" cy="397934"/>
          </a:xfrm>
          <a:prstGeom prst="ellipse">
            <a:avLst/>
          </a:prstGeom>
          <a:solidFill>
            <a:schemeClr val="bg1"/>
          </a:solidFill>
          <a:ln>
            <a:solidFill>
              <a:srgbClr val="F79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7303CEA-ADA4-0836-9865-BEE87612FCB4}"/>
              </a:ext>
            </a:extLst>
          </p:cNvPr>
          <p:cNvSpPr/>
          <p:nvPr/>
        </p:nvSpPr>
        <p:spPr>
          <a:xfrm>
            <a:off x="5193927" y="2017632"/>
            <a:ext cx="1217122" cy="1217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86339AD-439B-2D46-1FC4-38483C5FD1BB}"/>
              </a:ext>
            </a:extLst>
          </p:cNvPr>
          <p:cNvSpPr/>
          <p:nvPr/>
        </p:nvSpPr>
        <p:spPr>
          <a:xfrm>
            <a:off x="5193927" y="4230077"/>
            <a:ext cx="1217122" cy="1217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Gears outline">
            <a:extLst>
              <a:ext uri="{FF2B5EF4-FFF2-40B4-BE49-F238E27FC236}">
                <a16:creationId xmlns:a16="http://schemas.microsoft.com/office/drawing/2014/main" id="{83203B86-41C4-ED3C-914E-F2BBF057F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4084" y="4473405"/>
            <a:ext cx="730467" cy="730467"/>
          </a:xfrm>
          <a:prstGeom prst="rect">
            <a:avLst/>
          </a:prstGeom>
        </p:spPr>
      </p:pic>
      <p:pic>
        <p:nvPicPr>
          <p:cNvPr id="76" name="Graphic 75" descr="Medieval Armor outline">
            <a:extLst>
              <a:ext uri="{FF2B5EF4-FFF2-40B4-BE49-F238E27FC236}">
                <a16:creationId xmlns:a16="http://schemas.microsoft.com/office/drawing/2014/main" id="{216DE208-5557-2A17-1275-B71EEA514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4084" y="2260960"/>
            <a:ext cx="730467" cy="730467"/>
          </a:xfrm>
          <a:prstGeom prst="rect">
            <a:avLst/>
          </a:prstGeom>
        </p:spPr>
      </p:pic>
      <p:grpSp>
        <p:nvGrpSpPr>
          <p:cNvPr id="80" name="Group 79">
            <a:extLst>
              <a:ext uri="{FF2B5EF4-FFF2-40B4-BE49-F238E27FC236}">
                <a16:creationId xmlns:a16="http://schemas.microsoft.com/office/drawing/2014/main" id="{46F2BD0B-A7F0-4424-C3CA-0979713A87BD}"/>
              </a:ext>
            </a:extLst>
          </p:cNvPr>
          <p:cNvGrpSpPr/>
          <p:nvPr/>
        </p:nvGrpSpPr>
        <p:grpSpPr>
          <a:xfrm>
            <a:off x="7678638" y="305849"/>
            <a:ext cx="3843644" cy="1335720"/>
            <a:chOff x="7678638" y="339717"/>
            <a:chExt cx="3843644" cy="1335720"/>
          </a:xfrm>
        </p:grpSpPr>
        <p:sp>
          <p:nvSpPr>
            <p:cNvPr id="78" name="TextBox 77">
              <a:extLst>
                <a:ext uri="{FF2B5EF4-FFF2-40B4-BE49-F238E27FC236}">
                  <a16:creationId xmlns:a16="http://schemas.microsoft.com/office/drawing/2014/main" id="{DB493CD3-A849-0502-8CFA-EC65FE64CBBF}"/>
                </a:ext>
              </a:extLst>
            </p:cNvPr>
            <p:cNvSpPr txBox="1"/>
            <p:nvPr/>
          </p:nvSpPr>
          <p:spPr>
            <a:xfrm>
              <a:off x="7678638" y="339717"/>
              <a:ext cx="2805576" cy="584775"/>
            </a:xfrm>
            <a:prstGeom prst="rect">
              <a:avLst/>
            </a:prstGeom>
            <a:noFill/>
          </p:spPr>
          <p:txBody>
            <a:bodyPr wrap="none" rtlCol="0">
              <a:spAutoFit/>
            </a:bodyPr>
            <a:lstStyle/>
            <a:p>
              <a:r>
                <a:rPr lang="en-US" sz="3200" b="1" dirty="0">
                  <a:solidFill>
                    <a:schemeClr val="bg1"/>
                  </a:solidFill>
                </a:rPr>
                <a:t>CHỐNG TỐNG</a:t>
              </a:r>
            </a:p>
          </p:txBody>
        </p:sp>
        <p:sp>
          <p:nvSpPr>
            <p:cNvPr id="79" name="TextBox 78">
              <a:extLst>
                <a:ext uri="{FF2B5EF4-FFF2-40B4-BE49-F238E27FC236}">
                  <a16:creationId xmlns:a16="http://schemas.microsoft.com/office/drawing/2014/main" id="{B3746740-4907-67C1-1222-40E71486DA51}"/>
                </a:ext>
              </a:extLst>
            </p:cNvPr>
            <p:cNvSpPr txBox="1"/>
            <p:nvPr/>
          </p:nvSpPr>
          <p:spPr>
            <a:xfrm>
              <a:off x="7678638" y="844440"/>
              <a:ext cx="3843644" cy="830997"/>
            </a:xfrm>
            <a:prstGeom prst="rect">
              <a:avLst/>
            </a:prstGeom>
            <a:noFill/>
          </p:spPr>
          <p:txBody>
            <a:bodyPr wrap="square" rtlCol="0">
              <a:spAutoFit/>
            </a:bodyPr>
            <a:lstStyle/>
            <a:p>
              <a:r>
                <a:rPr lang="en-US" sz="2400" dirty="0">
                  <a:solidFill>
                    <a:schemeClr val="bg1"/>
                  </a:solidFill>
                </a:rPr>
                <a:t>T</a:t>
              </a:r>
              <a:r>
                <a:rPr lang="vi-VN" sz="2400" dirty="0">
                  <a:solidFill>
                    <a:schemeClr val="bg1"/>
                  </a:solidFill>
                </a:rPr>
                <a:t>hời kỳ tiền </a:t>
              </a:r>
              <a:r>
                <a:rPr lang="en-US" sz="2400" dirty="0">
                  <a:solidFill>
                    <a:schemeClr val="bg1"/>
                  </a:solidFill>
                </a:rPr>
                <a:t>L</a:t>
              </a:r>
              <a:r>
                <a:rPr lang="vi-VN" sz="2400" dirty="0">
                  <a:solidFill>
                    <a:schemeClr val="bg1"/>
                  </a:solidFill>
                </a:rPr>
                <a:t>ê và thời kỳ nhà </a:t>
              </a:r>
              <a:r>
                <a:rPr lang="en-US" sz="2400" dirty="0">
                  <a:solidFill>
                    <a:schemeClr val="bg1"/>
                  </a:solidFill>
                </a:rPr>
                <a:t>L</a:t>
              </a:r>
              <a:r>
                <a:rPr lang="vi-VN" sz="2400" dirty="0">
                  <a:solidFill>
                    <a:schemeClr val="bg1"/>
                  </a:solidFill>
                </a:rPr>
                <a:t>ý </a:t>
              </a:r>
              <a:endParaRPr lang="en-US" sz="2400" dirty="0">
                <a:solidFill>
                  <a:schemeClr val="bg1"/>
                </a:solidFill>
              </a:endParaRPr>
            </a:p>
          </p:txBody>
        </p:sp>
      </p:grpSp>
      <p:grpSp>
        <p:nvGrpSpPr>
          <p:cNvPr id="81" name="Group 80">
            <a:extLst>
              <a:ext uri="{FF2B5EF4-FFF2-40B4-BE49-F238E27FC236}">
                <a16:creationId xmlns:a16="http://schemas.microsoft.com/office/drawing/2014/main" id="{0A5BB3A8-BED6-0D1E-82DC-31415282F3C0}"/>
              </a:ext>
            </a:extLst>
          </p:cNvPr>
          <p:cNvGrpSpPr/>
          <p:nvPr/>
        </p:nvGrpSpPr>
        <p:grpSpPr>
          <a:xfrm>
            <a:off x="6435574" y="1985802"/>
            <a:ext cx="5440531" cy="1099047"/>
            <a:chOff x="6612758" y="339717"/>
            <a:chExt cx="4762760" cy="1099047"/>
          </a:xfrm>
        </p:grpSpPr>
        <p:sp>
          <p:nvSpPr>
            <p:cNvPr id="82" name="TextBox 81">
              <a:extLst>
                <a:ext uri="{FF2B5EF4-FFF2-40B4-BE49-F238E27FC236}">
                  <a16:creationId xmlns:a16="http://schemas.microsoft.com/office/drawing/2014/main" id="{BC9A7C28-E20F-2368-4321-885AAA85D8F8}"/>
                </a:ext>
              </a:extLst>
            </p:cNvPr>
            <p:cNvSpPr txBox="1"/>
            <p:nvPr/>
          </p:nvSpPr>
          <p:spPr>
            <a:xfrm>
              <a:off x="7678638" y="339717"/>
              <a:ext cx="251472"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 </a:t>
              </a:r>
            </a:p>
          </p:txBody>
        </p:sp>
        <p:sp>
          <p:nvSpPr>
            <p:cNvPr id="83" name="TextBox 82">
              <a:extLst>
                <a:ext uri="{FF2B5EF4-FFF2-40B4-BE49-F238E27FC236}">
                  <a16:creationId xmlns:a16="http://schemas.microsoft.com/office/drawing/2014/main" id="{E616539B-7DB9-868A-7E41-FFE28DAD2884}"/>
                </a:ext>
              </a:extLst>
            </p:cNvPr>
            <p:cNvSpPr txBox="1"/>
            <p:nvPr/>
          </p:nvSpPr>
          <p:spPr>
            <a:xfrm>
              <a:off x="6612758" y="484657"/>
              <a:ext cx="4762760"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nghiệp</a:t>
              </a:r>
              <a:endParaRPr lang="en-US" sz="2800" dirty="0">
                <a:solidFill>
                  <a:schemeClr val="bg1"/>
                </a:solidFill>
                <a:latin typeface="Times New Roman" panose="02020603050405020304" pitchFamily="18" charset="0"/>
                <a:cs typeface="Times New Roman" panose="02020603050405020304" pitchFamily="18" charset="0"/>
              </a:endParaRPr>
            </a:p>
          </p:txBody>
        </p:sp>
      </p:grpSp>
      <p:sp>
        <p:nvSpPr>
          <p:cNvPr id="89" name="TextBox 88">
            <a:extLst>
              <a:ext uri="{FF2B5EF4-FFF2-40B4-BE49-F238E27FC236}">
                <a16:creationId xmlns:a16="http://schemas.microsoft.com/office/drawing/2014/main" id="{D1F945C3-5324-CAC1-D8EF-2961AAEE6C66}"/>
              </a:ext>
            </a:extLst>
          </p:cNvPr>
          <p:cNvSpPr txBox="1"/>
          <p:nvPr/>
        </p:nvSpPr>
        <p:spPr>
          <a:xfrm>
            <a:off x="6470794" y="4151375"/>
            <a:ext cx="4958573" cy="1200329"/>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trọng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16B337B8-5519-4077-2720-653CA421979B}"/>
              </a:ext>
            </a:extLst>
          </p:cNvPr>
          <p:cNvSpPr txBox="1"/>
          <p:nvPr/>
        </p:nvSpPr>
        <p:spPr>
          <a:xfrm>
            <a:off x="2162680" y="3175041"/>
            <a:ext cx="2097412" cy="1200329"/>
          </a:xfrm>
          <a:prstGeom prst="rect">
            <a:avLst/>
          </a:prstGeom>
          <a:noFill/>
        </p:spPr>
        <p:txBody>
          <a:bodyPr wrap="square" rtlCol="0">
            <a:spAutoFit/>
          </a:bodyPr>
          <a:lstStyle/>
          <a:p>
            <a:pPr algn="ct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Mục</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tiêu</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bài</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học</a:t>
            </a:r>
            <a:endPar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endParaRPr>
          </a:p>
        </p:txBody>
      </p:sp>
      <p:sp>
        <p:nvSpPr>
          <p:cNvPr id="10" name="!!1">
            <a:extLst>
              <a:ext uri="{FF2B5EF4-FFF2-40B4-BE49-F238E27FC236}">
                <a16:creationId xmlns:a16="http://schemas.microsoft.com/office/drawing/2014/main" id="{F9B507A6-76EC-E5FF-EA13-1F47F3D8B025}"/>
              </a:ext>
            </a:extLst>
          </p:cNvPr>
          <p:cNvSpPr/>
          <p:nvPr/>
        </p:nvSpPr>
        <p:spPr>
          <a:xfrm>
            <a:off x="118047" y="45114"/>
            <a:ext cx="12073953" cy="13223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 name="!!ye4">
            <a:extLst>
              <a:ext uri="{FF2B5EF4-FFF2-40B4-BE49-F238E27FC236}">
                <a16:creationId xmlns:a16="http://schemas.microsoft.com/office/drawing/2014/main" id="{29FEED87-C2FE-847B-672E-ACABF7C5C9DF}"/>
              </a:ext>
            </a:extLst>
          </p:cNvPr>
          <p:cNvSpPr/>
          <p:nvPr/>
        </p:nvSpPr>
        <p:spPr>
          <a:xfrm>
            <a:off x="-26937" y="45114"/>
            <a:ext cx="3714094" cy="132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 name="!!6">
            <a:extLst>
              <a:ext uri="{FF2B5EF4-FFF2-40B4-BE49-F238E27FC236}">
                <a16:creationId xmlns:a16="http://schemas.microsoft.com/office/drawing/2014/main" id="{AD830D8A-A6A7-8B84-B2E8-D40900C9AFB6}"/>
              </a:ext>
            </a:extLst>
          </p:cNvPr>
          <p:cNvSpPr txBox="1"/>
          <p:nvPr/>
        </p:nvSpPr>
        <p:spPr>
          <a:xfrm>
            <a:off x="143957" y="55540"/>
            <a:ext cx="17768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Tiết</a:t>
            </a:r>
            <a:r>
              <a:rPr lang="en-US" sz="3600" b="1" u="sng" dirty="0">
                <a:solidFill>
                  <a:srgbClr val="E0C50C"/>
                </a:solidFill>
                <a:latin typeface="Roboto"/>
              </a:rPr>
              <a:t> 4: </a:t>
            </a: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13" name="!!22">
            <a:extLst>
              <a:ext uri="{FF2B5EF4-FFF2-40B4-BE49-F238E27FC236}">
                <a16:creationId xmlns:a16="http://schemas.microsoft.com/office/drawing/2014/main" id="{F83B88EF-DE10-D3D9-B66D-A362EF534201}"/>
              </a:ext>
            </a:extLst>
          </p:cNvPr>
          <p:cNvSpPr txBox="1"/>
          <p:nvPr/>
        </p:nvSpPr>
        <p:spPr>
          <a:xfrm>
            <a:off x="3629968" y="189424"/>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4" name="Oval 13">
            <a:extLst>
              <a:ext uri="{FF2B5EF4-FFF2-40B4-BE49-F238E27FC236}">
                <a16:creationId xmlns:a16="http://schemas.microsoft.com/office/drawing/2014/main" id="{1C4A693E-81C2-DC65-DE8C-6AEF248B9E1A}"/>
              </a:ext>
            </a:extLst>
          </p:cNvPr>
          <p:cNvSpPr/>
          <p:nvPr/>
        </p:nvSpPr>
        <p:spPr>
          <a:xfrm>
            <a:off x="2162680" y="225043"/>
            <a:ext cx="1134844" cy="982099"/>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1040E2CD-BE08-2F6A-2964-0E1CE4FB4B44}"/>
              </a:ext>
            </a:extLst>
          </p:cNvPr>
          <p:cNvSpPr txBox="1"/>
          <p:nvPr/>
        </p:nvSpPr>
        <p:spPr>
          <a:xfrm flipH="1">
            <a:off x="2569272" y="351574"/>
            <a:ext cx="349776" cy="707886"/>
          </a:xfrm>
          <a:prstGeom prst="rect">
            <a:avLst/>
          </a:prstGeom>
          <a:noFill/>
        </p:spPr>
        <p:txBody>
          <a:bodyPr wrap="square">
            <a:spAutoFit/>
          </a:bodyPr>
          <a:lstStyle/>
          <a:p>
            <a:pPr algn="ctr"/>
            <a:r>
              <a:rPr lang="en-US" sz="4000" b="1" dirty="0">
                <a:solidFill>
                  <a:srgbClr val="D63E42"/>
                </a:solidFill>
                <a:latin typeface="Times New Roman" panose="02020603050405020304" pitchFamily="18" charset="0"/>
                <a:cs typeface="Times New Roman" panose="02020603050405020304" pitchFamily="18" charset="0"/>
              </a:rPr>
              <a:t>2</a:t>
            </a:r>
            <a:endParaRPr lang="vi-VN" sz="4000" b="1" dirty="0">
              <a:solidFill>
                <a:srgbClr val="D63E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93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B90CCA6D-619A-4AED-BD6A-1E8973BF30EB}"/>
              </a:ext>
            </a:extLst>
          </p:cNvPr>
          <p:cNvSpPr/>
          <p:nvPr/>
        </p:nvSpPr>
        <p:spPr>
          <a:xfrm>
            <a:off x="0" y="-52252"/>
            <a:ext cx="12192000" cy="20754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5" name="!!22">
            <a:extLst>
              <a:ext uri="{FF2B5EF4-FFF2-40B4-BE49-F238E27FC236}">
                <a16:creationId xmlns:a16="http://schemas.microsoft.com/office/drawing/2014/main" id="{C89EDFEE-470E-4D0E-8E10-93F1B1A9A9E3}"/>
              </a:ext>
            </a:extLst>
          </p:cNvPr>
          <p:cNvSpPr txBox="1"/>
          <p:nvPr/>
        </p:nvSpPr>
        <p:spPr>
          <a:xfrm>
            <a:off x="3722269" y="345986"/>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1" name="!!ye4">
            <a:extLst>
              <a:ext uri="{FF2B5EF4-FFF2-40B4-BE49-F238E27FC236}">
                <a16:creationId xmlns:a16="http://schemas.microsoft.com/office/drawing/2014/main" id="{6672B922-C5E8-4869-BB55-F12558A4C9F1}"/>
              </a:ext>
            </a:extLst>
          </p:cNvPr>
          <p:cNvSpPr/>
          <p:nvPr/>
        </p:nvSpPr>
        <p:spPr>
          <a:xfrm>
            <a:off x="0" y="0"/>
            <a:ext cx="3569110" cy="189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6">
            <a:extLst>
              <a:ext uri="{FF2B5EF4-FFF2-40B4-BE49-F238E27FC236}">
                <a16:creationId xmlns:a16="http://schemas.microsoft.com/office/drawing/2014/main" id="{E8DA939F-1258-4D70-A32F-2319DAE4F0E7}"/>
              </a:ext>
            </a:extLst>
          </p:cNvPr>
          <p:cNvSpPr txBox="1"/>
          <p:nvPr/>
        </p:nvSpPr>
        <p:spPr>
          <a:xfrm>
            <a:off x="140862" y="151270"/>
            <a:ext cx="17768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a:solidFill>
                  <a:srgbClr val="E0C50C"/>
                </a:solidFill>
                <a:latin typeface="Roboto"/>
              </a:rPr>
              <a:t>TIẾT 4: </a:t>
            </a: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7" name="Oval 6">
            <a:extLst>
              <a:ext uri="{FF2B5EF4-FFF2-40B4-BE49-F238E27FC236}">
                <a16:creationId xmlns:a16="http://schemas.microsoft.com/office/drawing/2014/main" id="{EF6862CB-6B06-478D-8AE0-A41BBEBADC5F}"/>
              </a:ext>
            </a:extLst>
          </p:cNvPr>
          <p:cNvSpPr/>
          <p:nvPr/>
        </p:nvSpPr>
        <p:spPr>
          <a:xfrm>
            <a:off x="1917707" y="203200"/>
            <a:ext cx="1485900" cy="1485900"/>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77">
            <a:extLst>
              <a:ext uri="{FF2B5EF4-FFF2-40B4-BE49-F238E27FC236}">
                <a16:creationId xmlns:a16="http://schemas.microsoft.com/office/drawing/2014/main" id="{75FAA6CB-6B1A-43BA-8236-C26F6EFB5D67}"/>
              </a:ext>
            </a:extLst>
          </p:cNvPr>
          <p:cNvSpPr txBox="1"/>
          <p:nvPr/>
        </p:nvSpPr>
        <p:spPr>
          <a:xfrm>
            <a:off x="2412031" y="544205"/>
            <a:ext cx="497252" cy="830997"/>
          </a:xfrm>
          <a:prstGeom prst="rect">
            <a:avLst/>
          </a:prstGeom>
          <a:noFill/>
        </p:spPr>
        <p:txBody>
          <a:bodyPr wrap="none" rtlCol="0">
            <a:spAutoFit/>
          </a:bodyPr>
          <a:lstStyle/>
          <a:p>
            <a:pPr algn="ctr"/>
            <a:r>
              <a:rPr lang="en-US" sz="4800" b="1" dirty="0">
                <a:solidFill>
                  <a:srgbClr val="D63E42"/>
                </a:solidFill>
              </a:rPr>
              <a:t>2</a:t>
            </a:r>
            <a:endParaRPr lang="vi-VN" sz="4800" b="1" dirty="0">
              <a:solidFill>
                <a:srgbClr val="D63E42"/>
              </a:solidFill>
            </a:endParaRPr>
          </a:p>
        </p:txBody>
      </p:sp>
      <p:sp>
        <p:nvSpPr>
          <p:cNvPr id="14" name="!!bv">
            <a:extLst>
              <a:ext uri="{FF2B5EF4-FFF2-40B4-BE49-F238E27FC236}">
                <a16:creationId xmlns:a16="http://schemas.microsoft.com/office/drawing/2014/main" id="{A2F192B6-80E8-4118-AD5E-A2D26D29601A}"/>
              </a:ext>
            </a:extLst>
          </p:cNvPr>
          <p:cNvSpPr/>
          <p:nvPr/>
        </p:nvSpPr>
        <p:spPr>
          <a:xfrm>
            <a:off x="627595" y="2291653"/>
            <a:ext cx="3657969" cy="3704091"/>
          </a:xfrm>
          <a:prstGeom prst="roundRect">
            <a:avLst>
              <a:gd name="adj" fmla="val 3397"/>
            </a:avLst>
          </a:prstGeom>
          <a:blipFill>
            <a:blip r:embed="rId2"/>
            <a:srcRect/>
            <a:stretch>
              <a:fillRect t="-7173" b="-7173"/>
            </a:stretch>
          </a:blipFill>
          <a:ln>
            <a:solidFill>
              <a:srgbClr val="D6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Rectangle: Top Corners Rounded 1">
            <a:extLst>
              <a:ext uri="{FF2B5EF4-FFF2-40B4-BE49-F238E27FC236}">
                <a16:creationId xmlns:a16="http://schemas.microsoft.com/office/drawing/2014/main" id="{1A30AE85-0517-D7A8-B89C-AEE80F5A2AD1}"/>
              </a:ext>
            </a:extLst>
          </p:cNvPr>
          <p:cNvSpPr/>
          <p:nvPr/>
        </p:nvSpPr>
        <p:spPr>
          <a:xfrm rot="5400000">
            <a:off x="7250293" y="-653570"/>
            <a:ext cx="1330833" cy="7260303"/>
          </a:xfrm>
          <a:prstGeom prst="round2SameRect">
            <a:avLst>
              <a:gd name="adj1" fmla="val 50000"/>
              <a:gd name="adj2" fmla="val 0"/>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37B44835-2317-DA04-3B47-D6F14BB9FE5D}"/>
              </a:ext>
            </a:extLst>
          </p:cNvPr>
          <p:cNvSpPr/>
          <p:nvPr/>
        </p:nvSpPr>
        <p:spPr>
          <a:xfrm rot="5400000">
            <a:off x="7160858" y="1592198"/>
            <a:ext cx="1528247" cy="7278845"/>
          </a:xfrm>
          <a:prstGeom prst="round2SameRect">
            <a:avLst>
              <a:gd name="adj1" fmla="val 50000"/>
              <a:gd name="adj2" fmla="val 0"/>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801CA5-2A08-CB12-A937-5FFFF23BD579}"/>
              </a:ext>
            </a:extLst>
          </p:cNvPr>
          <p:cNvSpPr txBox="1"/>
          <p:nvPr/>
        </p:nvSpPr>
        <p:spPr>
          <a:xfrm>
            <a:off x="4285559" y="2564780"/>
            <a:ext cx="6817869"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04ADBA7-19D0-8763-1801-A721DAB1765E}"/>
              </a:ext>
            </a:extLst>
          </p:cNvPr>
          <p:cNvSpPr txBox="1"/>
          <p:nvPr/>
        </p:nvSpPr>
        <p:spPr>
          <a:xfrm>
            <a:off x="4488700" y="4869369"/>
            <a:ext cx="6840937"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3173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22">
            <a:extLst>
              <a:ext uri="{FF2B5EF4-FFF2-40B4-BE49-F238E27FC236}">
                <a16:creationId xmlns:a16="http://schemas.microsoft.com/office/drawing/2014/main" id="{E30E0953-4888-2A6F-1528-3AF6A812C7DE}"/>
              </a:ext>
            </a:extLst>
          </p:cNvPr>
          <p:cNvSpPr txBox="1"/>
          <p:nvPr/>
        </p:nvSpPr>
        <p:spPr>
          <a:xfrm>
            <a:off x="320821" y="-52135"/>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TIẾT 4: BÀI 2. CÁCH MẠNG CÔNG NGHIỆP </a:t>
            </a:r>
          </a:p>
        </p:txBody>
      </p:sp>
      <p:sp>
        <p:nvSpPr>
          <p:cNvPr id="15" name="TextBox 14">
            <a:extLst>
              <a:ext uri="{FF2B5EF4-FFF2-40B4-BE49-F238E27FC236}">
                <a16:creationId xmlns:a16="http://schemas.microsoft.com/office/drawing/2014/main" id="{08B753E0-F08C-EBB9-7960-251B540961DF}"/>
              </a:ext>
            </a:extLst>
          </p:cNvPr>
          <p:cNvSpPr txBox="1"/>
          <p:nvPr>
            <p:custDataLst>
              <p:tags r:id="rId1"/>
            </p:custDataLst>
          </p:nvPr>
        </p:nvSpPr>
        <p:spPr>
          <a:xfrm>
            <a:off x="5439136" y="1323142"/>
            <a:ext cx="5928686" cy="830997"/>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bắt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đâu</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291508C1-544A-D8A6-9595-5B1F4F724D3D}"/>
              </a:ext>
            </a:extLst>
          </p:cNvPr>
          <p:cNvSpPr txBox="1"/>
          <p:nvPr/>
        </p:nvSpPr>
        <p:spPr>
          <a:xfrm>
            <a:off x="5149660" y="2524709"/>
            <a:ext cx="6499619" cy="3108543"/>
          </a:xfrm>
          <a:prstGeom prst="rect">
            <a:avLst/>
          </a:prstGeom>
          <a:solidFill>
            <a:schemeClr val="accent6">
              <a:lumMod val="20000"/>
              <a:lumOff val="80000"/>
            </a:schemeClr>
          </a:solidFill>
        </p:spPr>
        <p:txBody>
          <a:bodyPr wrap="square">
            <a:spAutoFit/>
          </a:bodyPr>
          <a:lstStyle/>
          <a:p>
            <a:pPr algn="l"/>
            <a:r>
              <a:rPr lang="vi-VN" sz="2800" b="0" i="0" dirty="0">
                <a:effectLst/>
                <a:latin typeface="Times New Roman" panose="02020603050405020304" pitchFamily="18" charset="0"/>
                <a:cs typeface="Times New Roman" panose="02020603050405020304" pitchFamily="18" charset="0"/>
              </a:rPr>
              <a:t>Anh là nước đầu tiên tiến hành Cách mạng công nghiệp vì:</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Kinh tế tư bản chủ nghĩa phát triển mạnh, nhất là trong lĩnh vực công nghiệp.</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Cách mạng nổ ra sớm, chính quyền thuộc về giai cấp tư sản.</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Có hệ thống thuộc địa lớn.</a:t>
            </a:r>
          </a:p>
        </p:txBody>
      </p:sp>
      <p:sp>
        <p:nvSpPr>
          <p:cNvPr id="2" name="TextBox 1">
            <a:extLst>
              <a:ext uri="{FF2B5EF4-FFF2-40B4-BE49-F238E27FC236}">
                <a16:creationId xmlns:a16="http://schemas.microsoft.com/office/drawing/2014/main" id="{E1B161B5-B15C-27F3-1D60-133549193F35}"/>
              </a:ext>
            </a:extLst>
          </p:cNvPr>
          <p:cNvSpPr txBox="1"/>
          <p:nvPr/>
        </p:nvSpPr>
        <p:spPr>
          <a:xfrm>
            <a:off x="319297" y="63334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2232ECD-DC3D-6768-A376-42108D98BC4B}"/>
              </a:ext>
            </a:extLst>
          </p:cNvPr>
          <p:cNvPicPr>
            <a:picLocks noChangeAspect="1"/>
          </p:cNvPicPr>
          <p:nvPr/>
        </p:nvPicPr>
        <p:blipFill rotWithShape="1">
          <a:blip r:embed="rId5"/>
          <a:srcRect t="27059" b="557"/>
          <a:stretch/>
        </p:blipFill>
        <p:spPr>
          <a:xfrm>
            <a:off x="643467" y="4013244"/>
            <a:ext cx="3745654" cy="2517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42" descr="spinningjenny2a">
            <a:extLst>
              <a:ext uri="{FF2B5EF4-FFF2-40B4-BE49-F238E27FC236}">
                <a16:creationId xmlns:a16="http://schemas.microsoft.com/office/drawing/2014/main" id="{80BF374A-36E8-8866-DF94-D98F32A955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66" r="1" b="5717"/>
          <a:stretch/>
        </p:blipFill>
        <p:spPr bwMode="auto">
          <a:xfrm>
            <a:off x="643467" y="1341119"/>
            <a:ext cx="3745653" cy="2517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260088-92EB-464B-8967-2356A47D736D}"/>
              </a:ext>
            </a:extLst>
          </p:cNvPr>
          <p:cNvSpPr txBox="1"/>
          <p:nvPr>
            <p:custDataLst>
              <p:tags r:id="rId2"/>
            </p:custDataLst>
          </p:nvPr>
        </p:nvSpPr>
        <p:spPr>
          <a:xfrm>
            <a:off x="5439136" y="1307230"/>
            <a:ext cx="5928686" cy="830997"/>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Tại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 ở Anh?</a:t>
            </a:r>
          </a:p>
        </p:txBody>
      </p:sp>
      <p:sp>
        <p:nvSpPr>
          <p:cNvPr id="9" name="TextBox 8">
            <a:extLst>
              <a:ext uri="{FF2B5EF4-FFF2-40B4-BE49-F238E27FC236}">
                <a16:creationId xmlns:a16="http://schemas.microsoft.com/office/drawing/2014/main" id="{429CB550-E62C-42D5-AADA-6AAB71EDC059}"/>
              </a:ext>
            </a:extLst>
          </p:cNvPr>
          <p:cNvSpPr txBox="1"/>
          <p:nvPr>
            <p:custDataLst>
              <p:tags r:id="rId3"/>
            </p:custDataLst>
          </p:nvPr>
        </p:nvSpPr>
        <p:spPr>
          <a:xfrm>
            <a:off x="5435126" y="1307229"/>
            <a:ext cx="5928686" cy="830997"/>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ở Anh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lĩnh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00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5"/>
                                        </p:tgtEl>
                                        <p:attrNameLst>
                                          <p:attrName>ppt_x</p:attrName>
                                        </p:attrNameLst>
                                      </p:cBhvr>
                                      <p:tavLst>
                                        <p:tav tm="0">
                                          <p:val>
                                            <p:strVal val="ppt_x"/>
                                          </p:val>
                                        </p:tav>
                                        <p:tav tm="100000">
                                          <p:val>
                                            <p:strVal val="ppt_x"/>
                                          </p:val>
                                        </p:tav>
                                      </p:tavLst>
                                    </p:anim>
                                    <p:anim calcmode="lin" valueType="num">
                                      <p:cBhvr additive="base">
                                        <p:cTn id="12" dur="500"/>
                                        <p:tgtEl>
                                          <p:spTgt spid="15"/>
                                        </p:tgtEl>
                                        <p:attrNameLst>
                                          <p:attrName>ppt_y</p:attrName>
                                        </p:attrNameLst>
                                      </p:cBhvr>
                                      <p:tavLst>
                                        <p:tav tm="0">
                                          <p:val>
                                            <p:strVal val="ppt_y"/>
                                          </p:val>
                                        </p:tav>
                                        <p:tav tm="100000">
                                          <p:val>
                                            <p:strVal val="1+ppt_h/2"/>
                                          </p:val>
                                        </p:tav>
                                      </p:tavLst>
                                    </p:anim>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grpId="1" nodeType="clickEffect">
                                  <p:stCondLst>
                                    <p:cond delay="0"/>
                                  </p:stCondLst>
                                  <p:childTnLst>
                                    <p:animEffect transition="out" filter="checkerboard(across)">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8" grpId="0" animBg="1"/>
      <p:bldP spid="8"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B5A98-71FA-41B6-48BE-EF432D4BE3FB}"/>
              </a:ext>
            </a:extLst>
          </p:cNvPr>
          <p:cNvPicPr>
            <a:picLocks noChangeAspect="1"/>
          </p:cNvPicPr>
          <p:nvPr/>
        </p:nvPicPr>
        <p:blipFill>
          <a:blip r:embed="rId2"/>
          <a:stretch>
            <a:fillRect/>
          </a:stretch>
        </p:blipFill>
        <p:spPr>
          <a:xfrm>
            <a:off x="631902" y="2595097"/>
            <a:ext cx="10928195" cy="4244830"/>
          </a:xfrm>
          <a:prstGeom prst="rect">
            <a:avLst/>
          </a:prstGeom>
          <a:solidFill>
            <a:srgbClr val="FFFFFF">
              <a:shade val="85000"/>
            </a:srgbClr>
          </a:solidFill>
          <a:ln w="12700"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AF9A9F3-6C43-E0F6-2EFF-CE10875AF046}"/>
              </a:ext>
            </a:extLst>
          </p:cNvPr>
          <p:cNvSpPr txBox="1"/>
          <p:nvPr/>
        </p:nvSpPr>
        <p:spPr>
          <a:xfrm>
            <a:off x="420028" y="1189782"/>
            <a:ext cx="11351942" cy="1384995"/>
          </a:xfrm>
          <a:prstGeom prst="rect">
            <a:avLst/>
          </a:prstGeom>
          <a:noFill/>
        </p:spPr>
        <p:txBody>
          <a:bodyPr wrap="square">
            <a:spAutoFit/>
          </a:bodyPr>
          <a:lstStyle/>
          <a:p>
            <a:pPr algn="l"/>
            <a:r>
              <a:rPr lang="en-US" sz="2800" dirty="0">
                <a:solidFill>
                  <a:srgbClr val="333333"/>
                </a:solidFill>
                <a:latin typeface="Times New Roman" panose="02020603050405020304" pitchFamily="18" charset="0"/>
                <a:cs typeface="Times New Roman" panose="02020603050405020304" pitchFamily="18" charset="0"/>
              </a:rPr>
              <a:t>Q</a:t>
            </a:r>
            <a:r>
              <a:rPr lang="vi-VN" sz="2800" b="0" i="0" dirty="0">
                <a:solidFill>
                  <a:srgbClr val="333333"/>
                </a:solidFill>
                <a:effectLst/>
                <a:latin typeface="Times New Roman" panose="02020603050405020304" pitchFamily="18" charset="0"/>
                <a:cs typeface="Times New Roman" panose="02020603050405020304" pitchFamily="18" charset="0"/>
              </a:rPr>
              <a:t>uan sát hình 2.1 – 2.3, đọc thông tin mục 1, thông tin mục </a:t>
            </a:r>
            <a:r>
              <a:rPr lang="vi-VN" sz="2800" b="0" i="1" dirty="0">
                <a:solidFill>
                  <a:srgbClr val="333333"/>
                </a:solidFill>
                <a:effectLst/>
                <a:latin typeface="Times New Roman" panose="02020603050405020304" pitchFamily="18" charset="0"/>
                <a:cs typeface="Times New Roman" panose="02020603050405020304" pitchFamily="18" charset="0"/>
              </a:rPr>
              <a:t>Nhân vật lịch sử </a:t>
            </a:r>
            <a:r>
              <a:rPr lang="vi-VN" sz="2800" b="0" i="0" dirty="0">
                <a:solidFill>
                  <a:srgbClr val="333333"/>
                </a:solidFill>
                <a:effectLst/>
                <a:latin typeface="Times New Roman" panose="02020603050405020304" pitchFamily="18" charset="0"/>
                <a:cs typeface="Times New Roman" panose="02020603050405020304" pitchFamily="18" charset="0"/>
              </a:rPr>
              <a:t>SGK tr.16, 17 và thực hiện nhiệm vụ: </a:t>
            </a:r>
            <a:r>
              <a:rPr lang="vi-VN" sz="2800" b="0" i="1" dirty="0">
                <a:solidFill>
                  <a:srgbClr val="333333"/>
                </a:solidFill>
                <a:effectLst/>
                <a:latin typeface="Times New Roman" panose="02020603050405020304" pitchFamily="18" charset="0"/>
                <a:cs typeface="Times New Roman" panose="02020603050405020304" pitchFamily="18" charset="0"/>
              </a:rPr>
              <a:t>Hoàn thành sơ đồ tư duy về những thành tựu tiêu biểu trong cách mạng công nghiệp theo mẫu</a:t>
            </a:r>
            <a:r>
              <a:rPr lang="en-US" sz="2800" b="0" i="1" dirty="0">
                <a:solidFill>
                  <a:srgbClr val="333333"/>
                </a:solidFill>
                <a:effectLst/>
                <a:latin typeface="Times New Roman" panose="02020603050405020304" pitchFamily="18" charset="0"/>
                <a:cs typeface="Times New Roman" panose="02020603050405020304" pitchFamily="18" charset="0"/>
              </a:rPr>
              <a:t> </a:t>
            </a:r>
            <a:r>
              <a:rPr lang="en-US" sz="2800" b="0" i="1" dirty="0" err="1">
                <a:solidFill>
                  <a:srgbClr val="333333"/>
                </a:solidFill>
                <a:effectLst/>
                <a:latin typeface="Times New Roman" panose="02020603050405020304" pitchFamily="18" charset="0"/>
                <a:cs typeface="Times New Roman" panose="02020603050405020304" pitchFamily="18" charset="0"/>
              </a:rPr>
              <a:t>sau</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
        <p:nvSpPr>
          <p:cNvPr id="6" name="!!22">
            <a:extLst>
              <a:ext uri="{FF2B5EF4-FFF2-40B4-BE49-F238E27FC236}">
                <a16:creationId xmlns:a16="http://schemas.microsoft.com/office/drawing/2014/main" id="{BC3C5843-4DEF-C42D-DD43-9DC08A991CF6}"/>
              </a:ext>
            </a:extLst>
          </p:cNvPr>
          <p:cNvSpPr txBox="1"/>
          <p:nvPr/>
        </p:nvSpPr>
        <p:spPr>
          <a:xfrm>
            <a:off x="0" y="0"/>
            <a:ext cx="12192000" cy="646331"/>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TIẾT 4: BÀI 2. CÁCH MẠNG CÔNG NGHIỆP </a:t>
            </a:r>
          </a:p>
        </p:txBody>
      </p:sp>
      <p:sp>
        <p:nvSpPr>
          <p:cNvPr id="7" name="TextBox 6">
            <a:extLst>
              <a:ext uri="{FF2B5EF4-FFF2-40B4-BE49-F238E27FC236}">
                <a16:creationId xmlns:a16="http://schemas.microsoft.com/office/drawing/2014/main" id="{F34621CC-DF86-2AD0-C586-5F134277CAB8}"/>
              </a:ext>
            </a:extLst>
          </p:cNvPr>
          <p:cNvSpPr txBox="1"/>
          <p:nvPr/>
        </p:nvSpPr>
        <p:spPr>
          <a:xfrm>
            <a:off x="420028" y="642333"/>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499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E39B85-C860-C644-6325-2176363ED92E}"/>
              </a:ext>
            </a:extLst>
          </p:cNvPr>
          <p:cNvSpPr/>
          <p:nvPr/>
        </p:nvSpPr>
        <p:spPr>
          <a:xfrm>
            <a:off x="4356408" y="1298471"/>
            <a:ext cx="1479393" cy="7304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Dệt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A56103-D51C-00BD-90CA-077434ECAC44}"/>
              </a:ext>
            </a:extLst>
          </p:cNvPr>
          <p:cNvSpPr/>
          <p:nvPr/>
        </p:nvSpPr>
        <p:spPr>
          <a:xfrm>
            <a:off x="1516566" y="2663282"/>
            <a:ext cx="1940312" cy="1131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FF"/>
                </a:solidFill>
                <a:latin typeface="Times New Roman" panose="02020603050405020304" pitchFamily="18" charset="0"/>
                <a:cs typeface="Times New Roman" panose="02020603050405020304" pitchFamily="18" charset="0"/>
              </a:rPr>
              <a:t>THÀNH TỰU CÁCH MẠNG CÔNG NGHIỆP</a:t>
            </a:r>
          </a:p>
        </p:txBody>
      </p:sp>
      <p:sp>
        <p:nvSpPr>
          <p:cNvPr id="5" name="TextBox 4">
            <a:extLst>
              <a:ext uri="{FF2B5EF4-FFF2-40B4-BE49-F238E27FC236}">
                <a16:creationId xmlns:a16="http://schemas.microsoft.com/office/drawing/2014/main" id="{A18DC46F-49A1-C12C-FE08-C7A4B040F3F7}"/>
              </a:ext>
            </a:extLst>
          </p:cNvPr>
          <p:cNvSpPr txBox="1"/>
          <p:nvPr/>
        </p:nvSpPr>
        <p:spPr>
          <a:xfrm>
            <a:off x="6356199" y="15675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1764, </a:t>
            </a:r>
            <a:r>
              <a:rPr lang="en-US" sz="2400" dirty="0" err="1">
                <a:effectLst/>
                <a:latin typeface="Times New Roman" panose="02020603050405020304" pitchFamily="18" charset="0"/>
                <a:ea typeface="Calibri" panose="020F0502020204030204" pitchFamily="34" charset="0"/>
              </a:rPr>
              <a:t>Giêm</a:t>
            </a:r>
            <a:r>
              <a:rPr lang="en-US" sz="2400" dirty="0">
                <a:effectLst/>
                <a:latin typeface="Times New Roman" panose="02020603050405020304" pitchFamily="18" charset="0"/>
                <a:ea typeface="Calibri" panose="020F0502020204030204" pitchFamily="34" charset="0"/>
              </a:rPr>
              <a:t> Ha-</a:t>
            </a:r>
            <a:r>
              <a:rPr lang="en-US" sz="2400" dirty="0" err="1">
                <a:effectLst/>
                <a:latin typeface="Times New Roman" panose="02020603050405020304" pitchFamily="18" charset="0"/>
                <a:ea typeface="Calibri" panose="020F0502020204030204" pitchFamily="34" charset="0"/>
              </a:rPr>
              <a:t>gri</a:t>
            </a:r>
            <a:r>
              <a:rPr lang="en-US" sz="2400" dirty="0">
                <a:effectLst/>
                <a:latin typeface="Times New Roman" panose="02020603050405020304" pitchFamily="18" charset="0"/>
                <a:ea typeface="Calibri" panose="020F0502020204030204" pitchFamily="34" charset="0"/>
              </a:rPr>
              <a:t>-</a:t>
            </a:r>
            <a:r>
              <a:rPr lang="en-US" sz="2400" dirty="0" err="1">
                <a:effectLst/>
                <a:latin typeface="Times New Roman" panose="02020603050405020304" pitchFamily="18" charset="0"/>
                <a:ea typeface="Calibri" panose="020F0502020204030204" pitchFamily="34" charset="0"/>
              </a:rPr>
              <a:t>vơ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ra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Gien-ni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gấp</a:t>
            </a:r>
            <a:r>
              <a:rPr lang="en-US" sz="2400" dirty="0">
                <a:effectLst/>
                <a:latin typeface="Times New Roman" panose="02020603050405020304" pitchFamily="18" charset="0"/>
                <a:ea typeface="Calibri" panose="020F0502020204030204" pitchFamily="34" charset="0"/>
              </a:rPr>
              <a:t> 18 </a:t>
            </a:r>
            <a:r>
              <a:rPr lang="en-US" sz="2400" dirty="0" err="1">
                <a:effectLst/>
                <a:latin typeface="Times New Roman" panose="02020603050405020304" pitchFamily="18" charset="0"/>
                <a:ea typeface="Calibri" panose="020F0502020204030204" pitchFamily="34" charset="0"/>
              </a:rPr>
              <a:t>lần</a:t>
            </a:r>
            <a:r>
              <a:rPr lang="en-US" sz="2400" dirty="0">
                <a:effectLst/>
                <a:latin typeface="Times New Roman" panose="02020603050405020304" pitchFamily="18" charset="0"/>
                <a:ea typeface="Calibri" panose="020F0502020204030204" pitchFamily="34" charset="0"/>
              </a:rPr>
              <a:t> so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kéo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tay</a:t>
            </a:r>
            <a:endParaRPr lang="en-US" sz="2400" dirty="0"/>
          </a:p>
        </p:txBody>
      </p:sp>
      <p:sp>
        <p:nvSpPr>
          <p:cNvPr id="6" name="TextBox 5">
            <a:extLst>
              <a:ext uri="{FF2B5EF4-FFF2-40B4-BE49-F238E27FC236}">
                <a16:creationId xmlns:a16="http://schemas.microsoft.com/office/drawing/2014/main" id="{0AAC5D89-4E47-BE85-534C-38E5DB4525BA}"/>
              </a:ext>
            </a:extLst>
          </p:cNvPr>
          <p:cNvSpPr txBox="1"/>
          <p:nvPr/>
        </p:nvSpPr>
        <p:spPr>
          <a:xfrm>
            <a:off x="6356199" y="2028878"/>
            <a:ext cx="5218772" cy="1200329"/>
          </a:xfrm>
          <a:prstGeom prst="rect">
            <a:avLst/>
          </a:prstGeom>
          <a:solidFill>
            <a:schemeClr val="accent6">
              <a:lumMod val="20000"/>
              <a:lumOff val="80000"/>
            </a:schemeClr>
          </a:solidFill>
          <a:ln>
            <a:solidFill>
              <a:srgbClr val="0000FF"/>
            </a:solidFill>
          </a:ln>
        </p:spPr>
        <p:txBody>
          <a:bodyPr wrap="square" rtlCol="0">
            <a:spAutoFit/>
          </a:bodyPr>
          <a:lstStyle/>
          <a:p>
            <a:pPr algn="just"/>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1785, </a:t>
            </a:r>
            <a:r>
              <a:rPr lang="en-US" sz="2400" dirty="0" err="1">
                <a:effectLst/>
                <a:latin typeface="Times New Roman" panose="02020603050405020304" pitchFamily="18" charset="0"/>
                <a:ea typeface="Calibri" panose="020F0502020204030204" pitchFamily="34" charset="0"/>
              </a:rPr>
              <a:t>Ét</a:t>
            </a:r>
            <a:r>
              <a:rPr lang="en-US" sz="2400" dirty="0" err="1">
                <a:latin typeface="Times New Roman" panose="02020603050405020304" pitchFamily="18" charset="0"/>
                <a:ea typeface="Calibri" panose="020F0502020204030204" pitchFamily="34" charset="0"/>
              </a:rPr>
              <a:t>-mơn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-rai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ra </a:t>
            </a:r>
            <a:r>
              <a:rPr lang="en-US" sz="2400" dirty="0" err="1">
                <a:latin typeface="Times New Roman" panose="02020603050405020304" pitchFamily="18" charset="0"/>
                <a:ea typeface="Calibri" panose="020F0502020204030204" pitchFamily="34" charset="0"/>
              </a:rPr>
              <a:t>chiếc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máy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đầu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gấp</a:t>
            </a:r>
            <a:r>
              <a:rPr lang="en-US" sz="2400" dirty="0">
                <a:latin typeface="Times New Roman" panose="02020603050405020304" pitchFamily="18" charset="0"/>
                <a:ea typeface="Calibri" panose="020F0502020204030204" pitchFamily="34" charset="0"/>
              </a:rPr>
              <a:t> 40 </a:t>
            </a:r>
            <a:r>
              <a:rPr lang="en-US" sz="2400" dirty="0" err="1">
                <a:latin typeface="Times New Roman" panose="02020603050405020304" pitchFamily="18" charset="0"/>
                <a:ea typeface="Calibri" panose="020F0502020204030204" pitchFamily="34" charset="0"/>
              </a:rPr>
              <a:t>lần</a:t>
            </a:r>
            <a:r>
              <a:rPr lang="en-US" sz="2400" dirty="0">
                <a:latin typeface="Times New Roman" panose="02020603050405020304" pitchFamily="18" charset="0"/>
                <a:ea typeface="Calibri" panose="020F0502020204030204" pitchFamily="34" charset="0"/>
              </a:rPr>
              <a:t> so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tay</a:t>
            </a:r>
            <a:endParaRPr lang="en-US" sz="2400" dirty="0"/>
          </a:p>
        </p:txBody>
      </p:sp>
      <p:cxnSp>
        <p:nvCxnSpPr>
          <p:cNvPr id="16" name="Connector: Elbow 15">
            <a:extLst>
              <a:ext uri="{FF2B5EF4-FFF2-40B4-BE49-F238E27FC236}">
                <a16:creationId xmlns:a16="http://schemas.microsoft.com/office/drawing/2014/main" id="{1E2751DA-A288-AA45-DD48-02BA1E6CAB80}"/>
              </a:ext>
            </a:extLst>
          </p:cNvPr>
          <p:cNvCxnSpPr>
            <a:cxnSpLocks/>
          </p:cNvCxnSpPr>
          <p:nvPr/>
        </p:nvCxnSpPr>
        <p:spPr>
          <a:xfrm rot="5400000" flipH="1" flipV="1">
            <a:off x="2921763" y="1228636"/>
            <a:ext cx="999607" cy="18696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E87550E-B0D5-D06E-A4A9-C4C28221841F}"/>
              </a:ext>
            </a:extLst>
          </p:cNvPr>
          <p:cNvCxnSpPr>
            <a:cxnSpLocks/>
          </p:cNvCxnSpPr>
          <p:nvPr/>
        </p:nvCxnSpPr>
        <p:spPr>
          <a:xfrm rot="5400000" flipH="1" flipV="1">
            <a:off x="5543801" y="396863"/>
            <a:ext cx="364702" cy="12600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4729B4D-1979-9698-1DAC-3DB5F9143206}"/>
              </a:ext>
            </a:extLst>
          </p:cNvPr>
          <p:cNvCxnSpPr>
            <a:stCxn id="2" idx="2"/>
            <a:endCxn id="6" idx="1"/>
          </p:cNvCxnSpPr>
          <p:nvPr/>
        </p:nvCxnSpPr>
        <p:spPr>
          <a:xfrm rot="16200000" flipH="1">
            <a:off x="5426070" y="1698913"/>
            <a:ext cx="600165" cy="1260094"/>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30" name="Picture 142" descr="spinningjenny2a">
            <a:extLst>
              <a:ext uri="{FF2B5EF4-FFF2-40B4-BE49-F238E27FC236}">
                <a16:creationId xmlns:a16="http://schemas.microsoft.com/office/drawing/2014/main" id="{63E8183C-BFC6-AF42-99A4-90EEC4C12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281" y="2902197"/>
            <a:ext cx="4909395" cy="34502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5848BE0-CF64-0193-719B-89365689EECB}"/>
              </a:ext>
            </a:extLst>
          </p:cNvPr>
          <p:cNvPicPr>
            <a:picLocks noChangeAspect="1"/>
          </p:cNvPicPr>
          <p:nvPr/>
        </p:nvPicPr>
        <p:blipFill>
          <a:blip r:embed="rId3"/>
          <a:stretch>
            <a:fillRect/>
          </a:stretch>
        </p:blipFill>
        <p:spPr>
          <a:xfrm>
            <a:off x="12132547" y="3428999"/>
            <a:ext cx="5085806" cy="3149077"/>
          </a:xfrm>
          <a:prstGeom prst="rect">
            <a:avLst/>
          </a:prstGeom>
          <a:ln>
            <a:solidFill>
              <a:schemeClr val="accent1"/>
            </a:solidFill>
          </a:ln>
        </p:spPr>
      </p:pic>
      <p:pic>
        <p:nvPicPr>
          <p:cNvPr id="32" name="Picture 31">
            <a:extLst>
              <a:ext uri="{FF2B5EF4-FFF2-40B4-BE49-F238E27FC236}">
                <a16:creationId xmlns:a16="http://schemas.microsoft.com/office/drawing/2014/main" id="{E806B98E-6E00-3770-31CE-908824D09D55}"/>
              </a:ext>
            </a:extLst>
          </p:cNvPr>
          <p:cNvPicPr>
            <a:picLocks noChangeAspect="1"/>
          </p:cNvPicPr>
          <p:nvPr/>
        </p:nvPicPr>
        <p:blipFill>
          <a:blip r:embed="rId4"/>
          <a:stretch>
            <a:fillRect/>
          </a:stretch>
        </p:blipFill>
        <p:spPr>
          <a:xfrm>
            <a:off x="-2961681" y="1836381"/>
            <a:ext cx="2994718" cy="291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042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path" presetSubtype="0" accel="50000" decel="50000" fill="hold" nodeType="clickEffect">
                                  <p:stCondLst>
                                    <p:cond delay="0"/>
                                  </p:stCondLst>
                                  <p:childTnLst>
                                    <p:animMotion origin="layout" path="M -1.875E-6 3.33333E-6 L -0.12448 0.0456 C -0.15039 0.05625 -0.18919 0.06203 -0.23008 0.06203 C -0.27643 0.06203 -0.31354 0.05625 -0.33945 0.0456 L -0.46367 3.33333E-6 " pathEditMode="relative" rAng="0" ptsTypes="AAAAA">
                                      <p:cBhvr>
                                        <p:cTn id="27" dur="2000" fill="hold"/>
                                        <p:tgtEl>
                                          <p:spTgt spid="30"/>
                                        </p:tgtEl>
                                        <p:attrNameLst>
                                          <p:attrName>ppt_x</p:attrName>
                                          <p:attrName>ppt_y</p:attrName>
                                        </p:attrNameLst>
                                      </p:cBhvr>
                                      <p:rCtr x="-23190" y="3102"/>
                                    </p:animMotion>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30"/>
                                        </p:tgtEl>
                                      </p:cBhvr>
                                    </p:animEffect>
                                    <p:set>
                                      <p:cBhvr>
                                        <p:cTn id="32" dur="1" fill="hold">
                                          <p:stCondLst>
                                            <p:cond delay="19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25755 0.04306 L 0.32461 0.0831 C 0.33854 0.09213 0.3595 0.09699 0.38151 0.09699 C 0.40651 0.09699 0.42656 0.09213 0.44049 0.0831 L 0.50755 0.04306 " pathEditMode="relative" rAng="0" ptsTypes="AAAAA">
                                      <p:cBhvr>
                                        <p:cTn id="44" dur="2000" fill="hold"/>
                                        <p:tgtEl>
                                          <p:spTgt spid="32"/>
                                        </p:tgtEl>
                                        <p:attrNameLst>
                                          <p:attrName>ppt_x</p:attrName>
                                          <p:attrName>ppt_y</p:attrName>
                                        </p:attrNameLst>
                                      </p:cBhvr>
                                      <p:rCtr x="12500" y="2685"/>
                                    </p:animMotion>
                                  </p:childTnLst>
                                </p:cTn>
                              </p:par>
                            </p:childTnLst>
                          </p:cTn>
                        </p:par>
                      </p:childTnLst>
                    </p:cTn>
                  </p:par>
                  <p:par>
                    <p:cTn id="45" fill="hold">
                      <p:stCondLst>
                        <p:cond delay="indefinite"/>
                      </p:stCondLst>
                      <p:childTnLst>
                        <p:par>
                          <p:cTn id="46" fill="hold">
                            <p:stCondLst>
                              <p:cond delay="0"/>
                            </p:stCondLst>
                            <p:childTnLst>
                              <p:par>
                                <p:cTn id="47" presetID="37" presetClass="path" presetSubtype="0" accel="50000" decel="50000" fill="hold" nodeType="clickEffect">
                                  <p:stCondLst>
                                    <p:cond delay="0"/>
                                  </p:stCondLst>
                                  <p:childTnLst>
                                    <p:animMotion origin="layout" path="M 4.16667E-6 -0.00972 L -0.12435 0.0375 C -0.15013 0.04815 -0.18894 0.05393 -0.22982 0.05393 C -0.27605 0.05393 -0.31329 0.04815 -0.33907 0.0375 L -0.46329 -0.00972 " pathEditMode="relative" rAng="0" ptsTypes="AAAAA">
                                      <p:cBhvr>
                                        <p:cTn id="48" dur="2000" fill="hold"/>
                                        <p:tgtEl>
                                          <p:spTgt spid="31"/>
                                        </p:tgtEl>
                                        <p:attrNameLst>
                                          <p:attrName>ppt_x</p:attrName>
                                          <p:attrName>ppt_y</p:attrName>
                                        </p:attrNameLst>
                                      </p:cBhvr>
                                      <p:rCtr x="-23164" y="3171"/>
                                    </p:animMotion>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32"/>
                                        </p:tgtEl>
                                      </p:cBhvr>
                                    </p:animEffect>
                                    <p:set>
                                      <p:cBhvr>
                                        <p:cTn id="53" dur="1" fill="hold">
                                          <p:stCondLst>
                                            <p:cond delay="1999"/>
                                          </p:stCondLst>
                                        </p:cTn>
                                        <p:tgtEl>
                                          <p:spTgt spid="32"/>
                                        </p:tgtEl>
                                        <p:attrNameLst>
                                          <p:attrName>style.visibility</p:attrName>
                                        </p:attrNameLst>
                                      </p:cBhvr>
                                      <p:to>
                                        <p:strVal val="hidden"/>
                                      </p:to>
                                    </p:set>
                                  </p:childTnLst>
                                </p:cTn>
                              </p:par>
                              <p:par>
                                <p:cTn id="54" presetID="6" presetClass="exit" presetSubtype="32" fill="hold" nodeType="withEffect">
                                  <p:stCondLst>
                                    <p:cond delay="0"/>
                                  </p:stCondLst>
                                  <p:childTnLst>
                                    <p:animEffect transition="out" filter="circle(out)">
                                      <p:cBhvr>
                                        <p:cTn id="55" dur="2000"/>
                                        <p:tgtEl>
                                          <p:spTgt spid="31"/>
                                        </p:tgtEl>
                                      </p:cBhvr>
                                    </p:animEffect>
                                    <p:set>
                                      <p:cBhvr>
                                        <p:cTn id="56"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7&quot;/&gt;&lt;/TableIndex&gt;&lt;/ShapeTextInfo&gt;"/>
  <p:tag name="HTML_SHAPEINFO" val="&lt;ThreeDShapeInfo&gt;&lt;uuid val=&quot;&quot;/&gt;&lt;isInvalidForFieldText val=&quot;0&quot;/&gt;&lt;Image&gt;&lt;filename val=&quot;C:\Users\Admin\AppData\Local\Temp\PR\data\asimages\{0D9793C6-BC21-438C-8827-6C42D17E4DF6}_6.png&quot;/&gt;&lt;left val=&quot;372&quot;/&gt;&lt;top val=&quot;79&quot;/&gt;&lt;width val=&quot;402&quot;/&gt;&lt;height val=&quot;66&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7579D689-202A-403E-A698-7CA3E6D7EBB8}_18.png&quot;/&gt;&lt;left val=&quot;131&quot;/&gt;&lt;top val=&quot;185&quot;/&gt;&lt;width val=&quot;248&quot;/&gt;&lt;height val=&quot;30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39&quot;/&gt;&lt;lineCharCount val=&quot;37&quot;/&gt;&lt;lineCharCount val=&quot;40&quot;/&gt;&lt;/TableIndex&gt;&lt;/ShapeTextInfo&gt;"/>
  <p:tag name="HTML_SHAPEINFO" val="&lt;ThreeDShapeInfo&gt;&lt;uuid val=&quot;&quot;/&gt;&lt;isInvalidForFieldText val=&quot;0&quot;/&gt;&lt;Image&gt;&lt;filename val=&quot;C:\Users\Admin\AppData\Local\Temp\PR\data\asimages\{DDE060B0-56B7-4EDE-ACA9-8588235A8268}_18.png&quot;/&gt;&lt;left val=&quot;372&quot;/&gt;&lt;top val=&quot;249&quot;/&gt;&lt;width val=&quot;402&quot;/&gt;&lt;height val=&quot;11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Admin\AppData\Local\Temp\PR\data\asimages\{3D0B568B-95D0-45E7-8F73-53E87FB0FDAB}_20.png&quot;/&gt;&lt;left val=&quot;88&quot;/&gt;&lt;top val=&quot;265&quot;/&gt;&lt;width val=&quot;410&quot;/&gt;&lt;height val=&quot;5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Admin\AppData\Local\Temp\PR\data\asimages\{4B55D91C-D040-473B-BB15-8E0E602F8A9F}_20.png&quot;/&gt;&lt;left val=&quot;88&quot;/&gt;&lt;top val=&quot;224&quot;/&gt;&lt;width val=&quot;400&quot;/&gt;&lt;height val=&quot;51&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2&quot;/&gt;&lt;/TableIndex&gt;&lt;/ShapeTextInfo&gt;"/>
  <p:tag name="HTML_SHAPEINFO" val="&lt;ThreeDShapeInfo&gt;&lt;uuid val=&quot;&quot;/&gt;&lt;isInvalidForFieldText val=&quot;0&quot;/&gt;&lt;Image&gt;&lt;filename val=&quot;C:\Users\Admin\AppData\Local\Temp\PR\data\asimages\{7A130A19-283B-4402-AE99-79B5EAAD7E5A}_20.png&quot;/&gt;&lt;left val=&quot;505&quot;/&gt;&lt;top val=&quot;237&quot;/&gt;&lt;width val=&quot;285&quot;/&gt;&lt;height val=&quot;67&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8&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6&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MMPROD_LASTVALUES" val="&lt;ChangeData&gt;&lt;SlideID&gt;&lt;![CDATA[287]]&gt;&lt;/SlideID&gt;&lt;/ChangeData&gt;"/>
  <p:tag name="PPSNARRATIONPROPS" val="C:\Users\Administrator\Desktop\New folder\s23.mp3"/>
  <p:tag name="MMPROD_PASSDATA" val="&lt;object type=&quot;10050&quot; unique_id=&quot;10096&quot;&gt;&lt;property id=&quot;10020&quot; value=&quot;2&quot;/&gt;&lt;property id=&quot;10102&quot; value=&quot;1&quot;/&gt;&lt;property id=&quot;10191&quot; value=&quot;7&quot;/&gt;&lt;/object&gt;"/>
  <p:tag name="MMPROD_FAILDATA" val="&lt;object type=&quot;10051&quot; unique_id=&quot;10097&quot;&gt;&lt;property id=&quot;10020&quot; value=&quot;3&quot;/&gt;&lt;property id=&quot;10021&quot; value=&quot;278&quot;/&gt;&lt;property id=&quot;10101&quot; value=&quot;[jumptoframe],Value=278,&quot;/&gt;&lt;property id=&quot;10102&quot; value=&quot;1&quot;/&gt;&lt;property id=&quot;10191&quot; value=&quot;8&quot;/&gt;&lt;/object&gt;"/>
  <p:tag name="MMPROD_ID" val="10094"/>
  <p:tag name="MMPROD_TYPE" val="10041"/>
  <p:tag name="MMPROD_DATA" val="&lt;property id=&quot;10025&quot; value=&quot;300&quot;/&gt;&lt;property id=&quot;10026&quot; value=&quot;10&quot;/&gt;&lt;property id=&quot;10027&quot; value=&quot;Interaction10094&quot;/&gt;&lt;property id=&quot;10070&quot; value=&quot;Bài tập 4: Trả lời ngắn&quot;/&gt;&lt;property id=&quot;10098&quot; value=&quot;Short answer&quot;/&gt;&lt;property id=&quot;10099&quot; value=&quot;255&quot;/&gt;&lt;property id=&quot;10100&quot; value=&quot;0&quot;/&gt;&lt;property id=&quot;10108&quot; value=&quot;1&quot;/&gt;&lt;property id=&quot;10109&quot; value=&quot;1&quot;/&gt;&lt;property id=&quot;10110&quot; value=&quot;1&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186&quot; value=&quot;0&quot;/&gt;&lt;property id=&quot;10206&quot; value=&quot;0&quot;/&gt;&lt;property id=&quot;10207&quot; value=&quot;0&quot;/&gt;"/>
  <p:tag name="MMPROD_COLLECTIONCONTAINERID" val="20000"/>
  <p:tag name="MMPROD_PARENTID" val="10065"/>
  <p:tag name="MMPROD_PARENTQUESTIONGROUPID" val="-1"/>
  <p:tag name="QUIZCLIPSSOURCE" val="292016530,E:\su6,8-PhamThanhMinh-DinhTo(2bai)\su8-PhamThanhMinh-DT\1-Tepnguon\Tiet5-Bai3_pptx\Media.ppcx"/>
  <p:tag name="PPSNARRATION" val="31,292016530,C:\Users\Admin\Desktop\BaithiE-learning cấp tỉnh\Lichsu_Lop8_Minh_THCSDinhTo_Bai2\su8-PhamThanhMinh-DT\1-Tepnguon\Tiet5-Bai3_pptx\Media.ppcx"/>
  <p:tag name="HTML_SHAPEINFO" val="&lt;SlideThumbPath val=&quot;Slide23.PNG&quot;/&gt;"/>
</p:tagLst>
</file>

<file path=ppt/tags/tag18.xml><?xml version="1.0" encoding="utf-8"?>
<p:tagLst xmlns:a="http://schemas.openxmlformats.org/drawingml/2006/main" xmlns:r="http://schemas.openxmlformats.org/officeDocument/2006/relationships" xmlns:p="http://schemas.openxmlformats.org/presentationml/2006/main">
  <p:tag name="MMPROD_ID" val="10094"/>
  <p:tag name="MMPROD_ABSOLUTEPOSITIONID" val="100"/>
  <p:tag name="MMPROD_LASTVALUES" val="&lt;ChangeData&gt;&lt;Text&gt;&lt;![CDATA[Phát minh nào đã làm cho máy móc được sử dụng rộng rãi trong các ngành kinh tế khác?]]&gt;&lt;/Text&gt;&lt;FontSize&gt;&lt;![CDATA[27]]&gt;&lt;/FontSize&gt;&lt;Left&gt;&lt;![CDATA[0]]&gt;&lt;/Left&gt;&lt;Top&gt;&lt;![CDATA[0]]&gt;&lt;/Top&gt;&lt;/ChangeData&gt;"/>
  <p:tag name="PRESENTER_SHAPETEXTINFO" val="&lt;ShapeTextInfo&gt;&lt;TableIndex row=&quot;-1&quot; col=&quot;-1&quot;&gt;&lt;linesCount val=&quot;2&quot;/&gt;&lt;lineCharCount val=&quot;51&quot;/&gt;&lt;lineCharCount val=&quot;33&quot;/&gt;&lt;/TableIndex&gt;&lt;/ShapeTextInfo&gt;"/>
  <p:tag name="HTML_SHAPEINFO" val="&lt;ThreeDShapeInfo&gt;&lt;uuid val=&quot;100&quot;/&gt;&lt;isInvalidForFieldText val=&quot;0&quot;/&gt;&lt;Image&gt;&lt;filename val=&quot;C:\Users\Admin\AppData\Local\Temp\PR\data\asimages\{CF3B3894-D2C2-4CD9-B7C6-BAD5CA9D37F7}_23.png&quot;/&gt;&lt;left val=&quot;38&quot;/&gt;&lt;top val=&quot;0&quot;/&gt;&lt;width val=&quot;711&quot;/&gt;&lt;height val=&quot;9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8FA2BE-38D9-433E-A70D-AF3324FF3B5D}&quot;/&gt;&lt;isInvalidForFieldText val=&quot;0&quot;/&gt;&lt;Image&gt;&lt;filename val=&quot;C:\Users\Admin\AppData\Local\Temp\PR\data\asimages\{C58FA2BE-38D9-433E-A70D-AF3324FF3B5D}_23.png&quot;/&gt;&lt;left val=&quot;-3&quot;/&gt;&lt;top val=&quot;207&quot;/&gt;&lt;width val=&quot;190&quot;/&gt;&lt;height val=&quot;14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7&quot;/&gt;&lt;/TableIndex&gt;&lt;/ShapeTextInfo&gt;"/>
  <p:tag name="HTML_SHAPEINFO" val="&lt;ThreeDShapeInfo&gt;&lt;uuid val=&quot;&quot;/&gt;&lt;isInvalidForFieldText val=&quot;0&quot;/&gt;&lt;Image&gt;&lt;filename val=&quot;C:\Users\Admin\AppData\Local\Temp\PR\data\asimages\{0D9793C6-BC21-438C-8827-6C42D17E4DF6}_6.png&quot;/&gt;&lt;left val=&quot;372&quot;/&gt;&lt;top val=&quot;79&quot;/&gt;&lt;width val=&quot;402&quot;/&gt;&lt;height val=&quot;66&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75AB4F-9227-4A95-9EBE-872FE41D1842}&quot;/&gt;&lt;isInvalidForFieldText val=&quot;0&quot;/&gt;&lt;Image&gt;&lt;filename val=&quot;C:\Users\Admin\AppData\Local\Temp\PR\data\asimages\{ED75AB4F-9227-4A95-9EBE-872FE41D1842}_23.png&quot;/&gt;&lt;left val=&quot;192&quot;/&gt;&lt;top val=&quot;167&quot;/&gt;&lt;width val=&quot;172&quot;/&gt;&lt;height val=&quot;18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375355-6178-4D38-AF9A-8F9A88B05906}&quot;/&gt;&lt;isInvalidForFieldText val=&quot;0&quot;/&gt;&lt;Image&gt;&lt;filename val=&quot;C:\Users\Admin\AppData\Local\Temp\PR\data\asimages\{13375355-6178-4D38-AF9A-8F9A88B05906}_23.png&quot;/&gt;&lt;left val=&quot;378&quot;/&gt;&lt;top val=&quot;168&quot;/&gt;&lt;width val=&quot;159&quot;/&gt;&lt;height val=&quot;19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7&quot;/&gt;&lt;/TableIndex&gt;&lt;/ShapeTextInfo&gt;"/>
  <p:tag name="HTML_SHAPEINFO" val="&lt;ThreeDShapeInfo&gt;&lt;uuid val=&quot;&quot;/&gt;&lt;isInvalidForFieldText val=&quot;0&quot;/&gt;&lt;Image&gt;&lt;filename val=&quot;C:\Users\Admin\AppData\Local\Temp\PR\data\asimages\{0D9793C6-BC21-438C-8827-6C42D17E4DF6}_6.png&quot;/&gt;&lt;left val=&quot;372&quot;/&gt;&lt;top val=&quot;79&quot;/&gt;&lt;width val=&quot;402&quot;/&gt;&lt;height val=&quot;6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02142E5B-80DD-4537-BF8E-44E3AED333AA}_19.png&quot;/&gt;&lt;left val=&quot;143&quot;/&gt;&lt;top val=&quot;173&quot;/&gt;&lt;width val=&quot;285&quot;/&gt;&lt;height val=&quot;35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7579D689-202A-403E-A698-7CA3E6D7EBB8}_18.png&quot;/&gt;&lt;left val=&quot;131&quot;/&gt;&lt;top val=&quot;185&quot;/&gt;&lt;width val=&quot;248&quot;/&gt;&lt;height val=&quot;30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8&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02142E5B-80DD-4537-BF8E-44E3AED333AA}_19.png&quot;/&gt;&lt;left val=&quot;143&quot;/&gt;&lt;top val=&quot;173&quot;/&gt;&lt;width val=&quot;285&quot;/&gt;&lt;height val=&quot;3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5&quot;/&gt;&lt;lineCharCount val=&quot;32&quot;/&gt;&lt;lineCharCount val=&quot;35&quot;/&gt;&lt;lineCharCount val=&quot;34&quot;/&gt;&lt;lineCharCount val=&quot;31&quot;/&gt;&lt;lineCharCount val=&quot;23&quot;/&gt;&lt;/TableIndex&gt;&lt;/ShapeTextInfo&gt;"/>
  <p:tag name="HTML_SHAPEINFO" val="&lt;ThreeDShapeInfo&gt;&lt;uuid val=&quot;&quot;/&gt;&lt;isInvalidForFieldText val=&quot;0&quot;/&gt;&lt;Image&gt;&lt;filename val=&quot;C:\Users\Admin\AppData\Local\Temp\PR\data\asimages\{976C2D4A-3693-4BD4-8DA0-7EF1046772FB}_19.png&quot;/&gt;&lt;left val=&quot;420&quot;/&gt;&lt;top val=&quot;252&quot;/&gt;&lt;width val=&quot;363&quot;/&gt;&lt;height val=&quot;16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1659</TotalTime>
  <Words>2547</Words>
  <Application>Microsoft Office PowerPoint</Application>
  <PresentationFormat>Widescreen</PresentationFormat>
  <Paragraphs>201</Paragraphs>
  <Slides>39</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Open Sans</vt:lpstr>
      <vt:lpstr>Roboto</vt:lpstr>
      <vt:lpstr>SVN-The Voice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Máy gặt cơ khí C. M. Cô-míc và các máy móc khác… khác với cách thức lao động truyền thống như thế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 Phát minh nào đã làm cho máy móc được sử dụng rộng rãi trong các ngành kinh tế khác?</vt:lpstr>
      <vt:lpstr>HOẠT ĐỘNG VẬN DỤNG</vt:lpstr>
      <vt:lpstr> Sưu tầm tư liệu từ sách, báo, internet về một thành tựu tiêu biểu của cách mạng công nghiệp từ nửa sau thế kỉ XVIII đến giữa thế kỉ XIX.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Ad</cp:lastModifiedBy>
  <cp:revision>57</cp:revision>
  <dcterms:created xsi:type="dcterms:W3CDTF">2023-04-22T14:30:30Z</dcterms:created>
  <dcterms:modified xsi:type="dcterms:W3CDTF">2025-09-16T13:33:36Z</dcterms:modified>
</cp:coreProperties>
</file>