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7" r:id="rId2"/>
    <p:sldId id="260" r:id="rId3"/>
    <p:sldId id="7872" r:id="rId4"/>
    <p:sldId id="7832" r:id="rId5"/>
    <p:sldId id="276" r:id="rId6"/>
    <p:sldId id="282" r:id="rId7"/>
    <p:sldId id="7874" r:id="rId8"/>
    <p:sldId id="7875" r:id="rId9"/>
    <p:sldId id="267" r:id="rId10"/>
    <p:sldId id="268" r:id="rId11"/>
    <p:sldId id="269" r:id="rId12"/>
    <p:sldId id="271" r:id="rId13"/>
    <p:sldId id="283" r:id="rId14"/>
    <p:sldId id="272" r:id="rId15"/>
    <p:sldId id="273" r:id="rId16"/>
    <p:sldId id="274" r:id="rId17"/>
    <p:sldId id="278" r:id="rId18"/>
    <p:sldId id="279" r:id="rId19"/>
    <p:sldId id="281" r:id="rId20"/>
    <p:sldId id="7843" r:id="rId21"/>
    <p:sldId id="7844" r:id="rId22"/>
    <p:sldId id="7847" r:id="rId23"/>
    <p:sldId id="7851" r:id="rId24"/>
    <p:sldId id="7834" r:id="rId25"/>
    <p:sldId id="7852" r:id="rId26"/>
    <p:sldId id="7853" r:id="rId27"/>
    <p:sldId id="262" r:id="rId28"/>
    <p:sldId id="7856" r:id="rId29"/>
    <p:sldId id="7855" r:id="rId30"/>
    <p:sldId id="7854" r:id="rId31"/>
    <p:sldId id="7857" r:id="rId32"/>
    <p:sldId id="7858" r:id="rId33"/>
    <p:sldId id="7848" r:id="rId34"/>
    <p:sldId id="7859" r:id="rId35"/>
    <p:sldId id="7860" r:id="rId36"/>
    <p:sldId id="7849" r:id="rId37"/>
    <p:sldId id="7850" r:id="rId38"/>
    <p:sldId id="7861" r:id="rId39"/>
    <p:sldId id="7862" r:id="rId40"/>
    <p:sldId id="7833" r:id="rId41"/>
    <p:sldId id="7863" r:id="rId42"/>
    <p:sldId id="7864" r:id="rId43"/>
    <p:sldId id="7865" r:id="rId44"/>
    <p:sldId id="7869" r:id="rId45"/>
    <p:sldId id="7867" r:id="rId46"/>
    <p:sldId id="7870" r:id="rId47"/>
    <p:sldId id="7868" r:id="rId48"/>
    <p:sldId id="7835" r:id="rId49"/>
    <p:sldId id="7804" r:id="rId50"/>
    <p:sldId id="7829" r:id="rId51"/>
    <p:sldId id="7811" r:id="rId52"/>
    <p:sldId id="7815" r:id="rId53"/>
    <p:sldId id="7816" r:id="rId54"/>
    <p:sldId id="7818" r:id="rId55"/>
    <p:sldId id="7823" r:id="rId56"/>
    <p:sldId id="7827" r:id="rId57"/>
    <p:sldId id="7830" r:id="rId58"/>
    <p:sldId id="7809" r:id="rId59"/>
    <p:sldId id="7831" r:id="rId60"/>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showGuides="1">
      <p:cViewPr varScale="1">
        <p:scale>
          <a:sx n="72" d="100"/>
          <a:sy n="72" d="100"/>
        </p:scale>
        <p:origin x="654" y="78"/>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27/10/2024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55</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56</a:t>
            </a:fld>
            <a:endParaRPr lang="zh-CN" altLang="en-US"/>
          </a:p>
        </p:txBody>
      </p:sp>
    </p:spTree>
    <p:extLst>
      <p:ext uri="{BB962C8B-B14F-4D97-AF65-F5344CB8AC3E}">
        <p14:creationId xmlns:p14="http://schemas.microsoft.com/office/powerpoint/2010/main" val="232793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57</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58</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9</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16</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Cu</a:t>
            </a: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a:t>
            </a: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Au</a:t>
            </a: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a:t>
            </a:r>
            <a:r>
              <a:rPr lang="en-US" sz="2000" baseline="-25000" dirty="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a:t>Bảng</a:t>
            </a:r>
            <a:r>
              <a:rPr lang="en-US" sz="3200" i="1" dirty="0"/>
              <a:t> 1: </a:t>
            </a:r>
            <a:r>
              <a:rPr lang="en-US" sz="3200" i="1" dirty="0" err="1"/>
              <a:t>Tìm</a:t>
            </a:r>
            <a:r>
              <a:rPr lang="en-US" sz="3200" i="1" dirty="0"/>
              <a:t> </a:t>
            </a:r>
            <a:r>
              <a:rPr lang="en-US" sz="3200" i="1" dirty="0" err="1"/>
              <a:t>hiểu</a:t>
            </a:r>
            <a:r>
              <a:rPr lang="en-US" sz="3200" i="1" dirty="0"/>
              <a:t> </a:t>
            </a:r>
            <a:r>
              <a:rPr lang="en-US" sz="3200" i="1" dirty="0" err="1"/>
              <a:t>về</a:t>
            </a:r>
            <a:r>
              <a:rPr lang="en-US" sz="3200" i="1" dirty="0"/>
              <a:t> </a:t>
            </a:r>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đơn</a:t>
            </a:r>
            <a:r>
              <a:rPr lang="en-US" sz="3200" i="1" dirty="0"/>
              <a:t> </a:t>
            </a:r>
            <a:r>
              <a:rPr lang="en-US" sz="3200" i="1" dirty="0" err="1"/>
              <a:t>chất</a:t>
            </a:r>
            <a:endParaRPr lang="vi-VN" sz="3200" i="1" dirty="0"/>
          </a:p>
        </p:txBody>
      </p:sp>
      <p:graphicFrame>
        <p:nvGraphicFramePr>
          <p:cNvPr id="4" name="Table 3">
            <a:extLst>
              <a:ext uri="{FF2B5EF4-FFF2-40B4-BE49-F238E27FC236}">
                <a16:creationId xmlns:a16="http://schemas.microsoft.com/office/drawing/2014/main" id="{DAB684E5-4387-4B64-8236-FFB5BF55B8B0}"/>
              </a:ext>
            </a:extLst>
          </p:cNvPr>
          <p:cNvGraphicFramePr>
            <a:graphicFrameLocks noGrp="1"/>
          </p:cNvGraphicFramePr>
          <p:nvPr>
            <p:extLst>
              <p:ext uri="{D42A27DB-BD31-4B8C-83A1-F6EECF244321}">
                <p14:modId xmlns:p14="http://schemas.microsoft.com/office/powerpoint/2010/main" val="391469581"/>
              </p:ext>
            </p:extLst>
          </p:nvPr>
        </p:nvGraphicFramePr>
        <p:xfrm>
          <a:off x="3558794" y="2219725"/>
          <a:ext cx="7670959" cy="4161503"/>
        </p:xfrm>
        <a:graphic>
          <a:graphicData uri="http://schemas.openxmlformats.org/drawingml/2006/table">
            <a:tbl>
              <a:tblPr firstRow="1" firstCol="1" bandRow="1"/>
              <a:tblGrid>
                <a:gridCol w="811408">
                  <a:extLst>
                    <a:ext uri="{9D8B030D-6E8A-4147-A177-3AD203B41FA5}">
                      <a16:colId xmlns:a16="http://schemas.microsoft.com/office/drawing/2014/main" val="1370290397"/>
                    </a:ext>
                  </a:extLst>
                </a:gridCol>
                <a:gridCol w="1714320">
                  <a:extLst>
                    <a:ext uri="{9D8B030D-6E8A-4147-A177-3AD203B41FA5}">
                      <a16:colId xmlns:a16="http://schemas.microsoft.com/office/drawing/2014/main" val="3948637338"/>
                    </a:ext>
                  </a:extLst>
                </a:gridCol>
                <a:gridCol w="1715077">
                  <a:extLst>
                    <a:ext uri="{9D8B030D-6E8A-4147-A177-3AD203B41FA5}">
                      <a16:colId xmlns:a16="http://schemas.microsoft.com/office/drawing/2014/main" val="2983886265"/>
                    </a:ext>
                  </a:extLst>
                </a:gridCol>
                <a:gridCol w="1715077">
                  <a:extLst>
                    <a:ext uri="{9D8B030D-6E8A-4147-A177-3AD203B41FA5}">
                      <a16:colId xmlns:a16="http://schemas.microsoft.com/office/drawing/2014/main" val="2724534209"/>
                    </a:ext>
                  </a:extLst>
                </a:gridCol>
                <a:gridCol w="1715077">
                  <a:extLst>
                    <a:ext uri="{9D8B030D-6E8A-4147-A177-3AD203B41FA5}">
                      <a16:colId xmlns:a16="http://schemas.microsoft.com/office/drawing/2014/main" val="1963572919"/>
                    </a:ext>
                  </a:extLst>
                </a:gridCol>
              </a:tblGrid>
              <a:tr h="1589770">
                <a:tc gridSpan="2">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Đơn chất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Số nguyên tố</a:t>
                      </a:r>
                    </a:p>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Sô</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tạo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chất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thức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học</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655296"/>
                  </a:ext>
                </a:extLst>
              </a:tr>
              <a:tr h="365212">
                <a:tc rowSpan="2">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Kim loại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Copper(đồng)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58369"/>
                  </a:ext>
                </a:extLst>
              </a:tr>
              <a:tr h="408186">
                <a:tc vMerge="1">
                  <a:txBody>
                    <a:bodyPr/>
                    <a:lstStyle/>
                    <a:p>
                      <a:endParaRPr lang="en-US"/>
                    </a:p>
                  </a:txBody>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Iron(sắt)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398813"/>
                  </a:ext>
                </a:extLst>
              </a:tr>
              <a:tr h="773398">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Khí hiếm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Helium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235051"/>
                  </a:ext>
                </a:extLst>
              </a:tr>
              <a:tr h="0">
                <a:tc rowSpan="3">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Phi kim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673033"/>
                  </a:ext>
                </a:extLst>
              </a:tr>
              <a:tr h="365212">
                <a:tc vMerge="1">
                  <a:txBody>
                    <a:bodyPr/>
                    <a:lstStyle/>
                    <a:p>
                      <a:endParaRPr lang="en-US"/>
                    </a:p>
                  </a:txBody>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Khí oxygen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157067"/>
                  </a:ext>
                </a:extLst>
              </a:tr>
              <a:tr h="365212">
                <a:tc vMerge="1">
                  <a:txBody>
                    <a:bodyPr/>
                    <a:lstStyle/>
                    <a:p>
                      <a:endParaRPr lang="en-US"/>
                    </a:p>
                  </a:txBody>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Khí nitrogen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212309"/>
                  </a:ext>
                </a:extLst>
              </a:tr>
            </a:tbl>
          </a:graphicData>
        </a:graphic>
      </p:graphicFrame>
      <p:sp>
        <p:nvSpPr>
          <p:cNvPr id="5" name="Rectangle 2">
            <a:extLst>
              <a:ext uri="{FF2B5EF4-FFF2-40B4-BE49-F238E27FC236}">
                <a16:creationId xmlns:a16="http://schemas.microsoft.com/office/drawing/2014/main" id="{3DC774BC-C805-4859-80BC-347A642C8C03}"/>
              </a:ext>
            </a:extLst>
          </p:cNvPr>
          <p:cNvSpPr>
            <a:spLocks noChangeArrowheads="1"/>
          </p:cNvSpPr>
          <p:nvPr/>
        </p:nvSpPr>
        <p:spPr bwMode="auto">
          <a:xfrm>
            <a:off x="2846388" y="20812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Oval 19">
            <a:extLst>
              <a:ext uri="{FF2B5EF4-FFF2-40B4-BE49-F238E27FC236}">
                <a16:creationId xmlns:a16="http://schemas.microsoft.com/office/drawing/2014/main" id="{5B011110-FDF7-4884-9E6E-C5BED6F4814E}"/>
              </a:ext>
            </a:extLst>
          </p:cNvPr>
          <p:cNvSpPr/>
          <p:nvPr/>
        </p:nvSpPr>
        <p:spPr>
          <a:xfrm rot="21067162">
            <a:off x="7902598" y="999057"/>
            <a:ext cx="715498" cy="399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He</a:t>
            </a:r>
          </a:p>
        </p:txBody>
      </p:sp>
      <p:sp>
        <p:nvSpPr>
          <p:cNvPr id="24" name="Oval 23">
            <a:extLst>
              <a:ext uri="{FF2B5EF4-FFF2-40B4-BE49-F238E27FC236}">
                <a16:creationId xmlns:a16="http://schemas.microsoft.com/office/drawing/2014/main" id="{DCA9183B-738B-4BAC-95C2-13A00F073095}"/>
              </a:ext>
            </a:extLst>
          </p:cNvPr>
          <p:cNvSpPr/>
          <p:nvPr/>
        </p:nvSpPr>
        <p:spPr>
          <a:xfrm rot="9787440" flipV="1">
            <a:off x="7708761" y="168115"/>
            <a:ext cx="822541" cy="718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49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Cu</a:t>
            </a: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a:t>
            </a: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Au</a:t>
            </a: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a:t>
            </a:r>
            <a:r>
              <a:rPr lang="en-US" sz="2000" baseline="-25000" dirty="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5" y="1103523"/>
            <a:ext cx="8959714" cy="584775"/>
          </a:xfrm>
          <a:prstGeom prst="rect">
            <a:avLst/>
          </a:prstGeom>
          <a:noFill/>
        </p:spPr>
        <p:txBody>
          <a:bodyPr wrap="square" rtlCol="0">
            <a:spAutoFit/>
          </a:bodyPr>
          <a:lstStyle/>
          <a:p>
            <a:pPr algn="ctr"/>
            <a:r>
              <a:rPr lang="en-US" sz="3200" i="1" dirty="0" err="1"/>
              <a:t>Bảng</a:t>
            </a:r>
            <a:r>
              <a:rPr lang="en-US" sz="3200" i="1" dirty="0"/>
              <a:t> 1: </a:t>
            </a:r>
            <a:r>
              <a:rPr lang="en-US" sz="3200" i="1" dirty="0" err="1"/>
              <a:t>Tìm</a:t>
            </a:r>
            <a:r>
              <a:rPr lang="en-US" sz="3200" i="1" dirty="0"/>
              <a:t> </a:t>
            </a:r>
            <a:r>
              <a:rPr lang="en-US" sz="3200" i="1" dirty="0" err="1"/>
              <a:t>hiểu</a:t>
            </a:r>
            <a:r>
              <a:rPr lang="en-US" sz="3200" i="1" dirty="0"/>
              <a:t> </a:t>
            </a:r>
            <a:r>
              <a:rPr lang="en-US" sz="3200" i="1" dirty="0" err="1"/>
              <a:t>về</a:t>
            </a:r>
            <a:r>
              <a:rPr lang="en-US" sz="3200" i="1" dirty="0"/>
              <a:t> </a:t>
            </a:r>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đơn</a:t>
            </a:r>
            <a:r>
              <a:rPr lang="en-US" sz="3200" i="1" dirty="0"/>
              <a:t> </a:t>
            </a:r>
            <a:r>
              <a:rPr lang="en-US" sz="3200" i="1" dirty="0" err="1"/>
              <a:t>chất</a:t>
            </a:r>
            <a:endParaRPr lang="vi-VN" sz="3200" i="1" dirty="0"/>
          </a:p>
        </p:txBody>
      </p:sp>
      <p:graphicFrame>
        <p:nvGraphicFramePr>
          <p:cNvPr id="5" name="Table 4">
            <a:extLst>
              <a:ext uri="{FF2B5EF4-FFF2-40B4-BE49-F238E27FC236}">
                <a16:creationId xmlns:a16="http://schemas.microsoft.com/office/drawing/2014/main" id="{43F6C812-032F-4953-8316-8313C5B3B97F}"/>
              </a:ext>
            </a:extLst>
          </p:cNvPr>
          <p:cNvGraphicFramePr>
            <a:graphicFrameLocks noGrp="1"/>
          </p:cNvGraphicFramePr>
          <p:nvPr>
            <p:extLst>
              <p:ext uri="{D42A27DB-BD31-4B8C-83A1-F6EECF244321}">
                <p14:modId xmlns:p14="http://schemas.microsoft.com/office/powerpoint/2010/main" val="2461819689"/>
              </p:ext>
            </p:extLst>
          </p:nvPr>
        </p:nvGraphicFramePr>
        <p:xfrm>
          <a:off x="3657600" y="1980030"/>
          <a:ext cx="7381460" cy="4221048"/>
        </p:xfrm>
        <a:graphic>
          <a:graphicData uri="http://schemas.openxmlformats.org/drawingml/2006/table">
            <a:tbl>
              <a:tblPr firstRow="1" firstCol="1" bandRow="1"/>
              <a:tblGrid>
                <a:gridCol w="1406178">
                  <a:extLst>
                    <a:ext uri="{9D8B030D-6E8A-4147-A177-3AD203B41FA5}">
                      <a16:colId xmlns:a16="http://schemas.microsoft.com/office/drawing/2014/main" val="4132490069"/>
                    </a:ext>
                  </a:extLst>
                </a:gridCol>
                <a:gridCol w="1846168">
                  <a:extLst>
                    <a:ext uri="{9D8B030D-6E8A-4147-A177-3AD203B41FA5}">
                      <a16:colId xmlns:a16="http://schemas.microsoft.com/office/drawing/2014/main" val="2673596765"/>
                    </a:ext>
                  </a:extLst>
                </a:gridCol>
                <a:gridCol w="1409392">
                  <a:extLst>
                    <a:ext uri="{9D8B030D-6E8A-4147-A177-3AD203B41FA5}">
                      <a16:colId xmlns:a16="http://schemas.microsoft.com/office/drawing/2014/main" val="1691348532"/>
                    </a:ext>
                  </a:extLst>
                </a:gridCol>
                <a:gridCol w="1409392">
                  <a:extLst>
                    <a:ext uri="{9D8B030D-6E8A-4147-A177-3AD203B41FA5}">
                      <a16:colId xmlns:a16="http://schemas.microsoft.com/office/drawing/2014/main" val="345173152"/>
                    </a:ext>
                  </a:extLst>
                </a:gridCol>
                <a:gridCol w="1310330">
                  <a:extLst>
                    <a:ext uri="{9D8B030D-6E8A-4147-A177-3AD203B41FA5}">
                      <a16:colId xmlns:a16="http://schemas.microsoft.com/office/drawing/2014/main" val="557068325"/>
                    </a:ext>
                  </a:extLst>
                </a:gridCol>
              </a:tblGrid>
              <a:tr h="2035012">
                <a:tc gridSpan="2">
                  <a:txBody>
                    <a:bodyPr/>
                    <a:lstStyle/>
                    <a:p>
                      <a:pPr algn="just">
                        <a:lnSpc>
                          <a:spcPct val="135000"/>
                        </a:lnSpc>
                        <a:spcAft>
                          <a:spcPts val="600"/>
                        </a:spcAf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Aft>
                          <a:spcPts val="600"/>
                        </a:spcAf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Đ</a:t>
                      </a:r>
                      <a:r>
                        <a:rPr lang="vi-VN" sz="1700" dirty="0">
                          <a:effectLst/>
                          <a:latin typeface="Times New Roman" panose="02020603050405020304" pitchFamily="18" charset="0"/>
                          <a:ea typeface="Calibri" panose="020F0502020204030204" pitchFamily="34" charset="0"/>
                          <a:cs typeface="Times New Roman" panose="02020603050405020304" pitchFamily="18" charset="0"/>
                        </a:rPr>
                        <a:t>ơ</a:t>
                      </a: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chất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Số nguyên tố</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Số nguyên tử cấu tạo nên 1 phân tử của chất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thức</a:t>
                      </a: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học</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Aft>
                          <a:spcPts val="600"/>
                        </a:spcAf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393539"/>
                  </a:ext>
                </a:extLst>
              </a:tr>
              <a:tr h="308846">
                <a:tc rowSpan="2">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Kim loại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Copper(đồng)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Cu</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693774"/>
                  </a:ext>
                </a:extLst>
              </a:tr>
              <a:tr h="308846">
                <a:tc vMerge="1">
                  <a:txBody>
                    <a:bodyPr/>
                    <a:lstStyle/>
                    <a:p>
                      <a:endParaRPr lang="en-US"/>
                    </a:p>
                  </a:txBody>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Iron(sắt)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Fe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499514"/>
                  </a:ext>
                </a:extLst>
              </a:tr>
              <a:tr h="308846">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Khí hiếm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Helium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He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910724"/>
                  </a:ext>
                </a:extLst>
              </a:tr>
              <a:tr h="308846">
                <a:tc rowSpan="4">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Phi kim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Carbon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269729"/>
                  </a:ext>
                </a:extLst>
              </a:tr>
              <a:tr h="308846">
                <a:tc vMerge="1">
                  <a:txBody>
                    <a:bodyPr/>
                    <a:lstStyle/>
                    <a:p>
                      <a:endParaRPr lang="en-US"/>
                    </a:p>
                  </a:txBody>
                  <a:tcPr/>
                </a:tc>
                <a:tc>
                  <a:txBody>
                    <a:bodyPr/>
                    <a:lstStyle/>
                    <a:p>
                      <a:pPr algn="just">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Khí oxygen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O</a:t>
                      </a:r>
                      <a:r>
                        <a:rPr lang="en-US" sz="1700"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92168"/>
                  </a:ext>
                </a:extLst>
              </a:tr>
              <a:tr h="308846">
                <a:tc vMerge="1">
                  <a:txBody>
                    <a:bodyPr/>
                    <a:lstStyle/>
                    <a:p>
                      <a:endParaRPr lang="en-US"/>
                    </a:p>
                  </a:txBody>
                  <a:tcPr/>
                </a:tc>
                <a:tc>
                  <a:txBody>
                    <a:bodyPr/>
                    <a:lstStyle/>
                    <a:p>
                      <a:pPr algn="just">
                        <a:lnSpc>
                          <a:spcPct val="135000"/>
                        </a:lnSpc>
                        <a:spcAft>
                          <a:spcPts val="600"/>
                        </a:spcAft>
                      </a:pP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 nitrogen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r>
                        <a:rPr lang="en-US" sz="1700">
                          <a:effectLst/>
                          <a:latin typeface="Times New Roman" panose="02020603050405020304" pitchFamily="18" charset="0"/>
                          <a:ea typeface="Calibri" panose="020F0502020204030204" pitchFamily="34" charset="0"/>
                          <a:cs typeface="Times New Roman" panose="02020603050405020304" pitchFamily="18" charset="0"/>
                        </a:rPr>
                        <a:t>N</a:t>
                      </a:r>
                      <a:r>
                        <a:rPr lang="en-US" sz="1700"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523577"/>
                  </a:ext>
                </a:extLst>
              </a:tr>
              <a:tr h="308846">
                <a:tc vMerge="1">
                  <a:txBody>
                    <a:bodyPr/>
                    <a:lstStyle/>
                    <a:p>
                      <a:endParaRPr lang="en-US"/>
                    </a:p>
                  </a:txBody>
                  <a:tcPr/>
                </a:tc>
                <a:tc>
                  <a:txBody>
                    <a:bodyPr/>
                    <a:lstStyle/>
                    <a:p>
                      <a:pPr algn="just">
                        <a:lnSpc>
                          <a:spcPct val="135000"/>
                        </a:lnSpc>
                        <a:spcAft>
                          <a:spcPts val="60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60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56" marR="59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165437"/>
                  </a:ext>
                </a:extLst>
              </a:tr>
            </a:tbl>
          </a:graphicData>
        </a:graphic>
      </p:graphicFrame>
    </p:spTree>
    <p:extLst>
      <p:ext uri="{BB962C8B-B14F-4D97-AF65-F5344CB8AC3E}">
        <p14:creationId xmlns:p14="http://schemas.microsoft.com/office/powerpoint/2010/main" val="327382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a:t>Luyện</a:t>
            </a:r>
            <a:r>
              <a:rPr lang="en-US" sz="4000" b="1" dirty="0"/>
              <a:t> </a:t>
            </a:r>
            <a:r>
              <a:rPr lang="en-US" sz="4000" b="1" dirty="0" err="1"/>
              <a:t>tập</a:t>
            </a:r>
            <a:r>
              <a:rPr lang="en-US" sz="4000" b="1" dirty="0"/>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CTHH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87852841"/>
              </p:ext>
            </p:extLst>
          </p:nvPr>
        </p:nvGraphicFramePr>
        <p:xfrm>
          <a:off x="653721" y="2134228"/>
          <a:ext cx="10825516" cy="3408443"/>
        </p:xfrm>
        <a:graphic>
          <a:graphicData uri="http://schemas.openxmlformats.org/drawingml/2006/table">
            <a:tbl>
              <a:tblPr firstRow="1" bandRow="1">
                <a:tableStyleId>{5C22544A-7EE6-4342-B048-85BDC9FD1C3A}</a:tableStyleId>
              </a:tblPr>
              <a:tblGrid>
                <a:gridCol w="7334839">
                  <a:extLst>
                    <a:ext uri="{9D8B030D-6E8A-4147-A177-3AD203B41FA5}">
                      <a16:colId xmlns:a16="http://schemas.microsoft.com/office/drawing/2014/main" val="20000"/>
                    </a:ext>
                  </a:extLst>
                </a:gridCol>
                <a:gridCol w="3490677">
                  <a:extLst>
                    <a:ext uri="{9D8B030D-6E8A-4147-A177-3AD203B41FA5}">
                      <a16:colId xmlns:a16="http://schemas.microsoft.com/office/drawing/2014/main" val="20001"/>
                    </a:ext>
                  </a:extLst>
                </a:gridCol>
              </a:tblGrid>
              <a:tr h="679787">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Đơn</a:t>
                      </a:r>
                      <a:r>
                        <a:rPr lang="en-US" sz="3200" baseline="0" dirty="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CTHH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5378">
                <a:tc>
                  <a:txBody>
                    <a:bodyPr/>
                    <a:lstStyle/>
                    <a:p>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5378">
                <a:tc>
                  <a:txBody>
                    <a:bodyPr/>
                    <a:lstStyle/>
                    <a:p>
                      <a:r>
                        <a:rPr lang="en-US" sz="3200" dirty="0" err="1">
                          <a:latin typeface="Times New Roman" panose="02020603050405020304" pitchFamily="18" charset="0"/>
                          <a:cs typeface="Times New Roman" panose="02020603050405020304" pitchFamily="18" charset="0"/>
                        </a:rPr>
                        <a:t>Aluminium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25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hydrogen</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5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Times New Roman" panose="02020603050405020304" pitchFamily="18" charset="0"/>
                          <a:cs typeface="Times New Roman" panose="02020603050405020304" pitchFamily="18" charset="0"/>
                        </a:rPr>
                        <a:t>Sulfur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FF0000"/>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8722819" y="3756075"/>
            <a:ext cx="2263834" cy="584775"/>
          </a:xfrm>
          <a:prstGeom prst="rect">
            <a:avLst/>
          </a:prstGeom>
          <a:noFill/>
        </p:spPr>
        <p:txBody>
          <a:bodyPr wrap="square" rtlCol="0">
            <a:spAutoFit/>
          </a:bodyPr>
          <a:lstStyle/>
          <a:p>
            <a:pPr algn="ctr"/>
            <a:r>
              <a:rPr lang="en-US" sz="3200" dirty="0">
                <a:solidFill>
                  <a:srgbClr val="FF0000"/>
                </a:solidFill>
              </a:rPr>
              <a:t>Al</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a:solidFill>
                  <a:srgbClr val="FF0000"/>
                </a:solidFill>
              </a:rPr>
              <a:t>Cl</a:t>
            </a:r>
            <a:r>
              <a:rPr lang="en-US" sz="3200" baseline="-25000" dirty="0">
                <a:solidFill>
                  <a:srgbClr val="FF0000"/>
                </a:solidFill>
              </a:rPr>
              <a:t>2</a:t>
            </a:r>
            <a:endParaRPr lang="vi-VN" sz="3200" dirty="0">
              <a:solidFill>
                <a:srgbClr val="FF0000"/>
              </a:solidFill>
            </a:endParaRPr>
          </a:p>
        </p:txBody>
      </p:sp>
      <p:sp>
        <p:nvSpPr>
          <p:cNvPr id="9" name="TextBox 8"/>
          <p:cNvSpPr txBox="1"/>
          <p:nvPr/>
        </p:nvSpPr>
        <p:spPr>
          <a:xfrm>
            <a:off x="8814258" y="4340851"/>
            <a:ext cx="2263834" cy="584775"/>
          </a:xfrm>
          <a:prstGeom prst="rect">
            <a:avLst/>
          </a:prstGeom>
          <a:noFill/>
        </p:spPr>
        <p:txBody>
          <a:bodyPr wrap="square" rtlCol="0">
            <a:spAutoFit/>
          </a:bodyPr>
          <a:lstStyle/>
          <a:p>
            <a:pPr algn="ctr"/>
            <a:r>
              <a:rPr lang="en-US" sz="3200" dirty="0">
                <a:solidFill>
                  <a:srgbClr val="FF0000"/>
                </a:solidFill>
              </a:rPr>
              <a:t>H</a:t>
            </a:r>
            <a:r>
              <a:rPr lang="en-US" sz="3200" baseline="-25000" dirty="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a:solidFill>
                  <a:srgbClr val="253D68"/>
                </a:solidFill>
                <a:latin typeface="Verdana"/>
                <a:cs typeface="Verdana"/>
              </a:rPr>
              <a:t>2. </a:t>
            </a:r>
            <a:r>
              <a:rPr lang="en-US" sz="4000" b="1" spc="-400" dirty="0" err="1">
                <a:solidFill>
                  <a:srgbClr val="253D68"/>
                </a:solidFill>
                <a:latin typeface="Verdana"/>
                <a:cs typeface="Verdana"/>
              </a:rPr>
              <a:t>Công</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thức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hoá</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học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hợp</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585495"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Calcium carbonate</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622789" cy="2051050"/>
            <a:chOff x="6170452" y="4489498"/>
            <a:chExt cx="262295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2269360" cy="46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Carbondioxide</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605774"/>
            <a:chOff x="-2353010" y="3873410"/>
            <a:chExt cx="8833946" cy="3564709"/>
          </a:xfrm>
        </p:grpSpPr>
        <p:sp>
          <p:nvSpPr>
            <p:cNvPr id="16" name="Text Box 36"/>
            <p:cNvSpPr txBox="1">
              <a:spLocks noChangeArrowheads="1"/>
            </p:cNvSpPr>
            <p:nvPr/>
          </p:nvSpPr>
          <p:spPr bwMode="auto">
            <a:xfrm>
              <a:off x="-2353010" y="6413254"/>
              <a:ext cx="8833946" cy="102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Calcium carbonate:</a:t>
              </a:r>
              <a:endParaRPr lang="en-US" sz="2400" b="1" dirty="0"/>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2264122" cy="1374253"/>
            <a:chOff x="6170452" y="4489498"/>
            <a:chExt cx="4225370"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2" y="5985126"/>
              <a:ext cx="4169650"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Carbondioxide</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a:t>Hoàn</a:t>
            </a:r>
            <a:r>
              <a:rPr lang="en-US" sz="3200" i="1" dirty="0"/>
              <a:t> </a:t>
            </a:r>
            <a:r>
              <a:rPr lang="en-US" sz="3200" i="1" dirty="0" err="1"/>
              <a:t>thành</a:t>
            </a:r>
            <a:r>
              <a:rPr lang="en-US" sz="3200" i="1" dirty="0"/>
              <a:t> </a:t>
            </a:r>
            <a:r>
              <a:rPr lang="en-US" sz="3200" i="1" dirty="0" err="1"/>
              <a:t>bảng</a:t>
            </a:r>
            <a:r>
              <a:rPr lang="en-US" sz="3200" i="1" dirty="0"/>
              <a:t> </a:t>
            </a:r>
            <a:r>
              <a:rPr lang="en-US" sz="3200" i="1" dirty="0" err="1"/>
              <a:t>sau</a:t>
            </a:r>
            <a:r>
              <a:rPr lang="en-US" sz="3200" i="1" dirty="0"/>
              <a:t>:</a:t>
            </a:r>
            <a:endParaRPr lang="vi-VN" sz="3200" i="1" dirty="0"/>
          </a:p>
        </p:txBody>
      </p:sp>
      <p:graphicFrame>
        <p:nvGraphicFramePr>
          <p:cNvPr id="34" name="Table 33"/>
          <p:cNvGraphicFramePr>
            <a:graphicFrameLocks noGrp="1"/>
          </p:cNvGraphicFramePr>
          <p:nvPr>
            <p:extLst/>
          </p:nvPr>
        </p:nvGraphicFramePr>
        <p:xfrm>
          <a:off x="521890" y="3177919"/>
          <a:ext cx="11187952" cy="3644826"/>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a:t>Hợp</a:t>
                      </a:r>
                      <a:r>
                        <a:rPr lang="en-US" sz="2800" b="1" baseline="0" dirty="0"/>
                        <a:t> </a:t>
                      </a:r>
                      <a:r>
                        <a:rPr lang="en-US" sz="2800" b="1" baseline="0" dirty="0" err="1"/>
                        <a:t>chất</a:t>
                      </a:r>
                      <a:endParaRPr lang="vi-VN" sz="2800" b="1" dirty="0"/>
                    </a:p>
                  </a:txBody>
                  <a:tcPr anchor="ct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tố</a:t>
                      </a:r>
                      <a:r>
                        <a:rPr lang="en-US" sz="2800" b="1" baseline="0" dirty="0"/>
                        <a:t> </a:t>
                      </a:r>
                      <a:r>
                        <a:rPr lang="en-US" sz="2800" b="1" baseline="0" dirty="0" err="1"/>
                        <a:t>tạo</a:t>
                      </a:r>
                      <a:r>
                        <a:rPr lang="en-US" sz="2800" b="1" baseline="0" dirty="0"/>
                        <a:t> </a:t>
                      </a:r>
                      <a:r>
                        <a:rPr lang="en-US" sz="2800" b="1" baseline="0" dirty="0" err="1"/>
                        <a:t>nên</a:t>
                      </a:r>
                      <a:r>
                        <a:rPr lang="en-US" sz="2800" b="1" baseline="0" dirty="0"/>
                        <a:t> </a:t>
                      </a:r>
                      <a:r>
                        <a:rPr lang="en-US" sz="2800" b="1" baseline="0" dirty="0" err="1"/>
                        <a:t>hợp</a:t>
                      </a:r>
                      <a:r>
                        <a:rPr lang="en-US" sz="2800" b="1" baseline="0" dirty="0"/>
                        <a:t> </a:t>
                      </a:r>
                      <a:r>
                        <a:rPr lang="en-US" sz="2800" b="1" baseline="0" dirty="0" err="1"/>
                        <a:t>chất</a:t>
                      </a:r>
                      <a:endParaRPr lang="vi-VN" sz="2800" b="1" dirty="0"/>
                    </a:p>
                  </a:txBody>
                  <a:tcPr anchor="ct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tử</a:t>
                      </a:r>
                      <a:r>
                        <a:rPr lang="en-US" sz="2800" b="1" baseline="0" dirty="0"/>
                        <a:t> </a:t>
                      </a:r>
                      <a:r>
                        <a:rPr lang="en-US" sz="2800" b="1" baseline="0" dirty="0" err="1"/>
                        <a:t>mỗi</a:t>
                      </a:r>
                      <a:r>
                        <a:rPr lang="en-US" sz="2800" b="1" baseline="0" dirty="0"/>
                        <a:t> </a:t>
                      </a:r>
                      <a:r>
                        <a:rPr lang="en-US" sz="2800" b="1" baseline="0" dirty="0" err="1"/>
                        <a:t>nguyên</a:t>
                      </a:r>
                      <a:r>
                        <a:rPr lang="en-US" sz="2800" b="1" baseline="0" dirty="0"/>
                        <a:t> </a:t>
                      </a:r>
                      <a:r>
                        <a:rPr lang="en-US" sz="2800" b="1" baseline="0" dirty="0" err="1"/>
                        <a:t>tố</a:t>
                      </a:r>
                      <a:endParaRPr lang="vi-VN" sz="2800" b="1" dirty="0"/>
                    </a:p>
                  </a:txBody>
                  <a:tcPr anchor="ctr"/>
                </a:tc>
                <a:tc>
                  <a:txBody>
                    <a:bodyPr/>
                    <a:lstStyle/>
                    <a:p>
                      <a:pPr algn="ctr"/>
                      <a:r>
                        <a:rPr lang="en-US" sz="2800" b="1" dirty="0" err="1"/>
                        <a:t>Công</a:t>
                      </a:r>
                      <a:r>
                        <a:rPr lang="en-US" sz="2800" b="1" baseline="0" dirty="0"/>
                        <a:t> </a:t>
                      </a:r>
                      <a:r>
                        <a:rPr lang="en-US" sz="2800" b="1" baseline="0" dirty="0" err="1"/>
                        <a:t>thức</a:t>
                      </a:r>
                      <a:r>
                        <a:rPr lang="en-US" sz="2800" b="1" baseline="0" dirty="0"/>
                        <a:t> </a:t>
                      </a:r>
                      <a:r>
                        <a:rPr lang="en-US" sz="2800" b="1" baseline="0" dirty="0" err="1"/>
                        <a:t>hóa</a:t>
                      </a:r>
                      <a:r>
                        <a:rPr lang="en-US" sz="2800" b="1" baseline="0" dirty="0"/>
                        <a:t> </a:t>
                      </a:r>
                      <a:r>
                        <a:rPr lang="en-US" sz="2800" b="1" baseline="0" dirty="0" err="1"/>
                        <a:t>học</a:t>
                      </a:r>
                      <a:endParaRPr lang="vi-VN" sz="2800" b="1" dirty="0"/>
                    </a:p>
                  </a:txBody>
                  <a:tcPr anchor="ctr"/>
                </a:tc>
                <a:extLst>
                  <a:ext uri="{0D108BD9-81ED-4DB2-BD59-A6C34878D82A}">
                    <a16:rowId xmlns:a16="http://schemas.microsoft.com/office/drawing/2014/main" val="4129594882"/>
                  </a:ext>
                </a:extLst>
              </a:tr>
              <a:tr h="585022">
                <a:tc>
                  <a:txBody>
                    <a:bodyPr/>
                    <a:lstStyle/>
                    <a:p>
                      <a:r>
                        <a:rPr lang="en-US" sz="2800" dirty="0" err="1"/>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val="2835853888"/>
                  </a:ext>
                </a:extLst>
              </a:tr>
              <a:tr h="585022">
                <a:tc>
                  <a:txBody>
                    <a:bodyPr/>
                    <a:lstStyle/>
                    <a:p>
                      <a:r>
                        <a:rPr lang="en-US" sz="2800" dirty="0" err="1"/>
                        <a:t>Muối</a:t>
                      </a:r>
                      <a:r>
                        <a:rPr lang="en-US" sz="2800" baseline="0" dirty="0"/>
                        <a:t> </a:t>
                      </a:r>
                      <a:r>
                        <a:rPr lang="en-US" sz="2800" baseline="0" dirty="0" err="1"/>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1632053051"/>
                  </a:ext>
                </a:extLst>
              </a:tr>
              <a:tr h="585022">
                <a:tc>
                  <a:txBody>
                    <a:bodyPr/>
                    <a:lstStyle/>
                    <a:p>
                      <a:r>
                        <a:rPr lang="en-US" sz="2800"/>
                        <a:t>Calcium</a:t>
                      </a:r>
                      <a:r>
                        <a:rPr lang="en-US" sz="2800" baseline="0"/>
                        <a:t> carbonate</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3110504671"/>
                  </a:ext>
                </a:extLst>
              </a:tr>
              <a:tr h="585022">
                <a:tc>
                  <a:txBody>
                    <a:bodyPr/>
                    <a:lstStyle/>
                    <a:p>
                      <a:r>
                        <a:rPr lang="en-US" sz="2800" err="1"/>
                        <a:t>Khí</a:t>
                      </a:r>
                      <a:r>
                        <a:rPr lang="en-US" sz="2800" baseline="0"/>
                        <a:t> carbondioxide</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5830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644826"/>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a:t>Hợp</a:t>
                      </a:r>
                      <a:r>
                        <a:rPr lang="en-US" sz="2800" b="1" baseline="0" dirty="0"/>
                        <a:t> </a:t>
                      </a:r>
                      <a:r>
                        <a:rPr lang="en-US" sz="2800" b="1" baseline="0" dirty="0" err="1"/>
                        <a:t>chất</a:t>
                      </a:r>
                      <a:endParaRPr lang="vi-VN" sz="2800" b="1" dirty="0"/>
                    </a:p>
                  </a:txBody>
                  <a:tcPr anchor="ctr">
                    <a:solidFill>
                      <a:schemeClr val="bg1"/>
                    </a:solidFill>
                  </a:tcP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tố</a:t>
                      </a:r>
                      <a:r>
                        <a:rPr lang="en-US" sz="2800" b="1" baseline="0" dirty="0"/>
                        <a:t> </a:t>
                      </a:r>
                      <a:r>
                        <a:rPr lang="en-US" sz="2800" b="1" baseline="0" dirty="0" err="1"/>
                        <a:t>tạo</a:t>
                      </a:r>
                      <a:r>
                        <a:rPr lang="en-US" sz="2800" b="1" baseline="0" dirty="0"/>
                        <a:t> </a:t>
                      </a:r>
                      <a:r>
                        <a:rPr lang="en-US" sz="2800" b="1" baseline="0" dirty="0" err="1"/>
                        <a:t>nên</a:t>
                      </a:r>
                      <a:r>
                        <a:rPr lang="en-US" sz="2800" b="1" baseline="0" dirty="0"/>
                        <a:t> </a:t>
                      </a:r>
                      <a:r>
                        <a:rPr lang="en-US" sz="2800" b="1" baseline="0" dirty="0" err="1"/>
                        <a:t>hợp</a:t>
                      </a:r>
                      <a:r>
                        <a:rPr lang="en-US" sz="2800" b="1" baseline="0" dirty="0"/>
                        <a:t> </a:t>
                      </a:r>
                      <a:r>
                        <a:rPr lang="en-US" sz="2800" b="1" baseline="0" dirty="0" err="1"/>
                        <a:t>chất</a:t>
                      </a:r>
                      <a:endParaRPr lang="vi-VN" sz="2800" b="1" dirty="0"/>
                    </a:p>
                  </a:txBody>
                  <a:tcPr anchor="ctr">
                    <a:solidFill>
                      <a:schemeClr val="bg1"/>
                    </a:solidFill>
                  </a:tcP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tử</a:t>
                      </a:r>
                      <a:r>
                        <a:rPr lang="en-US" sz="2800" b="1" baseline="0" dirty="0"/>
                        <a:t> </a:t>
                      </a:r>
                      <a:r>
                        <a:rPr lang="en-US" sz="2800" b="1" baseline="0" dirty="0" err="1"/>
                        <a:t>mỗi</a:t>
                      </a:r>
                      <a:r>
                        <a:rPr lang="en-US" sz="2800" b="1" baseline="0" dirty="0"/>
                        <a:t> </a:t>
                      </a:r>
                      <a:r>
                        <a:rPr lang="en-US" sz="2800" b="1" baseline="0" dirty="0" err="1"/>
                        <a:t>nguyên</a:t>
                      </a:r>
                      <a:r>
                        <a:rPr lang="en-US" sz="2800" b="1" baseline="0" dirty="0"/>
                        <a:t> </a:t>
                      </a:r>
                      <a:r>
                        <a:rPr lang="en-US" sz="2800" b="1" baseline="0" dirty="0" err="1"/>
                        <a:t>tố</a:t>
                      </a:r>
                      <a:endParaRPr lang="vi-VN" sz="2800" b="1" dirty="0"/>
                    </a:p>
                  </a:txBody>
                  <a:tcPr anchor="ctr">
                    <a:solidFill>
                      <a:schemeClr val="bg1"/>
                    </a:solidFill>
                  </a:tcPr>
                </a:tc>
                <a:tc>
                  <a:txBody>
                    <a:bodyPr/>
                    <a:lstStyle/>
                    <a:p>
                      <a:pPr algn="ctr"/>
                      <a:r>
                        <a:rPr lang="en-US" sz="2800" b="1" dirty="0" err="1"/>
                        <a:t>Công</a:t>
                      </a:r>
                      <a:r>
                        <a:rPr lang="en-US" sz="2800" b="1" baseline="0" dirty="0"/>
                        <a:t> </a:t>
                      </a:r>
                      <a:r>
                        <a:rPr lang="en-US" sz="2800" b="1" baseline="0" dirty="0" err="1"/>
                        <a:t>thức</a:t>
                      </a:r>
                      <a:r>
                        <a:rPr lang="en-US" sz="2800" b="1" baseline="0" dirty="0"/>
                        <a:t> </a:t>
                      </a:r>
                      <a:r>
                        <a:rPr lang="en-US" sz="2800" b="1" baseline="0" dirty="0" err="1"/>
                        <a:t>hóa</a:t>
                      </a:r>
                      <a:r>
                        <a:rPr lang="en-US" sz="2800" b="1" baseline="0" dirty="0"/>
                        <a:t> </a:t>
                      </a:r>
                      <a:r>
                        <a:rPr lang="en-US" sz="2800" b="1" baseline="0" dirty="0" err="1"/>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a:t>Nước</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2 H</a:t>
                      </a:r>
                      <a:r>
                        <a:rPr lang="en-US" sz="2800" baseline="0" dirty="0"/>
                        <a:t> </a:t>
                      </a:r>
                      <a:r>
                        <a:rPr lang="en-US" sz="2800" baseline="0" dirty="0" err="1"/>
                        <a:t>và</a:t>
                      </a:r>
                      <a:r>
                        <a:rPr lang="en-US" sz="2800" baseline="0" dirty="0"/>
                        <a:t> 1 O</a:t>
                      </a:r>
                      <a:endParaRPr lang="vi-VN" sz="2800" dirty="0"/>
                    </a:p>
                  </a:txBody>
                  <a:tcPr anchor="ctr">
                    <a:solidFill>
                      <a:schemeClr val="bg1"/>
                    </a:solidFill>
                  </a:tcPr>
                </a:tc>
                <a:tc>
                  <a:txBody>
                    <a:bodyPr/>
                    <a:lstStyle/>
                    <a:p>
                      <a:pPr algn="ctr"/>
                      <a:r>
                        <a:rPr lang="en-US" sz="2800" dirty="0"/>
                        <a:t>H</a:t>
                      </a:r>
                      <a:r>
                        <a:rPr lang="en-US" sz="2800" baseline="-25000" dirty="0"/>
                        <a:t>2</a:t>
                      </a:r>
                      <a:r>
                        <a:rPr lang="en-US" sz="2800" baseline="0" dirty="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a:t>Muối</a:t>
                      </a:r>
                      <a:r>
                        <a:rPr lang="en-US" sz="2800" baseline="0" dirty="0"/>
                        <a:t> </a:t>
                      </a:r>
                      <a:r>
                        <a:rPr lang="en-US" sz="2800" baseline="0" dirty="0" err="1"/>
                        <a:t>ăn</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1 Na </a:t>
                      </a:r>
                      <a:r>
                        <a:rPr lang="en-US" sz="2800" dirty="0" err="1"/>
                        <a:t>và</a:t>
                      </a:r>
                      <a:r>
                        <a:rPr lang="en-US" sz="2800" baseline="0" dirty="0"/>
                        <a:t> 1 Cl</a:t>
                      </a:r>
                      <a:endParaRPr lang="vi-VN" sz="2800" dirty="0"/>
                    </a:p>
                  </a:txBody>
                  <a:tcPr anchor="ctr">
                    <a:solidFill>
                      <a:schemeClr val="bg1"/>
                    </a:solidFill>
                  </a:tcPr>
                </a:tc>
                <a:tc>
                  <a:txBody>
                    <a:bodyPr/>
                    <a:lstStyle/>
                    <a:p>
                      <a:pPr algn="ctr"/>
                      <a:r>
                        <a:rPr lang="en-US" sz="2800" dirty="0" err="1"/>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a:t>Calcium</a:t>
                      </a:r>
                      <a:r>
                        <a:rPr lang="en-US" sz="2800" baseline="0"/>
                        <a:t> carbonate</a:t>
                      </a:r>
                      <a:endParaRPr lang="vi-VN" sz="2800" dirty="0"/>
                    </a:p>
                  </a:txBody>
                  <a:tcPr anchor="ctr">
                    <a:solidFill>
                      <a:schemeClr val="bg1"/>
                    </a:solidFill>
                  </a:tcPr>
                </a:tc>
                <a:tc>
                  <a:txBody>
                    <a:bodyPr/>
                    <a:lstStyle/>
                    <a:p>
                      <a:pPr algn="ctr"/>
                      <a:r>
                        <a:rPr lang="en-US" sz="2800" dirty="0"/>
                        <a:t>3</a:t>
                      </a:r>
                      <a:endParaRPr lang="vi-VN" sz="2800" dirty="0"/>
                    </a:p>
                  </a:txBody>
                  <a:tcPr anchor="ctr">
                    <a:solidFill>
                      <a:schemeClr val="bg1"/>
                    </a:solidFill>
                  </a:tcPr>
                </a:tc>
                <a:tc>
                  <a:txBody>
                    <a:bodyPr/>
                    <a:lstStyle/>
                    <a:p>
                      <a:pPr algn="ctr"/>
                      <a:r>
                        <a:rPr lang="en-US" sz="2800" dirty="0"/>
                        <a:t>1 Ca;</a:t>
                      </a:r>
                      <a:r>
                        <a:rPr lang="en-US" sz="2800" baseline="0" dirty="0"/>
                        <a:t> 1 C </a:t>
                      </a:r>
                      <a:r>
                        <a:rPr lang="en-US" sz="2800" baseline="0" dirty="0" err="1"/>
                        <a:t>và</a:t>
                      </a:r>
                      <a:r>
                        <a:rPr lang="en-US" sz="2800" baseline="0" dirty="0"/>
                        <a:t> 3 O</a:t>
                      </a:r>
                      <a:endParaRPr lang="vi-VN" sz="2800" dirty="0"/>
                    </a:p>
                  </a:txBody>
                  <a:tcPr anchor="ctr">
                    <a:solidFill>
                      <a:schemeClr val="bg1"/>
                    </a:solidFill>
                  </a:tcPr>
                </a:tc>
                <a:tc>
                  <a:txBody>
                    <a:bodyPr/>
                    <a:lstStyle/>
                    <a:p>
                      <a:pPr algn="ctr"/>
                      <a:r>
                        <a:rPr lang="en-US" sz="2800" dirty="0"/>
                        <a:t>CaCO</a:t>
                      </a:r>
                      <a:r>
                        <a:rPr lang="en-US" sz="2800" baseline="-25000" dirty="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err="1"/>
                        <a:t>Khí</a:t>
                      </a:r>
                      <a:r>
                        <a:rPr lang="en-US" sz="2800" baseline="0"/>
                        <a:t> carbondioxide</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1 C </a:t>
                      </a:r>
                      <a:r>
                        <a:rPr lang="en-US" sz="2800" dirty="0" err="1"/>
                        <a:t>và</a:t>
                      </a:r>
                      <a:r>
                        <a:rPr lang="en-US" sz="2800" baseline="0" dirty="0"/>
                        <a:t> 2 O</a:t>
                      </a:r>
                      <a:endParaRPr lang="vi-VN" sz="2800" dirty="0"/>
                    </a:p>
                  </a:txBody>
                  <a:tcPr anchor="ctr">
                    <a:solidFill>
                      <a:schemeClr val="bg1"/>
                    </a:solidFill>
                  </a:tcPr>
                </a:tc>
                <a:tc>
                  <a:txBody>
                    <a:bodyPr/>
                    <a:lstStyle/>
                    <a:p>
                      <a:pPr algn="ctr"/>
                      <a:r>
                        <a:rPr lang="en-US" sz="2800" dirty="0"/>
                        <a:t>CO</a:t>
                      </a:r>
                      <a:r>
                        <a:rPr lang="en-US" sz="2800" baseline="-25000" dirty="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hợp</a:t>
            </a:r>
            <a:r>
              <a:rPr lang="en-US" sz="3200" i="1" dirty="0"/>
              <a:t> </a:t>
            </a:r>
            <a:r>
              <a:rPr lang="en-US" sz="3200" i="1" dirty="0" err="1"/>
              <a:t>chất</a:t>
            </a:r>
            <a:r>
              <a:rPr lang="en-US" sz="3200" i="1" dirty="0"/>
              <a:t> </a:t>
            </a:r>
            <a:r>
              <a:rPr lang="en-US" sz="3200" i="1" dirty="0" err="1"/>
              <a:t>gồm</a:t>
            </a:r>
            <a:r>
              <a:rPr lang="en-US" sz="3200" i="1" dirty="0"/>
              <a:t> </a:t>
            </a:r>
            <a:r>
              <a:rPr lang="en-US" sz="3200" i="1" dirty="0" err="1"/>
              <a:t>những</a:t>
            </a:r>
            <a:r>
              <a:rPr lang="en-US" sz="3200" i="1" dirty="0"/>
              <a:t> </a:t>
            </a:r>
            <a:r>
              <a:rPr lang="en-US" sz="3200" i="1" dirty="0" err="1"/>
              <a:t>gì</a:t>
            </a:r>
            <a:r>
              <a:rPr lang="en-US" sz="3200" i="1" dirty="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a:solidFill>
                  <a:srgbClr val="FF0000"/>
                </a:solidFill>
              </a:rPr>
              <a:t>Gồm</a:t>
            </a:r>
            <a:r>
              <a:rPr lang="en-US" sz="3200" dirty="0">
                <a:solidFill>
                  <a:srgbClr val="FF0000"/>
                </a:solidFill>
              </a:rPr>
              <a:t> </a:t>
            </a:r>
            <a:r>
              <a:rPr lang="en-US" sz="3200" dirty="0" err="1">
                <a:solidFill>
                  <a:srgbClr val="FF0000"/>
                </a:solidFill>
              </a:rPr>
              <a:t>kí</a:t>
            </a:r>
            <a:r>
              <a:rPr lang="en-US" sz="3200" dirty="0">
                <a:solidFill>
                  <a:srgbClr val="FF0000"/>
                </a:solidFill>
              </a:rPr>
              <a:t> </a:t>
            </a:r>
            <a:r>
              <a:rPr lang="en-US" sz="3200" dirty="0" err="1">
                <a:solidFill>
                  <a:srgbClr val="FF0000"/>
                </a:solidFill>
              </a:rPr>
              <a:t>hiệu</a:t>
            </a:r>
            <a:r>
              <a:rPr lang="en-US" sz="3200" dirty="0">
                <a:solidFill>
                  <a:srgbClr val="FF0000"/>
                </a:solidFill>
              </a:rPr>
              <a:t> </a:t>
            </a:r>
            <a:r>
              <a:rPr lang="en-US" sz="3200" dirty="0" err="1">
                <a:solidFill>
                  <a:srgbClr val="FF0000"/>
                </a:solidFill>
              </a:rPr>
              <a:t>hóa</a:t>
            </a:r>
            <a:r>
              <a:rPr lang="en-US" sz="3200" dirty="0">
                <a:solidFill>
                  <a:srgbClr val="FF0000"/>
                </a:solidFill>
              </a:rPr>
              <a:t> </a:t>
            </a:r>
            <a:r>
              <a:rPr lang="en-US" sz="3200" dirty="0" err="1">
                <a:solidFill>
                  <a:srgbClr val="FF0000"/>
                </a:solidFill>
              </a:rPr>
              <a:t>học</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nguyên</a:t>
            </a:r>
            <a:r>
              <a:rPr lang="en-US" sz="3200" dirty="0">
                <a:solidFill>
                  <a:srgbClr val="FF0000"/>
                </a:solidFill>
              </a:rPr>
              <a:t> </a:t>
            </a:r>
            <a:r>
              <a:rPr lang="en-US" sz="3200" dirty="0" err="1">
                <a:solidFill>
                  <a:srgbClr val="FF0000"/>
                </a:solidFill>
              </a:rPr>
              <a:t>tố</a:t>
            </a:r>
            <a:r>
              <a:rPr lang="en-US" sz="3200" dirty="0">
                <a:solidFill>
                  <a:srgbClr val="FF0000"/>
                </a:solidFill>
              </a:rPr>
              <a:t> </a:t>
            </a:r>
            <a:r>
              <a:rPr lang="en-US" sz="3200" dirty="0" err="1">
                <a:solidFill>
                  <a:srgbClr val="FF0000"/>
                </a:solidFill>
              </a:rPr>
              <a:t>tạo</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chất</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kèm</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chỉ</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nguyên</a:t>
            </a:r>
            <a:r>
              <a:rPr lang="en-US" sz="3200" dirty="0">
                <a:solidFill>
                  <a:srgbClr val="FF0000"/>
                </a:solidFill>
              </a:rPr>
              <a:t> </a:t>
            </a:r>
            <a:r>
              <a:rPr lang="en-US" sz="3200" dirty="0" err="1">
                <a:solidFill>
                  <a:srgbClr val="FF0000"/>
                </a:solidFill>
              </a:rPr>
              <a:t>tử</a:t>
            </a:r>
            <a:r>
              <a:rPr lang="en-US" sz="3200" dirty="0">
                <a:solidFill>
                  <a:srgbClr val="FF0000"/>
                </a:solidFill>
              </a:rPr>
              <a:t> ở </a:t>
            </a:r>
            <a:r>
              <a:rPr lang="en-US" sz="3200" dirty="0" err="1">
                <a:solidFill>
                  <a:srgbClr val="FF0000"/>
                </a:solidFill>
              </a:rPr>
              <a:t>dưới</a:t>
            </a:r>
            <a:r>
              <a:rPr lang="en-US" sz="3200" dirty="0">
                <a:solidFill>
                  <a:srgbClr val="FF0000"/>
                </a:solidFill>
              </a:rPr>
              <a:t> </a:t>
            </a:r>
            <a:r>
              <a:rPr lang="en-US" sz="3200" dirty="0" err="1">
                <a:solidFill>
                  <a:srgbClr val="FF0000"/>
                </a:solidFill>
              </a:rPr>
              <a:t>chân</a:t>
            </a:r>
            <a:r>
              <a:rPr lang="en-US" sz="3200" dirty="0">
                <a:solidFill>
                  <a:srgbClr val="FF0000"/>
                </a:solidFill>
              </a:rPr>
              <a:t> </a:t>
            </a:r>
            <a:r>
              <a:rPr lang="en-US" sz="3200" dirty="0" err="1">
                <a:solidFill>
                  <a:srgbClr val="FF0000"/>
                </a:solidFill>
              </a:rPr>
              <a:t>kí</a:t>
            </a:r>
            <a:r>
              <a:rPr lang="en-US" sz="3200" dirty="0">
                <a:solidFill>
                  <a:srgbClr val="FF0000"/>
                </a:solidFill>
              </a:rPr>
              <a:t> </a:t>
            </a:r>
            <a:r>
              <a:rPr lang="en-US" sz="3200" dirty="0" err="1">
                <a:solidFill>
                  <a:srgbClr val="FF0000"/>
                </a:solidFill>
              </a:rPr>
              <a:t>hiệu</a:t>
            </a:r>
            <a:r>
              <a:rPr lang="en-US" sz="3200" dirty="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Nước</a:t>
            </a:r>
            <a:r>
              <a:rPr lang="en-US" sz="3200" i="1" dirty="0"/>
              <a:t> </a:t>
            </a:r>
            <a:r>
              <a:rPr lang="en-US" sz="3200" i="1" dirty="0" err="1"/>
              <a:t>cho</a:t>
            </a:r>
            <a:r>
              <a:rPr lang="en-US" sz="3200" i="1" dirty="0"/>
              <a:t> ta </a:t>
            </a:r>
            <a:r>
              <a:rPr lang="en-US" sz="3200" i="1" dirty="0" err="1"/>
              <a:t>biết</a:t>
            </a:r>
            <a:r>
              <a:rPr lang="en-US" sz="3200" i="1" dirty="0"/>
              <a:t> </a:t>
            </a:r>
            <a:r>
              <a:rPr lang="en-US" sz="3200" i="1" dirty="0" err="1"/>
              <a:t>những</a:t>
            </a:r>
            <a:r>
              <a:rPr lang="en-US" sz="3200" i="1" dirty="0"/>
              <a:t> </a:t>
            </a:r>
            <a:r>
              <a:rPr lang="en-US" sz="3200" i="1" dirty="0" err="1"/>
              <a:t>thông</a:t>
            </a:r>
            <a:r>
              <a:rPr lang="en-US" sz="3200" i="1" dirty="0"/>
              <a:t> tin </a:t>
            </a:r>
            <a:r>
              <a:rPr lang="en-US" sz="3200" i="1" dirty="0" err="1"/>
              <a:t>gì</a:t>
            </a:r>
            <a:r>
              <a:rPr lang="en-US" sz="3200" i="1" dirty="0"/>
              <a:t>?</a:t>
            </a:r>
            <a:endParaRPr lang="vi-VN" sz="3200" i="1" dirty="0"/>
          </a:p>
        </p:txBody>
      </p:sp>
      <p:sp>
        <p:nvSpPr>
          <p:cNvPr id="8" name="TextBox 7"/>
          <p:cNvSpPr txBox="1"/>
          <p:nvPr/>
        </p:nvSpPr>
        <p:spPr>
          <a:xfrm>
            <a:off x="6450512" y="1970343"/>
            <a:ext cx="4710547" cy="3416320"/>
          </a:xfrm>
          <a:prstGeom prst="rect">
            <a:avLst/>
          </a:prstGeom>
          <a:noFill/>
        </p:spPr>
        <p:txBody>
          <a:bodyPr wrap="square" rtlCol="0">
            <a:spAutoFit/>
          </a:bodyPr>
          <a:lstStyle/>
          <a:p>
            <a:pPr marL="571500" indent="-571500">
              <a:buFontTx/>
              <a:buChar char="-"/>
            </a:pPr>
            <a:r>
              <a:rPr lang="en-US" sz="3600" dirty="0" err="1"/>
              <a:t>Nước</a:t>
            </a:r>
            <a:r>
              <a:rPr lang="en-US" sz="3600" dirty="0"/>
              <a:t> do </a:t>
            </a:r>
            <a:r>
              <a:rPr lang="en-US" sz="3600" dirty="0" err="1"/>
              <a:t>nguyên</a:t>
            </a:r>
            <a:r>
              <a:rPr lang="en-US" sz="3600" dirty="0"/>
              <a:t> </a:t>
            </a:r>
            <a:r>
              <a:rPr lang="en-US" sz="3600" dirty="0" err="1"/>
              <a:t>tố</a:t>
            </a:r>
            <a:r>
              <a:rPr lang="en-US" sz="3600" dirty="0"/>
              <a:t> H </a:t>
            </a:r>
            <a:r>
              <a:rPr lang="en-US" sz="3600" dirty="0" err="1"/>
              <a:t>và</a:t>
            </a:r>
            <a:r>
              <a:rPr lang="en-US" sz="3600" dirty="0"/>
              <a:t> O </a:t>
            </a:r>
            <a:r>
              <a:rPr lang="en-US" sz="3600" dirty="0" err="1"/>
              <a:t>tạo</a:t>
            </a:r>
            <a:r>
              <a:rPr lang="en-US" sz="3600" dirty="0"/>
              <a:t> </a:t>
            </a:r>
            <a:r>
              <a:rPr lang="en-US" sz="3600" dirty="0" err="1"/>
              <a:t>nên</a:t>
            </a:r>
            <a:r>
              <a:rPr lang="en-US" sz="3600" dirty="0"/>
              <a:t>.</a:t>
            </a:r>
          </a:p>
          <a:p>
            <a:pPr marL="571500" indent="-571500">
              <a:buFontTx/>
              <a:buChar char="-"/>
            </a:pPr>
            <a:r>
              <a:rPr lang="en-US" sz="3600" dirty="0" err="1"/>
              <a:t>Trong</a:t>
            </a:r>
            <a:r>
              <a:rPr lang="en-US" sz="3600" dirty="0"/>
              <a:t> 1 </a:t>
            </a:r>
            <a:r>
              <a:rPr lang="en-US" sz="3600" dirty="0" err="1"/>
              <a:t>phân</a:t>
            </a:r>
            <a:r>
              <a:rPr lang="en-US" sz="3600" dirty="0"/>
              <a:t> </a:t>
            </a:r>
            <a:r>
              <a:rPr lang="en-US" sz="3600" dirty="0" err="1"/>
              <a:t>tử</a:t>
            </a:r>
            <a:r>
              <a:rPr lang="en-US" sz="3600" dirty="0"/>
              <a:t> </a:t>
            </a:r>
            <a:r>
              <a:rPr lang="en-US" sz="3600" dirty="0" err="1"/>
              <a:t>có</a:t>
            </a:r>
            <a:r>
              <a:rPr lang="en-US" sz="3600" dirty="0"/>
              <a:t> 2 H </a:t>
            </a:r>
            <a:r>
              <a:rPr lang="en-US" sz="3600" dirty="0" err="1"/>
              <a:t>và</a:t>
            </a:r>
            <a:r>
              <a:rPr lang="en-US" sz="3600" dirty="0"/>
              <a:t> 1 </a:t>
            </a:r>
            <a:r>
              <a:rPr lang="en-US" sz="3600" dirty="0" err="1"/>
              <a:t>Ovà</a:t>
            </a:r>
            <a:r>
              <a:rPr lang="en-US" sz="3600" dirty="0"/>
              <a:t> </a:t>
            </a:r>
            <a:r>
              <a:rPr lang="en-US" sz="3600" dirty="0" err="1"/>
              <a:t>tỉ</a:t>
            </a:r>
            <a:r>
              <a:rPr lang="en-US" sz="3600" dirty="0"/>
              <a:t> </a:t>
            </a:r>
            <a:r>
              <a:rPr lang="en-US" sz="3600" dirty="0" err="1"/>
              <a:t>lệ</a:t>
            </a:r>
            <a:r>
              <a:rPr lang="en-US" sz="3600" dirty="0"/>
              <a:t> </a:t>
            </a:r>
            <a:r>
              <a:rPr lang="en-US" sz="3600" dirty="0" err="1"/>
              <a:t>số</a:t>
            </a:r>
            <a:r>
              <a:rPr lang="en-US" sz="3600" dirty="0"/>
              <a:t> </a:t>
            </a:r>
            <a:r>
              <a:rPr lang="en-US" sz="3600" dirty="0" err="1"/>
              <a:t>nguyên</a:t>
            </a:r>
            <a:r>
              <a:rPr lang="en-US" sz="3600" dirty="0"/>
              <a:t> </a:t>
            </a:r>
            <a:r>
              <a:rPr lang="en-US" sz="3600" dirty="0" err="1"/>
              <a:t>tử</a:t>
            </a:r>
            <a:r>
              <a:rPr lang="en-US" sz="3600" dirty="0"/>
              <a:t> H:O=2:1</a:t>
            </a:r>
          </a:p>
          <a:p>
            <a:pPr marL="571500" indent="-571500">
              <a:buFontTx/>
              <a:buChar char="-"/>
            </a:pPr>
            <a:r>
              <a:rPr lang="en-US" sz="3600" dirty="0"/>
              <a:t>PTK: 18 </a:t>
            </a:r>
            <a:r>
              <a:rPr lang="en-US" sz="3600" dirty="0" err="1"/>
              <a:t>amu</a:t>
            </a:r>
            <a:r>
              <a:rPr lang="en-US" sz="3600" dirty="0"/>
              <a:t>.</a:t>
            </a:r>
            <a:endParaRPr lang="vi-VN" sz="3600" dirty="0"/>
          </a:p>
        </p:txBody>
      </p:sp>
    </p:spTree>
    <p:extLst>
      <p:ext uri="{BB962C8B-B14F-4D97-AF65-F5344CB8AC3E}">
        <p14:creationId xmlns:p14="http://schemas.microsoft.com/office/powerpoint/2010/main" val="26438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072071" y="2222230"/>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a:t>Công</a:t>
            </a:r>
            <a:r>
              <a:rPr lang="en-US" sz="3600" dirty="0"/>
              <a:t> </a:t>
            </a:r>
            <a:r>
              <a:rPr lang="en-US" sz="3600" dirty="0" err="1"/>
              <a:t>thức</a:t>
            </a:r>
            <a:r>
              <a:rPr lang="en-US" sz="3600" dirty="0"/>
              <a:t> </a:t>
            </a:r>
            <a:r>
              <a:rPr lang="en-US" sz="3600" dirty="0" err="1"/>
              <a:t>hóa</a:t>
            </a:r>
            <a:r>
              <a:rPr lang="en-US" sz="3600" dirty="0"/>
              <a:t> </a:t>
            </a:r>
            <a:r>
              <a:rPr lang="en-US" sz="3600" dirty="0" err="1"/>
              <a:t>học</a:t>
            </a:r>
            <a:r>
              <a:rPr lang="en-US" sz="3600" dirty="0"/>
              <a:t> </a:t>
            </a:r>
            <a:r>
              <a:rPr lang="en-US" sz="3600" dirty="0" err="1"/>
              <a:t>cho</a:t>
            </a:r>
            <a:r>
              <a:rPr lang="en-US" sz="3600" dirty="0"/>
              <a:t> ta </a:t>
            </a:r>
            <a:r>
              <a:rPr lang="en-US" sz="3600" dirty="0" err="1"/>
              <a:t>biết</a:t>
            </a:r>
            <a:r>
              <a:rPr lang="en-US" sz="3600" dirty="0"/>
              <a:t> </a:t>
            </a:r>
            <a:r>
              <a:rPr lang="en-US" sz="3600" dirty="0" err="1"/>
              <a:t>được</a:t>
            </a:r>
            <a:r>
              <a:rPr lang="en-US" sz="3600" dirty="0"/>
              <a:t>:</a:t>
            </a:r>
          </a:p>
          <a:p>
            <a:pPr marL="1143000" indent="-577850">
              <a:buFont typeface="Wingdings" panose="05000000000000000000" pitchFamily="2" charset="2"/>
              <a:buChar char="v"/>
            </a:pPr>
            <a:r>
              <a:rPr lang="en-US" sz="3600" dirty="0" err="1"/>
              <a:t>Tên</a:t>
            </a:r>
            <a:r>
              <a:rPr lang="en-US" sz="3600" dirty="0"/>
              <a:t> </a:t>
            </a:r>
            <a:r>
              <a:rPr lang="en-US" sz="3600" dirty="0" err="1"/>
              <a:t>nguyên</a:t>
            </a:r>
            <a:r>
              <a:rPr lang="en-US" sz="3600" dirty="0"/>
              <a:t> </a:t>
            </a:r>
            <a:r>
              <a:rPr lang="en-US" sz="3600" dirty="0" err="1"/>
              <a:t>tố</a:t>
            </a:r>
            <a:r>
              <a:rPr lang="en-US" sz="3600" dirty="0"/>
              <a:t> </a:t>
            </a:r>
            <a:r>
              <a:rPr lang="en-US" sz="3600" dirty="0" err="1"/>
              <a:t>tạo</a:t>
            </a:r>
            <a:r>
              <a:rPr lang="en-US" sz="3600" dirty="0"/>
              <a:t> </a:t>
            </a:r>
            <a:r>
              <a:rPr lang="en-US" sz="3600" dirty="0" err="1"/>
              <a:t>nên</a:t>
            </a:r>
            <a:r>
              <a:rPr lang="en-US" sz="3600" dirty="0"/>
              <a:t> </a:t>
            </a:r>
            <a:r>
              <a:rPr lang="en-US" sz="3600" dirty="0" err="1"/>
              <a:t>chất</a:t>
            </a:r>
            <a:r>
              <a:rPr lang="en-US" sz="3600" dirty="0"/>
              <a:t>.</a:t>
            </a:r>
          </a:p>
          <a:p>
            <a:pPr marL="1143000" indent="-577850">
              <a:buFont typeface="Wingdings" panose="05000000000000000000" pitchFamily="2" charset="2"/>
              <a:buChar char="v"/>
            </a:pPr>
            <a:r>
              <a:rPr lang="en-US" sz="3600" dirty="0" err="1"/>
              <a:t>Số</a:t>
            </a:r>
            <a:r>
              <a:rPr lang="en-US" sz="3600" dirty="0"/>
              <a:t> </a:t>
            </a:r>
            <a:r>
              <a:rPr lang="en-US" sz="3600" dirty="0" err="1"/>
              <a:t>nguyên</a:t>
            </a:r>
            <a:r>
              <a:rPr lang="en-US" sz="3600" dirty="0"/>
              <a:t> </a:t>
            </a:r>
            <a:r>
              <a:rPr lang="en-US" sz="3600" dirty="0" err="1"/>
              <a:t>tử</a:t>
            </a:r>
            <a:r>
              <a:rPr lang="en-US" sz="3600" dirty="0"/>
              <a:t> hay </a:t>
            </a:r>
            <a:r>
              <a:rPr lang="en-US" sz="3600" dirty="0" err="1"/>
              <a:t>tỉ</a:t>
            </a:r>
            <a:r>
              <a:rPr lang="en-US" sz="3600" dirty="0"/>
              <a:t> </a:t>
            </a:r>
            <a:r>
              <a:rPr lang="en-US" sz="3600" dirty="0" err="1"/>
              <a:t>lệ</a:t>
            </a:r>
            <a:r>
              <a:rPr lang="en-US" sz="3600" dirty="0"/>
              <a:t> </a:t>
            </a:r>
            <a:r>
              <a:rPr lang="en-US" sz="3600" dirty="0" err="1"/>
              <a:t>số</a:t>
            </a:r>
            <a:r>
              <a:rPr lang="en-US" sz="3600" dirty="0"/>
              <a:t> </a:t>
            </a:r>
            <a:r>
              <a:rPr lang="en-US" sz="3600" dirty="0" err="1"/>
              <a:t>nguyên</a:t>
            </a:r>
            <a:r>
              <a:rPr lang="en-US" sz="3600" dirty="0"/>
              <a:t> </a:t>
            </a:r>
            <a:r>
              <a:rPr lang="en-US" sz="3600" dirty="0" err="1"/>
              <a:t>tử</a:t>
            </a:r>
            <a:r>
              <a:rPr lang="en-US" sz="3600" dirty="0"/>
              <a:t> </a:t>
            </a:r>
            <a:r>
              <a:rPr lang="en-US" sz="3600" dirty="0" err="1"/>
              <a:t>của</a:t>
            </a:r>
            <a:r>
              <a:rPr lang="en-US" sz="3600" dirty="0"/>
              <a:t> </a:t>
            </a:r>
            <a:r>
              <a:rPr lang="en-US" sz="3600" dirty="0" err="1"/>
              <a:t>các</a:t>
            </a:r>
            <a:r>
              <a:rPr lang="en-US" sz="3600" dirty="0"/>
              <a:t> </a:t>
            </a:r>
            <a:r>
              <a:rPr lang="en-US" sz="3600" dirty="0" err="1"/>
              <a:t>nguyên</a:t>
            </a:r>
            <a:r>
              <a:rPr lang="en-US" sz="3600" dirty="0"/>
              <a:t> </a:t>
            </a:r>
            <a:r>
              <a:rPr lang="en-US" sz="3600" dirty="0" err="1"/>
              <a:t>tố</a:t>
            </a:r>
            <a:r>
              <a:rPr lang="en-US" sz="3600" dirty="0"/>
              <a:t> </a:t>
            </a:r>
            <a:r>
              <a:rPr lang="en-US" sz="3600" dirty="0" err="1"/>
              <a:t>có</a:t>
            </a:r>
            <a:r>
              <a:rPr lang="en-US" sz="3600" dirty="0"/>
              <a:t> </a:t>
            </a:r>
            <a:r>
              <a:rPr lang="en-US" sz="3600" dirty="0" err="1"/>
              <a:t>trong</a:t>
            </a:r>
            <a:r>
              <a:rPr lang="en-US" sz="3600" dirty="0"/>
              <a:t> 1 </a:t>
            </a:r>
            <a:r>
              <a:rPr lang="en-US" sz="3600" dirty="0" err="1"/>
              <a:t>phân</a:t>
            </a:r>
            <a:r>
              <a:rPr lang="en-US" sz="3600" dirty="0"/>
              <a:t> </a:t>
            </a:r>
            <a:r>
              <a:rPr lang="en-US" sz="3600" dirty="0" err="1"/>
              <a:t>tử</a:t>
            </a:r>
            <a:r>
              <a:rPr lang="en-US" sz="3600" dirty="0"/>
              <a:t> </a:t>
            </a:r>
            <a:r>
              <a:rPr lang="en-US" sz="3600" dirty="0" err="1"/>
              <a:t>của</a:t>
            </a:r>
            <a:r>
              <a:rPr lang="en-US" sz="3600" dirty="0"/>
              <a:t> </a:t>
            </a:r>
            <a:r>
              <a:rPr lang="en-US" sz="3600" dirty="0" err="1"/>
              <a:t>chất</a:t>
            </a:r>
            <a:r>
              <a:rPr lang="en-US" sz="3600" dirty="0"/>
              <a:t>.</a:t>
            </a:r>
          </a:p>
          <a:p>
            <a:pPr marL="1143000" indent="-577850">
              <a:buFont typeface="Wingdings" panose="05000000000000000000" pitchFamily="2" charset="2"/>
              <a:buChar char="v"/>
            </a:pPr>
            <a:r>
              <a:rPr lang="en-US" sz="3600" dirty="0" err="1"/>
              <a:t>Phân</a:t>
            </a:r>
            <a:r>
              <a:rPr lang="en-US" sz="3600" dirty="0"/>
              <a:t> </a:t>
            </a:r>
            <a:r>
              <a:rPr lang="en-US" sz="3600" dirty="0" err="1"/>
              <a:t>tử</a:t>
            </a:r>
            <a:r>
              <a:rPr lang="en-US" sz="3600" dirty="0"/>
              <a:t> </a:t>
            </a:r>
            <a:r>
              <a:rPr lang="en-US" sz="3600" dirty="0" err="1"/>
              <a:t>khối</a:t>
            </a:r>
            <a:r>
              <a:rPr lang="en-US" sz="3600" dirty="0"/>
              <a:t> </a:t>
            </a:r>
            <a:r>
              <a:rPr lang="en-US" sz="3600" dirty="0" err="1"/>
              <a:t>của</a:t>
            </a:r>
            <a:r>
              <a:rPr lang="en-US" sz="3600" dirty="0"/>
              <a:t> </a:t>
            </a:r>
            <a:r>
              <a:rPr lang="en-US" sz="3600" dirty="0" err="1"/>
              <a:t>chất</a:t>
            </a:r>
            <a:r>
              <a:rPr lang="en-US" sz="3600" dirty="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a:solidFill>
                  <a:srgbClr val="253D68"/>
                </a:solidFill>
                <a:latin typeface="Verdana"/>
                <a:cs typeface="Verdana"/>
              </a:rPr>
              <a:t>3. Ý </a:t>
            </a:r>
            <a:r>
              <a:rPr lang="en-US" sz="4000" b="1" spc="-400" dirty="0" err="1">
                <a:solidFill>
                  <a:srgbClr val="253D68"/>
                </a:solidFill>
                <a:latin typeface="Verdana"/>
                <a:cs typeface="Verdana"/>
              </a:rPr>
              <a:t>nghĩa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a:t>Luyện</a:t>
            </a:r>
            <a:r>
              <a:rPr lang="en-US" sz="4000" b="1" dirty="0"/>
              <a:t> </a:t>
            </a:r>
            <a:r>
              <a:rPr lang="en-US" sz="4000" b="1" dirty="0" err="1"/>
              <a:t>tập</a:t>
            </a:r>
            <a:r>
              <a:rPr lang="en-US" sz="4000" b="1" dirty="0"/>
              <a:t>: </a:t>
            </a:r>
            <a:r>
              <a:rPr lang="en-US" sz="4000" dirty="0" err="1"/>
              <a:t>Nêu</a:t>
            </a:r>
            <a:r>
              <a:rPr lang="en-US" sz="4000" dirty="0"/>
              <a:t> ý </a:t>
            </a:r>
            <a:r>
              <a:rPr lang="en-US" sz="4000" dirty="0" err="1"/>
              <a:t>nghĩa</a:t>
            </a:r>
            <a:r>
              <a:rPr lang="en-US" sz="4000" dirty="0"/>
              <a:t> </a:t>
            </a:r>
            <a:r>
              <a:rPr lang="en-US" sz="4000" dirty="0" err="1"/>
              <a:t>của</a:t>
            </a:r>
            <a:r>
              <a:rPr lang="en-US" sz="4000" dirty="0"/>
              <a:t> CTHH </a:t>
            </a:r>
            <a:r>
              <a:rPr lang="en-US" sz="4000" dirty="0" err="1"/>
              <a:t>sau</a:t>
            </a:r>
            <a:r>
              <a:rPr lang="en-US" sz="4000" dirty="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a:t>Sulfuric acid: H</a:t>
            </a:r>
            <a:r>
              <a:rPr lang="en-US" sz="3200" baseline="-25000" dirty="0"/>
              <a:t>2</a:t>
            </a:r>
            <a:r>
              <a:rPr lang="en-US" sz="3200" dirty="0"/>
              <a:t>SO</a:t>
            </a:r>
            <a:r>
              <a:rPr lang="en-US" sz="3200" baseline="-25000" dirty="0"/>
              <a:t>4</a:t>
            </a:r>
            <a:endParaRPr lang="en-US" sz="3200" dirty="0"/>
          </a:p>
          <a:p>
            <a:pPr marL="514350" indent="-514350">
              <a:buAutoNum type="alphaLcParenR"/>
            </a:pPr>
            <a:r>
              <a:rPr lang="en-US" sz="3200" dirty="0" err="1"/>
              <a:t>Khí</a:t>
            </a:r>
            <a:r>
              <a:rPr lang="en-US" sz="3200" dirty="0"/>
              <a:t> oxygen: O</a:t>
            </a:r>
            <a:r>
              <a:rPr lang="en-US" sz="3200" baseline="-25000" dirty="0"/>
              <a:t>2</a:t>
            </a:r>
            <a:endParaRPr lang="vi-VN" sz="3200" baseline="-250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t>Công</a:t>
            </a:r>
            <a:r>
              <a:rPr lang="en-US" sz="3200" dirty="0"/>
              <a:t> </a:t>
            </a:r>
            <a:r>
              <a:rPr lang="en-US" sz="3200" dirty="0" err="1"/>
              <a:t>thức</a:t>
            </a:r>
            <a:r>
              <a:rPr lang="en-US" sz="3200" dirty="0"/>
              <a:t> P</a:t>
            </a:r>
            <a:r>
              <a:rPr lang="en-US" sz="3200" baseline="-25000" dirty="0"/>
              <a:t>2</a:t>
            </a:r>
            <a:r>
              <a:rPr lang="en-US" sz="3200" dirty="0"/>
              <a:t>O</a:t>
            </a:r>
            <a:r>
              <a:rPr lang="en-US" sz="3200" baseline="-25000" dirty="0"/>
              <a:t>5</a:t>
            </a:r>
            <a:r>
              <a:rPr lang="en-US" sz="3200" dirty="0"/>
              <a:t> </a:t>
            </a:r>
            <a:r>
              <a:rPr lang="en-US" sz="3200" dirty="0" err="1"/>
              <a:t>cho</a:t>
            </a:r>
            <a:r>
              <a:rPr lang="en-US" sz="3200" dirty="0"/>
              <a:t> ta </a:t>
            </a:r>
            <a:r>
              <a:rPr lang="en-US" sz="3200" dirty="0" err="1"/>
              <a:t>biết</a:t>
            </a:r>
            <a:r>
              <a:rPr lang="en-US" sz="3200" dirty="0"/>
              <a:t>:</a:t>
            </a:r>
          </a:p>
          <a:p>
            <a:pPr marL="457200" indent="-457200">
              <a:buFont typeface="Arial" panose="020B0604020202020204" pitchFamily="34" charset="0"/>
              <a:buChar char="•"/>
            </a:pPr>
            <a:r>
              <a:rPr lang="en-US" sz="3200" dirty="0" err="1"/>
              <a:t>Khí</a:t>
            </a:r>
            <a:r>
              <a:rPr lang="en-US" sz="3200" dirty="0"/>
              <a:t> oxygen </a:t>
            </a:r>
            <a:r>
              <a:rPr lang="en-US" sz="3200" dirty="0" err="1"/>
              <a:t>gồm</a:t>
            </a:r>
            <a:r>
              <a:rPr lang="en-US" sz="3200" dirty="0"/>
              <a:t> 1 </a:t>
            </a:r>
            <a:r>
              <a:rPr lang="en-US" sz="3200" dirty="0" err="1"/>
              <a:t>nguyên</a:t>
            </a:r>
            <a:r>
              <a:rPr lang="en-US" sz="3200" dirty="0"/>
              <a:t> </a:t>
            </a:r>
            <a:r>
              <a:rPr lang="en-US" sz="3200" dirty="0" err="1"/>
              <a:t>tố</a:t>
            </a:r>
            <a:r>
              <a:rPr lang="en-US" sz="3200" dirty="0"/>
              <a:t> </a:t>
            </a:r>
            <a:r>
              <a:rPr lang="en-US" sz="3200" dirty="0" err="1"/>
              <a:t>là</a:t>
            </a:r>
            <a:r>
              <a:rPr lang="en-US" sz="3200" dirty="0"/>
              <a:t> O.</a:t>
            </a:r>
          </a:p>
          <a:p>
            <a:pPr marL="457200" indent="-457200">
              <a:buFont typeface="Arial" panose="020B0604020202020204" pitchFamily="34" charset="0"/>
              <a:buChar char="•"/>
            </a:pPr>
            <a:r>
              <a:rPr lang="en-US" sz="3200" dirty="0" err="1"/>
              <a:t>Trong</a:t>
            </a:r>
            <a:r>
              <a:rPr lang="en-US" sz="3200" dirty="0"/>
              <a:t> 1 </a:t>
            </a:r>
            <a:r>
              <a:rPr lang="en-US" sz="3200" dirty="0" err="1"/>
              <a:t>phân</a:t>
            </a:r>
            <a:r>
              <a:rPr lang="en-US" sz="3200" dirty="0"/>
              <a:t> </a:t>
            </a:r>
            <a:r>
              <a:rPr lang="en-US" sz="3200" dirty="0" err="1"/>
              <a:t>tử</a:t>
            </a:r>
            <a:r>
              <a:rPr lang="en-US" sz="3200" dirty="0"/>
              <a:t> </a:t>
            </a:r>
            <a:r>
              <a:rPr lang="en-US" sz="3200" dirty="0" err="1"/>
              <a:t>có</a:t>
            </a:r>
            <a:r>
              <a:rPr lang="en-US" sz="3200" dirty="0"/>
              <a:t>: 2 </a:t>
            </a:r>
            <a:r>
              <a:rPr lang="en-US" sz="3200" dirty="0" err="1"/>
              <a:t>nguyên</a:t>
            </a:r>
            <a:r>
              <a:rPr lang="en-US" sz="3200" dirty="0"/>
              <a:t> </a:t>
            </a:r>
            <a:r>
              <a:rPr lang="en-US" sz="3200" dirty="0" err="1"/>
              <a:t>tử</a:t>
            </a:r>
            <a:r>
              <a:rPr lang="en-US" sz="3200" dirty="0"/>
              <a:t> O</a:t>
            </a:r>
          </a:p>
          <a:p>
            <a:pPr marL="457200" indent="-457200">
              <a:buFont typeface="Arial" panose="020B0604020202020204" pitchFamily="34" charset="0"/>
              <a:buChar char="•"/>
            </a:pPr>
            <a:r>
              <a:rPr lang="en-US" sz="3200" dirty="0"/>
              <a:t>PTK </a:t>
            </a:r>
            <a:r>
              <a:rPr lang="en-US" sz="3200" dirty="0" err="1"/>
              <a:t>là</a:t>
            </a:r>
            <a:r>
              <a:rPr lang="en-US" sz="3200" dirty="0"/>
              <a:t> 32 </a:t>
            </a:r>
            <a:r>
              <a:rPr lang="en-US" sz="3200" dirty="0" err="1"/>
              <a:t>amu</a:t>
            </a:r>
            <a:r>
              <a:rPr lang="en-US" sz="3200" dirty="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t>Công</a:t>
            </a:r>
            <a:r>
              <a:rPr lang="en-US" sz="3200" dirty="0"/>
              <a:t> </a:t>
            </a:r>
            <a:r>
              <a:rPr lang="en-US" sz="3200" dirty="0" err="1"/>
              <a:t>thức</a:t>
            </a:r>
            <a:r>
              <a:rPr lang="en-US" sz="3200" dirty="0"/>
              <a:t> H</a:t>
            </a:r>
            <a:r>
              <a:rPr lang="en-US" sz="3200" baseline="-25000" dirty="0"/>
              <a:t>2</a:t>
            </a:r>
            <a:r>
              <a:rPr lang="en-US" sz="3200" dirty="0"/>
              <a:t>SO</a:t>
            </a:r>
            <a:r>
              <a:rPr lang="en-US" sz="3200" baseline="-25000" dirty="0"/>
              <a:t>4</a:t>
            </a:r>
            <a:r>
              <a:rPr lang="en-US" sz="3200" dirty="0"/>
              <a:t> </a:t>
            </a:r>
            <a:r>
              <a:rPr lang="en-US" sz="3200" dirty="0" err="1"/>
              <a:t>cho</a:t>
            </a:r>
            <a:r>
              <a:rPr lang="en-US" sz="3200" dirty="0"/>
              <a:t> ta </a:t>
            </a:r>
            <a:r>
              <a:rPr lang="en-US" sz="3200" dirty="0" err="1"/>
              <a:t>biết</a:t>
            </a:r>
            <a:r>
              <a:rPr lang="en-US" sz="3200" dirty="0"/>
              <a:t>:</a:t>
            </a:r>
          </a:p>
          <a:p>
            <a:pPr marL="457200" indent="-457200">
              <a:buFont typeface="Arial" panose="020B0604020202020204" pitchFamily="34" charset="0"/>
              <a:buChar char="•"/>
            </a:pPr>
            <a:r>
              <a:rPr lang="en-US" sz="3200" dirty="0"/>
              <a:t>Sulfuric acid </a:t>
            </a:r>
            <a:r>
              <a:rPr lang="en-US" sz="3200" dirty="0" err="1"/>
              <a:t>gồm</a:t>
            </a:r>
            <a:r>
              <a:rPr lang="en-US" sz="3200" dirty="0"/>
              <a:t> 3 </a:t>
            </a:r>
            <a:r>
              <a:rPr lang="en-US" sz="3200" dirty="0" err="1"/>
              <a:t>nguyên</a:t>
            </a:r>
            <a:r>
              <a:rPr lang="en-US" sz="3200" dirty="0"/>
              <a:t> </a:t>
            </a:r>
            <a:r>
              <a:rPr lang="en-US" sz="3200" dirty="0" err="1"/>
              <a:t>tố</a:t>
            </a:r>
            <a:r>
              <a:rPr lang="en-US" sz="3200" dirty="0"/>
              <a:t> </a:t>
            </a:r>
            <a:r>
              <a:rPr lang="en-US" sz="3200" dirty="0" err="1"/>
              <a:t>là</a:t>
            </a:r>
            <a:r>
              <a:rPr lang="en-US" sz="3200" dirty="0"/>
              <a:t>: H, S </a:t>
            </a:r>
            <a:r>
              <a:rPr lang="en-US" sz="3200" dirty="0" err="1"/>
              <a:t>và</a:t>
            </a:r>
            <a:r>
              <a:rPr lang="en-US" sz="3200" dirty="0"/>
              <a:t> O.</a:t>
            </a:r>
          </a:p>
          <a:p>
            <a:pPr marL="457200" indent="-457200">
              <a:buFont typeface="Arial" panose="020B0604020202020204" pitchFamily="34" charset="0"/>
              <a:buChar char="•"/>
            </a:pPr>
            <a:r>
              <a:rPr lang="en-US" sz="3200" dirty="0" err="1"/>
              <a:t>Trong</a:t>
            </a:r>
            <a:r>
              <a:rPr lang="en-US" sz="3200" dirty="0"/>
              <a:t> 1 </a:t>
            </a:r>
            <a:r>
              <a:rPr lang="en-US" sz="3200" dirty="0" err="1"/>
              <a:t>phân</a:t>
            </a:r>
            <a:r>
              <a:rPr lang="en-US" sz="3200" dirty="0"/>
              <a:t> </a:t>
            </a:r>
            <a:r>
              <a:rPr lang="en-US" sz="3200" dirty="0" err="1"/>
              <a:t>tử</a:t>
            </a:r>
            <a:r>
              <a:rPr lang="en-US" sz="3200" dirty="0"/>
              <a:t> </a:t>
            </a:r>
            <a:r>
              <a:rPr lang="en-US" sz="3200" dirty="0" err="1"/>
              <a:t>là</a:t>
            </a:r>
            <a:r>
              <a:rPr lang="en-US" sz="3200" dirty="0"/>
              <a:t>: 2H, 1S </a:t>
            </a:r>
            <a:r>
              <a:rPr lang="en-US" sz="3200" dirty="0" err="1"/>
              <a:t>và</a:t>
            </a:r>
            <a:r>
              <a:rPr lang="en-US" sz="3200" dirty="0"/>
              <a:t> 4O </a:t>
            </a:r>
            <a:r>
              <a:rPr lang="en-US" sz="3200" dirty="0" err="1"/>
              <a:t>và</a:t>
            </a:r>
            <a:r>
              <a:rPr lang="en-US" sz="3200" dirty="0"/>
              <a:t> </a:t>
            </a:r>
            <a:r>
              <a:rPr lang="en-US" sz="3200" dirty="0" err="1"/>
              <a:t>tỉ</a:t>
            </a:r>
            <a:r>
              <a:rPr lang="en-US" sz="3200" dirty="0"/>
              <a:t> </a:t>
            </a:r>
            <a:r>
              <a:rPr lang="en-US" sz="3200" dirty="0" err="1"/>
              <a:t>lệ</a:t>
            </a:r>
            <a:r>
              <a:rPr lang="en-US" sz="3200" dirty="0"/>
              <a:t> </a:t>
            </a:r>
            <a:r>
              <a:rPr lang="en-US" sz="3200" dirty="0" err="1"/>
              <a:t>số</a:t>
            </a:r>
            <a:r>
              <a:rPr lang="en-US" sz="3200" dirty="0"/>
              <a:t> </a:t>
            </a:r>
            <a:r>
              <a:rPr lang="en-US" sz="3200" dirty="0" err="1"/>
              <a:t>nguyên</a:t>
            </a:r>
            <a:r>
              <a:rPr lang="en-US" sz="3200" dirty="0"/>
              <a:t> </a:t>
            </a:r>
            <a:r>
              <a:rPr lang="en-US" sz="3200" dirty="0" err="1"/>
              <a:t>tử</a:t>
            </a:r>
            <a:r>
              <a:rPr lang="en-US" sz="3200" dirty="0"/>
              <a:t> H:S:O= 2:1:4</a:t>
            </a:r>
          </a:p>
          <a:p>
            <a:pPr marL="457200" indent="-457200">
              <a:buFont typeface="Arial" panose="020B0604020202020204" pitchFamily="34" charset="0"/>
              <a:buChar char="•"/>
            </a:pPr>
            <a:r>
              <a:rPr lang="en-US" sz="3200" dirty="0"/>
              <a:t>PTK </a:t>
            </a:r>
            <a:r>
              <a:rPr lang="en-US" sz="3200" dirty="0" err="1"/>
              <a:t>là</a:t>
            </a:r>
            <a:r>
              <a:rPr lang="en-US" sz="3200" dirty="0"/>
              <a:t> 98 </a:t>
            </a:r>
            <a:r>
              <a:rPr lang="en-US" sz="3200" dirty="0" err="1"/>
              <a:t>amu</a:t>
            </a:r>
            <a:r>
              <a:rPr lang="en-US" sz="3200" dirty="0"/>
              <a:t>.</a:t>
            </a:r>
            <a:endParaRPr lang="vi-VN" sz="3200" dirty="0"/>
          </a:p>
        </p:txBody>
      </p:sp>
    </p:spTree>
    <p:extLst>
      <p:ext uri="{BB962C8B-B14F-4D97-AF65-F5344CB8AC3E}">
        <p14:creationId xmlns:p14="http://schemas.microsoft.com/office/powerpoint/2010/main" val="240933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75862"/>
            <a:ext cx="4760259" cy="2445338"/>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endParaRPr lang="en-US" sz="2000" dirty="0">
              <a:latin typeface="Times New Roman" panose="02020603050405020304" pitchFamily="18" charset="0"/>
              <a:cs typeface="Times New Roman" panose="02020603050405020304" pitchFamily="18" charset="0"/>
            </a:endParaRP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4" presetClass="exit" presetSubtype="10" fill="hold" grpId="1" nodeType="withEffect">
                                  <p:stCondLst>
                                    <p:cond delay="0"/>
                                  </p:stCondLst>
                                  <p:childTnLst>
                                    <p:animEffect transition="out" filter="randombar(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4.</a:t>
            </a: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trong phân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bón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sulfide</a:t>
            </a: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382351" y="1969476"/>
            <a:ext cx="6701797" cy="245409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644623" y="2400294"/>
            <a:ext cx="6300101" cy="1661993"/>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Nguyên tố H có hoá trị I. Hoá trị của nguyên tố khác được xác định từ hoá trị của H.</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5" name="TextBox 14">
            <a:extLst>
              <a:ext uri="{FF2B5EF4-FFF2-40B4-BE49-F238E27FC236}">
                <a16:creationId xmlns:a16="http://schemas.microsoft.com/office/drawing/2014/main" id="{C1DB030A-7527-4766-83E1-6721D80C967F}"/>
              </a:ext>
            </a:extLst>
          </p:cNvPr>
          <p:cNvSpPr txBox="1"/>
          <p:nvPr/>
        </p:nvSpPr>
        <p:spPr>
          <a:xfrm>
            <a:off x="393895" y="1663894"/>
            <a:ext cx="7554351" cy="1815882"/>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Xét phân tử sulfur dioxide:</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O có hóa trị II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O</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IV</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519311" y="3722834"/>
            <a:ext cx="10208455" cy="2677656"/>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 Xét phân tử hydrogen sulfide:</a:t>
            </a:r>
          </a:p>
          <a:p>
            <a:pPr algn="l" latinLnBrk="0"/>
            <a:r>
              <a:rPr lang="vi-VN" sz="2800" b="0" i="0" dirty="0">
                <a:solidFill>
                  <a:srgbClr val="333333"/>
                </a:solidFill>
                <a:effectLst/>
                <a:latin typeface="Arial" panose="020B0604020202020204" pitchFamily="34" charset="0"/>
                <a:cs typeface="Arial" panose="020B0604020202020204" pitchFamily="34" charset="0"/>
              </a:rPr>
              <a:t>   + H có hóa trị 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H.</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II</a:t>
            </a:r>
          </a:p>
        </p:txBody>
      </p:sp>
    </p:spTree>
    <p:extLst>
      <p:ext uri="{BB962C8B-B14F-4D97-AF65-F5344CB8AC3E}">
        <p14:creationId xmlns:p14="http://schemas.microsoft.com/office/powerpoint/2010/main" val="2562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Tiết</a:t>
            </a:r>
            <a:r>
              <a:rPr lang="en-US" sz="4400" b="1" i="1" dirty="0">
                <a:solidFill>
                  <a:srgbClr val="FF0000"/>
                </a:solidFill>
                <a:latin typeface="Arial" panose="020B0604020202020204" pitchFamily="34" charset="0"/>
                <a:cs typeface="Arial" panose="020B0604020202020204" pitchFamily="34" charset="0"/>
              </a:rPr>
              <a:t> 31:Bài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3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06240" y="1968651"/>
            <a:ext cx="7587174" cy="146035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 </a:t>
            </a:r>
            <a:r>
              <a:rPr lang="vi-VN" sz="3200" dirty="0">
                <a:solidFill>
                  <a:schemeClr val="tx1"/>
                </a:solidFill>
                <a:latin typeface="Arial" panose="020B0604020202020204" pitchFamily="34" charset="0"/>
                <a:cs typeface="Arial" panose="020B0604020202020204" pitchFamily="34" charset="0"/>
              </a:rPr>
              <a:t>Hãy xác định hóa trị của C trong hợp chất methane có trong Hình 5.3b</a:t>
            </a:r>
            <a:endParaRPr lang="zh-CN" altLang="en-US" sz="3200" dirty="0">
              <a:solidFill>
                <a:schemeClr val="tx1"/>
              </a:solidFill>
              <a:cs typeface="+mn-ea"/>
              <a:sym typeface="+mn-lt"/>
            </a:endParaRP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pic>
        <p:nvPicPr>
          <p:cNvPr id="9" name="Picture 8">
            <a:extLst>
              <a:ext uri="{FF2B5EF4-FFF2-40B4-BE49-F238E27FC236}">
                <a16:creationId xmlns:a16="http://schemas.microsoft.com/office/drawing/2014/main" id="{A40AD867-8FEB-4ED5-882D-646BB60C3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2" y="3485616"/>
            <a:ext cx="6354811" cy="3070061"/>
          </a:xfrm>
          <a:prstGeom prst="rect">
            <a:avLst/>
          </a:prstGeom>
          <a:ln>
            <a:noFill/>
          </a:ln>
          <a:effectLst>
            <a:softEdge rad="112500"/>
          </a:effectLst>
        </p:spPr>
      </p:pic>
    </p:spTree>
    <p:extLst>
      <p:ext uri="{BB962C8B-B14F-4D97-AF65-F5344CB8AC3E}">
        <p14:creationId xmlns:p14="http://schemas.microsoft.com/office/powerpoint/2010/main" val="4042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167618" y="2338879"/>
            <a:ext cx="10208455" cy="2677656"/>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Hợp chất methane:</a:t>
            </a:r>
          </a:p>
          <a:p>
            <a:r>
              <a:rPr lang="vi-VN" sz="2800" dirty="0">
                <a:solidFill>
                  <a:srgbClr val="333333"/>
                </a:solidFill>
                <a:latin typeface="Arial" panose="020B0604020202020204" pitchFamily="34" charset="0"/>
                <a:cs typeface="Arial" panose="020B0604020202020204" pitchFamily="34" charset="0"/>
              </a:rPr>
              <a:t>   + H có hóa trị I</a:t>
            </a:r>
          </a:p>
          <a:p>
            <a:r>
              <a:rPr lang="vi-VN" sz="2800" dirty="0">
                <a:solidFill>
                  <a:srgbClr val="333333"/>
                </a:solidFill>
                <a:latin typeface="Arial" panose="020B0604020202020204" pitchFamily="34" charset="0"/>
                <a:cs typeface="Arial" panose="020B0604020202020204" pitchFamily="34" charset="0"/>
              </a:rPr>
              <a:t>   + 1 nguyên tử C liên kết với 4 nguyên tử H</a:t>
            </a:r>
          </a:p>
          <a:p>
            <a:r>
              <a:rPr lang="vi-VN" sz="2800" dirty="0">
                <a:solidFill>
                  <a:srgbClr val="333333"/>
                </a:solidFill>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r>
              <a:rPr lang="en-US" sz="2800" dirty="0"/>
              <a:t>⇒</a:t>
            </a:r>
            <a:r>
              <a:rPr lang="vi-VN" sz="2800" dirty="0">
                <a:solidFill>
                  <a:srgbClr val="333333"/>
                </a:solidFill>
                <a:latin typeface="Arial" panose="020B0604020202020204" pitchFamily="34" charset="0"/>
                <a:cs typeface="Arial" panose="020B0604020202020204" pitchFamily="34" charset="0"/>
              </a:rPr>
              <a:t> C có hóa trị IV</a:t>
            </a:r>
            <a:endParaRPr lang="vi-VN" sz="28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618980" y="1812846"/>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 y="268249"/>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755000" y="5049216"/>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4610493"/>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99547" y="4620558"/>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287186" y="5049216"/>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936050" y="6051612"/>
            <a:ext cx="10416578" cy="500129"/>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4352"/>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1731243"/>
          </a:xfrm>
          <a:prstGeom prst="rect">
            <a:avLst/>
          </a:prstGeom>
          <a:noFill/>
          <a:ln>
            <a:noFill/>
          </a:ln>
        </p:spPr>
        <p:txBody>
          <a:bodyPr wrap="square" lIns="68580" tIns="34290" rIns="68580" bIns="34290" rtlCol="0">
            <a:spAutoFit/>
          </a:bodyPr>
          <a:lstStyle/>
          <a:p>
            <a:r>
              <a:rPr lang="en-US" altLang="zh-CN" sz="32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a:t>
            </a:r>
            <a:r>
              <a:rPr lang="en-US" sz="3200" b="1" dirty="0">
                <a:solidFill>
                  <a:srgbClr val="FF0000"/>
                </a:solidFill>
                <a:latin typeface="Arial" panose="020B0604020202020204" pitchFamily="34" charset="0"/>
                <a:cs typeface="Arial" panose="020B0604020202020204" pitchFamily="34" charset="0"/>
              </a:rPr>
              <a:t>HÓA TRỊ VÀ CÔNG THỨC HÓA HỌC</a:t>
            </a:r>
            <a:endParaRPr lang="vi-VN" sz="3200" b="1" dirty="0">
              <a:solidFill>
                <a:srgbClr val="FF0000"/>
              </a:solidFill>
              <a:latin typeface="Arial" panose="020B0604020202020204" pitchFamily="34" charset="0"/>
              <a:cs typeface="Arial" panose="020B0604020202020204" pitchFamily="34" charset="0"/>
            </a:endParaRPr>
          </a:p>
          <a:p>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theo phấn 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 y =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154851"/>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024B2B-3B79-42DD-B241-3674560816C7}"/>
                  </a:ext>
                </a:extLst>
              </p:cNvPr>
              <p:cNvSpPr txBox="1"/>
              <p:nvPr/>
            </p:nvSpPr>
            <p:spPr>
              <a:xfrm>
                <a:off x="674557" y="1366552"/>
                <a:ext cx="11167673" cy="48533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carbon dioxide bao gồm 2 nguyên tố: C và O</a:t>
                </a:r>
              </a:p>
              <a:p>
                <a:r>
                  <a:rPr lang="vi-VN" sz="2800" dirty="0">
                    <a:latin typeface="Arial" panose="020B0604020202020204" pitchFamily="34" charset="0"/>
                    <a:cs typeface="Arial" panose="020B0604020202020204" pitchFamily="34" charset="0"/>
                  </a:rPr>
                  <a:t>- Gọi công thức phân tử của carbon dioxide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Vì khối lượng phân tử của carbon dioxide là 44 amu</a:t>
                </a:r>
              </a:p>
              <a:p>
                <a:r>
                  <a:rPr lang="en-US" sz="2800" dirty="0"/>
                  <a:t>⇒</a:t>
                </a:r>
                <a:r>
                  <a:rPr lang="vi-VN" sz="2800" dirty="0">
                    <a:latin typeface="Arial" panose="020B0604020202020204" pitchFamily="34" charset="0"/>
                    <a:cs typeface="Arial" panose="020B0604020202020204" pitchFamily="34" charset="0"/>
                  </a:rPr>
                  <a:t> 12.x + 16.y = 44 </a:t>
                </a:r>
                <a:r>
                  <a:rPr lang="en-US" sz="2800" dirty="0"/>
                  <a:t>⇒</a:t>
                </a:r>
                <a:r>
                  <a:rPr lang="vi-VN" sz="2800" dirty="0">
                    <a:latin typeface="Arial" panose="020B0604020202020204" pitchFamily="34" charset="0"/>
                    <a:cs typeface="Arial" panose="020B0604020202020204" pitchFamily="34" charset="0"/>
                  </a:rPr>
                  <a:t> 12x = 44 -16 (1)</a:t>
                </a:r>
              </a:p>
              <a:p>
                <a:r>
                  <a:rPr lang="vi-VN" sz="2800" dirty="0">
                    <a:latin typeface="Arial" panose="020B0604020202020204" pitchFamily="34" charset="0"/>
                    <a:cs typeface="Arial" panose="020B0604020202020204" pitchFamily="34" charset="0"/>
                  </a:rPr>
                  <a:t>- Cứ 1 phần khối lượng carbon có tương ứng 2,667 phần khối lượng oxygen nghĩa là: </a:t>
                </a:r>
              </a:p>
              <a:p>
                <a:pPr/>
                <a14:m>
                  <m:oMathPara xmlns:m="http://schemas.openxmlformats.org/officeDocument/2006/math">
                    <m:oMathParaPr>
                      <m:jc m:val="centerGroup"/>
                    </m:oMathParaPr>
                    <m:oMath xmlns:m="http://schemas.openxmlformats.org/officeDocument/2006/math">
                      <m:f>
                        <m:fPr>
                          <m:ctrlPr>
                            <a:rPr lang="vi-VN" sz="280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12</m:t>
                          </m:r>
                          <m:r>
                            <a:rPr lang="vi-VN" sz="2800" b="0" i="1" smtClean="0">
                              <a:latin typeface="Cambria Math" panose="02040503050406030204" pitchFamily="18" charset="0"/>
                              <a:cs typeface="Arial" panose="020B0604020202020204" pitchFamily="34" charset="0"/>
                            </a:rPr>
                            <m:t>𝑥</m:t>
                          </m:r>
                        </m:num>
                        <m:den>
                          <m:r>
                            <a:rPr lang="vi-VN" sz="2800" b="0" i="1" smtClean="0">
                              <a:latin typeface="Cambria Math" panose="02040503050406030204" pitchFamily="18" charset="0"/>
                              <a:cs typeface="Arial" panose="020B0604020202020204" pitchFamily="34" charset="0"/>
                            </a:rPr>
                            <m:t>16</m:t>
                          </m:r>
                          <m:r>
                            <a:rPr lang="vi-VN" sz="2800" b="0" i="1" smtClean="0">
                              <a:latin typeface="Cambria Math" panose="02040503050406030204" pitchFamily="18" charset="0"/>
                              <a:cs typeface="Arial" panose="020B0604020202020204" pitchFamily="34" charset="0"/>
                            </a:rPr>
                            <m:t>𝑦</m:t>
                          </m:r>
                        </m:den>
                      </m:f>
                      <m:r>
                        <a:rPr lang="vi-VN" sz="2800" b="0" i="1" smtClean="0">
                          <a:latin typeface="Cambria Math" panose="02040503050406030204" pitchFamily="18" charset="0"/>
                          <a:cs typeface="Arial" panose="020B0604020202020204" pitchFamily="34" charset="0"/>
                        </a:rPr>
                        <m:t>= </m:t>
                      </m:r>
                      <m:f>
                        <m:fPr>
                          <m:ctrlPr>
                            <a:rPr lang="vi-VN" sz="2800" b="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m:t>
                          </m:r>
                        </m:num>
                        <m:den>
                          <m:r>
                            <a:rPr lang="vi-VN" sz="2800" b="0" i="1" smtClean="0">
                              <a:latin typeface="Cambria Math" panose="02040503050406030204" pitchFamily="18" charset="0"/>
                              <a:cs typeface="Arial" panose="020B0604020202020204" pitchFamily="34" charset="0"/>
                            </a:rPr>
                            <m:t>2,667</m:t>
                          </m:r>
                        </m:den>
                      </m:f>
                    </m:oMath>
                  </m:oMathPara>
                </a14:m>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Thay 12x ở phương trình (1) vào phương trình (2)</a:t>
                </a:r>
              </a:p>
              <a:p>
                <a:r>
                  <a:rPr lang="en-US" sz="2800" dirty="0"/>
                  <a:t>⇒</a:t>
                </a:r>
                <a:r>
                  <a:rPr lang="vi-VN" sz="2800" dirty="0">
                    <a:latin typeface="Arial" panose="020B0604020202020204" pitchFamily="34" charset="0"/>
                    <a:cs typeface="Arial" panose="020B0604020202020204" pitchFamily="34" charset="0"/>
                  </a:rPr>
                  <a:t> y = 2 và x = 1</a:t>
                </a:r>
              </a:p>
              <a:p>
                <a:r>
                  <a:rPr lang="vi-VN" sz="2800" dirty="0">
                    <a:latin typeface="Arial" panose="020B0604020202020204" pitchFamily="34" charset="0"/>
                    <a:cs typeface="Arial" panose="020B0604020202020204" pitchFamily="34" charset="0"/>
                  </a:rPr>
                  <a:t>Vậy Công thức hóa học của carbon dioxide là CO</a:t>
                </a:r>
                <a:r>
                  <a:rPr lang="vi-VN" sz="2800" baseline="-25000" dirty="0">
                    <a:latin typeface="Arial" panose="020B0604020202020204" pitchFamily="34" charset="0"/>
                    <a:cs typeface="Arial" panose="020B0604020202020204" pitchFamily="34" charset="0"/>
                  </a:rPr>
                  <a:t>2</a:t>
                </a:r>
              </a:p>
            </p:txBody>
          </p:sp>
        </mc:Choice>
        <mc:Fallback xmlns="">
          <p:sp>
            <p:nvSpPr>
              <p:cNvPr id="5" name="TextBox 4">
                <a:extLst>
                  <a:ext uri="{FF2B5EF4-FFF2-40B4-BE49-F238E27FC236}">
                    <a16:creationId xmlns:a16="http://schemas.microsoft.com/office/drawing/2014/main" id="{B2024B2B-3B79-42DD-B241-3674560816C7}"/>
                  </a:ext>
                </a:extLst>
              </p:cNvPr>
              <p:cNvSpPr txBox="1">
                <a:spLocks noRot="1" noChangeAspect="1" noMove="1" noResize="1" noEditPoints="1" noAdjustHandles="1" noChangeArrowheads="1" noChangeShapeType="1" noTextEdit="1"/>
              </p:cNvSpPr>
              <p:nvPr/>
            </p:nvSpPr>
            <p:spPr>
              <a:xfrm>
                <a:off x="674557" y="1366552"/>
                <a:ext cx="11167673" cy="4853380"/>
              </a:xfrm>
              <a:prstGeom prst="rect">
                <a:avLst/>
              </a:prstGeom>
              <a:blipFill>
                <a:blip r:embed="rId2"/>
                <a:stretch>
                  <a:fillRect l="-1146" t="-1256" r="-710" b="-2513"/>
                </a:stretch>
              </a:blipFill>
            </p:spPr>
            <p:txBody>
              <a:bodyPr/>
              <a:lstStyle/>
              <a:p>
                <a:r>
                  <a:rPr lang="vi-VN">
                    <a:noFill/>
                  </a:rPr>
                  <a:t> </a:t>
                </a:r>
              </a:p>
            </p:txBody>
          </p:sp>
        </mc:Fallback>
      </mc:AlternateContent>
    </p:spTree>
    <p:extLst>
      <p:ext uri="{BB962C8B-B14F-4D97-AF65-F5344CB8AC3E}">
        <p14:creationId xmlns:p14="http://schemas.microsoft.com/office/powerpoint/2010/main" val="6318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FDF15-C2A3-4278-B01E-0C2172DAEAB4}"/>
                  </a:ext>
                </a:extLst>
              </p:cNvPr>
              <p:cNvSpPr txBox="1"/>
              <p:nvPr/>
            </p:nvSpPr>
            <p:spPr>
              <a:xfrm>
                <a:off x="1154242" y="1975513"/>
                <a:ext cx="9473783" cy="33375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hydrogen sulfide bao gồm 2 nguyên tố: H và S</a:t>
                </a:r>
              </a:p>
              <a:p>
                <a:r>
                  <a:rPr lang="vi-VN" sz="2800" dirty="0">
                    <a:latin typeface="Arial" panose="020B0604020202020204" pitchFamily="34" charset="0"/>
                    <a:cs typeface="Arial" panose="020B0604020202020204" pitchFamily="34" charset="0"/>
                  </a:rPr>
                  <a:t>- Gọi công thức phân tử của khí hydrogen sulfide là H</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S</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S có hóa trị II, H có hóa trị I</a:t>
                </a:r>
              </a:p>
              <a:p>
                <a:r>
                  <a:rPr lang="vi-VN" sz="2800" dirty="0">
                    <a:latin typeface="Arial" panose="020B0604020202020204" pitchFamily="34" charset="0"/>
                    <a:cs typeface="Arial" panose="020B0604020202020204" pitchFamily="34" charset="0"/>
                  </a:rPr>
                  <a:t>- Theo quy tắc hóa trị: x.I = y.II</a:t>
                </a:r>
              </a:p>
              <a:p>
                <a:r>
                  <a:rPr lang="en-US" sz="2800" dirty="0"/>
                  <a:t>⇒</a:t>
                </a:r>
                <a:r>
                  <a:rPr lang="vi-VN" sz="2800" dirty="0"/>
                  <a:t>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𝑥</m:t>
                        </m:r>
                      </m:num>
                      <m:den>
                        <m:r>
                          <a:rPr lang="vi-VN" sz="2800" b="0" i="1" smtClean="0">
                            <a:latin typeface="Cambria Math" panose="02040503050406030204" pitchFamily="18" charset="0"/>
                          </a:rPr>
                          <m:t>𝑦</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𝐼𝐼</m:t>
                        </m:r>
                      </m:num>
                      <m:den>
                        <m:r>
                          <a:rPr lang="vi-VN" sz="2800" b="0" i="1" smtClean="0">
                            <a:latin typeface="Cambria Math" panose="02040503050406030204" pitchFamily="18" charset="0"/>
                          </a:rPr>
                          <m:t>𝐼</m:t>
                        </m:r>
                        <m:r>
                          <a:rPr lang="vi-VN" sz="2800" b="0" i="1" smtClean="0">
                            <a:latin typeface="Cambria Math" panose="02040503050406030204" pitchFamily="18" charset="0"/>
                          </a:rPr>
                          <m:t> </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2</m:t>
                        </m:r>
                      </m:num>
                      <m:den>
                        <m:r>
                          <a:rPr lang="vi-VN" sz="2800" b="0" i="1" smtClean="0">
                            <a:latin typeface="Cambria Math" panose="02040503050406030204" pitchFamily="18" charset="0"/>
                          </a:rPr>
                          <m:t>1</m:t>
                        </m:r>
                      </m:den>
                    </m:f>
                  </m:oMath>
                </a14:m>
                <a:endParaRPr lang="vi-VN" sz="2800" dirty="0">
                  <a:latin typeface="Arial" panose="020B0604020202020204" pitchFamily="34" charset="0"/>
                  <a:cs typeface="Arial" panose="020B0604020202020204" pitchFamily="34" charset="0"/>
                </a:endParaRPr>
              </a:p>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Vậy Công thức hóa học của hydrogen sulfide là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S</a:t>
                </a:r>
              </a:p>
            </p:txBody>
          </p:sp>
        </mc:Choice>
        <mc:Fallback xmlns="">
          <p:sp>
            <p:nvSpPr>
              <p:cNvPr id="5" name="TextBox 4">
                <a:extLst>
                  <a:ext uri="{FF2B5EF4-FFF2-40B4-BE49-F238E27FC236}">
                    <a16:creationId xmlns:a16="http://schemas.microsoft.com/office/drawing/2014/main" id="{1CDFDF15-C2A3-4278-B01E-0C2172DAEAB4}"/>
                  </a:ext>
                </a:extLst>
              </p:cNvPr>
              <p:cNvSpPr txBox="1">
                <a:spLocks noRot="1" noChangeAspect="1" noMove="1" noResize="1" noEditPoints="1" noAdjustHandles="1" noChangeArrowheads="1" noChangeShapeType="1" noTextEdit="1"/>
              </p:cNvSpPr>
              <p:nvPr/>
            </p:nvSpPr>
            <p:spPr>
              <a:xfrm>
                <a:off x="1154242" y="1975513"/>
                <a:ext cx="9473783" cy="3337580"/>
              </a:xfrm>
              <a:prstGeom prst="rect">
                <a:avLst/>
              </a:prstGeom>
              <a:blipFill>
                <a:blip r:embed="rId2"/>
                <a:stretch>
                  <a:fillRect l="-1287" t="-1825" b="-4015"/>
                </a:stretch>
              </a:blipFill>
            </p:spPr>
            <p:txBody>
              <a:bodyPr/>
              <a:lstStyle/>
              <a:p>
                <a:r>
                  <a:rPr lang="vi-VN">
                    <a:noFill/>
                  </a:rPr>
                  <a:t> </a:t>
                </a:r>
              </a:p>
            </p:txBody>
          </p:sp>
        </mc:Fallback>
      </mc:AlternateContent>
    </p:spTree>
    <p:extLst>
      <p:ext uri="{BB962C8B-B14F-4D97-AF65-F5344CB8AC3E}">
        <p14:creationId xmlns:p14="http://schemas.microsoft.com/office/powerpoint/2010/main" val="2182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phần trâm 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hydroxide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cương">
            <a:hlinkClick r:id="" action="ppaction://media"/>
            <a:extLst>
              <a:ext uri="{FF2B5EF4-FFF2-40B4-BE49-F238E27FC236}">
                <a16:creationId xmlns:a16="http://schemas.microsoft.com/office/drawing/2014/main" id="{68E079A9-91D2-462C-A41E-F05D0FAD8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882" y="1506122"/>
            <a:ext cx="8689145" cy="4887644"/>
          </a:xfrm>
          <a:prstGeom prst="rect">
            <a:avLst/>
          </a:prstGeom>
        </p:spPr>
      </p:pic>
      <p:sp>
        <p:nvSpPr>
          <p:cNvPr id="15" name="Double Wave 14">
            <a:extLst>
              <a:ext uri="{FF2B5EF4-FFF2-40B4-BE49-F238E27FC236}">
                <a16:creationId xmlns:a16="http://schemas.microsoft.com/office/drawing/2014/main" id="{C99E64D7-C197-42FA-A880-778BCE11DF29}"/>
              </a:ext>
            </a:extLst>
          </p:cNvPr>
          <p:cNvSpPr/>
          <p:nvPr/>
        </p:nvSpPr>
        <p:spPr>
          <a:xfrm>
            <a:off x="4772692" y="464234"/>
            <a:ext cx="2646615"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VIDEO</a:t>
            </a:r>
            <a:endParaRPr lang="zh-CN" altLang="en-US" sz="2800" spc="300" dirty="0">
              <a:solidFill>
                <a:schemeClr val="bg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hóa trị mấy</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45822"/>
            <a:chOff x="104026" y="-94003"/>
            <a:chExt cx="790575" cy="104582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2439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19853"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A7E0F722-9404-4B1B-AE5D-F5CA69F3C3BA}"/>
              </a:ext>
            </a:extLst>
          </p:cNvPr>
          <p:cNvGrpSpPr/>
          <p:nvPr/>
        </p:nvGrpSpPr>
        <p:grpSpPr>
          <a:xfrm>
            <a:off x="6431787" y="3187154"/>
            <a:ext cx="5196044" cy="1142294"/>
            <a:chOff x="6431787" y="3187154"/>
            <a:chExt cx="5196044" cy="1142294"/>
          </a:xfrm>
        </p:grpSpPr>
        <p:sp>
          <p:nvSpPr>
            <p:cNvPr id="14" name="íṧļiḑê">
              <a:extLst>
                <a:ext uri="{FF2B5EF4-FFF2-40B4-BE49-F238E27FC236}">
                  <a16:creationId xmlns:a16="http://schemas.microsoft.com/office/drawing/2014/main" id="{D2C5428E-7072-49A3-92F6-A2FD4059056D}"/>
                </a:ext>
              </a:extLst>
            </p:cNvPr>
            <p:cNvSpPr/>
            <p:nvPr/>
          </p:nvSpPr>
          <p:spPr>
            <a:xfrm flipH="1">
              <a:off x="6774975" y="3187154"/>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15" name="íšliḓé">
              <a:extLst>
                <a:ext uri="{FF2B5EF4-FFF2-40B4-BE49-F238E27FC236}">
                  <a16:creationId xmlns:a16="http://schemas.microsoft.com/office/drawing/2014/main" id="{22F6EC8A-CC3B-4EBB-9682-288720972FC0}"/>
                </a:ext>
              </a:extLst>
            </p:cNvPr>
            <p:cNvSpPr/>
            <p:nvPr/>
          </p:nvSpPr>
          <p:spPr>
            <a:xfrm flipH="1">
              <a:off x="6431787" y="3304836"/>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r"/>
              <a:endParaRPr>
                <a:cs typeface="+mn-ea"/>
                <a:sym typeface="+mn-lt"/>
              </a:endParaRPr>
            </a:p>
          </p:txBody>
        </p:sp>
        <p:sp>
          <p:nvSpPr>
            <p:cNvPr id="17" name="ïṧḻîḋè">
              <a:extLst>
                <a:ext uri="{FF2B5EF4-FFF2-40B4-BE49-F238E27FC236}">
                  <a16:creationId xmlns:a16="http://schemas.microsoft.com/office/drawing/2014/main" id="{ED90E929-41D6-499C-B582-AF83C21F44EA}"/>
                </a:ext>
              </a:extLst>
            </p:cNvPr>
            <p:cNvSpPr/>
            <p:nvPr/>
          </p:nvSpPr>
          <p:spPr>
            <a:xfrm>
              <a:off x="6562445" y="3429153"/>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B</a:t>
              </a:r>
              <a:endParaRPr lang="id-ID" sz="2650" b="1" dirty="0">
                <a:solidFill>
                  <a:schemeClr val="lt1"/>
                </a:solidFill>
                <a:cs typeface="+mn-ea"/>
                <a:sym typeface="+mn-lt"/>
              </a:endParaRPr>
            </a:p>
          </p:txBody>
        </p:sp>
      </p:grpSp>
      <p:grpSp>
        <p:nvGrpSpPr>
          <p:cNvPr id="20" name="组合 19">
            <a:extLst>
              <a:ext uri="{FF2B5EF4-FFF2-40B4-BE49-F238E27FC236}">
                <a16:creationId xmlns:a16="http://schemas.microsoft.com/office/drawing/2014/main" id="{04BAB64C-D24F-4AC1-A829-0A37345995AA}"/>
              </a:ext>
            </a:extLst>
          </p:cNvPr>
          <p:cNvGrpSpPr/>
          <p:nvPr/>
        </p:nvGrpSpPr>
        <p:grpSpPr>
          <a:xfrm>
            <a:off x="775713" y="3173512"/>
            <a:ext cx="5023768" cy="1160683"/>
            <a:chOff x="775713" y="3173512"/>
            <a:chExt cx="5023768" cy="1160683"/>
          </a:xfrm>
        </p:grpSpPr>
        <p:sp>
          <p:nvSpPr>
            <p:cNvPr id="21" name="îsľiḓè">
              <a:extLst>
                <a:ext uri="{FF2B5EF4-FFF2-40B4-BE49-F238E27FC236}">
                  <a16:creationId xmlns:a16="http://schemas.microsoft.com/office/drawing/2014/main" id="{6F66A48C-C178-4E80-A665-922A361FEE81}"/>
                </a:ext>
              </a:extLst>
            </p:cNvPr>
            <p:cNvSpPr/>
            <p:nvPr/>
          </p:nvSpPr>
          <p:spPr>
            <a:xfrm>
              <a:off x="775713" y="3173512"/>
              <a:ext cx="4819654" cy="1079708"/>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endParaRPr lang="en-US" altLang="zh-CN" sz="2800" dirty="0">
                <a:solidFill>
                  <a:srgbClr val="595959"/>
                </a:solidFill>
                <a:cs typeface="+mn-ea"/>
                <a:sym typeface="+mn-lt"/>
              </a:endParaRPr>
            </a:p>
          </p:txBody>
        </p:sp>
        <p:sp>
          <p:nvSpPr>
            <p:cNvPr id="22" name="íSlidè">
              <a:extLst>
                <a:ext uri="{FF2B5EF4-FFF2-40B4-BE49-F238E27FC236}">
                  <a16:creationId xmlns:a16="http://schemas.microsoft.com/office/drawing/2014/main" id="{1F878757-0335-4A0E-B1BC-DED8AC18C9CB}"/>
                </a:ext>
              </a:extLst>
            </p:cNvPr>
            <p:cNvSpPr/>
            <p:nvPr/>
          </p:nvSpPr>
          <p:spPr>
            <a:xfrm>
              <a:off x="4296070" y="3316421"/>
              <a:ext cx="1503411" cy="101777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ctr"/>
              <a:endParaRPr>
                <a:cs typeface="+mn-ea"/>
                <a:sym typeface="+mn-lt"/>
              </a:endParaRPr>
            </a:p>
          </p:txBody>
        </p:sp>
        <p:sp>
          <p:nvSpPr>
            <p:cNvPr id="23" name="î$ļîḍe">
              <a:extLst>
                <a:ext uri="{FF2B5EF4-FFF2-40B4-BE49-F238E27FC236}">
                  <a16:creationId xmlns:a16="http://schemas.microsoft.com/office/drawing/2014/main" id="{D31E364D-414F-4ED9-ACDF-A8897C950B14}"/>
                </a:ext>
              </a:extLst>
            </p:cNvPr>
            <p:cNvSpPr/>
            <p:nvPr/>
          </p:nvSpPr>
          <p:spPr>
            <a:xfrm>
              <a:off x="5025109" y="3440773"/>
              <a:ext cx="650008"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A</a:t>
              </a:r>
              <a:endParaRPr lang="id-ID" sz="2650" b="1" dirty="0">
                <a:solidFill>
                  <a:schemeClr val="lt1"/>
                </a:solidFill>
                <a:cs typeface="+mn-ea"/>
                <a:sym typeface="+mn-lt"/>
              </a:endParaRPr>
            </a:p>
          </p:txBody>
        </p:sp>
      </p:grpSp>
      <p:grpSp>
        <p:nvGrpSpPr>
          <p:cNvPr id="42" name="组合 41">
            <a:extLst>
              <a:ext uri="{FF2B5EF4-FFF2-40B4-BE49-F238E27FC236}">
                <a16:creationId xmlns:a16="http://schemas.microsoft.com/office/drawing/2014/main" id="{FE5D30EB-1441-4268-A116-096CF706AC03}"/>
              </a:ext>
            </a:extLst>
          </p:cNvPr>
          <p:cNvGrpSpPr/>
          <p:nvPr/>
        </p:nvGrpSpPr>
        <p:grpSpPr>
          <a:xfrm>
            <a:off x="6431787" y="4735885"/>
            <a:ext cx="5281654" cy="1168482"/>
            <a:chOff x="6431787" y="4735885"/>
            <a:chExt cx="5281654" cy="1168482"/>
          </a:xfrm>
        </p:grpSpPr>
        <p:sp>
          <p:nvSpPr>
            <p:cNvPr id="43" name="i$1iḓé">
              <a:extLst>
                <a:ext uri="{FF2B5EF4-FFF2-40B4-BE49-F238E27FC236}">
                  <a16:creationId xmlns:a16="http://schemas.microsoft.com/office/drawing/2014/main" id="{0DA1FA5B-63F1-4B91-80AF-2D43E82A64B9}"/>
                </a:ext>
              </a:extLst>
            </p:cNvPr>
            <p:cNvSpPr/>
            <p:nvPr/>
          </p:nvSpPr>
          <p:spPr>
            <a:xfrm flipH="1">
              <a:off x="6860585" y="4735885"/>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r>
                <a:rPr lang="vi-VN" sz="2800" b="0" i="0" baseline="-25000" dirty="0">
                  <a:effectLst/>
                  <a:latin typeface="Arial" panose="020B0604020202020204" pitchFamily="34" charset="0"/>
                </a:rPr>
                <a:t>2</a:t>
              </a:r>
              <a:endParaRPr lang="en-US" altLang="zh-CN" sz="2800" dirty="0">
                <a:solidFill>
                  <a:srgbClr val="595959"/>
                </a:solidFill>
                <a:cs typeface="+mn-ea"/>
                <a:sym typeface="+mn-lt"/>
              </a:endParaRPr>
            </a:p>
          </p:txBody>
        </p:sp>
        <p:sp>
          <p:nvSpPr>
            <p:cNvPr id="44" name="išļïḍê">
              <a:extLst>
                <a:ext uri="{FF2B5EF4-FFF2-40B4-BE49-F238E27FC236}">
                  <a16:creationId xmlns:a16="http://schemas.microsoft.com/office/drawing/2014/main" id="{C025C791-F744-4099-81DF-05812FAA9790}"/>
                </a:ext>
              </a:extLst>
            </p:cNvPr>
            <p:cNvSpPr/>
            <p:nvPr/>
          </p:nvSpPr>
          <p:spPr>
            <a:xfrm flipH="1">
              <a:off x="6431787" y="4879755"/>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r"/>
              <a:endParaRPr>
                <a:cs typeface="+mn-ea"/>
                <a:sym typeface="+mn-lt"/>
              </a:endParaRPr>
            </a:p>
          </p:txBody>
        </p:sp>
        <p:sp>
          <p:nvSpPr>
            <p:cNvPr id="46" name="iṩľîḍê">
              <a:extLst>
                <a:ext uri="{FF2B5EF4-FFF2-40B4-BE49-F238E27FC236}">
                  <a16:creationId xmlns:a16="http://schemas.microsoft.com/office/drawing/2014/main" id="{D79B8CFF-CBE1-4FBE-979B-8E278146AB2B}"/>
                </a:ext>
              </a:extLst>
            </p:cNvPr>
            <p:cNvSpPr/>
            <p:nvPr/>
          </p:nvSpPr>
          <p:spPr>
            <a:xfrm>
              <a:off x="6562445" y="5004071"/>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D</a:t>
              </a:r>
              <a:endParaRPr lang="id-ID" sz="2650" b="1" dirty="0">
                <a:solidFill>
                  <a:schemeClr val="lt1"/>
                </a:solidFill>
                <a:cs typeface="+mn-ea"/>
                <a:sym typeface="+mn-lt"/>
              </a:endParaRPr>
            </a:p>
          </p:txBody>
        </p:sp>
      </p:grpSp>
      <p:grpSp>
        <p:nvGrpSpPr>
          <p:cNvPr id="49" name="组合 48">
            <a:extLst>
              <a:ext uri="{FF2B5EF4-FFF2-40B4-BE49-F238E27FC236}">
                <a16:creationId xmlns:a16="http://schemas.microsoft.com/office/drawing/2014/main" id="{6826666F-F5F5-4486-893D-FF0D59F842D0}"/>
              </a:ext>
            </a:extLst>
          </p:cNvPr>
          <p:cNvGrpSpPr/>
          <p:nvPr/>
        </p:nvGrpSpPr>
        <p:grpSpPr>
          <a:xfrm>
            <a:off x="510441" y="4739364"/>
            <a:ext cx="5289041" cy="1148579"/>
            <a:chOff x="510441" y="4739364"/>
            <a:chExt cx="5289041" cy="1148579"/>
          </a:xfrm>
        </p:grpSpPr>
        <p:sp>
          <p:nvSpPr>
            <p:cNvPr id="50" name="iṥḷíḋê">
              <a:extLst>
                <a:ext uri="{FF2B5EF4-FFF2-40B4-BE49-F238E27FC236}">
                  <a16:creationId xmlns:a16="http://schemas.microsoft.com/office/drawing/2014/main" id="{60D77FAD-62EF-4EFB-AB68-98A2DC8C2D44}"/>
                </a:ext>
              </a:extLst>
            </p:cNvPr>
            <p:cNvSpPr/>
            <p:nvPr/>
          </p:nvSpPr>
          <p:spPr>
            <a:xfrm>
              <a:off x="510441" y="4739364"/>
              <a:ext cx="4820976" cy="1080004"/>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 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51" name="íSḻíḓê">
              <a:extLst>
                <a:ext uri="{FF2B5EF4-FFF2-40B4-BE49-F238E27FC236}">
                  <a16:creationId xmlns:a16="http://schemas.microsoft.com/office/drawing/2014/main" id="{424094FB-6376-4347-B279-ECD597011D29}"/>
                </a:ext>
              </a:extLst>
            </p:cNvPr>
            <p:cNvSpPr/>
            <p:nvPr/>
          </p:nvSpPr>
          <p:spPr>
            <a:xfrm>
              <a:off x="4295659" y="4869889"/>
              <a:ext cx="1503823" cy="101805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ctr"/>
              <a:endParaRPr>
                <a:cs typeface="+mn-ea"/>
                <a:sym typeface="+mn-lt"/>
              </a:endParaRPr>
            </a:p>
          </p:txBody>
        </p:sp>
        <p:sp>
          <p:nvSpPr>
            <p:cNvPr id="52" name="îṥḻïḑè">
              <a:extLst>
                <a:ext uri="{FF2B5EF4-FFF2-40B4-BE49-F238E27FC236}">
                  <a16:creationId xmlns:a16="http://schemas.microsoft.com/office/drawing/2014/main" id="{B67E927C-00D9-49F3-8DF0-8F30FC3CAAA8}"/>
                </a:ext>
              </a:extLst>
            </p:cNvPr>
            <p:cNvSpPr/>
            <p:nvPr/>
          </p:nvSpPr>
          <p:spPr>
            <a:xfrm>
              <a:off x="5029383" y="5001485"/>
              <a:ext cx="645734"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C</a:t>
              </a:r>
              <a:endParaRPr lang="id-ID" sz="2650" b="1" dirty="0">
                <a:solidFill>
                  <a:schemeClr val="lt1"/>
                </a:solidFill>
                <a:cs typeface="+mn-ea"/>
                <a:sym typeface="+mn-lt"/>
              </a:endParaRPr>
            </a:p>
          </p:txBody>
        </p:sp>
      </p:grpSp>
      <p:sp>
        <p:nvSpPr>
          <p:cNvPr id="24" name="TextBox 23">
            <a:extLst>
              <a:ext uri="{FF2B5EF4-FFF2-40B4-BE49-F238E27FC236}">
                <a16:creationId xmlns:a16="http://schemas.microsoft.com/office/drawing/2014/main" id="{10CBF0EF-448E-4B20-8480-E158F68E8474}"/>
              </a:ext>
            </a:extLst>
          </p:cNvPr>
          <p:cNvSpPr txBox="1"/>
          <p:nvPr/>
        </p:nvSpPr>
        <p:spPr>
          <a:xfrm>
            <a:off x="1338275" y="657740"/>
            <a:ext cx="10310386" cy="12618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Chọn công thức của </a:t>
            </a:r>
            <a:r>
              <a:rPr lang="en-US" sz="3600" dirty="0" err="1">
                <a:effectLst/>
                <a:latin typeface="Arial" panose="020B0604020202020204" pitchFamily="34" charset="0"/>
                <a:ea typeface="Times New Roman" panose="02020603050405020304" pitchFamily="18" charset="0"/>
                <a:cs typeface="Arial" panose="020B0604020202020204" pitchFamily="34" charset="0"/>
              </a:rPr>
              <a:t>Aluminium</a:t>
            </a:r>
            <a:r>
              <a:rPr lang="vi-VN" sz="4000" b="0" i="0" dirty="0">
                <a:effectLst/>
                <a:latin typeface="Arial" panose="020B0604020202020204" pitchFamily="34" charset="0"/>
              </a:rPr>
              <a:t> </a:t>
            </a:r>
            <a:r>
              <a:rPr lang="vi-VN" sz="3600" b="0" i="0" dirty="0">
                <a:effectLst/>
                <a:latin typeface="Arial" panose="020B0604020202020204" pitchFamily="34" charset="0"/>
              </a:rPr>
              <a:t>oxide và sodium oxide lần lượt là:</a:t>
            </a:r>
            <a:endParaRPr lang="vi-VN" sz="3600" dirty="0"/>
          </a:p>
        </p:txBody>
      </p:sp>
      <p:sp>
        <p:nvSpPr>
          <p:cNvPr id="26" name="Rectangle: Rounded Corners 25">
            <a:extLst>
              <a:ext uri="{FF2B5EF4-FFF2-40B4-BE49-F238E27FC236}">
                <a16:creationId xmlns:a16="http://schemas.microsoft.com/office/drawing/2014/main" id="{430069F1-5A59-4947-AD51-495AB783D963}"/>
              </a:ext>
            </a:extLst>
          </p:cNvPr>
          <p:cNvSpPr/>
          <p:nvPr/>
        </p:nvSpPr>
        <p:spPr>
          <a:xfrm>
            <a:off x="2102299" y="4968895"/>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12837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09</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10</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a:solidFill>
                  <a:srgbClr val="FF0000"/>
                </a:solidFill>
                <a:latin typeface="Verdana"/>
                <a:cs typeface="Verdana"/>
              </a:rPr>
              <a:t>CÔNG THỨC HOÁ HỌC</a:t>
            </a:r>
            <a:endParaRPr lang="en-US" sz="4267" dirty="0">
              <a:solidFill>
                <a:srgbClr val="FF0000"/>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712121"/>
            <a:ext cx="7786334" cy="2573425"/>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sỗ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96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a:solidFill>
                  <a:srgbClr val="253D68"/>
                </a:solidFill>
                <a:latin typeface="Verdana"/>
                <a:cs typeface="Verdana"/>
              </a:rPr>
              <a:t>1. </a:t>
            </a:r>
            <a:r>
              <a:rPr lang="en-US" sz="4000" b="1" spc="-400" dirty="0" err="1">
                <a:solidFill>
                  <a:srgbClr val="253D68"/>
                </a:solidFill>
                <a:latin typeface="Verdana"/>
                <a:cs typeface="Verdana"/>
              </a:rPr>
              <a:t>Công</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thức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hoá</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học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đơn</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18107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316" y="170586"/>
            <a:ext cx="4366454" cy="187562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359" y="111200"/>
            <a:ext cx="2219325" cy="20574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2059" y="3626643"/>
            <a:ext cx="2803299" cy="2184924"/>
          </a:xfrm>
          <a:prstGeom prst="rect">
            <a:avLst/>
          </a:prstGeom>
        </p:spPr>
      </p:pic>
      <p:cxnSp>
        <p:nvCxnSpPr>
          <p:cNvPr id="16" name="Straight Connector 15"/>
          <p:cNvCxnSpPr>
            <a:cxnSpLocks/>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Copper</a:t>
            </a: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Carbon</a:t>
            </a:r>
          </a:p>
        </p:txBody>
      </p:sp>
      <p:sp>
        <p:nvSpPr>
          <p:cNvPr id="24" name="TextBox 23"/>
          <p:cNvSpPr txBox="1"/>
          <p:nvPr/>
        </p:nvSpPr>
        <p:spPr>
          <a:xfrm>
            <a:off x="10521655" y="6068762"/>
            <a:ext cx="135005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Helium </a:t>
            </a: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Gold</a:t>
            </a: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oxygen</a:t>
            </a: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Nitrogen</a:t>
            </a: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Cu</a:t>
            </a: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a:t>
            </a: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Au</a:t>
            </a: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142367" y="3207311"/>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He</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5188741" y="6050384"/>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6C471D6D-FF4B-4510-8261-927BA35540DF}"/>
              </a:ext>
            </a:extLst>
          </p:cNvPr>
          <p:cNvSpPr/>
          <p:nvPr/>
        </p:nvSpPr>
        <p:spPr>
          <a:xfrm rot="10800000" flipV="1">
            <a:off x="10294140" y="4851329"/>
            <a:ext cx="822541" cy="7904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3034</Words>
  <Application>Microsoft Office PowerPoint</Application>
  <PresentationFormat>Widescreen</PresentationFormat>
  <Paragraphs>557</Paragraphs>
  <Slides>59</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等线</vt:lpstr>
      <vt:lpstr>Malgun Gothic</vt:lpstr>
      <vt:lpstr>微软雅黑</vt:lpstr>
      <vt:lpstr>宋体</vt:lpstr>
      <vt:lpstr>Architecture</vt:lpstr>
      <vt:lpstr>Arial</vt:lpstr>
      <vt:lpstr>Calibri</vt:lpstr>
      <vt:lpstr>Calibri Light</vt:lpstr>
      <vt:lpstr>Cambria Math</vt:lpstr>
      <vt:lpstr>Courier New</vt:lpstr>
      <vt:lpstr>inpin heiti</vt:lpstr>
      <vt:lpstr>Times New Roman</vt:lpstr>
      <vt:lpstr>Verdana</vt:lpstr>
      <vt:lpstr>Wingdings</vt:lpstr>
      <vt:lpstr>字魂95号-手刻宋</vt:lpstr>
      <vt:lpstr>https://www.freeppt7.com</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52</cp:revision>
  <dcterms:created xsi:type="dcterms:W3CDTF">2016-10-31T07:07:48Z</dcterms:created>
  <dcterms:modified xsi:type="dcterms:W3CDTF">2024-10-27T13:16:20Z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